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3.xml" ContentType="application/vnd.openxmlformats-officedocument.themeOverride+xml"/>
  <Override PartName="/ppt/notesSlides/notesSlide12.xml" ContentType="application/vnd.openxmlformats-officedocument.presentationml.notesSlide+xml"/>
  <Override PartName="/ppt/theme/themeOverride4.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5.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theme/themeOverride6.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heme/themeOverride7.xml" ContentType="application/vnd.openxmlformats-officedocument.themeOverr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67" r:id="rId3"/>
    <p:sldId id="264" r:id="rId4"/>
    <p:sldId id="260" r:id="rId5"/>
    <p:sldId id="282" r:id="rId6"/>
    <p:sldId id="284" r:id="rId7"/>
    <p:sldId id="278" r:id="rId8"/>
    <p:sldId id="280" r:id="rId9"/>
    <p:sldId id="283" r:id="rId10"/>
    <p:sldId id="266" r:id="rId11"/>
    <p:sldId id="265" r:id="rId12"/>
    <p:sldId id="257" r:id="rId13"/>
    <p:sldId id="285" r:id="rId14"/>
    <p:sldId id="268" r:id="rId15"/>
    <p:sldId id="286" r:id="rId16"/>
    <p:sldId id="287" r:id="rId17"/>
    <p:sldId id="291" r:id="rId18"/>
    <p:sldId id="292" r:id="rId19"/>
    <p:sldId id="293" r:id="rId20"/>
    <p:sldId id="269" r:id="rId21"/>
    <p:sldId id="272" r:id="rId22"/>
    <p:sldId id="270" r:id="rId23"/>
    <p:sldId id="294" r:id="rId24"/>
    <p:sldId id="271" r:id="rId25"/>
    <p:sldId id="295" r:id="rId26"/>
    <p:sldId id="296" r:id="rId27"/>
    <p:sldId id="275" r:id="rId28"/>
    <p:sldId id="276" r:id="rId29"/>
    <p:sldId id="277" r:id="rId30"/>
    <p:sldId id="297" r:id="rId31"/>
    <p:sldId id="273" r:id="rId32"/>
    <p:sldId id="281" r:id="rId33"/>
    <p:sldId id="258"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5D66"/>
    <a:srgbClr val="275C59"/>
    <a:srgbClr val="E8E9E9"/>
    <a:srgbClr val="FF2F92"/>
    <a:srgbClr val="A2B98A"/>
    <a:srgbClr val="062537"/>
    <a:srgbClr val="F7F903"/>
    <a:srgbClr val="A8BE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30" autoAdjust="0"/>
    <p:restoredTop sz="96296"/>
  </p:normalViewPr>
  <p:slideViewPr>
    <p:cSldViewPr snapToGrid="0" showGuides="1">
      <p:cViewPr varScale="1">
        <p:scale>
          <a:sx n="67" d="100"/>
          <a:sy n="67" d="100"/>
        </p:scale>
        <p:origin x="960" y="60"/>
      </p:cViewPr>
      <p:guideLst>
        <p:guide orient="horz" pos="2160"/>
        <p:guide pos="384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F40D92-0697-46EA-A44D-5A0149BF34E4}"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DBE7BC-C6E2-4499-B460-A8BDCD30B795}" type="slidenum">
              <a:rPr lang="zh-CN" altLang="en-US" smtClean="0"/>
              <a:t>‹#›</a:t>
            </a:fld>
            <a:endParaRPr lang="zh-CN" altLang="en-US"/>
          </a:p>
        </p:txBody>
      </p:sp>
    </p:spTree>
    <p:extLst>
      <p:ext uri="{BB962C8B-B14F-4D97-AF65-F5344CB8AC3E}">
        <p14:creationId xmlns:p14="http://schemas.microsoft.com/office/powerpoint/2010/main" val="2242828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a:t>
            </a:fld>
            <a:endParaRPr lang="zh-CN" altLang="en-US"/>
          </a:p>
        </p:txBody>
      </p:sp>
    </p:spTree>
    <p:extLst>
      <p:ext uri="{BB962C8B-B14F-4D97-AF65-F5344CB8AC3E}">
        <p14:creationId xmlns:p14="http://schemas.microsoft.com/office/powerpoint/2010/main" val="2176896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10</a:t>
            </a:fld>
            <a:endParaRPr lang="zh-CN" altLang="en-US"/>
          </a:p>
        </p:txBody>
      </p:sp>
    </p:spTree>
    <p:extLst>
      <p:ext uri="{BB962C8B-B14F-4D97-AF65-F5344CB8AC3E}">
        <p14:creationId xmlns:p14="http://schemas.microsoft.com/office/powerpoint/2010/main" val="740147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11</a:t>
            </a:fld>
            <a:endParaRPr lang="zh-CN" altLang="en-US"/>
          </a:p>
        </p:txBody>
      </p:sp>
    </p:spTree>
    <p:extLst>
      <p:ext uri="{BB962C8B-B14F-4D97-AF65-F5344CB8AC3E}">
        <p14:creationId xmlns:p14="http://schemas.microsoft.com/office/powerpoint/2010/main" val="3104275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12</a:t>
            </a:fld>
            <a:endParaRPr lang="zh-CN" altLang="en-US"/>
          </a:p>
        </p:txBody>
      </p:sp>
    </p:spTree>
    <p:extLst>
      <p:ext uri="{BB962C8B-B14F-4D97-AF65-F5344CB8AC3E}">
        <p14:creationId xmlns:p14="http://schemas.microsoft.com/office/powerpoint/2010/main" val="2577482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13</a:t>
            </a:fld>
            <a:endParaRPr lang="zh-CN" altLang="en-US"/>
          </a:p>
        </p:txBody>
      </p:sp>
    </p:spTree>
    <p:extLst>
      <p:ext uri="{BB962C8B-B14F-4D97-AF65-F5344CB8AC3E}">
        <p14:creationId xmlns:p14="http://schemas.microsoft.com/office/powerpoint/2010/main" val="3358912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14</a:t>
            </a:fld>
            <a:endParaRPr lang="zh-CN" altLang="en-US"/>
          </a:p>
        </p:txBody>
      </p:sp>
    </p:spTree>
    <p:extLst>
      <p:ext uri="{BB962C8B-B14F-4D97-AF65-F5344CB8AC3E}">
        <p14:creationId xmlns:p14="http://schemas.microsoft.com/office/powerpoint/2010/main" val="3593619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15</a:t>
            </a:fld>
            <a:endParaRPr lang="zh-CN" altLang="en-US"/>
          </a:p>
        </p:txBody>
      </p:sp>
    </p:spTree>
    <p:extLst>
      <p:ext uri="{BB962C8B-B14F-4D97-AF65-F5344CB8AC3E}">
        <p14:creationId xmlns:p14="http://schemas.microsoft.com/office/powerpoint/2010/main" val="2285503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16</a:t>
            </a:fld>
            <a:endParaRPr lang="zh-CN" altLang="en-US"/>
          </a:p>
        </p:txBody>
      </p:sp>
    </p:spTree>
    <p:extLst>
      <p:ext uri="{BB962C8B-B14F-4D97-AF65-F5344CB8AC3E}">
        <p14:creationId xmlns:p14="http://schemas.microsoft.com/office/powerpoint/2010/main" val="2341164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17</a:t>
            </a:fld>
            <a:endParaRPr lang="zh-CN" altLang="en-US"/>
          </a:p>
        </p:txBody>
      </p:sp>
    </p:spTree>
    <p:extLst>
      <p:ext uri="{BB962C8B-B14F-4D97-AF65-F5344CB8AC3E}">
        <p14:creationId xmlns:p14="http://schemas.microsoft.com/office/powerpoint/2010/main" val="3539415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18</a:t>
            </a:fld>
            <a:endParaRPr lang="zh-CN" altLang="en-US"/>
          </a:p>
        </p:txBody>
      </p:sp>
    </p:spTree>
    <p:extLst>
      <p:ext uri="{BB962C8B-B14F-4D97-AF65-F5344CB8AC3E}">
        <p14:creationId xmlns:p14="http://schemas.microsoft.com/office/powerpoint/2010/main" val="3999456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19</a:t>
            </a:fld>
            <a:endParaRPr lang="zh-CN" altLang="en-US"/>
          </a:p>
        </p:txBody>
      </p:sp>
    </p:spTree>
    <p:extLst>
      <p:ext uri="{BB962C8B-B14F-4D97-AF65-F5344CB8AC3E}">
        <p14:creationId xmlns:p14="http://schemas.microsoft.com/office/powerpoint/2010/main" val="1728974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a:t>
            </a:fld>
            <a:endParaRPr lang="zh-CN" altLang="en-US"/>
          </a:p>
        </p:txBody>
      </p:sp>
    </p:spTree>
    <p:extLst>
      <p:ext uri="{BB962C8B-B14F-4D97-AF65-F5344CB8AC3E}">
        <p14:creationId xmlns:p14="http://schemas.microsoft.com/office/powerpoint/2010/main" val="968180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20</a:t>
            </a:fld>
            <a:endParaRPr lang="zh-CN" altLang="en-US"/>
          </a:p>
        </p:txBody>
      </p:sp>
    </p:spTree>
    <p:extLst>
      <p:ext uri="{BB962C8B-B14F-4D97-AF65-F5344CB8AC3E}">
        <p14:creationId xmlns:p14="http://schemas.microsoft.com/office/powerpoint/2010/main" val="2512461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21</a:t>
            </a:fld>
            <a:endParaRPr lang="zh-CN" altLang="en-US"/>
          </a:p>
        </p:txBody>
      </p:sp>
    </p:spTree>
    <p:extLst>
      <p:ext uri="{BB962C8B-B14F-4D97-AF65-F5344CB8AC3E}">
        <p14:creationId xmlns:p14="http://schemas.microsoft.com/office/powerpoint/2010/main" val="30674373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22</a:t>
            </a:fld>
            <a:endParaRPr lang="zh-CN" altLang="en-US"/>
          </a:p>
        </p:txBody>
      </p:sp>
    </p:spTree>
    <p:extLst>
      <p:ext uri="{BB962C8B-B14F-4D97-AF65-F5344CB8AC3E}">
        <p14:creationId xmlns:p14="http://schemas.microsoft.com/office/powerpoint/2010/main" val="2574312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23</a:t>
            </a:fld>
            <a:endParaRPr lang="zh-CN" altLang="en-US"/>
          </a:p>
        </p:txBody>
      </p:sp>
    </p:spTree>
    <p:extLst>
      <p:ext uri="{BB962C8B-B14F-4D97-AF65-F5344CB8AC3E}">
        <p14:creationId xmlns:p14="http://schemas.microsoft.com/office/powerpoint/2010/main" val="3677709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24</a:t>
            </a:fld>
            <a:endParaRPr lang="zh-CN" altLang="en-US"/>
          </a:p>
        </p:txBody>
      </p:sp>
    </p:spTree>
    <p:extLst>
      <p:ext uri="{BB962C8B-B14F-4D97-AF65-F5344CB8AC3E}">
        <p14:creationId xmlns:p14="http://schemas.microsoft.com/office/powerpoint/2010/main" val="37373368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25</a:t>
            </a:fld>
            <a:endParaRPr lang="zh-CN" altLang="en-US"/>
          </a:p>
        </p:txBody>
      </p:sp>
    </p:spTree>
    <p:extLst>
      <p:ext uri="{BB962C8B-B14F-4D97-AF65-F5344CB8AC3E}">
        <p14:creationId xmlns:p14="http://schemas.microsoft.com/office/powerpoint/2010/main" val="36371970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26</a:t>
            </a:fld>
            <a:endParaRPr lang="zh-CN" altLang="en-US"/>
          </a:p>
        </p:txBody>
      </p:sp>
    </p:spTree>
    <p:extLst>
      <p:ext uri="{BB962C8B-B14F-4D97-AF65-F5344CB8AC3E}">
        <p14:creationId xmlns:p14="http://schemas.microsoft.com/office/powerpoint/2010/main" val="3288410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27</a:t>
            </a:fld>
            <a:endParaRPr lang="zh-CN" altLang="en-US"/>
          </a:p>
        </p:txBody>
      </p:sp>
    </p:spTree>
    <p:extLst>
      <p:ext uri="{BB962C8B-B14F-4D97-AF65-F5344CB8AC3E}">
        <p14:creationId xmlns:p14="http://schemas.microsoft.com/office/powerpoint/2010/main" val="3351554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28</a:t>
            </a:fld>
            <a:endParaRPr lang="zh-CN" altLang="en-US"/>
          </a:p>
        </p:txBody>
      </p:sp>
    </p:spTree>
    <p:extLst>
      <p:ext uri="{BB962C8B-B14F-4D97-AF65-F5344CB8AC3E}">
        <p14:creationId xmlns:p14="http://schemas.microsoft.com/office/powerpoint/2010/main" val="1308176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29</a:t>
            </a:fld>
            <a:endParaRPr lang="zh-CN" altLang="en-US"/>
          </a:p>
        </p:txBody>
      </p:sp>
    </p:spTree>
    <p:extLst>
      <p:ext uri="{BB962C8B-B14F-4D97-AF65-F5344CB8AC3E}">
        <p14:creationId xmlns:p14="http://schemas.microsoft.com/office/powerpoint/2010/main" val="3483024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sz="1200" kern="1200" dirty="0">
                <a:solidFill>
                  <a:schemeClr val="tx1"/>
                </a:solidFill>
                <a:effectLst/>
                <a:latin typeface="+mn-lt"/>
                <a:ea typeface="+mn-ea"/>
                <a:cs typeface="+mn-cs"/>
              </a:rPr>
              <a:t>1. Đây là tác phẩm văn xuôi cỡ lớn, có nội dung phong phú, cốt truyện phức tạp, phản ánh nhiều sự kiện, cảnh ngộ; miêu tả nhiều tuyến nhân vật, nhiều quan hệ chồng chéo với những diễn biến tâm lí phức tạp, đa dạng.</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2. Đoạn trích “Người đàn ông cô độc giữa rừng” trích từ tiểu thuyết nào? </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3. Tác giả của tiểu thuyết “Đất rừng phương Nam” là ai? </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4. Nhân vật chính của tiểu thuyết “Đất rừng phương Nam” là ai? </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5. Ở phần đầu đoạn trích “Người đàn ông cô độc giữa rừng” có sự xuất hiện của loài vật nào?</a:t>
            </a:r>
            <a:endParaRPr lang="x-none" sz="1200" kern="1200" dirty="0">
              <a:solidFill>
                <a:schemeClr val="tx1"/>
              </a:solidFill>
              <a:effectLst/>
              <a:latin typeface="+mn-lt"/>
              <a:ea typeface="+mn-ea"/>
              <a:cs typeface="+mn-cs"/>
            </a:endParaRPr>
          </a:p>
          <a:p>
            <a:r>
              <a:rPr lang="vi-VN" sz="1200" b="1" kern="1200" dirty="0">
                <a:solidFill>
                  <a:schemeClr val="tx1"/>
                </a:solidFill>
                <a:effectLst/>
                <a:latin typeface="+mn-lt"/>
                <a:ea typeface="+mn-ea"/>
                <a:cs typeface="+mn-cs"/>
              </a:rPr>
              <a:t>Đáp án:</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Hàng ngang: 1. Tiểu </a:t>
            </a:r>
            <a:r>
              <a:rPr lang="vi-VN" sz="1200" b="1" kern="1200" dirty="0">
                <a:solidFill>
                  <a:schemeClr val="tx1"/>
                </a:solidFill>
                <a:effectLst/>
                <a:latin typeface="+mn-lt"/>
                <a:ea typeface="+mn-ea"/>
                <a:cs typeface="+mn-cs"/>
              </a:rPr>
              <a:t>t</a:t>
            </a:r>
            <a:r>
              <a:rPr lang="vi-VN" sz="1200" kern="1200" dirty="0">
                <a:solidFill>
                  <a:schemeClr val="tx1"/>
                </a:solidFill>
                <a:effectLst/>
                <a:latin typeface="+mn-lt"/>
                <a:ea typeface="+mn-ea"/>
                <a:cs typeface="+mn-cs"/>
              </a:rPr>
              <a:t>huyết; 2. Đất rừng phươn</a:t>
            </a:r>
            <a:r>
              <a:rPr lang="vi-VN" sz="1200" b="1" kern="1200" dirty="0">
                <a:solidFill>
                  <a:schemeClr val="tx1"/>
                </a:solidFill>
                <a:effectLst/>
                <a:latin typeface="+mn-lt"/>
                <a:ea typeface="+mn-ea"/>
                <a:cs typeface="+mn-cs"/>
              </a:rPr>
              <a:t>g</a:t>
            </a:r>
            <a:r>
              <a:rPr lang="vi-VN" sz="1200" kern="1200" dirty="0">
                <a:solidFill>
                  <a:schemeClr val="tx1"/>
                </a:solidFill>
                <a:effectLst/>
                <a:latin typeface="+mn-lt"/>
                <a:ea typeface="+mn-ea"/>
                <a:cs typeface="+mn-cs"/>
              </a:rPr>
              <a:t> Nam; 3. Đ</a:t>
            </a:r>
            <a:r>
              <a:rPr lang="vi-VN" sz="1200" b="1" kern="1200" dirty="0">
                <a:solidFill>
                  <a:schemeClr val="tx1"/>
                </a:solidFill>
                <a:effectLst/>
                <a:latin typeface="+mn-lt"/>
                <a:ea typeface="+mn-ea"/>
                <a:cs typeface="+mn-cs"/>
              </a:rPr>
              <a:t>o</a:t>
            </a:r>
            <a:r>
              <a:rPr lang="vi-VN" sz="1200" kern="1200" dirty="0">
                <a:solidFill>
                  <a:schemeClr val="tx1"/>
                </a:solidFill>
                <a:effectLst/>
                <a:latin typeface="+mn-lt"/>
                <a:ea typeface="+mn-ea"/>
                <a:cs typeface="+mn-cs"/>
              </a:rPr>
              <a:t>àn Gi</a:t>
            </a:r>
            <a:r>
              <a:rPr lang="vi-VN" sz="1200" b="1" kern="1200" dirty="0">
                <a:solidFill>
                  <a:schemeClr val="tx1"/>
                </a:solidFill>
                <a:effectLst/>
                <a:latin typeface="+mn-lt"/>
                <a:ea typeface="+mn-ea"/>
                <a:cs typeface="+mn-cs"/>
              </a:rPr>
              <a:t>ỏ</a:t>
            </a:r>
            <a:r>
              <a:rPr lang="vi-VN" sz="1200" kern="1200" dirty="0">
                <a:solidFill>
                  <a:schemeClr val="tx1"/>
                </a:solidFill>
                <a:effectLst/>
                <a:latin typeface="+mn-lt"/>
                <a:ea typeface="+mn-ea"/>
                <a:cs typeface="+mn-cs"/>
              </a:rPr>
              <a:t>i; 4. cậu bé A</a:t>
            </a:r>
            <a:r>
              <a:rPr lang="vi-VN" sz="1200" b="1" kern="1200" dirty="0">
                <a:solidFill>
                  <a:schemeClr val="tx1"/>
                </a:solidFill>
                <a:effectLst/>
                <a:latin typeface="+mn-lt"/>
                <a:ea typeface="+mn-ea"/>
                <a:cs typeface="+mn-cs"/>
              </a:rPr>
              <a:t>n</a:t>
            </a:r>
            <a:r>
              <a:rPr lang="vi-VN" sz="1200" kern="1200" dirty="0">
                <a:solidFill>
                  <a:schemeClr val="tx1"/>
                </a:solidFill>
                <a:effectLst/>
                <a:latin typeface="+mn-lt"/>
                <a:ea typeface="+mn-ea"/>
                <a:cs typeface="+mn-cs"/>
              </a:rPr>
              <a:t>; 5. Con </a:t>
            </a:r>
            <a:r>
              <a:rPr lang="vi-VN" sz="1200" b="1" kern="1200" dirty="0">
                <a:solidFill>
                  <a:schemeClr val="tx1"/>
                </a:solidFill>
                <a:effectLst/>
                <a:latin typeface="+mn-lt"/>
                <a:ea typeface="+mn-ea"/>
                <a:cs typeface="+mn-cs"/>
              </a:rPr>
              <a:t>v</a:t>
            </a:r>
            <a:r>
              <a:rPr lang="vi-VN" sz="1200" kern="1200" dirty="0">
                <a:solidFill>
                  <a:schemeClr val="tx1"/>
                </a:solidFill>
                <a:effectLst/>
                <a:latin typeface="+mn-lt"/>
                <a:ea typeface="+mn-ea"/>
                <a:cs typeface="+mn-cs"/>
              </a:rPr>
              <a:t>ượn bạc</a:t>
            </a:r>
            <a:endParaRPr lang="x-none"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Hàng dọc: các chữ trong từ khoá lần lượt là T, G, O, O, N, V </a:t>
            </a:r>
            <a:r>
              <a:rPr lang="vi-VN" sz="1200" kern="1200" dirty="0">
                <a:solidFill>
                  <a:schemeClr val="tx1"/>
                </a:solidFill>
                <a:effectLst/>
                <a:latin typeface="+mn-lt"/>
                <a:ea typeface="+mn-ea"/>
                <a:cs typeface="+mn-cs"/>
                <a:sym typeface="Symbol" pitchFamily="2" charset="2"/>
              </a:rPr>
              <a:t></a:t>
            </a:r>
            <a:r>
              <a:rPr lang="vi-VN" sz="1200" kern="1200" dirty="0">
                <a:solidFill>
                  <a:schemeClr val="tx1"/>
                </a:solidFill>
                <a:effectLst/>
                <a:latin typeface="+mn-lt"/>
                <a:ea typeface="+mn-ea"/>
                <a:cs typeface="+mn-cs"/>
              </a:rPr>
              <a:t> ghép thành:</a:t>
            </a:r>
            <a:r>
              <a:rPr lang="vi-VN" sz="1200" b="1" kern="1200" dirty="0">
                <a:solidFill>
                  <a:schemeClr val="tx1"/>
                </a:solidFill>
                <a:effectLst/>
                <a:latin typeface="+mn-lt"/>
                <a:ea typeface="+mn-ea"/>
                <a:cs typeface="+mn-cs"/>
              </a:rPr>
              <a:t> VÕ TÒNG</a:t>
            </a:r>
            <a:endParaRPr lang="x-none"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DDBE7BC-C6E2-4499-B460-A8BDCD30B795}" type="slidenum">
              <a:rPr lang="zh-CN" altLang="en-US" smtClean="0"/>
              <a:t>3</a:t>
            </a:fld>
            <a:endParaRPr lang="zh-CN" altLang="en-US"/>
          </a:p>
        </p:txBody>
      </p:sp>
    </p:spTree>
    <p:extLst>
      <p:ext uri="{BB962C8B-B14F-4D97-AF65-F5344CB8AC3E}">
        <p14:creationId xmlns:p14="http://schemas.microsoft.com/office/powerpoint/2010/main" val="2707630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30</a:t>
            </a:fld>
            <a:endParaRPr lang="zh-CN" altLang="en-US"/>
          </a:p>
        </p:txBody>
      </p:sp>
    </p:spTree>
    <p:extLst>
      <p:ext uri="{BB962C8B-B14F-4D97-AF65-F5344CB8AC3E}">
        <p14:creationId xmlns:p14="http://schemas.microsoft.com/office/powerpoint/2010/main" val="35209225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31</a:t>
            </a:fld>
            <a:endParaRPr lang="zh-CN" altLang="en-US"/>
          </a:p>
        </p:txBody>
      </p:sp>
    </p:spTree>
    <p:extLst>
      <p:ext uri="{BB962C8B-B14F-4D97-AF65-F5344CB8AC3E}">
        <p14:creationId xmlns:p14="http://schemas.microsoft.com/office/powerpoint/2010/main" val="4255903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32</a:t>
            </a:fld>
            <a:endParaRPr lang="zh-CN" altLang="en-US"/>
          </a:p>
        </p:txBody>
      </p:sp>
    </p:spTree>
    <p:extLst>
      <p:ext uri="{BB962C8B-B14F-4D97-AF65-F5344CB8AC3E}">
        <p14:creationId xmlns:p14="http://schemas.microsoft.com/office/powerpoint/2010/main" val="18313239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33</a:t>
            </a:fld>
            <a:endParaRPr lang="zh-CN" altLang="en-US"/>
          </a:p>
        </p:txBody>
      </p:sp>
    </p:spTree>
    <p:extLst>
      <p:ext uri="{BB962C8B-B14F-4D97-AF65-F5344CB8AC3E}">
        <p14:creationId xmlns:p14="http://schemas.microsoft.com/office/powerpoint/2010/main" val="2991534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4</a:t>
            </a:fld>
            <a:endParaRPr lang="zh-CN" altLang="en-US"/>
          </a:p>
        </p:txBody>
      </p:sp>
    </p:spTree>
    <p:extLst>
      <p:ext uri="{BB962C8B-B14F-4D97-AF65-F5344CB8AC3E}">
        <p14:creationId xmlns:p14="http://schemas.microsoft.com/office/powerpoint/2010/main" val="4120932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5</a:t>
            </a:fld>
            <a:endParaRPr lang="zh-CN" altLang="en-US"/>
          </a:p>
        </p:txBody>
      </p:sp>
    </p:spTree>
    <p:extLst>
      <p:ext uri="{BB962C8B-B14F-4D97-AF65-F5344CB8AC3E}">
        <p14:creationId xmlns:p14="http://schemas.microsoft.com/office/powerpoint/2010/main" val="2194818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6</a:t>
            </a:fld>
            <a:endParaRPr lang="zh-CN" altLang="en-US"/>
          </a:p>
        </p:txBody>
      </p:sp>
    </p:spTree>
    <p:extLst>
      <p:ext uri="{BB962C8B-B14F-4D97-AF65-F5344CB8AC3E}">
        <p14:creationId xmlns:p14="http://schemas.microsoft.com/office/powerpoint/2010/main" val="2653976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7</a:t>
            </a:fld>
            <a:endParaRPr lang="zh-CN" altLang="en-US"/>
          </a:p>
        </p:txBody>
      </p:sp>
    </p:spTree>
    <p:extLst>
      <p:ext uri="{BB962C8B-B14F-4D97-AF65-F5344CB8AC3E}">
        <p14:creationId xmlns:p14="http://schemas.microsoft.com/office/powerpoint/2010/main" val="2895093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DBE7BC-C6E2-4499-B460-A8BDCD30B795}" type="slidenum">
              <a:rPr lang="zh-CN" altLang="en-US" smtClean="0"/>
              <a:t>8</a:t>
            </a:fld>
            <a:endParaRPr lang="zh-CN" altLang="en-US"/>
          </a:p>
        </p:txBody>
      </p:sp>
    </p:spTree>
    <p:extLst>
      <p:ext uri="{BB962C8B-B14F-4D97-AF65-F5344CB8AC3E}">
        <p14:creationId xmlns:p14="http://schemas.microsoft.com/office/powerpoint/2010/main" val="1702132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sz="1200" i="1" kern="1200" dirty="0">
                <a:solidFill>
                  <a:schemeClr val="tx1"/>
                </a:solidFill>
                <a:effectLst/>
                <a:latin typeface="+mn-lt"/>
                <a:ea typeface="+mn-ea"/>
                <a:cs typeface="+mn-cs"/>
              </a:rPr>
              <a:t>- Đoạn Giỏi (1925-1989), quê ở Tiền Giang. Ông có nhiều bút danh khác như Nguyễn Hoài, Nguyễn Phú Lễ,…Ngoài “Đất rừng phương Nam”, ông còn viết nhiều tác phẩm thuộc các thể loại khác nhau. </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Đoàn Giỏi là nhà văn đã biến đất rừng phương Nam trở thành thân thuộc, đáng yêu đối với độc giả. Những trang văn của ông thấm đượm hơi thở của sông nước, rừng cây, những câu chuyện cả thực cả kì bí của thiên nhiên Nam Bộ hoang sơ và truyền được hơi thở ấy cho độc giả. Có được điều đó không những nhờ tình yêu của ông đối với miền đất Nam Bộ quê hương mà còn ở óc quan sát tỉ mỉ, tinh tế, lối văn kể chuyện hấp dẫn trong tác phẩm của mình. </a:t>
            </a:r>
            <a:endParaRPr lang="x-none"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“Đất rừng phương Nam” là câu chuyện về cậu bé An trong quá trình chạy loạn khỏi giặc Pháp đã lạc mất mẹ và trôi dạt đến một mảnh đất cạnh sông, tại đây cậu đã trở thành người giúp việc cho quán của dì Tư Bép. An là một cậu bé thông minh nhưng luôn phải giấu mình, để âm thầm theo dõi và giám sát các hoạt động của những kẻ gián tiếp làm tay sai cho Pháp. Nhưng vào một ngày việc làm của An bị bại lộ nên cậu phải chạy trốn khỏi quán của dì Tư. Sau đó, An may mắn được vợ chồng ông Hai nhận làm con nuôi và làm bạn cùng cậu bé Cò cùng gia đình mới. Từ đây An lại có những chuyến phiêu lưu và những trải nghiệm đẹp trong cuộc đời. </a:t>
            </a:r>
            <a:endParaRPr lang="zh-CN" altLang="en-US" dirty="0"/>
          </a:p>
        </p:txBody>
      </p:sp>
      <p:sp>
        <p:nvSpPr>
          <p:cNvPr id="4" name="灯片编号占位符 3"/>
          <p:cNvSpPr>
            <a:spLocks noGrp="1"/>
          </p:cNvSpPr>
          <p:nvPr>
            <p:ph type="sldNum" sz="quarter" idx="10"/>
          </p:nvPr>
        </p:nvSpPr>
        <p:spPr/>
        <p:txBody>
          <a:bodyPr/>
          <a:lstStyle/>
          <a:p>
            <a:fld id="{8DDBE7BC-C6E2-4499-B460-A8BDCD30B795}" type="slidenum">
              <a:rPr lang="zh-CN" altLang="en-US" smtClean="0"/>
              <a:t>9</a:t>
            </a:fld>
            <a:endParaRPr lang="zh-CN" altLang="en-US"/>
          </a:p>
        </p:txBody>
      </p:sp>
    </p:spTree>
    <p:extLst>
      <p:ext uri="{BB962C8B-B14F-4D97-AF65-F5344CB8AC3E}">
        <p14:creationId xmlns:p14="http://schemas.microsoft.com/office/powerpoint/2010/main" val="2270273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4186142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1124135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3665826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1610586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3910065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574463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4288351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2091727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2210709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2427887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63DAF80-3590-4C46-B88C-32AE5C759B89}" type="datetimeFigureOut">
              <a:rPr lang="zh-CN" altLang="en-US" smtClean="0"/>
              <a:t>2022/9/7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EEB2A9-41C9-4D84-B53A-E552D0E64093}" type="slidenum">
              <a:rPr lang="zh-CN" altLang="en-US" smtClean="0"/>
              <a:t>‹#›</a:t>
            </a:fld>
            <a:endParaRPr lang="zh-CN" altLang="en-US"/>
          </a:p>
        </p:txBody>
      </p:sp>
    </p:spTree>
    <p:extLst>
      <p:ext uri="{BB962C8B-B14F-4D97-AF65-F5344CB8AC3E}">
        <p14:creationId xmlns:p14="http://schemas.microsoft.com/office/powerpoint/2010/main" val="693362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943628" y="2522373"/>
            <a:ext cx="6312131" cy="1384995"/>
          </a:xfrm>
          <a:prstGeom prst="rect">
            <a:avLst/>
          </a:prstGeom>
        </p:spPr>
        <p:txBody>
          <a:bodyPr wrap="square">
            <a:spAutoFit/>
          </a:bodyPr>
          <a:lstStyle/>
          <a:p>
            <a:pPr algn="ctr">
              <a:lnSpc>
                <a:spcPct val="200000"/>
              </a:lnSpc>
            </a:pP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感谢您下载包图网平台上提供的</a:t>
            </a:r>
            <a:r>
              <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PPT</a:t>
            </a:r>
            <a:r>
              <a:rPr lang="zh-CN" altLang="en-US"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endParaRPr>
          </a:p>
        </p:txBody>
      </p:sp>
    </p:spTree>
    <p:extLst>
      <p:ext uri="{BB962C8B-B14F-4D97-AF65-F5344CB8AC3E}">
        <p14:creationId xmlns:p14="http://schemas.microsoft.com/office/powerpoint/2010/main" val="3129705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3.png"/><Relationship Id="rId7"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1.pn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hemeOverride" Target="../theme/themeOverride5.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png"/><Relationship Id="rId7"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png"/><Relationship Id="rId9" Type="http://schemas.openxmlformats.org/officeDocument/2006/relationships/image" Target="../media/image49.jpeg"/></Relationships>
</file>

<file path=ppt/slides/_rels/slide2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29.xml"/><Relationship Id="rId7" Type="http://schemas.openxmlformats.org/officeDocument/2006/relationships/image" Target="../media/image51.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50.png"/><Relationship Id="rId5" Type="http://schemas.openxmlformats.org/officeDocument/2006/relationships/image" Target="../media/image4.png"/><Relationship Id="rId10" Type="http://schemas.openxmlformats.org/officeDocument/2006/relationships/image" Target="../media/image54.png"/><Relationship Id="rId4" Type="http://schemas.openxmlformats.org/officeDocument/2006/relationships/image" Target="../media/image3.png"/><Relationship Id="rId9"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audio" Target="../media/audio2.wav"/></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emf"/><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8.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4.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727553" y="316192"/>
            <a:ext cx="6426502" cy="5749328"/>
            <a:chOff x="726138" y="407632"/>
            <a:chExt cx="6426502" cy="5749328"/>
          </a:xfrm>
        </p:grpSpPr>
        <p:sp>
          <p:nvSpPr>
            <p:cNvPr id="7" name="文本框 6"/>
            <p:cNvSpPr txBox="1"/>
            <p:nvPr/>
          </p:nvSpPr>
          <p:spPr>
            <a:xfrm>
              <a:off x="726138" y="407632"/>
              <a:ext cx="5498906" cy="4708981"/>
            </a:xfrm>
            <a:prstGeom prst="rect">
              <a:avLst/>
            </a:prstGeom>
            <a:noFill/>
          </p:spPr>
          <p:txBody>
            <a:bodyPr wrap="square" rtlCol="0">
              <a:spAutoFit/>
            </a:bodyPr>
            <a:lstStyle/>
            <a:p>
              <a:pPr algn="r"/>
              <a:r>
                <a:rPr lang="vi-VN" altLang="zh-CN" sz="10000" dirty="0">
                  <a:solidFill>
                    <a:schemeClr val="bg1"/>
                  </a:solidFill>
                  <a:latin typeface="#9Slide05 Israquella" pitchFamily="2" charset="77"/>
                  <a:ea typeface="杨任东竹石体-Medium" panose="02000000000000000000" pitchFamily="2" charset="-122"/>
                </a:rPr>
                <a:t>Người đàn ông </a:t>
              </a:r>
            </a:p>
            <a:p>
              <a:pPr algn="r"/>
              <a:r>
                <a:rPr lang="vi-VN" altLang="zh-CN" sz="10000" dirty="0">
                  <a:solidFill>
                    <a:schemeClr val="bg1"/>
                  </a:solidFill>
                  <a:latin typeface="#9Slide05 Israquella" pitchFamily="2" charset="77"/>
                  <a:ea typeface="杨任东竹石体-Medium" panose="02000000000000000000" pitchFamily="2" charset="-122"/>
                </a:rPr>
                <a:t>cô độc </a:t>
              </a:r>
            </a:p>
            <a:p>
              <a:pPr algn="r"/>
              <a:r>
                <a:rPr lang="vi-VN" altLang="zh-CN" sz="10000" dirty="0">
                  <a:solidFill>
                    <a:schemeClr val="bg1"/>
                  </a:solidFill>
                  <a:latin typeface="#9Slide05 Israquella" pitchFamily="2" charset="77"/>
                  <a:ea typeface="杨任东竹石体-Medium" panose="02000000000000000000" pitchFamily="2" charset="-122"/>
                </a:rPr>
                <a:t>giữa rừng</a:t>
              </a:r>
              <a:endParaRPr lang="zh-CN" altLang="en-US" sz="10000" dirty="0">
                <a:solidFill>
                  <a:schemeClr val="bg1"/>
                </a:solidFill>
                <a:latin typeface="#9Slide05 Israquella" pitchFamily="2" charset="77"/>
                <a:ea typeface="杨任东竹石体-Medium" panose="02000000000000000000" pitchFamily="2" charset="-122"/>
              </a:endParaRPr>
            </a:p>
          </p:txBody>
        </p:sp>
        <p:cxnSp>
          <p:nvCxnSpPr>
            <p:cNvPr id="13" name="直接连接符 12"/>
            <p:cNvCxnSpPr/>
            <p:nvPr/>
          </p:nvCxnSpPr>
          <p:spPr>
            <a:xfrm flipV="1">
              <a:off x="6289040" y="883920"/>
              <a:ext cx="863600" cy="86254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408420" y="2519680"/>
              <a:ext cx="459740" cy="48488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p:cNvCxnSpPr>
            <p:nvPr/>
          </p:nvCxnSpPr>
          <p:spPr>
            <a:xfrm flipH="1">
              <a:off x="3302000" y="3477842"/>
              <a:ext cx="637540" cy="66743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119120" y="4856480"/>
              <a:ext cx="1005840" cy="100584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6228080" y="5577840"/>
              <a:ext cx="579120" cy="57912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Thomas Greenberg - The Right Path">
            <a:hlinkClick r:id="" action="ppaction://media"/>
          </p:cNvPr>
          <p:cNvPicPr>
            <a:picLocks noChangeAspect="1"/>
          </p:cNvPicPr>
          <p:nvPr>
            <a:audioFile r:link="rId3"/>
            <p:extLst>
              <p:ext uri="{DAA4B4D4-6D71-4841-9C94-3DE7FCFB9230}">
                <p14:media xmlns:p14="http://schemas.microsoft.com/office/powerpoint/2010/main" r:embed="rId2">
                  <p14:fade in="5000" out="5000"/>
                </p14:media>
              </p:ext>
            </p:extLst>
          </p:nvPr>
        </p:nvPicPr>
        <p:blipFill>
          <a:blip r:embed="rId7"/>
          <a:stretch>
            <a:fillRect/>
          </a:stretch>
        </p:blipFill>
        <p:spPr>
          <a:xfrm>
            <a:off x="194182" y="112992"/>
            <a:ext cx="406400" cy="406400"/>
          </a:xfrm>
          <a:prstGeom prst="rect">
            <a:avLst/>
          </a:prstGeom>
        </p:spPr>
      </p:pic>
      <p:sp>
        <p:nvSpPr>
          <p:cNvPr id="2" name="TextBox 1">
            <a:extLst>
              <a:ext uri="{FF2B5EF4-FFF2-40B4-BE49-F238E27FC236}">
                <a16:creationId xmlns:a16="http://schemas.microsoft.com/office/drawing/2014/main" xmlns="" id="{E50E6504-EB65-0B8C-E30E-5FE6528E1BA4}"/>
              </a:ext>
            </a:extLst>
          </p:cNvPr>
          <p:cNvSpPr txBox="1"/>
          <p:nvPr/>
        </p:nvSpPr>
        <p:spPr>
          <a:xfrm>
            <a:off x="4606723" y="5025173"/>
            <a:ext cx="7199453" cy="477054"/>
          </a:xfrm>
          <a:prstGeom prst="rect">
            <a:avLst/>
          </a:prstGeom>
          <a:noFill/>
        </p:spPr>
        <p:txBody>
          <a:bodyPr wrap="square" rtlCol="0">
            <a:spAutoFit/>
          </a:bodyPr>
          <a:lstStyle/>
          <a:p>
            <a:r>
              <a:rPr lang="x-none" sz="2500" dirty="0">
                <a:solidFill>
                  <a:schemeClr val="bg1"/>
                </a:solidFill>
                <a:latin typeface="Times New Roman" panose="02020603050405020304" pitchFamily="18" charset="0"/>
                <a:cs typeface="Times New Roman" panose="02020603050405020304" pitchFamily="18" charset="0"/>
              </a:rPr>
              <a:t>(Trích </a:t>
            </a:r>
            <a:r>
              <a:rPr lang="x-none" sz="2500" i="1" dirty="0">
                <a:solidFill>
                  <a:schemeClr val="bg1"/>
                </a:solidFill>
                <a:latin typeface="Times New Roman" panose="02020603050405020304" pitchFamily="18" charset="0"/>
                <a:cs typeface="Times New Roman" panose="02020603050405020304" pitchFamily="18" charset="0"/>
              </a:rPr>
              <a:t>“Đất rừng phương Nam”</a:t>
            </a:r>
            <a:r>
              <a:rPr lang="x-none" sz="2500" dirty="0">
                <a:solidFill>
                  <a:schemeClr val="bg1"/>
                </a:solidFill>
                <a:latin typeface="Times New Roman" panose="02020603050405020304" pitchFamily="18" charset="0"/>
                <a:cs typeface="Times New Roman" panose="02020603050405020304" pitchFamily="18" charset="0"/>
              </a:rPr>
              <a:t> – Đoàn Giỏi)</a:t>
            </a:r>
          </a:p>
        </p:txBody>
      </p:sp>
    </p:spTree>
    <p:extLst>
      <p:ext uri="{BB962C8B-B14F-4D97-AF65-F5344CB8AC3E}">
        <p14:creationId xmlns:p14="http://schemas.microsoft.com/office/powerpoint/2010/main" val="5085738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2000"/>
                                        <p:tgtEl>
                                          <p:spTgt spid="23"/>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1" presetClass="mediacall" presetSubtype="0" fill="hold" nodeType="afterEffect">
                                  <p:stCondLst>
                                    <p:cond delay="0"/>
                                  </p:stCondLst>
                                  <p:childTnLst>
                                    <p:cmd type="call" cmd="playFrom(0.0)">
                                      <p:cBhvr>
                                        <p:cTn id="15" dur="14832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6" repeatCount="indefinite"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0" y="677158"/>
            <a:ext cx="8399919" cy="523220"/>
          </a:xfrm>
          <a:prstGeom prst="rect">
            <a:avLst/>
          </a:prstGeom>
          <a:noFill/>
        </p:spPr>
        <p:txBody>
          <a:bodyPr wrap="square" rtlCol="0">
            <a:spAutoFit/>
          </a:bodyPr>
          <a:lstStyle/>
          <a:p>
            <a:r>
              <a:rPr lang="vi-VN" altLang="zh-CN"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2. Tác phẩm “Đất rừng phương Nam”</a:t>
            </a:r>
            <a:endParaRPr lang="zh-CN" altLang="en-US"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73216" y="-224093"/>
            <a:ext cx="3406310" cy="2847219"/>
          </a:xfrm>
          <a:prstGeom prst="rect">
            <a:avLst/>
          </a:prstGeom>
        </p:spPr>
      </p:pic>
      <p:sp>
        <p:nvSpPr>
          <p:cNvPr id="7" name="矩形 6"/>
          <p:cNvSpPr/>
          <p:nvPr/>
        </p:nvSpPr>
        <p:spPr>
          <a:xfrm>
            <a:off x="7189412" y="2768054"/>
            <a:ext cx="5534923" cy="927177"/>
          </a:xfrm>
          <a:prstGeom prst="rect">
            <a:avLst/>
          </a:prstGeom>
        </p:spPr>
        <p:txBody>
          <a:bodyPr wrap="square">
            <a:spAutoFit/>
          </a:bodyPr>
          <a:lstStyle/>
          <a:p>
            <a:pPr>
              <a:lnSpc>
                <a:spcPct val="200000"/>
              </a:lnSpc>
            </a:pPr>
            <a:r>
              <a:rPr lang="vi-VN" sz="3200" dirty="0">
                <a:latin typeface="Times New Roman" panose="02020603050405020304" pitchFamily="18" charset="0"/>
                <a:cs typeface="Times New Roman" panose="02020603050405020304" pitchFamily="18" charset="0"/>
              </a:rPr>
              <a:t>Thời điểm sáng tác: 1957</a:t>
            </a:r>
            <a:endParaRPr lang="x-none" sz="3200"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81674" y="3032421"/>
            <a:ext cx="807738" cy="807738"/>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421520" y="4060048"/>
            <a:ext cx="773626" cy="773626"/>
          </a:xfrm>
          <a:prstGeom prst="rect">
            <a:avLst/>
          </a:prstGeom>
        </p:spPr>
      </p:pic>
      <p:sp>
        <p:nvSpPr>
          <p:cNvPr id="12" name="TextBox 11">
            <a:extLst>
              <a:ext uri="{FF2B5EF4-FFF2-40B4-BE49-F238E27FC236}">
                <a16:creationId xmlns:a16="http://schemas.microsoft.com/office/drawing/2014/main" xmlns="" id="{C4557637-672B-86FA-AF71-8E9A7777CBFC}"/>
              </a:ext>
            </a:extLst>
          </p:cNvPr>
          <p:cNvSpPr txBox="1"/>
          <p:nvPr/>
        </p:nvSpPr>
        <p:spPr>
          <a:xfrm>
            <a:off x="7189412" y="3831313"/>
            <a:ext cx="6432550" cy="927177"/>
          </a:xfrm>
          <a:prstGeom prst="rect">
            <a:avLst/>
          </a:prstGeom>
          <a:noFill/>
        </p:spPr>
        <p:txBody>
          <a:bodyPr wrap="square">
            <a:spAutoFit/>
          </a:bodyPr>
          <a:lstStyle/>
          <a:p>
            <a:pPr>
              <a:lnSpc>
                <a:spcPct val="200000"/>
              </a:lnSpc>
            </a:pPr>
            <a:r>
              <a:rPr lang="vi-VN" sz="3200" dirty="0">
                <a:latin typeface="Times New Roman" panose="02020603050405020304" pitchFamily="18" charset="0"/>
                <a:cs typeface="Times New Roman" panose="02020603050405020304" pitchFamily="18" charset="0"/>
              </a:rPr>
              <a:t>Thể loại: tiểu thuyết</a:t>
            </a:r>
            <a:endParaRPr lang="x-none" sz="3200" dirty="0">
              <a:latin typeface="Times New Roman" panose="02020603050405020304" pitchFamily="18" charset="0"/>
              <a:cs typeface="Times New Roman" panose="02020603050405020304" pitchFamily="18" charset="0"/>
            </a:endParaRPr>
          </a:p>
        </p:txBody>
      </p:sp>
      <p:pic>
        <p:nvPicPr>
          <p:cNvPr id="1026" name="Picture 2" descr="Đất rừng phương Nam (Kỉ niệm 65 năm NXB Kim Đồng) – Nhà xuất bản Kim Đồng">
            <a:extLst>
              <a:ext uri="{FF2B5EF4-FFF2-40B4-BE49-F238E27FC236}">
                <a16:creationId xmlns:a16="http://schemas.microsoft.com/office/drawing/2014/main" xmlns="" id="{A7925DCD-0676-2200-0C31-1ACD5950BF7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50811" y="2162682"/>
            <a:ext cx="2912533" cy="4368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Đất rừng phương nam – Nhà xuất bản Kim Đồng">
            <a:extLst>
              <a:ext uri="{FF2B5EF4-FFF2-40B4-BE49-F238E27FC236}">
                <a16:creationId xmlns:a16="http://schemas.microsoft.com/office/drawing/2014/main" xmlns="" id="{581D4A27-C51D-940A-3BD0-1E1596BBA23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5551" y="1632057"/>
            <a:ext cx="2486819" cy="342900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xmlns="" id="{AF650607-8743-58F9-121A-D7BCE46E63E2}"/>
              </a:ext>
            </a:extLst>
          </p:cNvPr>
          <p:cNvSpPr/>
          <p:nvPr/>
        </p:nvSpPr>
        <p:spPr>
          <a:xfrm>
            <a:off x="3250811" y="1613376"/>
            <a:ext cx="2912533" cy="3805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4" name="Rectangle 13">
            <a:extLst>
              <a:ext uri="{FF2B5EF4-FFF2-40B4-BE49-F238E27FC236}">
                <a16:creationId xmlns:a16="http://schemas.microsoft.com/office/drawing/2014/main" xmlns="" id="{3F994B08-9ED4-D589-85EA-958993AFBC90}"/>
              </a:ext>
            </a:extLst>
          </p:cNvPr>
          <p:cNvSpPr/>
          <p:nvPr/>
        </p:nvSpPr>
        <p:spPr>
          <a:xfrm>
            <a:off x="565551" y="5168786"/>
            <a:ext cx="2486819" cy="1156983"/>
          </a:xfrm>
          <a:prstGeom prst="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1725685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0" y="677158"/>
            <a:ext cx="7637919" cy="954107"/>
          </a:xfrm>
          <a:prstGeom prst="rect">
            <a:avLst/>
          </a:prstGeom>
          <a:noFill/>
        </p:spPr>
        <p:txBody>
          <a:bodyPr wrap="square" rtlCol="0">
            <a:spAutoFit/>
          </a:bodyPr>
          <a:lstStyle/>
          <a:p>
            <a:r>
              <a:rPr lang="vi-VN" altLang="zh-CN"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4. Đoạn trích “Người đàn ông cô độc giữa rừng”</a:t>
            </a:r>
            <a:endParaRPr lang="zh-CN" altLang="en-US"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18" name="组合 17"/>
          <p:cNvGrpSpPr/>
          <p:nvPr/>
        </p:nvGrpSpPr>
        <p:grpSpPr>
          <a:xfrm>
            <a:off x="1265707" y="1461486"/>
            <a:ext cx="9669440" cy="4393214"/>
            <a:chOff x="1265707" y="1278606"/>
            <a:chExt cx="9669440" cy="4393214"/>
          </a:xfrm>
        </p:grpSpPr>
        <p:grpSp>
          <p:nvGrpSpPr>
            <p:cNvPr id="13" name="组合 12"/>
            <p:cNvGrpSpPr/>
            <p:nvPr/>
          </p:nvGrpSpPr>
          <p:grpSpPr>
            <a:xfrm>
              <a:off x="1442720" y="1278606"/>
              <a:ext cx="9306560" cy="4393214"/>
              <a:chOff x="1442720" y="1278606"/>
              <a:chExt cx="9306560" cy="4393214"/>
            </a:xfrm>
          </p:grpSpPr>
          <p:grpSp>
            <p:nvGrpSpPr>
              <p:cNvPr id="7" name="组合 6"/>
              <p:cNvGrpSpPr/>
              <p:nvPr/>
            </p:nvGrpSpPr>
            <p:grpSpPr>
              <a:xfrm>
                <a:off x="1442720" y="1278606"/>
                <a:ext cx="9306560" cy="4393214"/>
                <a:chOff x="1442720" y="1278606"/>
                <a:chExt cx="9306560" cy="4393214"/>
              </a:xfrm>
            </p:grpSpPr>
            <p:sp>
              <p:nvSpPr>
                <p:cNvPr id="8" name="矩形 7"/>
                <p:cNvSpPr/>
                <p:nvPr/>
              </p:nvSpPr>
              <p:spPr>
                <a:xfrm>
                  <a:off x="1442720" y="2428350"/>
                  <a:ext cx="9306560" cy="3243470"/>
                </a:xfrm>
                <a:prstGeom prst="rect">
                  <a:avLst/>
                </a:prstGeom>
                <a:solidFill>
                  <a:schemeClr val="accent2">
                    <a:lumMod val="40000"/>
                    <a:lumOff val="60000"/>
                  </a:schemeClr>
                </a:solidFill>
                <a:ln>
                  <a:noFill/>
                </a:ln>
                <a:effectLst>
                  <a:outerShdw blurRad="4064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9319" y="1278606"/>
                  <a:ext cx="2308983" cy="2285969"/>
                </a:xfrm>
                <a:prstGeom prst="ellipse">
                  <a:avLst/>
                </a:prstGeom>
              </p:spPr>
            </p:pic>
          </p:grpSp>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21875" r="21875"/>
              <a:stretch/>
            </p:blipFill>
            <p:spPr>
              <a:xfrm>
                <a:off x="5394878" y="1692460"/>
                <a:ext cx="1455242" cy="1455242"/>
              </a:xfrm>
              <a:prstGeom prst="ellipse">
                <a:avLst/>
              </a:prstGeom>
            </p:spPr>
          </p:pic>
        </p:gr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273410" y="2040072"/>
              <a:ext cx="661737" cy="1323474"/>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5707" y="2040072"/>
              <a:ext cx="661737" cy="1323474"/>
            </a:xfrm>
            <a:prstGeom prst="rect">
              <a:avLst/>
            </a:prstGeom>
          </p:spPr>
        </p:pic>
      </p:grpSp>
      <p:sp>
        <p:nvSpPr>
          <p:cNvPr id="12" name="TextBox 11">
            <a:extLst>
              <a:ext uri="{FF2B5EF4-FFF2-40B4-BE49-F238E27FC236}">
                <a16:creationId xmlns:a16="http://schemas.microsoft.com/office/drawing/2014/main" xmlns="" id="{A166583F-910A-ECB7-6E6E-E52B9E95CFB6}"/>
              </a:ext>
            </a:extLst>
          </p:cNvPr>
          <p:cNvSpPr txBox="1"/>
          <p:nvPr/>
        </p:nvSpPr>
        <p:spPr>
          <a:xfrm>
            <a:off x="1567433" y="3642992"/>
            <a:ext cx="9181847" cy="2034660"/>
          </a:xfrm>
          <a:prstGeom prst="rect">
            <a:avLst/>
          </a:prstGeom>
          <a:noFill/>
        </p:spPr>
        <p:txBody>
          <a:bodyPr wrap="square">
            <a:spAutoFit/>
          </a:bodyPr>
          <a:lstStyle/>
          <a:p>
            <a:pPr algn="just">
              <a:lnSpc>
                <a:spcPct val="115000"/>
              </a:lnSpc>
            </a:pPr>
            <a:r>
              <a:rPr lang="vi-VN" sz="2800" dirty="0">
                <a:solidFill>
                  <a:schemeClr val="bg1"/>
                </a:solidFill>
                <a:effectLst/>
                <a:latin typeface="Times New Roman" panose="02020603050405020304" pitchFamily="18" charset="0"/>
                <a:ea typeface="Times New Roman" panose="02020603050405020304" pitchFamily="18" charset="0"/>
              </a:rPr>
              <a:t>- Văn bản kể về cuộc gặp gỡ giữa An và tía nuôi tôi với chú Võ Tòng ở căn lều của chú giữa rừng U Minh.</a:t>
            </a:r>
            <a:endParaRPr lang="x-none" sz="28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chemeClr val="bg1"/>
                </a:solidFill>
                <a:effectLst/>
                <a:latin typeface="Times New Roman" panose="02020603050405020304" pitchFamily="18" charset="0"/>
                <a:ea typeface="Times New Roman" panose="02020603050405020304" pitchFamily="18" charset="0"/>
              </a:rPr>
              <a:t>- Nhân vật: “tôi” – An, tía nuôi An (ông Hai) và chú Võ Tòng. Nhân vật chính là chú Võ Tòng.</a:t>
            </a:r>
            <a:endParaRPr lang="x-none" sz="28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372622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1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arn(inVertic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barn(inVertical)">
                                      <p:cBhvr>
                                        <p:cTn id="17"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127517" y="273440"/>
            <a:ext cx="1564603" cy="2372360"/>
            <a:chOff x="1352235" y="568960"/>
            <a:chExt cx="1564603" cy="2372360"/>
          </a:xfrm>
        </p:grpSpPr>
        <p:grpSp>
          <p:nvGrpSpPr>
            <p:cNvPr id="4" name="组合 3"/>
            <p:cNvGrpSpPr/>
            <p:nvPr/>
          </p:nvGrpSpPr>
          <p:grpSpPr>
            <a:xfrm>
              <a:off x="1352235" y="568960"/>
              <a:ext cx="1564603" cy="2372360"/>
              <a:chOff x="1758635" y="862010"/>
              <a:chExt cx="1746569" cy="2648270"/>
            </a:xfrm>
          </p:grpSpPr>
          <p:sp>
            <p:nvSpPr>
              <p:cNvPr id="2" name="平行四边形 1"/>
              <p:cNvSpPr/>
              <p:nvPr/>
            </p:nvSpPr>
            <p:spPr>
              <a:xfrm rot="16200000" flipH="1">
                <a:off x="1297625" y="1323020"/>
                <a:ext cx="2566990" cy="1644969"/>
              </a:xfrm>
              <a:prstGeom prst="parallelogram">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rot="16200000" flipH="1">
                <a:off x="1399225" y="1404300"/>
                <a:ext cx="2566990" cy="1644969"/>
              </a:xfrm>
              <a:prstGeom prst="parallelogram">
                <a:avLst/>
              </a:prstGeom>
              <a:solidFill>
                <a:srgbClr val="062537">
                  <a:alpha val="90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1602962" y="1006714"/>
              <a:ext cx="1154162" cy="1569660"/>
            </a:xfrm>
            <a:prstGeom prst="rect">
              <a:avLst/>
            </a:prstGeom>
            <a:noFill/>
          </p:spPr>
          <p:txBody>
            <a:bodyPr wrap="square" rtlCol="0">
              <a:spAutoFit/>
              <a:scene3d>
                <a:camera prst="orthographicFront">
                  <a:rot lat="0" lon="299993" rev="0"/>
                </a:camera>
                <a:lightRig rig="threePt" dir="t"/>
              </a:scene3d>
            </a:bodyPr>
            <a:lstStyle/>
            <a:p>
              <a:pPr algn="ctr"/>
              <a:r>
                <a:rPr lang="vi-VN" altLang="zh-CN" sz="48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Bố cục</a:t>
              </a:r>
              <a:endParaRPr lang="zh-CN" altLang="en-US" sz="48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grpSp>
        <p:nvGrpSpPr>
          <p:cNvPr id="32" name="组合 31"/>
          <p:cNvGrpSpPr/>
          <p:nvPr/>
        </p:nvGrpSpPr>
        <p:grpSpPr>
          <a:xfrm>
            <a:off x="361115" y="815468"/>
            <a:ext cx="11144602" cy="5804525"/>
            <a:chOff x="2723315" y="552872"/>
            <a:chExt cx="11144602" cy="5804525"/>
          </a:xfrm>
        </p:grpSpPr>
        <p:grpSp>
          <p:nvGrpSpPr>
            <p:cNvPr id="13" name="组合 12"/>
            <p:cNvGrpSpPr/>
            <p:nvPr/>
          </p:nvGrpSpPr>
          <p:grpSpPr>
            <a:xfrm>
              <a:off x="2723315" y="2274960"/>
              <a:ext cx="1576544" cy="4047005"/>
              <a:chOff x="3229136" y="1481665"/>
              <a:chExt cx="1576544" cy="4047005"/>
            </a:xfrm>
          </p:grpSpPr>
          <p:sp>
            <p:nvSpPr>
              <p:cNvPr id="7" name="矩形 6"/>
              <p:cNvSpPr/>
              <p:nvPr/>
            </p:nvSpPr>
            <p:spPr>
              <a:xfrm>
                <a:off x="4185920" y="1481665"/>
                <a:ext cx="619760" cy="619760"/>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杨任东竹石体-Medium" panose="02000000000000000000" pitchFamily="2" charset="-122"/>
                    <a:ea typeface="杨任东竹石体-Medium" panose="02000000000000000000" pitchFamily="2" charset="-122"/>
                  </a:rPr>
                  <a:t>01</a:t>
                </a:r>
                <a:endParaRPr lang="zh-CN" altLang="en-US" dirty="0">
                  <a:latin typeface="杨任东竹石体-Medium" panose="02000000000000000000" pitchFamily="2" charset="-122"/>
                  <a:ea typeface="杨任东竹石体-Medium" panose="02000000000000000000" pitchFamily="2" charset="-122"/>
                </a:endParaRPr>
              </a:p>
            </p:txBody>
          </p:sp>
          <p:grpSp>
            <p:nvGrpSpPr>
              <p:cNvPr id="12" name="组合 11"/>
              <p:cNvGrpSpPr/>
              <p:nvPr/>
            </p:nvGrpSpPr>
            <p:grpSpPr>
              <a:xfrm>
                <a:off x="3229136" y="2157209"/>
                <a:ext cx="1548465" cy="3371461"/>
                <a:chOff x="3106854" y="1921899"/>
                <a:chExt cx="1548465" cy="3371461"/>
              </a:xfrm>
            </p:grpSpPr>
            <p:sp>
              <p:nvSpPr>
                <p:cNvPr id="8" name="文本框 7"/>
                <p:cNvSpPr txBox="1"/>
                <p:nvPr/>
              </p:nvSpPr>
              <p:spPr>
                <a:xfrm rot="16200000">
                  <a:off x="2113750" y="2915003"/>
                  <a:ext cx="3338863" cy="1352655"/>
                </a:xfrm>
                <a:prstGeom prst="rect">
                  <a:avLst/>
                </a:prstGeom>
                <a:noFill/>
              </p:spPr>
              <p:txBody>
                <a:bodyPr vert="eaVert" wrap="square" rtlCol="0">
                  <a:spAutoFit/>
                </a:bodyPr>
                <a:lstStyle/>
                <a:p>
                  <a:pPr algn="r">
                    <a:lnSpc>
                      <a:spcPct val="150000"/>
                    </a:lnSpc>
                  </a:pPr>
                  <a:r>
                    <a:rPr lang="vi-VN" altLang="zh-CN"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Tía nuôi dắt An đi thăm chú Võ Tòng</a:t>
                  </a:r>
                  <a:endParaRPr lang="zh-CN" altLang="en-US"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cxnSp>
              <p:nvCxnSpPr>
                <p:cNvPr id="11" name="直接连接符 10"/>
                <p:cNvCxnSpPr/>
                <p:nvPr/>
              </p:nvCxnSpPr>
              <p:spPr>
                <a:xfrm>
                  <a:off x="4655319" y="2286000"/>
                  <a:ext cx="0" cy="30073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7440967" y="2274960"/>
              <a:ext cx="6426950" cy="4082437"/>
              <a:chOff x="3239322" y="1481665"/>
              <a:chExt cx="6426950" cy="4082437"/>
            </a:xfrm>
          </p:grpSpPr>
          <p:sp>
            <p:nvSpPr>
              <p:cNvPr id="15" name="矩形 14"/>
              <p:cNvSpPr/>
              <p:nvPr/>
            </p:nvSpPr>
            <p:spPr>
              <a:xfrm>
                <a:off x="4185920" y="1481665"/>
                <a:ext cx="619760" cy="619760"/>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杨任东竹石体-Medium" panose="02000000000000000000" pitchFamily="2" charset="-122"/>
                    <a:ea typeface="杨任东竹石体-Medium" panose="02000000000000000000" pitchFamily="2" charset="-122"/>
                  </a:rPr>
                  <a:t>03</a:t>
                </a:r>
                <a:endParaRPr lang="zh-CN" altLang="en-US" dirty="0">
                  <a:latin typeface="杨任东竹石体-Medium" panose="02000000000000000000" pitchFamily="2" charset="-122"/>
                  <a:ea typeface="杨任东竹石体-Medium" panose="02000000000000000000" pitchFamily="2" charset="-122"/>
                </a:endParaRPr>
              </a:p>
            </p:txBody>
          </p:sp>
          <p:grpSp>
            <p:nvGrpSpPr>
              <p:cNvPr id="16" name="组合 15"/>
              <p:cNvGrpSpPr/>
              <p:nvPr/>
            </p:nvGrpSpPr>
            <p:grpSpPr>
              <a:xfrm>
                <a:off x="3239322" y="2157209"/>
                <a:ext cx="6426950" cy="3406893"/>
                <a:chOff x="3117040" y="1921899"/>
                <a:chExt cx="6426950" cy="3406893"/>
              </a:xfrm>
            </p:grpSpPr>
            <p:sp>
              <p:nvSpPr>
                <p:cNvPr id="17" name="文本框 16"/>
                <p:cNvSpPr txBox="1"/>
                <p:nvPr/>
              </p:nvSpPr>
              <p:spPr>
                <a:xfrm rot="16200000">
                  <a:off x="2442008" y="2596931"/>
                  <a:ext cx="2692532" cy="1342468"/>
                </a:xfrm>
                <a:prstGeom prst="rect">
                  <a:avLst/>
                </a:prstGeom>
                <a:noFill/>
              </p:spPr>
              <p:txBody>
                <a:bodyPr vert="eaVert" wrap="square" rtlCol="0">
                  <a:spAutoFit/>
                </a:bodyPr>
                <a:lstStyle/>
                <a:p>
                  <a:pPr algn="r">
                    <a:lnSpc>
                      <a:spcPct val="150000"/>
                    </a:lnSpc>
                  </a:pPr>
                  <a:r>
                    <a:rPr lang="vi-VN" altLang="zh-CN"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Cuộc đời của Võ Tòng</a:t>
                  </a:r>
                  <a:endParaRPr lang="zh-CN" altLang="en-US"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cxnSp>
              <p:nvCxnSpPr>
                <p:cNvPr id="19" name="直接连接符 18"/>
                <p:cNvCxnSpPr/>
                <p:nvPr/>
              </p:nvCxnSpPr>
              <p:spPr>
                <a:xfrm>
                  <a:off x="4655319" y="2286000"/>
                  <a:ext cx="0" cy="30073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18">
                  <a:extLst>
                    <a:ext uri="{FF2B5EF4-FFF2-40B4-BE49-F238E27FC236}">
                      <a16:creationId xmlns:a16="http://schemas.microsoft.com/office/drawing/2014/main" xmlns="" id="{914189AC-4421-4728-6356-EF7B6F4EE3A4}"/>
                    </a:ext>
                  </a:extLst>
                </p:cNvPr>
                <p:cNvCxnSpPr/>
                <p:nvPr/>
              </p:nvCxnSpPr>
              <p:spPr>
                <a:xfrm>
                  <a:off x="9543990" y="2321432"/>
                  <a:ext cx="0" cy="30073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5268284" y="552872"/>
              <a:ext cx="1385308" cy="4047005"/>
              <a:chOff x="3420372" y="1481665"/>
              <a:chExt cx="1385308" cy="4047005"/>
            </a:xfrm>
          </p:grpSpPr>
          <p:sp>
            <p:nvSpPr>
              <p:cNvPr id="21" name="矩形 20"/>
              <p:cNvSpPr/>
              <p:nvPr/>
            </p:nvSpPr>
            <p:spPr>
              <a:xfrm>
                <a:off x="4185920" y="1481665"/>
                <a:ext cx="619760" cy="619760"/>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杨任东竹石体-Medium" panose="02000000000000000000" pitchFamily="2" charset="-122"/>
                    <a:ea typeface="杨任东竹石体-Medium" panose="02000000000000000000" pitchFamily="2" charset="-122"/>
                  </a:rPr>
                  <a:t>02</a:t>
                </a:r>
                <a:endParaRPr lang="zh-CN" altLang="en-US" dirty="0">
                  <a:latin typeface="杨任东竹石体-Medium" panose="02000000000000000000" pitchFamily="2" charset="-122"/>
                  <a:ea typeface="杨任东竹石体-Medium" panose="02000000000000000000" pitchFamily="2" charset="-122"/>
                </a:endParaRPr>
              </a:p>
            </p:txBody>
          </p:sp>
          <p:grpSp>
            <p:nvGrpSpPr>
              <p:cNvPr id="22" name="组合 21"/>
              <p:cNvGrpSpPr/>
              <p:nvPr/>
            </p:nvGrpSpPr>
            <p:grpSpPr>
              <a:xfrm>
                <a:off x="3420372" y="2154081"/>
                <a:ext cx="1357229" cy="3374589"/>
                <a:chOff x="3298090" y="1918771"/>
                <a:chExt cx="1357229" cy="3374589"/>
              </a:xfrm>
            </p:grpSpPr>
            <p:sp>
              <p:nvSpPr>
                <p:cNvPr id="23" name="文本框 22"/>
                <p:cNvSpPr txBox="1"/>
                <p:nvPr/>
              </p:nvSpPr>
              <p:spPr>
                <a:xfrm rot="16200000">
                  <a:off x="2205740" y="3011121"/>
                  <a:ext cx="3338863" cy="1154163"/>
                </a:xfrm>
                <a:prstGeom prst="rect">
                  <a:avLst/>
                </a:prstGeom>
                <a:noFill/>
              </p:spPr>
              <p:txBody>
                <a:bodyPr vert="eaVert" wrap="square" rtlCol="0">
                  <a:spAutoFit/>
                </a:bodyPr>
                <a:lstStyle/>
                <a:p>
                  <a:pPr algn="r">
                    <a:lnSpc>
                      <a:spcPct val="150000"/>
                    </a:lnSpc>
                  </a:pPr>
                  <a:r>
                    <a:rPr lang="vi-VN" altLang="zh-CN"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An quan sát chú Võ Tòng</a:t>
                  </a:r>
                  <a:endParaRPr lang="zh-CN" altLang="en-US"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cxnSp>
              <p:nvCxnSpPr>
                <p:cNvPr id="25" name="直接连接符 24"/>
                <p:cNvCxnSpPr/>
                <p:nvPr/>
              </p:nvCxnSpPr>
              <p:spPr>
                <a:xfrm>
                  <a:off x="4655319" y="2286000"/>
                  <a:ext cx="0" cy="30073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6" name="组合 25"/>
            <p:cNvGrpSpPr/>
            <p:nvPr/>
          </p:nvGrpSpPr>
          <p:grpSpPr>
            <a:xfrm>
              <a:off x="9319382" y="552872"/>
              <a:ext cx="4367330" cy="5736495"/>
              <a:chOff x="2764003" y="1481665"/>
              <a:chExt cx="4367330" cy="5736495"/>
            </a:xfrm>
          </p:grpSpPr>
          <p:sp>
            <p:nvSpPr>
              <p:cNvPr id="27" name="矩形 26"/>
              <p:cNvSpPr/>
              <p:nvPr/>
            </p:nvSpPr>
            <p:spPr>
              <a:xfrm>
                <a:off x="4185920" y="1481665"/>
                <a:ext cx="619760" cy="619760"/>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杨任东竹石体-Medium" panose="02000000000000000000" pitchFamily="2" charset="-122"/>
                    <a:ea typeface="杨任东竹石体-Medium" panose="02000000000000000000" pitchFamily="2" charset="-122"/>
                  </a:rPr>
                  <a:t>04</a:t>
                </a:r>
                <a:endParaRPr lang="zh-CN" altLang="en-US" dirty="0">
                  <a:latin typeface="杨任东竹石体-Medium" panose="02000000000000000000" pitchFamily="2" charset="-122"/>
                  <a:ea typeface="杨任东竹石体-Medium" panose="02000000000000000000" pitchFamily="2" charset="-122"/>
                </a:endParaRPr>
              </a:p>
            </p:txBody>
          </p:sp>
          <p:grpSp>
            <p:nvGrpSpPr>
              <p:cNvPr id="28" name="组合 27"/>
              <p:cNvGrpSpPr/>
              <p:nvPr/>
            </p:nvGrpSpPr>
            <p:grpSpPr>
              <a:xfrm>
                <a:off x="2764003" y="2248225"/>
                <a:ext cx="4367330" cy="4969935"/>
                <a:chOff x="2641721" y="2012915"/>
                <a:chExt cx="4367330" cy="4969935"/>
              </a:xfrm>
            </p:grpSpPr>
            <p:sp>
              <p:nvSpPr>
                <p:cNvPr id="29" name="文本框 28"/>
                <p:cNvSpPr txBox="1"/>
                <p:nvPr/>
              </p:nvSpPr>
              <p:spPr>
                <a:xfrm rot="16200000">
                  <a:off x="1937740" y="2716896"/>
                  <a:ext cx="3338863" cy="1930902"/>
                </a:xfrm>
                <a:prstGeom prst="rect">
                  <a:avLst/>
                </a:prstGeom>
                <a:noFill/>
              </p:spPr>
              <p:txBody>
                <a:bodyPr vert="eaVert" wrap="square" rtlCol="0">
                  <a:spAutoFit/>
                </a:bodyPr>
                <a:lstStyle/>
                <a:p>
                  <a:pPr algn="r">
                    <a:lnSpc>
                      <a:spcPct val="150000"/>
                    </a:lnSpc>
                  </a:pPr>
                  <a:r>
                    <a:rPr lang="vi-VN" altLang="zh-CN"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Chú Võ Tòng kể chuyện giết thằng giặc Pháp</a:t>
                  </a:r>
                  <a:endParaRPr lang="zh-CN" altLang="en-US"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cxnSp>
              <p:nvCxnSpPr>
                <p:cNvPr id="31" name="直接连接符 30"/>
                <p:cNvCxnSpPr/>
                <p:nvPr/>
              </p:nvCxnSpPr>
              <p:spPr>
                <a:xfrm>
                  <a:off x="4655319" y="2286000"/>
                  <a:ext cx="0" cy="30073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28">
                  <a:extLst>
                    <a:ext uri="{FF2B5EF4-FFF2-40B4-BE49-F238E27FC236}">
                      <a16:creationId xmlns:a16="http://schemas.microsoft.com/office/drawing/2014/main" xmlns="" id="{33F50481-F867-6B74-C761-30E9AEED1A05}"/>
                    </a:ext>
                  </a:extLst>
                </p:cNvPr>
                <p:cNvSpPr txBox="1"/>
                <p:nvPr/>
              </p:nvSpPr>
              <p:spPr>
                <a:xfrm rot="16200000">
                  <a:off x="4969067" y="4942865"/>
                  <a:ext cx="2692532" cy="1387437"/>
                </a:xfrm>
                <a:prstGeom prst="rect">
                  <a:avLst/>
                </a:prstGeom>
                <a:noFill/>
              </p:spPr>
              <p:txBody>
                <a:bodyPr vert="eaVert" wrap="square" rtlCol="0">
                  <a:spAutoFit/>
                </a:bodyPr>
                <a:lstStyle/>
                <a:p>
                  <a:pPr algn="r">
                    <a:lnSpc>
                      <a:spcPct val="150000"/>
                    </a:lnSpc>
                  </a:pPr>
                  <a:r>
                    <a:rPr lang="vi-VN" altLang="zh-CN"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Cuộc chia tay với chú Võ Tòng</a:t>
                  </a:r>
                  <a:endParaRPr lang="zh-CN" altLang="en-US" sz="28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
            <p:nvSpPr>
              <p:cNvPr id="33" name="矩形 26">
                <a:extLst>
                  <a:ext uri="{FF2B5EF4-FFF2-40B4-BE49-F238E27FC236}">
                    <a16:creationId xmlns:a16="http://schemas.microsoft.com/office/drawing/2014/main" xmlns="" id="{CE52ED22-FD73-1720-91D4-6B6D326BC5B0}"/>
                  </a:ext>
                </a:extLst>
              </p:cNvPr>
              <p:cNvSpPr/>
              <p:nvPr/>
            </p:nvSpPr>
            <p:spPr>
              <a:xfrm>
                <a:off x="6425577" y="3239185"/>
                <a:ext cx="619760" cy="619760"/>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杨任东竹石体-Medium" panose="02000000000000000000" pitchFamily="2" charset="-122"/>
                    <a:ea typeface="杨任东竹石体-Medium" panose="02000000000000000000" pitchFamily="2" charset="-122"/>
                  </a:rPr>
                  <a:t>05</a:t>
                </a:r>
                <a:endParaRPr lang="zh-CN" altLang="en-US" dirty="0">
                  <a:latin typeface="杨任东竹石体-Medium" panose="02000000000000000000" pitchFamily="2" charset="-122"/>
                  <a:ea typeface="杨任东竹石体-Medium" panose="02000000000000000000" pitchFamily="2" charset="-122"/>
                </a:endParaRPr>
              </a:p>
            </p:txBody>
          </p:sp>
        </p:grpSp>
      </p:grpSp>
      <p:sp>
        <p:nvSpPr>
          <p:cNvPr id="10" name="TextBox 9">
            <a:extLst>
              <a:ext uri="{FF2B5EF4-FFF2-40B4-BE49-F238E27FC236}">
                <a16:creationId xmlns:a16="http://schemas.microsoft.com/office/drawing/2014/main" xmlns="" id="{3F084100-B2BF-F16D-E5C8-0FA53B97BD11}"/>
              </a:ext>
            </a:extLst>
          </p:cNvPr>
          <p:cNvSpPr txBox="1"/>
          <p:nvPr/>
        </p:nvSpPr>
        <p:spPr>
          <a:xfrm>
            <a:off x="4089400" y="2654300"/>
            <a:ext cx="184731" cy="369332"/>
          </a:xfrm>
          <a:prstGeom prst="rect">
            <a:avLst/>
          </a:prstGeom>
          <a:noFill/>
        </p:spPr>
        <p:txBody>
          <a:bodyPr wrap="none" rtlCol="0">
            <a:spAutoFit/>
          </a:bodyPr>
          <a:lstStyle/>
          <a:p>
            <a:endParaRPr lang="x-none" dirty="0"/>
          </a:p>
        </p:txBody>
      </p:sp>
    </p:spTree>
    <p:extLst>
      <p:ext uri="{BB962C8B-B14F-4D97-AF65-F5344CB8AC3E}">
        <p14:creationId xmlns:p14="http://schemas.microsoft.com/office/powerpoint/2010/main" val="36151219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1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3181350" sx="100000" sy="100000" flip="xy" algn="ctr"/>
        </a:blipFill>
        <a:effectLst/>
      </p:bgPr>
    </p:bg>
    <p:spTree>
      <p:nvGrpSpPr>
        <p:cNvPr id="1" name=""/>
        <p:cNvGrpSpPr/>
        <p:nvPr/>
      </p:nvGrpSpPr>
      <p:grpSpPr>
        <a:xfrm>
          <a:off x="0" y="0"/>
          <a:ext cx="0" cy="0"/>
          <a:chOff x="0" y="0"/>
          <a:chExt cx="0" cy="0"/>
        </a:xfrm>
      </p:grpSpPr>
      <p:sp>
        <p:nvSpPr>
          <p:cNvPr id="2" name="矩形 1"/>
          <p:cNvSpPr/>
          <p:nvPr/>
        </p:nvSpPr>
        <p:spPr>
          <a:xfrm>
            <a:off x="9032240" y="5943600"/>
            <a:ext cx="1300480" cy="914400"/>
          </a:xfrm>
          <a:prstGeom prst="rect">
            <a:avLst/>
          </a:prstGeom>
          <a:solidFill>
            <a:srgbClr val="235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869440" y="1645920"/>
            <a:ext cx="4257040" cy="3276600"/>
            <a:chOff x="1869440" y="1645920"/>
            <a:chExt cx="4257040" cy="3276600"/>
          </a:xfrm>
        </p:grpSpPr>
        <p:grpSp>
          <p:nvGrpSpPr>
            <p:cNvPr id="21" name="组合 20"/>
            <p:cNvGrpSpPr/>
            <p:nvPr/>
          </p:nvGrpSpPr>
          <p:grpSpPr>
            <a:xfrm>
              <a:off x="1869440" y="1645920"/>
              <a:ext cx="4257040" cy="3276600"/>
              <a:chOff x="1783080" y="1635760"/>
              <a:chExt cx="4257040" cy="3276600"/>
            </a:xfrm>
          </p:grpSpPr>
          <p:grpSp>
            <p:nvGrpSpPr>
              <p:cNvPr id="16" name="组合 15"/>
              <p:cNvGrpSpPr/>
              <p:nvPr/>
            </p:nvGrpSpPr>
            <p:grpSpPr>
              <a:xfrm>
                <a:off x="1783080" y="1945640"/>
                <a:ext cx="4257040" cy="2966720"/>
                <a:chOff x="1869440" y="1625600"/>
                <a:chExt cx="4257040" cy="2966720"/>
              </a:xfrm>
            </p:grpSpPr>
            <p:sp>
              <p:nvSpPr>
                <p:cNvPr id="14" name="矩形 13"/>
                <p:cNvSpPr/>
                <p:nvPr/>
              </p:nvSpPr>
              <p:spPr>
                <a:xfrm>
                  <a:off x="1950720" y="1727200"/>
                  <a:ext cx="4175760" cy="286512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矩形 19"/>
                <p:cNvSpPr/>
                <p:nvPr/>
              </p:nvSpPr>
              <p:spPr>
                <a:xfrm>
                  <a:off x="1869440" y="1625600"/>
                  <a:ext cx="4155440" cy="2865120"/>
                </a:xfrm>
                <a:prstGeom prst="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useBgFill="1">
            <p:nvSpPr>
              <p:cNvPr id="18" name="矩形 17"/>
              <p:cNvSpPr/>
              <p:nvPr/>
            </p:nvSpPr>
            <p:spPr>
              <a:xfrm>
                <a:off x="2326640" y="1635760"/>
                <a:ext cx="3169920" cy="650240"/>
              </a:xfrm>
              <a:prstGeom prst="rect">
                <a:avLst/>
              </a:prstGeom>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spc="600" dirty="0">
                    <a:latin typeface="Times New Roman" panose="02020603050405020304" pitchFamily="18" charset="0"/>
                    <a:ea typeface="杨任东竹石体-Medium" panose="02000000000000000000" pitchFamily="2" charset="-122"/>
                    <a:cs typeface="Times New Roman" panose="02020603050405020304" pitchFamily="18" charset="0"/>
                  </a:rPr>
                  <a:t>II.</a:t>
                </a:r>
                <a:endParaRPr lang="zh-CN" altLang="en-US" sz="4500" b="1" spc="600"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
          <p:nvSpPr>
            <p:cNvPr id="24" name="文本框 23"/>
            <p:cNvSpPr txBox="1"/>
            <p:nvPr/>
          </p:nvSpPr>
          <p:spPr>
            <a:xfrm>
              <a:off x="2180590" y="2527616"/>
              <a:ext cx="3533140" cy="2169825"/>
            </a:xfrm>
            <a:prstGeom prst="rect">
              <a:avLst/>
            </a:prstGeom>
            <a:noFill/>
          </p:spPr>
          <p:txBody>
            <a:bodyPr wrap="square" rtlCol="0">
              <a:spAutoFit/>
            </a:bodyPr>
            <a:lstStyle/>
            <a:p>
              <a:pPr algn="ctr"/>
              <a:r>
                <a:rPr lang="vi-VN" altLang="zh-CN"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ĐỌC VÀ TÌM HIỂU CHI TIẾT</a:t>
              </a:r>
              <a:endParaRPr lang="zh-CN" altLang="en-US"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189379597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2050" name="Picture 2">
            <a:extLst>
              <a:ext uri="{FF2B5EF4-FFF2-40B4-BE49-F238E27FC236}">
                <a16:creationId xmlns:a16="http://schemas.microsoft.com/office/drawing/2014/main" xmlns="" id="{6A35AFBF-9B87-ABD1-8F17-D0CFEDF33D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8075" y="532230"/>
            <a:ext cx="3832225" cy="585610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617200" y="-224092"/>
            <a:ext cx="1862326" cy="1556655"/>
          </a:xfrm>
          <a:prstGeom prst="rect">
            <a:avLst/>
          </a:prstGeom>
        </p:spPr>
      </p:pic>
      <p:grpSp>
        <p:nvGrpSpPr>
          <p:cNvPr id="10" name="Group 9">
            <a:extLst>
              <a:ext uri="{FF2B5EF4-FFF2-40B4-BE49-F238E27FC236}">
                <a16:creationId xmlns:a16="http://schemas.microsoft.com/office/drawing/2014/main" xmlns="" id="{2E07A75F-EDEB-B42C-A6DD-6024C11918B9}"/>
              </a:ext>
            </a:extLst>
          </p:cNvPr>
          <p:cNvGrpSpPr/>
          <p:nvPr/>
        </p:nvGrpSpPr>
        <p:grpSpPr>
          <a:xfrm>
            <a:off x="3149600" y="564213"/>
            <a:ext cx="1897628" cy="1536700"/>
            <a:chOff x="1574800" y="1016000"/>
            <a:chExt cx="1897628" cy="1536700"/>
          </a:xfrm>
        </p:grpSpPr>
        <p:sp>
          <p:nvSpPr>
            <p:cNvPr id="3" name="Diamond 2">
              <a:extLst>
                <a:ext uri="{FF2B5EF4-FFF2-40B4-BE49-F238E27FC236}">
                  <a16:creationId xmlns:a16="http://schemas.microsoft.com/office/drawing/2014/main" xmlns="" id="{152C95D4-517C-9CD1-2A3C-4DB12D763674}"/>
                </a:ext>
              </a:extLst>
            </p:cNvPr>
            <p:cNvSpPr/>
            <p:nvPr/>
          </p:nvSpPr>
          <p:spPr>
            <a:xfrm>
              <a:off x="1574800" y="1016000"/>
              <a:ext cx="1651000" cy="15367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Diamond 8">
              <a:extLst>
                <a:ext uri="{FF2B5EF4-FFF2-40B4-BE49-F238E27FC236}">
                  <a16:creationId xmlns:a16="http://schemas.microsoft.com/office/drawing/2014/main" xmlns="" id="{F49297C8-67B4-EDB1-8A91-9AAC512A5767}"/>
                </a:ext>
              </a:extLst>
            </p:cNvPr>
            <p:cNvSpPr/>
            <p:nvPr/>
          </p:nvSpPr>
          <p:spPr>
            <a:xfrm>
              <a:off x="1821428" y="1016000"/>
              <a:ext cx="1651000" cy="1536700"/>
            </a:xfrm>
            <a:prstGeom prst="diamond">
              <a:avLst/>
            </a:prstGeom>
            <a:solidFill>
              <a:schemeClr val="bg1"/>
            </a:solidFill>
            <a:ln>
              <a:solidFill>
                <a:srgbClr val="235D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6500" b="1" dirty="0">
                  <a:solidFill>
                    <a:srgbClr val="235D66"/>
                  </a:solidFill>
                  <a:latin typeface="Times New Roman" panose="02020603050405020304" pitchFamily="18" charset="0"/>
                  <a:cs typeface="Times New Roman" panose="02020603050405020304" pitchFamily="18" charset="0"/>
                </a:rPr>
                <a:t>1</a:t>
              </a:r>
            </a:p>
          </p:txBody>
        </p:sp>
      </p:grpSp>
      <p:pic>
        <p:nvPicPr>
          <p:cNvPr id="13" name="Picture 12" descr="A black background with white text&#10;&#10;Description automatically generated with low confidence">
            <a:extLst>
              <a:ext uri="{FF2B5EF4-FFF2-40B4-BE49-F238E27FC236}">
                <a16:creationId xmlns:a16="http://schemas.microsoft.com/office/drawing/2014/main" xmlns="" id="{0D44D91A-E514-A0E4-E5BC-7104D845AA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 y="2400966"/>
            <a:ext cx="7937500" cy="3390900"/>
          </a:xfrm>
          <a:prstGeom prst="rect">
            <a:avLst/>
          </a:prstGeom>
        </p:spPr>
      </p:pic>
    </p:spTree>
    <p:extLst>
      <p:ext uri="{BB962C8B-B14F-4D97-AF65-F5344CB8AC3E}">
        <p14:creationId xmlns:p14="http://schemas.microsoft.com/office/powerpoint/2010/main" val="3309748294"/>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46302" y="1557023"/>
            <a:ext cx="961319" cy="843277"/>
          </a:xfrm>
          <a:prstGeom prst="rect">
            <a:avLst/>
          </a:prstGeom>
        </p:spPr>
      </p:pic>
      <p:sp>
        <p:nvSpPr>
          <p:cNvPr id="9" name="TextBox 8">
            <a:extLst>
              <a:ext uri="{FF2B5EF4-FFF2-40B4-BE49-F238E27FC236}">
                <a16:creationId xmlns:a16="http://schemas.microsoft.com/office/drawing/2014/main" xmlns="" id="{AE189A53-9193-E0C6-019A-C4D807A8B9EC}"/>
              </a:ext>
            </a:extLst>
          </p:cNvPr>
          <p:cNvSpPr txBox="1"/>
          <p:nvPr/>
        </p:nvSpPr>
        <p:spPr>
          <a:xfrm>
            <a:off x="1458920" y="1707914"/>
            <a:ext cx="10398761" cy="548099"/>
          </a:xfrm>
          <a:prstGeom prst="rect">
            <a:avLst/>
          </a:prstGeom>
          <a:noFill/>
        </p:spPr>
        <p:txBody>
          <a:bodyPr wrap="square">
            <a:spAutoFit/>
          </a:bodyPr>
          <a:lstStyle/>
          <a:p>
            <a:pPr algn="just">
              <a:lnSpc>
                <a:spcPct val="115000"/>
              </a:lnSpc>
            </a:pPr>
            <a:r>
              <a:rPr lang="vi-VN" sz="2800" b="1" i="1" dirty="0">
                <a:solidFill>
                  <a:srgbClr val="FF0000"/>
                </a:solidFill>
                <a:effectLst/>
                <a:latin typeface="Times New Roman" panose="02020603050405020304" pitchFamily="18" charset="0"/>
                <a:ea typeface="Times New Roman" panose="02020603050405020304" pitchFamily="18" charset="0"/>
              </a:rPr>
              <a:t>Nhân vật Võ Tòng hiện lên qua lời kể của những ai ? </a:t>
            </a:r>
            <a:endParaRPr lang="x-none" sz="2800" b="1" i="1" dirty="0">
              <a:solidFill>
                <a:srgbClr val="FF0000"/>
              </a:solidFill>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xmlns="" id="{4E2920F0-ACD7-0521-3C54-257C292BECA9}"/>
              </a:ext>
            </a:extLst>
          </p:cNvPr>
          <p:cNvSpPr txBox="1"/>
          <p:nvPr/>
        </p:nvSpPr>
        <p:spPr>
          <a:xfrm>
            <a:off x="1378586" y="2350743"/>
            <a:ext cx="10252075" cy="1307537"/>
          </a:xfrm>
          <a:prstGeom prst="rect">
            <a:avLst/>
          </a:prstGeom>
          <a:no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Nhân vật Võ Tòng hiện lên qua lời kể của chú bé An, lời nhận xét của má nuôi An và qua các lời nói, hành động, cử chỉ của chính mình. </a:t>
            </a:r>
            <a:endParaRPr lang="x-none" sz="2800" dirty="0">
              <a:effectLst/>
              <a:latin typeface="Times New Roman" panose="02020603050405020304" pitchFamily="18" charset="0"/>
              <a:ea typeface="Times New Roman" panose="02020603050405020304" pitchFamily="18" charset="0"/>
            </a:endParaRPr>
          </a:p>
        </p:txBody>
      </p:sp>
      <p:pic>
        <p:nvPicPr>
          <p:cNvPr id="13" name="Picture 12" descr="A cartoon of a child&#10;&#10;Description automatically generated with low confidence">
            <a:extLst>
              <a:ext uri="{FF2B5EF4-FFF2-40B4-BE49-F238E27FC236}">
                <a16:creationId xmlns:a16="http://schemas.microsoft.com/office/drawing/2014/main" xmlns="" id="{41BFDA18-BC04-E47D-4451-FA2A5DFA88A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652" t="15989" r="10417" b="15989"/>
          <a:stretch/>
        </p:blipFill>
        <p:spPr>
          <a:xfrm>
            <a:off x="561339" y="1428681"/>
            <a:ext cx="927100" cy="971252"/>
          </a:xfrm>
          <a:prstGeom prst="rect">
            <a:avLst/>
          </a:prstGeom>
        </p:spPr>
      </p:pic>
      <p:pic>
        <p:nvPicPr>
          <p:cNvPr id="14" name="Picture 13" descr="A cartoon of a child&#10;&#10;Description automatically generated with low confidence">
            <a:extLst>
              <a:ext uri="{FF2B5EF4-FFF2-40B4-BE49-F238E27FC236}">
                <a16:creationId xmlns:a16="http://schemas.microsoft.com/office/drawing/2014/main" xmlns="" id="{47768F4B-2D58-4684-994A-43AD1ECBBE5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652" t="15989" r="10417" b="15989"/>
          <a:stretch/>
        </p:blipFill>
        <p:spPr>
          <a:xfrm>
            <a:off x="561339" y="3922465"/>
            <a:ext cx="927100" cy="971252"/>
          </a:xfrm>
          <a:prstGeom prst="rect">
            <a:avLst/>
          </a:prstGeom>
        </p:spPr>
      </p:pic>
      <p:sp>
        <p:nvSpPr>
          <p:cNvPr id="16" name="TextBox 15">
            <a:extLst>
              <a:ext uri="{FF2B5EF4-FFF2-40B4-BE49-F238E27FC236}">
                <a16:creationId xmlns:a16="http://schemas.microsoft.com/office/drawing/2014/main" xmlns="" id="{67E14014-1962-29FD-4880-DAF0CFDF3EAE}"/>
              </a:ext>
            </a:extLst>
          </p:cNvPr>
          <p:cNvSpPr txBox="1"/>
          <p:nvPr/>
        </p:nvSpPr>
        <p:spPr>
          <a:xfrm>
            <a:off x="1488439" y="3924512"/>
            <a:ext cx="10142222" cy="1539139"/>
          </a:xfrm>
          <a:prstGeom prst="rect">
            <a:avLst/>
          </a:prstGeom>
          <a:noFill/>
        </p:spPr>
        <p:txBody>
          <a:bodyPr wrap="square">
            <a:spAutoFit/>
          </a:bodyPr>
          <a:lstStyle/>
          <a:p>
            <a:pPr algn="just">
              <a:lnSpc>
                <a:spcPct val="115000"/>
              </a:lnSpc>
            </a:pPr>
            <a:r>
              <a:rPr lang="vi-VN" sz="2800" b="1" i="1" dirty="0">
                <a:solidFill>
                  <a:srgbClr val="FF0000"/>
                </a:solidFill>
                <a:effectLst/>
                <a:latin typeface="Times New Roman" panose="02020603050405020304" pitchFamily="18" charset="0"/>
                <a:ea typeface="Times New Roman" panose="02020603050405020304" pitchFamily="18" charset="0"/>
              </a:rPr>
              <a:t>Đặc điểm tính cách nhân vật Võ Tòng được nhà văn thể hiện trên những phương diện sau như thế nào? Điền vào phiếu học tập để hoàn thiện câu trả lời của em</a:t>
            </a:r>
            <a:r>
              <a:rPr lang="vi-VN" sz="2800" b="1" i="1" dirty="0">
                <a:solidFill>
                  <a:srgbClr val="FF0000"/>
                </a:solidFill>
                <a:latin typeface="Times New Roman" panose="02020603050405020304" pitchFamily="18" charset="0"/>
                <a:ea typeface="Times New Roman" panose="02020603050405020304" pitchFamily="18" charset="0"/>
              </a:rPr>
              <a:t> (làm việc nhóm)</a:t>
            </a:r>
            <a:endParaRPr lang="x-none" sz="2800" b="1" i="1" dirty="0">
              <a:solidFill>
                <a:srgbClr val="FF0000"/>
              </a:solidFill>
              <a:effectLst/>
              <a:latin typeface="Times New Roman" panose="02020603050405020304" pitchFamily="18" charset="0"/>
              <a:ea typeface="Times New Roman" panose="02020603050405020304" pitchFamily="18" charset="0"/>
            </a:endParaRPr>
          </a:p>
        </p:txBody>
      </p:sp>
      <p:sp>
        <p:nvSpPr>
          <p:cNvPr id="5" name="文本框 4"/>
          <p:cNvSpPr txBox="1"/>
          <p:nvPr/>
        </p:nvSpPr>
        <p:spPr>
          <a:xfrm>
            <a:off x="1137780" y="677158"/>
            <a:ext cx="10114420" cy="584775"/>
          </a:xfrm>
          <a:prstGeom prst="rect">
            <a:avLst/>
          </a:prstGeom>
          <a:noFill/>
        </p:spPr>
        <p:txBody>
          <a:bodyPr wrap="square" rtlCol="0">
            <a:spAutoFit/>
          </a:bodyPr>
          <a:lstStyle/>
          <a:p>
            <a:r>
              <a:rPr lang="vi-VN" altLang="zh-CN" sz="3200" b="1" spc="600" dirty="0">
                <a:solidFill>
                  <a:schemeClr val="accent1"/>
                </a:solidFill>
                <a:latin typeface="+mj-lt"/>
                <a:ea typeface="杨任东竹石体-Medium" panose="02000000000000000000" pitchFamily="2" charset="-122"/>
              </a:rPr>
              <a:t>1. Đặc điểm tính cách nhân vật Võ Tòng</a:t>
            </a:r>
            <a:endParaRPr lang="zh-CN" altLang="en-US" sz="3200" b="1" spc="600" dirty="0">
              <a:solidFill>
                <a:schemeClr val="accent1"/>
              </a:solidFill>
              <a:latin typeface="+mj-lt"/>
              <a:ea typeface="杨任东竹石体-Medium" panose="02000000000000000000" pitchFamily="2" charset="-122"/>
            </a:endParaRPr>
          </a:p>
        </p:txBody>
      </p:sp>
    </p:spTree>
    <p:extLst>
      <p:ext uri="{BB962C8B-B14F-4D97-AF65-F5344CB8AC3E}">
        <p14:creationId xmlns:p14="http://schemas.microsoft.com/office/powerpoint/2010/main" val="3843193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wheel(1)">
                                      <p:cBhvr>
                                        <p:cTn id="19" dur="2000"/>
                                        <p:tgtEl>
                                          <p:spTgt spid="11">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0" y="677158"/>
            <a:ext cx="9085719" cy="461665"/>
          </a:xfrm>
          <a:prstGeom prst="rect">
            <a:avLst/>
          </a:prstGeom>
          <a:noFill/>
        </p:spPr>
        <p:txBody>
          <a:bodyPr wrap="square" rtlCol="0">
            <a:spAutoFit/>
          </a:bodyPr>
          <a:lstStyle/>
          <a:p>
            <a:r>
              <a:rPr lang="vi-VN" altLang="zh-CN" sz="2400" b="1" spc="600" dirty="0">
                <a:solidFill>
                  <a:schemeClr val="accent1"/>
                </a:solidFill>
                <a:latin typeface="+mj-lt"/>
                <a:ea typeface="杨任东竹石体-Medium" panose="02000000000000000000" pitchFamily="2" charset="-122"/>
              </a:rPr>
              <a:t>1. Đặc điểm tính cách nhân vật Võ Tòng</a:t>
            </a:r>
            <a:endParaRPr lang="zh-CN" altLang="en-US" sz="2400" b="1" spc="600" dirty="0">
              <a:solidFill>
                <a:schemeClr val="accent1"/>
              </a:solidFill>
              <a:latin typeface="+mj-lt"/>
              <a:ea typeface="杨任东竹石体-Medium" panose="02000000000000000000" pitchFamily="2"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46302" y="1557023"/>
            <a:ext cx="961319" cy="843277"/>
          </a:xfrm>
          <a:prstGeom prst="rect">
            <a:avLst/>
          </a:prstGeom>
        </p:spPr>
      </p:pic>
      <p:graphicFrame>
        <p:nvGraphicFramePr>
          <p:cNvPr id="3" name="Table 2">
            <a:extLst>
              <a:ext uri="{FF2B5EF4-FFF2-40B4-BE49-F238E27FC236}">
                <a16:creationId xmlns:a16="http://schemas.microsoft.com/office/drawing/2014/main" xmlns="" id="{AC0427E3-C54D-94DA-E8EF-B7EE8FC9E7BE}"/>
              </a:ext>
            </a:extLst>
          </p:cNvPr>
          <p:cNvGraphicFramePr>
            <a:graphicFrameLocks noGrp="1"/>
          </p:cNvGraphicFramePr>
          <p:nvPr>
            <p:extLst>
              <p:ext uri="{D42A27DB-BD31-4B8C-83A1-F6EECF244321}">
                <p14:modId xmlns:p14="http://schemas.microsoft.com/office/powerpoint/2010/main" val="1029042478"/>
              </p:ext>
            </p:extLst>
          </p:nvPr>
        </p:nvGraphicFramePr>
        <p:xfrm>
          <a:off x="1137780" y="1445932"/>
          <a:ext cx="10025520" cy="4847421"/>
        </p:xfrm>
        <a:graphic>
          <a:graphicData uri="http://schemas.openxmlformats.org/drawingml/2006/table">
            <a:tbl>
              <a:tblPr firstRow="1" firstCol="1" bandRow="1">
                <a:tableStyleId>{9DCAF9ED-07DC-4A11-8D7F-57B35C25682E}</a:tableStyleId>
              </a:tblPr>
              <a:tblGrid>
                <a:gridCol w="5119142">
                  <a:extLst>
                    <a:ext uri="{9D8B030D-6E8A-4147-A177-3AD203B41FA5}">
                      <a16:colId xmlns:a16="http://schemas.microsoft.com/office/drawing/2014/main" xmlns="" val="990362185"/>
                    </a:ext>
                  </a:extLst>
                </a:gridCol>
                <a:gridCol w="4906378">
                  <a:extLst>
                    <a:ext uri="{9D8B030D-6E8A-4147-A177-3AD203B41FA5}">
                      <a16:colId xmlns:a16="http://schemas.microsoft.com/office/drawing/2014/main" xmlns="" val="78847483"/>
                    </a:ext>
                  </a:extLst>
                </a:gridCol>
              </a:tblGrid>
              <a:tr h="536946">
                <a:tc gridSpan="2">
                  <a:txBody>
                    <a:bodyPr/>
                    <a:lstStyle/>
                    <a:p>
                      <a:pPr algn="ctr" fontAlgn="t">
                        <a:lnSpc>
                          <a:spcPct val="115000"/>
                        </a:lnSpc>
                        <a:spcBef>
                          <a:spcPts val="0"/>
                        </a:spcBef>
                        <a:spcAft>
                          <a:spcPts val="0"/>
                        </a:spcAft>
                      </a:pPr>
                      <a:r>
                        <a:rPr lang="vi-VN" sz="2600" b="1" u="none" strike="noStrike" dirty="0">
                          <a:solidFill>
                            <a:schemeClr val="bg1"/>
                          </a:solidFill>
                          <a:effectLst/>
                          <a:latin typeface="Times New Roman" panose="02020603050405020304" pitchFamily="18" charset="0"/>
                          <a:cs typeface="Times New Roman" panose="02020603050405020304" pitchFamily="18" charset="0"/>
                        </a:rPr>
                        <a:t>Nhân vật Võ Tòng</a:t>
                      </a:r>
                      <a:endParaRPr lang="vi-VN" sz="34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170586" marR="170586" marT="85293" marB="85293" anchor="ctr"/>
                </a:tc>
                <a:tc hMerge="1">
                  <a:txBody>
                    <a:bodyPr/>
                    <a:lstStyle/>
                    <a:p>
                      <a:endParaRPr lang="x-none"/>
                    </a:p>
                  </a:txBody>
                  <a:tcPr/>
                </a:tc>
                <a:extLst>
                  <a:ext uri="{0D108BD9-81ED-4DB2-BD59-A6C34878D82A}">
                    <a16:rowId xmlns:a16="http://schemas.microsoft.com/office/drawing/2014/main" xmlns="" val="4078526021"/>
                  </a:ext>
                </a:extLst>
              </a:tr>
              <a:tr h="419146">
                <a:tc>
                  <a:txBody>
                    <a:bodyPr/>
                    <a:lstStyle/>
                    <a:p>
                      <a:pPr algn="ctr" fontAlgn="t">
                        <a:lnSpc>
                          <a:spcPct val="115000"/>
                        </a:lnSpc>
                        <a:spcBef>
                          <a:spcPts val="0"/>
                        </a:spcBef>
                        <a:spcAft>
                          <a:spcPts val="0"/>
                        </a:spcAft>
                      </a:pPr>
                      <a:r>
                        <a:rPr lang="vi-VN" sz="2600" b="1" u="none" strike="noStrike" dirty="0">
                          <a:solidFill>
                            <a:schemeClr val="tx1"/>
                          </a:solidFill>
                          <a:effectLst/>
                          <a:latin typeface="+mj-lt"/>
                        </a:rPr>
                        <a:t>Phương diện</a:t>
                      </a:r>
                      <a:endParaRPr lang="vi-VN" sz="3400" b="0" i="0" u="none" strike="noStrike" dirty="0">
                        <a:solidFill>
                          <a:schemeClr val="tx1"/>
                        </a:solidFill>
                        <a:effectLst/>
                        <a:latin typeface="+mj-lt"/>
                      </a:endParaRPr>
                    </a:p>
                  </a:txBody>
                  <a:tcPr marL="127940" marR="127940" marT="17769" marB="0" anchor="ctr"/>
                </a:tc>
                <a:tc>
                  <a:txBody>
                    <a:bodyPr/>
                    <a:lstStyle/>
                    <a:p>
                      <a:pPr algn="ctr" fontAlgn="t">
                        <a:lnSpc>
                          <a:spcPct val="115000"/>
                        </a:lnSpc>
                        <a:spcBef>
                          <a:spcPts val="0"/>
                        </a:spcBef>
                        <a:spcAft>
                          <a:spcPts val="0"/>
                        </a:spcAft>
                      </a:pPr>
                      <a:r>
                        <a:rPr lang="vi-VN" sz="2600" b="1" u="none" strike="noStrike" dirty="0">
                          <a:solidFill>
                            <a:schemeClr val="tx1"/>
                          </a:solidFill>
                          <a:effectLst/>
                          <a:latin typeface="+mj-lt"/>
                        </a:rPr>
                        <a:t>Chi tiết cụ thể / Nhận xét</a:t>
                      </a:r>
                      <a:endParaRPr lang="vi-VN" sz="3400" b="0" i="0" u="none" strike="noStrike" dirty="0">
                        <a:solidFill>
                          <a:schemeClr val="tx1"/>
                        </a:solidFill>
                        <a:effectLst/>
                        <a:latin typeface="+mj-lt"/>
                      </a:endParaRPr>
                    </a:p>
                  </a:txBody>
                  <a:tcPr marL="127940" marR="127940" marT="17769" marB="0" anchor="ctr"/>
                </a:tc>
                <a:extLst>
                  <a:ext uri="{0D108BD9-81ED-4DB2-BD59-A6C34878D82A}">
                    <a16:rowId xmlns:a16="http://schemas.microsoft.com/office/drawing/2014/main" xmlns="" val="2112959206"/>
                  </a:ext>
                </a:extLst>
              </a:tr>
              <a:tr h="419146">
                <a:tc>
                  <a:txBody>
                    <a:bodyPr/>
                    <a:lstStyle/>
                    <a:p>
                      <a:pPr algn="just" fontAlgn="t">
                        <a:lnSpc>
                          <a:spcPct val="115000"/>
                        </a:lnSpc>
                        <a:spcBef>
                          <a:spcPts val="0"/>
                        </a:spcBef>
                        <a:spcAft>
                          <a:spcPts val="0"/>
                        </a:spcAft>
                      </a:pPr>
                      <a:r>
                        <a:rPr lang="vi-VN" sz="2600" b="0" u="none" strike="noStrike" dirty="0">
                          <a:solidFill>
                            <a:srgbClr val="000000"/>
                          </a:solidFill>
                          <a:effectLst/>
                          <a:latin typeface="+mj-lt"/>
                        </a:rPr>
                        <a:t>1. Ngoại hình</a:t>
                      </a:r>
                      <a:endParaRPr lang="vi-VN" sz="3400" b="0" i="0" u="none" strike="noStrike" dirty="0">
                        <a:effectLst/>
                        <a:latin typeface="+mj-lt"/>
                      </a:endParaRPr>
                    </a:p>
                  </a:txBody>
                  <a:tcPr marL="127940" marR="127940" marT="17769" marB="0" anchor="ctr"/>
                </a:tc>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 </a:t>
                      </a:r>
                      <a:endParaRPr lang="vi-VN" sz="3400" b="0" i="0" u="none" strike="noStrike">
                        <a:effectLst/>
                        <a:latin typeface="+mj-lt"/>
                      </a:endParaRPr>
                    </a:p>
                  </a:txBody>
                  <a:tcPr marL="127940" marR="127940" marT="17769" marB="0" anchor="ctr"/>
                </a:tc>
                <a:extLst>
                  <a:ext uri="{0D108BD9-81ED-4DB2-BD59-A6C34878D82A}">
                    <a16:rowId xmlns:a16="http://schemas.microsoft.com/office/drawing/2014/main" xmlns="" val="3428311399"/>
                  </a:ext>
                </a:extLst>
              </a:tr>
              <a:tr h="419146">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2. Lời nói</a:t>
                      </a:r>
                      <a:endParaRPr lang="vi-VN" sz="3400" b="0" i="0" u="none" strike="noStrike">
                        <a:effectLst/>
                        <a:latin typeface="+mj-lt"/>
                      </a:endParaRPr>
                    </a:p>
                  </a:txBody>
                  <a:tcPr marL="127940" marR="127940" marT="17769" marB="0" anchor="ctr"/>
                </a:tc>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 </a:t>
                      </a:r>
                      <a:endParaRPr lang="vi-VN" sz="3400" b="0" i="0" u="none" strike="noStrike">
                        <a:effectLst/>
                        <a:latin typeface="+mj-lt"/>
                      </a:endParaRPr>
                    </a:p>
                  </a:txBody>
                  <a:tcPr marL="127940" marR="127940" marT="17769" marB="0" anchor="ctr"/>
                </a:tc>
                <a:extLst>
                  <a:ext uri="{0D108BD9-81ED-4DB2-BD59-A6C34878D82A}">
                    <a16:rowId xmlns:a16="http://schemas.microsoft.com/office/drawing/2014/main" xmlns="" val="3423847322"/>
                  </a:ext>
                </a:extLst>
              </a:tr>
              <a:tr h="419146">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3. Hành động</a:t>
                      </a:r>
                      <a:endParaRPr lang="vi-VN" sz="3400" b="0" i="0" u="none" strike="noStrike">
                        <a:effectLst/>
                        <a:latin typeface="+mj-lt"/>
                      </a:endParaRPr>
                    </a:p>
                  </a:txBody>
                  <a:tcPr marL="127940" marR="127940" marT="17769" marB="0" anchor="ctr"/>
                </a:tc>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 </a:t>
                      </a:r>
                      <a:endParaRPr lang="vi-VN" sz="3400" b="0" i="0" u="none" strike="noStrike">
                        <a:effectLst/>
                        <a:latin typeface="+mj-lt"/>
                      </a:endParaRPr>
                    </a:p>
                  </a:txBody>
                  <a:tcPr marL="127940" marR="127940" marT="17769" marB="0" anchor="ctr"/>
                </a:tc>
                <a:extLst>
                  <a:ext uri="{0D108BD9-81ED-4DB2-BD59-A6C34878D82A}">
                    <a16:rowId xmlns:a16="http://schemas.microsoft.com/office/drawing/2014/main" xmlns="" val="381426591"/>
                  </a:ext>
                </a:extLst>
              </a:tr>
              <a:tr h="771996">
                <a:tc>
                  <a:txBody>
                    <a:bodyPr/>
                    <a:lstStyle/>
                    <a:p>
                      <a:pPr algn="just" fontAlgn="t">
                        <a:lnSpc>
                          <a:spcPct val="115000"/>
                        </a:lnSpc>
                        <a:spcBef>
                          <a:spcPts val="0"/>
                        </a:spcBef>
                        <a:spcAft>
                          <a:spcPts val="0"/>
                        </a:spcAft>
                      </a:pPr>
                      <a:r>
                        <a:rPr lang="vi-VN" sz="2600" b="0" u="none" strike="noStrike" dirty="0">
                          <a:solidFill>
                            <a:srgbClr val="000000"/>
                          </a:solidFill>
                          <a:effectLst/>
                          <a:latin typeface="+mj-lt"/>
                        </a:rPr>
                        <a:t>4. Nơi ở và cách bài trí trong nhà:</a:t>
                      </a:r>
                      <a:endParaRPr lang="vi-VN" sz="3400" b="0" i="0" u="none" strike="noStrike" dirty="0">
                        <a:effectLst/>
                        <a:latin typeface="+mj-lt"/>
                      </a:endParaRPr>
                    </a:p>
                  </a:txBody>
                  <a:tcPr marL="127940" marR="127940" marT="17769" marB="0" anchor="ctr"/>
                </a:tc>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 </a:t>
                      </a:r>
                      <a:endParaRPr lang="vi-VN" sz="3400" b="0" i="0" u="none" strike="noStrike">
                        <a:effectLst/>
                        <a:latin typeface="+mj-lt"/>
                      </a:endParaRPr>
                    </a:p>
                  </a:txBody>
                  <a:tcPr marL="127940" marR="127940" marT="17769" marB="0" anchor="ctr"/>
                </a:tc>
                <a:extLst>
                  <a:ext uri="{0D108BD9-81ED-4DB2-BD59-A6C34878D82A}">
                    <a16:rowId xmlns:a16="http://schemas.microsoft.com/office/drawing/2014/main" xmlns="" val="2930154940"/>
                  </a:ext>
                </a:extLst>
              </a:tr>
              <a:tr h="419146">
                <a:tc>
                  <a:txBody>
                    <a:bodyPr/>
                    <a:lstStyle/>
                    <a:p>
                      <a:pPr algn="just" fontAlgn="t">
                        <a:lnSpc>
                          <a:spcPct val="115000"/>
                        </a:lnSpc>
                        <a:spcBef>
                          <a:spcPts val="0"/>
                        </a:spcBef>
                        <a:spcAft>
                          <a:spcPts val="0"/>
                        </a:spcAft>
                      </a:pPr>
                      <a:r>
                        <a:rPr lang="vi-VN" sz="2600" b="0" u="none" strike="noStrike" dirty="0">
                          <a:solidFill>
                            <a:srgbClr val="000000"/>
                          </a:solidFill>
                          <a:effectLst/>
                          <a:latin typeface="+mj-lt"/>
                        </a:rPr>
                        <a:t>5. Thói quen sinh hoạt:</a:t>
                      </a:r>
                      <a:endParaRPr lang="vi-VN" sz="3400" b="0" i="0" u="none" strike="noStrike" dirty="0">
                        <a:effectLst/>
                        <a:latin typeface="+mj-lt"/>
                      </a:endParaRPr>
                    </a:p>
                  </a:txBody>
                  <a:tcPr marL="127940" marR="127940" marT="17769" marB="0" anchor="ctr"/>
                </a:tc>
                <a:tc>
                  <a:txBody>
                    <a:bodyPr/>
                    <a:lstStyle/>
                    <a:p>
                      <a:pPr algn="just" fontAlgn="t">
                        <a:lnSpc>
                          <a:spcPct val="115000"/>
                        </a:lnSpc>
                        <a:spcBef>
                          <a:spcPts val="0"/>
                        </a:spcBef>
                        <a:spcAft>
                          <a:spcPts val="0"/>
                        </a:spcAft>
                      </a:pPr>
                      <a:r>
                        <a:rPr lang="vi-VN" sz="2600" b="0" u="none" strike="noStrike">
                          <a:solidFill>
                            <a:srgbClr val="000000"/>
                          </a:solidFill>
                          <a:effectLst/>
                          <a:latin typeface="+mj-lt"/>
                        </a:rPr>
                        <a:t> </a:t>
                      </a:r>
                      <a:endParaRPr lang="vi-VN" sz="3400" b="0" i="0" u="none" strike="noStrike">
                        <a:effectLst/>
                        <a:latin typeface="+mj-lt"/>
                      </a:endParaRPr>
                    </a:p>
                  </a:txBody>
                  <a:tcPr marL="127940" marR="127940" marT="17769" marB="0" anchor="ctr"/>
                </a:tc>
                <a:extLst>
                  <a:ext uri="{0D108BD9-81ED-4DB2-BD59-A6C34878D82A}">
                    <a16:rowId xmlns:a16="http://schemas.microsoft.com/office/drawing/2014/main" xmlns="" val="3736966547"/>
                  </a:ext>
                </a:extLst>
              </a:tr>
              <a:tr h="889795">
                <a:tc gridSpan="2">
                  <a:txBody>
                    <a:bodyPr/>
                    <a:lstStyle/>
                    <a:p>
                      <a:pPr algn="just" fontAlgn="t">
                        <a:lnSpc>
                          <a:spcPct val="115000"/>
                        </a:lnSpc>
                        <a:spcBef>
                          <a:spcPts val="0"/>
                        </a:spcBef>
                        <a:spcAft>
                          <a:spcPts val="0"/>
                        </a:spcAft>
                      </a:pPr>
                      <a:r>
                        <a:rPr lang="vi-VN" sz="2600" b="0" u="none" strike="noStrike" dirty="0">
                          <a:solidFill>
                            <a:srgbClr val="000000"/>
                          </a:solidFill>
                          <a:effectLst/>
                          <a:latin typeface="+mj-lt"/>
                        </a:rPr>
                        <a:t>=&gt; Nhận xét chung về Võ Tòng:</a:t>
                      </a:r>
                      <a:endParaRPr lang="vi-VN" sz="3400" b="0" u="none" strike="noStrike" dirty="0">
                        <a:effectLst/>
                        <a:latin typeface="+mj-lt"/>
                      </a:endParaRPr>
                    </a:p>
                    <a:p>
                      <a:pPr algn="just" fontAlgn="t">
                        <a:lnSpc>
                          <a:spcPct val="115000"/>
                        </a:lnSpc>
                        <a:spcBef>
                          <a:spcPts val="0"/>
                        </a:spcBef>
                        <a:spcAft>
                          <a:spcPts val="0"/>
                        </a:spcAft>
                      </a:pPr>
                      <a:r>
                        <a:rPr lang="vi-VN" sz="2600" b="0" u="none" strike="noStrike" dirty="0">
                          <a:solidFill>
                            <a:srgbClr val="000000"/>
                          </a:solidFill>
                          <a:effectLst/>
                          <a:latin typeface="+mj-lt"/>
                        </a:rPr>
                        <a:t> </a:t>
                      </a:r>
                      <a:endParaRPr lang="vi-VN" sz="3400" b="0" i="0" u="none" strike="noStrike" dirty="0">
                        <a:effectLst/>
                        <a:latin typeface="+mj-lt"/>
                      </a:endParaRPr>
                    </a:p>
                  </a:txBody>
                  <a:tcPr marL="170586" marR="170586" marT="85293" marB="85293" anchor="ctr"/>
                </a:tc>
                <a:tc hMerge="1">
                  <a:txBody>
                    <a:bodyPr/>
                    <a:lstStyle/>
                    <a:p>
                      <a:endParaRPr lang="x-none"/>
                    </a:p>
                  </a:txBody>
                  <a:tcPr/>
                </a:tc>
                <a:extLst>
                  <a:ext uri="{0D108BD9-81ED-4DB2-BD59-A6C34878D82A}">
                    <a16:rowId xmlns:a16="http://schemas.microsoft.com/office/drawing/2014/main" xmlns="" val="1848756277"/>
                  </a:ext>
                </a:extLst>
              </a:tr>
            </a:tbl>
          </a:graphicData>
        </a:graphic>
      </p:graphicFrame>
    </p:spTree>
    <p:extLst>
      <p:ext uri="{BB962C8B-B14F-4D97-AF65-F5344CB8AC3E}">
        <p14:creationId xmlns:p14="http://schemas.microsoft.com/office/powerpoint/2010/main" val="399086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46302" y="1557023"/>
            <a:ext cx="961319" cy="843277"/>
          </a:xfrm>
          <a:prstGeom prst="rect">
            <a:avLst/>
          </a:prstGeom>
        </p:spPr>
      </p:pic>
      <p:graphicFrame>
        <p:nvGraphicFramePr>
          <p:cNvPr id="7" name="Table 6">
            <a:extLst>
              <a:ext uri="{FF2B5EF4-FFF2-40B4-BE49-F238E27FC236}">
                <a16:creationId xmlns:a16="http://schemas.microsoft.com/office/drawing/2014/main" xmlns="" id="{A41D3008-3BC9-A061-B8D7-77DE7B90A103}"/>
              </a:ext>
            </a:extLst>
          </p:cNvPr>
          <p:cNvGraphicFramePr>
            <a:graphicFrameLocks noGrp="1"/>
          </p:cNvGraphicFramePr>
          <p:nvPr>
            <p:extLst>
              <p:ext uri="{D42A27DB-BD31-4B8C-83A1-F6EECF244321}">
                <p14:modId xmlns:p14="http://schemas.microsoft.com/office/powerpoint/2010/main" val="4019992579"/>
              </p:ext>
            </p:extLst>
          </p:nvPr>
        </p:nvGraphicFramePr>
        <p:xfrm>
          <a:off x="294640" y="264160"/>
          <a:ext cx="11602720" cy="6339840"/>
        </p:xfrm>
        <a:graphic>
          <a:graphicData uri="http://schemas.openxmlformats.org/drawingml/2006/table">
            <a:tbl>
              <a:tblPr firstRow="1" firstCol="1" bandRow="1">
                <a:noFill/>
                <a:tableStyleId>{5C22544A-7EE6-4342-B048-85BDC9FD1C3A}</a:tableStyleId>
              </a:tblPr>
              <a:tblGrid>
                <a:gridCol w="1661160">
                  <a:extLst>
                    <a:ext uri="{9D8B030D-6E8A-4147-A177-3AD203B41FA5}">
                      <a16:colId xmlns:a16="http://schemas.microsoft.com/office/drawing/2014/main" xmlns="" val="3503429776"/>
                    </a:ext>
                  </a:extLst>
                </a:gridCol>
                <a:gridCol w="9941560">
                  <a:extLst>
                    <a:ext uri="{9D8B030D-6E8A-4147-A177-3AD203B41FA5}">
                      <a16:colId xmlns:a16="http://schemas.microsoft.com/office/drawing/2014/main" xmlns="" val="2241138881"/>
                    </a:ext>
                  </a:extLst>
                </a:gridCol>
              </a:tblGrid>
              <a:tr h="2780562">
                <a:tc>
                  <a:txBody>
                    <a:bodyPr/>
                    <a:lstStyle/>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1. Ngoại hình</a:t>
                      </a:r>
                      <a:endParaRPr lang="x-none" sz="28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6102" marR="147077" marT="98051" marB="98051">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noFill/>
                  </a:tcPr>
                </a:tc>
                <a:tc>
                  <a:txBody>
                    <a:bodyPr/>
                    <a:lstStyle/>
                    <a:p>
                      <a:pPr algn="just">
                        <a:lnSpc>
                          <a:spcPct val="115000"/>
                        </a:lnSpc>
                      </a:pPr>
                      <a:endParaRPr lang="x-none" sz="28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6102" marR="147077" marT="98051" marB="98051">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noFill/>
                  </a:tcPr>
                </a:tc>
                <a:extLst>
                  <a:ext uri="{0D108BD9-81ED-4DB2-BD59-A6C34878D82A}">
                    <a16:rowId xmlns:a16="http://schemas.microsoft.com/office/drawing/2014/main" xmlns="" val="2527294828"/>
                  </a:ext>
                </a:extLst>
              </a:tr>
              <a:tr h="3559278">
                <a:tc>
                  <a:txBody>
                    <a:bodyPr/>
                    <a:lstStyle/>
                    <a:p>
                      <a:pPr algn="just">
                        <a:lnSpc>
                          <a:spcPct val="115000"/>
                        </a:lnSpc>
                      </a:pPr>
                      <a:r>
                        <a:rPr lang="vi-VN" sz="2800" b="0" cap="none" spc="0">
                          <a:solidFill>
                            <a:schemeClr val="tx1"/>
                          </a:solidFill>
                          <a:effectLst/>
                          <a:latin typeface="Times New Roman" panose="02020603050405020304" pitchFamily="18" charset="0"/>
                          <a:cs typeface="Times New Roman" panose="02020603050405020304" pitchFamily="18" charset="0"/>
                        </a:rPr>
                        <a:t>2. Lời nói</a:t>
                      </a:r>
                      <a:endParaRPr lang="x-none" sz="2800" b="0" cap="none" spc="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6102" marR="147077" marT="98051" marB="98051">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noFill/>
                  </a:tcPr>
                </a:tc>
                <a:tc>
                  <a:txBody>
                    <a:bodyPr/>
                    <a:lstStyle/>
                    <a:p>
                      <a:pPr algn="just">
                        <a:lnSpc>
                          <a:spcPct val="115000"/>
                        </a:lnSpc>
                      </a:pPr>
                      <a:endParaRPr lang="x-none" sz="28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6102" marR="147077" marT="98051" marB="98051">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noFill/>
                  </a:tcPr>
                </a:tc>
                <a:extLst>
                  <a:ext uri="{0D108BD9-81ED-4DB2-BD59-A6C34878D82A}">
                    <a16:rowId xmlns:a16="http://schemas.microsoft.com/office/drawing/2014/main" xmlns="" val="865038655"/>
                  </a:ext>
                </a:extLst>
              </a:tr>
            </a:tbl>
          </a:graphicData>
        </a:graphic>
      </p:graphicFrame>
      <p:sp>
        <p:nvSpPr>
          <p:cNvPr id="10" name="TextBox 9">
            <a:extLst>
              <a:ext uri="{FF2B5EF4-FFF2-40B4-BE49-F238E27FC236}">
                <a16:creationId xmlns:a16="http://schemas.microsoft.com/office/drawing/2014/main" xmlns="" id="{8E5FDC77-9AD4-B80C-2311-5C80392C24E2}"/>
              </a:ext>
            </a:extLst>
          </p:cNvPr>
          <p:cNvSpPr txBox="1"/>
          <p:nvPr/>
        </p:nvSpPr>
        <p:spPr>
          <a:xfrm>
            <a:off x="2066136" y="307810"/>
            <a:ext cx="9579764" cy="2530180"/>
          </a:xfrm>
          <a:prstGeom prst="rect">
            <a:avLst/>
          </a:prstGeom>
          <a:noFill/>
        </p:spPr>
        <p:txBody>
          <a:bodyPr wrap="square">
            <a:spAutoFit/>
          </a:bodyPr>
          <a:lstStyle/>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 Cởi trần, mặc áo ka ki còn mới nhưng coi bộ đã lâu không giặt (chiếc quần lính Pháp có những sáu túi). Bên hông, chú đeo lủng lẳng một lưỡi lê nằm gọn trong vỏ sắt, thắt cái xanh-tuya-rông.</a:t>
            </a:r>
            <a:endParaRPr lang="x-none" sz="28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 Hàng sẹo chạy dài từ thái dương xuống cổ</a:t>
            </a:r>
            <a:endParaRPr lang="x-none" sz="28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=&gt; Phong trần, kì hình dị tướng. </a:t>
            </a:r>
            <a:endParaRPr lang="x-none" sz="28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xmlns="" id="{41A84CB3-C114-69C2-1860-2C283AA127D7}"/>
              </a:ext>
            </a:extLst>
          </p:cNvPr>
          <p:cNvSpPr txBox="1"/>
          <p:nvPr/>
        </p:nvSpPr>
        <p:spPr>
          <a:xfrm>
            <a:off x="2066136" y="3055603"/>
            <a:ext cx="9831224" cy="3530390"/>
          </a:xfrm>
          <a:prstGeom prst="rect">
            <a:avLst/>
          </a:prstGeom>
          <a:noFill/>
        </p:spPr>
        <p:txBody>
          <a:bodyPr wrap="square">
            <a:spAutoFit/>
          </a:bodyPr>
          <a:lstStyle/>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 Với An: “Nhai bậy một…miệng mà!”; “Chú em cầm hộ…qua chút!”; “Ờ, thể nào…con cỡ ấy!”.</a:t>
            </a:r>
            <a:endParaRPr lang="x-none" sz="28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=&gt; thể hiện sự thân mật, suồng sã</a:t>
            </a:r>
            <a:endParaRPr lang="x-none" sz="28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 Với tía nuôi của An: “Con dao găm của anh Hai…trở ra”; “Cứ tình hình này…chúng ta”; “Vậy thì tôi…mới được”; “Có gì đâu…chung mà!”. </a:t>
            </a:r>
            <a:endParaRPr lang="x-none" sz="28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800" b="0" cap="none" spc="0" dirty="0">
                <a:solidFill>
                  <a:schemeClr val="tx1"/>
                </a:solidFill>
                <a:effectLst/>
                <a:latin typeface="Times New Roman" panose="02020603050405020304" pitchFamily="18" charset="0"/>
                <a:cs typeface="Times New Roman" panose="02020603050405020304" pitchFamily="18" charset="0"/>
              </a:rPr>
              <a:t>=&gt; thể hiện sự chân tình nhưng vẫn giữa được sự lễ độ. </a:t>
            </a:r>
            <a:endParaRPr lang="x-none" sz="2800" dirty="0"/>
          </a:p>
        </p:txBody>
      </p:sp>
    </p:spTree>
    <p:extLst>
      <p:ext uri="{BB962C8B-B14F-4D97-AF65-F5344CB8AC3E}">
        <p14:creationId xmlns:p14="http://schemas.microsoft.com/office/powerpoint/2010/main" val="264648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blinds(horizontal)">
                                      <p:cBhvr>
                                        <p:cTn id="14" dur="500"/>
                                        <p:tgtEl>
                                          <p:spTgt spid="1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blinds(horizontal)">
                                      <p:cBhvr>
                                        <p:cTn id="19" dur="500"/>
                                        <p:tgtEl>
                                          <p:spTgt spid="10">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blinds(horizontal)">
                                      <p:cBhvr>
                                        <p:cTn id="24" dur="500"/>
                                        <p:tgtEl>
                                          <p:spTgt spid="10">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blinds(horizontal)">
                                      <p:cBhvr>
                                        <p:cTn id="29" dur="500"/>
                                        <p:tgtEl>
                                          <p:spTgt spid="12">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2">
                                            <p:txEl>
                                              <p:pRg st="1" end="1"/>
                                            </p:txEl>
                                          </p:spTgt>
                                        </p:tgtEl>
                                        <p:attrNameLst>
                                          <p:attrName>style.visibility</p:attrName>
                                        </p:attrNameLst>
                                      </p:cBhvr>
                                      <p:to>
                                        <p:strVal val="visible"/>
                                      </p:to>
                                    </p:set>
                                    <p:animEffect transition="in" filter="blinds(horizontal)">
                                      <p:cBhvr>
                                        <p:cTn id="34" dur="500"/>
                                        <p:tgtEl>
                                          <p:spTgt spid="12">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2">
                                            <p:txEl>
                                              <p:pRg st="2" end="2"/>
                                            </p:txEl>
                                          </p:spTgt>
                                        </p:tgtEl>
                                        <p:attrNameLst>
                                          <p:attrName>style.visibility</p:attrName>
                                        </p:attrNameLst>
                                      </p:cBhvr>
                                      <p:to>
                                        <p:strVal val="visible"/>
                                      </p:to>
                                    </p:set>
                                    <p:animEffect transition="in" filter="blinds(horizontal)">
                                      <p:cBhvr>
                                        <p:cTn id="39" dur="500"/>
                                        <p:tgtEl>
                                          <p:spTgt spid="12">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2">
                                            <p:txEl>
                                              <p:pRg st="3" end="3"/>
                                            </p:txEl>
                                          </p:spTgt>
                                        </p:tgtEl>
                                        <p:attrNameLst>
                                          <p:attrName>style.visibility</p:attrName>
                                        </p:attrNameLst>
                                      </p:cBhvr>
                                      <p:to>
                                        <p:strVal val="visible"/>
                                      </p:to>
                                    </p:set>
                                    <p:animEffect transition="in" filter="blinds(horizontal)">
                                      <p:cBhvr>
                                        <p:cTn id="4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46302" y="1557023"/>
            <a:ext cx="961319" cy="843277"/>
          </a:xfrm>
          <a:prstGeom prst="rect">
            <a:avLst/>
          </a:prstGeom>
        </p:spPr>
      </p:pic>
      <p:graphicFrame>
        <p:nvGraphicFramePr>
          <p:cNvPr id="3" name="Table 2">
            <a:extLst>
              <a:ext uri="{FF2B5EF4-FFF2-40B4-BE49-F238E27FC236}">
                <a16:creationId xmlns:a16="http://schemas.microsoft.com/office/drawing/2014/main" xmlns="" id="{8E300F43-DACE-EE22-8549-4673D7821785}"/>
              </a:ext>
            </a:extLst>
          </p:cNvPr>
          <p:cNvGraphicFramePr>
            <a:graphicFrameLocks noGrp="1"/>
          </p:cNvGraphicFramePr>
          <p:nvPr>
            <p:extLst>
              <p:ext uri="{D42A27DB-BD31-4B8C-83A1-F6EECF244321}">
                <p14:modId xmlns:p14="http://schemas.microsoft.com/office/powerpoint/2010/main" val="576106903"/>
              </p:ext>
            </p:extLst>
          </p:nvPr>
        </p:nvGraphicFramePr>
        <p:xfrm>
          <a:off x="294640" y="264161"/>
          <a:ext cx="11602719" cy="6339839"/>
        </p:xfrm>
        <a:graphic>
          <a:graphicData uri="http://schemas.openxmlformats.org/drawingml/2006/table">
            <a:tbl>
              <a:tblPr firstRow="1" firstCol="1" bandRow="1">
                <a:solidFill>
                  <a:schemeClr val="bg1">
                    <a:lumMod val="95000"/>
                  </a:schemeClr>
                </a:solidFill>
                <a:tableStyleId>{5C22544A-7EE6-4342-B048-85BDC9FD1C3A}</a:tableStyleId>
              </a:tblPr>
              <a:tblGrid>
                <a:gridCol w="2245360">
                  <a:extLst>
                    <a:ext uri="{9D8B030D-6E8A-4147-A177-3AD203B41FA5}">
                      <a16:colId xmlns:a16="http://schemas.microsoft.com/office/drawing/2014/main" xmlns="" val="3814227844"/>
                    </a:ext>
                  </a:extLst>
                </a:gridCol>
                <a:gridCol w="9357359">
                  <a:extLst>
                    <a:ext uri="{9D8B030D-6E8A-4147-A177-3AD203B41FA5}">
                      <a16:colId xmlns:a16="http://schemas.microsoft.com/office/drawing/2014/main" xmlns="" val="1383534940"/>
                    </a:ext>
                  </a:extLst>
                </a:gridCol>
              </a:tblGrid>
              <a:tr h="3543955">
                <a:tc>
                  <a:txBody>
                    <a:bodyPr/>
                    <a:lstStyle/>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3. Hành động</a:t>
                      </a:r>
                      <a:endParaRPr lang="x-none" sz="27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792" marR="30792" marT="128344" marB="0">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solidFill>
                      <a:schemeClr val="bg1"/>
                    </a:solidFill>
                  </a:tcPr>
                </a:tc>
                <a:tc>
                  <a:txBody>
                    <a:bodyPr/>
                    <a:lstStyle/>
                    <a:p>
                      <a:pPr algn="just">
                        <a:lnSpc>
                          <a:spcPct val="115000"/>
                        </a:lnSpc>
                      </a:pPr>
                      <a:endParaRPr lang="x-none" sz="27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792" marR="30792" marT="128344" marB="0">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solidFill>
                      <a:schemeClr val="bg1"/>
                    </a:solidFill>
                  </a:tcPr>
                </a:tc>
                <a:extLst>
                  <a:ext uri="{0D108BD9-81ED-4DB2-BD59-A6C34878D82A}">
                    <a16:rowId xmlns:a16="http://schemas.microsoft.com/office/drawing/2014/main" xmlns="" val="1670549615"/>
                  </a:ext>
                </a:extLst>
              </a:tr>
              <a:tr h="2170917">
                <a:tc>
                  <a:txBody>
                    <a:bodyPr/>
                    <a:lstStyle/>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4. Nơi ở và cách bài trí ngôi nhà, thói quen sinh hoạt: </a:t>
                      </a:r>
                      <a:endParaRPr lang="x-none" sz="27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792" marR="30792" marT="128344" marB="0">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solidFill>
                      <a:schemeClr val="bg1"/>
                    </a:solidFill>
                  </a:tcPr>
                </a:tc>
                <a:tc>
                  <a:txBody>
                    <a:bodyPr/>
                    <a:lstStyle/>
                    <a:p>
                      <a:pPr algn="just">
                        <a:lnSpc>
                          <a:spcPct val="115000"/>
                        </a:lnSpc>
                      </a:pPr>
                      <a:endParaRPr lang="x-none" sz="2700" b="0"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792" marR="30792" marT="128344" marB="0">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solidFill>
                      <a:schemeClr val="bg1"/>
                    </a:solidFill>
                  </a:tcPr>
                </a:tc>
                <a:extLst>
                  <a:ext uri="{0D108BD9-81ED-4DB2-BD59-A6C34878D82A}">
                    <a16:rowId xmlns:a16="http://schemas.microsoft.com/office/drawing/2014/main" xmlns="" val="3983004158"/>
                  </a:ext>
                </a:extLst>
              </a:tr>
              <a:tr h="624967">
                <a:tc gridSpan="2">
                  <a:txBody>
                    <a:bodyPr/>
                    <a:lstStyle/>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=&gt; Nhận xét chung về Võ Tòng:</a:t>
                      </a:r>
                      <a:endParaRPr lang="x-none" sz="2700" b="1"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0792" marR="30792" marT="128344" marB="0">
                    <a:lnL w="12700" cap="flat" cmpd="sng" algn="ctr">
                      <a:solidFill>
                        <a:srgbClr val="275C59"/>
                      </a:solidFill>
                      <a:prstDash val="solid"/>
                      <a:round/>
                      <a:headEnd type="none" w="med" len="med"/>
                      <a:tailEnd type="none" w="med" len="med"/>
                    </a:lnL>
                    <a:lnR w="12700" cap="flat" cmpd="sng" algn="ctr">
                      <a:solidFill>
                        <a:srgbClr val="275C59"/>
                      </a:solidFill>
                      <a:prstDash val="solid"/>
                      <a:round/>
                      <a:headEnd type="none" w="med" len="med"/>
                      <a:tailEnd type="none" w="med" len="med"/>
                    </a:lnR>
                    <a:lnT w="12700" cap="flat" cmpd="sng" algn="ctr">
                      <a:solidFill>
                        <a:srgbClr val="275C59"/>
                      </a:solidFill>
                      <a:prstDash val="solid"/>
                      <a:round/>
                      <a:headEnd type="none" w="med" len="med"/>
                      <a:tailEnd type="none" w="med" len="med"/>
                    </a:lnT>
                    <a:lnB w="12700" cap="flat" cmpd="sng" algn="ctr">
                      <a:solidFill>
                        <a:srgbClr val="275C59"/>
                      </a:solidFill>
                      <a:prstDash val="solid"/>
                      <a:round/>
                      <a:headEnd type="none" w="med" len="med"/>
                      <a:tailEnd type="none" w="med" len="med"/>
                    </a:lnB>
                    <a:solidFill>
                      <a:schemeClr val="bg1"/>
                    </a:solidFill>
                  </a:tcPr>
                </a:tc>
                <a:tc hMerge="1">
                  <a:txBody>
                    <a:bodyPr/>
                    <a:lstStyle/>
                    <a:p>
                      <a:endParaRPr lang="x-none"/>
                    </a:p>
                  </a:txBody>
                  <a:tcPr/>
                </a:tc>
                <a:extLst>
                  <a:ext uri="{0D108BD9-81ED-4DB2-BD59-A6C34878D82A}">
                    <a16:rowId xmlns:a16="http://schemas.microsoft.com/office/drawing/2014/main" xmlns="" val="3893581794"/>
                  </a:ext>
                </a:extLst>
              </a:tr>
            </a:tbl>
          </a:graphicData>
        </a:graphic>
      </p:graphicFrame>
      <p:sp>
        <p:nvSpPr>
          <p:cNvPr id="5" name="TextBox 4">
            <a:extLst>
              <a:ext uri="{FF2B5EF4-FFF2-40B4-BE49-F238E27FC236}">
                <a16:creationId xmlns:a16="http://schemas.microsoft.com/office/drawing/2014/main" xmlns="" id="{48061F9F-8FD0-CA25-F234-17D32A8E002E}"/>
              </a:ext>
            </a:extLst>
          </p:cNvPr>
          <p:cNvSpPr txBox="1"/>
          <p:nvPr/>
        </p:nvSpPr>
        <p:spPr>
          <a:xfrm>
            <a:off x="2625724" y="397619"/>
            <a:ext cx="9121775" cy="3407664"/>
          </a:xfrm>
          <a:prstGeom prst="rect">
            <a:avLst/>
          </a:prstGeom>
          <a:noFill/>
        </p:spPr>
        <p:txBody>
          <a:bodyPr wrap="square">
            <a:spAutoFit/>
          </a:bodyPr>
          <a:lstStyle/>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Trước khi đi tù:</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Hiền lành, yêu thương vợ.</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Cương trực, khảng khái, chống trả tên địa chủ ngang ngược </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Sau khi đi tù: </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Giỏi võ, mạnh mẽ, dũng cảm (sự việc Võ Tòng giết hổ)</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Chất phác, thật thà, sẵn sàng giúp đỡ mọi người không nghĩ đến sự đền đáp. </a:t>
            </a:r>
            <a:endParaRPr lang="x-none" sz="2700" dirty="0"/>
          </a:p>
        </p:txBody>
      </p:sp>
      <p:sp>
        <p:nvSpPr>
          <p:cNvPr id="9" name="TextBox 8">
            <a:extLst>
              <a:ext uri="{FF2B5EF4-FFF2-40B4-BE49-F238E27FC236}">
                <a16:creationId xmlns:a16="http://schemas.microsoft.com/office/drawing/2014/main" xmlns="" id="{147C33D7-8DAE-1D08-E2B8-BC4094639FA3}"/>
              </a:ext>
            </a:extLst>
          </p:cNvPr>
          <p:cNvSpPr txBox="1"/>
          <p:nvPr/>
        </p:nvSpPr>
        <p:spPr>
          <a:xfrm>
            <a:off x="2625724" y="3930328"/>
            <a:ext cx="9121774" cy="1974195"/>
          </a:xfrm>
          <a:prstGeom prst="rect">
            <a:avLst/>
          </a:prstGeom>
          <a:noFill/>
        </p:spPr>
        <p:txBody>
          <a:bodyPr wrap="square">
            <a:spAutoFit/>
          </a:bodyPr>
          <a:lstStyle/>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Sống đơn độc một mình trong một căn lều nát giữa khu rừng đầy thú dữ.</a:t>
            </a:r>
            <a:endParaRPr lang="x-none" sz="2700" b="0" cap="none" spc="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pPr>
            <a:r>
              <a:rPr lang="vi-VN" sz="2700" b="0" cap="none" spc="0" dirty="0">
                <a:solidFill>
                  <a:schemeClr val="tx1"/>
                </a:solidFill>
                <a:effectLst/>
                <a:latin typeface="Times New Roman" panose="02020603050405020304" pitchFamily="18" charset="0"/>
                <a:cs typeface="Times New Roman" panose="02020603050405020304" pitchFamily="18" charset="0"/>
              </a:rPr>
              <a:t>- Một bếp lửa cà ràng cháy liu riu ngay giữa lều. Chai rượu vơi đi và một đĩa khô nướng bày trên bếp. </a:t>
            </a:r>
            <a:endParaRPr lang="x-none" sz="2700" dirty="0"/>
          </a:p>
        </p:txBody>
      </p:sp>
      <p:sp>
        <p:nvSpPr>
          <p:cNvPr id="13" name="TextBox 12">
            <a:extLst>
              <a:ext uri="{FF2B5EF4-FFF2-40B4-BE49-F238E27FC236}">
                <a16:creationId xmlns:a16="http://schemas.microsoft.com/office/drawing/2014/main" xmlns="" id="{DCFEFD00-670A-440C-2DD6-3C4473955440}"/>
              </a:ext>
            </a:extLst>
          </p:cNvPr>
          <p:cNvSpPr txBox="1"/>
          <p:nvPr/>
        </p:nvSpPr>
        <p:spPr>
          <a:xfrm>
            <a:off x="4822825" y="6059030"/>
            <a:ext cx="6673850" cy="531877"/>
          </a:xfrm>
          <a:prstGeom prst="rect">
            <a:avLst/>
          </a:prstGeom>
          <a:noFill/>
        </p:spPr>
        <p:txBody>
          <a:bodyPr wrap="square">
            <a:spAutoFit/>
          </a:bodyPr>
          <a:lstStyle/>
          <a:p>
            <a:pPr algn="just">
              <a:lnSpc>
                <a:spcPct val="115000"/>
              </a:lnSpc>
            </a:pPr>
            <a:r>
              <a:rPr lang="vi-VN" sz="2700" b="1" cap="none" spc="0" dirty="0">
                <a:solidFill>
                  <a:schemeClr val="tx1"/>
                </a:solidFill>
                <a:effectLst/>
                <a:latin typeface="Times New Roman" panose="02020603050405020304" pitchFamily="18" charset="0"/>
                <a:cs typeface="Times New Roman" panose="02020603050405020304" pitchFamily="18" charset="0"/>
              </a:rPr>
              <a:t>Cương trực, dũng cảm, hào hiệp.</a:t>
            </a:r>
            <a:endParaRPr lang="x-none" sz="2700" b="1" cap="none" spc="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93021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linds(horizont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linds(horizontal)">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linds(horizontal)">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blinds(horizontal)">
                                      <p:cBhvr>
                                        <p:cTn id="29" dur="500"/>
                                        <p:tgtEl>
                                          <p:spTgt spid="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blinds(horizontal)">
                                      <p:cBhvr>
                                        <p:cTn id="34" dur="500"/>
                                        <p:tgtEl>
                                          <p:spTgt spid="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animEffect transition="in" filter="blinds(horizontal)">
                                      <p:cBhvr>
                                        <p:cTn id="39" dur="500"/>
                                        <p:tgtEl>
                                          <p:spTgt spid="5">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animEffect transition="in" filter="checkerboard(across)">
                                      <p:cBhvr>
                                        <p:cTn id="44" dur="500"/>
                                        <p:tgtEl>
                                          <p:spTgt spid="9">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9">
                                            <p:txEl>
                                              <p:pRg st="1" end="1"/>
                                            </p:txEl>
                                          </p:spTgt>
                                        </p:tgtEl>
                                        <p:attrNameLst>
                                          <p:attrName>style.visibility</p:attrName>
                                        </p:attrNameLst>
                                      </p:cBhvr>
                                      <p:to>
                                        <p:strVal val="visible"/>
                                      </p:to>
                                    </p:set>
                                    <p:animEffect transition="in" filter="checkerboard(across)">
                                      <p:cBhvr>
                                        <p:cTn id="4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2050" name="Picture 2">
            <a:extLst>
              <a:ext uri="{FF2B5EF4-FFF2-40B4-BE49-F238E27FC236}">
                <a16:creationId xmlns:a16="http://schemas.microsoft.com/office/drawing/2014/main" xmlns="" id="{6A35AFBF-9B87-ABD1-8F17-D0CFEDF33D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8075" y="532230"/>
            <a:ext cx="3832225" cy="585610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617200" y="-224092"/>
            <a:ext cx="1862326" cy="1556655"/>
          </a:xfrm>
          <a:prstGeom prst="rect">
            <a:avLst/>
          </a:prstGeom>
        </p:spPr>
      </p:pic>
      <p:grpSp>
        <p:nvGrpSpPr>
          <p:cNvPr id="10" name="Group 9">
            <a:extLst>
              <a:ext uri="{FF2B5EF4-FFF2-40B4-BE49-F238E27FC236}">
                <a16:creationId xmlns:a16="http://schemas.microsoft.com/office/drawing/2014/main" xmlns="" id="{2E07A75F-EDEB-B42C-A6DD-6024C11918B9}"/>
              </a:ext>
            </a:extLst>
          </p:cNvPr>
          <p:cNvGrpSpPr/>
          <p:nvPr/>
        </p:nvGrpSpPr>
        <p:grpSpPr>
          <a:xfrm>
            <a:off x="3149600" y="564213"/>
            <a:ext cx="1897628" cy="1536700"/>
            <a:chOff x="1574800" y="1016000"/>
            <a:chExt cx="1897628" cy="1536700"/>
          </a:xfrm>
        </p:grpSpPr>
        <p:sp>
          <p:nvSpPr>
            <p:cNvPr id="3" name="Diamond 2">
              <a:extLst>
                <a:ext uri="{FF2B5EF4-FFF2-40B4-BE49-F238E27FC236}">
                  <a16:creationId xmlns:a16="http://schemas.microsoft.com/office/drawing/2014/main" xmlns="" id="{152C95D4-517C-9CD1-2A3C-4DB12D763674}"/>
                </a:ext>
              </a:extLst>
            </p:cNvPr>
            <p:cNvSpPr/>
            <p:nvPr/>
          </p:nvSpPr>
          <p:spPr>
            <a:xfrm>
              <a:off x="1574800" y="1016000"/>
              <a:ext cx="1651000" cy="15367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Diamond 8">
              <a:extLst>
                <a:ext uri="{FF2B5EF4-FFF2-40B4-BE49-F238E27FC236}">
                  <a16:creationId xmlns:a16="http://schemas.microsoft.com/office/drawing/2014/main" xmlns="" id="{F49297C8-67B4-EDB1-8A91-9AAC512A5767}"/>
                </a:ext>
              </a:extLst>
            </p:cNvPr>
            <p:cNvSpPr/>
            <p:nvPr/>
          </p:nvSpPr>
          <p:spPr>
            <a:xfrm>
              <a:off x="1821428" y="1016000"/>
              <a:ext cx="1651000" cy="1536700"/>
            </a:xfrm>
            <a:prstGeom prst="diamond">
              <a:avLst/>
            </a:prstGeom>
            <a:solidFill>
              <a:schemeClr val="bg1"/>
            </a:solidFill>
            <a:ln>
              <a:solidFill>
                <a:srgbClr val="235D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6500" b="1" dirty="0">
                  <a:solidFill>
                    <a:srgbClr val="235D66"/>
                  </a:solidFill>
                  <a:latin typeface="Times New Roman" panose="02020603050405020304" pitchFamily="18" charset="0"/>
                  <a:cs typeface="Times New Roman" panose="02020603050405020304" pitchFamily="18" charset="0"/>
                </a:rPr>
                <a:t>2</a:t>
              </a:r>
            </a:p>
          </p:txBody>
        </p:sp>
      </p:grpSp>
      <p:pic>
        <p:nvPicPr>
          <p:cNvPr id="8" name="Picture 7" descr="A picture containing text, blackboard, crowd&#10;&#10;Description automatically generated">
            <a:extLst>
              <a:ext uri="{FF2B5EF4-FFF2-40B4-BE49-F238E27FC236}">
                <a16:creationId xmlns:a16="http://schemas.microsoft.com/office/drawing/2014/main" xmlns="" id="{87972047-1ADA-2D81-026A-7644A2BB00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5578" y="2589165"/>
            <a:ext cx="6972300" cy="3390900"/>
          </a:xfrm>
          <a:prstGeom prst="rect">
            <a:avLst/>
          </a:prstGeom>
        </p:spPr>
      </p:pic>
    </p:spTree>
    <p:extLst>
      <p:ext uri="{BB962C8B-B14F-4D97-AF65-F5344CB8AC3E}">
        <p14:creationId xmlns:p14="http://schemas.microsoft.com/office/powerpoint/2010/main" val="14437667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1" y="677158"/>
            <a:ext cx="3556000" cy="461665"/>
          </a:xfrm>
          <a:prstGeom prst="rect">
            <a:avLst/>
          </a:prstGeom>
          <a:noFill/>
        </p:spPr>
        <p:txBody>
          <a:bodyPr wrap="square" rtlCol="0">
            <a:spAutoFit/>
          </a:bodyPr>
          <a:lstStyle/>
          <a:p>
            <a:r>
              <a:rPr lang="vi-VN" altLang="zh-CN" sz="24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KHỞI ĐỘNG</a:t>
            </a:r>
            <a:endParaRPr lang="zh-CN" altLang="en-US" sz="24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sp>
        <p:nvSpPr>
          <p:cNvPr id="9" name="矩形 8"/>
          <p:cNvSpPr/>
          <p:nvPr/>
        </p:nvSpPr>
        <p:spPr>
          <a:xfrm>
            <a:off x="884254" y="4391130"/>
            <a:ext cx="10550769" cy="1934640"/>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300" dirty="0">
                <a:solidFill>
                  <a:schemeClr val="tx1"/>
                </a:solidFill>
                <a:latin typeface="Times New Roman" panose="02020603050405020304" pitchFamily="18" charset="0"/>
                <a:cs typeface="Times New Roman" panose="02020603050405020304" pitchFamily="18" charset="0"/>
              </a:rPr>
              <a:t>+ Mỗi ô chữ hàng ngang là một câu hỏi, HS tự được lựa chọn ô chữ và trả lời câu hỏi trong 10 giây (nếu trả lời không đúng thì phải nhường quyền trả lời cho HS khác).</a:t>
            </a:r>
            <a:endParaRPr lang="x-none" sz="2300" dirty="0">
              <a:solidFill>
                <a:schemeClr val="tx1"/>
              </a:solidFill>
              <a:latin typeface="Times New Roman" panose="02020603050405020304" pitchFamily="18" charset="0"/>
              <a:cs typeface="Times New Roman" panose="02020603050405020304" pitchFamily="18" charset="0"/>
            </a:endParaRPr>
          </a:p>
          <a:p>
            <a:r>
              <a:rPr lang="vi-VN" sz="2300" dirty="0">
                <a:solidFill>
                  <a:schemeClr val="tx1"/>
                </a:solidFill>
                <a:latin typeface="Times New Roman" panose="02020603050405020304" pitchFamily="18" charset="0"/>
                <a:cs typeface="Times New Roman" panose="02020603050405020304" pitchFamily="18" charset="0"/>
              </a:rPr>
              <a:t>+ Mỗi hàng ngang được mở ra sẽ hiện lên một chữ cái trong từ khoá (các chữ cái được sắp xếp lộn xộn).</a:t>
            </a:r>
            <a:endParaRPr lang="x-none" sz="2300" dirty="0">
              <a:solidFill>
                <a:schemeClr val="tx1"/>
              </a:solidFill>
              <a:latin typeface="Times New Roman" panose="02020603050405020304" pitchFamily="18" charset="0"/>
              <a:cs typeface="Times New Roman" panose="02020603050405020304" pitchFamily="18" charset="0"/>
            </a:endParaRPr>
          </a:p>
          <a:p>
            <a:r>
              <a:rPr lang="vi-VN" sz="2300" dirty="0">
                <a:solidFill>
                  <a:schemeClr val="tx1"/>
                </a:solidFill>
                <a:latin typeface="Times New Roman" panose="02020603050405020304" pitchFamily="18" charset="0"/>
                <a:cs typeface="Times New Roman" panose="02020603050405020304" pitchFamily="18" charset="0"/>
              </a:rPr>
              <a:t>+ Sau khi hàng ngang được mở ra hết, HS nào đoán được từ khoá sẽ có thưởng </a:t>
            </a:r>
            <a:endParaRPr lang="zh-CN" altLang="en-US" sz="2300" dirty="0">
              <a:solidFill>
                <a:schemeClr val="tx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xmlns="" id="{5ECB71D9-49E2-9CEA-A7C1-39B19F7450DC}"/>
              </a:ext>
            </a:extLst>
          </p:cNvPr>
          <p:cNvSpPr/>
          <p:nvPr/>
        </p:nvSpPr>
        <p:spPr>
          <a:xfrm rot="21245863">
            <a:off x="3185328" y="1208513"/>
            <a:ext cx="1286189" cy="1276141"/>
          </a:xfrm>
          <a:prstGeom prst="rect">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Ô</a:t>
            </a:r>
          </a:p>
        </p:txBody>
      </p:sp>
      <p:sp>
        <p:nvSpPr>
          <p:cNvPr id="12" name="Rectangle 11">
            <a:extLst>
              <a:ext uri="{FF2B5EF4-FFF2-40B4-BE49-F238E27FC236}">
                <a16:creationId xmlns:a16="http://schemas.microsoft.com/office/drawing/2014/main" xmlns="" id="{FA15A3FC-AFF3-F11D-0766-71A7092C0C2A}"/>
              </a:ext>
            </a:extLst>
          </p:cNvPr>
          <p:cNvSpPr/>
          <p:nvPr/>
        </p:nvSpPr>
        <p:spPr>
          <a:xfrm rot="552768">
            <a:off x="4757967" y="1248218"/>
            <a:ext cx="1286189" cy="1276141"/>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C</a:t>
            </a:r>
          </a:p>
        </p:txBody>
      </p:sp>
      <p:sp>
        <p:nvSpPr>
          <p:cNvPr id="14" name="Rectangle 13">
            <a:extLst>
              <a:ext uri="{FF2B5EF4-FFF2-40B4-BE49-F238E27FC236}">
                <a16:creationId xmlns:a16="http://schemas.microsoft.com/office/drawing/2014/main" xmlns="" id="{CD0473B2-1219-74F6-A099-61B273332C64}"/>
              </a:ext>
            </a:extLst>
          </p:cNvPr>
          <p:cNvSpPr/>
          <p:nvPr/>
        </p:nvSpPr>
        <p:spPr>
          <a:xfrm rot="21245863">
            <a:off x="6330606" y="1229274"/>
            <a:ext cx="1286189" cy="1276141"/>
          </a:xfrm>
          <a:prstGeom prst="rect">
            <a:avLst/>
          </a:prstGeom>
          <a:solidFill>
            <a:srgbClr val="FF0000">
              <a:alpha val="1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H</a:t>
            </a:r>
          </a:p>
        </p:txBody>
      </p:sp>
      <p:sp>
        <p:nvSpPr>
          <p:cNvPr id="15" name="Rectangle 14">
            <a:extLst>
              <a:ext uri="{FF2B5EF4-FFF2-40B4-BE49-F238E27FC236}">
                <a16:creationId xmlns:a16="http://schemas.microsoft.com/office/drawing/2014/main" xmlns="" id="{AB140FEA-E4FB-90A2-779B-448E845140B1}"/>
              </a:ext>
            </a:extLst>
          </p:cNvPr>
          <p:cNvSpPr/>
          <p:nvPr/>
        </p:nvSpPr>
        <p:spPr>
          <a:xfrm rot="552768">
            <a:off x="7903245" y="1268979"/>
            <a:ext cx="1286189" cy="1276141"/>
          </a:xfrm>
          <a:prstGeom prst="rect">
            <a:avLst/>
          </a:prstGeom>
          <a:solidFill>
            <a:srgbClr val="FFFF00">
              <a:alpha val="1493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Ữ</a:t>
            </a:r>
          </a:p>
        </p:txBody>
      </p:sp>
      <p:sp>
        <p:nvSpPr>
          <p:cNvPr id="21" name="Rectangle 20">
            <a:extLst>
              <a:ext uri="{FF2B5EF4-FFF2-40B4-BE49-F238E27FC236}">
                <a16:creationId xmlns:a16="http://schemas.microsoft.com/office/drawing/2014/main" xmlns="" id="{96CB17A4-2BFC-E501-1399-B762CBD45EF9}"/>
              </a:ext>
            </a:extLst>
          </p:cNvPr>
          <p:cNvSpPr/>
          <p:nvPr/>
        </p:nvSpPr>
        <p:spPr>
          <a:xfrm rot="21245863">
            <a:off x="2317988" y="2728737"/>
            <a:ext cx="1286189" cy="1276141"/>
          </a:xfrm>
          <a:prstGeom prst="rect">
            <a:avLst/>
          </a:prstGeom>
          <a:solidFill>
            <a:srgbClr val="7030A0">
              <a:alpha val="1124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B</a:t>
            </a:r>
          </a:p>
        </p:txBody>
      </p:sp>
      <p:sp>
        <p:nvSpPr>
          <p:cNvPr id="22" name="Rectangle 21">
            <a:extLst>
              <a:ext uri="{FF2B5EF4-FFF2-40B4-BE49-F238E27FC236}">
                <a16:creationId xmlns:a16="http://schemas.microsoft.com/office/drawing/2014/main" xmlns="" id="{705CA388-8F91-FC7F-0CD8-25F0BD7F5AAB}"/>
              </a:ext>
            </a:extLst>
          </p:cNvPr>
          <p:cNvSpPr/>
          <p:nvPr/>
        </p:nvSpPr>
        <p:spPr>
          <a:xfrm rot="552768">
            <a:off x="3890627" y="2768442"/>
            <a:ext cx="1286189" cy="1276141"/>
          </a:xfrm>
          <a:prstGeom prst="rect">
            <a:avLst/>
          </a:prstGeom>
          <a:solidFill>
            <a:srgbClr val="275C59">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Í</a:t>
            </a:r>
          </a:p>
        </p:txBody>
      </p:sp>
      <p:sp>
        <p:nvSpPr>
          <p:cNvPr id="23" name="Rectangle 22">
            <a:extLst>
              <a:ext uri="{FF2B5EF4-FFF2-40B4-BE49-F238E27FC236}">
                <a16:creationId xmlns:a16="http://schemas.microsoft.com/office/drawing/2014/main" xmlns="" id="{808C843A-3569-90BB-FEFC-E815AF7D83DD}"/>
              </a:ext>
            </a:extLst>
          </p:cNvPr>
          <p:cNvSpPr/>
          <p:nvPr/>
        </p:nvSpPr>
        <p:spPr>
          <a:xfrm rot="21245863">
            <a:off x="5463266" y="2749498"/>
            <a:ext cx="1286189" cy="1276141"/>
          </a:xfrm>
          <a:prstGeom prst="rect">
            <a:avLst/>
          </a:prstGeom>
          <a:solidFill>
            <a:srgbClr val="00B0F0">
              <a:alpha val="4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M</a:t>
            </a:r>
          </a:p>
        </p:txBody>
      </p:sp>
      <p:sp>
        <p:nvSpPr>
          <p:cNvPr id="24" name="Rectangle 23">
            <a:extLst>
              <a:ext uri="{FF2B5EF4-FFF2-40B4-BE49-F238E27FC236}">
                <a16:creationId xmlns:a16="http://schemas.microsoft.com/office/drawing/2014/main" xmlns="" id="{B3EB196B-5E0B-B615-B558-3E922CF1FA96}"/>
              </a:ext>
            </a:extLst>
          </p:cNvPr>
          <p:cNvSpPr/>
          <p:nvPr/>
        </p:nvSpPr>
        <p:spPr>
          <a:xfrm rot="552768">
            <a:off x="7035905" y="2789203"/>
            <a:ext cx="1286189" cy="1276141"/>
          </a:xfrm>
          <a:prstGeom prst="rect">
            <a:avLst/>
          </a:prstGeom>
          <a:solidFill>
            <a:srgbClr val="FF2F92">
              <a:alpha val="1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Ậ</a:t>
            </a:r>
          </a:p>
        </p:txBody>
      </p:sp>
      <p:sp>
        <p:nvSpPr>
          <p:cNvPr id="25" name="Rectangle 24">
            <a:extLst>
              <a:ext uri="{FF2B5EF4-FFF2-40B4-BE49-F238E27FC236}">
                <a16:creationId xmlns:a16="http://schemas.microsoft.com/office/drawing/2014/main" xmlns="" id="{7E710514-7A84-A0F6-DADB-FB4CC718BE21}"/>
              </a:ext>
            </a:extLst>
          </p:cNvPr>
          <p:cNvSpPr/>
          <p:nvPr/>
        </p:nvSpPr>
        <p:spPr>
          <a:xfrm rot="21245863">
            <a:off x="8608543" y="2800424"/>
            <a:ext cx="1286189" cy="1276141"/>
          </a:xfrm>
          <a:prstGeom prst="rect">
            <a:avLst/>
          </a:prstGeom>
          <a:solidFill>
            <a:schemeClr val="accent5">
              <a:lumMod val="75000"/>
              <a:alpha val="20945"/>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8600" dirty="0">
                <a:solidFill>
                  <a:srgbClr val="FF0000"/>
                </a:solidFill>
                <a:latin typeface="Times New Roman" panose="02020603050405020304" pitchFamily="18" charset="0"/>
                <a:cs typeface="Times New Roman" panose="02020603050405020304" pitchFamily="18" charset="0"/>
              </a:rPr>
              <a:t>T</a:t>
            </a:r>
          </a:p>
        </p:txBody>
      </p:sp>
    </p:spTree>
    <p:extLst>
      <p:ext uri="{BB962C8B-B14F-4D97-AF65-F5344CB8AC3E}">
        <p14:creationId xmlns:p14="http://schemas.microsoft.com/office/powerpoint/2010/main" val="660707729"/>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1" y="545499"/>
            <a:ext cx="8539620" cy="1077218"/>
          </a:xfrm>
          <a:prstGeom prst="rect">
            <a:avLst/>
          </a:prstGeom>
          <a:noFill/>
        </p:spPr>
        <p:txBody>
          <a:bodyPr wrap="square" rtlCol="0">
            <a:spAutoFit/>
          </a:bodyPr>
          <a:lstStyle/>
          <a:p>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2. Tác dụng của việc thay đổi ngôi kể</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7" name="组合 6"/>
          <p:cNvGrpSpPr/>
          <p:nvPr/>
        </p:nvGrpSpPr>
        <p:grpSpPr>
          <a:xfrm>
            <a:off x="955040" y="1847790"/>
            <a:ext cx="10292080" cy="3308810"/>
            <a:chOff x="955040" y="1847790"/>
            <a:chExt cx="10292080" cy="3308810"/>
          </a:xfrm>
        </p:grpSpPr>
        <p:sp>
          <p:nvSpPr>
            <p:cNvPr id="8" name="矩形 7"/>
            <p:cNvSpPr/>
            <p:nvPr/>
          </p:nvSpPr>
          <p:spPr>
            <a:xfrm>
              <a:off x="955040" y="2271960"/>
              <a:ext cx="10292080" cy="2854160"/>
            </a:xfrm>
            <a:prstGeom prst="rect">
              <a:avLst/>
            </a:prstGeom>
            <a:noFill/>
            <a:ln w="15875">
              <a:solidFill>
                <a:srgbClr val="98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591774" y="1847790"/>
              <a:ext cx="2248705" cy="3308810"/>
            </a:xfrm>
            <a:prstGeom prst="rect">
              <a:avLst/>
            </a:prstGeom>
          </p:spPr>
        </p:pic>
      </p:grpSp>
      <p:sp>
        <p:nvSpPr>
          <p:cNvPr id="11" name="TextBox 10">
            <a:extLst>
              <a:ext uri="{FF2B5EF4-FFF2-40B4-BE49-F238E27FC236}">
                <a16:creationId xmlns:a16="http://schemas.microsoft.com/office/drawing/2014/main" xmlns="" id="{C99EA97A-96FF-2F76-09AE-8E0810754AE9}"/>
              </a:ext>
            </a:extLst>
          </p:cNvPr>
          <p:cNvSpPr txBox="1"/>
          <p:nvPr/>
        </p:nvSpPr>
        <p:spPr>
          <a:xfrm>
            <a:off x="4125362" y="2722106"/>
            <a:ext cx="6836874" cy="1953868"/>
          </a:xfrm>
          <a:prstGeom prst="rect">
            <a:avLst/>
          </a:prstGeom>
          <a:no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Quan sát đoạn (3) của văn bản và cho biết ở đoạn văn này, tác giả sử dụng ngôi kể nào? Có gì khác so với ngôi kể ở các đoạn còn lại?</a:t>
            </a:r>
            <a:endParaRPr lang="x-none"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299428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7" name="组合 6"/>
          <p:cNvGrpSpPr/>
          <p:nvPr/>
        </p:nvGrpSpPr>
        <p:grpSpPr>
          <a:xfrm>
            <a:off x="955040" y="2271960"/>
            <a:ext cx="10699423" cy="3501690"/>
            <a:chOff x="955040" y="2271960"/>
            <a:chExt cx="10699423" cy="3501690"/>
          </a:xfrm>
        </p:grpSpPr>
        <p:sp>
          <p:nvSpPr>
            <p:cNvPr id="9" name="矩形 8"/>
            <p:cNvSpPr/>
            <p:nvPr/>
          </p:nvSpPr>
          <p:spPr>
            <a:xfrm>
              <a:off x="955040" y="2271960"/>
              <a:ext cx="10292080" cy="2854160"/>
            </a:xfrm>
            <a:prstGeom prst="rect">
              <a:avLst/>
            </a:prstGeom>
            <a:noFill/>
            <a:ln w="15875">
              <a:solidFill>
                <a:srgbClr val="98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flipH="1">
              <a:off x="8985524" y="3104711"/>
              <a:ext cx="3084581" cy="2253297"/>
            </a:xfrm>
            <a:prstGeom prst="rect">
              <a:avLst/>
            </a:prstGeom>
          </p:spPr>
        </p:pic>
      </p:grpSp>
      <p:sp>
        <p:nvSpPr>
          <p:cNvPr id="3" name="文本框 4">
            <a:extLst>
              <a:ext uri="{FF2B5EF4-FFF2-40B4-BE49-F238E27FC236}">
                <a16:creationId xmlns:a16="http://schemas.microsoft.com/office/drawing/2014/main" xmlns="" id="{F2BFF5E5-9541-AE6B-67AC-0E586D9B69EA}"/>
              </a:ext>
            </a:extLst>
          </p:cNvPr>
          <p:cNvSpPr txBox="1"/>
          <p:nvPr/>
        </p:nvSpPr>
        <p:spPr>
          <a:xfrm>
            <a:off x="1137781" y="545499"/>
            <a:ext cx="8539620" cy="1077218"/>
          </a:xfrm>
          <a:prstGeom prst="rect">
            <a:avLst/>
          </a:prstGeom>
          <a:noFill/>
        </p:spPr>
        <p:txBody>
          <a:bodyPr wrap="square" rtlCol="0">
            <a:spAutoFit/>
          </a:bodyPr>
          <a:lstStyle/>
          <a:p>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2. Tác dụng của việc thay đổi ngôi kể</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5" name="TextBox 14">
            <a:extLst>
              <a:ext uri="{FF2B5EF4-FFF2-40B4-BE49-F238E27FC236}">
                <a16:creationId xmlns:a16="http://schemas.microsoft.com/office/drawing/2014/main" xmlns="" id="{EA387D12-6AD9-9586-3EE8-6B36C85D22C5}"/>
              </a:ext>
            </a:extLst>
          </p:cNvPr>
          <p:cNvSpPr txBox="1"/>
          <p:nvPr/>
        </p:nvSpPr>
        <p:spPr>
          <a:xfrm>
            <a:off x="1226175" y="2653583"/>
            <a:ext cx="7602985" cy="1953868"/>
          </a:xfrm>
          <a:prstGeom prst="rect">
            <a:avLst/>
          </a:prstGeom>
          <a:no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Đoạn (3): </a:t>
            </a:r>
            <a:r>
              <a:rPr lang="vi-VN" sz="2800" b="1" dirty="0">
                <a:solidFill>
                  <a:srgbClr val="000000"/>
                </a:solidFill>
                <a:effectLst/>
                <a:latin typeface="Times New Roman" panose="02020603050405020304" pitchFamily="18" charset="0"/>
                <a:ea typeface="Times New Roman" panose="02020603050405020304" pitchFamily="18" charset="0"/>
              </a:rPr>
              <a:t>ngôi kể thứ ba</a:t>
            </a:r>
            <a:r>
              <a:rPr lang="vi-VN" sz="2800" dirty="0">
                <a:solidFill>
                  <a:srgbClr val="000000"/>
                </a:solidFill>
                <a:effectLst/>
                <a:latin typeface="Times New Roman" panose="02020603050405020304" pitchFamily="18" charset="0"/>
                <a:ea typeface="Times New Roman" panose="02020603050405020304" pitchFamily="18" charset="0"/>
              </a:rPr>
              <a:t>, gọi Võ Tòng là “gã”.</a:t>
            </a:r>
            <a:endParaRPr lang="x-none" sz="2800" dirty="0">
              <a:effectLst/>
              <a:latin typeface="Times New Roman" panose="02020603050405020304" pitchFamily="18" charset="0"/>
              <a:ea typeface="Times New Roman" panose="02020603050405020304" pitchFamily="18" charset="0"/>
            </a:endParaRPr>
          </a:p>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 Các đoạn còn lại: </a:t>
            </a:r>
            <a:r>
              <a:rPr lang="vi-VN" sz="2800" b="1" dirty="0">
                <a:solidFill>
                  <a:srgbClr val="000000"/>
                </a:solidFill>
                <a:effectLst/>
                <a:latin typeface="Times New Roman" panose="02020603050405020304" pitchFamily="18" charset="0"/>
                <a:ea typeface="Times New Roman" panose="02020603050405020304" pitchFamily="18" charset="0"/>
              </a:rPr>
              <a:t>ngôi kể thứ nhất</a:t>
            </a:r>
            <a:r>
              <a:rPr lang="vi-VN" sz="2800" dirty="0">
                <a:solidFill>
                  <a:srgbClr val="000000"/>
                </a:solidFill>
                <a:effectLst/>
                <a:latin typeface="Times New Roman" panose="02020603050405020304" pitchFamily="18" charset="0"/>
                <a:ea typeface="Times New Roman" panose="02020603050405020304" pitchFamily="18" charset="0"/>
              </a:rPr>
              <a:t>, người kể chuyện xưng “tôi” – An, gọi Võ Tòng là “chú”.</a:t>
            </a:r>
            <a:endParaRPr lang="x-none"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023308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arn(inVertic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barn(inVertical)">
                                      <p:cBhvr>
                                        <p:cTn id="17"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sp>
        <p:nvSpPr>
          <p:cNvPr id="15" name="ïSľiḓê">
            <a:extLst>
              <a:ext uri="{FF2B5EF4-FFF2-40B4-BE49-F238E27FC236}">
                <a16:creationId xmlns:a16="http://schemas.microsoft.com/office/drawing/2014/main" xmlns="" id="{04D5F246-F6FE-4C3F-888A-22A91BEAA8E8}"/>
              </a:ext>
            </a:extLst>
          </p:cNvPr>
          <p:cNvSpPr txBox="1"/>
          <p:nvPr/>
        </p:nvSpPr>
        <p:spPr>
          <a:xfrm>
            <a:off x="1137781" y="2603500"/>
            <a:ext cx="2399532" cy="404472"/>
          </a:xfrm>
          <a:prstGeom prst="rect">
            <a:avLst/>
          </a:prstGeom>
          <a:solidFill>
            <a:schemeClr val="accent3">
              <a:lumMod val="60000"/>
              <a:lumOff val="40000"/>
            </a:schemeClr>
          </a:solidFill>
          <a:ln>
            <a:noFill/>
          </a:ln>
        </p:spPr>
        <p:txBody>
          <a:bodyPr wrap="none" lIns="91440" tIns="45720" rIns="91440" bIns="45720" anchor="t" anchorCtr="0">
            <a:normAutofit/>
          </a:bodyPr>
          <a:lstStyle/>
          <a:p>
            <a:pPr marL="0" algn="l" defTabSz="914400" rtl="0" eaLnBrk="1" latinLnBrk="0" hangingPunct="1">
              <a:buSzPct val="25000"/>
            </a:pPr>
            <a:endParaRPr lang="de-DE" b="1" dirty="0">
              <a:solidFill>
                <a:schemeClr val="bg1"/>
              </a:solidFill>
              <a:latin typeface="杨任东竹石体-Medium" panose="02000000000000000000" pitchFamily="2" charset="-122"/>
              <a:ea typeface="杨任东竹石体-Medium" panose="02000000000000000000" pitchFamily="2" charset="-122"/>
            </a:endParaRPr>
          </a:p>
        </p:txBody>
      </p:sp>
      <p:sp>
        <p:nvSpPr>
          <p:cNvPr id="13" name="ïSľiḓê">
            <a:extLst>
              <a:ext uri="{FF2B5EF4-FFF2-40B4-BE49-F238E27FC236}">
                <a16:creationId xmlns:a16="http://schemas.microsoft.com/office/drawing/2014/main" xmlns="" id="{04D5F246-F6FE-4C3F-888A-22A91BEAA8E8}"/>
              </a:ext>
            </a:extLst>
          </p:cNvPr>
          <p:cNvSpPr txBox="1"/>
          <p:nvPr/>
        </p:nvSpPr>
        <p:spPr>
          <a:xfrm>
            <a:off x="8477635" y="2603500"/>
            <a:ext cx="2399532" cy="404472"/>
          </a:xfrm>
          <a:prstGeom prst="rect">
            <a:avLst/>
          </a:prstGeom>
          <a:solidFill>
            <a:schemeClr val="accent3">
              <a:lumMod val="60000"/>
              <a:lumOff val="40000"/>
            </a:schemeClr>
          </a:solidFill>
          <a:ln>
            <a:noFill/>
          </a:ln>
        </p:spPr>
        <p:txBody>
          <a:bodyPr wrap="none" lIns="91440" tIns="45720" rIns="91440" bIns="45720" anchor="t" anchorCtr="0">
            <a:normAutofit/>
          </a:bodyPr>
          <a:lstStyle/>
          <a:p>
            <a:pPr marL="0" algn="l" defTabSz="914400" rtl="0" eaLnBrk="1" latinLnBrk="0" hangingPunct="1">
              <a:buSzPct val="25000"/>
            </a:pPr>
            <a:endParaRPr lang="de-DE" b="1" dirty="0">
              <a:solidFill>
                <a:schemeClr val="bg1"/>
              </a:solidFill>
              <a:latin typeface="杨任东竹石体-Medium" panose="02000000000000000000" pitchFamily="2" charset="-122"/>
              <a:ea typeface="杨任东竹石体-Medium" panose="02000000000000000000" pitchFamily="2" charset="-122"/>
            </a:endParaRPr>
          </a:p>
        </p:txBody>
      </p:sp>
      <p:sp>
        <p:nvSpPr>
          <p:cNvPr id="3" name="文本框 4">
            <a:extLst>
              <a:ext uri="{FF2B5EF4-FFF2-40B4-BE49-F238E27FC236}">
                <a16:creationId xmlns:a16="http://schemas.microsoft.com/office/drawing/2014/main" xmlns="" id="{8289BB65-CAED-41D9-C6CB-AF1E53737EA3}"/>
              </a:ext>
            </a:extLst>
          </p:cNvPr>
          <p:cNvSpPr txBox="1"/>
          <p:nvPr/>
        </p:nvSpPr>
        <p:spPr>
          <a:xfrm>
            <a:off x="1137781" y="545499"/>
            <a:ext cx="8539620" cy="1077218"/>
          </a:xfrm>
          <a:prstGeom prst="rect">
            <a:avLst/>
          </a:prstGeom>
          <a:noFill/>
        </p:spPr>
        <p:txBody>
          <a:bodyPr wrap="square" rtlCol="0">
            <a:spAutoFit/>
          </a:bodyPr>
          <a:lstStyle/>
          <a:p>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2. Tác dụng của việc thay đổi ngôi kể</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24" name="TextBox 23">
            <a:extLst>
              <a:ext uri="{FF2B5EF4-FFF2-40B4-BE49-F238E27FC236}">
                <a16:creationId xmlns:a16="http://schemas.microsoft.com/office/drawing/2014/main" xmlns="" id="{25732AE8-9E64-CD46-40E5-4E4E7CB42FFB}"/>
              </a:ext>
            </a:extLst>
          </p:cNvPr>
          <p:cNvSpPr txBox="1"/>
          <p:nvPr/>
        </p:nvSpPr>
        <p:spPr>
          <a:xfrm>
            <a:off x="802639" y="3372975"/>
            <a:ext cx="3203848" cy="954107"/>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Việc kể chuyện được linh hoạt hơn</a:t>
            </a:r>
            <a:r>
              <a:rPr lang="x-none" sz="2800" dirty="0">
                <a:effectLst/>
              </a:rPr>
              <a:t> </a:t>
            </a:r>
            <a:endParaRPr lang="x-none" sz="2800" dirty="0"/>
          </a:p>
        </p:txBody>
      </p:sp>
      <p:sp>
        <p:nvSpPr>
          <p:cNvPr id="26" name="TextBox 25">
            <a:extLst>
              <a:ext uri="{FF2B5EF4-FFF2-40B4-BE49-F238E27FC236}">
                <a16:creationId xmlns:a16="http://schemas.microsoft.com/office/drawing/2014/main" xmlns="" id="{D467D3C8-9DBA-1789-B81B-B5C338121771}"/>
              </a:ext>
            </a:extLst>
          </p:cNvPr>
          <p:cNvSpPr txBox="1"/>
          <p:nvPr/>
        </p:nvSpPr>
        <p:spPr>
          <a:xfrm>
            <a:off x="7975912" y="3535847"/>
            <a:ext cx="3515359" cy="2677656"/>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Việc khắc hoạ chân dung, tính cách nhân vật được khách quan, chân thực ở nhiều góc nhìn khác nhau (cả trực tiếp và gián tiếp)</a:t>
            </a:r>
            <a:r>
              <a:rPr lang="x-none" sz="2800" dirty="0">
                <a:effectLst/>
              </a:rPr>
              <a:t> </a:t>
            </a:r>
            <a:endParaRPr lang="x-none" sz="2800" dirty="0"/>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12757" y="1789436"/>
            <a:ext cx="1049579" cy="1401037"/>
          </a:xfrm>
          <a:prstGeom prst="rect">
            <a:avLst/>
          </a:prstGeom>
        </p:spPr>
      </p:pic>
      <p:pic>
        <p:nvPicPr>
          <p:cNvPr id="27" name="图片 21">
            <a:extLst>
              <a:ext uri="{FF2B5EF4-FFF2-40B4-BE49-F238E27FC236}">
                <a16:creationId xmlns:a16="http://schemas.microsoft.com/office/drawing/2014/main" xmlns="" id="{8C60AB11-17C5-B1F3-D47D-CA8CB55054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52611" y="1819549"/>
            <a:ext cx="1049579" cy="1401037"/>
          </a:xfrm>
          <a:prstGeom prst="rect">
            <a:avLst/>
          </a:prstGeom>
        </p:spPr>
      </p:pic>
      <p:pic>
        <p:nvPicPr>
          <p:cNvPr id="29" name="Picture 28" descr="A picture containing toy, doll, vector graphics&#10;&#10;Description automatically generated">
            <a:extLst>
              <a:ext uri="{FF2B5EF4-FFF2-40B4-BE49-F238E27FC236}">
                <a16:creationId xmlns:a16="http://schemas.microsoft.com/office/drawing/2014/main" xmlns="" id="{38926C79-AEEF-FEA8-5CF6-903C18192B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5230" y="1283753"/>
            <a:ext cx="5029200" cy="5029200"/>
          </a:xfrm>
          <a:prstGeom prst="rect">
            <a:avLst/>
          </a:prstGeom>
        </p:spPr>
      </p:pic>
    </p:spTree>
    <p:extLst>
      <p:ext uri="{BB962C8B-B14F-4D97-AF65-F5344CB8AC3E}">
        <p14:creationId xmlns:p14="http://schemas.microsoft.com/office/powerpoint/2010/main" val="1194177926"/>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2050" name="Picture 2">
            <a:extLst>
              <a:ext uri="{FF2B5EF4-FFF2-40B4-BE49-F238E27FC236}">
                <a16:creationId xmlns:a16="http://schemas.microsoft.com/office/drawing/2014/main" xmlns="" id="{6A35AFBF-9B87-ABD1-8F17-D0CFEDF33D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8075" y="532230"/>
            <a:ext cx="3832225" cy="585610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617200" y="-224092"/>
            <a:ext cx="1862326" cy="1556655"/>
          </a:xfrm>
          <a:prstGeom prst="rect">
            <a:avLst/>
          </a:prstGeom>
        </p:spPr>
      </p:pic>
      <p:grpSp>
        <p:nvGrpSpPr>
          <p:cNvPr id="10" name="Group 9">
            <a:extLst>
              <a:ext uri="{FF2B5EF4-FFF2-40B4-BE49-F238E27FC236}">
                <a16:creationId xmlns:a16="http://schemas.microsoft.com/office/drawing/2014/main" xmlns="" id="{2E07A75F-EDEB-B42C-A6DD-6024C11918B9}"/>
              </a:ext>
            </a:extLst>
          </p:cNvPr>
          <p:cNvGrpSpPr/>
          <p:nvPr/>
        </p:nvGrpSpPr>
        <p:grpSpPr>
          <a:xfrm>
            <a:off x="3149600" y="564213"/>
            <a:ext cx="1897628" cy="1536700"/>
            <a:chOff x="1574800" y="1016000"/>
            <a:chExt cx="1897628" cy="1536700"/>
          </a:xfrm>
        </p:grpSpPr>
        <p:sp>
          <p:nvSpPr>
            <p:cNvPr id="3" name="Diamond 2">
              <a:extLst>
                <a:ext uri="{FF2B5EF4-FFF2-40B4-BE49-F238E27FC236}">
                  <a16:creationId xmlns:a16="http://schemas.microsoft.com/office/drawing/2014/main" xmlns="" id="{152C95D4-517C-9CD1-2A3C-4DB12D763674}"/>
                </a:ext>
              </a:extLst>
            </p:cNvPr>
            <p:cNvSpPr/>
            <p:nvPr/>
          </p:nvSpPr>
          <p:spPr>
            <a:xfrm>
              <a:off x="1574800" y="1016000"/>
              <a:ext cx="1651000" cy="15367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Diamond 8">
              <a:extLst>
                <a:ext uri="{FF2B5EF4-FFF2-40B4-BE49-F238E27FC236}">
                  <a16:creationId xmlns:a16="http://schemas.microsoft.com/office/drawing/2014/main" xmlns="" id="{F49297C8-67B4-EDB1-8A91-9AAC512A5767}"/>
                </a:ext>
              </a:extLst>
            </p:cNvPr>
            <p:cNvSpPr/>
            <p:nvPr/>
          </p:nvSpPr>
          <p:spPr>
            <a:xfrm>
              <a:off x="1821428" y="1016000"/>
              <a:ext cx="1651000" cy="1536700"/>
            </a:xfrm>
            <a:prstGeom prst="diamond">
              <a:avLst/>
            </a:prstGeom>
            <a:solidFill>
              <a:schemeClr val="bg1"/>
            </a:solidFill>
            <a:ln>
              <a:solidFill>
                <a:srgbClr val="235D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6500" b="1" dirty="0">
                  <a:solidFill>
                    <a:srgbClr val="235D66"/>
                  </a:solidFill>
                  <a:latin typeface="Times New Roman" panose="02020603050405020304" pitchFamily="18" charset="0"/>
                  <a:cs typeface="Times New Roman" panose="02020603050405020304" pitchFamily="18" charset="0"/>
                </a:rPr>
                <a:t>3</a:t>
              </a:r>
            </a:p>
          </p:txBody>
        </p:sp>
      </p:grpSp>
      <p:pic>
        <p:nvPicPr>
          <p:cNvPr id="11" name="Picture 10" descr="Text&#10;&#10;Description automatically generated">
            <a:extLst>
              <a:ext uri="{FF2B5EF4-FFF2-40B4-BE49-F238E27FC236}">
                <a16:creationId xmlns:a16="http://schemas.microsoft.com/office/drawing/2014/main" xmlns="" id="{521D5DC4-9E9D-CBF7-EB56-7439ADEEB9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3178" y="2762250"/>
            <a:ext cx="7277100" cy="3390900"/>
          </a:xfrm>
          <a:prstGeom prst="rect">
            <a:avLst/>
          </a:prstGeom>
        </p:spPr>
      </p:pic>
    </p:spTree>
    <p:extLst>
      <p:ext uri="{BB962C8B-B14F-4D97-AF65-F5344CB8AC3E}">
        <p14:creationId xmlns:p14="http://schemas.microsoft.com/office/powerpoint/2010/main" val="426137089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aphicFrame>
        <p:nvGraphicFramePr>
          <p:cNvPr id="12" name="Table 11">
            <a:extLst>
              <a:ext uri="{FF2B5EF4-FFF2-40B4-BE49-F238E27FC236}">
                <a16:creationId xmlns:a16="http://schemas.microsoft.com/office/drawing/2014/main" xmlns="" id="{7AE7441E-C6F5-241E-88E3-A586CAA278C3}"/>
              </a:ext>
            </a:extLst>
          </p:cNvPr>
          <p:cNvGraphicFramePr>
            <a:graphicFrameLocks noGrp="1"/>
          </p:cNvGraphicFramePr>
          <p:nvPr>
            <p:extLst>
              <p:ext uri="{D42A27DB-BD31-4B8C-83A1-F6EECF244321}">
                <p14:modId xmlns:p14="http://schemas.microsoft.com/office/powerpoint/2010/main" val="989446235"/>
              </p:ext>
            </p:extLst>
          </p:nvPr>
        </p:nvGraphicFramePr>
        <p:xfrm>
          <a:off x="4334881" y="2051695"/>
          <a:ext cx="5782834" cy="3628210"/>
        </p:xfrm>
        <a:graphic>
          <a:graphicData uri="http://schemas.openxmlformats.org/drawingml/2006/table">
            <a:tbl>
              <a:tblPr firstRow="1" firstCol="1" bandRow="1"/>
              <a:tblGrid>
                <a:gridCol w="4607107">
                  <a:extLst>
                    <a:ext uri="{9D8B030D-6E8A-4147-A177-3AD203B41FA5}">
                      <a16:colId xmlns:a16="http://schemas.microsoft.com/office/drawing/2014/main" xmlns="" val="20028839"/>
                    </a:ext>
                  </a:extLst>
                </a:gridCol>
                <a:gridCol w="1175727">
                  <a:extLst>
                    <a:ext uri="{9D8B030D-6E8A-4147-A177-3AD203B41FA5}">
                      <a16:colId xmlns:a16="http://schemas.microsoft.com/office/drawing/2014/main" xmlns="" val="1499936239"/>
                    </a:ext>
                  </a:extLst>
                </a:gridCol>
              </a:tblGrid>
              <a:tr h="880110">
                <a:tc gridSpan="2">
                  <a:txBody>
                    <a:bodyPr/>
                    <a:lstStyle/>
                    <a:p>
                      <a:pPr algn="ctr" fontAlgn="t">
                        <a:lnSpc>
                          <a:spcPct val="115000"/>
                        </a:lnSpc>
                        <a:spcBef>
                          <a:spcPts val="0"/>
                        </a:spcBef>
                        <a:spcAft>
                          <a:spcPts val="0"/>
                        </a:spcAft>
                      </a:pPr>
                      <a:r>
                        <a:rPr lang="vi-VN" sz="3300" b="1" i="0" u="none" strike="noStrike" dirty="0">
                          <a:solidFill>
                            <a:srgbClr val="000000"/>
                          </a:solidFill>
                          <a:effectLst/>
                          <a:latin typeface="Times New Roman" panose="02020603050405020304" pitchFamily="18" charset="0"/>
                          <a:ea typeface="Times New Roman" panose="02020603050405020304" pitchFamily="18" charset="0"/>
                        </a:rPr>
                        <a:t>Màu sắc Nam Bộ thể hiện ở:</a:t>
                      </a:r>
                      <a:endParaRPr lang="vi-VN" sz="4200" b="0" i="0" u="none" strike="noStrike" dirty="0">
                        <a:effectLst/>
                        <a:latin typeface="Arial" panose="020B0604020202020204" pitchFamily="34" charset="0"/>
                      </a:endParaRPr>
                    </a:p>
                  </a:txBody>
                  <a:tcPr marL="215537" marR="215537" marT="107769" marB="10776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x-none"/>
                    </a:p>
                  </a:txBody>
                  <a:tcPr/>
                </a:tc>
                <a:extLst>
                  <a:ext uri="{0D108BD9-81ED-4DB2-BD59-A6C34878D82A}">
                    <a16:rowId xmlns:a16="http://schemas.microsoft.com/office/drawing/2014/main" xmlns="" val="2013330614"/>
                  </a:ext>
                </a:extLst>
              </a:tr>
              <a:tr h="687025">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a. Ngôn ngữ:</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 </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17344019"/>
                  </a:ext>
                </a:extLst>
              </a:tr>
              <a:tr h="687025">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b. Phong cảnh:</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 </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315091146"/>
                  </a:ext>
                </a:extLst>
              </a:tr>
              <a:tr h="687025">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c. Tính cách con người:</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 </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01508586"/>
                  </a:ext>
                </a:extLst>
              </a:tr>
              <a:tr h="687025">
                <a:tc>
                  <a:txBody>
                    <a:bodyPr/>
                    <a:lstStyle/>
                    <a:p>
                      <a:pPr algn="just" fontAlgn="t">
                        <a:lnSpc>
                          <a:spcPct val="115000"/>
                        </a:lnSpc>
                        <a:spcBef>
                          <a:spcPts val="0"/>
                        </a:spcBef>
                        <a:spcAft>
                          <a:spcPts val="0"/>
                        </a:spcAft>
                      </a:pPr>
                      <a:r>
                        <a:rPr lang="vi-VN" sz="3300" b="0" i="0" u="none" strike="noStrike">
                          <a:solidFill>
                            <a:srgbClr val="000000"/>
                          </a:solidFill>
                          <a:effectLst/>
                          <a:latin typeface="Times New Roman" panose="02020603050405020304" pitchFamily="18" charset="0"/>
                          <a:ea typeface="Times New Roman" panose="02020603050405020304" pitchFamily="18" charset="0"/>
                        </a:rPr>
                        <a:t>d. Nếp sinh hoạt: </a:t>
                      </a:r>
                      <a:endParaRPr lang="vi-VN" sz="4200" b="0" i="0" u="none" strike="noStrike">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lnSpc>
                          <a:spcPct val="115000"/>
                        </a:lnSpc>
                        <a:spcBef>
                          <a:spcPts val="0"/>
                        </a:spcBef>
                        <a:spcAft>
                          <a:spcPts val="0"/>
                        </a:spcAft>
                      </a:pPr>
                      <a:r>
                        <a:rPr lang="vi-VN" sz="3300" b="0" i="0" u="none" strike="noStrike" dirty="0">
                          <a:solidFill>
                            <a:srgbClr val="000000"/>
                          </a:solidFill>
                          <a:effectLst/>
                          <a:latin typeface="Times New Roman" panose="02020603050405020304" pitchFamily="18" charset="0"/>
                          <a:ea typeface="Times New Roman" panose="02020603050405020304" pitchFamily="18" charset="0"/>
                        </a:rPr>
                        <a:t> </a:t>
                      </a:r>
                      <a:endParaRPr lang="vi-VN" sz="4200" b="0" i="0" u="none" strike="noStrike" dirty="0">
                        <a:effectLst/>
                        <a:latin typeface="Arial" panose="020B0604020202020204" pitchFamily="34" charset="0"/>
                      </a:endParaRPr>
                    </a:p>
                  </a:txBody>
                  <a:tcPr marL="161653" marR="161653" marT="2245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714895235"/>
                  </a:ext>
                </a:extLst>
              </a:tr>
            </a:tbl>
          </a:graphicData>
        </a:graphic>
      </p:graphicFrame>
      <p:sp>
        <p:nvSpPr>
          <p:cNvPr id="13" name="TextBox 12">
            <a:extLst>
              <a:ext uri="{FF2B5EF4-FFF2-40B4-BE49-F238E27FC236}">
                <a16:creationId xmlns:a16="http://schemas.microsoft.com/office/drawing/2014/main" xmlns="" id="{11D47D2F-0352-8C39-5149-7605BD5A84ED}"/>
              </a:ext>
            </a:extLst>
          </p:cNvPr>
          <p:cNvSpPr txBox="1"/>
          <p:nvPr/>
        </p:nvSpPr>
        <p:spPr>
          <a:xfrm>
            <a:off x="2597148" y="645604"/>
            <a:ext cx="6997700" cy="584775"/>
          </a:xfrm>
          <a:prstGeom prst="rect">
            <a:avLst/>
          </a:prstGeom>
          <a:noFill/>
        </p:spPr>
        <p:txBody>
          <a:bodyPr wrap="square" rtlCol="0">
            <a:spAutoFit/>
          </a:bodyPr>
          <a:lstStyle/>
          <a:p>
            <a:pPr algn="ctr"/>
            <a:r>
              <a:rPr lang="x-none" sz="3200" b="1" i="1" dirty="0">
                <a:solidFill>
                  <a:srgbClr val="275C59"/>
                </a:solidFill>
                <a:latin typeface="Times New Roman" panose="02020603050405020304" pitchFamily="18" charset="0"/>
                <a:cs typeface="Times New Roman" panose="02020603050405020304" pitchFamily="18" charset="0"/>
              </a:rPr>
              <a:t>Hoàn thành phiếu học tập sau:</a:t>
            </a:r>
          </a:p>
        </p:txBody>
      </p:sp>
      <p:pic>
        <p:nvPicPr>
          <p:cNvPr id="15" name="Picture 14" descr="A picture containing toy, doll, vector graphics&#10;&#10;Description automatically generated">
            <a:extLst>
              <a:ext uri="{FF2B5EF4-FFF2-40B4-BE49-F238E27FC236}">
                <a16:creationId xmlns:a16="http://schemas.microsoft.com/office/drawing/2014/main" xmlns="" id="{480C3925-1692-A5BE-B386-9F721EEF4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239" y="497840"/>
            <a:ext cx="6096000" cy="6096000"/>
          </a:xfrm>
          <a:prstGeom prst="rect">
            <a:avLst/>
          </a:prstGeom>
        </p:spPr>
      </p:pic>
    </p:spTree>
    <p:extLst>
      <p:ext uri="{BB962C8B-B14F-4D97-AF65-F5344CB8AC3E}">
        <p14:creationId xmlns:p14="http://schemas.microsoft.com/office/powerpoint/2010/main" val="1199783507"/>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Table 2">
            <a:extLst>
              <a:ext uri="{FF2B5EF4-FFF2-40B4-BE49-F238E27FC236}">
                <a16:creationId xmlns:a16="http://schemas.microsoft.com/office/drawing/2014/main" xmlns="" id="{772CC6FA-373C-84D5-BC1F-B042E39DB039}"/>
              </a:ext>
            </a:extLst>
          </p:cNvPr>
          <p:cNvGraphicFramePr>
            <a:graphicFrameLocks noGrp="1"/>
          </p:cNvGraphicFramePr>
          <p:nvPr>
            <p:extLst>
              <p:ext uri="{D42A27DB-BD31-4B8C-83A1-F6EECF244321}">
                <p14:modId xmlns:p14="http://schemas.microsoft.com/office/powerpoint/2010/main" val="799958017"/>
              </p:ext>
            </p:extLst>
          </p:nvPr>
        </p:nvGraphicFramePr>
        <p:xfrm>
          <a:off x="294640" y="264160"/>
          <a:ext cx="11602719" cy="6329679"/>
        </p:xfrm>
        <a:graphic>
          <a:graphicData uri="http://schemas.openxmlformats.org/drawingml/2006/table">
            <a:tbl>
              <a:tblPr firstRow="1" firstCol="1" bandRow="1">
                <a:tableStyleId>{5C22544A-7EE6-4342-B048-85BDC9FD1C3A}</a:tableStyleId>
              </a:tblPr>
              <a:tblGrid>
                <a:gridCol w="3688930">
                  <a:extLst>
                    <a:ext uri="{9D8B030D-6E8A-4147-A177-3AD203B41FA5}">
                      <a16:colId xmlns:a16="http://schemas.microsoft.com/office/drawing/2014/main" xmlns="" val="2930986879"/>
                    </a:ext>
                  </a:extLst>
                </a:gridCol>
                <a:gridCol w="7913789">
                  <a:extLst>
                    <a:ext uri="{9D8B030D-6E8A-4147-A177-3AD203B41FA5}">
                      <a16:colId xmlns:a16="http://schemas.microsoft.com/office/drawing/2014/main" xmlns="" val="1080835039"/>
                    </a:ext>
                  </a:extLst>
                </a:gridCol>
              </a:tblGrid>
              <a:tr h="554934">
                <a:tc gridSpan="2">
                  <a:txBody>
                    <a:bodyPr/>
                    <a:lstStyle/>
                    <a:p>
                      <a:pPr algn="ctr">
                        <a:lnSpc>
                          <a:spcPct val="115000"/>
                        </a:lnSpc>
                      </a:pPr>
                      <a:r>
                        <a:rPr lang="vi-VN" sz="2600">
                          <a:effectLst/>
                          <a:latin typeface="Times New Roman" panose="02020603050405020304" pitchFamily="18" charset="0"/>
                          <a:cs typeface="Times New Roman" panose="02020603050405020304" pitchFamily="18" charset="0"/>
                        </a:rPr>
                        <a:t>Màu sắc Nam Bộ thể hiện ở:</a:t>
                      </a:r>
                      <a:endParaRPr lang="x-none" sz="2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x-none"/>
                    </a:p>
                  </a:txBody>
                  <a:tcPr/>
                </a:tc>
                <a:extLst>
                  <a:ext uri="{0D108BD9-81ED-4DB2-BD59-A6C34878D82A}">
                    <a16:rowId xmlns:a16="http://schemas.microsoft.com/office/drawing/2014/main" xmlns="" val="3524377300"/>
                  </a:ext>
                </a:extLst>
              </a:tr>
              <a:tr h="3094225">
                <a:tc>
                  <a:txBody>
                    <a:bodyPr/>
                    <a:lstStyle/>
                    <a:p>
                      <a:pPr algn="just">
                        <a:lnSpc>
                          <a:spcPct val="115000"/>
                        </a:lnSpc>
                      </a:pPr>
                      <a:r>
                        <a:rPr lang="vi-VN" sz="2600">
                          <a:effectLst/>
                          <a:latin typeface="Times New Roman" panose="02020603050405020304" pitchFamily="18" charset="0"/>
                          <a:cs typeface="Times New Roman" panose="02020603050405020304" pitchFamily="18" charset="0"/>
                        </a:rPr>
                        <a:t>a. Ngôn ngữ:</a:t>
                      </a:r>
                      <a:endParaRPr lang="x-none" sz="2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15000"/>
                        </a:lnSpc>
                      </a:pPr>
                      <a:endParaRPr lang="x-none" sz="2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19425201"/>
                  </a:ext>
                </a:extLst>
              </a:tr>
              <a:tr h="554934">
                <a:tc>
                  <a:txBody>
                    <a:bodyPr/>
                    <a:lstStyle/>
                    <a:p>
                      <a:pPr algn="just">
                        <a:lnSpc>
                          <a:spcPct val="115000"/>
                        </a:lnSpc>
                      </a:pPr>
                      <a:r>
                        <a:rPr lang="vi-VN" sz="2600">
                          <a:effectLst/>
                          <a:latin typeface="Times New Roman" panose="02020603050405020304" pitchFamily="18" charset="0"/>
                          <a:cs typeface="Times New Roman" panose="02020603050405020304" pitchFamily="18" charset="0"/>
                        </a:rPr>
                        <a:t>b. Phong cảnh:</a:t>
                      </a:r>
                      <a:endParaRPr lang="x-none" sz="2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15000"/>
                        </a:lnSpc>
                      </a:pPr>
                      <a:endParaRPr lang="x-none" sz="2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43151102"/>
                  </a:ext>
                </a:extLst>
              </a:tr>
              <a:tr h="1062793">
                <a:tc>
                  <a:txBody>
                    <a:bodyPr/>
                    <a:lstStyle/>
                    <a:p>
                      <a:pPr algn="just">
                        <a:lnSpc>
                          <a:spcPct val="115000"/>
                        </a:lnSpc>
                      </a:pPr>
                      <a:r>
                        <a:rPr lang="vi-VN" sz="2600">
                          <a:effectLst/>
                          <a:latin typeface="Times New Roman" panose="02020603050405020304" pitchFamily="18" charset="0"/>
                          <a:cs typeface="Times New Roman" panose="02020603050405020304" pitchFamily="18" charset="0"/>
                        </a:rPr>
                        <a:t>c. Tính cách con người:</a:t>
                      </a:r>
                      <a:endParaRPr lang="x-none" sz="2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15000"/>
                        </a:lnSpc>
                      </a:pPr>
                      <a:endParaRPr lang="x-none" sz="2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30702688"/>
                  </a:ext>
                </a:extLst>
              </a:tr>
              <a:tr h="1062793">
                <a:tc>
                  <a:txBody>
                    <a:bodyPr/>
                    <a:lstStyle/>
                    <a:p>
                      <a:pPr algn="just">
                        <a:lnSpc>
                          <a:spcPct val="115000"/>
                        </a:lnSpc>
                      </a:pPr>
                      <a:r>
                        <a:rPr lang="vi-VN" sz="2600">
                          <a:effectLst/>
                          <a:latin typeface="Times New Roman" panose="02020603050405020304" pitchFamily="18" charset="0"/>
                          <a:cs typeface="Times New Roman" panose="02020603050405020304" pitchFamily="18" charset="0"/>
                        </a:rPr>
                        <a:t>d. Nếp sinh hoạt: </a:t>
                      </a:r>
                      <a:endParaRPr lang="x-none" sz="2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15000"/>
                        </a:lnSpc>
                      </a:pPr>
                      <a:endParaRPr lang="x-none" sz="2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25486" marR="125486"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113179494"/>
                  </a:ext>
                </a:extLst>
              </a:tr>
            </a:tbl>
          </a:graphicData>
        </a:graphic>
      </p:graphicFrame>
      <p:sp>
        <p:nvSpPr>
          <p:cNvPr id="5" name="TextBox 4">
            <a:extLst>
              <a:ext uri="{FF2B5EF4-FFF2-40B4-BE49-F238E27FC236}">
                <a16:creationId xmlns:a16="http://schemas.microsoft.com/office/drawing/2014/main" xmlns="" id="{D053EA6D-19C6-E8AB-CBE3-293AB58D57EC}"/>
              </a:ext>
            </a:extLst>
          </p:cNvPr>
          <p:cNvSpPr txBox="1"/>
          <p:nvPr/>
        </p:nvSpPr>
        <p:spPr>
          <a:xfrm>
            <a:off x="3968749" y="793690"/>
            <a:ext cx="7750809" cy="3034870"/>
          </a:xfrm>
          <a:prstGeom prst="rect">
            <a:avLst/>
          </a:prstGeom>
          <a:noFill/>
        </p:spPr>
        <p:txBody>
          <a:bodyPr wrap="square">
            <a:spAutoFit/>
          </a:bodyPr>
          <a:lstStyle/>
          <a:p>
            <a:pPr algn="just">
              <a:lnSpc>
                <a:spcPct val="115000"/>
              </a:lnSpc>
            </a:pPr>
            <a:r>
              <a:rPr lang="vi-VN" sz="2800" dirty="0">
                <a:effectLst/>
                <a:latin typeface="Times New Roman" panose="02020603050405020304" pitchFamily="18" charset="0"/>
                <a:cs typeface="Times New Roman" panose="02020603050405020304" pitchFamily="18" charset="0"/>
              </a:rPr>
              <a:t>- Dùng các đại từ xưng hô như “tía, má, anh Hai, chị Hai, bả”; </a:t>
            </a:r>
            <a:endParaRPr lang="x-none" sz="2800" dirty="0">
              <a:effectLst/>
              <a:latin typeface="Times New Roman" panose="02020603050405020304" pitchFamily="18" charset="0"/>
              <a:cs typeface="Times New Roman" panose="02020603050405020304" pitchFamily="18" charset="0"/>
            </a:endParaRPr>
          </a:p>
          <a:p>
            <a:pPr algn="just">
              <a:lnSpc>
                <a:spcPct val="115000"/>
              </a:lnSpc>
            </a:pPr>
            <a:r>
              <a:rPr lang="vi-VN" sz="2800" dirty="0">
                <a:effectLst/>
                <a:latin typeface="Times New Roman" panose="02020603050405020304" pitchFamily="18" charset="0"/>
                <a:cs typeface="Times New Roman" panose="02020603050405020304" pitchFamily="18" charset="0"/>
              </a:rPr>
              <a:t>- Cách nói khiêm tốn, thân mật của người Nam Bộ như “nhai bậy”; </a:t>
            </a:r>
            <a:endParaRPr lang="x-none" sz="2800" dirty="0">
              <a:effectLst/>
              <a:latin typeface="Times New Roman" panose="02020603050405020304" pitchFamily="18" charset="0"/>
              <a:cs typeface="Times New Roman" panose="02020603050405020304" pitchFamily="18" charset="0"/>
            </a:endParaRPr>
          </a:p>
          <a:p>
            <a:pPr algn="just">
              <a:lnSpc>
                <a:spcPct val="115000"/>
              </a:lnSpc>
            </a:pPr>
            <a:r>
              <a:rPr lang="vi-VN" sz="2800" dirty="0">
                <a:effectLst/>
                <a:latin typeface="Times New Roman" panose="02020603050405020304" pitchFamily="18" charset="0"/>
                <a:cs typeface="Times New Roman" panose="02020603050405020304" pitchFamily="18" charset="0"/>
              </a:rPr>
              <a:t>- Các từ ngữ chi vật: heo, bếp, cà ràng, xuồng, mụt măng, khám, giầm…</a:t>
            </a:r>
            <a:endParaRPr lang="x-none" sz="2800" dirty="0"/>
          </a:p>
        </p:txBody>
      </p:sp>
      <p:sp>
        <p:nvSpPr>
          <p:cNvPr id="8" name="TextBox 7">
            <a:extLst>
              <a:ext uri="{FF2B5EF4-FFF2-40B4-BE49-F238E27FC236}">
                <a16:creationId xmlns:a16="http://schemas.microsoft.com/office/drawing/2014/main" xmlns="" id="{EEA9F511-5DDA-63D0-8B86-91D2E0CC20B8}"/>
              </a:ext>
            </a:extLst>
          </p:cNvPr>
          <p:cNvSpPr txBox="1"/>
          <p:nvPr/>
        </p:nvSpPr>
        <p:spPr>
          <a:xfrm>
            <a:off x="3968749" y="3915115"/>
            <a:ext cx="6311900" cy="523220"/>
          </a:xfrm>
          <a:prstGeom prst="rect">
            <a:avLst/>
          </a:prstGeom>
          <a:noFill/>
        </p:spPr>
        <p:txBody>
          <a:bodyPr wrap="square">
            <a:spAutoFit/>
          </a:bodyPr>
          <a:lstStyle/>
          <a:p>
            <a:r>
              <a:rPr lang="vi-VN" sz="2800" dirty="0">
                <a:effectLst/>
                <a:latin typeface="Times New Roman" panose="02020603050405020304" pitchFamily="18" charset="0"/>
                <a:cs typeface="Times New Roman" panose="02020603050405020304" pitchFamily="18" charset="0"/>
              </a:rPr>
              <a:t>- Cây tràm, rừng nhiều hổ</a:t>
            </a:r>
            <a:endParaRPr lang="x-none" sz="2800" dirty="0"/>
          </a:p>
        </p:txBody>
      </p:sp>
      <p:sp>
        <p:nvSpPr>
          <p:cNvPr id="10" name="TextBox 9">
            <a:extLst>
              <a:ext uri="{FF2B5EF4-FFF2-40B4-BE49-F238E27FC236}">
                <a16:creationId xmlns:a16="http://schemas.microsoft.com/office/drawing/2014/main" xmlns="" id="{5A76205C-17BB-0ADF-2022-CE3C3E711D1A}"/>
              </a:ext>
            </a:extLst>
          </p:cNvPr>
          <p:cNvSpPr txBox="1"/>
          <p:nvPr/>
        </p:nvSpPr>
        <p:spPr>
          <a:xfrm>
            <a:off x="3968749" y="4524890"/>
            <a:ext cx="7750809" cy="954107"/>
          </a:xfrm>
          <a:prstGeom prst="rect">
            <a:avLst/>
          </a:prstGeom>
          <a:noFill/>
        </p:spPr>
        <p:txBody>
          <a:bodyPr wrap="square">
            <a:spAutoFit/>
          </a:bodyPr>
          <a:lstStyle/>
          <a:p>
            <a:pPr algn="just"/>
            <a:r>
              <a:rPr lang="vi-VN" sz="2800" dirty="0">
                <a:effectLst/>
                <a:latin typeface="Times New Roman" panose="02020603050405020304" pitchFamily="18" charset="0"/>
                <a:cs typeface="Times New Roman" panose="02020603050405020304" pitchFamily="18" charset="0"/>
              </a:rPr>
              <a:t>- Tính cách con người: chất phác, thật thà, can trường, gan dạ.</a:t>
            </a:r>
            <a:endParaRPr lang="x-none" sz="2800" dirty="0"/>
          </a:p>
        </p:txBody>
      </p:sp>
      <p:sp>
        <p:nvSpPr>
          <p:cNvPr id="14" name="TextBox 13">
            <a:extLst>
              <a:ext uri="{FF2B5EF4-FFF2-40B4-BE49-F238E27FC236}">
                <a16:creationId xmlns:a16="http://schemas.microsoft.com/office/drawing/2014/main" xmlns="" id="{3412DD04-95DD-4971-9653-C8E2EF08F4F1}"/>
              </a:ext>
            </a:extLst>
          </p:cNvPr>
          <p:cNvSpPr txBox="1"/>
          <p:nvPr/>
        </p:nvSpPr>
        <p:spPr>
          <a:xfrm>
            <a:off x="3968750" y="5587256"/>
            <a:ext cx="7750808" cy="954107"/>
          </a:xfrm>
          <a:prstGeom prst="rect">
            <a:avLst/>
          </a:prstGeom>
          <a:noFill/>
        </p:spPr>
        <p:txBody>
          <a:bodyPr wrap="square">
            <a:spAutoFit/>
          </a:bodyPr>
          <a:lstStyle/>
          <a:p>
            <a:r>
              <a:rPr lang="vi-VN" sz="2800" dirty="0">
                <a:effectLst/>
                <a:latin typeface="Times New Roman" panose="02020603050405020304" pitchFamily="18" charset="0"/>
                <a:cs typeface="Times New Roman" panose="02020603050405020304" pitchFamily="18" charset="0"/>
              </a:rPr>
              <a:t>- Xuồng buộc lên một gốc cây tràm, nấu bằng bếp cà ràng, uống rượu với khô nước,…</a:t>
            </a:r>
            <a:endParaRPr lang="x-none" sz="2800"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099800" y="-224091"/>
            <a:ext cx="1379726" cy="1153266"/>
          </a:xfrm>
          <a:prstGeom prst="rect">
            <a:avLst/>
          </a:prstGeom>
        </p:spPr>
      </p:pic>
      <p:pic>
        <p:nvPicPr>
          <p:cNvPr id="16" name="图片 5">
            <a:extLst>
              <a:ext uri="{FF2B5EF4-FFF2-40B4-BE49-F238E27FC236}">
                <a16:creationId xmlns:a16="http://schemas.microsoft.com/office/drawing/2014/main" xmlns="" id="{D344223B-EA1A-B8C2-46C6-6D516FFBBD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421444" flipH="1">
            <a:off x="-546100" y="1154268"/>
            <a:ext cx="1379726" cy="1153266"/>
          </a:xfrm>
          <a:prstGeom prst="rect">
            <a:avLst/>
          </a:prstGeom>
        </p:spPr>
      </p:pic>
    </p:spTree>
    <p:extLst>
      <p:ext uri="{BB962C8B-B14F-4D97-AF65-F5344CB8AC3E}">
        <p14:creationId xmlns:p14="http://schemas.microsoft.com/office/powerpoint/2010/main" val="18402062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3181350" sx="100000" sy="100000" flip="xy" algn="ctr"/>
        </a:blipFill>
        <a:effectLst/>
      </p:bgPr>
    </p:bg>
    <p:spTree>
      <p:nvGrpSpPr>
        <p:cNvPr id="1" name=""/>
        <p:cNvGrpSpPr/>
        <p:nvPr/>
      </p:nvGrpSpPr>
      <p:grpSpPr>
        <a:xfrm>
          <a:off x="0" y="0"/>
          <a:ext cx="0" cy="0"/>
          <a:chOff x="0" y="0"/>
          <a:chExt cx="0" cy="0"/>
        </a:xfrm>
      </p:grpSpPr>
      <p:sp>
        <p:nvSpPr>
          <p:cNvPr id="2" name="矩形 1"/>
          <p:cNvSpPr/>
          <p:nvPr/>
        </p:nvSpPr>
        <p:spPr>
          <a:xfrm>
            <a:off x="9032240" y="5943600"/>
            <a:ext cx="1300480" cy="914400"/>
          </a:xfrm>
          <a:prstGeom prst="rect">
            <a:avLst/>
          </a:prstGeom>
          <a:solidFill>
            <a:srgbClr val="235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869440" y="1645920"/>
            <a:ext cx="4257040" cy="3276600"/>
            <a:chOff x="1869440" y="1645920"/>
            <a:chExt cx="4257040" cy="3276600"/>
          </a:xfrm>
        </p:grpSpPr>
        <p:grpSp>
          <p:nvGrpSpPr>
            <p:cNvPr id="21" name="组合 20"/>
            <p:cNvGrpSpPr/>
            <p:nvPr/>
          </p:nvGrpSpPr>
          <p:grpSpPr>
            <a:xfrm>
              <a:off x="1869440" y="1645920"/>
              <a:ext cx="4257040" cy="3276600"/>
              <a:chOff x="1783080" y="1635760"/>
              <a:chExt cx="4257040" cy="3276600"/>
            </a:xfrm>
          </p:grpSpPr>
          <p:grpSp>
            <p:nvGrpSpPr>
              <p:cNvPr id="16" name="组合 15"/>
              <p:cNvGrpSpPr/>
              <p:nvPr/>
            </p:nvGrpSpPr>
            <p:grpSpPr>
              <a:xfrm>
                <a:off x="1783080" y="1945640"/>
                <a:ext cx="4257040" cy="2966720"/>
                <a:chOff x="1869440" y="1625600"/>
                <a:chExt cx="4257040" cy="2966720"/>
              </a:xfrm>
            </p:grpSpPr>
            <p:sp>
              <p:nvSpPr>
                <p:cNvPr id="14" name="矩形 13"/>
                <p:cNvSpPr/>
                <p:nvPr/>
              </p:nvSpPr>
              <p:spPr>
                <a:xfrm>
                  <a:off x="1950720" y="1727200"/>
                  <a:ext cx="4175760" cy="286512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矩形 19"/>
                <p:cNvSpPr/>
                <p:nvPr/>
              </p:nvSpPr>
              <p:spPr>
                <a:xfrm>
                  <a:off x="1869440" y="1625600"/>
                  <a:ext cx="4155440" cy="2865120"/>
                </a:xfrm>
                <a:prstGeom prst="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useBgFill="1">
            <p:nvSpPr>
              <p:cNvPr id="18" name="矩形 17"/>
              <p:cNvSpPr/>
              <p:nvPr/>
            </p:nvSpPr>
            <p:spPr>
              <a:xfrm>
                <a:off x="2326640" y="1635760"/>
                <a:ext cx="3169920" cy="650240"/>
              </a:xfrm>
              <a:prstGeom prst="rect">
                <a:avLst/>
              </a:prstGeom>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spc="600" dirty="0">
                    <a:latin typeface="Times New Roman" panose="02020603050405020304" pitchFamily="18" charset="0"/>
                    <a:ea typeface="杨任东竹石体-Medium" panose="02000000000000000000" pitchFamily="2" charset="-122"/>
                    <a:cs typeface="Times New Roman" panose="02020603050405020304" pitchFamily="18" charset="0"/>
                  </a:rPr>
                  <a:t>III.</a:t>
                </a:r>
                <a:endParaRPr lang="zh-CN" altLang="en-US" sz="4500" b="1" spc="600"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
          <p:nvSpPr>
            <p:cNvPr id="24" name="文本框 23"/>
            <p:cNvSpPr txBox="1"/>
            <p:nvPr/>
          </p:nvSpPr>
          <p:spPr>
            <a:xfrm>
              <a:off x="2180590" y="2995945"/>
              <a:ext cx="3533140" cy="784830"/>
            </a:xfrm>
            <a:prstGeom prst="rect">
              <a:avLst/>
            </a:prstGeom>
            <a:noFill/>
          </p:spPr>
          <p:txBody>
            <a:bodyPr wrap="square" rtlCol="0">
              <a:spAutoFit/>
            </a:bodyPr>
            <a:lstStyle/>
            <a:p>
              <a:pPr algn="ctr"/>
              <a:r>
                <a:rPr lang="vi-VN" altLang="zh-CN"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TỔNG KẾT</a:t>
              </a:r>
              <a:endParaRPr lang="zh-CN" altLang="en-US"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40905293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7" name="组合 6"/>
          <p:cNvGrpSpPr/>
          <p:nvPr/>
        </p:nvGrpSpPr>
        <p:grpSpPr>
          <a:xfrm>
            <a:off x="493753" y="2863248"/>
            <a:ext cx="10210701" cy="3483993"/>
            <a:chOff x="758111" y="2271959"/>
            <a:chExt cx="10469876" cy="3483993"/>
          </a:xfrm>
        </p:grpSpPr>
        <p:sp>
          <p:nvSpPr>
            <p:cNvPr id="9" name="矩形 8"/>
            <p:cNvSpPr/>
            <p:nvPr/>
          </p:nvSpPr>
          <p:spPr>
            <a:xfrm>
              <a:off x="1770349" y="2271959"/>
              <a:ext cx="9457638" cy="3324117"/>
            </a:xfrm>
            <a:prstGeom prst="rect">
              <a:avLst/>
            </a:prstGeom>
            <a:noFill/>
            <a:ln w="158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杨任东竹石体-Medium" panose="02000000000000000000" pitchFamily="2" charset="-122"/>
                <a:ea typeface="杨任东竹石体-Medium" panose="02000000000000000000" pitchFamily="2" charset="-122"/>
                <a:cs typeface="851tegakizatsu" panose="02000600000000000000" pitchFamily="2"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58111" y="2668642"/>
              <a:ext cx="3236472" cy="3087310"/>
            </a:xfrm>
            <a:prstGeom prst="rect">
              <a:avLst/>
            </a:prstGeom>
          </p:spPr>
        </p:pic>
      </p:grpSp>
      <p:sp>
        <p:nvSpPr>
          <p:cNvPr id="12" name="TextBox 11">
            <a:extLst>
              <a:ext uri="{FF2B5EF4-FFF2-40B4-BE49-F238E27FC236}">
                <a16:creationId xmlns:a16="http://schemas.microsoft.com/office/drawing/2014/main" xmlns="" id="{8B6CC1BE-EB29-DA13-686E-65656EFFA569}"/>
              </a:ext>
            </a:extLst>
          </p:cNvPr>
          <p:cNvSpPr txBox="1"/>
          <p:nvPr/>
        </p:nvSpPr>
        <p:spPr>
          <a:xfrm>
            <a:off x="1311825" y="1319977"/>
            <a:ext cx="8284894" cy="1179554"/>
          </a:xfrm>
          <a:prstGeom prst="rect">
            <a:avLst/>
          </a:prstGeom>
          <a:noFill/>
        </p:spPr>
        <p:txBody>
          <a:bodyPr wrap="square">
            <a:spAutoFit/>
          </a:bodyPr>
          <a:lstStyle/>
          <a:p>
            <a:pPr algn="ctr">
              <a:lnSpc>
                <a:spcPct val="115000"/>
              </a:lnSpc>
            </a:pPr>
            <a:r>
              <a:rPr lang="vi-VN" sz="3200" dirty="0">
                <a:solidFill>
                  <a:srgbClr val="FF0000"/>
                </a:solidFill>
                <a:effectLst/>
                <a:latin typeface="Times New Roman" panose="02020603050405020304" pitchFamily="18" charset="0"/>
                <a:ea typeface="Times New Roman" panose="02020603050405020304" pitchFamily="18" charset="0"/>
              </a:rPr>
              <a:t>Những đặc sắc về nghệ thuật tạo nên sức hấp dẫn cho văn bản </a:t>
            </a:r>
            <a:r>
              <a:rPr lang="vi-VN" sz="3200" i="1" dirty="0">
                <a:solidFill>
                  <a:srgbClr val="FF0000"/>
                </a:solidFill>
                <a:effectLst/>
                <a:latin typeface="Times New Roman" panose="02020603050405020304" pitchFamily="18" charset="0"/>
                <a:ea typeface="Times New Roman" panose="02020603050405020304" pitchFamily="18" charset="0"/>
              </a:rPr>
              <a:t>“Người đàn ông cô độc giữa rừng”</a:t>
            </a:r>
            <a:r>
              <a:rPr lang="vi-VN" sz="3200" dirty="0">
                <a:solidFill>
                  <a:srgbClr val="FF0000"/>
                </a:solidFill>
                <a:effectLst/>
                <a:latin typeface="Times New Roman" panose="02020603050405020304" pitchFamily="18" charset="0"/>
                <a:ea typeface="Times New Roman" panose="02020603050405020304" pitchFamily="18" charset="0"/>
              </a:rPr>
              <a:t>?</a:t>
            </a:r>
            <a:endParaRPr lang="x-none" sz="3200" dirty="0">
              <a:solidFill>
                <a:srgbClr val="FF0000"/>
              </a:solidFill>
              <a:effectLst/>
              <a:latin typeface="Times New Roman" panose="02020603050405020304" pitchFamily="18" charset="0"/>
              <a:ea typeface="Times New Roman" panose="02020603050405020304" pitchFamily="18" charset="0"/>
            </a:endParaRPr>
          </a:p>
        </p:txBody>
      </p:sp>
      <p:pic>
        <p:nvPicPr>
          <p:cNvPr id="13" name="图片 17">
            <a:extLst>
              <a:ext uri="{FF2B5EF4-FFF2-40B4-BE49-F238E27FC236}">
                <a16:creationId xmlns:a16="http://schemas.microsoft.com/office/drawing/2014/main" xmlns="" id="{E4924BDC-2B00-74DA-3B93-1C01C9E2E8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2203398" y="3093470"/>
            <a:ext cx="380158" cy="696144"/>
          </a:xfrm>
          <a:prstGeom prst="rect">
            <a:avLst/>
          </a:prstGeom>
        </p:spPr>
      </p:pic>
      <p:pic>
        <p:nvPicPr>
          <p:cNvPr id="14" name="图片 17">
            <a:extLst>
              <a:ext uri="{FF2B5EF4-FFF2-40B4-BE49-F238E27FC236}">
                <a16:creationId xmlns:a16="http://schemas.microsoft.com/office/drawing/2014/main" xmlns="" id="{6076CE36-C0CE-2E4A-E85D-94D853EFB1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2903909" y="4115994"/>
            <a:ext cx="380158" cy="696144"/>
          </a:xfrm>
          <a:prstGeom prst="rect">
            <a:avLst/>
          </a:prstGeom>
        </p:spPr>
      </p:pic>
      <p:pic>
        <p:nvPicPr>
          <p:cNvPr id="15" name="图片 17">
            <a:extLst>
              <a:ext uri="{FF2B5EF4-FFF2-40B4-BE49-F238E27FC236}">
                <a16:creationId xmlns:a16="http://schemas.microsoft.com/office/drawing/2014/main" xmlns="" id="{79E950D3-52B2-C64F-1377-1728F2E7CBC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3517980" y="5064196"/>
            <a:ext cx="380158" cy="696144"/>
          </a:xfrm>
          <a:prstGeom prst="rect">
            <a:avLst/>
          </a:prstGeom>
        </p:spPr>
      </p:pic>
      <p:sp>
        <p:nvSpPr>
          <p:cNvPr id="17" name="TextBox 16">
            <a:extLst>
              <a:ext uri="{FF2B5EF4-FFF2-40B4-BE49-F238E27FC236}">
                <a16:creationId xmlns:a16="http://schemas.microsoft.com/office/drawing/2014/main" xmlns="" id="{44252764-A27F-00D6-2D36-B633ED4AA2E0}"/>
              </a:ext>
            </a:extLst>
          </p:cNvPr>
          <p:cNvSpPr txBox="1"/>
          <p:nvPr/>
        </p:nvSpPr>
        <p:spPr>
          <a:xfrm>
            <a:off x="2691097" y="3150032"/>
            <a:ext cx="7911313" cy="548099"/>
          </a:xfrm>
          <a:prstGeom prst="rect">
            <a:avLst/>
          </a:prstGeom>
          <a:noFill/>
        </p:spPr>
        <p:txBody>
          <a:bodyPr wrap="square">
            <a:spAutoFit/>
          </a:bodyPr>
          <a:lstStyle/>
          <a:p>
            <a:pPr algn="just">
              <a:lnSpc>
                <a:spcPct val="115000"/>
              </a:lnSpc>
            </a:pPr>
            <a:r>
              <a:rPr lang="vi-VN" sz="2800" dirty="0">
                <a:solidFill>
                  <a:schemeClr val="accent5">
                    <a:lumMod val="50000"/>
                  </a:schemeClr>
                </a:solidFill>
                <a:effectLst/>
                <a:latin typeface="Times New Roman" panose="02020603050405020304" pitchFamily="18" charset="0"/>
                <a:ea typeface="Times New Roman" panose="02020603050405020304" pitchFamily="18" charset="0"/>
              </a:rPr>
              <a:t>Sử dụng ngôn ngữ địa phương đậm màu sắc Nam Bộ.</a:t>
            </a:r>
            <a:endParaRPr lang="x-none" sz="2800"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
        <p:nvSpPr>
          <p:cNvPr id="19" name="TextBox 18">
            <a:extLst>
              <a:ext uri="{FF2B5EF4-FFF2-40B4-BE49-F238E27FC236}">
                <a16:creationId xmlns:a16="http://schemas.microsoft.com/office/drawing/2014/main" xmlns="" id="{66C7A86F-F73B-DB0C-4320-6B8D2182C1FD}"/>
              </a:ext>
            </a:extLst>
          </p:cNvPr>
          <p:cNvSpPr txBox="1"/>
          <p:nvPr/>
        </p:nvSpPr>
        <p:spPr>
          <a:xfrm>
            <a:off x="3517980" y="3899128"/>
            <a:ext cx="7084430" cy="1043619"/>
          </a:xfrm>
          <a:prstGeom prst="rect">
            <a:avLst/>
          </a:prstGeom>
          <a:noFill/>
        </p:spPr>
        <p:txBody>
          <a:bodyPr wrap="square">
            <a:spAutoFit/>
          </a:bodyPr>
          <a:lstStyle/>
          <a:p>
            <a:pPr algn="just">
              <a:lnSpc>
                <a:spcPct val="115000"/>
              </a:lnSpc>
            </a:pPr>
            <a:r>
              <a:rPr lang="vi-VN" sz="2800" dirty="0">
                <a:solidFill>
                  <a:srgbClr val="235D66"/>
                </a:solidFill>
                <a:effectLst/>
                <a:latin typeface="Times New Roman" panose="02020603050405020304" pitchFamily="18" charset="0"/>
                <a:ea typeface="Times New Roman" panose="02020603050405020304" pitchFamily="18" charset="0"/>
              </a:rPr>
              <a:t>Khắc hoạ nhân vật qua nhiều phương diện, vừa trực tiếp, vừa gián tiếp. </a:t>
            </a:r>
            <a:endParaRPr lang="x-none" sz="2800" dirty="0">
              <a:solidFill>
                <a:srgbClr val="235D66"/>
              </a:solidFill>
              <a:effectLst/>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xmlns="" id="{EDC1E453-4705-78DA-6321-1E02D382367D}"/>
              </a:ext>
            </a:extLst>
          </p:cNvPr>
          <p:cNvSpPr txBox="1"/>
          <p:nvPr/>
        </p:nvSpPr>
        <p:spPr>
          <a:xfrm>
            <a:off x="3970343" y="5016244"/>
            <a:ext cx="6661906" cy="1043619"/>
          </a:xfrm>
          <a:prstGeom prst="rect">
            <a:avLst/>
          </a:prstGeom>
          <a:noFill/>
        </p:spPr>
        <p:txBody>
          <a:bodyPr wrap="square">
            <a:spAutoFit/>
          </a:bodyPr>
          <a:lstStyle/>
          <a:p>
            <a:pPr algn="just">
              <a:lnSpc>
                <a:spcPct val="115000"/>
              </a:lnSpc>
            </a:pPr>
            <a:r>
              <a:rPr lang="vi-VN" sz="2800" dirty="0">
                <a:solidFill>
                  <a:schemeClr val="accent5">
                    <a:lumMod val="50000"/>
                  </a:schemeClr>
                </a:solidFill>
                <a:effectLst/>
                <a:latin typeface="Times New Roman" panose="02020603050405020304" pitchFamily="18" charset="0"/>
                <a:ea typeface="Times New Roman" panose="02020603050405020304" pitchFamily="18" charset="0"/>
              </a:rPr>
              <a:t>Cách kể chuyện hấp dẫn, sử dụng linh hoạt ngôi kể. </a:t>
            </a:r>
            <a:endParaRPr lang="x-none" sz="2800"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
        <p:nvSpPr>
          <p:cNvPr id="22" name="Hexagon 21">
            <a:extLst>
              <a:ext uri="{FF2B5EF4-FFF2-40B4-BE49-F238E27FC236}">
                <a16:creationId xmlns:a16="http://schemas.microsoft.com/office/drawing/2014/main" xmlns="" id="{6F00C860-37C7-140A-E968-099173662996}"/>
              </a:ext>
            </a:extLst>
          </p:cNvPr>
          <p:cNvSpPr/>
          <p:nvPr/>
        </p:nvSpPr>
        <p:spPr>
          <a:xfrm>
            <a:off x="4469401" y="495153"/>
            <a:ext cx="3263358" cy="664743"/>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1. Nghệ thuật</a:t>
            </a:r>
          </a:p>
        </p:txBody>
      </p:sp>
    </p:spTree>
    <p:extLst>
      <p:ext uri="{BB962C8B-B14F-4D97-AF65-F5344CB8AC3E}">
        <p14:creationId xmlns:p14="http://schemas.microsoft.com/office/powerpoint/2010/main" val="394800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312400" y="-142812"/>
            <a:ext cx="2167126" cy="1811427"/>
          </a:xfrm>
          <a:prstGeom prst="rect">
            <a:avLst/>
          </a:prstGeom>
        </p:spPr>
      </p:pic>
      <p:grpSp>
        <p:nvGrpSpPr>
          <p:cNvPr id="7" name="组合 6"/>
          <p:cNvGrpSpPr/>
          <p:nvPr/>
        </p:nvGrpSpPr>
        <p:grpSpPr>
          <a:xfrm>
            <a:off x="-1733469" y="1946564"/>
            <a:ext cx="6685545" cy="4657436"/>
            <a:chOff x="-1418509" y="1834804"/>
            <a:chExt cx="6685545" cy="4657436"/>
          </a:xfrm>
        </p:grpSpPr>
        <p:sp>
          <p:nvSpPr>
            <p:cNvPr id="8" name="任意多边形 7"/>
            <p:cNvSpPr/>
            <p:nvPr/>
          </p:nvSpPr>
          <p:spPr>
            <a:xfrm>
              <a:off x="609600" y="4217401"/>
              <a:ext cx="2274839" cy="2274839"/>
            </a:xfrm>
            <a:custGeom>
              <a:avLst/>
              <a:gdLst>
                <a:gd name="connsiteX0" fmla="*/ 0 w 3149600"/>
                <a:gd name="connsiteY0" fmla="*/ 0 h 3149600"/>
                <a:gd name="connsiteX1" fmla="*/ 3149600 w 3149600"/>
                <a:gd name="connsiteY1" fmla="*/ 3149600 h 3149600"/>
                <a:gd name="connsiteX2" fmla="*/ 1976582 w 3149600"/>
                <a:gd name="connsiteY2" fmla="*/ 3149600 h 3149600"/>
                <a:gd name="connsiteX3" fmla="*/ 0 w 3149600"/>
                <a:gd name="connsiteY3" fmla="*/ 1173018 h 3149600"/>
                <a:gd name="connsiteX4" fmla="*/ 0 w 3149600"/>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00" h="3149600">
                  <a:moveTo>
                    <a:pt x="0" y="0"/>
                  </a:moveTo>
                  <a:lnTo>
                    <a:pt x="3149600" y="3149600"/>
                  </a:lnTo>
                  <a:lnTo>
                    <a:pt x="1976582" y="3149600"/>
                  </a:lnTo>
                  <a:lnTo>
                    <a:pt x="0" y="1173018"/>
                  </a:lnTo>
                  <a:lnTo>
                    <a:pt x="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grpSp>
          <p:nvGrpSpPr>
            <p:cNvPr id="9" name="组合 8"/>
            <p:cNvGrpSpPr/>
            <p:nvPr/>
          </p:nvGrpSpPr>
          <p:grpSpPr>
            <a:xfrm>
              <a:off x="-1418509" y="1834804"/>
              <a:ext cx="6685545" cy="4657436"/>
              <a:chOff x="-1418509" y="1834804"/>
              <a:chExt cx="6685545" cy="4657436"/>
            </a:xfrm>
          </p:grpSpPr>
          <p:sp>
            <p:nvSpPr>
              <p:cNvPr id="10" name="任意多边形 9"/>
              <p:cNvSpPr/>
              <p:nvPr/>
            </p:nvSpPr>
            <p:spPr>
              <a:xfrm>
                <a:off x="609600" y="1834804"/>
                <a:ext cx="4657436" cy="4657436"/>
              </a:xfrm>
              <a:custGeom>
                <a:avLst/>
                <a:gdLst>
                  <a:gd name="connsiteX0" fmla="*/ 0 w 3149600"/>
                  <a:gd name="connsiteY0" fmla="*/ 0 h 3149600"/>
                  <a:gd name="connsiteX1" fmla="*/ 3149600 w 3149600"/>
                  <a:gd name="connsiteY1" fmla="*/ 3149600 h 3149600"/>
                  <a:gd name="connsiteX2" fmla="*/ 1976582 w 3149600"/>
                  <a:gd name="connsiteY2" fmla="*/ 3149600 h 3149600"/>
                  <a:gd name="connsiteX3" fmla="*/ 0 w 3149600"/>
                  <a:gd name="connsiteY3" fmla="*/ 1173018 h 3149600"/>
                  <a:gd name="connsiteX4" fmla="*/ 0 w 3149600"/>
                  <a:gd name="connsiteY4" fmla="*/ 0 h 314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600" h="3149600">
                    <a:moveTo>
                      <a:pt x="0" y="0"/>
                    </a:moveTo>
                    <a:lnTo>
                      <a:pt x="3149600" y="3149600"/>
                    </a:lnTo>
                    <a:lnTo>
                      <a:pt x="1976582" y="3149600"/>
                    </a:lnTo>
                    <a:lnTo>
                      <a:pt x="0" y="1173018"/>
                    </a:lnTo>
                    <a:lnTo>
                      <a:pt x="0" y="0"/>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grpSp>
            <p:nvGrpSpPr>
              <p:cNvPr id="11" name="组合 10"/>
              <p:cNvGrpSpPr/>
              <p:nvPr/>
            </p:nvGrpSpPr>
            <p:grpSpPr>
              <a:xfrm>
                <a:off x="-1418509" y="3029141"/>
                <a:ext cx="5827811" cy="2081562"/>
                <a:chOff x="-1823532" y="3283293"/>
                <a:chExt cx="5827811" cy="2081562"/>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9399" y="3283293"/>
                  <a:ext cx="1364880" cy="1364880"/>
                </a:xfrm>
                <a:prstGeom prst="ellipse">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23532" y="3634989"/>
                  <a:ext cx="1733469" cy="1729866"/>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7760" y="1994105"/>
                <a:ext cx="523940" cy="409371"/>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8180000">
                <a:off x="2653899" y="2486349"/>
                <a:ext cx="355034" cy="277399"/>
              </a:xfrm>
              <a:prstGeom prst="rect">
                <a:avLst/>
              </a:prstGeom>
            </p:spPr>
          </p:pic>
        </p:grpSp>
      </p:grpSp>
      <p:sp>
        <p:nvSpPr>
          <p:cNvPr id="17" name="TextBox 16">
            <a:extLst>
              <a:ext uri="{FF2B5EF4-FFF2-40B4-BE49-F238E27FC236}">
                <a16:creationId xmlns:a16="http://schemas.microsoft.com/office/drawing/2014/main" xmlns="" id="{ABDB2D8C-2E86-AF50-3159-C4417B9392EE}"/>
              </a:ext>
            </a:extLst>
          </p:cNvPr>
          <p:cNvSpPr txBox="1"/>
          <p:nvPr/>
        </p:nvSpPr>
        <p:spPr>
          <a:xfrm>
            <a:off x="1757689" y="1336074"/>
            <a:ext cx="5855375" cy="1745863"/>
          </a:xfrm>
          <a:prstGeom prst="rect">
            <a:avLst/>
          </a:prstGeom>
          <a:noFill/>
        </p:spPr>
        <p:txBody>
          <a:bodyPr wrap="square">
            <a:spAutoFit/>
          </a:bodyPr>
          <a:lstStyle/>
          <a:p>
            <a:pPr algn="just">
              <a:lnSpc>
                <a:spcPct val="115000"/>
              </a:lnSpc>
            </a:pPr>
            <a:r>
              <a:rPr lang="vi-VN" sz="3200" i="1" dirty="0">
                <a:solidFill>
                  <a:srgbClr val="FF0000"/>
                </a:solidFill>
                <a:effectLst/>
                <a:latin typeface="Times New Roman" panose="02020603050405020304" pitchFamily="18" charset="0"/>
                <a:ea typeface="Times New Roman" panose="02020603050405020304" pitchFamily="18" charset="0"/>
              </a:rPr>
              <a:t>Qua văn bản, em hiểu thêm được gì về con người và thiên nhiên của vùng đất phương Nam?</a:t>
            </a:r>
            <a:endParaRPr lang="x-none" sz="3200" i="1" dirty="0">
              <a:solidFill>
                <a:srgbClr val="FF0000"/>
              </a:solidFill>
              <a:effectLst/>
              <a:latin typeface="Times New Roman" panose="02020603050405020304" pitchFamily="18" charset="0"/>
              <a:ea typeface="Times New Roman" panose="02020603050405020304" pitchFamily="18" charset="0"/>
            </a:endParaRPr>
          </a:p>
        </p:txBody>
      </p:sp>
      <p:pic>
        <p:nvPicPr>
          <p:cNvPr id="19462" name="Picture 6" descr="PHIM ĐẤT RỪNG PHƯƠNG NAM || CASTING CALL || DỰ KIẾN KHỞI CHIẾU 2022 -  YouTube">
            <a:extLst>
              <a:ext uri="{FF2B5EF4-FFF2-40B4-BE49-F238E27FC236}">
                <a16:creationId xmlns:a16="http://schemas.microsoft.com/office/drawing/2014/main" xmlns="" id="{E554D048-E998-9B22-D891-DC119AFAD13C}"/>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r="49881"/>
          <a:stretch/>
        </p:blipFill>
        <p:spPr bwMode="auto">
          <a:xfrm>
            <a:off x="7700347" y="1549900"/>
            <a:ext cx="4051287" cy="4546881"/>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xmlns="" id="{710CC06C-B55F-C525-C249-B94C7DA96E07}"/>
              </a:ext>
            </a:extLst>
          </p:cNvPr>
          <p:cNvSpPr txBox="1"/>
          <p:nvPr/>
        </p:nvSpPr>
        <p:spPr>
          <a:xfrm>
            <a:off x="4254325" y="3247223"/>
            <a:ext cx="3339297" cy="2878480"/>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Ca ngợi con người Nam Bộ thật thà, chất phác, cương trực, dũng cảm, trọng tình nghĩa.</a:t>
            </a:r>
            <a:endParaRPr lang="x-none" sz="3200" dirty="0">
              <a:effectLst/>
              <a:latin typeface="Times New Roman" panose="02020603050405020304" pitchFamily="18" charset="0"/>
              <a:ea typeface="Times New Roman" panose="02020603050405020304" pitchFamily="18" charset="0"/>
            </a:endParaRPr>
          </a:p>
        </p:txBody>
      </p:sp>
      <p:sp>
        <p:nvSpPr>
          <p:cNvPr id="20" name="Hexagon 19">
            <a:extLst>
              <a:ext uri="{FF2B5EF4-FFF2-40B4-BE49-F238E27FC236}">
                <a16:creationId xmlns:a16="http://schemas.microsoft.com/office/drawing/2014/main" xmlns="" id="{4D356934-BC6A-DB20-0B70-B4A889D80D80}"/>
              </a:ext>
            </a:extLst>
          </p:cNvPr>
          <p:cNvSpPr/>
          <p:nvPr/>
        </p:nvSpPr>
        <p:spPr>
          <a:xfrm>
            <a:off x="4469401" y="495153"/>
            <a:ext cx="3263358" cy="664743"/>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latin typeface="Times New Roman" panose="02020603050405020304" pitchFamily="18" charset="0"/>
                <a:cs typeface="Times New Roman" panose="02020603050405020304" pitchFamily="18" charset="0"/>
              </a:rPr>
              <a:t>2. Nội dung</a:t>
            </a:r>
          </a:p>
        </p:txBody>
      </p:sp>
    </p:spTree>
    <p:extLst>
      <p:ext uri="{BB962C8B-B14F-4D97-AF65-F5344CB8AC3E}">
        <p14:creationId xmlns:p14="http://schemas.microsoft.com/office/powerpoint/2010/main" val="2624293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0-#ppt_w/2"/>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ircle(in)">
                                      <p:cBhvr>
                                        <p:cTn id="1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sp>
        <p:nvSpPr>
          <p:cNvPr id="3" name="TextBox 2">
            <a:extLst>
              <a:ext uri="{FF2B5EF4-FFF2-40B4-BE49-F238E27FC236}">
                <a16:creationId xmlns:a16="http://schemas.microsoft.com/office/drawing/2014/main" xmlns="" id="{00DA390D-6BF2-DB51-4ECF-A93F4463CDD1}"/>
              </a:ext>
            </a:extLst>
          </p:cNvPr>
          <p:cNvSpPr txBox="1"/>
          <p:nvPr/>
        </p:nvSpPr>
        <p:spPr>
          <a:xfrm>
            <a:off x="1230615" y="703591"/>
            <a:ext cx="7396223" cy="523220"/>
          </a:xfrm>
          <a:prstGeom prst="rect">
            <a:avLst/>
          </a:prstGeom>
          <a:noFill/>
        </p:spPr>
        <p:txBody>
          <a:bodyPr wrap="square" rtlCol="0">
            <a:spAutoFit/>
          </a:bodyPr>
          <a:lstStyle/>
          <a:p>
            <a:r>
              <a:rPr lang="x-none" sz="2800" b="1" dirty="0">
                <a:solidFill>
                  <a:srgbClr val="235D66"/>
                </a:solidFill>
                <a:latin typeface="Times New Roman" panose="02020603050405020304" pitchFamily="18" charset="0"/>
                <a:cs typeface="Times New Roman" panose="02020603050405020304" pitchFamily="18" charset="0"/>
              </a:rPr>
              <a:t>3. Cách đọc văn bản truyện</a:t>
            </a:r>
          </a:p>
        </p:txBody>
      </p:sp>
      <p:pic>
        <p:nvPicPr>
          <p:cNvPr id="24" name="Picture 23">
            <a:extLst>
              <a:ext uri="{FF2B5EF4-FFF2-40B4-BE49-F238E27FC236}">
                <a16:creationId xmlns:a16="http://schemas.microsoft.com/office/drawing/2014/main" xmlns="" id="{2A7679B1-0214-7DC5-EED7-D242EEC985D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1540"/>
          <a:stretch/>
        </p:blipFill>
        <p:spPr>
          <a:xfrm>
            <a:off x="9282906" y="3621225"/>
            <a:ext cx="3924685" cy="3079295"/>
          </a:xfrm>
          <a:prstGeom prst="rect">
            <a:avLst/>
          </a:prstGeom>
        </p:spPr>
      </p:pic>
      <p:grpSp>
        <p:nvGrpSpPr>
          <p:cNvPr id="33" name="Group 32">
            <a:extLst>
              <a:ext uri="{FF2B5EF4-FFF2-40B4-BE49-F238E27FC236}">
                <a16:creationId xmlns:a16="http://schemas.microsoft.com/office/drawing/2014/main" xmlns="" id="{A4BBC4A9-4E3F-8261-83C2-7A405C4A1CB9}"/>
              </a:ext>
            </a:extLst>
          </p:cNvPr>
          <p:cNvGrpSpPr/>
          <p:nvPr/>
        </p:nvGrpSpPr>
        <p:grpSpPr>
          <a:xfrm>
            <a:off x="1436896" y="2870092"/>
            <a:ext cx="1770927" cy="3565432"/>
            <a:chOff x="1436896" y="2870092"/>
            <a:chExt cx="1770927" cy="3565432"/>
          </a:xfrm>
        </p:grpSpPr>
        <p:sp>
          <p:nvSpPr>
            <p:cNvPr id="19" name="Rounded Rectangle 18">
              <a:extLst>
                <a:ext uri="{FF2B5EF4-FFF2-40B4-BE49-F238E27FC236}">
                  <a16:creationId xmlns:a16="http://schemas.microsoft.com/office/drawing/2014/main" xmlns="" id="{E031967D-2ABF-8A12-A7D2-2A8737B1D6B2}"/>
                </a:ext>
              </a:extLst>
            </p:cNvPr>
            <p:cNvSpPr/>
            <p:nvPr/>
          </p:nvSpPr>
          <p:spPr>
            <a:xfrm>
              <a:off x="1436896" y="2870092"/>
              <a:ext cx="1770927" cy="3565432"/>
            </a:xfrm>
            <a:prstGeom prst="roundRect">
              <a:avLst>
                <a:gd name="adj" fmla="val 9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6" name="TextBox 25">
              <a:extLst>
                <a:ext uri="{FF2B5EF4-FFF2-40B4-BE49-F238E27FC236}">
                  <a16:creationId xmlns:a16="http://schemas.microsoft.com/office/drawing/2014/main" xmlns="" id="{D4DBE7A1-7244-8058-39D6-85A16F510771}"/>
                </a:ext>
              </a:extLst>
            </p:cNvPr>
            <p:cNvSpPr txBox="1"/>
            <p:nvPr/>
          </p:nvSpPr>
          <p:spPr>
            <a:xfrm>
              <a:off x="1505141" y="3631833"/>
              <a:ext cx="1644173" cy="2606676"/>
            </a:xfrm>
            <a:prstGeom prst="rect">
              <a:avLst/>
            </a:prstGeom>
            <a:noFill/>
          </p:spPr>
          <p:txBody>
            <a:bodyPr wrap="square">
              <a:spAutoFit/>
            </a:bodyPr>
            <a:lstStyle/>
            <a:p>
              <a:pPr algn="ctr">
                <a:lnSpc>
                  <a:spcPct val="115000"/>
                </a:lnSpc>
              </a:pPr>
              <a:r>
                <a:rPr lang="vi-VN" sz="2400" dirty="0">
                  <a:solidFill>
                    <a:schemeClr val="bg1"/>
                  </a:solidFill>
                  <a:effectLst/>
                  <a:latin typeface="Times New Roman" panose="02020603050405020304" pitchFamily="18" charset="0"/>
                  <a:ea typeface="Times New Roman" panose="02020603050405020304" pitchFamily="18" charset="0"/>
                </a:rPr>
                <a:t>Tóm tắt được nội dung của truyện (sự kiện, bối cảnh)</a:t>
              </a:r>
              <a:endParaRPr lang="x-none" sz="2400" dirty="0">
                <a:solidFill>
                  <a:schemeClr val="bg1"/>
                </a:solidFill>
                <a:effectLst/>
                <a:latin typeface="Times New Roman" panose="02020603050405020304" pitchFamily="18" charset="0"/>
                <a:ea typeface="Times New Roman" panose="02020603050405020304" pitchFamily="18" charset="0"/>
              </a:endParaRPr>
            </a:p>
          </p:txBody>
        </p:sp>
      </p:grpSp>
      <p:grpSp>
        <p:nvGrpSpPr>
          <p:cNvPr id="34" name="Group 33">
            <a:extLst>
              <a:ext uri="{FF2B5EF4-FFF2-40B4-BE49-F238E27FC236}">
                <a16:creationId xmlns:a16="http://schemas.microsoft.com/office/drawing/2014/main" xmlns="" id="{FA62838D-6076-A4BF-0738-982F6F44EDAE}"/>
              </a:ext>
            </a:extLst>
          </p:cNvPr>
          <p:cNvGrpSpPr/>
          <p:nvPr/>
        </p:nvGrpSpPr>
        <p:grpSpPr>
          <a:xfrm>
            <a:off x="3708830" y="2870092"/>
            <a:ext cx="1794732" cy="3565432"/>
            <a:chOff x="3708830" y="2870092"/>
            <a:chExt cx="1794732" cy="3565432"/>
          </a:xfrm>
        </p:grpSpPr>
        <p:sp>
          <p:nvSpPr>
            <p:cNvPr id="20" name="Rounded Rectangle 19">
              <a:extLst>
                <a:ext uri="{FF2B5EF4-FFF2-40B4-BE49-F238E27FC236}">
                  <a16:creationId xmlns:a16="http://schemas.microsoft.com/office/drawing/2014/main" xmlns="" id="{6ABD51D4-1259-7443-2F38-BBE0C16BA75F}"/>
                </a:ext>
              </a:extLst>
            </p:cNvPr>
            <p:cNvSpPr/>
            <p:nvPr/>
          </p:nvSpPr>
          <p:spPr>
            <a:xfrm>
              <a:off x="3732635" y="2870092"/>
              <a:ext cx="1770927" cy="3565432"/>
            </a:xfrm>
            <a:prstGeom prst="roundRect">
              <a:avLst>
                <a:gd name="adj" fmla="val 9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8" name="TextBox 27">
              <a:extLst>
                <a:ext uri="{FF2B5EF4-FFF2-40B4-BE49-F238E27FC236}">
                  <a16:creationId xmlns:a16="http://schemas.microsoft.com/office/drawing/2014/main" xmlns="" id="{2FA3C294-B8D1-6761-B58A-BFCAE9BC155A}"/>
                </a:ext>
              </a:extLst>
            </p:cNvPr>
            <p:cNvSpPr txBox="1"/>
            <p:nvPr/>
          </p:nvSpPr>
          <p:spPr>
            <a:xfrm>
              <a:off x="3708830" y="3721319"/>
              <a:ext cx="1794732" cy="2677656"/>
            </a:xfrm>
            <a:prstGeom prst="rect">
              <a:avLst/>
            </a:prstGeom>
            <a:noFill/>
          </p:spPr>
          <p:txBody>
            <a:bodyPr wrap="square">
              <a:spAutoFit/>
            </a:bodyPr>
            <a:lstStyle/>
            <a:p>
              <a:pPr algn="ctr"/>
              <a:r>
                <a:rPr lang="vi-VN" sz="2400" dirty="0">
                  <a:solidFill>
                    <a:schemeClr val="bg1"/>
                  </a:solidFill>
                  <a:effectLst/>
                  <a:latin typeface="Times New Roman" panose="02020603050405020304" pitchFamily="18" charset="0"/>
                  <a:ea typeface="Times New Roman" panose="02020603050405020304" pitchFamily="18" charset="0"/>
                </a:rPr>
                <a:t>Xác định nhân vật chính, các phương diện thể hiện đặc điểm của nhân vật.</a:t>
              </a:r>
              <a:r>
                <a:rPr lang="x-none" sz="2400" dirty="0">
                  <a:solidFill>
                    <a:schemeClr val="bg1"/>
                  </a:solidFill>
                  <a:effectLst/>
                </a:rPr>
                <a:t> </a:t>
              </a:r>
              <a:endParaRPr lang="x-none" sz="2400" dirty="0">
                <a:solidFill>
                  <a:schemeClr val="bg1"/>
                </a:solidFill>
              </a:endParaRPr>
            </a:p>
          </p:txBody>
        </p:sp>
      </p:grpSp>
      <p:grpSp>
        <p:nvGrpSpPr>
          <p:cNvPr id="35" name="Group 34">
            <a:extLst>
              <a:ext uri="{FF2B5EF4-FFF2-40B4-BE49-F238E27FC236}">
                <a16:creationId xmlns:a16="http://schemas.microsoft.com/office/drawing/2014/main" xmlns="" id="{0782D741-6445-5DF1-1685-AB2161A39B05}"/>
              </a:ext>
            </a:extLst>
          </p:cNvPr>
          <p:cNvGrpSpPr/>
          <p:nvPr/>
        </p:nvGrpSpPr>
        <p:grpSpPr>
          <a:xfrm>
            <a:off x="6038737" y="2870092"/>
            <a:ext cx="1770927" cy="3565432"/>
            <a:chOff x="6038737" y="2870092"/>
            <a:chExt cx="1770927" cy="3565432"/>
          </a:xfrm>
        </p:grpSpPr>
        <p:sp>
          <p:nvSpPr>
            <p:cNvPr id="21" name="Rounded Rectangle 20">
              <a:extLst>
                <a:ext uri="{FF2B5EF4-FFF2-40B4-BE49-F238E27FC236}">
                  <a16:creationId xmlns:a16="http://schemas.microsoft.com/office/drawing/2014/main" xmlns="" id="{9F03989D-C06F-D525-EFA3-B18E4EA5E993}"/>
                </a:ext>
              </a:extLst>
            </p:cNvPr>
            <p:cNvSpPr/>
            <p:nvPr/>
          </p:nvSpPr>
          <p:spPr>
            <a:xfrm>
              <a:off x="6038737" y="2870092"/>
              <a:ext cx="1770927" cy="3565432"/>
            </a:xfrm>
            <a:prstGeom prst="roundRect">
              <a:avLst>
                <a:gd name="adj" fmla="val 9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0" name="TextBox 29">
              <a:extLst>
                <a:ext uri="{FF2B5EF4-FFF2-40B4-BE49-F238E27FC236}">
                  <a16:creationId xmlns:a16="http://schemas.microsoft.com/office/drawing/2014/main" xmlns="" id="{FCD14AD0-138A-384C-7223-15F025CCEEB9}"/>
                </a:ext>
              </a:extLst>
            </p:cNvPr>
            <p:cNvSpPr txBox="1"/>
            <p:nvPr/>
          </p:nvSpPr>
          <p:spPr>
            <a:xfrm>
              <a:off x="6052397" y="3708073"/>
              <a:ext cx="1757267" cy="2606676"/>
            </a:xfrm>
            <a:prstGeom prst="rect">
              <a:avLst/>
            </a:prstGeom>
            <a:noFill/>
          </p:spPr>
          <p:txBody>
            <a:bodyPr wrap="square">
              <a:spAutoFit/>
            </a:bodyPr>
            <a:lstStyle/>
            <a:p>
              <a:pPr algn="ctr">
                <a:lnSpc>
                  <a:spcPct val="115000"/>
                </a:lnSpc>
              </a:pPr>
              <a:r>
                <a:rPr lang="vi-VN" sz="2400" dirty="0">
                  <a:solidFill>
                    <a:schemeClr val="bg1"/>
                  </a:solidFill>
                  <a:effectLst/>
                  <a:latin typeface="Times New Roman" panose="02020603050405020304" pitchFamily="18" charset="0"/>
                  <a:ea typeface="Times New Roman" panose="02020603050405020304" pitchFamily="18" charset="0"/>
                </a:rPr>
                <a:t>Xác định ngôi kể. Tác dụng của việc thay đổi ngôi kể (nếu có).</a:t>
              </a:r>
              <a:endParaRPr lang="x-none" sz="2400" dirty="0">
                <a:solidFill>
                  <a:schemeClr val="bg1"/>
                </a:solidFill>
                <a:effectLst/>
                <a:latin typeface="Times New Roman" panose="02020603050405020304" pitchFamily="18" charset="0"/>
                <a:ea typeface="Times New Roman" panose="02020603050405020304" pitchFamily="18" charset="0"/>
              </a:endParaRPr>
            </a:p>
          </p:txBody>
        </p:sp>
      </p:grpSp>
      <p:grpSp>
        <p:nvGrpSpPr>
          <p:cNvPr id="36" name="Group 35">
            <a:extLst>
              <a:ext uri="{FF2B5EF4-FFF2-40B4-BE49-F238E27FC236}">
                <a16:creationId xmlns:a16="http://schemas.microsoft.com/office/drawing/2014/main" xmlns="" id="{4CB42687-3795-9BE4-5AAF-31109C05996C}"/>
              </a:ext>
            </a:extLst>
          </p:cNvPr>
          <p:cNvGrpSpPr/>
          <p:nvPr/>
        </p:nvGrpSpPr>
        <p:grpSpPr>
          <a:xfrm>
            <a:off x="8272687" y="2870092"/>
            <a:ext cx="1817416" cy="3587231"/>
            <a:chOff x="8272687" y="2870092"/>
            <a:chExt cx="1817416" cy="3587231"/>
          </a:xfrm>
        </p:grpSpPr>
        <p:sp>
          <p:nvSpPr>
            <p:cNvPr id="22" name="Rounded Rectangle 21">
              <a:extLst>
                <a:ext uri="{FF2B5EF4-FFF2-40B4-BE49-F238E27FC236}">
                  <a16:creationId xmlns:a16="http://schemas.microsoft.com/office/drawing/2014/main" xmlns="" id="{B926762C-940D-271C-EAE3-7DC7B256DFC7}"/>
                </a:ext>
              </a:extLst>
            </p:cNvPr>
            <p:cNvSpPr/>
            <p:nvPr/>
          </p:nvSpPr>
          <p:spPr>
            <a:xfrm>
              <a:off x="8272687" y="2870092"/>
              <a:ext cx="1770927" cy="3565432"/>
            </a:xfrm>
            <a:prstGeom prst="roundRect">
              <a:avLst>
                <a:gd name="adj" fmla="val 94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2" name="TextBox 31">
              <a:extLst>
                <a:ext uri="{FF2B5EF4-FFF2-40B4-BE49-F238E27FC236}">
                  <a16:creationId xmlns:a16="http://schemas.microsoft.com/office/drawing/2014/main" xmlns="" id="{17CAD3A1-2F91-0801-59A8-F945867F6AB2}"/>
                </a:ext>
              </a:extLst>
            </p:cNvPr>
            <p:cNvSpPr txBox="1"/>
            <p:nvPr/>
          </p:nvSpPr>
          <p:spPr>
            <a:xfrm>
              <a:off x="8319176" y="3656556"/>
              <a:ext cx="1770927" cy="2800767"/>
            </a:xfrm>
            <a:prstGeom prst="rect">
              <a:avLst/>
            </a:prstGeom>
            <a:noFill/>
          </p:spPr>
          <p:txBody>
            <a:bodyPr wrap="square">
              <a:spAutoFit/>
            </a:bodyPr>
            <a:lstStyle/>
            <a:p>
              <a:pPr algn="ctr"/>
              <a:r>
                <a:rPr lang="vi-VN" sz="2200" dirty="0">
                  <a:solidFill>
                    <a:schemeClr val="bg1"/>
                  </a:solidFill>
                  <a:effectLst/>
                  <a:latin typeface="Times New Roman" panose="02020603050405020304" pitchFamily="18" charset="0"/>
                  <a:ea typeface="Times New Roman" panose="02020603050405020304" pitchFamily="18" charset="0"/>
                </a:rPr>
                <a:t>Xác định những hiểu biết có được từ văn bản và tác động của chúng đến tình cảm của người đọc.</a:t>
              </a:r>
              <a:r>
                <a:rPr lang="x-none" sz="2200" dirty="0">
                  <a:solidFill>
                    <a:schemeClr val="bg1"/>
                  </a:solidFill>
                  <a:effectLst/>
                </a:rPr>
                <a:t> </a:t>
              </a:r>
              <a:endParaRPr lang="x-none" sz="2200" dirty="0">
                <a:solidFill>
                  <a:schemeClr val="bg1"/>
                </a:solidFill>
              </a:endParaRPr>
            </a:p>
          </p:txBody>
        </p:sp>
      </p:grpSp>
      <p:grpSp>
        <p:nvGrpSpPr>
          <p:cNvPr id="7" name="组合 6"/>
          <p:cNvGrpSpPr/>
          <p:nvPr/>
        </p:nvGrpSpPr>
        <p:grpSpPr>
          <a:xfrm>
            <a:off x="1320226" y="1588147"/>
            <a:ext cx="8833918" cy="1984099"/>
            <a:chOff x="1679041" y="2316480"/>
            <a:chExt cx="8833918" cy="1984099"/>
          </a:xfrm>
        </p:grpSpPr>
        <p:grpSp>
          <p:nvGrpSpPr>
            <p:cNvPr id="8" name="248e3e90-6641-4069-9d8e-7a64d3a54f4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679041" y="2316480"/>
              <a:ext cx="8833918" cy="1984099"/>
              <a:chOff x="719138" y="1245819"/>
              <a:chExt cx="10759033" cy="2416481"/>
            </a:xfrm>
          </p:grpSpPr>
          <p:sp>
            <p:nvSpPr>
              <p:cNvPr id="13" name="ïṣḻíḓe"/>
              <p:cNvSpPr/>
              <p:nvPr/>
            </p:nvSpPr>
            <p:spPr>
              <a:xfrm>
                <a:off x="719138" y="1245819"/>
                <a:ext cx="2441046" cy="2416481"/>
              </a:xfrm>
              <a:prstGeom prst="ellipse">
                <a:avLst/>
              </a:prstGeom>
              <a:solidFill>
                <a:schemeClr val="accent3">
                  <a:lumMod val="20000"/>
                  <a:lumOff val="80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latin typeface="杨任东竹石体-Medium" panose="02000000000000000000" pitchFamily="2" charset="-122"/>
                  <a:ea typeface="杨任东竹石体-Medium" panose="02000000000000000000" pitchFamily="2" charset="-122"/>
                  <a:sym typeface="郑庆科黄油体Regular 郑庆科黄油体"/>
                </a:endParaRPr>
              </a:p>
            </p:txBody>
          </p:sp>
          <p:sp>
            <p:nvSpPr>
              <p:cNvPr id="14" name="íŝḷiďe"/>
              <p:cNvSpPr/>
              <p:nvPr/>
            </p:nvSpPr>
            <p:spPr>
              <a:xfrm>
                <a:off x="9037125" y="1245819"/>
                <a:ext cx="2441046" cy="2416481"/>
              </a:xfrm>
              <a:prstGeom prst="ellipse">
                <a:avLst/>
              </a:prstGeom>
              <a:solidFill>
                <a:schemeClr val="accent3">
                  <a:lumMod val="20000"/>
                  <a:lumOff val="80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latin typeface="杨任东竹石体-Medium" panose="02000000000000000000" pitchFamily="2" charset="-122"/>
                  <a:ea typeface="杨任东竹石体-Medium" panose="02000000000000000000" pitchFamily="2" charset="-122"/>
                  <a:sym typeface="郑庆科黄油体Regular 郑庆科黄油体"/>
                </a:endParaRPr>
              </a:p>
            </p:txBody>
          </p:sp>
          <p:sp>
            <p:nvSpPr>
              <p:cNvPr id="15" name="iṡḻíḋe"/>
              <p:cNvSpPr/>
              <p:nvPr/>
            </p:nvSpPr>
            <p:spPr>
              <a:xfrm>
                <a:off x="3491800" y="1245819"/>
                <a:ext cx="2441046" cy="2416481"/>
              </a:xfrm>
              <a:prstGeom prst="ellipse">
                <a:avLst/>
              </a:prstGeom>
              <a:solidFill>
                <a:schemeClr val="accent3">
                  <a:lumMod val="20000"/>
                  <a:lumOff val="80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latin typeface="杨任东竹石体-Medium" panose="02000000000000000000" pitchFamily="2" charset="-122"/>
                  <a:ea typeface="杨任东竹石体-Medium" panose="02000000000000000000" pitchFamily="2" charset="-122"/>
                  <a:sym typeface="郑庆科黄油体Regular 郑庆科黄油体"/>
                </a:endParaRPr>
              </a:p>
            </p:txBody>
          </p:sp>
          <p:sp>
            <p:nvSpPr>
              <p:cNvPr id="16" name="ïṡlîďé"/>
              <p:cNvSpPr/>
              <p:nvPr/>
            </p:nvSpPr>
            <p:spPr>
              <a:xfrm>
                <a:off x="6264463" y="1245819"/>
                <a:ext cx="2441046" cy="2416481"/>
              </a:xfrm>
              <a:prstGeom prst="ellipse">
                <a:avLst/>
              </a:prstGeom>
              <a:solidFill>
                <a:schemeClr val="accent3">
                  <a:lumMod val="20000"/>
                  <a:lumOff val="80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bg1"/>
                  </a:solidFill>
                  <a:latin typeface="杨任东竹石体-Medium" panose="02000000000000000000" pitchFamily="2" charset="-122"/>
                  <a:ea typeface="杨任东竹石体-Medium" panose="02000000000000000000" pitchFamily="2" charset="-122"/>
                  <a:sym typeface="郑庆科黄油体Regular 郑庆科黄油体"/>
                </a:endParaRPr>
              </a:p>
            </p:txBody>
          </p:sp>
        </p:grpSp>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50537" y="2413000"/>
              <a:ext cx="1492600" cy="1791120"/>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4566" y="2583350"/>
              <a:ext cx="1837407" cy="1534234"/>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68268" y="2676738"/>
              <a:ext cx="1617293" cy="1263644"/>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15529" y="2432718"/>
              <a:ext cx="1492600" cy="1791120"/>
            </a:xfrm>
            <a:prstGeom prst="rect">
              <a:avLst/>
            </a:prstGeom>
          </p:spPr>
        </p:pic>
      </p:grpSp>
    </p:spTree>
    <p:extLst>
      <p:ext uri="{BB962C8B-B14F-4D97-AF65-F5344CB8AC3E}">
        <p14:creationId xmlns:p14="http://schemas.microsoft.com/office/powerpoint/2010/main" val="4231516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arn(inVertic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barn(inVertical)">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arn(inVertical)">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420000" flipH="1">
            <a:off x="298666" y="5244808"/>
            <a:ext cx="1015285" cy="585088"/>
          </a:xfrm>
          <a:prstGeom prst="rect">
            <a:avLst/>
          </a:prstGeom>
        </p:spPr>
      </p:pic>
      <p:graphicFrame>
        <p:nvGraphicFramePr>
          <p:cNvPr id="3" name="Table 6">
            <a:extLst>
              <a:ext uri="{FF2B5EF4-FFF2-40B4-BE49-F238E27FC236}">
                <a16:creationId xmlns:a16="http://schemas.microsoft.com/office/drawing/2014/main" xmlns="" id="{A5238C74-07AC-FF5D-DE09-03DCC059E364}"/>
              </a:ext>
            </a:extLst>
          </p:cNvPr>
          <p:cNvGraphicFramePr>
            <a:graphicFrameLocks noGrp="1"/>
          </p:cNvGraphicFramePr>
          <p:nvPr>
            <p:extLst>
              <p:ext uri="{D42A27DB-BD31-4B8C-83A1-F6EECF244321}">
                <p14:modId xmlns:p14="http://schemas.microsoft.com/office/powerpoint/2010/main" val="2425474339"/>
              </p:ext>
            </p:extLst>
          </p:nvPr>
        </p:nvGraphicFramePr>
        <p:xfrm>
          <a:off x="1379539" y="555629"/>
          <a:ext cx="10098096" cy="388620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3050803862"/>
                    </a:ext>
                  </a:extLst>
                </a:gridCol>
                <a:gridCol w="631131">
                  <a:extLst>
                    <a:ext uri="{9D8B030D-6E8A-4147-A177-3AD203B41FA5}">
                      <a16:colId xmlns:a16="http://schemas.microsoft.com/office/drawing/2014/main" xmlns="" val="55657627"/>
                    </a:ext>
                  </a:extLst>
                </a:gridCol>
                <a:gridCol w="631131">
                  <a:extLst>
                    <a:ext uri="{9D8B030D-6E8A-4147-A177-3AD203B41FA5}">
                      <a16:colId xmlns:a16="http://schemas.microsoft.com/office/drawing/2014/main" xmlns="" val="3906843004"/>
                    </a:ext>
                  </a:extLst>
                </a:gridCol>
                <a:gridCol w="631131">
                  <a:extLst>
                    <a:ext uri="{9D8B030D-6E8A-4147-A177-3AD203B41FA5}">
                      <a16:colId xmlns:a16="http://schemas.microsoft.com/office/drawing/2014/main" xmlns="" val="1403298920"/>
                    </a:ext>
                  </a:extLst>
                </a:gridCol>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gridCol w="631131">
                  <a:extLst>
                    <a:ext uri="{9D8B030D-6E8A-4147-A177-3AD203B41FA5}">
                      <a16:colId xmlns:a16="http://schemas.microsoft.com/office/drawing/2014/main" xmlns="" val="3214987492"/>
                    </a:ext>
                  </a:extLst>
                </a:gridCol>
                <a:gridCol w="631131">
                  <a:extLst>
                    <a:ext uri="{9D8B030D-6E8A-4147-A177-3AD203B41FA5}">
                      <a16:colId xmlns:a16="http://schemas.microsoft.com/office/drawing/2014/main" xmlns="" val="3988695883"/>
                    </a:ext>
                  </a:extLst>
                </a:gridCol>
                <a:gridCol w="631131">
                  <a:extLst>
                    <a:ext uri="{9D8B030D-6E8A-4147-A177-3AD203B41FA5}">
                      <a16:colId xmlns:a16="http://schemas.microsoft.com/office/drawing/2014/main" xmlns="" val="3991670598"/>
                    </a:ext>
                  </a:extLst>
                </a:gridCol>
                <a:gridCol w="631131">
                  <a:extLst>
                    <a:ext uri="{9D8B030D-6E8A-4147-A177-3AD203B41FA5}">
                      <a16:colId xmlns:a16="http://schemas.microsoft.com/office/drawing/2014/main" xmlns="" val="2785014682"/>
                    </a:ext>
                  </a:extLst>
                </a:gridCol>
                <a:gridCol w="631131">
                  <a:extLst>
                    <a:ext uri="{9D8B030D-6E8A-4147-A177-3AD203B41FA5}">
                      <a16:colId xmlns:a16="http://schemas.microsoft.com/office/drawing/2014/main" xmlns="" val="1277063990"/>
                    </a:ext>
                  </a:extLst>
                </a:gridCol>
                <a:gridCol w="631131">
                  <a:extLst>
                    <a:ext uri="{9D8B030D-6E8A-4147-A177-3AD203B41FA5}">
                      <a16:colId xmlns:a16="http://schemas.microsoft.com/office/drawing/2014/main" xmlns="" val="1585270480"/>
                    </a:ext>
                  </a:extLst>
                </a:gridCol>
                <a:gridCol w="631131">
                  <a:extLst>
                    <a:ext uri="{9D8B030D-6E8A-4147-A177-3AD203B41FA5}">
                      <a16:colId xmlns:a16="http://schemas.microsoft.com/office/drawing/2014/main" xmlns="" val="2644650644"/>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76330683"/>
                  </a:ext>
                </a:extLst>
              </a:tr>
              <a:tr h="747075">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extLst>
                  <a:ext uri="{0D108BD9-81ED-4DB2-BD59-A6C34878D82A}">
                    <a16:rowId xmlns:a16="http://schemas.microsoft.com/office/drawing/2014/main" xmlns="" val="2419745692"/>
                  </a:ext>
                </a:extLst>
              </a:tr>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243776431"/>
                  </a:ext>
                </a:extLst>
              </a:tr>
              <a:tr h="747075">
                <a:tc>
                  <a:txBody>
                    <a:bodyPr/>
                    <a:lstStyle/>
                    <a:p>
                      <a:pPr algn="ctr"/>
                      <a:endParaRPr lang="x-none" sz="4500" b="1">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731879114"/>
                  </a:ext>
                </a:extLst>
              </a:tr>
              <a:tr h="747075">
                <a:tc>
                  <a:txBody>
                    <a:bodyPr/>
                    <a:lstStyle/>
                    <a:p>
                      <a:pPr algn="ctr"/>
                      <a:endParaRPr lang="x-none" sz="4500" b="1">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rgbClr val="FF0000"/>
                          </a:solidFill>
                          <a:latin typeface="Times New Roman" panose="02020603050405020304" pitchFamily="18" charset="0"/>
                          <a:cs typeface="Times New Roman" panose="02020603050405020304" pitchFamily="18" charset="0"/>
                        </a:rPr>
                        <a:t>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r>
                        <a:rPr lang="x-none" sz="4500" b="1" dirty="0">
                          <a:solidFill>
                            <a:schemeClr val="tx1"/>
                          </a:solidFill>
                          <a:latin typeface="Times New Roman" panose="02020603050405020304" pitchFamily="18" charset="0"/>
                          <a:cs typeface="Times New Roman" panose="02020603050405020304" pitchFamily="18" charset="0"/>
                        </a:rPr>
                        <a: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10000"/>
                        <a:lumOff val="90000"/>
                      </a:schemeClr>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535575646"/>
                  </a:ext>
                </a:extLst>
              </a:tr>
            </a:tbl>
          </a:graphicData>
        </a:graphic>
      </p:graphicFrame>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724273" y="0"/>
            <a:ext cx="1506724" cy="1259420"/>
          </a:xfrm>
          <a:prstGeom prst="rect">
            <a:avLst/>
          </a:prstGeom>
        </p:spPr>
      </p:pic>
      <p:sp>
        <p:nvSpPr>
          <p:cNvPr id="7" name="câu 1">
            <a:extLst>
              <a:ext uri="{FF2B5EF4-FFF2-40B4-BE49-F238E27FC236}">
                <a16:creationId xmlns:a16="http://schemas.microsoft.com/office/drawing/2014/main" xmlns="" id="{710C58AA-AB9F-78D7-4C10-7D533DC40096}"/>
              </a:ext>
            </a:extLst>
          </p:cNvPr>
          <p:cNvSpPr/>
          <p:nvPr/>
        </p:nvSpPr>
        <p:spPr>
          <a:xfrm>
            <a:off x="510518" y="599171"/>
            <a:ext cx="653143" cy="6129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t>1</a:t>
            </a:r>
          </a:p>
        </p:txBody>
      </p:sp>
      <p:sp>
        <p:nvSpPr>
          <p:cNvPr id="8" name="câu 2">
            <a:extLst>
              <a:ext uri="{FF2B5EF4-FFF2-40B4-BE49-F238E27FC236}">
                <a16:creationId xmlns:a16="http://schemas.microsoft.com/office/drawing/2014/main" xmlns="" id="{DBE2AA78-0EE0-DA1F-35FD-63AEAD111D85}"/>
              </a:ext>
            </a:extLst>
          </p:cNvPr>
          <p:cNvSpPr/>
          <p:nvPr/>
        </p:nvSpPr>
        <p:spPr>
          <a:xfrm>
            <a:off x="510518" y="1381548"/>
            <a:ext cx="653143" cy="6129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t>2</a:t>
            </a:r>
          </a:p>
        </p:txBody>
      </p:sp>
      <p:sp>
        <p:nvSpPr>
          <p:cNvPr id="9" name="câu 3">
            <a:extLst>
              <a:ext uri="{FF2B5EF4-FFF2-40B4-BE49-F238E27FC236}">
                <a16:creationId xmlns:a16="http://schemas.microsoft.com/office/drawing/2014/main" xmlns="" id="{7A3CDB9F-13EC-8916-FE0C-ADB3C79A4D04}"/>
              </a:ext>
            </a:extLst>
          </p:cNvPr>
          <p:cNvSpPr/>
          <p:nvPr/>
        </p:nvSpPr>
        <p:spPr>
          <a:xfrm>
            <a:off x="510518" y="2163925"/>
            <a:ext cx="653143" cy="6129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t>3</a:t>
            </a:r>
          </a:p>
        </p:txBody>
      </p:sp>
      <p:sp>
        <p:nvSpPr>
          <p:cNvPr id="10" name="câu 4">
            <a:extLst>
              <a:ext uri="{FF2B5EF4-FFF2-40B4-BE49-F238E27FC236}">
                <a16:creationId xmlns:a16="http://schemas.microsoft.com/office/drawing/2014/main" xmlns="" id="{093576B0-9878-C1D6-9785-F46CB01DB008}"/>
              </a:ext>
            </a:extLst>
          </p:cNvPr>
          <p:cNvSpPr/>
          <p:nvPr/>
        </p:nvSpPr>
        <p:spPr>
          <a:xfrm>
            <a:off x="510518" y="2931788"/>
            <a:ext cx="653143" cy="6129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t>4</a:t>
            </a:r>
          </a:p>
        </p:txBody>
      </p:sp>
      <p:sp>
        <p:nvSpPr>
          <p:cNvPr id="11" name="câu 5">
            <a:extLst>
              <a:ext uri="{FF2B5EF4-FFF2-40B4-BE49-F238E27FC236}">
                <a16:creationId xmlns:a16="http://schemas.microsoft.com/office/drawing/2014/main" xmlns="" id="{FCA0D245-A938-5B2D-1651-0EF3C44B8F33}"/>
              </a:ext>
            </a:extLst>
          </p:cNvPr>
          <p:cNvSpPr/>
          <p:nvPr/>
        </p:nvSpPr>
        <p:spPr>
          <a:xfrm>
            <a:off x="510518" y="3788503"/>
            <a:ext cx="653143" cy="6129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b="1" dirty="0"/>
              <a:t>5</a:t>
            </a:r>
          </a:p>
        </p:txBody>
      </p:sp>
      <p:sp>
        <p:nvSpPr>
          <p:cNvPr id="21" name="TextBox 20">
            <a:extLst>
              <a:ext uri="{FF2B5EF4-FFF2-40B4-BE49-F238E27FC236}">
                <a16:creationId xmlns:a16="http://schemas.microsoft.com/office/drawing/2014/main" xmlns="" id="{698D978C-CEE1-1470-D43B-C2A3A1FC599C}"/>
              </a:ext>
            </a:extLst>
          </p:cNvPr>
          <p:cNvSpPr txBox="1"/>
          <p:nvPr/>
        </p:nvSpPr>
        <p:spPr>
          <a:xfrm>
            <a:off x="1054672" y="4873834"/>
            <a:ext cx="10747829" cy="1384995"/>
          </a:xfrm>
          <a:prstGeom prst="rect">
            <a:avLst/>
          </a:prstGeom>
          <a:noFill/>
        </p:spPr>
        <p:txBody>
          <a:bodyPr wrap="square">
            <a:spAutoFit/>
          </a:bodyPr>
          <a:lstStyle/>
          <a:p>
            <a:pPr algn="ctr"/>
            <a:r>
              <a:rPr lang="vi-VN" sz="2800" kern="1200" dirty="0">
                <a:solidFill>
                  <a:schemeClr val="tx1"/>
                </a:solidFill>
                <a:effectLst/>
                <a:latin typeface="Times New Roman" panose="02020603050405020304" pitchFamily="18" charset="0"/>
                <a:cs typeface="Times New Roman" panose="02020603050405020304" pitchFamily="18" charset="0"/>
              </a:rPr>
              <a:t>Đây là tác phẩm văn xuôi cỡ lớn, có nội dung phong phú, cốt truyện phức tạp, phản ánh nhiều sự kiện, cảnh ngộ; miêu tả nhiều tuyến nhân vật, nhiều quan hệ chồng chéo với những diễn biến tâm lí phức tạp, đa dạng.</a:t>
            </a:r>
            <a:endParaRPr lang="x-none" sz="2800" kern="1200" dirty="0">
              <a:solidFill>
                <a:schemeClr val="tx1"/>
              </a:solidFill>
              <a:effectLst/>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xmlns="" id="{A48F3D06-2829-F966-5F18-93C51FA0E33E}"/>
              </a:ext>
            </a:extLst>
          </p:cNvPr>
          <p:cNvSpPr txBox="1"/>
          <p:nvPr/>
        </p:nvSpPr>
        <p:spPr>
          <a:xfrm>
            <a:off x="3006841" y="5098751"/>
            <a:ext cx="6843485" cy="954107"/>
          </a:xfrm>
          <a:prstGeom prst="rect">
            <a:avLst/>
          </a:prstGeom>
          <a:noFill/>
        </p:spPr>
        <p:txBody>
          <a:bodyPr wrap="square">
            <a:spAutoFit/>
          </a:bodyPr>
          <a:lstStyle/>
          <a:p>
            <a:pPr algn="ctr"/>
            <a:r>
              <a:rPr lang="vi-VN" sz="2800" kern="1200" dirty="0">
                <a:solidFill>
                  <a:schemeClr val="tx1"/>
                </a:solidFill>
                <a:effectLst/>
                <a:latin typeface="Times New Roman" panose="02020603050405020304" pitchFamily="18" charset="0"/>
                <a:cs typeface="Times New Roman" panose="02020603050405020304" pitchFamily="18" charset="0"/>
              </a:rPr>
              <a:t>Đoạn trích “Người đàn ông cô độc giữa rừng” trích từ tiểu thuyết nào? </a:t>
            </a:r>
            <a:endParaRPr lang="x-none" sz="28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xmlns="" id="{C0737D64-A31A-2C70-33E5-95C2E760F7C5}"/>
              </a:ext>
            </a:extLst>
          </p:cNvPr>
          <p:cNvSpPr txBox="1"/>
          <p:nvPr/>
        </p:nvSpPr>
        <p:spPr>
          <a:xfrm>
            <a:off x="2252097" y="5258515"/>
            <a:ext cx="8352971" cy="523220"/>
          </a:xfrm>
          <a:prstGeom prst="rect">
            <a:avLst/>
          </a:prstGeom>
          <a:noFill/>
        </p:spPr>
        <p:txBody>
          <a:bodyPr wrap="square">
            <a:spAutoFit/>
          </a:bodyPr>
          <a:lstStyle/>
          <a:p>
            <a:pPr algn="ctr"/>
            <a:r>
              <a:rPr lang="vi-VN" sz="2800" kern="1200" dirty="0">
                <a:solidFill>
                  <a:schemeClr val="tx1"/>
                </a:solidFill>
                <a:effectLst/>
                <a:latin typeface="Times New Roman" panose="02020603050405020304" pitchFamily="18" charset="0"/>
                <a:cs typeface="Times New Roman" panose="02020603050405020304" pitchFamily="18" charset="0"/>
              </a:rPr>
              <a:t>Tác giả của tiểu thuyết “Đất rừng phương Nam” là ai? </a:t>
            </a:r>
            <a:endParaRPr lang="x-none"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xmlns="" id="{9824F71B-2735-EF24-D952-E0F5A665D724}"/>
              </a:ext>
            </a:extLst>
          </p:cNvPr>
          <p:cNvSpPr txBox="1"/>
          <p:nvPr/>
        </p:nvSpPr>
        <p:spPr>
          <a:xfrm>
            <a:off x="776580" y="5112376"/>
            <a:ext cx="10638840" cy="523220"/>
          </a:xfrm>
          <a:prstGeom prst="rect">
            <a:avLst/>
          </a:prstGeom>
          <a:noFill/>
        </p:spPr>
        <p:txBody>
          <a:bodyPr wrap="square">
            <a:spAutoFit/>
          </a:bodyPr>
          <a:lstStyle/>
          <a:p>
            <a:pPr algn="ctr"/>
            <a:r>
              <a:rPr lang="vi-VN" sz="2800" kern="1200" dirty="0">
                <a:solidFill>
                  <a:schemeClr val="tx1"/>
                </a:solidFill>
                <a:effectLst/>
                <a:latin typeface="Times New Roman" panose="02020603050405020304" pitchFamily="18" charset="0"/>
                <a:cs typeface="Times New Roman" panose="02020603050405020304" pitchFamily="18" charset="0"/>
              </a:rPr>
              <a:t>Nhân vật chính của tiểu thuyết “Đất rừng phương Nam” là ai? </a:t>
            </a:r>
            <a:endParaRPr lang="x-none"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xmlns="" id="{9397E086-1288-CC3D-4569-6EF925F8A941}"/>
              </a:ext>
            </a:extLst>
          </p:cNvPr>
          <p:cNvSpPr txBox="1"/>
          <p:nvPr/>
        </p:nvSpPr>
        <p:spPr>
          <a:xfrm>
            <a:off x="1606231" y="5009777"/>
            <a:ext cx="9638638" cy="954107"/>
          </a:xfrm>
          <a:prstGeom prst="rect">
            <a:avLst/>
          </a:prstGeom>
          <a:noFill/>
        </p:spPr>
        <p:txBody>
          <a:bodyPr wrap="square">
            <a:spAutoFit/>
          </a:bodyPr>
          <a:lstStyle/>
          <a:p>
            <a:pPr algn="ctr"/>
            <a:r>
              <a:rPr lang="vi-VN" sz="2800" kern="1200" dirty="0">
                <a:solidFill>
                  <a:schemeClr val="tx1"/>
                </a:solidFill>
                <a:effectLst/>
                <a:latin typeface="Times New Roman" panose="02020603050405020304" pitchFamily="18" charset="0"/>
                <a:cs typeface="Times New Roman" panose="02020603050405020304" pitchFamily="18" charset="0"/>
              </a:rPr>
              <a:t>Ở phần đầu đoạn trích “Người đàn ông cô độc giữa rừng” có sự xuất hiện của loài vật nào?</a:t>
            </a:r>
            <a:endParaRPr lang="x-none" sz="2800" dirty="0">
              <a:latin typeface="Times New Roman" panose="02020603050405020304" pitchFamily="18" charset="0"/>
              <a:cs typeface="Times New Roman" panose="02020603050405020304" pitchFamily="18" charset="0"/>
            </a:endParaRPr>
          </a:p>
        </p:txBody>
      </p:sp>
      <p:graphicFrame>
        <p:nvGraphicFramePr>
          <p:cNvPr id="30" name="đáp án 1">
            <a:extLst>
              <a:ext uri="{FF2B5EF4-FFF2-40B4-BE49-F238E27FC236}">
                <a16:creationId xmlns:a16="http://schemas.microsoft.com/office/drawing/2014/main" xmlns="" id="{296341C1-AC15-D989-BA87-72F9151EAC31}"/>
              </a:ext>
            </a:extLst>
          </p:cNvPr>
          <p:cNvGraphicFramePr>
            <a:graphicFrameLocks noGrp="1"/>
          </p:cNvGraphicFramePr>
          <p:nvPr>
            <p:extLst>
              <p:ext uri="{D42A27DB-BD31-4B8C-83A1-F6EECF244321}">
                <p14:modId xmlns:p14="http://schemas.microsoft.com/office/powerpoint/2010/main" val="4162567912"/>
              </p:ext>
            </p:extLst>
          </p:nvPr>
        </p:nvGraphicFramePr>
        <p:xfrm>
          <a:off x="2003172" y="560635"/>
          <a:ext cx="6311310" cy="77724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55657627"/>
                    </a:ext>
                  </a:extLst>
                </a:gridCol>
                <a:gridCol w="631131">
                  <a:extLst>
                    <a:ext uri="{9D8B030D-6E8A-4147-A177-3AD203B41FA5}">
                      <a16:colId xmlns:a16="http://schemas.microsoft.com/office/drawing/2014/main" xmlns="" val="3906843004"/>
                    </a:ext>
                  </a:extLst>
                </a:gridCol>
                <a:gridCol w="631131">
                  <a:extLst>
                    <a:ext uri="{9D8B030D-6E8A-4147-A177-3AD203B41FA5}">
                      <a16:colId xmlns:a16="http://schemas.microsoft.com/office/drawing/2014/main" xmlns="" val="1403298920"/>
                    </a:ext>
                  </a:extLst>
                </a:gridCol>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gridCol w="631131">
                  <a:extLst>
                    <a:ext uri="{9D8B030D-6E8A-4147-A177-3AD203B41FA5}">
                      <a16:colId xmlns:a16="http://schemas.microsoft.com/office/drawing/2014/main" xmlns="" val="3214987492"/>
                    </a:ext>
                  </a:extLst>
                </a:gridCol>
                <a:gridCol w="631131">
                  <a:extLst>
                    <a:ext uri="{9D8B030D-6E8A-4147-A177-3AD203B41FA5}">
                      <a16:colId xmlns:a16="http://schemas.microsoft.com/office/drawing/2014/main" xmlns="" val="3988695883"/>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76330683"/>
                  </a:ext>
                </a:extLst>
              </a:tr>
            </a:tbl>
          </a:graphicData>
        </a:graphic>
      </p:graphicFrame>
      <p:graphicFrame>
        <p:nvGraphicFramePr>
          <p:cNvPr id="31" name="đáp án 2">
            <a:extLst>
              <a:ext uri="{FF2B5EF4-FFF2-40B4-BE49-F238E27FC236}">
                <a16:creationId xmlns:a16="http://schemas.microsoft.com/office/drawing/2014/main" xmlns="" id="{52390DD6-1027-6EA5-DF1F-A1E9AB051541}"/>
              </a:ext>
            </a:extLst>
          </p:cNvPr>
          <p:cNvGraphicFramePr>
            <a:graphicFrameLocks noGrp="1"/>
          </p:cNvGraphicFramePr>
          <p:nvPr>
            <p:extLst>
              <p:ext uri="{D42A27DB-BD31-4B8C-83A1-F6EECF244321}">
                <p14:modId xmlns:p14="http://schemas.microsoft.com/office/powerpoint/2010/main" val="1380222083"/>
              </p:ext>
            </p:extLst>
          </p:nvPr>
        </p:nvGraphicFramePr>
        <p:xfrm>
          <a:off x="1379539" y="1337875"/>
          <a:ext cx="10098096" cy="77724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3050803862"/>
                    </a:ext>
                  </a:extLst>
                </a:gridCol>
                <a:gridCol w="631131">
                  <a:extLst>
                    <a:ext uri="{9D8B030D-6E8A-4147-A177-3AD203B41FA5}">
                      <a16:colId xmlns:a16="http://schemas.microsoft.com/office/drawing/2014/main" xmlns="" val="55657627"/>
                    </a:ext>
                  </a:extLst>
                </a:gridCol>
                <a:gridCol w="631131">
                  <a:extLst>
                    <a:ext uri="{9D8B030D-6E8A-4147-A177-3AD203B41FA5}">
                      <a16:colId xmlns:a16="http://schemas.microsoft.com/office/drawing/2014/main" xmlns="" val="3906843004"/>
                    </a:ext>
                  </a:extLst>
                </a:gridCol>
                <a:gridCol w="631131">
                  <a:extLst>
                    <a:ext uri="{9D8B030D-6E8A-4147-A177-3AD203B41FA5}">
                      <a16:colId xmlns:a16="http://schemas.microsoft.com/office/drawing/2014/main" xmlns="" val="1403298920"/>
                    </a:ext>
                  </a:extLst>
                </a:gridCol>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gridCol w="631131">
                  <a:extLst>
                    <a:ext uri="{9D8B030D-6E8A-4147-A177-3AD203B41FA5}">
                      <a16:colId xmlns:a16="http://schemas.microsoft.com/office/drawing/2014/main" xmlns="" val="3214987492"/>
                    </a:ext>
                  </a:extLst>
                </a:gridCol>
                <a:gridCol w="631131">
                  <a:extLst>
                    <a:ext uri="{9D8B030D-6E8A-4147-A177-3AD203B41FA5}">
                      <a16:colId xmlns:a16="http://schemas.microsoft.com/office/drawing/2014/main" xmlns="" val="3988695883"/>
                    </a:ext>
                  </a:extLst>
                </a:gridCol>
                <a:gridCol w="631131">
                  <a:extLst>
                    <a:ext uri="{9D8B030D-6E8A-4147-A177-3AD203B41FA5}">
                      <a16:colId xmlns:a16="http://schemas.microsoft.com/office/drawing/2014/main" xmlns="" val="3991670598"/>
                    </a:ext>
                  </a:extLst>
                </a:gridCol>
                <a:gridCol w="631131">
                  <a:extLst>
                    <a:ext uri="{9D8B030D-6E8A-4147-A177-3AD203B41FA5}">
                      <a16:colId xmlns:a16="http://schemas.microsoft.com/office/drawing/2014/main" xmlns="" val="2785014682"/>
                    </a:ext>
                  </a:extLst>
                </a:gridCol>
                <a:gridCol w="631131">
                  <a:extLst>
                    <a:ext uri="{9D8B030D-6E8A-4147-A177-3AD203B41FA5}">
                      <a16:colId xmlns:a16="http://schemas.microsoft.com/office/drawing/2014/main" xmlns="" val="1277063990"/>
                    </a:ext>
                  </a:extLst>
                </a:gridCol>
                <a:gridCol w="631131">
                  <a:extLst>
                    <a:ext uri="{9D8B030D-6E8A-4147-A177-3AD203B41FA5}">
                      <a16:colId xmlns:a16="http://schemas.microsoft.com/office/drawing/2014/main" xmlns="" val="1585270480"/>
                    </a:ext>
                  </a:extLst>
                </a:gridCol>
                <a:gridCol w="631131">
                  <a:extLst>
                    <a:ext uri="{9D8B030D-6E8A-4147-A177-3AD203B41FA5}">
                      <a16:colId xmlns:a16="http://schemas.microsoft.com/office/drawing/2014/main" xmlns="" val="2644650644"/>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419745692"/>
                  </a:ext>
                </a:extLst>
              </a:tr>
            </a:tbl>
          </a:graphicData>
        </a:graphic>
      </p:graphicFrame>
      <p:graphicFrame>
        <p:nvGraphicFramePr>
          <p:cNvPr id="32" name="đáp án 3">
            <a:extLst>
              <a:ext uri="{FF2B5EF4-FFF2-40B4-BE49-F238E27FC236}">
                <a16:creationId xmlns:a16="http://schemas.microsoft.com/office/drawing/2014/main" xmlns="" id="{93789E09-BB62-6D41-C357-DCAD574D078F}"/>
              </a:ext>
            </a:extLst>
          </p:cNvPr>
          <p:cNvGraphicFramePr>
            <a:graphicFrameLocks noGrp="1"/>
          </p:cNvGraphicFramePr>
          <p:nvPr>
            <p:extLst>
              <p:ext uri="{D42A27DB-BD31-4B8C-83A1-F6EECF244321}">
                <p14:modId xmlns:p14="http://schemas.microsoft.com/office/powerpoint/2010/main" val="2927864781"/>
              </p:ext>
            </p:extLst>
          </p:nvPr>
        </p:nvGraphicFramePr>
        <p:xfrm>
          <a:off x="3265434" y="2115115"/>
          <a:ext cx="5049048" cy="77724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1403298920"/>
                    </a:ext>
                  </a:extLst>
                </a:gridCol>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gridCol w="631131">
                  <a:extLst>
                    <a:ext uri="{9D8B030D-6E8A-4147-A177-3AD203B41FA5}">
                      <a16:colId xmlns:a16="http://schemas.microsoft.com/office/drawing/2014/main" xmlns="" val="3214987492"/>
                    </a:ext>
                  </a:extLst>
                </a:gridCol>
                <a:gridCol w="631131">
                  <a:extLst>
                    <a:ext uri="{9D8B030D-6E8A-4147-A177-3AD203B41FA5}">
                      <a16:colId xmlns:a16="http://schemas.microsoft.com/office/drawing/2014/main" xmlns="" val="3988695883"/>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243776431"/>
                  </a:ext>
                </a:extLst>
              </a:tr>
            </a:tbl>
          </a:graphicData>
        </a:graphic>
      </p:graphicFrame>
      <p:graphicFrame>
        <p:nvGraphicFramePr>
          <p:cNvPr id="33" name="đáp an 5">
            <a:extLst>
              <a:ext uri="{FF2B5EF4-FFF2-40B4-BE49-F238E27FC236}">
                <a16:creationId xmlns:a16="http://schemas.microsoft.com/office/drawing/2014/main" xmlns="" id="{08934CB1-4E94-3D10-DBB8-2D432CC88C49}"/>
              </a:ext>
            </a:extLst>
          </p:cNvPr>
          <p:cNvGraphicFramePr>
            <a:graphicFrameLocks noGrp="1"/>
          </p:cNvGraphicFramePr>
          <p:nvPr>
            <p:extLst>
              <p:ext uri="{D42A27DB-BD31-4B8C-83A1-F6EECF244321}">
                <p14:modId xmlns:p14="http://schemas.microsoft.com/office/powerpoint/2010/main" val="3970174563"/>
              </p:ext>
            </p:extLst>
          </p:nvPr>
        </p:nvGraphicFramePr>
        <p:xfrm>
          <a:off x="3893041" y="3674912"/>
          <a:ext cx="6311310" cy="77724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gridCol w="631131">
                  <a:extLst>
                    <a:ext uri="{9D8B030D-6E8A-4147-A177-3AD203B41FA5}">
                      <a16:colId xmlns:a16="http://schemas.microsoft.com/office/drawing/2014/main" xmlns="" val="3214987492"/>
                    </a:ext>
                  </a:extLst>
                </a:gridCol>
                <a:gridCol w="631131">
                  <a:extLst>
                    <a:ext uri="{9D8B030D-6E8A-4147-A177-3AD203B41FA5}">
                      <a16:colId xmlns:a16="http://schemas.microsoft.com/office/drawing/2014/main" xmlns="" val="3988695883"/>
                    </a:ext>
                  </a:extLst>
                </a:gridCol>
                <a:gridCol w="631131">
                  <a:extLst>
                    <a:ext uri="{9D8B030D-6E8A-4147-A177-3AD203B41FA5}">
                      <a16:colId xmlns:a16="http://schemas.microsoft.com/office/drawing/2014/main" xmlns="" val="3991670598"/>
                    </a:ext>
                  </a:extLst>
                </a:gridCol>
                <a:gridCol w="631131">
                  <a:extLst>
                    <a:ext uri="{9D8B030D-6E8A-4147-A177-3AD203B41FA5}">
                      <a16:colId xmlns:a16="http://schemas.microsoft.com/office/drawing/2014/main" xmlns="" val="2785014682"/>
                    </a:ext>
                  </a:extLst>
                </a:gridCol>
                <a:gridCol w="631131">
                  <a:extLst>
                    <a:ext uri="{9D8B030D-6E8A-4147-A177-3AD203B41FA5}">
                      <a16:colId xmlns:a16="http://schemas.microsoft.com/office/drawing/2014/main" xmlns="" val="1277063990"/>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35575646"/>
                  </a:ext>
                </a:extLst>
              </a:tr>
            </a:tbl>
          </a:graphicData>
        </a:graphic>
      </p:graphicFrame>
      <p:graphicFrame>
        <p:nvGraphicFramePr>
          <p:cNvPr id="34" name="đáp án 4">
            <a:extLst>
              <a:ext uri="{FF2B5EF4-FFF2-40B4-BE49-F238E27FC236}">
                <a16:creationId xmlns:a16="http://schemas.microsoft.com/office/drawing/2014/main" xmlns="" id="{423C5504-292C-BE45-4723-CD1DCF20DA3D}"/>
              </a:ext>
            </a:extLst>
          </p:cNvPr>
          <p:cNvGraphicFramePr>
            <a:graphicFrameLocks noGrp="1"/>
          </p:cNvGraphicFramePr>
          <p:nvPr>
            <p:extLst>
              <p:ext uri="{D42A27DB-BD31-4B8C-83A1-F6EECF244321}">
                <p14:modId xmlns:p14="http://schemas.microsoft.com/office/powerpoint/2010/main" val="539759910"/>
              </p:ext>
            </p:extLst>
          </p:nvPr>
        </p:nvGraphicFramePr>
        <p:xfrm>
          <a:off x="2630779" y="2892355"/>
          <a:ext cx="4417917" cy="777240"/>
        </p:xfrm>
        <a:graphic>
          <a:graphicData uri="http://schemas.openxmlformats.org/drawingml/2006/table">
            <a:tbl>
              <a:tblPr firstRow="1" bandRow="1">
                <a:tableStyleId>{5C22544A-7EE6-4342-B048-85BDC9FD1C3A}</a:tableStyleId>
              </a:tblPr>
              <a:tblGrid>
                <a:gridCol w="631131">
                  <a:extLst>
                    <a:ext uri="{9D8B030D-6E8A-4147-A177-3AD203B41FA5}">
                      <a16:colId xmlns:a16="http://schemas.microsoft.com/office/drawing/2014/main" xmlns="" val="3906843004"/>
                    </a:ext>
                  </a:extLst>
                </a:gridCol>
                <a:gridCol w="631131">
                  <a:extLst>
                    <a:ext uri="{9D8B030D-6E8A-4147-A177-3AD203B41FA5}">
                      <a16:colId xmlns:a16="http://schemas.microsoft.com/office/drawing/2014/main" xmlns="" val="1403298920"/>
                    </a:ext>
                  </a:extLst>
                </a:gridCol>
                <a:gridCol w="631131">
                  <a:extLst>
                    <a:ext uri="{9D8B030D-6E8A-4147-A177-3AD203B41FA5}">
                      <a16:colId xmlns:a16="http://schemas.microsoft.com/office/drawing/2014/main" xmlns="" val="3741340844"/>
                    </a:ext>
                  </a:extLst>
                </a:gridCol>
                <a:gridCol w="631131">
                  <a:extLst>
                    <a:ext uri="{9D8B030D-6E8A-4147-A177-3AD203B41FA5}">
                      <a16:colId xmlns:a16="http://schemas.microsoft.com/office/drawing/2014/main" xmlns="" val="4126002319"/>
                    </a:ext>
                  </a:extLst>
                </a:gridCol>
                <a:gridCol w="631131">
                  <a:extLst>
                    <a:ext uri="{9D8B030D-6E8A-4147-A177-3AD203B41FA5}">
                      <a16:colId xmlns:a16="http://schemas.microsoft.com/office/drawing/2014/main" xmlns="" val="3953497560"/>
                    </a:ext>
                  </a:extLst>
                </a:gridCol>
                <a:gridCol w="631131">
                  <a:extLst>
                    <a:ext uri="{9D8B030D-6E8A-4147-A177-3AD203B41FA5}">
                      <a16:colId xmlns:a16="http://schemas.microsoft.com/office/drawing/2014/main" xmlns="" val="2314171204"/>
                    </a:ext>
                  </a:extLst>
                </a:gridCol>
                <a:gridCol w="631131">
                  <a:extLst>
                    <a:ext uri="{9D8B030D-6E8A-4147-A177-3AD203B41FA5}">
                      <a16:colId xmlns:a16="http://schemas.microsoft.com/office/drawing/2014/main" xmlns="" val="3874706967"/>
                    </a:ext>
                  </a:extLst>
                </a:gridCol>
              </a:tblGrid>
              <a:tr h="747075">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x-none" sz="45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731879114"/>
                  </a:ext>
                </a:extLst>
              </a:tr>
            </a:tbl>
          </a:graphicData>
        </a:graphic>
      </p:graphicFrame>
    </p:spTree>
    <p:extLst>
      <p:ext uri="{BB962C8B-B14F-4D97-AF65-F5344CB8AC3E}">
        <p14:creationId xmlns:p14="http://schemas.microsoft.com/office/powerpoint/2010/main" val="4071857052"/>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1" presetClass="exit" presetSubtype="1" fill="hold" grpId="1" nodeType="clickEffect">
                                  <p:stCondLst>
                                    <p:cond delay="0"/>
                                  </p:stCondLst>
                                  <p:childTnLst>
                                    <p:animEffect transition="out" filter="wheel(1)">
                                      <p:cBhvr>
                                        <p:cTn id="12" dur="2000"/>
                                        <p:tgtEl>
                                          <p:spTgt spid="21"/>
                                        </p:tgtEl>
                                      </p:cBhvr>
                                    </p:animEffect>
                                    <p:set>
                                      <p:cBhvr>
                                        <p:cTn id="13" dur="1" fill="hold">
                                          <p:stCondLst>
                                            <p:cond delay="1999"/>
                                          </p:stCondLst>
                                        </p:cTn>
                                        <p:tgtEl>
                                          <p:spTgt spid="2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4" name="applause.wav"/>
                                        </p:tgtEl>
                                      </p:cMediaNode>
                                    </p:audio>
                                  </p:subTnLst>
                                </p:cTn>
                              </p:par>
                              <p:par>
                                <p:cTn id="14" presetID="21" presetClass="exit" presetSubtype="1" fill="hold" nodeType="withEffect">
                                  <p:stCondLst>
                                    <p:cond delay="0"/>
                                  </p:stCondLst>
                                  <p:childTnLst>
                                    <p:animEffect transition="out" filter="wheel(1)">
                                      <p:cBhvr>
                                        <p:cTn id="15" dur="2000"/>
                                        <p:tgtEl>
                                          <p:spTgt spid="30"/>
                                        </p:tgtEl>
                                      </p:cBhvr>
                                    </p:animEffect>
                                    <p:set>
                                      <p:cBhvr>
                                        <p:cTn id="16" dur="1" fill="hold">
                                          <p:stCondLst>
                                            <p:cond delay="1999"/>
                                          </p:stCondLst>
                                        </p:cTn>
                                        <p:tgtEl>
                                          <p:spTgt spid="30"/>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subTnLst>
                                    <p:audio>
                                      <p:cMediaNode>
                                        <p:cTn display="0" masterRel="sameClick">
                                          <p:stCondLst>
                                            <p:cond evt="begin" delay="0">
                                              <p:tn val="20"/>
                                            </p:cond>
                                          </p:stCondLst>
                                          <p:endCondLst>
                                            <p:cond evt="onStopAudio" delay="0">
                                              <p:tgtEl>
                                                <p:sldTgt/>
                                              </p:tgtEl>
                                            </p:cond>
                                          </p:endCondLst>
                                        </p:cTn>
                                        <p:tgtEl>
                                          <p:sndTgt r:embed="rId3" name="cashreg.wav"/>
                                        </p:tgtEl>
                                      </p:cMediaNode>
                                    </p:audio>
                                  </p:subTnLst>
                                </p:cTn>
                              </p:par>
                            </p:childTnLst>
                          </p:cTn>
                        </p:par>
                      </p:childTnLst>
                    </p:cTn>
                  </p:par>
                </p:childTnLst>
              </p:cTn>
              <p:nextCondLst>
                <p:cond evt="onClick" delay="0">
                  <p:tgtEl>
                    <p:spTgt spid="8"/>
                  </p:tgtEl>
                </p:cond>
              </p:nextCondLst>
            </p:seq>
            <p:seq concurrent="1" nextAc="seek">
              <p:cTn id="23" restart="whenNotActive" fill="hold" evtFilter="cancelBubble" nodeType="interactiveSeq">
                <p:stCondLst>
                  <p:cond evt="onClick" delay="0">
                    <p:tgtEl>
                      <p:spTgt spid="31"/>
                    </p:tgtEl>
                  </p:cond>
                </p:stCondLst>
                <p:endSync evt="end" delay="0">
                  <p:rtn val="all"/>
                </p:endSync>
                <p:childTnLst>
                  <p:par>
                    <p:cTn id="24" fill="hold">
                      <p:stCondLst>
                        <p:cond delay="0"/>
                      </p:stCondLst>
                      <p:childTnLst>
                        <p:par>
                          <p:cTn id="25" fill="hold">
                            <p:stCondLst>
                              <p:cond delay="0"/>
                            </p:stCondLst>
                            <p:childTnLst>
                              <p:par>
                                <p:cTn id="26" presetID="20" presetClass="exit" presetSubtype="0" fill="hold" nodeType="clickEffect">
                                  <p:stCondLst>
                                    <p:cond delay="0"/>
                                  </p:stCondLst>
                                  <p:childTnLst>
                                    <p:animEffect transition="out" filter="wedge">
                                      <p:cBhvr>
                                        <p:cTn id="27" dur="2000"/>
                                        <p:tgtEl>
                                          <p:spTgt spid="31"/>
                                        </p:tgtEl>
                                      </p:cBhvr>
                                    </p:animEffect>
                                    <p:set>
                                      <p:cBhvr>
                                        <p:cTn id="28" dur="1" fill="hold">
                                          <p:stCondLst>
                                            <p:cond delay="1999"/>
                                          </p:stCondLst>
                                        </p:cTn>
                                        <p:tgtEl>
                                          <p:spTgt spid="31"/>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4" name="applause.wav"/>
                                        </p:tgtEl>
                                      </p:cMediaNode>
                                    </p:audio>
                                  </p:subTnLst>
                                </p:cTn>
                              </p:par>
                              <p:par>
                                <p:cTn id="29" presetID="20" presetClass="exit" presetSubtype="0" fill="hold" grpId="1" nodeType="withEffect">
                                  <p:stCondLst>
                                    <p:cond delay="0"/>
                                  </p:stCondLst>
                                  <p:childTnLst>
                                    <p:animEffect transition="out" filter="wedge">
                                      <p:cBhvr>
                                        <p:cTn id="30" dur="2000"/>
                                        <p:tgtEl>
                                          <p:spTgt spid="23"/>
                                        </p:tgtEl>
                                      </p:cBhvr>
                                    </p:animEffect>
                                    <p:set>
                                      <p:cBhvr>
                                        <p:cTn id="31" dur="1" fill="hold">
                                          <p:stCondLst>
                                            <p:cond delay="1999"/>
                                          </p:stCondLst>
                                        </p:cTn>
                                        <p:tgtEl>
                                          <p:spTgt spid="23"/>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9"/>
                    </p:tgtEl>
                  </p:cond>
                </p:stCondLst>
                <p:endSync evt="end" delay="0">
                  <p:rtn val="all"/>
                </p:endSync>
                <p:childTnLst>
                  <p:par>
                    <p:cTn id="33" fill="hold">
                      <p:stCondLst>
                        <p:cond delay="0"/>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subTnLst>
                                    <p:audio>
                                      <p:cMediaNode>
                                        <p:cTn display="0" masterRel="sameClick">
                                          <p:stCondLst>
                                            <p:cond evt="begin" delay="0">
                                              <p:tn val="35"/>
                                            </p:cond>
                                          </p:stCondLst>
                                          <p:endCondLst>
                                            <p:cond evt="onStopAudio" delay="0">
                                              <p:tgtEl>
                                                <p:sldTgt/>
                                              </p:tgtEl>
                                            </p:cond>
                                          </p:endCondLst>
                                        </p:cTn>
                                        <p:tgtEl>
                                          <p:sndTgt r:embed="rId3" name="cashreg.wav"/>
                                        </p:tgtEl>
                                      </p:cMediaNode>
                                    </p:audio>
                                  </p:sub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32"/>
                    </p:tgtEl>
                  </p:cond>
                </p:stCondLst>
                <p:endSync evt="end" delay="0">
                  <p:rtn val="all"/>
                </p:endSync>
                <p:childTnLst>
                  <p:par>
                    <p:cTn id="41" fill="hold">
                      <p:stCondLst>
                        <p:cond delay="0"/>
                      </p:stCondLst>
                      <p:childTnLst>
                        <p:par>
                          <p:cTn id="42" fill="hold">
                            <p:stCondLst>
                              <p:cond delay="0"/>
                            </p:stCondLst>
                            <p:childTnLst>
                              <p:par>
                                <p:cTn id="43" presetID="53" presetClass="exit" presetSubtype="32" fill="hold" grpId="1" nodeType="clickEffect">
                                  <p:stCondLst>
                                    <p:cond delay="0"/>
                                  </p:stCondLst>
                                  <p:childTnLst>
                                    <p:anim calcmode="lin" valueType="num">
                                      <p:cBhvr>
                                        <p:cTn id="44" dur="500"/>
                                        <p:tgtEl>
                                          <p:spTgt spid="25"/>
                                        </p:tgtEl>
                                        <p:attrNameLst>
                                          <p:attrName>ppt_w</p:attrName>
                                        </p:attrNameLst>
                                      </p:cBhvr>
                                      <p:tavLst>
                                        <p:tav tm="0">
                                          <p:val>
                                            <p:strVal val="ppt_w"/>
                                          </p:val>
                                        </p:tav>
                                        <p:tav tm="100000">
                                          <p:val>
                                            <p:fltVal val="0"/>
                                          </p:val>
                                        </p:tav>
                                      </p:tavLst>
                                    </p:anim>
                                    <p:anim calcmode="lin" valueType="num">
                                      <p:cBhvr>
                                        <p:cTn id="45" dur="500"/>
                                        <p:tgtEl>
                                          <p:spTgt spid="25"/>
                                        </p:tgtEl>
                                        <p:attrNameLst>
                                          <p:attrName>ppt_h</p:attrName>
                                        </p:attrNameLst>
                                      </p:cBhvr>
                                      <p:tavLst>
                                        <p:tav tm="0">
                                          <p:val>
                                            <p:strVal val="ppt_h"/>
                                          </p:val>
                                        </p:tav>
                                        <p:tav tm="100000">
                                          <p:val>
                                            <p:fltVal val="0"/>
                                          </p:val>
                                        </p:tav>
                                      </p:tavLst>
                                    </p:anim>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subTnLst>
                                    <p:audio>
                                      <p:cMediaNode>
                                        <p:cTn display="0" masterRel="sameClick">
                                          <p:stCondLst>
                                            <p:cond evt="begin" delay="0">
                                              <p:tn val="43"/>
                                            </p:cond>
                                          </p:stCondLst>
                                          <p:endCondLst>
                                            <p:cond evt="onStopAudio" delay="0">
                                              <p:tgtEl>
                                                <p:sldTgt/>
                                              </p:tgtEl>
                                            </p:cond>
                                          </p:endCondLst>
                                        </p:cTn>
                                        <p:tgtEl>
                                          <p:sndTgt r:embed="rId4" name="applause.wav"/>
                                        </p:tgtEl>
                                      </p:cMediaNode>
                                    </p:audio>
                                  </p:subTnLst>
                                </p:cTn>
                              </p:par>
                              <p:par>
                                <p:cTn id="48" presetID="53" presetClass="exit" presetSubtype="32" fill="hold" nodeType="withEffect">
                                  <p:stCondLst>
                                    <p:cond delay="0"/>
                                  </p:stCondLst>
                                  <p:childTnLst>
                                    <p:anim calcmode="lin" valueType="num">
                                      <p:cBhvr>
                                        <p:cTn id="49" dur="500"/>
                                        <p:tgtEl>
                                          <p:spTgt spid="32"/>
                                        </p:tgtEl>
                                        <p:attrNameLst>
                                          <p:attrName>ppt_w</p:attrName>
                                        </p:attrNameLst>
                                      </p:cBhvr>
                                      <p:tavLst>
                                        <p:tav tm="0">
                                          <p:val>
                                            <p:strVal val="ppt_w"/>
                                          </p:val>
                                        </p:tav>
                                        <p:tav tm="100000">
                                          <p:val>
                                            <p:fltVal val="0"/>
                                          </p:val>
                                        </p:tav>
                                      </p:tavLst>
                                    </p:anim>
                                    <p:anim calcmode="lin" valueType="num">
                                      <p:cBhvr>
                                        <p:cTn id="50" dur="500"/>
                                        <p:tgtEl>
                                          <p:spTgt spid="32"/>
                                        </p:tgtEl>
                                        <p:attrNameLst>
                                          <p:attrName>ppt_h</p:attrName>
                                        </p:attrNameLst>
                                      </p:cBhvr>
                                      <p:tavLst>
                                        <p:tav tm="0">
                                          <p:val>
                                            <p:strVal val="ppt_h"/>
                                          </p:val>
                                        </p:tav>
                                        <p:tav tm="100000">
                                          <p:val>
                                            <p:fltVal val="0"/>
                                          </p:val>
                                        </p:tav>
                                      </p:tavLst>
                                    </p:anim>
                                    <p:animEffect transition="out" filter="fade">
                                      <p:cBhvr>
                                        <p:cTn id="51" dur="500"/>
                                        <p:tgtEl>
                                          <p:spTgt spid="32"/>
                                        </p:tgtEl>
                                      </p:cBhvr>
                                    </p:animEffect>
                                    <p:set>
                                      <p:cBhvr>
                                        <p:cTn id="52" dur="1" fill="hold">
                                          <p:stCondLst>
                                            <p:cond delay="499"/>
                                          </p:stCondLst>
                                        </p:cTn>
                                        <p:tgtEl>
                                          <p:spTgt spid="32"/>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2"/>
                  </p:tgtEl>
                </p:cond>
              </p:nextCondLst>
            </p:seq>
            <p:seq concurrent="1" nextAc="seek">
              <p:cTn id="53" restart="whenNotActive" fill="hold" evtFilter="cancelBubble" nodeType="interactiveSeq">
                <p:stCondLst>
                  <p:cond evt="onClick" delay="0">
                    <p:tgtEl>
                      <p:spTgt spid="10"/>
                    </p:tgtEl>
                  </p:cond>
                </p:stCondLst>
                <p:endSync evt="end" delay="0">
                  <p:rtn val="all"/>
                </p:endSync>
                <p:childTnLst>
                  <p:par>
                    <p:cTn id="54" fill="hold">
                      <p:stCondLst>
                        <p:cond delay="0"/>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heel(1)">
                                      <p:cBhvr>
                                        <p:cTn id="58" dur="2000"/>
                                        <p:tgtEl>
                                          <p:spTgt spid="27"/>
                                        </p:tgtEl>
                                      </p:cBhvr>
                                    </p:animEffect>
                                  </p:childTnLst>
                                  <p:subTnLst>
                                    <p:audio>
                                      <p:cMediaNode>
                                        <p:cTn display="0" masterRel="sameClick">
                                          <p:stCondLst>
                                            <p:cond evt="begin" delay="0">
                                              <p:tn val="56"/>
                                            </p:cond>
                                          </p:stCondLst>
                                          <p:endCondLst>
                                            <p:cond evt="onStopAudio" delay="0">
                                              <p:tgtEl>
                                                <p:sldTgt/>
                                              </p:tgtEl>
                                            </p:cond>
                                          </p:endCondLst>
                                        </p:cTn>
                                        <p:tgtEl>
                                          <p:sndTgt r:embed="rId3" name="cashreg.wav"/>
                                        </p:tgtEl>
                                      </p:cMediaNode>
                                    </p:audio>
                                  </p:subTnLst>
                                </p:cTn>
                              </p:par>
                            </p:childTnLst>
                          </p:cTn>
                        </p:par>
                      </p:childTnLst>
                    </p:cTn>
                  </p:par>
                </p:childTnLst>
              </p:cTn>
              <p:nextCondLst>
                <p:cond evt="onClick" delay="0">
                  <p:tgtEl>
                    <p:spTgt spid="10"/>
                  </p:tgtEl>
                </p:cond>
              </p:nextCondLst>
            </p:seq>
            <p:seq concurrent="1" nextAc="seek">
              <p:cTn id="59" restart="whenNotActive" fill="hold" evtFilter="cancelBubble" nodeType="interactiveSeq">
                <p:stCondLst>
                  <p:cond evt="onClick" delay="0">
                    <p:tgtEl>
                      <p:spTgt spid="34"/>
                    </p:tgtEl>
                  </p:cond>
                </p:stCondLst>
                <p:endSync evt="end" delay="0">
                  <p:rtn val="all"/>
                </p:endSync>
                <p:childTnLst>
                  <p:par>
                    <p:cTn id="60" fill="hold">
                      <p:stCondLst>
                        <p:cond delay="0"/>
                      </p:stCondLst>
                      <p:childTnLst>
                        <p:par>
                          <p:cTn id="61" fill="hold">
                            <p:stCondLst>
                              <p:cond delay="0"/>
                            </p:stCondLst>
                            <p:childTnLst>
                              <p:par>
                                <p:cTn id="62" presetID="55" presetClass="exit" presetSubtype="0" fill="hold" grpId="1" nodeType="clickEffect">
                                  <p:stCondLst>
                                    <p:cond delay="0"/>
                                  </p:stCondLst>
                                  <p:childTnLst>
                                    <p:anim calcmode="lin" valueType="num">
                                      <p:cBhvr>
                                        <p:cTn id="63" dur="1000"/>
                                        <p:tgtEl>
                                          <p:spTgt spid="27"/>
                                        </p:tgtEl>
                                        <p:attrNameLst>
                                          <p:attrName>ppt_w</p:attrName>
                                        </p:attrNameLst>
                                      </p:cBhvr>
                                      <p:tavLst>
                                        <p:tav tm="0">
                                          <p:val>
                                            <p:strVal val="ppt_w"/>
                                          </p:val>
                                        </p:tav>
                                        <p:tav tm="100000">
                                          <p:val>
                                            <p:strVal val="ppt_w*0.70"/>
                                          </p:val>
                                        </p:tav>
                                      </p:tavLst>
                                    </p:anim>
                                    <p:anim calcmode="lin" valueType="num">
                                      <p:cBhvr>
                                        <p:cTn id="64" dur="1000"/>
                                        <p:tgtEl>
                                          <p:spTgt spid="27"/>
                                        </p:tgtEl>
                                        <p:attrNameLst>
                                          <p:attrName>ppt_h</p:attrName>
                                        </p:attrNameLst>
                                      </p:cBhvr>
                                      <p:tavLst>
                                        <p:tav tm="0">
                                          <p:val>
                                            <p:strVal val="ppt_h"/>
                                          </p:val>
                                        </p:tav>
                                        <p:tav tm="100000">
                                          <p:val>
                                            <p:strVal val="ppt_h"/>
                                          </p:val>
                                        </p:tav>
                                      </p:tavLst>
                                    </p:anim>
                                    <p:animEffect transition="out" filter="fade">
                                      <p:cBhvr>
                                        <p:cTn id="65" dur="1000"/>
                                        <p:tgtEl>
                                          <p:spTgt spid="27"/>
                                        </p:tgtEl>
                                      </p:cBhvr>
                                    </p:animEffect>
                                    <p:set>
                                      <p:cBhvr>
                                        <p:cTn id="66" dur="1" fill="hold">
                                          <p:stCondLst>
                                            <p:cond delay="999"/>
                                          </p:stCondLst>
                                        </p:cTn>
                                        <p:tgtEl>
                                          <p:spTgt spid="27"/>
                                        </p:tgtEl>
                                        <p:attrNameLst>
                                          <p:attrName>style.visibility</p:attrName>
                                        </p:attrNameLst>
                                      </p:cBhvr>
                                      <p:to>
                                        <p:strVal val="hidden"/>
                                      </p:to>
                                    </p:set>
                                  </p:childTnLst>
                                  <p:subTnLst>
                                    <p:audio>
                                      <p:cMediaNode>
                                        <p:cTn display="0" masterRel="sameClick">
                                          <p:stCondLst>
                                            <p:cond evt="begin" delay="0">
                                              <p:tn val="62"/>
                                            </p:cond>
                                          </p:stCondLst>
                                          <p:endCondLst>
                                            <p:cond evt="onStopAudio" delay="0">
                                              <p:tgtEl>
                                                <p:sldTgt/>
                                              </p:tgtEl>
                                            </p:cond>
                                          </p:endCondLst>
                                        </p:cTn>
                                        <p:tgtEl>
                                          <p:sndTgt r:embed="rId4" name="applause.wav"/>
                                        </p:tgtEl>
                                      </p:cMediaNode>
                                    </p:audio>
                                  </p:subTnLst>
                                </p:cTn>
                              </p:par>
                              <p:par>
                                <p:cTn id="67" presetID="55" presetClass="exit" presetSubtype="0" fill="hold" nodeType="withEffect">
                                  <p:stCondLst>
                                    <p:cond delay="0"/>
                                  </p:stCondLst>
                                  <p:childTnLst>
                                    <p:anim calcmode="lin" valueType="num">
                                      <p:cBhvr>
                                        <p:cTn id="68" dur="1000"/>
                                        <p:tgtEl>
                                          <p:spTgt spid="34"/>
                                        </p:tgtEl>
                                        <p:attrNameLst>
                                          <p:attrName>ppt_w</p:attrName>
                                        </p:attrNameLst>
                                      </p:cBhvr>
                                      <p:tavLst>
                                        <p:tav tm="0">
                                          <p:val>
                                            <p:strVal val="ppt_w"/>
                                          </p:val>
                                        </p:tav>
                                        <p:tav tm="100000">
                                          <p:val>
                                            <p:strVal val="ppt_w*0.70"/>
                                          </p:val>
                                        </p:tav>
                                      </p:tavLst>
                                    </p:anim>
                                    <p:anim calcmode="lin" valueType="num">
                                      <p:cBhvr>
                                        <p:cTn id="69" dur="1000"/>
                                        <p:tgtEl>
                                          <p:spTgt spid="34"/>
                                        </p:tgtEl>
                                        <p:attrNameLst>
                                          <p:attrName>ppt_h</p:attrName>
                                        </p:attrNameLst>
                                      </p:cBhvr>
                                      <p:tavLst>
                                        <p:tav tm="0">
                                          <p:val>
                                            <p:strVal val="ppt_h"/>
                                          </p:val>
                                        </p:tav>
                                        <p:tav tm="100000">
                                          <p:val>
                                            <p:strVal val="ppt_h"/>
                                          </p:val>
                                        </p:tav>
                                      </p:tavLst>
                                    </p:anim>
                                    <p:animEffect transition="out" filter="fade">
                                      <p:cBhvr>
                                        <p:cTn id="70" dur="1000"/>
                                        <p:tgtEl>
                                          <p:spTgt spid="34"/>
                                        </p:tgtEl>
                                      </p:cBhvr>
                                    </p:animEffect>
                                    <p:set>
                                      <p:cBhvr>
                                        <p:cTn id="71" dur="1" fill="hold">
                                          <p:stCondLst>
                                            <p:cond delay="999"/>
                                          </p:stCondLst>
                                        </p:cTn>
                                        <p:tgtEl>
                                          <p:spTgt spid="34"/>
                                        </p:tgtEl>
                                        <p:attrNameLst>
                                          <p:attrName>style.visibility</p:attrName>
                                        </p:attrNameLst>
                                      </p:cBhvr>
                                      <p:to>
                                        <p:strVal val="hidden"/>
                                      </p:to>
                                    </p:set>
                                  </p:childTnLst>
                                  <p:subTnLst>
                                    <p:audio>
                                      <p:cMediaNode>
                                        <p:cTn display="0" masterRel="sameClick">
                                          <p:stCondLst>
                                            <p:cond evt="begin" delay="0">
                                              <p:tn val="67"/>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4"/>
                  </p:tgtEl>
                </p:cond>
              </p:nextCondLst>
            </p:seq>
            <p:seq concurrent="1" nextAc="seek">
              <p:cTn id="72" restart="whenNotActive" fill="hold" evtFilter="cancelBubble" nodeType="interactiveSeq">
                <p:stCondLst>
                  <p:cond evt="onClick" delay="0">
                    <p:tgtEl>
                      <p:spTgt spid="11"/>
                    </p:tgtEl>
                  </p:cond>
                </p:stCondLst>
                <p:endSync evt="end" delay="0">
                  <p:rtn val="all"/>
                </p:endSync>
                <p:childTnLst>
                  <p:par>
                    <p:cTn id="73" fill="hold">
                      <p:stCondLst>
                        <p:cond delay="0"/>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arn(inVertical)">
                                      <p:cBhvr>
                                        <p:cTn id="77" dur="500"/>
                                        <p:tgtEl>
                                          <p:spTgt spid="29"/>
                                        </p:tgtEl>
                                      </p:cBhvr>
                                    </p:animEffect>
                                  </p:childTnLst>
                                  <p:subTnLst>
                                    <p:audio>
                                      <p:cMediaNode>
                                        <p:cTn display="0" masterRel="sameClick">
                                          <p:stCondLst>
                                            <p:cond evt="begin" delay="0">
                                              <p:tn val="75"/>
                                            </p:cond>
                                          </p:stCondLst>
                                          <p:endCondLst>
                                            <p:cond evt="onStopAudio" delay="0">
                                              <p:tgtEl>
                                                <p:sldTgt/>
                                              </p:tgtEl>
                                            </p:cond>
                                          </p:endCondLst>
                                        </p:cTn>
                                        <p:tgtEl>
                                          <p:sndTgt r:embed="rId3" name="cashreg.wav"/>
                                        </p:tgtEl>
                                      </p:cMediaNode>
                                    </p:audio>
                                  </p:subTnLst>
                                </p:cTn>
                              </p:par>
                            </p:childTnLst>
                          </p:cTn>
                        </p:par>
                      </p:childTnLst>
                    </p:cTn>
                  </p:par>
                </p:childTnLst>
              </p:cTn>
              <p:nextCondLst>
                <p:cond evt="onClick" delay="0">
                  <p:tgtEl>
                    <p:spTgt spid="11"/>
                  </p:tgtEl>
                </p:cond>
              </p:nextCondLst>
            </p:seq>
            <p:seq concurrent="1" nextAc="seek">
              <p:cTn id="78" restart="whenNotActive" fill="hold" evtFilter="cancelBubble" nodeType="interactiveSeq">
                <p:stCondLst>
                  <p:cond evt="onClick" delay="0">
                    <p:tgtEl>
                      <p:spTgt spid="33"/>
                    </p:tgtEl>
                  </p:cond>
                </p:stCondLst>
                <p:endSync evt="end" delay="0">
                  <p:rtn val="all"/>
                </p:endSync>
                <p:childTnLst>
                  <p:par>
                    <p:cTn id="79" fill="hold">
                      <p:stCondLst>
                        <p:cond delay="0"/>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29"/>
                                        </p:tgtEl>
                                      </p:cBhvr>
                                    </p:animEffect>
                                    <p:set>
                                      <p:cBhvr>
                                        <p:cTn id="83" dur="1" fill="hold">
                                          <p:stCondLst>
                                            <p:cond delay="499"/>
                                          </p:stCondLst>
                                        </p:cTn>
                                        <p:tgtEl>
                                          <p:spTgt spid="29"/>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4" name="applause.wav"/>
                                        </p:tgtEl>
                                      </p:cMediaNode>
                                    </p:audio>
                                  </p:subTnLst>
                                </p:cTn>
                              </p:par>
                              <p:par>
                                <p:cTn id="84" presetID="10" presetClass="exit" presetSubtype="0" fill="hold" nodeType="withEffect">
                                  <p:stCondLst>
                                    <p:cond delay="0"/>
                                  </p:stCondLst>
                                  <p:childTnLst>
                                    <p:animEffect transition="out" filter="fade">
                                      <p:cBhvr>
                                        <p:cTn id="85" dur="500"/>
                                        <p:tgtEl>
                                          <p:spTgt spid="33"/>
                                        </p:tgtEl>
                                      </p:cBhvr>
                                    </p:animEffect>
                                    <p:set>
                                      <p:cBhvr>
                                        <p:cTn id="86" dur="1" fill="hold">
                                          <p:stCondLst>
                                            <p:cond delay="499"/>
                                          </p:stCondLst>
                                        </p:cTn>
                                        <p:tgtEl>
                                          <p:spTgt spid="33"/>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3"/>
                  </p:tgtEl>
                </p:cond>
              </p:nextCondLst>
            </p:seq>
          </p:childTnLst>
        </p:cTn>
      </p:par>
    </p:tnLst>
    <p:bldLst>
      <p:bldP spid="21" grpId="0"/>
      <p:bldP spid="21" grpId="1"/>
      <p:bldP spid="23" grpId="0"/>
      <p:bldP spid="23" grpId="1"/>
      <p:bldP spid="25" grpId="0"/>
      <p:bldP spid="25" grpId="1"/>
      <p:bldP spid="27" grpId="0"/>
      <p:bldP spid="27" grpId="1"/>
      <p:bldP spid="29" grpId="0"/>
      <p:bldP spid="29"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3181350" sx="100000" sy="100000" flip="xy" algn="ctr"/>
        </a:blipFill>
        <a:effectLst/>
      </p:bgPr>
    </p:bg>
    <p:spTree>
      <p:nvGrpSpPr>
        <p:cNvPr id="1" name=""/>
        <p:cNvGrpSpPr/>
        <p:nvPr/>
      </p:nvGrpSpPr>
      <p:grpSpPr>
        <a:xfrm>
          <a:off x="0" y="0"/>
          <a:ext cx="0" cy="0"/>
          <a:chOff x="0" y="0"/>
          <a:chExt cx="0" cy="0"/>
        </a:xfrm>
      </p:grpSpPr>
      <p:sp>
        <p:nvSpPr>
          <p:cNvPr id="2" name="矩形 1"/>
          <p:cNvSpPr/>
          <p:nvPr/>
        </p:nvSpPr>
        <p:spPr>
          <a:xfrm>
            <a:off x="9032240" y="5943600"/>
            <a:ext cx="1300480" cy="914400"/>
          </a:xfrm>
          <a:prstGeom prst="rect">
            <a:avLst/>
          </a:prstGeom>
          <a:solidFill>
            <a:srgbClr val="235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869440" y="1645920"/>
            <a:ext cx="4257040" cy="3276600"/>
            <a:chOff x="1869440" y="1645920"/>
            <a:chExt cx="4257040" cy="3276600"/>
          </a:xfrm>
        </p:grpSpPr>
        <p:grpSp>
          <p:nvGrpSpPr>
            <p:cNvPr id="21" name="组合 20"/>
            <p:cNvGrpSpPr/>
            <p:nvPr/>
          </p:nvGrpSpPr>
          <p:grpSpPr>
            <a:xfrm>
              <a:off x="1869440" y="1645920"/>
              <a:ext cx="4257040" cy="3276600"/>
              <a:chOff x="1783080" y="1635760"/>
              <a:chExt cx="4257040" cy="3276600"/>
            </a:xfrm>
          </p:grpSpPr>
          <p:grpSp>
            <p:nvGrpSpPr>
              <p:cNvPr id="16" name="组合 15"/>
              <p:cNvGrpSpPr/>
              <p:nvPr/>
            </p:nvGrpSpPr>
            <p:grpSpPr>
              <a:xfrm>
                <a:off x="1783080" y="1945640"/>
                <a:ext cx="4257040" cy="2966720"/>
                <a:chOff x="1869440" y="1625600"/>
                <a:chExt cx="4257040" cy="2966720"/>
              </a:xfrm>
            </p:grpSpPr>
            <p:sp>
              <p:nvSpPr>
                <p:cNvPr id="14" name="矩形 13"/>
                <p:cNvSpPr/>
                <p:nvPr/>
              </p:nvSpPr>
              <p:spPr>
                <a:xfrm>
                  <a:off x="1950720" y="1727200"/>
                  <a:ext cx="4175760" cy="286512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矩形 19"/>
                <p:cNvSpPr/>
                <p:nvPr/>
              </p:nvSpPr>
              <p:spPr>
                <a:xfrm>
                  <a:off x="1869440" y="1625600"/>
                  <a:ext cx="4155440" cy="2865120"/>
                </a:xfrm>
                <a:prstGeom prst="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useBgFill="1">
            <p:nvSpPr>
              <p:cNvPr id="18" name="矩形 17"/>
              <p:cNvSpPr/>
              <p:nvPr/>
            </p:nvSpPr>
            <p:spPr>
              <a:xfrm>
                <a:off x="2326640" y="1635760"/>
                <a:ext cx="3169920" cy="650240"/>
              </a:xfrm>
              <a:prstGeom prst="rect">
                <a:avLst/>
              </a:prstGeom>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spc="600" dirty="0">
                    <a:latin typeface="Times New Roman" panose="02020603050405020304" pitchFamily="18" charset="0"/>
                    <a:ea typeface="杨任东竹石体-Medium" panose="02000000000000000000" pitchFamily="2" charset="-122"/>
                    <a:cs typeface="Times New Roman" panose="02020603050405020304" pitchFamily="18" charset="0"/>
                  </a:rPr>
                  <a:t>IV.</a:t>
                </a:r>
                <a:endParaRPr lang="zh-CN" altLang="en-US" sz="4500" b="1" spc="600"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
          <p:nvSpPr>
            <p:cNvPr id="24" name="文本框 23"/>
            <p:cNvSpPr txBox="1"/>
            <p:nvPr/>
          </p:nvSpPr>
          <p:spPr>
            <a:xfrm>
              <a:off x="2180590" y="2995945"/>
              <a:ext cx="3533140" cy="784830"/>
            </a:xfrm>
            <a:prstGeom prst="rect">
              <a:avLst/>
            </a:prstGeom>
            <a:noFill/>
          </p:spPr>
          <p:txBody>
            <a:bodyPr wrap="square" rtlCol="0">
              <a:spAutoFit/>
            </a:bodyPr>
            <a:lstStyle/>
            <a:p>
              <a:pPr algn="ctr"/>
              <a:r>
                <a:rPr lang="vi-VN" altLang="zh-CN"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LUYỆN TẬP</a:t>
              </a:r>
              <a:endParaRPr lang="zh-CN" altLang="en-US"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1724631928"/>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pic>
        <p:nvPicPr>
          <p:cNvPr id="28" name="Picture 27">
            <a:extLst>
              <a:ext uri="{FF2B5EF4-FFF2-40B4-BE49-F238E27FC236}">
                <a16:creationId xmlns:a16="http://schemas.microsoft.com/office/drawing/2014/main" xmlns="" id="{48A7BE51-496F-BA8F-4513-4522173A51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8147" y="1009283"/>
            <a:ext cx="5827853" cy="5827853"/>
          </a:xfrm>
          <a:prstGeom prst="rect">
            <a:avLst/>
          </a:prstGeom>
        </p:spPr>
      </p:pic>
      <p:sp>
        <p:nvSpPr>
          <p:cNvPr id="26" name="TextBox 25">
            <a:extLst>
              <a:ext uri="{FF2B5EF4-FFF2-40B4-BE49-F238E27FC236}">
                <a16:creationId xmlns:a16="http://schemas.microsoft.com/office/drawing/2014/main" xmlns="" id="{75FB0761-C5D3-16CE-5690-3A2F4D162A16}"/>
              </a:ext>
            </a:extLst>
          </p:cNvPr>
          <p:cNvSpPr txBox="1"/>
          <p:nvPr/>
        </p:nvSpPr>
        <p:spPr>
          <a:xfrm>
            <a:off x="1378153" y="2618493"/>
            <a:ext cx="3607839" cy="2609432"/>
          </a:xfrm>
          <a:prstGeom prst="rect">
            <a:avLst/>
          </a:prstGeom>
          <a:noFill/>
        </p:spPr>
        <p:txBody>
          <a:bodyPr wrap="square">
            <a:spAutoFit/>
          </a:bodyPr>
          <a:lstStyle/>
          <a:p>
            <a:pPr algn="ctr">
              <a:lnSpc>
                <a:spcPct val="150000"/>
              </a:lnSpc>
            </a:pPr>
            <a:r>
              <a:rPr lang="vi-VN" sz="2800" b="1" i="1" dirty="0">
                <a:solidFill>
                  <a:srgbClr val="FF0000"/>
                </a:solidFill>
                <a:effectLst/>
                <a:latin typeface="Times New Roman" panose="02020603050405020304" pitchFamily="18" charset="0"/>
                <a:ea typeface="Times New Roman" panose="02020603050405020304" pitchFamily="18" charset="0"/>
              </a:rPr>
              <a:t>Hãy nêu một chi tiết mà em thích nhất trong câu chuyện và lí giải vì sao?</a:t>
            </a:r>
            <a:r>
              <a:rPr lang="x-none" sz="2800" b="1" i="1" dirty="0">
                <a:solidFill>
                  <a:srgbClr val="FF0000"/>
                </a:solidFill>
                <a:effectLst/>
              </a:rPr>
              <a:t> </a:t>
            </a:r>
            <a:endParaRPr lang="x-none" sz="2800" b="1" i="1" dirty="0">
              <a:solidFill>
                <a:srgbClr val="FF0000"/>
              </a:solidFill>
            </a:endParaRPr>
          </a:p>
        </p:txBody>
      </p:sp>
      <p:pic>
        <p:nvPicPr>
          <p:cNvPr id="20482" name="Picture 2" descr="Review sách Đất Rừng Phương Nam - Vnwriter.net">
            <a:extLst>
              <a:ext uri="{FF2B5EF4-FFF2-40B4-BE49-F238E27FC236}">
                <a16:creationId xmlns:a16="http://schemas.microsoft.com/office/drawing/2014/main" xmlns="" id="{A623CC6A-69D0-C0C7-2898-89C4F806E2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5951" y="773133"/>
            <a:ext cx="3709606" cy="5311733"/>
          </a:xfrm>
          <a:prstGeom prst="rect">
            <a:avLst/>
          </a:prstGeom>
          <a:noFill/>
          <a:scene3d>
            <a:camera prst="isometricOffAxis2Left"/>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135143"/>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4" y="147434"/>
            <a:ext cx="2243634" cy="4053840"/>
          </a:xfrm>
          <a:prstGeom prst="rect">
            <a:avLst/>
          </a:prstGeom>
        </p:spPr>
      </p:pic>
      <p:sp>
        <p:nvSpPr>
          <p:cNvPr id="10" name="TextBox 9">
            <a:extLst>
              <a:ext uri="{FF2B5EF4-FFF2-40B4-BE49-F238E27FC236}">
                <a16:creationId xmlns:a16="http://schemas.microsoft.com/office/drawing/2014/main" xmlns="" id="{0840C5F5-8E4D-EA6E-B192-9998649D9D64}"/>
              </a:ext>
            </a:extLst>
          </p:cNvPr>
          <p:cNvSpPr txBox="1"/>
          <p:nvPr/>
        </p:nvSpPr>
        <p:spPr>
          <a:xfrm>
            <a:off x="2801513" y="1641286"/>
            <a:ext cx="4553274" cy="3246530"/>
          </a:xfrm>
          <a:prstGeom prst="rect">
            <a:avLst/>
          </a:prstGeom>
          <a:noFill/>
        </p:spPr>
        <p:txBody>
          <a:bodyPr wrap="square">
            <a:spAutoFit/>
          </a:bodyPr>
          <a:lstStyle/>
          <a:p>
            <a:pPr algn="ctr">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Viết đoạn văn (khoảng 6-8 dòng) nêu lên những nét đặc sắc về nội dung và nghệ thuật của văn bản “Người đàn ông cô độc giữa rừng”. </a:t>
            </a:r>
            <a:endParaRPr lang="x-none" sz="2800" dirty="0">
              <a:effectLst/>
              <a:latin typeface="Times New Roman" panose="02020603050405020304" pitchFamily="18" charset="0"/>
              <a:ea typeface="Times New Roman" panose="02020603050405020304" pitchFamily="18" charset="0"/>
            </a:endParaRPr>
          </a:p>
        </p:txBody>
      </p:sp>
      <p:pic>
        <p:nvPicPr>
          <p:cNvPr id="12" name="Picture 11" descr="A picture containing toy, vector graphics&#10;&#10;Description automatically generated">
            <a:extLst>
              <a:ext uri="{FF2B5EF4-FFF2-40B4-BE49-F238E27FC236}">
                <a16:creationId xmlns:a16="http://schemas.microsoft.com/office/drawing/2014/main" xmlns="" id="{EDFF8617-B4AC-F2C6-4F32-EFD5A58E5F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290194" y="2259621"/>
            <a:ext cx="3877438" cy="3883306"/>
          </a:xfrm>
          <a:prstGeom prst="rect">
            <a:avLst/>
          </a:prstGeom>
        </p:spPr>
      </p:pic>
    </p:spTree>
    <p:extLst>
      <p:ext uri="{BB962C8B-B14F-4D97-AF65-F5344CB8AC3E}">
        <p14:creationId xmlns:p14="http://schemas.microsoft.com/office/powerpoint/2010/main" val="2951348764"/>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18BBF42B-AC5B-A993-3738-920D656C3734}"/>
              </a:ext>
            </a:extLst>
          </p:cNvPr>
          <p:cNvSpPr txBox="1"/>
          <p:nvPr/>
        </p:nvSpPr>
        <p:spPr>
          <a:xfrm>
            <a:off x="2137457" y="2295281"/>
            <a:ext cx="7917084" cy="1092607"/>
          </a:xfrm>
          <a:prstGeom prst="rect">
            <a:avLst/>
          </a:prstGeom>
          <a:noFill/>
        </p:spPr>
        <p:txBody>
          <a:bodyPr wrap="square" rtlCol="0">
            <a:spAutoFit/>
          </a:bodyPr>
          <a:lstStyle/>
          <a:p>
            <a:pPr algn="ctr"/>
            <a:r>
              <a:rPr lang="x-none" sz="6500" b="1" i="1" dirty="0">
                <a:solidFill>
                  <a:schemeClr val="bg1"/>
                </a:solidFill>
                <a:latin typeface="Times New Roman" panose="02020603050405020304" pitchFamily="18" charset="0"/>
                <a:cs typeface="Times New Roman" panose="02020603050405020304" pitchFamily="18" charset="0"/>
              </a:rPr>
              <a:t>Chúc các em học tốt !</a:t>
            </a:r>
          </a:p>
        </p:txBody>
      </p:sp>
    </p:spTree>
    <p:extLst>
      <p:ext uri="{BB962C8B-B14F-4D97-AF65-F5344CB8AC3E}">
        <p14:creationId xmlns:p14="http://schemas.microsoft.com/office/powerpoint/2010/main" val="172170814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3181350" sx="100000" sy="100000" flip="xy" algn="ctr"/>
        </a:blipFill>
        <a:effectLst/>
      </p:bgPr>
    </p:bg>
    <p:spTree>
      <p:nvGrpSpPr>
        <p:cNvPr id="1" name=""/>
        <p:cNvGrpSpPr/>
        <p:nvPr/>
      </p:nvGrpSpPr>
      <p:grpSpPr>
        <a:xfrm>
          <a:off x="0" y="0"/>
          <a:ext cx="0" cy="0"/>
          <a:chOff x="0" y="0"/>
          <a:chExt cx="0" cy="0"/>
        </a:xfrm>
      </p:grpSpPr>
      <p:sp>
        <p:nvSpPr>
          <p:cNvPr id="2" name="矩形 1"/>
          <p:cNvSpPr/>
          <p:nvPr/>
        </p:nvSpPr>
        <p:spPr>
          <a:xfrm>
            <a:off x="9032240" y="5943600"/>
            <a:ext cx="1300480" cy="914400"/>
          </a:xfrm>
          <a:prstGeom prst="rect">
            <a:avLst/>
          </a:prstGeom>
          <a:solidFill>
            <a:srgbClr val="235D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869440" y="1645920"/>
            <a:ext cx="4257040" cy="3276600"/>
            <a:chOff x="1869440" y="1645920"/>
            <a:chExt cx="4257040" cy="3276600"/>
          </a:xfrm>
        </p:grpSpPr>
        <p:grpSp>
          <p:nvGrpSpPr>
            <p:cNvPr id="21" name="组合 20"/>
            <p:cNvGrpSpPr/>
            <p:nvPr/>
          </p:nvGrpSpPr>
          <p:grpSpPr>
            <a:xfrm>
              <a:off x="1869440" y="1645920"/>
              <a:ext cx="4257040" cy="3276600"/>
              <a:chOff x="1783080" y="1635760"/>
              <a:chExt cx="4257040" cy="3276600"/>
            </a:xfrm>
          </p:grpSpPr>
          <p:grpSp>
            <p:nvGrpSpPr>
              <p:cNvPr id="16" name="组合 15"/>
              <p:cNvGrpSpPr/>
              <p:nvPr/>
            </p:nvGrpSpPr>
            <p:grpSpPr>
              <a:xfrm>
                <a:off x="1783080" y="1945640"/>
                <a:ext cx="4257040" cy="2966720"/>
                <a:chOff x="1869440" y="1625600"/>
                <a:chExt cx="4257040" cy="2966720"/>
              </a:xfrm>
            </p:grpSpPr>
            <p:sp>
              <p:nvSpPr>
                <p:cNvPr id="14" name="矩形 13"/>
                <p:cNvSpPr/>
                <p:nvPr/>
              </p:nvSpPr>
              <p:spPr>
                <a:xfrm>
                  <a:off x="1950720" y="1727200"/>
                  <a:ext cx="4175760" cy="286512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矩形 19"/>
                <p:cNvSpPr/>
                <p:nvPr/>
              </p:nvSpPr>
              <p:spPr>
                <a:xfrm>
                  <a:off x="1869440" y="1625600"/>
                  <a:ext cx="4155440" cy="2865120"/>
                </a:xfrm>
                <a:prstGeom prst="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useBgFill="1">
            <p:nvSpPr>
              <p:cNvPr id="18" name="矩形 17"/>
              <p:cNvSpPr/>
              <p:nvPr/>
            </p:nvSpPr>
            <p:spPr>
              <a:xfrm>
                <a:off x="2326640" y="1635760"/>
                <a:ext cx="3169920" cy="650240"/>
              </a:xfrm>
              <a:prstGeom prst="rect">
                <a:avLst/>
              </a:prstGeom>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b="1" spc="600" dirty="0">
                    <a:latin typeface="Times New Roman" panose="02020603050405020304" pitchFamily="18" charset="0"/>
                    <a:ea typeface="杨任东竹石体-Medium" panose="02000000000000000000" pitchFamily="2" charset="-122"/>
                    <a:cs typeface="Times New Roman" panose="02020603050405020304" pitchFamily="18" charset="0"/>
                  </a:rPr>
                  <a:t>I.</a:t>
                </a:r>
                <a:endParaRPr lang="zh-CN" altLang="en-US" sz="4500" b="1" spc="600"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
          <p:nvSpPr>
            <p:cNvPr id="24" name="文本框 23"/>
            <p:cNvSpPr txBox="1"/>
            <p:nvPr/>
          </p:nvSpPr>
          <p:spPr>
            <a:xfrm>
              <a:off x="2180590" y="2527616"/>
              <a:ext cx="3533140" cy="2169825"/>
            </a:xfrm>
            <a:prstGeom prst="rect">
              <a:avLst/>
            </a:prstGeom>
            <a:noFill/>
          </p:spPr>
          <p:txBody>
            <a:bodyPr wrap="square" rtlCol="0">
              <a:spAutoFit/>
            </a:bodyPr>
            <a:lstStyle/>
            <a:p>
              <a:pPr algn="ctr"/>
              <a:r>
                <a:rPr lang="vi-VN" altLang="zh-CN"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ĐỌC VÀ TÌM HIỂU CHUNG</a:t>
              </a:r>
              <a:endParaRPr lang="zh-CN" altLang="en-US" sz="4500" b="1"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133329696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0" y="677158"/>
            <a:ext cx="7859915" cy="584775"/>
          </a:xfrm>
          <a:prstGeom prst="rect">
            <a:avLst/>
          </a:prstGeom>
          <a:noFill/>
        </p:spPr>
        <p:txBody>
          <a:bodyPr wrap="square" rtlCol="0">
            <a:spAutoFit/>
          </a:bodyPr>
          <a:lstStyle/>
          <a:p>
            <a:pPr algn="just"/>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1. Tiểu thuyết và truyện ngắn</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7" name="组合 6"/>
          <p:cNvGrpSpPr/>
          <p:nvPr/>
        </p:nvGrpSpPr>
        <p:grpSpPr>
          <a:xfrm>
            <a:off x="1147990" y="1457762"/>
            <a:ext cx="9826074" cy="4722061"/>
            <a:chOff x="1147990" y="1762562"/>
            <a:chExt cx="9826074" cy="4722061"/>
          </a:xfrm>
        </p:grpSpPr>
        <p:sp>
          <p:nvSpPr>
            <p:cNvPr id="8" name="矩形 7"/>
            <p:cNvSpPr/>
            <p:nvPr/>
          </p:nvSpPr>
          <p:spPr>
            <a:xfrm>
              <a:off x="2030895" y="2596261"/>
              <a:ext cx="8130209" cy="3233952"/>
            </a:xfrm>
            <a:prstGeom prst="rect">
              <a:avLst/>
            </a:prstGeom>
            <a:solidFill>
              <a:schemeClr val="accent2">
                <a:lumMod val="40000"/>
                <a:lumOff val="60000"/>
              </a:schemeClr>
            </a:solidFill>
            <a:ln>
              <a:noFill/>
            </a:ln>
            <a:effectLst>
              <a:outerShdw blurRad="190500" dist="38100" dir="5400000" algn="t"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杨任东竹石体-Medium" panose="02000000000000000000" pitchFamily="2" charset="-122"/>
                <a:ea typeface="杨任东竹石体-Medium" panose="02000000000000000000" pitchFamily="2" charset="-122"/>
                <a:cs typeface="851tegakizatsu" panose="02000600000000000000" pitchFamily="2" charset="-122"/>
              </a:endParaRPr>
            </a:p>
          </p:txBody>
        </p:sp>
        <p:sp>
          <p:nvSpPr>
            <p:cNvPr id="9" name="文本框 8"/>
            <p:cNvSpPr txBox="1"/>
            <p:nvPr/>
          </p:nvSpPr>
          <p:spPr>
            <a:xfrm>
              <a:off x="4304010" y="2760141"/>
              <a:ext cx="5620674" cy="2897075"/>
            </a:xfrm>
            <a:prstGeom prst="rect">
              <a:avLst/>
            </a:prstGeom>
            <a:noFill/>
          </p:spPr>
          <p:txBody>
            <a:bodyPr wrap="square" rtlCol="0">
              <a:spAutoFit/>
            </a:bodyPr>
            <a:lstStyle/>
            <a:p>
              <a:pPr>
                <a:lnSpc>
                  <a:spcPct val="114000"/>
                </a:lnSpc>
              </a:pPr>
              <a:r>
                <a:rPr lang="vi-VN" sz="2700" dirty="0">
                  <a:latin typeface="Times New Roman" panose="02020603050405020304" pitchFamily="18" charset="0"/>
                  <a:cs typeface="Times New Roman" panose="02020603050405020304" pitchFamily="18" charset="0"/>
                </a:rPr>
                <a:t>Tiểu thuyết là tác phẩm văn xuôi cỡ lớn, có nội dung phong phú, cốt truyện phức tạp; phản ánh nhiều sự kiện, cảnh ngộ; miêu tả nhiều tuyến nhân vật, nhiều quan hệ chồng chéo với những diễn biến tâm lí phức tạp, đa dạng. </a:t>
              </a:r>
              <a:endParaRPr lang="en-US" altLang="zh-CN" sz="2700" b="1" spc="600" dirty="0">
                <a:solidFill>
                  <a:schemeClr val="tx1">
                    <a:lumMod val="75000"/>
                    <a:lumOff val="25000"/>
                  </a:schemeClr>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0" name="文本框 9"/>
            <p:cNvSpPr txBox="1"/>
            <p:nvPr/>
          </p:nvSpPr>
          <p:spPr>
            <a:xfrm>
              <a:off x="3194384" y="3334881"/>
              <a:ext cx="923330" cy="2258972"/>
            </a:xfrm>
            <a:prstGeom prst="rect">
              <a:avLst/>
            </a:prstGeom>
            <a:noFill/>
            <a:ln w="15875">
              <a:solidFill>
                <a:schemeClr val="accent2"/>
              </a:solidFill>
            </a:ln>
          </p:spPr>
          <p:txBody>
            <a:bodyPr vert="eaVert" wrap="square" rtlCol="0">
              <a:spAutoFit/>
            </a:bodyPr>
            <a:lstStyle/>
            <a:p>
              <a:pPr algn="ctr"/>
              <a:r>
                <a:rPr lang="vi-VN" altLang="zh-CN" sz="2400" b="1" spc="600" dirty="0">
                  <a:solidFill>
                    <a:schemeClr val="accent2">
                      <a:lumMod val="50000"/>
                    </a:schemeClr>
                  </a:solidFill>
                  <a:latin typeface="Times New Roman" panose="02020603050405020304" pitchFamily="18" charset="0"/>
                  <a:ea typeface="杨任东竹石体-Medium" panose="02000000000000000000" pitchFamily="2" charset="-122"/>
                  <a:cs typeface="Times New Roman" panose="02020603050405020304" pitchFamily="18" charset="0"/>
                </a:rPr>
                <a:t>a. </a:t>
              </a:r>
            </a:p>
            <a:p>
              <a:pPr algn="ctr"/>
              <a:r>
                <a:rPr lang="vi-VN" altLang="zh-CN" sz="2400" b="1" spc="600" dirty="0">
                  <a:solidFill>
                    <a:schemeClr val="accent2">
                      <a:lumMod val="50000"/>
                    </a:schemeClr>
                  </a:solidFill>
                  <a:latin typeface="Times New Roman" panose="02020603050405020304" pitchFamily="18" charset="0"/>
                  <a:ea typeface="杨任东竹石体-Medium" panose="02000000000000000000" pitchFamily="2" charset="-122"/>
                  <a:cs typeface="Times New Roman" panose="02020603050405020304" pitchFamily="18" charset="0"/>
                </a:rPr>
                <a:t>Khái niệm</a:t>
              </a:r>
              <a:endParaRPr lang="zh-CN" altLang="en-US" sz="2400" b="1" spc="600" dirty="0">
                <a:solidFill>
                  <a:schemeClr val="accent2">
                    <a:lumMod val="50000"/>
                  </a:schemeClr>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4458" y="5201210"/>
              <a:ext cx="298029" cy="313320"/>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2519" y="5303019"/>
              <a:ext cx="276641" cy="290834"/>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flipV="1">
              <a:off x="1147990" y="1762562"/>
              <a:ext cx="2884121" cy="2408240"/>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56130" y="4829810"/>
              <a:ext cx="2117934" cy="1654813"/>
            </a:xfrm>
            <a:prstGeom prst="rect">
              <a:avLst/>
            </a:prstGeom>
          </p:spPr>
        </p:pic>
      </p:grpSp>
    </p:spTree>
    <p:extLst>
      <p:ext uri="{BB962C8B-B14F-4D97-AF65-F5344CB8AC3E}">
        <p14:creationId xmlns:p14="http://schemas.microsoft.com/office/powerpoint/2010/main" val="18348446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1" y="677158"/>
            <a:ext cx="3556000" cy="584775"/>
          </a:xfrm>
          <a:prstGeom prst="rect">
            <a:avLst/>
          </a:prstGeom>
          <a:noFill/>
        </p:spPr>
        <p:txBody>
          <a:bodyPr wrap="square" rtlCol="0">
            <a:spAutoFit/>
          </a:bodyPr>
          <a:lstStyle/>
          <a:p>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b. Đặc điểm</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424159" y="-224092"/>
            <a:ext cx="2055365" cy="1718010"/>
          </a:xfrm>
          <a:prstGeom prst="rect">
            <a:avLst/>
          </a:prstGeom>
        </p:spPr>
      </p:pic>
      <p:grpSp>
        <p:nvGrpSpPr>
          <p:cNvPr id="12" name="组合 11"/>
          <p:cNvGrpSpPr/>
          <p:nvPr/>
        </p:nvGrpSpPr>
        <p:grpSpPr>
          <a:xfrm>
            <a:off x="1290258" y="1515842"/>
            <a:ext cx="9654696" cy="4114550"/>
            <a:chOff x="1290258" y="1719042"/>
            <a:chExt cx="9654696" cy="4114550"/>
          </a:xfrm>
        </p:grpSpPr>
        <p:sp>
          <p:nvSpPr>
            <p:cNvPr id="13" name="矩形 12"/>
            <p:cNvSpPr/>
            <p:nvPr/>
          </p:nvSpPr>
          <p:spPr>
            <a:xfrm>
              <a:off x="1298505" y="4367790"/>
              <a:ext cx="4053303" cy="1384995"/>
            </a:xfrm>
            <a:prstGeom prst="rect">
              <a:avLst/>
            </a:prstGeom>
          </p:spPr>
          <p:txBody>
            <a:bodyPr wrap="square">
              <a:spAutoFit/>
            </a:bodyPr>
            <a:lstStyle/>
            <a:p>
              <a:pPr algn="r"/>
              <a:r>
                <a:rPr lang="vi-VN" sz="2800" dirty="0">
                  <a:latin typeface="Times New Roman" panose="02020603050405020304" pitchFamily="18" charset="0"/>
                  <a:cs typeface="Times New Roman" panose="02020603050405020304" pitchFamily="18" charset="0"/>
                </a:rPr>
                <a:t>thể hiện qua hình dáng, cử chỉ, hành động, ngôn ngữ, suy nghĩ của nhân vật</a:t>
              </a:r>
              <a:r>
                <a:rPr lang="x-none" sz="2800" dirty="0">
                  <a:latin typeface="Times New Roman" panose="02020603050405020304" pitchFamily="18" charset="0"/>
                  <a:cs typeface="Times New Roman" panose="02020603050405020304" pitchFamily="18" charset="0"/>
                </a:rPr>
                <a:t> </a:t>
              </a:r>
              <a:endParaRPr lang="zh-CN" altLang="zh-CN" sz="2800" kern="100" spc="300" dirty="0">
                <a:solidFill>
                  <a:schemeClr val="tx1">
                    <a:lumMod val="75000"/>
                    <a:lumOff val="25000"/>
                  </a:schemeClr>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4" name="矩形 13"/>
            <p:cNvSpPr/>
            <p:nvPr/>
          </p:nvSpPr>
          <p:spPr>
            <a:xfrm>
              <a:off x="5214666" y="1719042"/>
              <a:ext cx="1762668" cy="2308324"/>
            </a:xfrm>
            <a:prstGeom prst="rect">
              <a:avLst/>
            </a:prstGeom>
          </p:spPr>
          <p:txBody>
            <a:bodyPr wrap="square">
              <a:spAutoFit/>
            </a:bodyPr>
            <a:lstStyle/>
            <a:p>
              <a:pPr lvl="0" algn="ctr"/>
              <a:r>
                <a:rPr lang="vi-VN" altLang="zh-CN" sz="3600" b="1" kern="100" dirty="0">
                  <a:solidFill>
                    <a:schemeClr val="accent2">
                      <a:lumMod val="75000"/>
                    </a:schemeClr>
                  </a:solidFill>
                  <a:latin typeface="Times New Roman" panose="02020603050405020304" pitchFamily="18" charset="0"/>
                  <a:ea typeface="杨任东竹石体-Medium" panose="02000000000000000000" pitchFamily="2" charset="-122"/>
                  <a:cs typeface="Times New Roman" panose="02020603050405020304" pitchFamily="18" charset="0"/>
                </a:rPr>
                <a:t>* Tính cách nhân vật</a:t>
              </a:r>
              <a:endParaRPr lang="zh-CN" altLang="zh-CN" sz="2000" kern="100" dirty="0">
                <a:solidFill>
                  <a:schemeClr val="accent2">
                    <a:lumMod val="75000"/>
                  </a:schemeClr>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5" name="矩形 14"/>
            <p:cNvSpPr/>
            <p:nvPr/>
          </p:nvSpPr>
          <p:spPr>
            <a:xfrm>
              <a:off x="6891651" y="4333069"/>
              <a:ext cx="4053303" cy="1384995"/>
            </a:xfrm>
            <a:prstGeom prst="rect">
              <a:avLst/>
            </a:prstGeom>
          </p:spPr>
          <p:txBody>
            <a:bodyPr wrap="square">
              <a:spAutoFit/>
            </a:bodyPr>
            <a:lstStyle/>
            <a:p>
              <a:r>
                <a:rPr lang="vi-VN" sz="2800" kern="100" spc="300" dirty="0">
                  <a:latin typeface="Times New Roman" panose="02020603050405020304" pitchFamily="18" charset="0"/>
                  <a:ea typeface="杨任东竹石体-Medium" panose="02000000000000000000" pitchFamily="2" charset="-122"/>
                  <a:cs typeface="Times New Roman" panose="02020603050405020304" pitchFamily="18" charset="0"/>
                </a:rPr>
                <a:t>Thể hiện q</a:t>
              </a:r>
              <a:r>
                <a:rPr lang="vi-VN" sz="2800" dirty="0">
                  <a:latin typeface="Times New Roman" panose="02020603050405020304" pitchFamily="18" charset="0"/>
                  <a:cs typeface="Times New Roman" panose="02020603050405020304" pitchFamily="18" charset="0"/>
                </a:rPr>
                <a:t>ua nhận xét của người kể chuyện và các nhân vật khác,…</a:t>
              </a:r>
              <a:r>
                <a:rPr lang="x-none" sz="2800" dirty="0">
                  <a:latin typeface="Times New Roman" panose="02020603050405020304" pitchFamily="18" charset="0"/>
                  <a:cs typeface="Times New Roman" panose="02020603050405020304" pitchFamily="18" charset="0"/>
                </a:rPr>
                <a:t> </a:t>
              </a:r>
              <a:endParaRPr lang="zh-CN" altLang="en-US" sz="2800" spc="300"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6" name="矩形 15"/>
            <p:cNvSpPr/>
            <p:nvPr/>
          </p:nvSpPr>
          <p:spPr>
            <a:xfrm>
              <a:off x="1290258" y="4271492"/>
              <a:ext cx="4214796" cy="1562100"/>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杨任东竹石体-Medium" panose="02000000000000000000" pitchFamily="2" charset="-122"/>
                <a:ea typeface="杨任东竹石体-Medium" panose="02000000000000000000" pitchFamily="2" charset="-122"/>
              </a:endParaRPr>
            </a:p>
          </p:txBody>
        </p:sp>
        <p:sp>
          <p:nvSpPr>
            <p:cNvPr id="17" name="矩形 16"/>
            <p:cNvSpPr/>
            <p:nvPr/>
          </p:nvSpPr>
          <p:spPr>
            <a:xfrm>
              <a:off x="6705989" y="4271492"/>
              <a:ext cx="4214796" cy="1562100"/>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杨任东竹石体-Medium" panose="02000000000000000000" pitchFamily="2" charset="-122"/>
                <a:ea typeface="杨任东竹石体-Medium" panose="02000000000000000000" pitchFamily="2"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95975" y="1844189"/>
              <a:ext cx="1762667" cy="2000628"/>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5965" y="1778913"/>
              <a:ext cx="1877694" cy="2131183"/>
            </a:xfrm>
            <a:prstGeom prst="rect">
              <a:avLst/>
            </a:prstGeom>
          </p:spPr>
        </p:pic>
      </p:grpSp>
    </p:spTree>
    <p:extLst>
      <p:ext uri="{BB962C8B-B14F-4D97-AF65-F5344CB8AC3E}">
        <p14:creationId xmlns:p14="http://schemas.microsoft.com/office/powerpoint/2010/main" val="3142020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1" y="845396"/>
            <a:ext cx="9140075" cy="523220"/>
          </a:xfrm>
          <a:prstGeom prst="rect">
            <a:avLst/>
          </a:prstGeom>
          <a:noFill/>
        </p:spPr>
        <p:txBody>
          <a:bodyPr wrap="square" rtlCol="0">
            <a:spAutoFit/>
          </a:bodyPr>
          <a:lstStyle/>
          <a:p>
            <a:r>
              <a:rPr lang="vi-VN" altLang="zh-CN"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 Tác dụng của việc thay đổi ngôi kể</a:t>
            </a:r>
            <a:endParaRPr lang="zh-CN" altLang="en-US" sz="28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flipH="1">
            <a:off x="-810106" y="4239497"/>
            <a:ext cx="4202629" cy="3283654"/>
          </a:xfrm>
          <a:prstGeom prst="rect">
            <a:avLst/>
          </a:prstGeom>
        </p:spPr>
      </p:pic>
      <p:sp>
        <p:nvSpPr>
          <p:cNvPr id="24" name="椭圆 23"/>
          <p:cNvSpPr/>
          <p:nvPr/>
        </p:nvSpPr>
        <p:spPr>
          <a:xfrm>
            <a:off x="4434072" y="1980351"/>
            <a:ext cx="638261" cy="6326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Times New Roman" panose="02020603050405020304" pitchFamily="18" charset="0"/>
                <a:ea typeface="杨任东竹石体-Medium" panose="02000000000000000000" pitchFamily="2" charset="-122"/>
                <a:cs typeface="Times New Roman" panose="02020603050405020304" pitchFamily="18" charset="0"/>
              </a:rPr>
              <a:t>1</a:t>
            </a:r>
            <a:endParaRPr lang="zh-CN" altLang="en-US" sz="3200" b="1"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20" name="椭圆 19"/>
          <p:cNvSpPr/>
          <p:nvPr/>
        </p:nvSpPr>
        <p:spPr>
          <a:xfrm>
            <a:off x="7753322" y="1980351"/>
            <a:ext cx="638261" cy="6326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Times New Roman" panose="02020603050405020304" pitchFamily="18" charset="0"/>
                <a:ea typeface="杨任东竹石体-Medium" panose="02000000000000000000" pitchFamily="2" charset="-122"/>
                <a:cs typeface="Times New Roman" panose="02020603050405020304" pitchFamily="18" charset="0"/>
              </a:rPr>
              <a:t>2</a:t>
            </a:r>
            <a:endParaRPr lang="zh-CN" altLang="en-US" sz="3200" b="1" dirty="0">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91583" y="3429000"/>
            <a:ext cx="3032576" cy="2966238"/>
          </a:xfrm>
          <a:prstGeom prst="ellipse">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00000" flipH="1">
            <a:off x="1097438" y="1733520"/>
            <a:ext cx="2216285" cy="1731657"/>
          </a:xfrm>
          <a:prstGeom prst="rect">
            <a:avLst/>
          </a:prstGeom>
        </p:spPr>
      </p:pic>
      <p:sp>
        <p:nvSpPr>
          <p:cNvPr id="3" name="TextBox 2">
            <a:extLst>
              <a:ext uri="{FF2B5EF4-FFF2-40B4-BE49-F238E27FC236}">
                <a16:creationId xmlns:a16="http://schemas.microsoft.com/office/drawing/2014/main" xmlns="" id="{174C3EB9-C69F-F8B2-76B2-5FA4E538F5BB}"/>
              </a:ext>
            </a:extLst>
          </p:cNvPr>
          <p:cNvSpPr txBox="1"/>
          <p:nvPr/>
        </p:nvSpPr>
        <p:spPr>
          <a:xfrm>
            <a:off x="3961435" y="2878547"/>
            <a:ext cx="1627291" cy="2246769"/>
          </a:xfrm>
          <a:prstGeom prst="rect">
            <a:avLst/>
          </a:prstGeom>
          <a:noFill/>
        </p:spPr>
        <p:txBody>
          <a:bodyPr wrap="square" rtlCol="0">
            <a:spAutoFit/>
          </a:bodyPr>
          <a:lstStyle/>
          <a:p>
            <a:pPr algn="ctr"/>
            <a:r>
              <a:rPr lang="x-none" sz="2800" dirty="0">
                <a:latin typeface="Times New Roman" panose="02020603050405020304" pitchFamily="18" charset="0"/>
                <a:cs typeface="Times New Roman" panose="02020603050405020304" pitchFamily="18" charset="0"/>
              </a:rPr>
              <a:t>Giúp nội dung truyện phong phú hơn</a:t>
            </a:r>
          </a:p>
        </p:txBody>
      </p:sp>
      <p:sp>
        <p:nvSpPr>
          <p:cNvPr id="27" name="TextBox 26">
            <a:extLst>
              <a:ext uri="{FF2B5EF4-FFF2-40B4-BE49-F238E27FC236}">
                <a16:creationId xmlns:a16="http://schemas.microsoft.com/office/drawing/2014/main" xmlns="" id="{287873D7-46AE-31FB-6AED-B671D5CD844E}"/>
              </a:ext>
            </a:extLst>
          </p:cNvPr>
          <p:cNvSpPr txBox="1"/>
          <p:nvPr/>
        </p:nvSpPr>
        <p:spPr>
          <a:xfrm>
            <a:off x="7388514" y="2795700"/>
            <a:ext cx="1360880" cy="2246769"/>
          </a:xfrm>
          <a:prstGeom prst="rect">
            <a:avLst/>
          </a:prstGeom>
          <a:noFill/>
        </p:spPr>
        <p:txBody>
          <a:bodyPr wrap="square" rtlCol="0">
            <a:spAutoFit/>
          </a:bodyPr>
          <a:lstStyle/>
          <a:p>
            <a:pPr algn="ctr"/>
            <a:r>
              <a:rPr lang="x-none" sz="2800" dirty="0">
                <a:latin typeface="Times New Roman" panose="02020603050405020304" pitchFamily="18" charset="0"/>
                <a:cs typeface="Times New Roman" panose="02020603050405020304" pitchFamily="18" charset="0"/>
              </a:rPr>
              <a:t>Cách kể chuyện linh hoạt hơn</a:t>
            </a:r>
          </a:p>
        </p:txBody>
      </p:sp>
    </p:spTree>
    <p:extLst>
      <p:ext uri="{BB962C8B-B14F-4D97-AF65-F5344CB8AC3E}">
        <p14:creationId xmlns:p14="http://schemas.microsoft.com/office/powerpoint/2010/main" val="586062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heckerboard(across)">
                                      <p:cBhvr>
                                        <p:cTn id="15" dur="500"/>
                                        <p:tgtEl>
                                          <p:spTgt spid="20"/>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checkerboard(across)">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0" grpId="0" animBg="1"/>
      <p:bldP spid="3"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7" name="组合 6"/>
          <p:cNvGrpSpPr/>
          <p:nvPr/>
        </p:nvGrpSpPr>
        <p:grpSpPr>
          <a:xfrm>
            <a:off x="3939798" y="1982234"/>
            <a:ext cx="4332720" cy="3604733"/>
            <a:chOff x="3939798" y="1626634"/>
            <a:chExt cx="4332720" cy="3604733"/>
          </a:xfrm>
        </p:grpSpPr>
        <p:grpSp>
          <p:nvGrpSpPr>
            <p:cNvPr id="8" name="18cc6cd3-d86b-4eb1-bd02-d845539a619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939798" y="1626634"/>
              <a:ext cx="4332720" cy="3604733"/>
              <a:chOff x="3929638" y="1626634"/>
              <a:chExt cx="4332720" cy="3604733"/>
            </a:xfrm>
          </p:grpSpPr>
          <p:sp>
            <p:nvSpPr>
              <p:cNvPr id="16" name="iṡḷíḍê">
                <a:extLst>
                  <a:ext uri="{FF2B5EF4-FFF2-40B4-BE49-F238E27FC236}">
                    <a16:creationId xmlns:a16="http://schemas.microsoft.com/office/drawing/2014/main" xmlns="" id="{69A4A8D9-5267-4B93-9812-99AF62538FE0}"/>
                  </a:ext>
                </a:extLst>
              </p:cNvPr>
              <p:cNvSpPr/>
              <p:nvPr/>
            </p:nvSpPr>
            <p:spPr>
              <a:xfrm>
                <a:off x="4600571" y="1933573"/>
                <a:ext cx="2990854" cy="2990854"/>
              </a:xfrm>
              <a:prstGeom prst="ellipse">
                <a:avLst/>
              </a:prstGeom>
              <a:solidFill>
                <a:schemeClr val="accent2">
                  <a:alpha val="70000"/>
                </a:schemeClr>
              </a:solidFill>
              <a:ln>
                <a:noFill/>
              </a:ln>
            </p:spPr>
            <p:txBody>
              <a:bodyPr wrap="square" lIns="91440" tIns="45720" rIns="91440" bIns="45720" anchor="ctr">
                <a:noAutofit/>
              </a:bodyPr>
              <a:lstStyle/>
              <a:p>
                <a:pPr algn="ctr">
                  <a:lnSpc>
                    <a:spcPct val="134000"/>
                  </a:lnSpc>
                </a:pP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c. </a:t>
                </a:r>
              </a:p>
              <a:p>
                <a:pPr algn="ctr">
                  <a:lnSpc>
                    <a:spcPct val="134000"/>
                  </a:lnSpc>
                </a:pP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Những</a:t>
                </a: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 </a:t>
                </a: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lưu</a:t>
                </a: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 </a:t>
                </a: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ý</a:t>
                </a: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 </a:t>
                </a: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khi</a:t>
                </a: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 </a:t>
                </a: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đọc</a:t>
                </a:r>
                <a:r>
                  <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 </a:t>
                </a:r>
                <a:r>
                  <a:rPr lang="en-US" altLang="zh-CN" sz="2500" b="1" spc="600" dirty="0" err="1">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rPr>
                  <a:t>truyện</a:t>
                </a:r>
                <a:endParaRPr lang="en-US" altLang="zh-CN" sz="2500" b="1" spc="600" dirty="0">
                  <a:solidFill>
                    <a:schemeClr val="bg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sp>
            <p:nvSpPr>
              <p:cNvPr id="17" name="ïṥḻíḍé">
                <a:extLst>
                  <a:ext uri="{FF2B5EF4-FFF2-40B4-BE49-F238E27FC236}">
                    <a16:creationId xmlns:a16="http://schemas.microsoft.com/office/drawing/2014/main" xmlns="" id="{B7F0DAC5-5A1E-4F12-A7E1-7C692358A818}"/>
                  </a:ext>
                </a:extLst>
              </p:cNvPr>
              <p:cNvSpPr/>
              <p:nvPr/>
            </p:nvSpPr>
            <p:spPr>
              <a:xfrm>
                <a:off x="4293632" y="1626634"/>
                <a:ext cx="3604733" cy="3604733"/>
              </a:xfrm>
              <a:prstGeom prst="ellipse">
                <a:avLst/>
              </a:prstGeom>
              <a:noFill/>
              <a:ln w="9525" cap="flat" cmpd="sng">
                <a:solidFill>
                  <a:schemeClr val="bg1">
                    <a:lumMod val="75000"/>
                  </a:schemeClr>
                </a:solidFill>
                <a:prstDash val="dash"/>
                <a:round/>
                <a:headEnd type="none" w="med" len="med"/>
                <a:tailEnd type="none" w="med" len="med"/>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18" name="ïŝ1íḋè">
                <a:extLst>
                  <a:ext uri="{FF2B5EF4-FFF2-40B4-BE49-F238E27FC236}">
                    <a16:creationId xmlns:a16="http://schemas.microsoft.com/office/drawing/2014/main" xmlns="" id="{C5780861-BB98-444E-947B-D5EBBE922C4E}"/>
                  </a:ext>
                </a:extLst>
              </p:cNvPr>
              <p:cNvSpPr/>
              <p:nvPr/>
            </p:nvSpPr>
            <p:spPr>
              <a:xfrm>
                <a:off x="4528481" y="177088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19" name="íṡ1îdê">
                <a:extLst>
                  <a:ext uri="{FF2B5EF4-FFF2-40B4-BE49-F238E27FC236}">
                    <a16:creationId xmlns:a16="http://schemas.microsoft.com/office/drawing/2014/main" xmlns="" id="{C4F985B9-9BC4-4883-90E0-4CC6E3E9C93B}"/>
                  </a:ext>
                </a:extLst>
              </p:cNvPr>
              <p:cNvSpPr/>
              <p:nvPr/>
            </p:nvSpPr>
            <p:spPr>
              <a:xfrm>
                <a:off x="4528481" y="434276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20" name="ïṧḷïḍè">
                <a:extLst>
                  <a:ext uri="{FF2B5EF4-FFF2-40B4-BE49-F238E27FC236}">
                    <a16:creationId xmlns:a16="http://schemas.microsoft.com/office/drawing/2014/main" xmlns="" id="{1CF899AF-E3D7-4952-A1D9-8C07083BFE5E}"/>
                  </a:ext>
                </a:extLst>
              </p:cNvPr>
              <p:cNvSpPr/>
              <p:nvPr/>
            </p:nvSpPr>
            <p:spPr>
              <a:xfrm>
                <a:off x="3929638" y="305682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21" name="ïṧḻíḑe">
                <a:extLst>
                  <a:ext uri="{FF2B5EF4-FFF2-40B4-BE49-F238E27FC236}">
                    <a16:creationId xmlns:a16="http://schemas.microsoft.com/office/drawing/2014/main" xmlns="" id="{7AC90FED-A800-48D0-9DA5-DB6FFB620C3D}"/>
                  </a:ext>
                </a:extLst>
              </p:cNvPr>
              <p:cNvSpPr/>
              <p:nvPr/>
            </p:nvSpPr>
            <p:spPr>
              <a:xfrm>
                <a:off x="6919176" y="434276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22" name="î$lîḓé">
                <a:extLst>
                  <a:ext uri="{FF2B5EF4-FFF2-40B4-BE49-F238E27FC236}">
                    <a16:creationId xmlns:a16="http://schemas.microsoft.com/office/drawing/2014/main" xmlns="" id="{EA8E689F-FDFD-40F7-ABA8-94BF1664BE76}"/>
                  </a:ext>
                </a:extLst>
              </p:cNvPr>
              <p:cNvSpPr/>
              <p:nvPr/>
            </p:nvSpPr>
            <p:spPr>
              <a:xfrm>
                <a:off x="6919176" y="177088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sp>
            <p:nvSpPr>
              <p:cNvPr id="23" name="îṧlíḑè">
                <a:extLst>
                  <a:ext uri="{FF2B5EF4-FFF2-40B4-BE49-F238E27FC236}">
                    <a16:creationId xmlns:a16="http://schemas.microsoft.com/office/drawing/2014/main" xmlns="" id="{062FAAD9-30C4-488E-9A30-D8A915D523F7}"/>
                  </a:ext>
                </a:extLst>
              </p:cNvPr>
              <p:cNvSpPr/>
              <p:nvPr/>
            </p:nvSpPr>
            <p:spPr>
              <a:xfrm>
                <a:off x="7518018" y="3056829"/>
                <a:ext cx="744340" cy="744340"/>
              </a:xfrm>
              <a:prstGeom prst="ellipse">
                <a:avLst/>
              </a:prstGeom>
              <a:solidFill>
                <a:schemeClr val="bg1"/>
              </a:solidFill>
              <a:ln>
                <a:solidFill>
                  <a:schemeClr val="bg1">
                    <a:lumMod val="75000"/>
                  </a:schemeClr>
                </a:solidFill>
              </a:ln>
            </p:spPr>
            <p:txBody>
              <a:bodyPr wrap="square" lIns="91440" tIns="45720" rIns="91440" bIns="45720" anchor="ctr">
                <a:normAutofit/>
              </a:bodyPr>
              <a:lstStyle/>
              <a:p>
                <a:pPr algn="ctr"/>
                <a:endParaRPr sz="2000">
                  <a:latin typeface="杨任东竹石体-Medium" panose="02000000000000000000" pitchFamily="2" charset="-122"/>
                  <a:ea typeface="杨任东竹石体-Medium" panose="02000000000000000000" pitchFamily="2" charset="-122"/>
                </a:endParaRPr>
              </a:p>
            </p:txBody>
          </p:sp>
        </p:gr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08304" y="3215605"/>
              <a:ext cx="599561" cy="46845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0664" y="1904322"/>
              <a:ext cx="448085" cy="537702"/>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65402" y="1913766"/>
              <a:ext cx="429745" cy="515694"/>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7966" y="3270914"/>
              <a:ext cx="540081" cy="421983"/>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96566" y="4495314"/>
              <a:ext cx="404961" cy="485954"/>
            </a:xfrm>
            <a:prstGeom prst="rect">
              <a:avLst/>
            </a:prstGeom>
          </p:spPr>
        </p:pic>
        <p:pic>
          <p:nvPicPr>
            <p:cNvPr id="14" name="图片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03507" y="4475223"/>
              <a:ext cx="417353" cy="500824"/>
            </a:xfrm>
            <a:prstGeom prst="rect">
              <a:avLst/>
            </a:prstGeom>
          </p:spPr>
        </p:pic>
      </p:grpSp>
      <p:sp>
        <p:nvSpPr>
          <p:cNvPr id="3" name="TextBox 2">
            <a:extLst>
              <a:ext uri="{FF2B5EF4-FFF2-40B4-BE49-F238E27FC236}">
                <a16:creationId xmlns:a16="http://schemas.microsoft.com/office/drawing/2014/main" xmlns="" id="{014BCCD4-0E1F-5F39-9A02-F702B793ACAC}"/>
              </a:ext>
            </a:extLst>
          </p:cNvPr>
          <p:cNvSpPr txBox="1"/>
          <p:nvPr/>
        </p:nvSpPr>
        <p:spPr>
          <a:xfrm>
            <a:off x="365374" y="1320311"/>
            <a:ext cx="4529332" cy="1384995"/>
          </a:xfrm>
          <a:prstGeom prst="rect">
            <a:avLst/>
          </a:prstGeom>
          <a:noFill/>
        </p:spPr>
        <p:txBody>
          <a:bodyPr wrap="square" rtlCol="0">
            <a:spAutoFit/>
          </a:bodyPr>
          <a:lstStyle/>
          <a:p>
            <a:r>
              <a:rPr lang="x-none" sz="2800" dirty="0">
                <a:latin typeface="Times New Roman" panose="02020603050405020304" pitchFamily="18" charset="0"/>
                <a:cs typeface="Times New Roman" panose="02020603050405020304" pitchFamily="18" charset="0"/>
              </a:rPr>
              <a:t>Tóm tắt được nội dung văn bản (Truyện kể lại sự kiện gì? Xảy ra trong bối cảnh nào?)</a:t>
            </a:r>
          </a:p>
        </p:txBody>
      </p:sp>
      <p:sp>
        <p:nvSpPr>
          <p:cNvPr id="15" name="TextBox 14">
            <a:extLst>
              <a:ext uri="{FF2B5EF4-FFF2-40B4-BE49-F238E27FC236}">
                <a16:creationId xmlns:a16="http://schemas.microsoft.com/office/drawing/2014/main" xmlns="" id="{7E3AD2AD-AF1B-E1EB-29DF-07AF25AC0E8E}"/>
              </a:ext>
            </a:extLst>
          </p:cNvPr>
          <p:cNvSpPr txBox="1"/>
          <p:nvPr/>
        </p:nvSpPr>
        <p:spPr>
          <a:xfrm>
            <a:off x="459264" y="4746305"/>
            <a:ext cx="4529332" cy="1384995"/>
          </a:xfrm>
          <a:prstGeom prst="rect">
            <a:avLst/>
          </a:prstGeom>
          <a:noFill/>
        </p:spPr>
        <p:txBody>
          <a:bodyPr wrap="square" rtlCol="0">
            <a:spAutoFit/>
          </a:bodyPr>
          <a:lstStyle/>
          <a:p>
            <a:r>
              <a:rPr lang="x-none" sz="2800" dirty="0">
                <a:latin typeface="Times New Roman" panose="02020603050405020304" pitchFamily="18" charset="0"/>
                <a:cs typeface="Times New Roman" panose="02020603050405020304" pitchFamily="18" charset="0"/>
              </a:rPr>
              <a:t>Nhân vật chính là ai? Nhân vật ấy được nhà văn thể hiện qua những phương diện nào?</a:t>
            </a:r>
          </a:p>
        </p:txBody>
      </p:sp>
      <p:sp>
        <p:nvSpPr>
          <p:cNvPr id="36" name="TextBox 35">
            <a:extLst>
              <a:ext uri="{FF2B5EF4-FFF2-40B4-BE49-F238E27FC236}">
                <a16:creationId xmlns:a16="http://schemas.microsoft.com/office/drawing/2014/main" xmlns="" id="{A44A8625-09E7-8FE0-C294-9A88BA8FE204}"/>
              </a:ext>
            </a:extLst>
          </p:cNvPr>
          <p:cNvSpPr txBox="1"/>
          <p:nvPr/>
        </p:nvSpPr>
        <p:spPr>
          <a:xfrm>
            <a:off x="7649909" y="1810632"/>
            <a:ext cx="4247451" cy="1815882"/>
          </a:xfrm>
          <a:prstGeom prst="rect">
            <a:avLst/>
          </a:prstGeom>
          <a:noFill/>
        </p:spPr>
        <p:txBody>
          <a:bodyPr wrap="square" rtlCol="0">
            <a:spAutoFit/>
          </a:bodyPr>
          <a:lstStyle/>
          <a:p>
            <a:pPr algn="r"/>
            <a:r>
              <a:rPr lang="x-none" sz="2800" dirty="0">
                <a:latin typeface="Times New Roman" panose="02020603050405020304" pitchFamily="18" charset="0"/>
                <a:cs typeface="Times New Roman" panose="02020603050405020304" pitchFamily="18" charset="0"/>
              </a:rPr>
              <a:t>Truyện kể theo ngôi kể nào? Nếu có sự thay đổi ngôi kể thì tác dụng của việc thay đổi ấy là gì?</a:t>
            </a:r>
          </a:p>
        </p:txBody>
      </p:sp>
      <p:sp>
        <p:nvSpPr>
          <p:cNvPr id="37" name="TextBox 36">
            <a:extLst>
              <a:ext uri="{FF2B5EF4-FFF2-40B4-BE49-F238E27FC236}">
                <a16:creationId xmlns:a16="http://schemas.microsoft.com/office/drawing/2014/main" xmlns="" id="{6DD6769E-A064-94D3-693B-7A7F0A4F27E1}"/>
              </a:ext>
            </a:extLst>
          </p:cNvPr>
          <p:cNvSpPr txBox="1"/>
          <p:nvPr/>
        </p:nvSpPr>
        <p:spPr>
          <a:xfrm>
            <a:off x="7280274" y="4733052"/>
            <a:ext cx="4529332" cy="1384995"/>
          </a:xfrm>
          <a:prstGeom prst="rect">
            <a:avLst/>
          </a:prstGeom>
          <a:noFill/>
        </p:spPr>
        <p:txBody>
          <a:bodyPr wrap="square" rtlCol="0">
            <a:spAutoFit/>
          </a:bodyPr>
          <a:lstStyle/>
          <a:p>
            <a:pPr algn="r"/>
            <a:r>
              <a:rPr lang="x-none" sz="2800" dirty="0">
                <a:latin typeface="Times New Roman" panose="02020603050405020304" pitchFamily="18" charset="0"/>
                <a:cs typeface="Times New Roman" panose="02020603050405020304" pitchFamily="18" charset="0"/>
              </a:rPr>
              <a:t>Truyện giúp em hiểu biết thêm gì và tác động đến tình cảm của em như thế nào?</a:t>
            </a:r>
          </a:p>
        </p:txBody>
      </p:sp>
    </p:spTree>
    <p:extLst>
      <p:ext uri="{BB962C8B-B14F-4D97-AF65-F5344CB8AC3E}">
        <p14:creationId xmlns:p14="http://schemas.microsoft.com/office/powerpoint/2010/main" val="108746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inVertical)">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inVertical)">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2" name="矩形 1"/>
          <p:cNvSpPr/>
          <p:nvPr/>
        </p:nvSpPr>
        <p:spPr>
          <a:xfrm>
            <a:off x="294640" y="264160"/>
            <a:ext cx="11612880" cy="6339840"/>
          </a:xfrm>
          <a:prstGeom prst="rect">
            <a:avLst/>
          </a:prstGeom>
          <a:solidFill>
            <a:schemeClr val="bg1"/>
          </a:solidFill>
          <a:ln>
            <a:noFill/>
          </a:ln>
          <a:effectLst>
            <a:outerShdw blurRad="304800" sx="102000" sy="102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420000" flipH="1">
            <a:off x="476609" y="720107"/>
            <a:ext cx="652060" cy="375769"/>
          </a:xfrm>
          <a:prstGeom prst="rect">
            <a:avLst/>
          </a:prstGeom>
        </p:spPr>
      </p:pic>
      <p:sp>
        <p:nvSpPr>
          <p:cNvPr id="5" name="文本框 4"/>
          <p:cNvSpPr txBox="1"/>
          <p:nvPr/>
        </p:nvSpPr>
        <p:spPr>
          <a:xfrm>
            <a:off x="1137780" y="677158"/>
            <a:ext cx="5313819" cy="584775"/>
          </a:xfrm>
          <a:prstGeom prst="rect">
            <a:avLst/>
          </a:prstGeom>
          <a:noFill/>
        </p:spPr>
        <p:txBody>
          <a:bodyPr wrap="square" rtlCol="0">
            <a:spAutoFit/>
          </a:bodyPr>
          <a:lstStyle/>
          <a:p>
            <a:r>
              <a:rPr lang="vi-VN" altLang="zh-CN"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rPr>
              <a:t>2. Tác giả Đoàn Giỏi</a:t>
            </a:r>
            <a:endParaRPr lang="zh-CN" altLang="en-US" sz="3200" b="1" spc="600" dirty="0">
              <a:solidFill>
                <a:schemeClr val="accent1"/>
              </a:solidFill>
              <a:latin typeface="Times New Roman" panose="02020603050405020304" pitchFamily="18" charset="0"/>
              <a:ea typeface="杨任东竹石体-Medium" panose="02000000000000000000" pitchFamily="2"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70762" y="-224092"/>
            <a:ext cx="2708764" cy="2264164"/>
          </a:xfrm>
          <a:prstGeom prst="rect">
            <a:avLst/>
          </a:prstGeom>
        </p:spPr>
      </p:pic>
      <p:grpSp>
        <p:nvGrpSpPr>
          <p:cNvPr id="16" name="Group 15">
            <a:extLst>
              <a:ext uri="{FF2B5EF4-FFF2-40B4-BE49-F238E27FC236}">
                <a16:creationId xmlns:a16="http://schemas.microsoft.com/office/drawing/2014/main" xmlns="" id="{40CC49B3-A451-4F9F-215B-8C54B9585980}"/>
              </a:ext>
            </a:extLst>
          </p:cNvPr>
          <p:cNvGrpSpPr/>
          <p:nvPr/>
        </p:nvGrpSpPr>
        <p:grpSpPr>
          <a:xfrm>
            <a:off x="1224280" y="1261933"/>
            <a:ext cx="4090387" cy="5319284"/>
            <a:chOff x="1224280" y="1261933"/>
            <a:chExt cx="4090387" cy="5319284"/>
          </a:xfrm>
        </p:grpSpPr>
        <p:sp>
          <p:nvSpPr>
            <p:cNvPr id="13" name="矩形 8">
              <a:extLst>
                <a:ext uri="{FF2B5EF4-FFF2-40B4-BE49-F238E27FC236}">
                  <a16:creationId xmlns:a16="http://schemas.microsoft.com/office/drawing/2014/main" xmlns="" id="{E35D5BDC-39CE-D23C-5353-6AA86A6718D2}"/>
                </a:ext>
              </a:extLst>
            </p:cNvPr>
            <p:cNvSpPr/>
            <p:nvPr/>
          </p:nvSpPr>
          <p:spPr>
            <a:xfrm>
              <a:off x="1224280" y="5149615"/>
              <a:ext cx="1386703" cy="1431602"/>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pic>
          <p:nvPicPr>
            <p:cNvPr id="12" name="Picture 11" descr="A picture containing person, person, wearing, suit&#10;&#10;Description automatically generated">
              <a:extLst>
                <a:ext uri="{FF2B5EF4-FFF2-40B4-BE49-F238E27FC236}">
                  <a16:creationId xmlns:a16="http://schemas.microsoft.com/office/drawing/2014/main" xmlns="" id="{E0F61E92-EE51-9FDC-F34D-D3DB7B2EF0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9747" y="1261933"/>
              <a:ext cx="3804920" cy="5154182"/>
            </a:xfrm>
            <a:prstGeom prst="rect">
              <a:avLst/>
            </a:prstGeom>
          </p:spPr>
        </p:pic>
      </p:grpSp>
      <p:grpSp>
        <p:nvGrpSpPr>
          <p:cNvPr id="17" name="Group 16">
            <a:extLst>
              <a:ext uri="{FF2B5EF4-FFF2-40B4-BE49-F238E27FC236}">
                <a16:creationId xmlns:a16="http://schemas.microsoft.com/office/drawing/2014/main" xmlns="" id="{64A31791-A36A-CCB6-57A5-435ABC829660}"/>
              </a:ext>
            </a:extLst>
          </p:cNvPr>
          <p:cNvGrpSpPr/>
          <p:nvPr/>
        </p:nvGrpSpPr>
        <p:grpSpPr>
          <a:xfrm>
            <a:off x="6096000" y="2761684"/>
            <a:ext cx="4871720" cy="2075863"/>
            <a:chOff x="6096000" y="2761684"/>
            <a:chExt cx="4871720" cy="2075863"/>
          </a:xfrm>
        </p:grpSpPr>
        <p:sp>
          <p:nvSpPr>
            <p:cNvPr id="9" name="矩形 8"/>
            <p:cNvSpPr/>
            <p:nvPr/>
          </p:nvSpPr>
          <p:spPr>
            <a:xfrm>
              <a:off x="6096000" y="2761684"/>
              <a:ext cx="4871720" cy="2075863"/>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杨任东竹石体-Medium" panose="02000000000000000000" pitchFamily="2" charset="-122"/>
                <a:ea typeface="杨任东竹石体-Medium" panose="02000000000000000000" pitchFamily="2" charset="-122"/>
              </a:endParaRPr>
            </a:p>
          </p:txBody>
        </p:sp>
        <p:sp>
          <p:nvSpPr>
            <p:cNvPr id="15" name="TextBox 14">
              <a:extLst>
                <a:ext uri="{FF2B5EF4-FFF2-40B4-BE49-F238E27FC236}">
                  <a16:creationId xmlns:a16="http://schemas.microsoft.com/office/drawing/2014/main" xmlns="" id="{70782006-12EE-7C7A-BD85-57ED647E68B5}"/>
                </a:ext>
              </a:extLst>
            </p:cNvPr>
            <p:cNvSpPr txBox="1"/>
            <p:nvPr/>
          </p:nvSpPr>
          <p:spPr>
            <a:xfrm>
              <a:off x="6210300" y="2761684"/>
              <a:ext cx="4757419" cy="1953868"/>
            </a:xfrm>
            <a:prstGeom prst="rect">
              <a:avLst/>
            </a:prstGeom>
            <a:noFill/>
          </p:spPr>
          <p:txBody>
            <a:bodyPr wrap="square">
              <a:spAutoFit/>
            </a:bodyPr>
            <a:lstStyle/>
            <a:p>
              <a:pPr algn="just">
                <a:lnSpc>
                  <a:spcPct val="150000"/>
                </a:lnSpc>
              </a:pPr>
              <a:r>
                <a:rPr lang="vi-VN" sz="2800" dirty="0">
                  <a:solidFill>
                    <a:srgbClr val="000000"/>
                  </a:solidFill>
                  <a:effectLst/>
                  <a:latin typeface="Times New Roman" panose="02020603050405020304" pitchFamily="18" charset="0"/>
                  <a:ea typeface="Times New Roman" panose="02020603050405020304" pitchFamily="18" charset="0"/>
                </a:rPr>
                <a:t>Đoàn Giỏi là nhà văn thường viết về cuộc sống, thiên nhiên và con người Nam Bộ.</a:t>
              </a:r>
              <a:endParaRPr lang="x-none" sz="2800" dirty="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949633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ags/tag2.xml><?xml version="1.0" encoding="utf-8"?>
<p:tagLst xmlns:a="http://schemas.openxmlformats.org/drawingml/2006/main" xmlns:r="http://schemas.openxmlformats.org/officeDocument/2006/relationships" xmlns:p="http://schemas.openxmlformats.org/presentationml/2006/main">
  <p:tag name="ISLIDE.DIAGRAM" val="18cc6cd3-d86b-4eb1-bd02-d845539a6198"/>
</p:tagLst>
</file>

<file path=ppt/tags/tag3.xml><?xml version="1.0" encoding="utf-8"?>
<p:tagLst xmlns:a="http://schemas.openxmlformats.org/drawingml/2006/main" xmlns:r="http://schemas.openxmlformats.org/officeDocument/2006/relationships" xmlns:p="http://schemas.openxmlformats.org/presentationml/2006/main">
  <p:tag name="ISLIDE.DIAGRAM" val="248e3e90-6641-4069-9d8e-7a64d3a54f46"/>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114E54"/>
    </a:accent1>
    <a:accent2>
      <a:srgbClr val="53806E"/>
    </a:accent2>
    <a:accent3>
      <a:srgbClr val="327080"/>
    </a:accent3>
    <a:accent4>
      <a:srgbClr val="4C765A"/>
    </a:accent4>
    <a:accent5>
      <a:srgbClr val="A69136"/>
    </a:accent5>
    <a:accent6>
      <a:srgbClr val="2C6484"/>
    </a:accent6>
    <a:hlink>
      <a:srgbClr val="FFFFFF"/>
    </a:hlink>
    <a:folHlink>
      <a:srgbClr val="FFFFFF"/>
    </a:folHlink>
  </a:clrScheme>
</a:themeOverride>
</file>

<file path=docProps/app.xml><?xml version="1.0" encoding="utf-8"?>
<Properties xmlns="http://schemas.openxmlformats.org/officeDocument/2006/extended-properties" xmlns:vt="http://schemas.openxmlformats.org/officeDocument/2006/docPropsVTypes">
  <TotalTime>428</TotalTime>
  <Words>2289</Words>
  <Application>Microsoft Office PowerPoint</Application>
  <PresentationFormat>Widescreen</PresentationFormat>
  <Paragraphs>257</Paragraphs>
  <Slides>33</Slides>
  <Notes>33</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#9Slide05 Israquella</vt:lpstr>
      <vt:lpstr>851tegakizatsu</vt:lpstr>
      <vt:lpstr>Arial</vt:lpstr>
      <vt:lpstr>Auraka方黑檀</vt:lpstr>
      <vt:lpstr>Symbol</vt:lpstr>
      <vt:lpstr>Times New Roman</vt:lpstr>
      <vt:lpstr>杨任东竹石体-Medium</vt:lpstr>
      <vt:lpstr>等线</vt:lpstr>
      <vt:lpstr>等线 Light</vt:lpstr>
      <vt:lpstr>逐浪细阁体</vt:lpstr>
      <vt:lpstr>郑庆科黄油体Regular 郑庆科黄油体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刘 思蜀</dc:creator>
  <cp:lastModifiedBy>van phong</cp:lastModifiedBy>
  <cp:revision>25</cp:revision>
  <dcterms:created xsi:type="dcterms:W3CDTF">2018-08-18T03:57:53Z</dcterms:created>
  <dcterms:modified xsi:type="dcterms:W3CDTF">2022-09-07T09:04:33Z</dcterms:modified>
</cp:coreProperties>
</file>