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4"/>
  </p:notesMasterIdLst>
  <p:sldIdLst>
    <p:sldId id="259" r:id="rId2"/>
    <p:sldId id="261" r:id="rId3"/>
    <p:sldId id="285" r:id="rId4"/>
    <p:sldId id="267" r:id="rId5"/>
    <p:sldId id="286" r:id="rId6"/>
    <p:sldId id="287" r:id="rId7"/>
    <p:sldId id="283" r:id="rId8"/>
    <p:sldId id="284" r:id="rId9"/>
    <p:sldId id="266" r:id="rId10"/>
    <p:sldId id="260" r:id="rId11"/>
    <p:sldId id="289" r:id="rId12"/>
    <p:sldId id="290" r:id="rId13"/>
    <p:sldId id="291" r:id="rId14"/>
    <p:sldId id="292" r:id="rId15"/>
    <p:sldId id="268" r:id="rId16"/>
    <p:sldId id="293" r:id="rId17"/>
    <p:sldId id="294" r:id="rId18"/>
    <p:sldId id="295" r:id="rId19"/>
    <p:sldId id="296" r:id="rId20"/>
    <p:sldId id="288" r:id="rId21"/>
    <p:sldId id="297" r:id="rId22"/>
    <p:sldId id="269" r:id="rId23"/>
    <p:sldId id="298" r:id="rId24"/>
    <p:sldId id="299" r:id="rId25"/>
    <p:sldId id="262" r:id="rId26"/>
    <p:sldId id="274" r:id="rId27"/>
    <p:sldId id="301" r:id="rId28"/>
    <p:sldId id="300" r:id="rId29"/>
    <p:sldId id="278" r:id="rId30"/>
    <p:sldId id="277" r:id="rId31"/>
    <p:sldId id="270" r:id="rId32"/>
    <p:sldId id="304" r:id="rId33"/>
    <p:sldId id="303" r:id="rId34"/>
    <p:sldId id="302" r:id="rId35"/>
    <p:sldId id="305" r:id="rId36"/>
    <p:sldId id="271" r:id="rId37"/>
    <p:sldId id="282" r:id="rId38"/>
    <p:sldId id="280" r:id="rId39"/>
    <p:sldId id="273" r:id="rId40"/>
    <p:sldId id="306" r:id="rId41"/>
    <p:sldId id="281" r:id="rId42"/>
    <p:sldId id="265" r:id="rId43"/>
  </p:sldIdLst>
  <p:sldSz cx="12192000" cy="6858000"/>
  <p:notesSz cx="6858000" cy="9144000"/>
  <p:custDataLst>
    <p:tags r:id="rId4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437E"/>
    <a:srgbClr val="323476"/>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671" autoAdjust="0"/>
    <p:restoredTop sz="94471" autoAdjust="0"/>
  </p:normalViewPr>
  <p:slideViewPr>
    <p:cSldViewPr snapToGrid="0">
      <p:cViewPr varScale="1">
        <p:scale>
          <a:sx n="64" d="100"/>
          <a:sy n="64" d="100"/>
        </p:scale>
        <p:origin x="4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8C3F3D-6C5E-4722-9B73-563C1DD5674D}" type="datetimeFigureOut">
              <a:rPr lang="zh-CN" altLang="en-US" smtClean="0"/>
              <a:t>2022/9/7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434882-D493-4686-9120-9C4F070B6F7B}" type="slidenum">
              <a:rPr lang="zh-CN" altLang="en-US" smtClean="0"/>
              <a:t>‹#›</a:t>
            </a:fld>
            <a:endParaRPr lang="zh-CN" altLang="en-US"/>
          </a:p>
        </p:txBody>
      </p:sp>
    </p:spTree>
    <p:extLst>
      <p:ext uri="{BB962C8B-B14F-4D97-AF65-F5344CB8AC3E}">
        <p14:creationId xmlns:p14="http://schemas.microsoft.com/office/powerpoint/2010/main" val="2875375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1</a:t>
            </a:fld>
            <a:endParaRPr lang="zh-CN" altLang="en-US"/>
          </a:p>
        </p:txBody>
      </p:sp>
    </p:spTree>
    <p:extLst>
      <p:ext uri="{BB962C8B-B14F-4D97-AF65-F5344CB8AC3E}">
        <p14:creationId xmlns:p14="http://schemas.microsoft.com/office/powerpoint/2010/main" val="2808748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10</a:t>
            </a:fld>
            <a:endParaRPr lang="zh-CN" altLang="en-US"/>
          </a:p>
        </p:txBody>
      </p:sp>
    </p:spTree>
    <p:extLst>
      <p:ext uri="{BB962C8B-B14F-4D97-AF65-F5344CB8AC3E}">
        <p14:creationId xmlns:p14="http://schemas.microsoft.com/office/powerpoint/2010/main" val="25059360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11</a:t>
            </a:fld>
            <a:endParaRPr lang="zh-CN" altLang="en-US"/>
          </a:p>
        </p:txBody>
      </p:sp>
    </p:spTree>
    <p:extLst>
      <p:ext uri="{BB962C8B-B14F-4D97-AF65-F5344CB8AC3E}">
        <p14:creationId xmlns:p14="http://schemas.microsoft.com/office/powerpoint/2010/main" val="29008627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12</a:t>
            </a:fld>
            <a:endParaRPr lang="zh-CN" altLang="en-US"/>
          </a:p>
        </p:txBody>
      </p:sp>
    </p:spTree>
    <p:extLst>
      <p:ext uri="{BB962C8B-B14F-4D97-AF65-F5344CB8AC3E}">
        <p14:creationId xmlns:p14="http://schemas.microsoft.com/office/powerpoint/2010/main" val="29310499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13</a:t>
            </a:fld>
            <a:endParaRPr lang="zh-CN" altLang="en-US"/>
          </a:p>
        </p:txBody>
      </p:sp>
    </p:spTree>
    <p:extLst>
      <p:ext uri="{BB962C8B-B14F-4D97-AF65-F5344CB8AC3E}">
        <p14:creationId xmlns:p14="http://schemas.microsoft.com/office/powerpoint/2010/main" val="7424919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14</a:t>
            </a:fld>
            <a:endParaRPr lang="zh-CN" altLang="en-US"/>
          </a:p>
        </p:txBody>
      </p:sp>
    </p:spTree>
    <p:extLst>
      <p:ext uri="{BB962C8B-B14F-4D97-AF65-F5344CB8AC3E}">
        <p14:creationId xmlns:p14="http://schemas.microsoft.com/office/powerpoint/2010/main" val="18723538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15</a:t>
            </a:fld>
            <a:endParaRPr lang="zh-CN" altLang="en-US"/>
          </a:p>
        </p:txBody>
      </p:sp>
    </p:spTree>
    <p:extLst>
      <p:ext uri="{BB962C8B-B14F-4D97-AF65-F5344CB8AC3E}">
        <p14:creationId xmlns:p14="http://schemas.microsoft.com/office/powerpoint/2010/main" val="15247929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16</a:t>
            </a:fld>
            <a:endParaRPr lang="zh-CN" altLang="en-US"/>
          </a:p>
        </p:txBody>
      </p:sp>
    </p:spTree>
    <p:extLst>
      <p:ext uri="{BB962C8B-B14F-4D97-AF65-F5344CB8AC3E}">
        <p14:creationId xmlns:p14="http://schemas.microsoft.com/office/powerpoint/2010/main" val="31826662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17</a:t>
            </a:fld>
            <a:endParaRPr lang="zh-CN" altLang="en-US"/>
          </a:p>
        </p:txBody>
      </p:sp>
    </p:spTree>
    <p:extLst>
      <p:ext uri="{BB962C8B-B14F-4D97-AF65-F5344CB8AC3E}">
        <p14:creationId xmlns:p14="http://schemas.microsoft.com/office/powerpoint/2010/main" val="10271240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18</a:t>
            </a:fld>
            <a:endParaRPr lang="zh-CN" altLang="en-US"/>
          </a:p>
        </p:txBody>
      </p:sp>
    </p:spTree>
    <p:extLst>
      <p:ext uri="{BB962C8B-B14F-4D97-AF65-F5344CB8AC3E}">
        <p14:creationId xmlns:p14="http://schemas.microsoft.com/office/powerpoint/2010/main" val="21932165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19</a:t>
            </a:fld>
            <a:endParaRPr lang="zh-CN" altLang="en-US"/>
          </a:p>
        </p:txBody>
      </p:sp>
    </p:spTree>
    <p:extLst>
      <p:ext uri="{BB962C8B-B14F-4D97-AF65-F5344CB8AC3E}">
        <p14:creationId xmlns:p14="http://schemas.microsoft.com/office/powerpoint/2010/main" val="2831207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2</a:t>
            </a:fld>
            <a:endParaRPr lang="zh-CN" altLang="en-US"/>
          </a:p>
        </p:txBody>
      </p:sp>
    </p:spTree>
    <p:extLst>
      <p:ext uri="{BB962C8B-B14F-4D97-AF65-F5344CB8AC3E}">
        <p14:creationId xmlns:p14="http://schemas.microsoft.com/office/powerpoint/2010/main" val="16210314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20</a:t>
            </a:fld>
            <a:endParaRPr lang="zh-CN" altLang="en-US"/>
          </a:p>
        </p:txBody>
      </p:sp>
    </p:spTree>
    <p:extLst>
      <p:ext uri="{BB962C8B-B14F-4D97-AF65-F5344CB8AC3E}">
        <p14:creationId xmlns:p14="http://schemas.microsoft.com/office/powerpoint/2010/main" val="39000937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21</a:t>
            </a:fld>
            <a:endParaRPr lang="zh-CN" altLang="en-US"/>
          </a:p>
        </p:txBody>
      </p:sp>
    </p:spTree>
    <p:extLst>
      <p:ext uri="{BB962C8B-B14F-4D97-AF65-F5344CB8AC3E}">
        <p14:creationId xmlns:p14="http://schemas.microsoft.com/office/powerpoint/2010/main" val="6823326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22</a:t>
            </a:fld>
            <a:endParaRPr lang="zh-CN" altLang="en-US"/>
          </a:p>
        </p:txBody>
      </p:sp>
    </p:spTree>
    <p:extLst>
      <p:ext uri="{BB962C8B-B14F-4D97-AF65-F5344CB8AC3E}">
        <p14:creationId xmlns:p14="http://schemas.microsoft.com/office/powerpoint/2010/main" val="39232304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23</a:t>
            </a:fld>
            <a:endParaRPr lang="zh-CN" altLang="en-US"/>
          </a:p>
        </p:txBody>
      </p:sp>
    </p:spTree>
    <p:extLst>
      <p:ext uri="{BB962C8B-B14F-4D97-AF65-F5344CB8AC3E}">
        <p14:creationId xmlns:p14="http://schemas.microsoft.com/office/powerpoint/2010/main" val="4732432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24</a:t>
            </a:fld>
            <a:endParaRPr lang="zh-CN" altLang="en-US"/>
          </a:p>
        </p:txBody>
      </p:sp>
    </p:spTree>
    <p:extLst>
      <p:ext uri="{BB962C8B-B14F-4D97-AF65-F5344CB8AC3E}">
        <p14:creationId xmlns:p14="http://schemas.microsoft.com/office/powerpoint/2010/main" val="24303621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25</a:t>
            </a:fld>
            <a:endParaRPr lang="zh-CN" altLang="en-US"/>
          </a:p>
        </p:txBody>
      </p:sp>
    </p:spTree>
    <p:extLst>
      <p:ext uri="{BB962C8B-B14F-4D97-AF65-F5344CB8AC3E}">
        <p14:creationId xmlns:p14="http://schemas.microsoft.com/office/powerpoint/2010/main" val="14781814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26</a:t>
            </a:fld>
            <a:endParaRPr lang="zh-CN" altLang="en-US"/>
          </a:p>
        </p:txBody>
      </p:sp>
    </p:spTree>
    <p:extLst>
      <p:ext uri="{BB962C8B-B14F-4D97-AF65-F5344CB8AC3E}">
        <p14:creationId xmlns:p14="http://schemas.microsoft.com/office/powerpoint/2010/main" val="8222899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27</a:t>
            </a:fld>
            <a:endParaRPr lang="zh-CN" altLang="en-US"/>
          </a:p>
        </p:txBody>
      </p:sp>
    </p:spTree>
    <p:extLst>
      <p:ext uri="{BB962C8B-B14F-4D97-AF65-F5344CB8AC3E}">
        <p14:creationId xmlns:p14="http://schemas.microsoft.com/office/powerpoint/2010/main" val="9929440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28</a:t>
            </a:fld>
            <a:endParaRPr lang="zh-CN" altLang="en-US"/>
          </a:p>
        </p:txBody>
      </p:sp>
    </p:spTree>
    <p:extLst>
      <p:ext uri="{BB962C8B-B14F-4D97-AF65-F5344CB8AC3E}">
        <p14:creationId xmlns:p14="http://schemas.microsoft.com/office/powerpoint/2010/main" val="23414470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29</a:t>
            </a:fld>
            <a:endParaRPr lang="zh-CN" altLang="en-US"/>
          </a:p>
        </p:txBody>
      </p:sp>
    </p:spTree>
    <p:extLst>
      <p:ext uri="{BB962C8B-B14F-4D97-AF65-F5344CB8AC3E}">
        <p14:creationId xmlns:p14="http://schemas.microsoft.com/office/powerpoint/2010/main" val="3263306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3</a:t>
            </a:fld>
            <a:endParaRPr lang="zh-CN" altLang="en-US"/>
          </a:p>
        </p:txBody>
      </p:sp>
    </p:spTree>
    <p:extLst>
      <p:ext uri="{BB962C8B-B14F-4D97-AF65-F5344CB8AC3E}">
        <p14:creationId xmlns:p14="http://schemas.microsoft.com/office/powerpoint/2010/main" val="10927402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30</a:t>
            </a:fld>
            <a:endParaRPr lang="zh-CN" altLang="en-US"/>
          </a:p>
        </p:txBody>
      </p:sp>
    </p:spTree>
    <p:extLst>
      <p:ext uri="{BB962C8B-B14F-4D97-AF65-F5344CB8AC3E}">
        <p14:creationId xmlns:p14="http://schemas.microsoft.com/office/powerpoint/2010/main" val="14547765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31</a:t>
            </a:fld>
            <a:endParaRPr lang="zh-CN" altLang="en-US"/>
          </a:p>
        </p:txBody>
      </p:sp>
    </p:spTree>
    <p:extLst>
      <p:ext uri="{BB962C8B-B14F-4D97-AF65-F5344CB8AC3E}">
        <p14:creationId xmlns:p14="http://schemas.microsoft.com/office/powerpoint/2010/main" val="22983823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32</a:t>
            </a:fld>
            <a:endParaRPr lang="zh-CN" altLang="en-US"/>
          </a:p>
        </p:txBody>
      </p:sp>
    </p:spTree>
    <p:extLst>
      <p:ext uri="{BB962C8B-B14F-4D97-AF65-F5344CB8AC3E}">
        <p14:creationId xmlns:p14="http://schemas.microsoft.com/office/powerpoint/2010/main" val="33603026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33</a:t>
            </a:fld>
            <a:endParaRPr lang="zh-CN" altLang="en-US"/>
          </a:p>
        </p:txBody>
      </p:sp>
    </p:spTree>
    <p:extLst>
      <p:ext uri="{BB962C8B-B14F-4D97-AF65-F5344CB8AC3E}">
        <p14:creationId xmlns:p14="http://schemas.microsoft.com/office/powerpoint/2010/main" val="21141288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34</a:t>
            </a:fld>
            <a:endParaRPr lang="zh-CN" altLang="en-US"/>
          </a:p>
        </p:txBody>
      </p:sp>
    </p:spTree>
    <p:extLst>
      <p:ext uri="{BB962C8B-B14F-4D97-AF65-F5344CB8AC3E}">
        <p14:creationId xmlns:p14="http://schemas.microsoft.com/office/powerpoint/2010/main" val="24313372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35</a:t>
            </a:fld>
            <a:endParaRPr lang="zh-CN" altLang="en-US"/>
          </a:p>
        </p:txBody>
      </p:sp>
    </p:spTree>
    <p:extLst>
      <p:ext uri="{BB962C8B-B14F-4D97-AF65-F5344CB8AC3E}">
        <p14:creationId xmlns:p14="http://schemas.microsoft.com/office/powerpoint/2010/main" val="34651424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36</a:t>
            </a:fld>
            <a:endParaRPr lang="zh-CN" altLang="en-US"/>
          </a:p>
        </p:txBody>
      </p:sp>
    </p:spTree>
    <p:extLst>
      <p:ext uri="{BB962C8B-B14F-4D97-AF65-F5344CB8AC3E}">
        <p14:creationId xmlns:p14="http://schemas.microsoft.com/office/powerpoint/2010/main" val="4142172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37</a:t>
            </a:fld>
            <a:endParaRPr lang="zh-CN" altLang="en-US"/>
          </a:p>
        </p:txBody>
      </p:sp>
    </p:spTree>
    <p:extLst>
      <p:ext uri="{BB962C8B-B14F-4D97-AF65-F5344CB8AC3E}">
        <p14:creationId xmlns:p14="http://schemas.microsoft.com/office/powerpoint/2010/main" val="34894754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38</a:t>
            </a:fld>
            <a:endParaRPr lang="zh-CN" altLang="en-US"/>
          </a:p>
        </p:txBody>
      </p:sp>
    </p:spTree>
    <p:extLst>
      <p:ext uri="{BB962C8B-B14F-4D97-AF65-F5344CB8AC3E}">
        <p14:creationId xmlns:p14="http://schemas.microsoft.com/office/powerpoint/2010/main" val="23471166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39</a:t>
            </a:fld>
            <a:endParaRPr lang="zh-CN" altLang="en-US"/>
          </a:p>
        </p:txBody>
      </p:sp>
    </p:spTree>
    <p:extLst>
      <p:ext uri="{BB962C8B-B14F-4D97-AF65-F5344CB8AC3E}">
        <p14:creationId xmlns:p14="http://schemas.microsoft.com/office/powerpoint/2010/main" val="3239132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4</a:t>
            </a:fld>
            <a:endParaRPr lang="zh-CN" altLang="en-US"/>
          </a:p>
        </p:txBody>
      </p:sp>
    </p:spTree>
    <p:extLst>
      <p:ext uri="{BB962C8B-B14F-4D97-AF65-F5344CB8AC3E}">
        <p14:creationId xmlns:p14="http://schemas.microsoft.com/office/powerpoint/2010/main" val="5004149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40</a:t>
            </a:fld>
            <a:endParaRPr lang="zh-CN" altLang="en-US"/>
          </a:p>
        </p:txBody>
      </p:sp>
    </p:spTree>
    <p:extLst>
      <p:ext uri="{BB962C8B-B14F-4D97-AF65-F5344CB8AC3E}">
        <p14:creationId xmlns:p14="http://schemas.microsoft.com/office/powerpoint/2010/main" val="29970830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41</a:t>
            </a:fld>
            <a:endParaRPr lang="zh-CN" altLang="en-US"/>
          </a:p>
        </p:txBody>
      </p:sp>
    </p:spTree>
    <p:extLst>
      <p:ext uri="{BB962C8B-B14F-4D97-AF65-F5344CB8AC3E}">
        <p14:creationId xmlns:p14="http://schemas.microsoft.com/office/powerpoint/2010/main" val="34823816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42</a:t>
            </a:fld>
            <a:endParaRPr lang="zh-CN" altLang="en-US"/>
          </a:p>
        </p:txBody>
      </p:sp>
    </p:spTree>
    <p:extLst>
      <p:ext uri="{BB962C8B-B14F-4D97-AF65-F5344CB8AC3E}">
        <p14:creationId xmlns:p14="http://schemas.microsoft.com/office/powerpoint/2010/main" val="106300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5</a:t>
            </a:fld>
            <a:endParaRPr lang="zh-CN" altLang="en-US"/>
          </a:p>
        </p:txBody>
      </p:sp>
    </p:spTree>
    <p:extLst>
      <p:ext uri="{BB962C8B-B14F-4D97-AF65-F5344CB8AC3E}">
        <p14:creationId xmlns:p14="http://schemas.microsoft.com/office/powerpoint/2010/main" val="4223372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6</a:t>
            </a:fld>
            <a:endParaRPr lang="zh-CN" altLang="en-US"/>
          </a:p>
        </p:txBody>
      </p:sp>
    </p:spTree>
    <p:extLst>
      <p:ext uri="{BB962C8B-B14F-4D97-AF65-F5344CB8AC3E}">
        <p14:creationId xmlns:p14="http://schemas.microsoft.com/office/powerpoint/2010/main" val="2835723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vi-VN" sz="1200" i="1" kern="1200" dirty="0">
                <a:solidFill>
                  <a:schemeClr val="tx1"/>
                </a:solidFill>
                <a:effectLst/>
                <a:latin typeface="+mn-lt"/>
                <a:ea typeface="+mn-ea"/>
                <a:cs typeface="+mn-cs"/>
              </a:rPr>
              <a:t>Có câu danh ngôn cho rằng: kì quan vĩ đại nhất trên thế giới này chính là trái tim của người mẹ. Có lẽ vì vậy mà hình ảnh người mẹ đã đi vào thơ ca bao đời nay với những ngôn từ ngọt ngào và đẹp đẽ nhất</a:t>
            </a:r>
            <a:r>
              <a:rPr lang="x-none" dirty="0">
                <a:effectLst/>
              </a:rPr>
              <a:t> </a:t>
            </a:r>
            <a:endParaRPr lang="zh-CN" altLang="en-US" dirty="0"/>
          </a:p>
        </p:txBody>
      </p:sp>
      <p:sp>
        <p:nvSpPr>
          <p:cNvPr id="4" name="灯片编号占位符 3"/>
          <p:cNvSpPr>
            <a:spLocks noGrp="1"/>
          </p:cNvSpPr>
          <p:nvPr>
            <p:ph type="sldNum" sz="quarter" idx="5"/>
          </p:nvPr>
        </p:nvSpPr>
        <p:spPr/>
        <p:txBody>
          <a:bodyPr/>
          <a:lstStyle/>
          <a:p>
            <a:fld id="{68434882-D493-4686-9120-9C4F070B6F7B}" type="slidenum">
              <a:rPr lang="zh-CN" altLang="en-US" smtClean="0"/>
              <a:t>7</a:t>
            </a:fld>
            <a:endParaRPr lang="zh-CN" altLang="en-US"/>
          </a:p>
        </p:txBody>
      </p:sp>
    </p:spTree>
    <p:extLst>
      <p:ext uri="{BB962C8B-B14F-4D97-AF65-F5344CB8AC3E}">
        <p14:creationId xmlns:p14="http://schemas.microsoft.com/office/powerpoint/2010/main" val="4494292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8</a:t>
            </a:fld>
            <a:endParaRPr lang="zh-CN" altLang="en-US"/>
          </a:p>
        </p:txBody>
      </p:sp>
    </p:spTree>
    <p:extLst>
      <p:ext uri="{BB962C8B-B14F-4D97-AF65-F5344CB8AC3E}">
        <p14:creationId xmlns:p14="http://schemas.microsoft.com/office/powerpoint/2010/main" val="11701021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8434882-D493-4686-9120-9C4F070B6F7B}" type="slidenum">
              <a:rPr lang="zh-CN" altLang="en-US" smtClean="0"/>
              <a:t>9</a:t>
            </a:fld>
            <a:endParaRPr lang="zh-CN" altLang="en-US"/>
          </a:p>
        </p:txBody>
      </p:sp>
    </p:spTree>
    <p:extLst>
      <p:ext uri="{BB962C8B-B14F-4D97-AF65-F5344CB8AC3E}">
        <p14:creationId xmlns:p14="http://schemas.microsoft.com/office/powerpoint/2010/main" val="4247636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3500" advClick="0" advTm="3000">
        <p:random/>
      </p:transition>
    </mc:Choice>
    <mc:Fallback xmlns="">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grpSp>
        <p:nvGrpSpPr>
          <p:cNvPr id="3" name="组合 2">
            <a:extLst>
              <a:ext uri="{FF2B5EF4-FFF2-40B4-BE49-F238E27FC236}">
                <a16:creationId xmlns:a16="http://schemas.microsoft.com/office/drawing/2014/main" xmlns="" id="{CCF0B97B-616F-4C7C-BF57-D7A25D5EB089}"/>
              </a:ext>
            </a:extLst>
          </p:cNvPr>
          <p:cNvGrpSpPr/>
          <p:nvPr userDrawn="1"/>
        </p:nvGrpSpPr>
        <p:grpSpPr>
          <a:xfrm>
            <a:off x="0" y="0"/>
            <a:ext cx="12192000" cy="6881912"/>
            <a:chOff x="0" y="0"/>
            <a:chExt cx="12192000" cy="6881912"/>
          </a:xfrm>
        </p:grpSpPr>
        <p:pic>
          <p:nvPicPr>
            <p:cNvPr id="4" name="图片 3">
              <a:extLst>
                <a:ext uri="{FF2B5EF4-FFF2-40B4-BE49-F238E27FC236}">
                  <a16:creationId xmlns:a16="http://schemas.microsoft.com/office/drawing/2014/main" xmlns="" id="{B28AE86D-66F4-41B8-AD0D-BB75EF2440BC}"/>
                </a:ext>
              </a:extLst>
            </p:cNvPr>
            <p:cNvPicPr>
              <a:picLocks noChangeAspect="1"/>
            </p:cNvPicPr>
            <p:nvPr/>
          </p:nvPicPr>
          <p:blipFill rotWithShape="1">
            <a:blip r:embed="rId3">
              <a:extLst>
                <a:ext uri="{28A0092B-C50C-407E-A947-70E740481C1C}">
                  <a14:useLocalDpi xmlns:a14="http://schemas.microsoft.com/office/drawing/2010/main" val="0"/>
                </a:ext>
              </a:extLst>
            </a:blip>
            <a:srcRect b="86802"/>
            <a:stretch/>
          </p:blipFill>
          <p:spPr>
            <a:xfrm flipH="1">
              <a:off x="0" y="0"/>
              <a:ext cx="12192000" cy="6858000"/>
            </a:xfrm>
            <a:prstGeom prst="rect">
              <a:avLst/>
            </a:prstGeom>
          </p:spPr>
        </p:pic>
        <p:pic>
          <p:nvPicPr>
            <p:cNvPr id="5" name="图片 4">
              <a:extLst>
                <a:ext uri="{FF2B5EF4-FFF2-40B4-BE49-F238E27FC236}">
                  <a16:creationId xmlns:a16="http://schemas.microsoft.com/office/drawing/2014/main" xmlns="" id="{034A28B3-0BD7-467F-BAF7-DED37EF505D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61" t="16152" r="50872" b="70801"/>
            <a:stretch/>
          </p:blipFill>
          <p:spPr>
            <a:xfrm flipH="1">
              <a:off x="9542032" y="4781410"/>
              <a:ext cx="2649967" cy="2100502"/>
            </a:xfrm>
            <a:prstGeom prst="rect">
              <a:avLst/>
            </a:prstGeom>
          </p:spPr>
        </p:pic>
        <p:sp>
          <p:nvSpPr>
            <p:cNvPr id="6" name="文本框 5">
              <a:extLst>
                <a:ext uri="{FF2B5EF4-FFF2-40B4-BE49-F238E27FC236}">
                  <a16:creationId xmlns:a16="http://schemas.microsoft.com/office/drawing/2014/main" xmlns="" id="{89D72B07-7E25-4E67-BA3D-7B5964DC2C90}"/>
                </a:ext>
              </a:extLst>
            </p:cNvPr>
            <p:cNvSpPr txBox="1"/>
            <p:nvPr/>
          </p:nvSpPr>
          <p:spPr>
            <a:xfrm>
              <a:off x="612454" y="400329"/>
              <a:ext cx="2498471" cy="400110"/>
            </a:xfrm>
            <a:prstGeom prst="rect">
              <a:avLst/>
            </a:prstGeom>
            <a:noFill/>
          </p:spPr>
          <p:txBody>
            <a:bodyPr vert="horz" wrap="square" rtlCol="0">
              <a:spAutoFit/>
            </a:bodyPr>
            <a:lstStyle/>
            <a:p>
              <a:r>
                <a:rPr lang="zh-CN" altLang="en-US" sz="2000" b="1" dirty="0">
                  <a:solidFill>
                    <a:srgbClr val="323476"/>
                  </a:solidFill>
                  <a:latin typeface="小考拉体" panose="02000503000000000000" pitchFamily="2" charset="-122"/>
                  <a:ea typeface="小考拉体" panose="02000503000000000000" pitchFamily="2" charset="-122"/>
                </a:rPr>
                <a:t>请在此输入标题</a:t>
              </a:r>
            </a:p>
          </p:txBody>
        </p:sp>
        <p:pic>
          <p:nvPicPr>
            <p:cNvPr id="8" name="图片 7">
              <a:extLst>
                <a:ext uri="{FF2B5EF4-FFF2-40B4-BE49-F238E27FC236}">
                  <a16:creationId xmlns:a16="http://schemas.microsoft.com/office/drawing/2014/main" xmlns="" id="{19B94CB3-797F-41E9-A864-637C6ED73C3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2995" t="97" r="28958" b="92199"/>
            <a:stretch/>
          </p:blipFill>
          <p:spPr>
            <a:xfrm flipH="1">
              <a:off x="0" y="0"/>
              <a:ext cx="946674" cy="1200769"/>
            </a:xfrm>
            <a:prstGeom prst="rect">
              <a:avLst/>
            </a:prstGeom>
          </p:spPr>
        </p:pic>
      </p:gr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3500" advClick="0" advTm="3000">
        <p:random/>
      </p:transition>
    </mc:Choice>
    <mc:Fallback xmlns="">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png"/><Relationship Id="rId5" Type="http://schemas.openxmlformats.org/officeDocument/2006/relationships/image" Target="../media/image4.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8.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8.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8.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8.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21.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6.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34.jpe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8.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xmlns="" id="{BA2A3D40-CEE3-4758-8887-74E4B8526CBF}"/>
              </a:ext>
            </a:extLst>
          </p:cNvPr>
          <p:cNvPicPr>
            <a:picLocks noChangeAspect="1"/>
          </p:cNvPicPr>
          <p:nvPr/>
        </p:nvPicPr>
        <p:blipFill rotWithShape="1">
          <a:blip r:embed="rId5">
            <a:extLst>
              <a:ext uri="{28A0092B-C50C-407E-A947-70E740481C1C}">
                <a14:useLocalDpi xmlns:a14="http://schemas.microsoft.com/office/drawing/2010/main" val="0"/>
              </a:ext>
            </a:extLst>
          </a:blip>
          <a:srcRect l="49573" t="29534" r="3509" b="57419"/>
          <a:stretch/>
        </p:blipFill>
        <p:spPr>
          <a:xfrm>
            <a:off x="8879918" y="1372162"/>
            <a:ext cx="5621671" cy="4650660"/>
          </a:xfrm>
          <a:prstGeom prst="rect">
            <a:avLst/>
          </a:prstGeom>
        </p:spPr>
      </p:pic>
      <p:pic>
        <p:nvPicPr>
          <p:cNvPr id="3" name="图片 2">
            <a:extLst>
              <a:ext uri="{FF2B5EF4-FFF2-40B4-BE49-F238E27FC236}">
                <a16:creationId xmlns:a16="http://schemas.microsoft.com/office/drawing/2014/main" xmlns="" id="{0452C9F5-7AFC-49D7-86CD-4EC02BFD5736}"/>
              </a:ext>
            </a:extLst>
          </p:cNvPr>
          <p:cNvPicPr>
            <a:picLocks noChangeAspect="1"/>
          </p:cNvPicPr>
          <p:nvPr/>
        </p:nvPicPr>
        <p:blipFill rotWithShape="1">
          <a:blip r:embed="rId6">
            <a:extLst>
              <a:ext uri="{28A0092B-C50C-407E-A947-70E740481C1C}">
                <a14:useLocalDpi xmlns:a14="http://schemas.microsoft.com/office/drawing/2010/main" val="0"/>
              </a:ext>
            </a:extLst>
          </a:blip>
          <a:srcRect b="84659"/>
          <a:stretch/>
        </p:blipFill>
        <p:spPr>
          <a:xfrm>
            <a:off x="0" y="0"/>
            <a:ext cx="12192000" cy="6858000"/>
          </a:xfrm>
          <a:prstGeom prst="rect">
            <a:avLst/>
          </a:prstGeom>
        </p:spPr>
      </p:pic>
      <p:pic>
        <p:nvPicPr>
          <p:cNvPr id="6" name="图片 5">
            <a:extLst>
              <a:ext uri="{FF2B5EF4-FFF2-40B4-BE49-F238E27FC236}">
                <a16:creationId xmlns:a16="http://schemas.microsoft.com/office/drawing/2014/main" xmlns="" id="{C685F0A4-DBAF-4403-8405-8B2A059BA9FD}"/>
              </a:ext>
            </a:extLst>
          </p:cNvPr>
          <p:cNvPicPr>
            <a:picLocks noChangeAspect="1"/>
          </p:cNvPicPr>
          <p:nvPr/>
        </p:nvPicPr>
        <p:blipFill rotWithShape="1">
          <a:blip r:embed="rId5">
            <a:extLst>
              <a:ext uri="{28A0092B-C50C-407E-A947-70E740481C1C}">
                <a14:useLocalDpi xmlns:a14="http://schemas.microsoft.com/office/drawing/2010/main" val="0"/>
              </a:ext>
            </a:extLst>
          </a:blip>
          <a:srcRect l="161" t="16152" r="50872" b="70801"/>
          <a:stretch/>
        </p:blipFill>
        <p:spPr>
          <a:xfrm>
            <a:off x="0" y="3319724"/>
            <a:ext cx="4463845" cy="3538276"/>
          </a:xfrm>
          <a:prstGeom prst="rect">
            <a:avLst/>
          </a:prstGeom>
        </p:spPr>
      </p:pic>
      <p:pic>
        <p:nvPicPr>
          <p:cNvPr id="7" name="图片 6">
            <a:extLst>
              <a:ext uri="{FF2B5EF4-FFF2-40B4-BE49-F238E27FC236}">
                <a16:creationId xmlns:a16="http://schemas.microsoft.com/office/drawing/2014/main" xmlns="" id="{C7E91F88-6F73-41F1-B299-746C44404535}"/>
              </a:ext>
            </a:extLst>
          </p:cNvPr>
          <p:cNvPicPr>
            <a:picLocks noChangeAspect="1"/>
          </p:cNvPicPr>
          <p:nvPr/>
        </p:nvPicPr>
        <p:blipFill rotWithShape="1">
          <a:blip r:embed="rId5">
            <a:extLst>
              <a:ext uri="{28A0092B-C50C-407E-A947-70E740481C1C}">
                <a14:useLocalDpi xmlns:a14="http://schemas.microsoft.com/office/drawing/2010/main" val="0"/>
              </a:ext>
            </a:extLst>
          </a:blip>
          <a:srcRect l="51069" t="25029" r="19324" b="70765"/>
          <a:stretch/>
        </p:blipFill>
        <p:spPr>
          <a:xfrm>
            <a:off x="4800369" y="5741370"/>
            <a:ext cx="2698955" cy="1140542"/>
          </a:xfrm>
          <a:prstGeom prst="rect">
            <a:avLst/>
          </a:prstGeom>
        </p:spPr>
      </p:pic>
      <p:pic>
        <p:nvPicPr>
          <p:cNvPr id="8" name="图片 7">
            <a:extLst>
              <a:ext uri="{FF2B5EF4-FFF2-40B4-BE49-F238E27FC236}">
                <a16:creationId xmlns:a16="http://schemas.microsoft.com/office/drawing/2014/main" xmlns="" id="{789BAD6F-8EAC-49AE-B965-F4EDB1A82BA1}"/>
              </a:ext>
            </a:extLst>
          </p:cNvPr>
          <p:cNvPicPr>
            <a:picLocks noChangeAspect="1"/>
          </p:cNvPicPr>
          <p:nvPr/>
        </p:nvPicPr>
        <p:blipFill rotWithShape="1">
          <a:blip r:embed="rId5">
            <a:extLst>
              <a:ext uri="{28A0092B-C50C-407E-A947-70E740481C1C}">
                <a14:useLocalDpi xmlns:a14="http://schemas.microsoft.com/office/drawing/2010/main" val="0"/>
              </a:ext>
            </a:extLst>
          </a:blip>
          <a:srcRect l="83288" t="21038" r="1008" b="70840"/>
          <a:stretch/>
        </p:blipFill>
        <p:spPr>
          <a:xfrm>
            <a:off x="10758948" y="4655575"/>
            <a:ext cx="1433052" cy="2202425"/>
          </a:xfrm>
          <a:prstGeom prst="rect">
            <a:avLst/>
          </a:prstGeom>
        </p:spPr>
      </p:pic>
      <p:pic>
        <p:nvPicPr>
          <p:cNvPr id="9" name="图片 8">
            <a:extLst>
              <a:ext uri="{FF2B5EF4-FFF2-40B4-BE49-F238E27FC236}">
                <a16:creationId xmlns:a16="http://schemas.microsoft.com/office/drawing/2014/main" xmlns="" id="{BB30DD5C-7459-4DDD-BA51-0DC01615D730}"/>
              </a:ext>
            </a:extLst>
          </p:cNvPr>
          <p:cNvPicPr>
            <a:picLocks noChangeAspect="1"/>
          </p:cNvPicPr>
          <p:nvPr/>
        </p:nvPicPr>
        <p:blipFill rotWithShape="1">
          <a:blip r:embed="rId5">
            <a:extLst>
              <a:ext uri="{28A0092B-C50C-407E-A947-70E740481C1C}">
                <a14:useLocalDpi xmlns:a14="http://schemas.microsoft.com/office/drawing/2010/main" val="0"/>
              </a:ext>
            </a:extLst>
          </a:blip>
          <a:srcRect l="83339" t="16646" r="5977" b="78161"/>
          <a:stretch/>
        </p:blipFill>
        <p:spPr>
          <a:xfrm>
            <a:off x="6809527" y="156347"/>
            <a:ext cx="974906" cy="1408281"/>
          </a:xfrm>
          <a:prstGeom prst="rect">
            <a:avLst/>
          </a:prstGeom>
        </p:spPr>
      </p:pic>
      <p:pic>
        <p:nvPicPr>
          <p:cNvPr id="11" name="图片 10">
            <a:extLst>
              <a:ext uri="{FF2B5EF4-FFF2-40B4-BE49-F238E27FC236}">
                <a16:creationId xmlns:a16="http://schemas.microsoft.com/office/drawing/2014/main" xmlns="" id="{C2163551-796D-4B59-8485-0908A04E3E38}"/>
              </a:ext>
            </a:extLst>
          </p:cNvPr>
          <p:cNvPicPr>
            <a:picLocks noChangeAspect="1"/>
          </p:cNvPicPr>
          <p:nvPr/>
        </p:nvPicPr>
        <p:blipFill rotWithShape="1">
          <a:blip r:embed="rId5">
            <a:extLst>
              <a:ext uri="{28A0092B-C50C-407E-A947-70E740481C1C}">
                <a14:useLocalDpi xmlns:a14="http://schemas.microsoft.com/office/drawing/2010/main" val="0"/>
              </a:ext>
            </a:extLst>
          </a:blip>
          <a:srcRect l="52995" t="97" r="125" b="90865"/>
          <a:stretch/>
        </p:blipFill>
        <p:spPr>
          <a:xfrm>
            <a:off x="7914185" y="0"/>
            <a:ext cx="4277815" cy="2450692"/>
          </a:xfrm>
          <a:prstGeom prst="rect">
            <a:avLst/>
          </a:prstGeom>
        </p:spPr>
      </p:pic>
      <p:pic>
        <p:nvPicPr>
          <p:cNvPr id="14" name="图片 13">
            <a:extLst>
              <a:ext uri="{FF2B5EF4-FFF2-40B4-BE49-F238E27FC236}">
                <a16:creationId xmlns:a16="http://schemas.microsoft.com/office/drawing/2014/main" xmlns="" id="{E284D830-8F5F-44F7-9948-3BE37386981F}"/>
              </a:ext>
            </a:extLst>
          </p:cNvPr>
          <p:cNvPicPr>
            <a:picLocks noChangeAspect="1"/>
          </p:cNvPicPr>
          <p:nvPr/>
        </p:nvPicPr>
        <p:blipFill>
          <a:blip r:embed="rId7">
            <a:clrChange>
              <a:clrFrom>
                <a:srgbClr val="FFFFFF"/>
              </a:clrFrom>
              <a:clrTo>
                <a:srgbClr val="FFFFFF">
                  <a:alpha val="0"/>
                </a:srgbClr>
              </a:clrTo>
            </a:clrChange>
          </a:blip>
          <a:stretch>
            <a:fillRect/>
          </a:stretch>
        </p:blipFill>
        <p:spPr>
          <a:xfrm flipH="1">
            <a:off x="1397538" y="1478516"/>
            <a:ext cx="2954235" cy="5409375"/>
          </a:xfrm>
          <a:prstGeom prst="rect">
            <a:avLst/>
          </a:prstGeom>
        </p:spPr>
      </p:pic>
      <p:pic>
        <p:nvPicPr>
          <p:cNvPr id="16" name="图片 15">
            <a:extLst>
              <a:ext uri="{FF2B5EF4-FFF2-40B4-BE49-F238E27FC236}">
                <a16:creationId xmlns:a16="http://schemas.microsoft.com/office/drawing/2014/main" xmlns="" id="{B32E42AA-B676-41B7-A749-4060F33E6621}"/>
              </a:ext>
            </a:extLst>
          </p:cNvPr>
          <p:cNvPicPr>
            <a:picLocks noChangeAspect="1"/>
          </p:cNvPicPr>
          <p:nvPr/>
        </p:nvPicPr>
        <p:blipFill rotWithShape="1">
          <a:blip r:embed="rId5">
            <a:extLst>
              <a:ext uri="{28A0092B-C50C-407E-A947-70E740481C1C}">
                <a14:useLocalDpi xmlns:a14="http://schemas.microsoft.com/office/drawing/2010/main" val="0"/>
              </a:ext>
            </a:extLst>
          </a:blip>
          <a:srcRect l="67274" t="16646" r="17313" b="78060"/>
          <a:stretch/>
        </p:blipFill>
        <p:spPr>
          <a:xfrm>
            <a:off x="3825493" y="760761"/>
            <a:ext cx="1406457" cy="1435510"/>
          </a:xfrm>
          <a:prstGeom prst="rect">
            <a:avLst/>
          </a:prstGeom>
        </p:spPr>
      </p:pic>
      <p:pic>
        <p:nvPicPr>
          <p:cNvPr id="17" name="图片 16">
            <a:extLst>
              <a:ext uri="{FF2B5EF4-FFF2-40B4-BE49-F238E27FC236}">
                <a16:creationId xmlns:a16="http://schemas.microsoft.com/office/drawing/2014/main" xmlns="" id="{7E8B2017-BAC2-4C81-B57F-C6A63D7B4DDA}"/>
              </a:ext>
            </a:extLst>
          </p:cNvPr>
          <p:cNvPicPr>
            <a:picLocks noChangeAspect="1"/>
          </p:cNvPicPr>
          <p:nvPr/>
        </p:nvPicPr>
        <p:blipFill rotWithShape="1">
          <a:blip r:embed="rId5">
            <a:extLst>
              <a:ext uri="{28A0092B-C50C-407E-A947-70E740481C1C}">
                <a14:useLocalDpi xmlns:a14="http://schemas.microsoft.com/office/drawing/2010/main" val="0"/>
              </a:ext>
            </a:extLst>
          </a:blip>
          <a:srcRect l="51069" t="25029" r="19324" b="70765"/>
          <a:stretch/>
        </p:blipFill>
        <p:spPr>
          <a:xfrm>
            <a:off x="7947921" y="5741370"/>
            <a:ext cx="2698955" cy="1140542"/>
          </a:xfrm>
          <a:prstGeom prst="rect">
            <a:avLst/>
          </a:prstGeom>
        </p:spPr>
      </p:pic>
      <p:pic>
        <p:nvPicPr>
          <p:cNvPr id="10" name="图片 9">
            <a:extLst>
              <a:ext uri="{FF2B5EF4-FFF2-40B4-BE49-F238E27FC236}">
                <a16:creationId xmlns:a16="http://schemas.microsoft.com/office/drawing/2014/main" xmlns="" id="{18CF3FB4-1FE2-46E7-822C-B8028B5342CE}"/>
              </a:ext>
            </a:extLst>
          </p:cNvPr>
          <p:cNvPicPr>
            <a:picLocks noChangeAspect="1"/>
          </p:cNvPicPr>
          <p:nvPr/>
        </p:nvPicPr>
        <p:blipFill rotWithShape="1">
          <a:blip r:embed="rId5">
            <a:extLst>
              <a:ext uri="{28A0092B-C50C-407E-A947-70E740481C1C}">
                <a14:useLocalDpi xmlns:a14="http://schemas.microsoft.com/office/drawing/2010/main" val="0"/>
              </a:ext>
            </a:extLst>
          </a:blip>
          <a:srcRect l="246" t="8499" r="-183" b="84888"/>
          <a:stretch/>
        </p:blipFill>
        <p:spPr>
          <a:xfrm>
            <a:off x="0" y="4484685"/>
            <a:ext cx="12192000" cy="2397227"/>
          </a:xfrm>
          <a:prstGeom prst="rect">
            <a:avLst/>
          </a:prstGeom>
        </p:spPr>
      </p:pic>
      <p:sp>
        <p:nvSpPr>
          <p:cNvPr id="19" name="文本框 18">
            <a:extLst>
              <a:ext uri="{FF2B5EF4-FFF2-40B4-BE49-F238E27FC236}">
                <a16:creationId xmlns:a16="http://schemas.microsoft.com/office/drawing/2014/main" xmlns="" id="{ECC87B74-5B98-4A5E-946C-72D769C778B7}"/>
              </a:ext>
            </a:extLst>
          </p:cNvPr>
          <p:cNvSpPr txBox="1"/>
          <p:nvPr/>
        </p:nvSpPr>
        <p:spPr>
          <a:xfrm>
            <a:off x="4528721" y="2549905"/>
            <a:ext cx="6638845" cy="1477328"/>
          </a:xfrm>
          <a:prstGeom prst="rect">
            <a:avLst/>
          </a:prstGeom>
          <a:noFill/>
        </p:spPr>
        <p:txBody>
          <a:bodyPr wrap="square" rtlCol="0">
            <a:spAutoFit/>
          </a:bodyPr>
          <a:lstStyle/>
          <a:p>
            <a:pPr algn="ctr"/>
            <a:r>
              <a:rPr lang="vi-VN" altLang="zh-CN" sz="4500" b="1" i="1" spc="600" dirty="0">
                <a:solidFill>
                  <a:srgbClr val="323476"/>
                </a:solidFill>
                <a:latin typeface="+mj-lt"/>
                <a:ea typeface="小考拉体" panose="02000503000000000000" pitchFamily="2" charset="-122"/>
                <a:cs typeface="#9Slide05 Cimochi" panose="02000504060000020004" pitchFamily="2" charset="-34"/>
              </a:rPr>
              <a:t>Chào mừng các em học sinh yêu quý !</a:t>
            </a:r>
            <a:endParaRPr lang="zh-CN" altLang="en-US" sz="4500" b="1" i="1" spc="600" dirty="0">
              <a:solidFill>
                <a:srgbClr val="323476"/>
              </a:solidFill>
              <a:latin typeface="+mj-lt"/>
              <a:ea typeface="小考拉体" panose="02000503000000000000" pitchFamily="2" charset="-122"/>
              <a:cs typeface="#9Slide05 Cimochi" panose="02000504060000020004" pitchFamily="2" charset="-34"/>
            </a:endParaRPr>
          </a:p>
        </p:txBody>
      </p:sp>
      <p:pic>
        <p:nvPicPr>
          <p:cNvPr id="21" name="图片 20">
            <a:extLst>
              <a:ext uri="{FF2B5EF4-FFF2-40B4-BE49-F238E27FC236}">
                <a16:creationId xmlns:a16="http://schemas.microsoft.com/office/drawing/2014/main" xmlns="" id="{67209113-AF08-4B85-8A1B-ECCECA65FACE}"/>
              </a:ext>
            </a:extLst>
          </p:cNvPr>
          <p:cNvPicPr>
            <a:picLocks noChangeAspect="1"/>
          </p:cNvPicPr>
          <p:nvPr/>
        </p:nvPicPr>
        <p:blipFill rotWithShape="1">
          <a:blip r:embed="rId5">
            <a:extLst>
              <a:ext uri="{28A0092B-C50C-407E-A947-70E740481C1C}">
                <a14:useLocalDpi xmlns:a14="http://schemas.microsoft.com/office/drawing/2010/main" val="0"/>
              </a:ext>
            </a:extLst>
          </a:blip>
          <a:srcRect l="67274" t="16646" r="17313" b="78060"/>
          <a:stretch/>
        </p:blipFill>
        <p:spPr>
          <a:xfrm>
            <a:off x="1087561" y="203471"/>
            <a:ext cx="1406457" cy="1435510"/>
          </a:xfrm>
          <a:prstGeom prst="rect">
            <a:avLst/>
          </a:prstGeom>
        </p:spPr>
      </p:pic>
      <p:pic>
        <p:nvPicPr>
          <p:cNvPr id="22" name="图片 21">
            <a:extLst>
              <a:ext uri="{FF2B5EF4-FFF2-40B4-BE49-F238E27FC236}">
                <a16:creationId xmlns:a16="http://schemas.microsoft.com/office/drawing/2014/main" xmlns="" id="{6B72F4C5-DAB3-4D2C-95B0-9CB9699C173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655" t="43102" r="76311" b="51324"/>
          <a:stretch/>
        </p:blipFill>
        <p:spPr>
          <a:xfrm>
            <a:off x="1285466" y="3163735"/>
            <a:ext cx="770964" cy="632908"/>
          </a:xfrm>
          <a:prstGeom prst="rect">
            <a:avLst/>
          </a:prstGeom>
        </p:spPr>
      </p:pic>
      <p:pic>
        <p:nvPicPr>
          <p:cNvPr id="23" name="5c63d222287ca">
            <a:hlinkClick r:id="" action="ppaction://media"/>
            <a:extLst>
              <a:ext uri="{FF2B5EF4-FFF2-40B4-BE49-F238E27FC236}">
                <a16:creationId xmlns:a16="http://schemas.microsoft.com/office/drawing/2014/main" xmlns="" id="{1B17A987-8D51-4CB5-AAEB-62EFE13DC61E}"/>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230157" y="156347"/>
            <a:ext cx="487362" cy="487362"/>
          </a:xfrm>
          <a:prstGeom prst="rect">
            <a:avLst/>
          </a:prstGeom>
        </p:spPr>
      </p:pic>
    </p:spTree>
    <p:extLst>
      <p:ext uri="{BB962C8B-B14F-4D97-AF65-F5344CB8AC3E}">
        <p14:creationId xmlns:p14="http://schemas.microsoft.com/office/powerpoint/2010/main" val="445281524"/>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1714" fill="hold"/>
                                        <p:tgtEl>
                                          <p:spTgt spid="23"/>
                                        </p:tgtEl>
                                      </p:cBhvr>
                                    </p:cmd>
                                  </p:childTnLst>
                                </p:cTn>
                              </p:par>
                            </p:childTnLst>
                          </p:cTn>
                        </p:par>
                        <p:par>
                          <p:cTn id="7" fill="hold">
                            <p:stCondLst>
                              <p:cond delay="181714"/>
                            </p:stCondLst>
                            <p:childTnLst>
                              <p:par>
                                <p:cTn id="8" presetID="53" presetClass="entr" presetSubtype="16"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childTnLst>
                          </p:cTn>
                        </p:par>
                        <p:par>
                          <p:cTn id="13" fill="hold">
                            <p:stCondLst>
                              <p:cond delay="182214"/>
                            </p:stCondLst>
                            <p:childTnLst>
                              <p:par>
                                <p:cTn id="14" presetID="53"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182714"/>
                            </p:stCondLst>
                            <p:childTnLst>
                              <p:par>
                                <p:cTn id="20" presetID="5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183214"/>
                            </p:stCondLst>
                            <p:childTnLst>
                              <p:par>
                                <p:cTn id="26" presetID="53" presetClass="entr" presetSubtype="16"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183714"/>
                            </p:stCondLst>
                            <p:childTnLst>
                              <p:par>
                                <p:cTn id="32" presetID="53" presetClass="entr" presetSubtype="16"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184214"/>
                            </p:stCondLst>
                            <p:childTnLst>
                              <p:par>
                                <p:cTn id="38" presetID="53" presetClass="entr" presetSubtype="16"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184714"/>
                            </p:stCondLst>
                            <p:childTnLst>
                              <p:par>
                                <p:cTn id="44" presetID="10" presetClass="entr" presetSubtype="0"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par>
                          <p:cTn id="47" fill="hold">
                            <p:stCondLst>
                              <p:cond delay="185214"/>
                            </p:stCondLst>
                            <p:childTnLst>
                              <p:par>
                                <p:cTn id="48" presetID="53" presetClass="entr" presetSubtype="16"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childTnLst>
                          </p:cTn>
                        </p:par>
                        <p:par>
                          <p:cTn id="53" fill="hold">
                            <p:stCondLst>
                              <p:cond delay="185714"/>
                            </p:stCondLst>
                            <p:childTnLst>
                              <p:par>
                                <p:cTn id="54" presetID="53" presetClass="entr" presetSubtype="16"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Effect transition="in" filter="fade">
                                      <p:cBhvr>
                                        <p:cTn id="58" dur="500"/>
                                        <p:tgtEl>
                                          <p:spTgt spid="9"/>
                                        </p:tgtEl>
                                      </p:cBhvr>
                                    </p:animEffect>
                                  </p:childTnLst>
                                </p:cTn>
                              </p:par>
                            </p:childTnLst>
                          </p:cTn>
                        </p:par>
                        <p:par>
                          <p:cTn id="59" fill="hold">
                            <p:stCondLst>
                              <p:cond delay="186214"/>
                            </p:stCondLst>
                            <p:childTnLst>
                              <p:par>
                                <p:cTn id="60" presetID="53" presetClass="entr" presetSubtype="16" fill="hold"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par>
                          <p:cTn id="65" fill="hold">
                            <p:stCondLst>
                              <p:cond delay="186714"/>
                            </p:stCondLst>
                            <p:childTnLst>
                              <p:par>
                                <p:cTn id="66" presetID="53" presetClass="entr" presetSubtype="16" fill="hold" nodeType="afterEffect">
                                  <p:stCondLst>
                                    <p:cond delay="0"/>
                                  </p:stCondLst>
                                  <p:childTnLst>
                                    <p:set>
                                      <p:cBhvr>
                                        <p:cTn id="67" dur="1" fill="hold">
                                          <p:stCondLst>
                                            <p:cond delay="0"/>
                                          </p:stCondLst>
                                        </p:cTn>
                                        <p:tgtEl>
                                          <p:spTgt spid="21"/>
                                        </p:tgtEl>
                                        <p:attrNameLst>
                                          <p:attrName>style.visibility</p:attrName>
                                        </p:attrNameLst>
                                      </p:cBhvr>
                                      <p:to>
                                        <p:strVal val="visible"/>
                                      </p:to>
                                    </p:set>
                                    <p:anim calcmode="lin" valueType="num">
                                      <p:cBhvr>
                                        <p:cTn id="68" dur="500" fill="hold"/>
                                        <p:tgtEl>
                                          <p:spTgt spid="21"/>
                                        </p:tgtEl>
                                        <p:attrNameLst>
                                          <p:attrName>ppt_w</p:attrName>
                                        </p:attrNameLst>
                                      </p:cBhvr>
                                      <p:tavLst>
                                        <p:tav tm="0">
                                          <p:val>
                                            <p:fltVal val="0"/>
                                          </p:val>
                                        </p:tav>
                                        <p:tav tm="100000">
                                          <p:val>
                                            <p:strVal val="#ppt_w"/>
                                          </p:val>
                                        </p:tav>
                                      </p:tavLst>
                                    </p:anim>
                                    <p:anim calcmode="lin" valueType="num">
                                      <p:cBhvr>
                                        <p:cTn id="69" dur="500" fill="hold"/>
                                        <p:tgtEl>
                                          <p:spTgt spid="21"/>
                                        </p:tgtEl>
                                        <p:attrNameLst>
                                          <p:attrName>ppt_h</p:attrName>
                                        </p:attrNameLst>
                                      </p:cBhvr>
                                      <p:tavLst>
                                        <p:tav tm="0">
                                          <p:val>
                                            <p:fltVal val="0"/>
                                          </p:val>
                                        </p:tav>
                                        <p:tav tm="100000">
                                          <p:val>
                                            <p:strVal val="#ppt_h"/>
                                          </p:val>
                                        </p:tav>
                                      </p:tavLst>
                                    </p:anim>
                                    <p:animEffect transition="in" filter="fade">
                                      <p:cBhvr>
                                        <p:cTn id="70" dur="500"/>
                                        <p:tgtEl>
                                          <p:spTgt spid="21"/>
                                        </p:tgtEl>
                                      </p:cBhvr>
                                    </p:animEffect>
                                  </p:childTnLst>
                                </p:cTn>
                              </p:par>
                            </p:childTnLst>
                          </p:cTn>
                        </p:par>
                        <p:par>
                          <p:cTn id="71" fill="hold">
                            <p:stCondLst>
                              <p:cond delay="187214"/>
                            </p:stCondLst>
                            <p:childTnLst>
                              <p:par>
                                <p:cTn id="72" presetID="2" presetClass="entr" presetSubtype="4"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fill="hold"/>
                                        <p:tgtEl>
                                          <p:spTgt spid="19"/>
                                        </p:tgtEl>
                                        <p:attrNameLst>
                                          <p:attrName>ppt_x</p:attrName>
                                        </p:attrNameLst>
                                      </p:cBhvr>
                                      <p:tavLst>
                                        <p:tav tm="0">
                                          <p:val>
                                            <p:strVal val="#ppt_x"/>
                                          </p:val>
                                        </p:tav>
                                        <p:tav tm="100000">
                                          <p:val>
                                            <p:strVal val="#ppt_x"/>
                                          </p:val>
                                        </p:tav>
                                      </p:tavLst>
                                    </p:anim>
                                    <p:anim calcmode="lin" valueType="num">
                                      <p:cBhvr additive="base">
                                        <p:cTn id="7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515" showWhenStopped="0">
                <p:cTn id="76" repeatCount="indefinite" fill="remove" display="0">
                  <p:stCondLst>
                    <p:cond delay="indefinite"/>
                  </p:stCondLst>
                  <p:endCondLst>
                    <p:cond evt="onStopAudio" delay="0">
                      <p:tgtEl>
                        <p:sldTgt/>
                      </p:tgtEl>
                    </p:cond>
                  </p:endCondLst>
                </p:cTn>
                <p:tgtEl>
                  <p:spTgt spid="23"/>
                </p:tgtEl>
              </p:cMediaNode>
            </p:audio>
          </p:childTnLst>
        </p:cTn>
      </p:par>
    </p:tnLst>
    <p:bldLst>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xmlns="" id="{B405DF52-CEF9-4F6B-80A1-DCCA416E1831}"/>
              </a:ext>
            </a:extLst>
          </p:cNvPr>
          <p:cNvPicPr>
            <a:picLocks noChangeAspect="1"/>
          </p:cNvPicPr>
          <p:nvPr/>
        </p:nvPicPr>
        <p:blipFill rotWithShape="1">
          <a:blip r:embed="rId3">
            <a:extLst>
              <a:ext uri="{28A0092B-C50C-407E-A947-70E740481C1C}">
                <a14:useLocalDpi xmlns:a14="http://schemas.microsoft.com/office/drawing/2010/main" val="0"/>
              </a:ext>
            </a:extLst>
          </a:blip>
          <a:srcRect l="49573" t="29534" r="3509" b="57419"/>
          <a:stretch/>
        </p:blipFill>
        <p:spPr>
          <a:xfrm>
            <a:off x="9070836" y="-637509"/>
            <a:ext cx="5621671" cy="4650660"/>
          </a:xfrm>
          <a:prstGeom prst="rect">
            <a:avLst/>
          </a:prstGeom>
        </p:spPr>
      </p:pic>
      <p:pic>
        <p:nvPicPr>
          <p:cNvPr id="2" name="图片 1">
            <a:extLst>
              <a:ext uri="{FF2B5EF4-FFF2-40B4-BE49-F238E27FC236}">
                <a16:creationId xmlns:a16="http://schemas.microsoft.com/office/drawing/2014/main" xmlns="" id="{C61368E0-81CC-49A2-B02F-751C4656E299}"/>
              </a:ext>
            </a:extLst>
          </p:cNvPr>
          <p:cNvPicPr>
            <a:picLocks noChangeAspect="1"/>
          </p:cNvPicPr>
          <p:nvPr/>
        </p:nvPicPr>
        <p:blipFill rotWithShape="1">
          <a:blip r:embed="rId4">
            <a:extLst>
              <a:ext uri="{28A0092B-C50C-407E-A947-70E740481C1C}">
                <a14:useLocalDpi xmlns:a14="http://schemas.microsoft.com/office/drawing/2010/main" val="0"/>
              </a:ext>
            </a:extLst>
          </a:blip>
          <a:srcRect b="84659"/>
          <a:stretch/>
        </p:blipFill>
        <p:spPr>
          <a:xfrm>
            <a:off x="0" y="0"/>
            <a:ext cx="12192000" cy="6858000"/>
          </a:xfrm>
          <a:prstGeom prst="rect">
            <a:avLst/>
          </a:prstGeom>
        </p:spPr>
      </p:pic>
      <p:pic>
        <p:nvPicPr>
          <p:cNvPr id="23" name="图片 22">
            <a:extLst>
              <a:ext uri="{FF2B5EF4-FFF2-40B4-BE49-F238E27FC236}">
                <a16:creationId xmlns:a16="http://schemas.microsoft.com/office/drawing/2014/main" xmlns="" id="{39C5A130-93F0-4258-A900-CA0D2EBCBCC5}"/>
              </a:ext>
            </a:extLst>
          </p:cNvPr>
          <p:cNvPicPr>
            <a:picLocks noChangeAspect="1"/>
          </p:cNvPicPr>
          <p:nvPr/>
        </p:nvPicPr>
        <p:blipFill rotWithShape="1">
          <a:blip r:embed="rId3">
            <a:extLst>
              <a:ext uri="{28A0092B-C50C-407E-A947-70E740481C1C}">
                <a14:useLocalDpi xmlns:a14="http://schemas.microsoft.com/office/drawing/2010/main" val="0"/>
              </a:ext>
            </a:extLst>
          </a:blip>
          <a:srcRect l="161" t="16152" r="50872" b="70801"/>
          <a:stretch/>
        </p:blipFill>
        <p:spPr>
          <a:xfrm>
            <a:off x="0" y="3319724"/>
            <a:ext cx="4463845" cy="3538276"/>
          </a:xfrm>
          <a:prstGeom prst="rect">
            <a:avLst/>
          </a:prstGeom>
        </p:spPr>
      </p:pic>
      <p:pic>
        <p:nvPicPr>
          <p:cNvPr id="24" name="图片 23">
            <a:extLst>
              <a:ext uri="{FF2B5EF4-FFF2-40B4-BE49-F238E27FC236}">
                <a16:creationId xmlns:a16="http://schemas.microsoft.com/office/drawing/2014/main" xmlns="" id="{405D15D5-5C35-44EB-B293-DF22511D0E95}"/>
              </a:ext>
            </a:extLst>
          </p:cNvPr>
          <p:cNvPicPr>
            <a:picLocks noChangeAspect="1"/>
          </p:cNvPicPr>
          <p:nvPr/>
        </p:nvPicPr>
        <p:blipFill rotWithShape="1">
          <a:blip r:embed="rId3">
            <a:extLst>
              <a:ext uri="{28A0092B-C50C-407E-A947-70E740481C1C}">
                <a14:useLocalDpi xmlns:a14="http://schemas.microsoft.com/office/drawing/2010/main" val="0"/>
              </a:ext>
            </a:extLst>
          </a:blip>
          <a:srcRect l="246" t="8499" r="-183" b="84888"/>
          <a:stretch/>
        </p:blipFill>
        <p:spPr>
          <a:xfrm>
            <a:off x="0" y="4484685"/>
            <a:ext cx="12192000" cy="2397227"/>
          </a:xfrm>
          <a:prstGeom prst="rect">
            <a:avLst/>
          </a:prstGeom>
        </p:spPr>
      </p:pic>
      <p:sp>
        <p:nvSpPr>
          <p:cNvPr id="4" name="TextBox 3">
            <a:extLst>
              <a:ext uri="{FF2B5EF4-FFF2-40B4-BE49-F238E27FC236}">
                <a16:creationId xmlns:a16="http://schemas.microsoft.com/office/drawing/2014/main" xmlns="" id="{79DB7C57-25DC-3731-37B9-3FCC1C0E617C}"/>
              </a:ext>
            </a:extLst>
          </p:cNvPr>
          <p:cNvSpPr txBox="1"/>
          <p:nvPr/>
        </p:nvSpPr>
        <p:spPr>
          <a:xfrm>
            <a:off x="2800322" y="539582"/>
            <a:ext cx="8340919" cy="5143716"/>
          </a:xfrm>
          <a:prstGeom prst="rect">
            <a:avLst/>
          </a:prstGeom>
          <a:noFill/>
        </p:spPr>
        <p:txBody>
          <a:bodyPr wrap="square">
            <a:spAutoFit/>
          </a:bodyPr>
          <a:lstStyle/>
          <a:p>
            <a:pPr algn="just">
              <a:lnSpc>
                <a:spcPct val="115000"/>
              </a:lnSpc>
            </a:pPr>
            <a:r>
              <a:rPr lang="vi-VN" sz="3200" b="1" dirty="0">
                <a:solidFill>
                  <a:srgbClr val="42437E"/>
                </a:solidFill>
                <a:effectLst/>
                <a:latin typeface="Times New Roman" panose="02020603050405020304" pitchFamily="18" charset="0"/>
                <a:ea typeface="Times New Roman" panose="02020603050405020304" pitchFamily="18" charset="0"/>
              </a:rPr>
              <a:t>* Thơ bốn chữ:</a:t>
            </a:r>
            <a:endParaRPr lang="x-none" sz="3200" b="1"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3200" dirty="0">
                <a:solidFill>
                  <a:srgbClr val="42437E"/>
                </a:solidFill>
                <a:effectLst/>
                <a:latin typeface="Times New Roman" panose="02020603050405020304" pitchFamily="18" charset="0"/>
                <a:ea typeface="Times New Roman" panose="02020603050405020304" pitchFamily="18" charset="0"/>
              </a:rPr>
              <a:t>- Bài thơ có nhiều dòng, mỗi dòng có bốn chữ.</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3200" dirty="0">
                <a:solidFill>
                  <a:srgbClr val="42437E"/>
                </a:solidFill>
                <a:effectLst/>
                <a:latin typeface="Times New Roman" panose="02020603050405020304" pitchFamily="18" charset="0"/>
                <a:ea typeface="Times New Roman" panose="02020603050405020304" pitchFamily="18" charset="0"/>
              </a:rPr>
              <a:t>- Ngắt nhịp: 2/2 hoặc 1/3</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3200" dirty="0">
                <a:solidFill>
                  <a:srgbClr val="42437E"/>
                </a:solidFill>
                <a:effectLst/>
                <a:latin typeface="Times New Roman" panose="02020603050405020304" pitchFamily="18" charset="0"/>
                <a:ea typeface="Times New Roman" panose="02020603050405020304" pitchFamily="18" charset="0"/>
              </a:rPr>
              <a:t>Ví dụ:</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3200" i="1" dirty="0">
                <a:solidFill>
                  <a:srgbClr val="42437E"/>
                </a:solidFill>
                <a:effectLst/>
                <a:latin typeface="Times New Roman" panose="02020603050405020304" pitchFamily="18" charset="0"/>
                <a:ea typeface="Times New Roman" panose="02020603050405020304" pitchFamily="18" charset="0"/>
              </a:rPr>
              <a:t>Cau / ngày càng cao</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3200" i="1" dirty="0">
                <a:solidFill>
                  <a:srgbClr val="42437E"/>
                </a:solidFill>
                <a:effectLst/>
                <a:latin typeface="Times New Roman" panose="02020603050405020304" pitchFamily="18" charset="0"/>
                <a:ea typeface="Times New Roman" panose="02020603050405020304" pitchFamily="18" charset="0"/>
              </a:rPr>
              <a:t>Mẹ / ngày một thấp</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3200" i="1" dirty="0">
                <a:solidFill>
                  <a:srgbClr val="42437E"/>
                </a:solidFill>
                <a:effectLst/>
                <a:latin typeface="Times New Roman" panose="02020603050405020304" pitchFamily="18" charset="0"/>
                <a:ea typeface="Times New Roman" panose="02020603050405020304" pitchFamily="18" charset="0"/>
              </a:rPr>
              <a:t>Cau / gần với giời</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3200" i="1" dirty="0">
                <a:solidFill>
                  <a:srgbClr val="42437E"/>
                </a:solidFill>
                <a:effectLst/>
                <a:latin typeface="Times New Roman" panose="02020603050405020304" pitchFamily="18" charset="0"/>
                <a:ea typeface="Times New Roman" panose="02020603050405020304" pitchFamily="18" charset="0"/>
              </a:rPr>
              <a:t>Mẹ / thì gần đất</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3200" dirty="0">
                <a:solidFill>
                  <a:srgbClr val="42437E"/>
                </a:solidFill>
                <a:effectLst/>
                <a:latin typeface="Times New Roman" panose="02020603050405020304" pitchFamily="18" charset="0"/>
                <a:ea typeface="Times New Roman" panose="02020603050405020304" pitchFamily="18" charset="0"/>
              </a:rPr>
              <a:t>(Đỗ Trung Lai)</a:t>
            </a:r>
            <a:endParaRPr lang="x-none" sz="3200" dirty="0">
              <a:solidFill>
                <a:srgbClr val="42437E"/>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81583621"/>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barn(inVertical)">
                                      <p:cBhvr>
                                        <p:cTn id="24" dur="500"/>
                                        <p:tgtEl>
                                          <p:spTgt spid="4">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animEffect transition="in" filter="barn(inVertical)">
                                      <p:cBhvr>
                                        <p:cTn id="29" dur="500"/>
                                        <p:tgtEl>
                                          <p:spTgt spid="4">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4">
                                            <p:txEl>
                                              <p:pRg st="2" end="2"/>
                                            </p:txEl>
                                          </p:spTgt>
                                        </p:tgtEl>
                                        <p:attrNameLst>
                                          <p:attrName>style.visibility</p:attrName>
                                        </p:attrNameLst>
                                      </p:cBhvr>
                                      <p:to>
                                        <p:strVal val="visible"/>
                                      </p:to>
                                    </p:set>
                                    <p:animEffect transition="in" filter="barn(inVertical)">
                                      <p:cBhvr>
                                        <p:cTn id="34" dur="500"/>
                                        <p:tgtEl>
                                          <p:spTgt spid="4">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4">
                                            <p:txEl>
                                              <p:pRg st="3" end="3"/>
                                            </p:txEl>
                                          </p:spTgt>
                                        </p:tgtEl>
                                        <p:attrNameLst>
                                          <p:attrName>style.visibility</p:attrName>
                                        </p:attrNameLst>
                                      </p:cBhvr>
                                      <p:to>
                                        <p:strVal val="visible"/>
                                      </p:to>
                                    </p:set>
                                    <p:animEffect transition="in" filter="barn(inVertical)">
                                      <p:cBhvr>
                                        <p:cTn id="39" dur="500"/>
                                        <p:tgtEl>
                                          <p:spTgt spid="4">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4">
                                            <p:txEl>
                                              <p:pRg st="4" end="4"/>
                                            </p:txEl>
                                          </p:spTgt>
                                        </p:tgtEl>
                                        <p:attrNameLst>
                                          <p:attrName>style.visibility</p:attrName>
                                        </p:attrNameLst>
                                      </p:cBhvr>
                                      <p:to>
                                        <p:strVal val="visible"/>
                                      </p:to>
                                    </p:set>
                                    <p:animEffect transition="in" filter="barn(inVertical)">
                                      <p:cBhvr>
                                        <p:cTn id="44" dur="500"/>
                                        <p:tgtEl>
                                          <p:spTgt spid="4">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4">
                                            <p:txEl>
                                              <p:pRg st="5" end="5"/>
                                            </p:txEl>
                                          </p:spTgt>
                                        </p:tgtEl>
                                        <p:attrNameLst>
                                          <p:attrName>style.visibility</p:attrName>
                                        </p:attrNameLst>
                                      </p:cBhvr>
                                      <p:to>
                                        <p:strVal val="visible"/>
                                      </p:to>
                                    </p:set>
                                    <p:animEffect transition="in" filter="barn(inVertical)">
                                      <p:cBhvr>
                                        <p:cTn id="49" dur="500"/>
                                        <p:tgtEl>
                                          <p:spTgt spid="4">
                                            <p:txEl>
                                              <p:pRg st="5" end="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4">
                                            <p:txEl>
                                              <p:pRg st="6" end="6"/>
                                            </p:txEl>
                                          </p:spTgt>
                                        </p:tgtEl>
                                        <p:attrNameLst>
                                          <p:attrName>style.visibility</p:attrName>
                                        </p:attrNameLst>
                                      </p:cBhvr>
                                      <p:to>
                                        <p:strVal val="visible"/>
                                      </p:to>
                                    </p:set>
                                    <p:animEffect transition="in" filter="barn(inVertical)">
                                      <p:cBhvr>
                                        <p:cTn id="54" dur="500"/>
                                        <p:tgtEl>
                                          <p:spTgt spid="4">
                                            <p:txEl>
                                              <p:pRg st="6" end="6"/>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4">
                                            <p:txEl>
                                              <p:pRg st="7" end="7"/>
                                            </p:txEl>
                                          </p:spTgt>
                                        </p:tgtEl>
                                        <p:attrNameLst>
                                          <p:attrName>style.visibility</p:attrName>
                                        </p:attrNameLst>
                                      </p:cBhvr>
                                      <p:to>
                                        <p:strVal val="visible"/>
                                      </p:to>
                                    </p:set>
                                    <p:animEffect transition="in" filter="barn(inVertical)">
                                      <p:cBhvr>
                                        <p:cTn id="59" dur="500"/>
                                        <p:tgtEl>
                                          <p:spTgt spid="4">
                                            <p:txEl>
                                              <p:pRg st="7" end="7"/>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4">
                                            <p:txEl>
                                              <p:pRg st="8" end="8"/>
                                            </p:txEl>
                                          </p:spTgt>
                                        </p:tgtEl>
                                        <p:attrNameLst>
                                          <p:attrName>style.visibility</p:attrName>
                                        </p:attrNameLst>
                                      </p:cBhvr>
                                      <p:to>
                                        <p:strVal val="visible"/>
                                      </p:to>
                                    </p:set>
                                    <p:animEffect transition="in" filter="barn(inVertical)">
                                      <p:cBhvr>
                                        <p:cTn id="64"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xmlns="" id="{B405DF52-CEF9-4F6B-80A1-DCCA416E1831}"/>
              </a:ext>
            </a:extLst>
          </p:cNvPr>
          <p:cNvPicPr>
            <a:picLocks noChangeAspect="1"/>
          </p:cNvPicPr>
          <p:nvPr/>
        </p:nvPicPr>
        <p:blipFill rotWithShape="1">
          <a:blip r:embed="rId3">
            <a:extLst>
              <a:ext uri="{28A0092B-C50C-407E-A947-70E740481C1C}">
                <a14:useLocalDpi xmlns:a14="http://schemas.microsoft.com/office/drawing/2010/main" val="0"/>
              </a:ext>
            </a:extLst>
          </a:blip>
          <a:srcRect l="49573" t="29534" r="3509" b="57419"/>
          <a:stretch/>
        </p:blipFill>
        <p:spPr>
          <a:xfrm>
            <a:off x="9070836" y="-637509"/>
            <a:ext cx="5621671" cy="4650660"/>
          </a:xfrm>
          <a:prstGeom prst="rect">
            <a:avLst/>
          </a:prstGeom>
        </p:spPr>
      </p:pic>
      <p:pic>
        <p:nvPicPr>
          <p:cNvPr id="2" name="图片 1">
            <a:extLst>
              <a:ext uri="{FF2B5EF4-FFF2-40B4-BE49-F238E27FC236}">
                <a16:creationId xmlns:a16="http://schemas.microsoft.com/office/drawing/2014/main" xmlns="" id="{C61368E0-81CC-49A2-B02F-751C4656E299}"/>
              </a:ext>
            </a:extLst>
          </p:cNvPr>
          <p:cNvPicPr>
            <a:picLocks noChangeAspect="1"/>
          </p:cNvPicPr>
          <p:nvPr/>
        </p:nvPicPr>
        <p:blipFill rotWithShape="1">
          <a:blip r:embed="rId4">
            <a:extLst>
              <a:ext uri="{28A0092B-C50C-407E-A947-70E740481C1C}">
                <a14:useLocalDpi xmlns:a14="http://schemas.microsoft.com/office/drawing/2010/main" val="0"/>
              </a:ext>
            </a:extLst>
          </a:blip>
          <a:srcRect b="84659"/>
          <a:stretch/>
        </p:blipFill>
        <p:spPr>
          <a:xfrm>
            <a:off x="0" y="0"/>
            <a:ext cx="12192000" cy="6858000"/>
          </a:xfrm>
          <a:prstGeom prst="rect">
            <a:avLst/>
          </a:prstGeom>
        </p:spPr>
      </p:pic>
      <p:pic>
        <p:nvPicPr>
          <p:cNvPr id="23" name="图片 22">
            <a:extLst>
              <a:ext uri="{FF2B5EF4-FFF2-40B4-BE49-F238E27FC236}">
                <a16:creationId xmlns:a16="http://schemas.microsoft.com/office/drawing/2014/main" xmlns="" id="{39C5A130-93F0-4258-A900-CA0D2EBCBCC5}"/>
              </a:ext>
            </a:extLst>
          </p:cNvPr>
          <p:cNvPicPr>
            <a:picLocks noChangeAspect="1"/>
          </p:cNvPicPr>
          <p:nvPr/>
        </p:nvPicPr>
        <p:blipFill rotWithShape="1">
          <a:blip r:embed="rId3">
            <a:extLst>
              <a:ext uri="{28A0092B-C50C-407E-A947-70E740481C1C}">
                <a14:useLocalDpi xmlns:a14="http://schemas.microsoft.com/office/drawing/2010/main" val="0"/>
              </a:ext>
            </a:extLst>
          </a:blip>
          <a:srcRect l="161" t="16152" r="50872" b="70801"/>
          <a:stretch/>
        </p:blipFill>
        <p:spPr>
          <a:xfrm>
            <a:off x="0" y="3319724"/>
            <a:ext cx="4463845" cy="3538276"/>
          </a:xfrm>
          <a:prstGeom prst="rect">
            <a:avLst/>
          </a:prstGeom>
        </p:spPr>
      </p:pic>
      <p:pic>
        <p:nvPicPr>
          <p:cNvPr id="24" name="图片 23">
            <a:extLst>
              <a:ext uri="{FF2B5EF4-FFF2-40B4-BE49-F238E27FC236}">
                <a16:creationId xmlns:a16="http://schemas.microsoft.com/office/drawing/2014/main" xmlns="" id="{405D15D5-5C35-44EB-B293-DF22511D0E95}"/>
              </a:ext>
            </a:extLst>
          </p:cNvPr>
          <p:cNvPicPr>
            <a:picLocks noChangeAspect="1"/>
          </p:cNvPicPr>
          <p:nvPr/>
        </p:nvPicPr>
        <p:blipFill rotWithShape="1">
          <a:blip r:embed="rId3">
            <a:extLst>
              <a:ext uri="{28A0092B-C50C-407E-A947-70E740481C1C}">
                <a14:useLocalDpi xmlns:a14="http://schemas.microsoft.com/office/drawing/2010/main" val="0"/>
              </a:ext>
            </a:extLst>
          </a:blip>
          <a:srcRect l="246" t="8499" r="-183" b="84888"/>
          <a:stretch/>
        </p:blipFill>
        <p:spPr>
          <a:xfrm>
            <a:off x="0" y="4484685"/>
            <a:ext cx="12192000" cy="2397227"/>
          </a:xfrm>
          <a:prstGeom prst="rect">
            <a:avLst/>
          </a:prstGeom>
        </p:spPr>
      </p:pic>
      <p:sp>
        <p:nvSpPr>
          <p:cNvPr id="5" name="TextBox 4">
            <a:extLst>
              <a:ext uri="{FF2B5EF4-FFF2-40B4-BE49-F238E27FC236}">
                <a16:creationId xmlns:a16="http://schemas.microsoft.com/office/drawing/2014/main" xmlns="" id="{B1874841-18D3-5583-0C49-296498D7E204}"/>
              </a:ext>
            </a:extLst>
          </p:cNvPr>
          <p:cNvSpPr txBox="1"/>
          <p:nvPr/>
        </p:nvSpPr>
        <p:spPr>
          <a:xfrm>
            <a:off x="3152209" y="539582"/>
            <a:ext cx="8602579" cy="5143716"/>
          </a:xfrm>
          <a:prstGeom prst="rect">
            <a:avLst/>
          </a:prstGeom>
          <a:noFill/>
        </p:spPr>
        <p:txBody>
          <a:bodyPr wrap="square">
            <a:spAutoFit/>
          </a:bodyPr>
          <a:lstStyle/>
          <a:p>
            <a:pPr algn="just">
              <a:lnSpc>
                <a:spcPct val="115000"/>
              </a:lnSpc>
            </a:pPr>
            <a:r>
              <a:rPr lang="vi-VN" sz="3200" b="1" dirty="0">
                <a:solidFill>
                  <a:srgbClr val="42437E"/>
                </a:solidFill>
                <a:effectLst/>
                <a:latin typeface="Times New Roman" panose="02020603050405020304" pitchFamily="18" charset="0"/>
                <a:ea typeface="Times New Roman" panose="02020603050405020304" pitchFamily="18" charset="0"/>
              </a:rPr>
              <a:t>* Thơ năm chữ:</a:t>
            </a:r>
            <a:endParaRPr lang="x-none" sz="3200" b="1"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3200" dirty="0">
                <a:solidFill>
                  <a:srgbClr val="42437E"/>
                </a:solidFill>
                <a:effectLst/>
                <a:latin typeface="Times New Roman" panose="02020603050405020304" pitchFamily="18" charset="0"/>
                <a:ea typeface="Times New Roman" panose="02020603050405020304" pitchFamily="18" charset="0"/>
              </a:rPr>
              <a:t>- Bài thơ có nhiều dòng, mỗi dòng có năm chữ.</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3200" dirty="0">
                <a:solidFill>
                  <a:srgbClr val="42437E"/>
                </a:solidFill>
                <a:effectLst/>
                <a:latin typeface="Times New Roman" panose="02020603050405020304" pitchFamily="18" charset="0"/>
                <a:ea typeface="Times New Roman" panose="02020603050405020304" pitchFamily="18" charset="0"/>
              </a:rPr>
              <a:t>- Ngắt nhịp: 3/2 hoặc 2/3 (có thể 1/4 hoặc 4/1)</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3200" dirty="0">
                <a:solidFill>
                  <a:srgbClr val="42437E"/>
                </a:solidFill>
                <a:effectLst/>
                <a:latin typeface="Times New Roman" panose="02020603050405020304" pitchFamily="18" charset="0"/>
                <a:ea typeface="Times New Roman" panose="02020603050405020304" pitchFamily="18" charset="0"/>
              </a:rPr>
              <a:t>Ví dụ:</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3200" i="1" dirty="0">
                <a:solidFill>
                  <a:srgbClr val="42437E"/>
                </a:solidFill>
                <a:effectLst/>
                <a:latin typeface="Times New Roman" panose="02020603050405020304" pitchFamily="18" charset="0"/>
                <a:ea typeface="Times New Roman" panose="02020603050405020304" pitchFamily="18" charset="0"/>
              </a:rPr>
              <a:t>Mỗi năm / hoa đào nở</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3200" i="1" dirty="0">
                <a:solidFill>
                  <a:srgbClr val="42437E"/>
                </a:solidFill>
                <a:effectLst/>
                <a:latin typeface="Times New Roman" panose="02020603050405020304" pitchFamily="18" charset="0"/>
                <a:ea typeface="Times New Roman" panose="02020603050405020304" pitchFamily="18" charset="0"/>
              </a:rPr>
              <a:t>Lại thấy / ông đồ già</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3200" i="1" dirty="0">
                <a:solidFill>
                  <a:srgbClr val="42437E"/>
                </a:solidFill>
                <a:effectLst/>
                <a:latin typeface="Times New Roman" panose="02020603050405020304" pitchFamily="18" charset="0"/>
                <a:ea typeface="Times New Roman" panose="02020603050405020304" pitchFamily="18" charset="0"/>
              </a:rPr>
              <a:t>Bày mực tàu, / giấy đỏ</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3200" i="1" dirty="0">
                <a:solidFill>
                  <a:srgbClr val="42437E"/>
                </a:solidFill>
                <a:effectLst/>
                <a:latin typeface="Times New Roman" panose="02020603050405020304" pitchFamily="18" charset="0"/>
                <a:ea typeface="Times New Roman" panose="02020603050405020304" pitchFamily="18" charset="0"/>
              </a:rPr>
              <a:t>Bên phố / đông người qua</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3200" dirty="0">
                <a:solidFill>
                  <a:srgbClr val="42437E"/>
                </a:solidFill>
                <a:effectLst/>
                <a:latin typeface="Times New Roman" panose="02020603050405020304" pitchFamily="18" charset="0"/>
                <a:ea typeface="Times New Roman" panose="02020603050405020304" pitchFamily="18" charset="0"/>
              </a:rPr>
              <a:t>(Vũ Đình Liên)</a:t>
            </a:r>
            <a:endParaRPr lang="x-none" sz="3200" dirty="0">
              <a:solidFill>
                <a:srgbClr val="42437E"/>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21490519"/>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barn(inVertical)">
                                      <p:cBhvr>
                                        <p:cTn id="24" dur="500"/>
                                        <p:tgtEl>
                                          <p:spTgt spid="5">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barn(inVertical)">
                                      <p:cBhvr>
                                        <p:cTn id="29" dur="500"/>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5">
                                            <p:txEl>
                                              <p:pRg st="2" end="2"/>
                                            </p:txEl>
                                          </p:spTgt>
                                        </p:tgtEl>
                                        <p:attrNameLst>
                                          <p:attrName>style.visibility</p:attrName>
                                        </p:attrNameLst>
                                      </p:cBhvr>
                                      <p:to>
                                        <p:strVal val="visible"/>
                                      </p:to>
                                    </p:set>
                                    <p:animEffect transition="in" filter="barn(inVertical)">
                                      <p:cBhvr>
                                        <p:cTn id="34" dur="500"/>
                                        <p:tgtEl>
                                          <p:spTgt spid="5">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5">
                                            <p:txEl>
                                              <p:pRg st="3" end="3"/>
                                            </p:txEl>
                                          </p:spTgt>
                                        </p:tgtEl>
                                        <p:attrNameLst>
                                          <p:attrName>style.visibility</p:attrName>
                                        </p:attrNameLst>
                                      </p:cBhvr>
                                      <p:to>
                                        <p:strVal val="visible"/>
                                      </p:to>
                                    </p:set>
                                    <p:animEffect transition="in" filter="barn(inVertical)">
                                      <p:cBhvr>
                                        <p:cTn id="39" dur="500"/>
                                        <p:tgtEl>
                                          <p:spTgt spid="5">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5">
                                            <p:txEl>
                                              <p:pRg st="4" end="4"/>
                                            </p:txEl>
                                          </p:spTgt>
                                        </p:tgtEl>
                                        <p:attrNameLst>
                                          <p:attrName>style.visibility</p:attrName>
                                        </p:attrNameLst>
                                      </p:cBhvr>
                                      <p:to>
                                        <p:strVal val="visible"/>
                                      </p:to>
                                    </p:set>
                                    <p:animEffect transition="in" filter="barn(inVertical)">
                                      <p:cBhvr>
                                        <p:cTn id="44" dur="500"/>
                                        <p:tgtEl>
                                          <p:spTgt spid="5">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5">
                                            <p:txEl>
                                              <p:pRg st="5" end="5"/>
                                            </p:txEl>
                                          </p:spTgt>
                                        </p:tgtEl>
                                        <p:attrNameLst>
                                          <p:attrName>style.visibility</p:attrName>
                                        </p:attrNameLst>
                                      </p:cBhvr>
                                      <p:to>
                                        <p:strVal val="visible"/>
                                      </p:to>
                                    </p:set>
                                    <p:animEffect transition="in" filter="barn(inVertical)">
                                      <p:cBhvr>
                                        <p:cTn id="49" dur="500"/>
                                        <p:tgtEl>
                                          <p:spTgt spid="5">
                                            <p:txEl>
                                              <p:pRg st="5" end="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5">
                                            <p:txEl>
                                              <p:pRg st="6" end="6"/>
                                            </p:txEl>
                                          </p:spTgt>
                                        </p:tgtEl>
                                        <p:attrNameLst>
                                          <p:attrName>style.visibility</p:attrName>
                                        </p:attrNameLst>
                                      </p:cBhvr>
                                      <p:to>
                                        <p:strVal val="visible"/>
                                      </p:to>
                                    </p:set>
                                    <p:animEffect transition="in" filter="barn(inVertical)">
                                      <p:cBhvr>
                                        <p:cTn id="54" dur="500"/>
                                        <p:tgtEl>
                                          <p:spTgt spid="5">
                                            <p:txEl>
                                              <p:pRg st="6" end="6"/>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5">
                                            <p:txEl>
                                              <p:pRg st="7" end="7"/>
                                            </p:txEl>
                                          </p:spTgt>
                                        </p:tgtEl>
                                        <p:attrNameLst>
                                          <p:attrName>style.visibility</p:attrName>
                                        </p:attrNameLst>
                                      </p:cBhvr>
                                      <p:to>
                                        <p:strVal val="visible"/>
                                      </p:to>
                                    </p:set>
                                    <p:animEffect transition="in" filter="barn(inVertical)">
                                      <p:cBhvr>
                                        <p:cTn id="59" dur="500"/>
                                        <p:tgtEl>
                                          <p:spTgt spid="5">
                                            <p:txEl>
                                              <p:pRg st="7" end="7"/>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5">
                                            <p:txEl>
                                              <p:pRg st="8" end="8"/>
                                            </p:txEl>
                                          </p:spTgt>
                                        </p:tgtEl>
                                        <p:attrNameLst>
                                          <p:attrName>style.visibility</p:attrName>
                                        </p:attrNameLst>
                                      </p:cBhvr>
                                      <p:to>
                                        <p:strVal val="visible"/>
                                      </p:to>
                                    </p:set>
                                    <p:animEffect transition="in" filter="barn(inVertical)">
                                      <p:cBhvr>
                                        <p:cTn id="64"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xmlns="" id="{B405DF52-CEF9-4F6B-80A1-DCCA416E1831}"/>
              </a:ext>
            </a:extLst>
          </p:cNvPr>
          <p:cNvPicPr>
            <a:picLocks noChangeAspect="1"/>
          </p:cNvPicPr>
          <p:nvPr/>
        </p:nvPicPr>
        <p:blipFill rotWithShape="1">
          <a:blip r:embed="rId3">
            <a:extLst>
              <a:ext uri="{28A0092B-C50C-407E-A947-70E740481C1C}">
                <a14:useLocalDpi xmlns:a14="http://schemas.microsoft.com/office/drawing/2010/main" val="0"/>
              </a:ext>
            </a:extLst>
          </a:blip>
          <a:srcRect l="49573" t="29534" r="3509" b="57419"/>
          <a:stretch/>
        </p:blipFill>
        <p:spPr>
          <a:xfrm>
            <a:off x="9070836" y="-637509"/>
            <a:ext cx="5621671" cy="4650660"/>
          </a:xfrm>
          <a:prstGeom prst="rect">
            <a:avLst/>
          </a:prstGeom>
        </p:spPr>
      </p:pic>
      <p:pic>
        <p:nvPicPr>
          <p:cNvPr id="2" name="图片 1">
            <a:extLst>
              <a:ext uri="{FF2B5EF4-FFF2-40B4-BE49-F238E27FC236}">
                <a16:creationId xmlns:a16="http://schemas.microsoft.com/office/drawing/2014/main" xmlns="" id="{C61368E0-81CC-49A2-B02F-751C4656E299}"/>
              </a:ext>
            </a:extLst>
          </p:cNvPr>
          <p:cNvPicPr>
            <a:picLocks noChangeAspect="1"/>
          </p:cNvPicPr>
          <p:nvPr/>
        </p:nvPicPr>
        <p:blipFill rotWithShape="1">
          <a:blip r:embed="rId4">
            <a:extLst>
              <a:ext uri="{28A0092B-C50C-407E-A947-70E740481C1C}">
                <a14:useLocalDpi xmlns:a14="http://schemas.microsoft.com/office/drawing/2010/main" val="0"/>
              </a:ext>
            </a:extLst>
          </a:blip>
          <a:srcRect b="84659"/>
          <a:stretch/>
        </p:blipFill>
        <p:spPr>
          <a:xfrm>
            <a:off x="0" y="0"/>
            <a:ext cx="12192000" cy="6858000"/>
          </a:xfrm>
          <a:prstGeom prst="rect">
            <a:avLst/>
          </a:prstGeom>
        </p:spPr>
      </p:pic>
      <p:pic>
        <p:nvPicPr>
          <p:cNvPr id="23" name="图片 22">
            <a:extLst>
              <a:ext uri="{FF2B5EF4-FFF2-40B4-BE49-F238E27FC236}">
                <a16:creationId xmlns:a16="http://schemas.microsoft.com/office/drawing/2014/main" xmlns="" id="{39C5A130-93F0-4258-A900-CA0D2EBCBCC5}"/>
              </a:ext>
            </a:extLst>
          </p:cNvPr>
          <p:cNvPicPr>
            <a:picLocks noChangeAspect="1"/>
          </p:cNvPicPr>
          <p:nvPr/>
        </p:nvPicPr>
        <p:blipFill rotWithShape="1">
          <a:blip r:embed="rId3">
            <a:extLst>
              <a:ext uri="{28A0092B-C50C-407E-A947-70E740481C1C}">
                <a14:useLocalDpi xmlns:a14="http://schemas.microsoft.com/office/drawing/2010/main" val="0"/>
              </a:ext>
            </a:extLst>
          </a:blip>
          <a:srcRect l="161" t="16152" r="50872" b="70801"/>
          <a:stretch/>
        </p:blipFill>
        <p:spPr>
          <a:xfrm>
            <a:off x="0" y="3319724"/>
            <a:ext cx="4463845" cy="3538276"/>
          </a:xfrm>
          <a:prstGeom prst="rect">
            <a:avLst/>
          </a:prstGeom>
        </p:spPr>
      </p:pic>
      <p:pic>
        <p:nvPicPr>
          <p:cNvPr id="24" name="图片 23">
            <a:extLst>
              <a:ext uri="{FF2B5EF4-FFF2-40B4-BE49-F238E27FC236}">
                <a16:creationId xmlns:a16="http://schemas.microsoft.com/office/drawing/2014/main" xmlns="" id="{405D15D5-5C35-44EB-B293-DF22511D0E95}"/>
              </a:ext>
            </a:extLst>
          </p:cNvPr>
          <p:cNvPicPr>
            <a:picLocks noChangeAspect="1"/>
          </p:cNvPicPr>
          <p:nvPr/>
        </p:nvPicPr>
        <p:blipFill rotWithShape="1">
          <a:blip r:embed="rId3">
            <a:extLst>
              <a:ext uri="{28A0092B-C50C-407E-A947-70E740481C1C}">
                <a14:useLocalDpi xmlns:a14="http://schemas.microsoft.com/office/drawing/2010/main" val="0"/>
              </a:ext>
            </a:extLst>
          </a:blip>
          <a:srcRect l="246" t="8499" r="-183" b="84888"/>
          <a:stretch/>
        </p:blipFill>
        <p:spPr>
          <a:xfrm>
            <a:off x="0" y="4484685"/>
            <a:ext cx="12192000" cy="2397227"/>
          </a:xfrm>
          <a:prstGeom prst="rect">
            <a:avLst/>
          </a:prstGeom>
        </p:spPr>
      </p:pic>
      <p:sp>
        <p:nvSpPr>
          <p:cNvPr id="4" name="TextBox 3">
            <a:extLst>
              <a:ext uri="{FF2B5EF4-FFF2-40B4-BE49-F238E27FC236}">
                <a16:creationId xmlns:a16="http://schemas.microsoft.com/office/drawing/2014/main" xmlns="" id="{93620A4B-AAC6-F7F9-CEF9-1917366CFA8D}"/>
              </a:ext>
            </a:extLst>
          </p:cNvPr>
          <p:cNvSpPr txBox="1"/>
          <p:nvPr/>
        </p:nvSpPr>
        <p:spPr>
          <a:xfrm>
            <a:off x="1346563" y="375646"/>
            <a:ext cx="10275941" cy="4745915"/>
          </a:xfrm>
          <a:prstGeom prst="rect">
            <a:avLst/>
          </a:prstGeom>
          <a:noFill/>
        </p:spPr>
        <p:txBody>
          <a:bodyPr wrap="square">
            <a:spAutoFit/>
          </a:bodyPr>
          <a:lstStyle/>
          <a:p>
            <a:pPr algn="just">
              <a:lnSpc>
                <a:spcPct val="115000"/>
              </a:lnSpc>
            </a:pPr>
            <a:r>
              <a:rPr lang="vi-VN" sz="3200" b="1" dirty="0">
                <a:solidFill>
                  <a:srgbClr val="42437E"/>
                </a:solidFill>
                <a:effectLst/>
                <a:latin typeface="Times New Roman" panose="02020603050405020304" pitchFamily="18" charset="0"/>
                <a:ea typeface="Times New Roman" panose="02020603050405020304" pitchFamily="18" charset="0"/>
              </a:rPr>
              <a:t>* </a:t>
            </a:r>
            <a:r>
              <a:rPr lang="vi-VN" sz="3200" b="1" u="sng" dirty="0">
                <a:solidFill>
                  <a:srgbClr val="42437E"/>
                </a:solidFill>
                <a:effectLst/>
                <a:latin typeface="Times New Roman" panose="02020603050405020304" pitchFamily="18" charset="0"/>
                <a:ea typeface="Times New Roman" panose="02020603050405020304" pitchFamily="18" charset="0"/>
              </a:rPr>
              <a:t>Lưu ý chung:</a:t>
            </a:r>
            <a:endParaRPr lang="x-none" sz="3200" b="1"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3200" dirty="0">
                <a:solidFill>
                  <a:srgbClr val="42437E"/>
                </a:solidFill>
                <a:effectLst/>
                <a:latin typeface="Times New Roman" panose="02020603050405020304" pitchFamily="18" charset="0"/>
                <a:ea typeface="Times New Roman" panose="02020603050405020304" pitchFamily="18" charset="0"/>
              </a:rPr>
              <a:t>- Các dòng ở cùng một khổ thơ trong bài thơ không nhất thiết phải ngắt nhịp giống nhau.</a:t>
            </a:r>
            <a:endParaRPr lang="x-none" sz="3200" dirty="0">
              <a:solidFill>
                <a:srgbClr val="42437E"/>
              </a:solidFill>
              <a:effectLst/>
              <a:latin typeface="Times New Roman" panose="02020603050405020304" pitchFamily="18" charset="0"/>
              <a:ea typeface="Times New Roman" panose="02020603050405020304" pitchFamily="18" charset="0"/>
            </a:endParaRPr>
          </a:p>
          <a:p>
            <a:r>
              <a:rPr lang="vi-VN" sz="3200" dirty="0">
                <a:solidFill>
                  <a:srgbClr val="42437E"/>
                </a:solidFill>
                <a:effectLst/>
                <a:latin typeface="Times New Roman" panose="02020603050405020304" pitchFamily="18" charset="0"/>
                <a:ea typeface="Times New Roman" panose="02020603050405020304" pitchFamily="18" charset="0"/>
              </a:rPr>
              <a:t>- Bài thơ bốn chữ hoặc năm chữ có thể gieo vần chân (vần được gieo ở cuối dòng thơ), vần lưng (vần được gieo ở giữa dòng thơ), vần liền (vần được gieo ở các dòng thơ), vần cách (vần không được gieo liên tiếp mà thường cách ra một dòng thơ) hay vần hỗn hợp (vần được gieo không theo trật tự nào). Bài thơ bốn chữ hoặc năm chữ có thể có nhiều vần.</a:t>
            </a:r>
            <a:r>
              <a:rPr lang="x-none" sz="3200" dirty="0">
                <a:solidFill>
                  <a:srgbClr val="42437E"/>
                </a:solidFill>
                <a:effectLst/>
              </a:rPr>
              <a:t> </a:t>
            </a:r>
            <a:endParaRPr lang="x-none" sz="3200" dirty="0">
              <a:solidFill>
                <a:srgbClr val="42437E"/>
              </a:solidFill>
            </a:endParaRPr>
          </a:p>
        </p:txBody>
      </p:sp>
    </p:spTree>
    <p:extLst>
      <p:ext uri="{BB962C8B-B14F-4D97-AF65-F5344CB8AC3E}">
        <p14:creationId xmlns:p14="http://schemas.microsoft.com/office/powerpoint/2010/main" val="4222299541"/>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barn(inVertical)">
                                      <p:cBhvr>
                                        <p:cTn id="24" dur="500"/>
                                        <p:tgtEl>
                                          <p:spTgt spid="4">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animEffect transition="in" filter="barn(inVertical)">
                                      <p:cBhvr>
                                        <p:cTn id="29" dur="500"/>
                                        <p:tgtEl>
                                          <p:spTgt spid="4">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4">
                                            <p:txEl>
                                              <p:pRg st="2" end="2"/>
                                            </p:txEl>
                                          </p:spTgt>
                                        </p:tgtEl>
                                        <p:attrNameLst>
                                          <p:attrName>style.visibility</p:attrName>
                                        </p:attrNameLst>
                                      </p:cBhvr>
                                      <p:to>
                                        <p:strVal val="visible"/>
                                      </p:to>
                                    </p:set>
                                    <p:animEffect transition="in" filter="barn(inVertical)">
                                      <p:cBhvr>
                                        <p:cTn id="34"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xmlns="" id="{9390789B-1153-4663-88A4-FE63F5FF09FB}"/>
              </a:ext>
            </a:extLst>
          </p:cNvPr>
          <p:cNvGrpSpPr/>
          <p:nvPr/>
        </p:nvGrpSpPr>
        <p:grpSpPr>
          <a:xfrm>
            <a:off x="950333" y="1131785"/>
            <a:ext cx="5145667" cy="5145667"/>
            <a:chOff x="1115543" y="1027613"/>
            <a:chExt cx="5145667" cy="5145667"/>
          </a:xfrm>
        </p:grpSpPr>
        <p:pic>
          <p:nvPicPr>
            <p:cNvPr id="13" name="图片 12">
              <a:extLst>
                <a:ext uri="{FF2B5EF4-FFF2-40B4-BE49-F238E27FC236}">
                  <a16:creationId xmlns:a16="http://schemas.microsoft.com/office/drawing/2014/main" xmlns="" id="{1179062A-A58C-4C6B-99E7-883233BDABE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796" r="9538"/>
            <a:stretch/>
          </p:blipFill>
          <p:spPr>
            <a:xfrm>
              <a:off x="1115543" y="1510962"/>
              <a:ext cx="4178971" cy="4178971"/>
            </a:xfrm>
            <a:prstGeom prst="ellipse">
              <a:avLst/>
            </a:prstGeom>
          </p:spPr>
        </p:pic>
        <p:sp>
          <p:nvSpPr>
            <p:cNvPr id="16" name="椭圆 15">
              <a:extLst>
                <a:ext uri="{FF2B5EF4-FFF2-40B4-BE49-F238E27FC236}">
                  <a16:creationId xmlns:a16="http://schemas.microsoft.com/office/drawing/2014/main" xmlns="" id="{FF2C8474-7E8E-426E-8994-6C1AEFFCE8D3}"/>
                </a:ext>
              </a:extLst>
            </p:cNvPr>
            <p:cNvSpPr/>
            <p:nvPr/>
          </p:nvSpPr>
          <p:spPr>
            <a:xfrm>
              <a:off x="1115543" y="1027613"/>
              <a:ext cx="5145667" cy="5145667"/>
            </a:xfrm>
            <a:prstGeom prst="ellipse">
              <a:avLst/>
            </a:prstGeom>
            <a:noFill/>
            <a:ln w="38100" cap="rnd">
              <a:solidFill>
                <a:srgbClr val="32347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8" name="图片 17">
            <a:extLst>
              <a:ext uri="{FF2B5EF4-FFF2-40B4-BE49-F238E27FC236}">
                <a16:creationId xmlns:a16="http://schemas.microsoft.com/office/drawing/2014/main" xmlns="" id="{B85B8C0E-6AE2-491C-8851-E3DF80E34E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9573" t="29534" r="3509" b="57419"/>
          <a:stretch/>
        </p:blipFill>
        <p:spPr>
          <a:xfrm>
            <a:off x="-222894" y="4199628"/>
            <a:ext cx="3095920" cy="2561173"/>
          </a:xfrm>
          <a:prstGeom prst="rect">
            <a:avLst/>
          </a:prstGeom>
        </p:spPr>
      </p:pic>
      <p:pic>
        <p:nvPicPr>
          <p:cNvPr id="2" name="Picture 1">
            <a:extLst>
              <a:ext uri="{FF2B5EF4-FFF2-40B4-BE49-F238E27FC236}">
                <a16:creationId xmlns:a16="http://schemas.microsoft.com/office/drawing/2014/main" xmlns="" id="{C67F4686-FEE7-FAD6-2CF5-8B7ECA4F0F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pic>
        <p:nvPicPr>
          <p:cNvPr id="6" name="Picture 5" descr="Text&#10;&#10;Description automatically generated">
            <a:extLst>
              <a:ext uri="{FF2B5EF4-FFF2-40B4-BE49-F238E27FC236}">
                <a16:creationId xmlns:a16="http://schemas.microsoft.com/office/drawing/2014/main" xmlns="" id="{2E9D244A-7E2A-D70E-BCC8-2C42F117DF1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96000" y="971550"/>
            <a:ext cx="5727700" cy="4914900"/>
          </a:xfrm>
          <a:prstGeom prst="rect">
            <a:avLst/>
          </a:prstGeom>
        </p:spPr>
      </p:pic>
    </p:spTree>
    <p:extLst>
      <p:ext uri="{BB962C8B-B14F-4D97-AF65-F5344CB8AC3E}">
        <p14:creationId xmlns:p14="http://schemas.microsoft.com/office/powerpoint/2010/main" val="1778546656"/>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par>
                                <p:cTn id="11" presetID="3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fltVal val="0"/>
                                          </p:val>
                                        </p:tav>
                                        <p:tav tm="100000">
                                          <p:val>
                                            <p:strVal val="#ppt_w"/>
                                          </p:val>
                                        </p:tav>
                                      </p:tavLst>
                                    </p:anim>
                                    <p:anim calcmode="lin" valueType="num">
                                      <p:cBhvr>
                                        <p:cTn id="14" dur="1000" fill="hold"/>
                                        <p:tgtEl>
                                          <p:spTgt spid="17"/>
                                        </p:tgtEl>
                                        <p:attrNameLst>
                                          <p:attrName>ppt_h</p:attrName>
                                        </p:attrNameLst>
                                      </p:cBhvr>
                                      <p:tavLst>
                                        <p:tav tm="0">
                                          <p:val>
                                            <p:fltVal val="0"/>
                                          </p:val>
                                        </p:tav>
                                        <p:tav tm="100000">
                                          <p:val>
                                            <p:strVal val="#ppt_h"/>
                                          </p:val>
                                        </p:tav>
                                      </p:tavLst>
                                    </p:anim>
                                    <p:anim calcmode="lin" valueType="num">
                                      <p:cBhvr>
                                        <p:cTn id="15" dur="1000" fill="hold"/>
                                        <p:tgtEl>
                                          <p:spTgt spid="17"/>
                                        </p:tgtEl>
                                        <p:attrNameLst>
                                          <p:attrName>style.rotation</p:attrName>
                                        </p:attrNameLst>
                                      </p:cBhvr>
                                      <p:tavLst>
                                        <p:tav tm="0">
                                          <p:val>
                                            <p:fltVal val="90"/>
                                          </p:val>
                                        </p:tav>
                                        <p:tav tm="100000">
                                          <p:val>
                                            <p:fltVal val="0"/>
                                          </p:val>
                                        </p:tav>
                                      </p:tavLst>
                                    </p:anim>
                                    <p:animEffect transition="in" filter="fade">
                                      <p:cBhvr>
                                        <p:cTn id="16" dur="1000"/>
                                        <p:tgtEl>
                                          <p:spTgt spid="17"/>
                                        </p:tgtEl>
                                      </p:cBhvr>
                                    </p:animEffect>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xmlns="" id="{9390789B-1153-4663-88A4-FE63F5FF09FB}"/>
              </a:ext>
            </a:extLst>
          </p:cNvPr>
          <p:cNvGrpSpPr/>
          <p:nvPr/>
        </p:nvGrpSpPr>
        <p:grpSpPr>
          <a:xfrm>
            <a:off x="950333" y="1131785"/>
            <a:ext cx="5145667" cy="5145667"/>
            <a:chOff x="1115543" y="1027613"/>
            <a:chExt cx="5145667" cy="5145667"/>
          </a:xfrm>
        </p:grpSpPr>
        <p:pic>
          <p:nvPicPr>
            <p:cNvPr id="13" name="图片 12">
              <a:extLst>
                <a:ext uri="{FF2B5EF4-FFF2-40B4-BE49-F238E27FC236}">
                  <a16:creationId xmlns:a16="http://schemas.microsoft.com/office/drawing/2014/main" xmlns="" id="{1179062A-A58C-4C6B-99E7-883233BDABE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796" r="9538"/>
            <a:stretch/>
          </p:blipFill>
          <p:spPr>
            <a:xfrm>
              <a:off x="1115543" y="1510962"/>
              <a:ext cx="4178971" cy="4178971"/>
            </a:xfrm>
            <a:prstGeom prst="ellipse">
              <a:avLst/>
            </a:prstGeom>
          </p:spPr>
        </p:pic>
        <p:sp>
          <p:nvSpPr>
            <p:cNvPr id="16" name="椭圆 15">
              <a:extLst>
                <a:ext uri="{FF2B5EF4-FFF2-40B4-BE49-F238E27FC236}">
                  <a16:creationId xmlns:a16="http://schemas.microsoft.com/office/drawing/2014/main" xmlns="" id="{FF2C8474-7E8E-426E-8994-6C1AEFFCE8D3}"/>
                </a:ext>
              </a:extLst>
            </p:cNvPr>
            <p:cNvSpPr/>
            <p:nvPr/>
          </p:nvSpPr>
          <p:spPr>
            <a:xfrm>
              <a:off x="1115543" y="1027613"/>
              <a:ext cx="5145667" cy="5145667"/>
            </a:xfrm>
            <a:prstGeom prst="ellipse">
              <a:avLst/>
            </a:prstGeom>
            <a:noFill/>
            <a:ln w="38100" cap="rnd">
              <a:solidFill>
                <a:srgbClr val="32347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8" name="图片 17">
            <a:extLst>
              <a:ext uri="{FF2B5EF4-FFF2-40B4-BE49-F238E27FC236}">
                <a16:creationId xmlns:a16="http://schemas.microsoft.com/office/drawing/2014/main" xmlns="" id="{B85B8C0E-6AE2-491C-8851-E3DF80E34E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9573" t="29534" r="3509" b="57419"/>
          <a:stretch/>
        </p:blipFill>
        <p:spPr>
          <a:xfrm>
            <a:off x="-222894" y="4199628"/>
            <a:ext cx="3095920" cy="2561173"/>
          </a:xfrm>
          <a:prstGeom prst="rect">
            <a:avLst/>
          </a:prstGeom>
        </p:spPr>
      </p:pic>
      <p:pic>
        <p:nvPicPr>
          <p:cNvPr id="2" name="Picture 1">
            <a:extLst>
              <a:ext uri="{FF2B5EF4-FFF2-40B4-BE49-F238E27FC236}">
                <a16:creationId xmlns:a16="http://schemas.microsoft.com/office/drawing/2014/main" xmlns="" id="{C67F4686-FEE7-FAD6-2CF5-8B7ECA4F0F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pic>
        <p:nvPicPr>
          <p:cNvPr id="5" name="Picture 4" descr="A black background with white text&#10;&#10;Description automatically generated with low confidence">
            <a:extLst>
              <a:ext uri="{FF2B5EF4-FFF2-40B4-BE49-F238E27FC236}">
                <a16:creationId xmlns:a16="http://schemas.microsoft.com/office/drawing/2014/main" xmlns="" id="{8560F9FF-A55D-4AF6-4015-3DB698E1EEE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93467" y="1594014"/>
            <a:ext cx="4648200" cy="3886200"/>
          </a:xfrm>
          <a:prstGeom prst="rect">
            <a:avLst/>
          </a:prstGeom>
        </p:spPr>
      </p:pic>
    </p:spTree>
    <p:extLst>
      <p:ext uri="{BB962C8B-B14F-4D97-AF65-F5344CB8AC3E}">
        <p14:creationId xmlns:p14="http://schemas.microsoft.com/office/powerpoint/2010/main" val="1178651662"/>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par>
                                <p:cTn id="11" presetID="3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fltVal val="0"/>
                                          </p:val>
                                        </p:tav>
                                        <p:tav tm="100000">
                                          <p:val>
                                            <p:strVal val="#ppt_w"/>
                                          </p:val>
                                        </p:tav>
                                      </p:tavLst>
                                    </p:anim>
                                    <p:anim calcmode="lin" valueType="num">
                                      <p:cBhvr>
                                        <p:cTn id="14" dur="1000" fill="hold"/>
                                        <p:tgtEl>
                                          <p:spTgt spid="17"/>
                                        </p:tgtEl>
                                        <p:attrNameLst>
                                          <p:attrName>ppt_h</p:attrName>
                                        </p:attrNameLst>
                                      </p:cBhvr>
                                      <p:tavLst>
                                        <p:tav tm="0">
                                          <p:val>
                                            <p:fltVal val="0"/>
                                          </p:val>
                                        </p:tav>
                                        <p:tav tm="100000">
                                          <p:val>
                                            <p:strVal val="#ppt_h"/>
                                          </p:val>
                                        </p:tav>
                                      </p:tavLst>
                                    </p:anim>
                                    <p:anim calcmode="lin" valueType="num">
                                      <p:cBhvr>
                                        <p:cTn id="15" dur="1000" fill="hold"/>
                                        <p:tgtEl>
                                          <p:spTgt spid="17"/>
                                        </p:tgtEl>
                                        <p:attrNameLst>
                                          <p:attrName>style.rotation</p:attrName>
                                        </p:attrNameLst>
                                      </p:cBhvr>
                                      <p:tavLst>
                                        <p:tav tm="0">
                                          <p:val>
                                            <p:fltVal val="90"/>
                                          </p:val>
                                        </p:tav>
                                        <p:tav tm="100000">
                                          <p:val>
                                            <p:fltVal val="0"/>
                                          </p:val>
                                        </p:tav>
                                      </p:tavLst>
                                    </p:anim>
                                    <p:animEffect transition="in" filter="fade">
                                      <p:cBhvr>
                                        <p:cTn id="16" dur="1000"/>
                                        <p:tgtEl>
                                          <p:spTgt spid="17"/>
                                        </p:tgtEl>
                                      </p:cBhvr>
                                    </p:animEffect>
                                  </p:childTnLst>
                                </p:cTn>
                              </p:par>
                            </p:childTnLst>
                          </p:cTn>
                        </p:par>
                        <p:par>
                          <p:cTn id="17" fill="hold">
                            <p:stCondLst>
                              <p:cond delay="1000"/>
                            </p:stCondLst>
                            <p:childTnLst>
                              <p:par>
                                <p:cTn id="18" presetID="43"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
                                        <p:tgtEl>
                                          <p:spTgt spid="5"/>
                                        </p:tgtEl>
                                      </p:cBhvr>
                                    </p:animEffect>
                                    <p:anim calcmode="lin" valueType="num">
                                      <p:cBhvr>
                                        <p:cTn id="21" dur="400" fill="hold"/>
                                        <p:tgtEl>
                                          <p:spTgt spid="5"/>
                                        </p:tgtEl>
                                        <p:attrNameLst>
                                          <p:attrName>ppt_x</p:attrName>
                                        </p:attrNameLst>
                                      </p:cBhvr>
                                      <p:tavLst>
                                        <p:tav tm="0">
                                          <p:val>
                                            <p:strVal val="#ppt_x"/>
                                          </p:val>
                                        </p:tav>
                                        <p:tav tm="100000">
                                          <p:val>
                                            <p:strVal val="#ppt_x"/>
                                          </p:val>
                                        </p:tav>
                                      </p:tavLst>
                                    </p:anim>
                                    <p:anim calcmode="lin" valueType="num">
                                      <p:cBhvr>
                                        <p:cTn id="22" dur="400" fill="hold"/>
                                        <p:tgtEl>
                                          <p:spTgt spid="5"/>
                                        </p:tgtEl>
                                        <p:attrNameLst>
                                          <p:attrName>ppt_y</p:attrName>
                                        </p:attrNameLst>
                                      </p:cBhvr>
                                      <p:tavLst>
                                        <p:tav tm="0">
                                          <p:val>
                                            <p:strVal val="#ppt_y+0.31"/>
                                          </p:val>
                                        </p:tav>
                                        <p:tav tm="100000">
                                          <p:val>
                                            <p:strVal val="#ppt_y+0.31"/>
                                          </p:val>
                                        </p:tav>
                                      </p:tavLst>
                                    </p:anim>
                                    <p:anim calcmode="lin" valueType="num">
                                      <p:cBhvr>
                                        <p:cTn id="23" dur="600" decel="50000" fill="hold">
                                          <p:stCondLst>
                                            <p:cond delay="400"/>
                                          </p:stCondLst>
                                        </p:cTn>
                                        <p:tgtEl>
                                          <p:spTgt spid="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4" dur="600" decel="50000" fill="hold">
                                          <p:stCondLst>
                                            <p:cond delay="400"/>
                                          </p:stCondLst>
                                        </p:cTn>
                                        <p:tgtEl>
                                          <p:spTgt spid="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8A439D4-1239-4BA2-8351-D3D5F71763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594" y="971859"/>
            <a:ext cx="5886141" cy="5886141"/>
          </a:xfrm>
          <a:prstGeom prst="rect">
            <a:avLst/>
          </a:prstGeom>
        </p:spPr>
      </p:pic>
      <p:pic>
        <p:nvPicPr>
          <p:cNvPr id="2" name="Picture 1">
            <a:extLst>
              <a:ext uri="{FF2B5EF4-FFF2-40B4-BE49-F238E27FC236}">
                <a16:creationId xmlns:a16="http://schemas.microsoft.com/office/drawing/2014/main" xmlns="" id="{DB0F21DE-C38D-9B45-0922-910F636A5A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sp>
        <p:nvSpPr>
          <p:cNvPr id="19" name="TextBox 18">
            <a:extLst>
              <a:ext uri="{FF2B5EF4-FFF2-40B4-BE49-F238E27FC236}">
                <a16:creationId xmlns:a16="http://schemas.microsoft.com/office/drawing/2014/main" xmlns="" id="{6F1EB93D-BE0B-2163-C1B6-1DEBE40889A0}"/>
              </a:ext>
            </a:extLst>
          </p:cNvPr>
          <p:cNvSpPr txBox="1"/>
          <p:nvPr/>
        </p:nvSpPr>
        <p:spPr>
          <a:xfrm>
            <a:off x="5137484" y="456539"/>
            <a:ext cx="6431778" cy="4435830"/>
          </a:xfrm>
          <a:prstGeom prst="rect">
            <a:avLst/>
          </a:prstGeom>
          <a:noFill/>
        </p:spPr>
        <p:txBody>
          <a:bodyPr wrap="square">
            <a:spAutoFit/>
          </a:bodyPr>
          <a:lstStyle/>
          <a:p>
            <a:pPr algn="just">
              <a:lnSpc>
                <a:spcPct val="150000"/>
              </a:lnSpc>
            </a:pPr>
            <a:r>
              <a:rPr lang="vi-VN" sz="3200" b="1" dirty="0">
                <a:solidFill>
                  <a:srgbClr val="42437E"/>
                </a:solidFill>
                <a:effectLst/>
                <a:latin typeface="Times New Roman" panose="02020603050405020304" pitchFamily="18" charset="0"/>
                <a:ea typeface="Times New Roman" panose="02020603050405020304" pitchFamily="18" charset="0"/>
              </a:rPr>
              <a:t>Xác định cách gieo vần trong đoạn thơ sau và gọi tên cách gieo vần đó: </a:t>
            </a:r>
            <a:endParaRPr lang="x-none" sz="3200" b="1" dirty="0">
              <a:solidFill>
                <a:srgbClr val="42437E"/>
              </a:solidFill>
              <a:effectLst/>
              <a:latin typeface="Times New Roman" panose="02020603050405020304" pitchFamily="18" charset="0"/>
              <a:ea typeface="Times New Roman" panose="02020603050405020304" pitchFamily="18" charset="0"/>
            </a:endParaRPr>
          </a:p>
          <a:p>
            <a:pPr algn="just">
              <a:lnSpc>
                <a:spcPct val="150000"/>
              </a:lnSpc>
            </a:pPr>
            <a:r>
              <a:rPr lang="vi-VN" sz="3200" dirty="0">
                <a:solidFill>
                  <a:srgbClr val="42437E"/>
                </a:solidFill>
                <a:effectLst/>
                <a:latin typeface="Times New Roman" panose="02020603050405020304" pitchFamily="18" charset="0"/>
                <a:ea typeface="Times New Roman" panose="02020603050405020304" pitchFamily="18" charset="0"/>
              </a:rPr>
              <a:t>(a) Lưng mẹ còng rồi</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50000"/>
              </a:lnSpc>
            </a:pPr>
            <a:r>
              <a:rPr lang="vi-VN" sz="3200" dirty="0">
                <a:solidFill>
                  <a:srgbClr val="42437E"/>
                </a:solidFill>
                <a:effectLst/>
                <a:latin typeface="Times New Roman" panose="02020603050405020304" pitchFamily="18" charset="0"/>
                <a:ea typeface="Times New Roman" panose="02020603050405020304" pitchFamily="18" charset="0"/>
              </a:rPr>
              <a:t>Cau thì vẫn thẳng</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50000"/>
              </a:lnSpc>
            </a:pPr>
            <a:r>
              <a:rPr lang="vi-VN" sz="3200" dirty="0">
                <a:solidFill>
                  <a:srgbClr val="42437E"/>
                </a:solidFill>
                <a:effectLst/>
                <a:latin typeface="Times New Roman" panose="02020603050405020304" pitchFamily="18" charset="0"/>
                <a:ea typeface="Times New Roman" panose="02020603050405020304" pitchFamily="18" charset="0"/>
              </a:rPr>
              <a:t>Cau - ngọn xanh rờn</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50000"/>
              </a:lnSpc>
            </a:pPr>
            <a:r>
              <a:rPr lang="vi-VN" sz="3200" dirty="0">
                <a:solidFill>
                  <a:srgbClr val="42437E"/>
                </a:solidFill>
                <a:effectLst/>
                <a:latin typeface="Times New Roman" panose="02020603050405020304" pitchFamily="18" charset="0"/>
                <a:ea typeface="Times New Roman" panose="02020603050405020304" pitchFamily="18" charset="0"/>
              </a:rPr>
              <a:t>Mẹ - đầu bạc trắng</a:t>
            </a:r>
            <a:endParaRPr lang="x-none" sz="3200" dirty="0">
              <a:solidFill>
                <a:srgbClr val="42437E"/>
              </a:solidFill>
              <a:effectLst/>
              <a:latin typeface="Times New Roman" panose="02020603050405020304" pitchFamily="18" charset="0"/>
              <a:ea typeface="Times New Roman" panose="02020603050405020304" pitchFamily="18" charset="0"/>
            </a:endParaRPr>
          </a:p>
        </p:txBody>
      </p:sp>
      <p:sp>
        <p:nvSpPr>
          <p:cNvPr id="21" name="TextBox 20">
            <a:extLst>
              <a:ext uri="{FF2B5EF4-FFF2-40B4-BE49-F238E27FC236}">
                <a16:creationId xmlns:a16="http://schemas.microsoft.com/office/drawing/2014/main" xmlns="" id="{2175CABF-0BCE-8B49-2065-A7E163564F01}"/>
              </a:ext>
            </a:extLst>
          </p:cNvPr>
          <p:cNvSpPr txBox="1"/>
          <p:nvPr/>
        </p:nvSpPr>
        <p:spPr>
          <a:xfrm>
            <a:off x="5137484" y="5285407"/>
            <a:ext cx="4848727" cy="1179554"/>
          </a:xfrm>
          <a:prstGeom prst="rect">
            <a:avLst/>
          </a:prstGeom>
          <a:noFill/>
        </p:spPr>
        <p:txBody>
          <a:bodyPr wrap="square">
            <a:spAutoFit/>
          </a:bodyPr>
          <a:lstStyle/>
          <a:p>
            <a:pPr algn="just">
              <a:lnSpc>
                <a:spcPct val="115000"/>
              </a:lnSpc>
            </a:pPr>
            <a:r>
              <a:rPr lang="vi-VN" sz="3200" b="1" dirty="0">
                <a:solidFill>
                  <a:srgbClr val="C00000"/>
                </a:solidFill>
                <a:effectLst/>
                <a:latin typeface="Times New Roman" panose="02020603050405020304" pitchFamily="18" charset="0"/>
                <a:ea typeface="Times New Roman" panose="02020603050405020304" pitchFamily="18" charset="0"/>
              </a:rPr>
              <a:t>Đáp án:</a:t>
            </a:r>
            <a:r>
              <a:rPr lang="vi-VN" sz="3200" dirty="0">
                <a:solidFill>
                  <a:srgbClr val="C00000"/>
                </a:solidFill>
                <a:effectLst/>
                <a:latin typeface="Times New Roman" panose="02020603050405020304" pitchFamily="18" charset="0"/>
                <a:ea typeface="Times New Roman" panose="02020603050405020304" pitchFamily="18" charset="0"/>
              </a:rPr>
              <a:t> thẳng - trắng </a:t>
            </a:r>
          </a:p>
          <a:p>
            <a:pPr algn="just">
              <a:lnSpc>
                <a:spcPct val="115000"/>
              </a:lnSpc>
            </a:pPr>
            <a:r>
              <a:rPr lang="vi-VN" sz="3200" dirty="0">
                <a:solidFill>
                  <a:srgbClr val="C00000"/>
                </a:solidFill>
                <a:effectLst/>
                <a:latin typeface="Times New Roman" panose="02020603050405020304" pitchFamily="18" charset="0"/>
                <a:ea typeface="Times New Roman" panose="02020603050405020304" pitchFamily="18" charset="0"/>
              </a:rPr>
              <a:t>=&gt; vần chân, vần cách</a:t>
            </a:r>
            <a:endParaRPr lang="x-none" sz="3200" dirty="0">
              <a:solidFill>
                <a:srgbClr val="C0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55522"/>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21">
                                            <p:txEl>
                                              <p:pRg st="0" end="0"/>
                                            </p:txEl>
                                          </p:spTgt>
                                        </p:tgtEl>
                                        <p:attrNameLst>
                                          <p:attrName>style.visibility</p:attrName>
                                        </p:attrNameLst>
                                      </p:cBhvr>
                                      <p:to>
                                        <p:strVal val="visible"/>
                                      </p:to>
                                    </p:set>
                                    <p:animEffect transition="in" filter="wheel(1)">
                                      <p:cBhvr>
                                        <p:cTn id="15" dur="2000"/>
                                        <p:tgtEl>
                                          <p:spTgt spid="21">
                                            <p:txEl>
                                              <p:pRg st="0" end="0"/>
                                            </p:txEl>
                                          </p:spTgt>
                                        </p:tgtEl>
                                      </p:cBhvr>
                                    </p:animEffect>
                                  </p:childTnLst>
                                </p:cTn>
                              </p:par>
                              <p:par>
                                <p:cTn id="16" presetID="21" presetClass="entr" presetSubtype="1" fill="hold" nodeType="withEffect">
                                  <p:stCondLst>
                                    <p:cond delay="0"/>
                                  </p:stCondLst>
                                  <p:childTnLst>
                                    <p:set>
                                      <p:cBhvr>
                                        <p:cTn id="17" dur="1" fill="hold">
                                          <p:stCondLst>
                                            <p:cond delay="0"/>
                                          </p:stCondLst>
                                        </p:cTn>
                                        <p:tgtEl>
                                          <p:spTgt spid="21">
                                            <p:txEl>
                                              <p:pRg st="1" end="1"/>
                                            </p:txEl>
                                          </p:spTgt>
                                        </p:tgtEl>
                                        <p:attrNameLst>
                                          <p:attrName>style.visibility</p:attrName>
                                        </p:attrNameLst>
                                      </p:cBhvr>
                                      <p:to>
                                        <p:strVal val="visible"/>
                                      </p:to>
                                    </p:set>
                                    <p:animEffect transition="in" filter="wheel(1)">
                                      <p:cBhvr>
                                        <p:cTn id="18" dur="20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8A439D4-1239-4BA2-8351-D3D5F71763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594" y="971859"/>
            <a:ext cx="5886141" cy="5886141"/>
          </a:xfrm>
          <a:prstGeom prst="rect">
            <a:avLst/>
          </a:prstGeom>
        </p:spPr>
      </p:pic>
      <p:pic>
        <p:nvPicPr>
          <p:cNvPr id="2" name="Picture 1">
            <a:extLst>
              <a:ext uri="{FF2B5EF4-FFF2-40B4-BE49-F238E27FC236}">
                <a16:creationId xmlns:a16="http://schemas.microsoft.com/office/drawing/2014/main" xmlns="" id="{DB0F21DE-C38D-9B45-0922-910F636A5A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sp>
        <p:nvSpPr>
          <p:cNvPr id="19" name="TextBox 18">
            <a:extLst>
              <a:ext uri="{FF2B5EF4-FFF2-40B4-BE49-F238E27FC236}">
                <a16:creationId xmlns:a16="http://schemas.microsoft.com/office/drawing/2014/main" xmlns="" id="{6F1EB93D-BE0B-2163-C1B6-1DEBE40889A0}"/>
              </a:ext>
            </a:extLst>
          </p:cNvPr>
          <p:cNvSpPr txBox="1"/>
          <p:nvPr/>
        </p:nvSpPr>
        <p:spPr>
          <a:xfrm>
            <a:off x="5137484" y="456539"/>
            <a:ext cx="6431778" cy="4445384"/>
          </a:xfrm>
          <a:prstGeom prst="rect">
            <a:avLst/>
          </a:prstGeom>
          <a:noFill/>
        </p:spPr>
        <p:txBody>
          <a:bodyPr wrap="square">
            <a:spAutoFit/>
          </a:bodyPr>
          <a:lstStyle/>
          <a:p>
            <a:pPr algn="just">
              <a:lnSpc>
                <a:spcPct val="150000"/>
              </a:lnSpc>
            </a:pPr>
            <a:r>
              <a:rPr lang="vi-VN" sz="3200" b="1" dirty="0">
                <a:solidFill>
                  <a:srgbClr val="42437E"/>
                </a:solidFill>
                <a:effectLst/>
                <a:latin typeface="Times New Roman" panose="02020603050405020304" pitchFamily="18" charset="0"/>
                <a:ea typeface="Times New Roman" panose="02020603050405020304" pitchFamily="18" charset="0"/>
              </a:rPr>
              <a:t>Xác định cách gieo vần trong đoạn thơ sau và gọi tên cách gieo vần đó: </a:t>
            </a:r>
            <a:endParaRPr lang="x-none" sz="3200" b="1" dirty="0">
              <a:solidFill>
                <a:srgbClr val="42437E"/>
              </a:solidFill>
              <a:effectLst/>
              <a:latin typeface="Times New Roman" panose="02020603050405020304" pitchFamily="18" charset="0"/>
              <a:ea typeface="Times New Roman" panose="02020603050405020304" pitchFamily="18" charset="0"/>
            </a:endParaRPr>
          </a:p>
          <a:p>
            <a:pPr>
              <a:lnSpc>
                <a:spcPct val="150000"/>
              </a:lnSpc>
            </a:pPr>
            <a:r>
              <a:rPr lang="vi-VN" sz="3200" dirty="0">
                <a:solidFill>
                  <a:srgbClr val="42437E"/>
                </a:solidFill>
                <a:latin typeface="+mj-lt"/>
              </a:rPr>
              <a:t>(b) Ngẩng hỏi giời vậy</a:t>
            </a:r>
            <a:endParaRPr lang="x-none" sz="3200" dirty="0">
              <a:solidFill>
                <a:srgbClr val="42437E"/>
              </a:solidFill>
              <a:latin typeface="+mj-lt"/>
            </a:endParaRPr>
          </a:p>
          <a:p>
            <a:pPr>
              <a:lnSpc>
                <a:spcPct val="150000"/>
              </a:lnSpc>
            </a:pPr>
            <a:r>
              <a:rPr lang="vi-VN" sz="3200" dirty="0">
                <a:solidFill>
                  <a:srgbClr val="42437E"/>
                </a:solidFill>
                <a:latin typeface="+mj-lt"/>
              </a:rPr>
              <a:t>- Sao mẹ ta già?</a:t>
            </a:r>
            <a:endParaRPr lang="x-none" sz="3200" dirty="0">
              <a:solidFill>
                <a:srgbClr val="42437E"/>
              </a:solidFill>
              <a:latin typeface="+mj-lt"/>
            </a:endParaRPr>
          </a:p>
          <a:p>
            <a:pPr>
              <a:lnSpc>
                <a:spcPct val="150000"/>
              </a:lnSpc>
            </a:pPr>
            <a:r>
              <a:rPr lang="vi-VN" sz="3200" dirty="0">
                <a:solidFill>
                  <a:srgbClr val="42437E"/>
                </a:solidFill>
                <a:latin typeface="+mj-lt"/>
              </a:rPr>
              <a:t>Không một lời đáp</a:t>
            </a:r>
            <a:endParaRPr lang="x-none" sz="3200" dirty="0">
              <a:solidFill>
                <a:srgbClr val="42437E"/>
              </a:solidFill>
              <a:latin typeface="+mj-lt"/>
            </a:endParaRPr>
          </a:p>
          <a:p>
            <a:pPr>
              <a:lnSpc>
                <a:spcPct val="150000"/>
              </a:lnSpc>
            </a:pPr>
            <a:r>
              <a:rPr lang="vi-VN" sz="3200" dirty="0">
                <a:solidFill>
                  <a:srgbClr val="42437E"/>
                </a:solidFill>
                <a:latin typeface="+mj-lt"/>
              </a:rPr>
              <a:t>Mây bay về xa.</a:t>
            </a:r>
            <a:endParaRPr lang="x-none" sz="3200" dirty="0">
              <a:solidFill>
                <a:srgbClr val="42437E"/>
              </a:solidFill>
              <a:latin typeface="+mj-lt"/>
            </a:endParaRPr>
          </a:p>
        </p:txBody>
      </p:sp>
      <p:sp>
        <p:nvSpPr>
          <p:cNvPr id="21" name="TextBox 20">
            <a:extLst>
              <a:ext uri="{FF2B5EF4-FFF2-40B4-BE49-F238E27FC236}">
                <a16:creationId xmlns:a16="http://schemas.microsoft.com/office/drawing/2014/main" xmlns="" id="{2175CABF-0BCE-8B49-2065-A7E163564F01}"/>
              </a:ext>
            </a:extLst>
          </p:cNvPr>
          <p:cNvSpPr txBox="1"/>
          <p:nvPr/>
        </p:nvSpPr>
        <p:spPr>
          <a:xfrm>
            <a:off x="5137484" y="5285407"/>
            <a:ext cx="4848727" cy="1179554"/>
          </a:xfrm>
          <a:prstGeom prst="rect">
            <a:avLst/>
          </a:prstGeom>
          <a:noFill/>
        </p:spPr>
        <p:txBody>
          <a:bodyPr wrap="square">
            <a:spAutoFit/>
          </a:bodyPr>
          <a:lstStyle/>
          <a:p>
            <a:pPr algn="just">
              <a:lnSpc>
                <a:spcPct val="115000"/>
              </a:lnSpc>
            </a:pPr>
            <a:r>
              <a:rPr lang="vi-VN" sz="3200" b="1" dirty="0">
                <a:solidFill>
                  <a:srgbClr val="C00000"/>
                </a:solidFill>
                <a:effectLst/>
                <a:latin typeface="Times New Roman" panose="02020603050405020304" pitchFamily="18" charset="0"/>
                <a:ea typeface="Times New Roman" panose="02020603050405020304" pitchFamily="18" charset="0"/>
              </a:rPr>
              <a:t>Đáp án:</a:t>
            </a:r>
            <a:r>
              <a:rPr lang="vi-VN" sz="3200" dirty="0">
                <a:solidFill>
                  <a:srgbClr val="C00000"/>
                </a:solidFill>
                <a:effectLst/>
                <a:latin typeface="Times New Roman" panose="02020603050405020304" pitchFamily="18" charset="0"/>
                <a:ea typeface="Times New Roman" panose="02020603050405020304" pitchFamily="18" charset="0"/>
              </a:rPr>
              <a:t> </a:t>
            </a:r>
            <a:r>
              <a:rPr lang="vi-VN" sz="3200" dirty="0">
                <a:solidFill>
                  <a:srgbClr val="C00000"/>
                </a:solidFill>
                <a:latin typeface="Times New Roman" panose="02020603050405020304" pitchFamily="18" charset="0"/>
                <a:ea typeface="Times New Roman" panose="02020603050405020304" pitchFamily="18" charset="0"/>
              </a:rPr>
              <a:t>già</a:t>
            </a:r>
            <a:r>
              <a:rPr lang="vi-VN" sz="3200" dirty="0">
                <a:solidFill>
                  <a:srgbClr val="C00000"/>
                </a:solidFill>
                <a:effectLst/>
                <a:latin typeface="Times New Roman" panose="02020603050405020304" pitchFamily="18" charset="0"/>
                <a:ea typeface="Times New Roman" panose="02020603050405020304" pitchFamily="18" charset="0"/>
              </a:rPr>
              <a:t> - xa </a:t>
            </a:r>
          </a:p>
          <a:p>
            <a:pPr algn="just">
              <a:lnSpc>
                <a:spcPct val="115000"/>
              </a:lnSpc>
            </a:pPr>
            <a:r>
              <a:rPr lang="vi-VN" sz="3200" dirty="0">
                <a:solidFill>
                  <a:srgbClr val="C00000"/>
                </a:solidFill>
                <a:effectLst/>
                <a:latin typeface="Times New Roman" panose="02020603050405020304" pitchFamily="18" charset="0"/>
                <a:ea typeface="Times New Roman" panose="02020603050405020304" pitchFamily="18" charset="0"/>
              </a:rPr>
              <a:t>=&gt; vần chân, vần cách</a:t>
            </a:r>
            <a:endParaRPr lang="x-none" sz="3200" dirty="0">
              <a:solidFill>
                <a:srgbClr val="C0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04034633"/>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21">
                                            <p:txEl>
                                              <p:pRg st="0" end="0"/>
                                            </p:txEl>
                                          </p:spTgt>
                                        </p:tgtEl>
                                        <p:attrNameLst>
                                          <p:attrName>style.visibility</p:attrName>
                                        </p:attrNameLst>
                                      </p:cBhvr>
                                      <p:to>
                                        <p:strVal val="visible"/>
                                      </p:to>
                                    </p:set>
                                    <p:animEffect transition="in" filter="wheel(1)">
                                      <p:cBhvr>
                                        <p:cTn id="15" dur="2000"/>
                                        <p:tgtEl>
                                          <p:spTgt spid="21">
                                            <p:txEl>
                                              <p:pRg st="0" end="0"/>
                                            </p:txEl>
                                          </p:spTgt>
                                        </p:tgtEl>
                                      </p:cBhvr>
                                    </p:animEffect>
                                  </p:childTnLst>
                                </p:cTn>
                              </p:par>
                              <p:par>
                                <p:cTn id="16" presetID="21" presetClass="entr" presetSubtype="1" fill="hold" nodeType="withEffect">
                                  <p:stCondLst>
                                    <p:cond delay="0"/>
                                  </p:stCondLst>
                                  <p:childTnLst>
                                    <p:set>
                                      <p:cBhvr>
                                        <p:cTn id="17" dur="1" fill="hold">
                                          <p:stCondLst>
                                            <p:cond delay="0"/>
                                          </p:stCondLst>
                                        </p:cTn>
                                        <p:tgtEl>
                                          <p:spTgt spid="21">
                                            <p:txEl>
                                              <p:pRg st="1" end="1"/>
                                            </p:txEl>
                                          </p:spTgt>
                                        </p:tgtEl>
                                        <p:attrNameLst>
                                          <p:attrName>style.visibility</p:attrName>
                                        </p:attrNameLst>
                                      </p:cBhvr>
                                      <p:to>
                                        <p:strVal val="visible"/>
                                      </p:to>
                                    </p:set>
                                    <p:animEffect transition="in" filter="wheel(1)">
                                      <p:cBhvr>
                                        <p:cTn id="18" dur="20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8A439D4-1239-4BA2-8351-D3D5F71763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594" y="971859"/>
            <a:ext cx="5886141" cy="5886141"/>
          </a:xfrm>
          <a:prstGeom prst="rect">
            <a:avLst/>
          </a:prstGeom>
        </p:spPr>
      </p:pic>
      <p:pic>
        <p:nvPicPr>
          <p:cNvPr id="2" name="Picture 1">
            <a:extLst>
              <a:ext uri="{FF2B5EF4-FFF2-40B4-BE49-F238E27FC236}">
                <a16:creationId xmlns:a16="http://schemas.microsoft.com/office/drawing/2014/main" xmlns="" id="{DB0F21DE-C38D-9B45-0922-910F636A5A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sp>
        <p:nvSpPr>
          <p:cNvPr id="19" name="TextBox 18">
            <a:extLst>
              <a:ext uri="{FF2B5EF4-FFF2-40B4-BE49-F238E27FC236}">
                <a16:creationId xmlns:a16="http://schemas.microsoft.com/office/drawing/2014/main" xmlns="" id="{6F1EB93D-BE0B-2163-C1B6-1DEBE40889A0}"/>
              </a:ext>
            </a:extLst>
          </p:cNvPr>
          <p:cNvSpPr txBox="1"/>
          <p:nvPr/>
        </p:nvSpPr>
        <p:spPr>
          <a:xfrm>
            <a:off x="5137484" y="456539"/>
            <a:ext cx="6431778" cy="4448013"/>
          </a:xfrm>
          <a:prstGeom prst="rect">
            <a:avLst/>
          </a:prstGeom>
          <a:noFill/>
        </p:spPr>
        <p:txBody>
          <a:bodyPr wrap="square">
            <a:spAutoFit/>
          </a:bodyPr>
          <a:lstStyle/>
          <a:p>
            <a:pPr algn="just">
              <a:lnSpc>
                <a:spcPct val="150000"/>
              </a:lnSpc>
            </a:pPr>
            <a:r>
              <a:rPr lang="vi-VN" sz="3200" b="1" dirty="0">
                <a:solidFill>
                  <a:srgbClr val="42437E"/>
                </a:solidFill>
                <a:effectLst/>
                <a:latin typeface="Times New Roman" panose="02020603050405020304" pitchFamily="18" charset="0"/>
                <a:ea typeface="Times New Roman" panose="02020603050405020304" pitchFamily="18" charset="0"/>
              </a:rPr>
              <a:t>Xác định cách gieo vần trong đoạn thơ sau và gọi tên cách gieo vần đó: </a:t>
            </a:r>
            <a:endParaRPr lang="x-none" sz="3200" b="1" dirty="0">
              <a:solidFill>
                <a:srgbClr val="42437E"/>
              </a:solidFill>
              <a:effectLst/>
              <a:latin typeface="Times New Roman" panose="02020603050405020304" pitchFamily="18" charset="0"/>
              <a:ea typeface="Times New Roman" panose="02020603050405020304" pitchFamily="18" charset="0"/>
            </a:endParaRPr>
          </a:p>
          <a:p>
            <a:pPr>
              <a:lnSpc>
                <a:spcPct val="150000"/>
              </a:lnSpc>
            </a:pPr>
            <a:r>
              <a:rPr lang="vi-VN" sz="3200" dirty="0">
                <a:solidFill>
                  <a:srgbClr val="42437E"/>
                </a:solidFill>
                <a:latin typeface="+mj-lt"/>
              </a:rPr>
              <a:t>(c) Mỗi năm hoa đào nở</a:t>
            </a:r>
          </a:p>
          <a:p>
            <a:pPr>
              <a:lnSpc>
                <a:spcPct val="150000"/>
              </a:lnSpc>
            </a:pPr>
            <a:r>
              <a:rPr lang="vi-VN" sz="3200" dirty="0">
                <a:solidFill>
                  <a:srgbClr val="42437E"/>
                </a:solidFill>
                <a:latin typeface="+mj-lt"/>
              </a:rPr>
              <a:t>Lại thấy ông đồ già</a:t>
            </a:r>
          </a:p>
          <a:p>
            <a:pPr>
              <a:lnSpc>
                <a:spcPct val="150000"/>
              </a:lnSpc>
            </a:pPr>
            <a:r>
              <a:rPr lang="vi-VN" sz="3200" dirty="0">
                <a:solidFill>
                  <a:srgbClr val="42437E"/>
                </a:solidFill>
                <a:latin typeface="+mj-lt"/>
              </a:rPr>
              <a:t>Bày mực tàu giấy đỏ</a:t>
            </a:r>
          </a:p>
          <a:p>
            <a:pPr>
              <a:lnSpc>
                <a:spcPct val="150000"/>
              </a:lnSpc>
            </a:pPr>
            <a:r>
              <a:rPr lang="vi-VN" sz="3200" dirty="0">
                <a:solidFill>
                  <a:srgbClr val="42437E"/>
                </a:solidFill>
                <a:latin typeface="+mj-lt"/>
              </a:rPr>
              <a:t>Bên phố đông người qua</a:t>
            </a:r>
            <a:endParaRPr lang="x-none" sz="3200" dirty="0">
              <a:solidFill>
                <a:srgbClr val="42437E"/>
              </a:solidFill>
              <a:latin typeface="+mj-lt"/>
            </a:endParaRPr>
          </a:p>
        </p:txBody>
      </p:sp>
      <p:sp>
        <p:nvSpPr>
          <p:cNvPr id="21" name="TextBox 20">
            <a:extLst>
              <a:ext uri="{FF2B5EF4-FFF2-40B4-BE49-F238E27FC236}">
                <a16:creationId xmlns:a16="http://schemas.microsoft.com/office/drawing/2014/main" xmlns="" id="{2175CABF-0BCE-8B49-2065-A7E163564F01}"/>
              </a:ext>
            </a:extLst>
          </p:cNvPr>
          <p:cNvSpPr txBox="1"/>
          <p:nvPr/>
        </p:nvSpPr>
        <p:spPr>
          <a:xfrm>
            <a:off x="5137484" y="5285407"/>
            <a:ext cx="4848727" cy="1179554"/>
          </a:xfrm>
          <a:prstGeom prst="rect">
            <a:avLst/>
          </a:prstGeom>
          <a:noFill/>
        </p:spPr>
        <p:txBody>
          <a:bodyPr wrap="square">
            <a:spAutoFit/>
          </a:bodyPr>
          <a:lstStyle/>
          <a:p>
            <a:pPr algn="just">
              <a:lnSpc>
                <a:spcPct val="115000"/>
              </a:lnSpc>
            </a:pPr>
            <a:r>
              <a:rPr lang="vi-VN" sz="3200" b="1" dirty="0">
                <a:solidFill>
                  <a:srgbClr val="C00000"/>
                </a:solidFill>
                <a:effectLst/>
                <a:latin typeface="Times New Roman" panose="02020603050405020304" pitchFamily="18" charset="0"/>
                <a:ea typeface="Times New Roman" panose="02020603050405020304" pitchFamily="18" charset="0"/>
              </a:rPr>
              <a:t>Đáp án:</a:t>
            </a:r>
            <a:r>
              <a:rPr lang="vi-VN" sz="3200" dirty="0">
                <a:solidFill>
                  <a:srgbClr val="C00000"/>
                </a:solidFill>
                <a:effectLst/>
                <a:latin typeface="Times New Roman" panose="02020603050405020304" pitchFamily="18" charset="0"/>
                <a:ea typeface="Times New Roman" panose="02020603050405020304" pitchFamily="18" charset="0"/>
              </a:rPr>
              <a:t> </a:t>
            </a:r>
            <a:r>
              <a:rPr lang="vi-VN" sz="3200" dirty="0">
                <a:solidFill>
                  <a:srgbClr val="C00000"/>
                </a:solidFill>
                <a:latin typeface="Times New Roman" panose="02020603050405020304" pitchFamily="18" charset="0"/>
                <a:ea typeface="Times New Roman" panose="02020603050405020304" pitchFamily="18" charset="0"/>
              </a:rPr>
              <a:t>già</a:t>
            </a:r>
            <a:r>
              <a:rPr lang="vi-VN" sz="3200" dirty="0">
                <a:solidFill>
                  <a:srgbClr val="C00000"/>
                </a:solidFill>
                <a:effectLst/>
                <a:latin typeface="Times New Roman" panose="02020603050405020304" pitchFamily="18" charset="0"/>
                <a:ea typeface="Times New Roman" panose="02020603050405020304" pitchFamily="18" charset="0"/>
              </a:rPr>
              <a:t> - qua </a:t>
            </a:r>
          </a:p>
          <a:p>
            <a:pPr algn="just">
              <a:lnSpc>
                <a:spcPct val="115000"/>
              </a:lnSpc>
            </a:pPr>
            <a:r>
              <a:rPr lang="vi-VN" sz="3200" dirty="0">
                <a:solidFill>
                  <a:srgbClr val="C00000"/>
                </a:solidFill>
                <a:effectLst/>
                <a:latin typeface="Times New Roman" panose="02020603050405020304" pitchFamily="18" charset="0"/>
                <a:ea typeface="Times New Roman" panose="02020603050405020304" pitchFamily="18" charset="0"/>
              </a:rPr>
              <a:t>=&gt; vần chân, vần cách</a:t>
            </a:r>
            <a:endParaRPr lang="x-none" sz="3200" dirty="0">
              <a:solidFill>
                <a:srgbClr val="C0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6747541"/>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21">
                                            <p:txEl>
                                              <p:pRg st="0" end="0"/>
                                            </p:txEl>
                                          </p:spTgt>
                                        </p:tgtEl>
                                        <p:attrNameLst>
                                          <p:attrName>style.visibility</p:attrName>
                                        </p:attrNameLst>
                                      </p:cBhvr>
                                      <p:to>
                                        <p:strVal val="visible"/>
                                      </p:to>
                                    </p:set>
                                    <p:animEffect transition="in" filter="wheel(1)">
                                      <p:cBhvr>
                                        <p:cTn id="15" dur="2000"/>
                                        <p:tgtEl>
                                          <p:spTgt spid="21">
                                            <p:txEl>
                                              <p:pRg st="0" end="0"/>
                                            </p:txEl>
                                          </p:spTgt>
                                        </p:tgtEl>
                                      </p:cBhvr>
                                    </p:animEffect>
                                  </p:childTnLst>
                                </p:cTn>
                              </p:par>
                              <p:par>
                                <p:cTn id="16" presetID="21" presetClass="entr" presetSubtype="1" fill="hold" nodeType="withEffect">
                                  <p:stCondLst>
                                    <p:cond delay="0"/>
                                  </p:stCondLst>
                                  <p:childTnLst>
                                    <p:set>
                                      <p:cBhvr>
                                        <p:cTn id="17" dur="1" fill="hold">
                                          <p:stCondLst>
                                            <p:cond delay="0"/>
                                          </p:stCondLst>
                                        </p:cTn>
                                        <p:tgtEl>
                                          <p:spTgt spid="21">
                                            <p:txEl>
                                              <p:pRg st="1" end="1"/>
                                            </p:txEl>
                                          </p:spTgt>
                                        </p:tgtEl>
                                        <p:attrNameLst>
                                          <p:attrName>style.visibility</p:attrName>
                                        </p:attrNameLst>
                                      </p:cBhvr>
                                      <p:to>
                                        <p:strVal val="visible"/>
                                      </p:to>
                                    </p:set>
                                    <p:animEffect transition="in" filter="wheel(1)">
                                      <p:cBhvr>
                                        <p:cTn id="18" dur="20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8A439D4-1239-4BA2-8351-D3D5F71763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594" y="971859"/>
            <a:ext cx="5886141" cy="5886141"/>
          </a:xfrm>
          <a:prstGeom prst="rect">
            <a:avLst/>
          </a:prstGeom>
        </p:spPr>
      </p:pic>
      <p:pic>
        <p:nvPicPr>
          <p:cNvPr id="2" name="Picture 1">
            <a:extLst>
              <a:ext uri="{FF2B5EF4-FFF2-40B4-BE49-F238E27FC236}">
                <a16:creationId xmlns:a16="http://schemas.microsoft.com/office/drawing/2014/main" xmlns="" id="{DB0F21DE-C38D-9B45-0922-910F636A5A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sp>
        <p:nvSpPr>
          <p:cNvPr id="19" name="TextBox 18">
            <a:extLst>
              <a:ext uri="{FF2B5EF4-FFF2-40B4-BE49-F238E27FC236}">
                <a16:creationId xmlns:a16="http://schemas.microsoft.com/office/drawing/2014/main" xmlns="" id="{6F1EB93D-BE0B-2163-C1B6-1DEBE40889A0}"/>
              </a:ext>
            </a:extLst>
          </p:cNvPr>
          <p:cNvSpPr txBox="1"/>
          <p:nvPr/>
        </p:nvSpPr>
        <p:spPr>
          <a:xfrm>
            <a:off x="5137484" y="456539"/>
            <a:ext cx="6431778" cy="4448013"/>
          </a:xfrm>
          <a:prstGeom prst="rect">
            <a:avLst/>
          </a:prstGeom>
          <a:noFill/>
        </p:spPr>
        <p:txBody>
          <a:bodyPr wrap="square">
            <a:spAutoFit/>
          </a:bodyPr>
          <a:lstStyle/>
          <a:p>
            <a:pPr algn="just">
              <a:lnSpc>
                <a:spcPct val="150000"/>
              </a:lnSpc>
            </a:pPr>
            <a:r>
              <a:rPr lang="vi-VN" sz="3200" b="1" dirty="0">
                <a:solidFill>
                  <a:srgbClr val="42437E"/>
                </a:solidFill>
                <a:effectLst/>
                <a:latin typeface="Times New Roman" panose="02020603050405020304" pitchFamily="18" charset="0"/>
                <a:ea typeface="Times New Roman" panose="02020603050405020304" pitchFamily="18" charset="0"/>
              </a:rPr>
              <a:t>Xác định cách gieo vần trong đoạn thơ sau và gọi tên cách gieo vần đó: </a:t>
            </a:r>
            <a:endParaRPr lang="x-none" sz="3200" b="1" dirty="0">
              <a:solidFill>
                <a:srgbClr val="42437E"/>
              </a:solidFill>
              <a:effectLst/>
              <a:latin typeface="Times New Roman" panose="02020603050405020304" pitchFamily="18" charset="0"/>
              <a:ea typeface="Times New Roman" panose="02020603050405020304" pitchFamily="18" charset="0"/>
            </a:endParaRPr>
          </a:p>
          <a:p>
            <a:pPr>
              <a:lnSpc>
                <a:spcPct val="150000"/>
              </a:lnSpc>
            </a:pPr>
            <a:r>
              <a:rPr lang="vi-VN" sz="3200" dirty="0">
                <a:solidFill>
                  <a:srgbClr val="42437E"/>
                </a:solidFill>
                <a:latin typeface="+mj-lt"/>
              </a:rPr>
              <a:t>(d) Ông đồ vẫn ngồi đấy,</a:t>
            </a:r>
          </a:p>
          <a:p>
            <a:pPr>
              <a:lnSpc>
                <a:spcPct val="150000"/>
              </a:lnSpc>
            </a:pPr>
            <a:r>
              <a:rPr lang="vi-VN" sz="3200" dirty="0">
                <a:solidFill>
                  <a:srgbClr val="42437E"/>
                </a:solidFill>
                <a:latin typeface="+mj-lt"/>
              </a:rPr>
              <a:t>Qua đường không ai hay,</a:t>
            </a:r>
          </a:p>
          <a:p>
            <a:pPr>
              <a:lnSpc>
                <a:spcPct val="150000"/>
              </a:lnSpc>
            </a:pPr>
            <a:r>
              <a:rPr lang="vi-VN" sz="3200" dirty="0">
                <a:solidFill>
                  <a:srgbClr val="42437E"/>
                </a:solidFill>
                <a:latin typeface="+mj-lt"/>
              </a:rPr>
              <a:t>Lá vàng rơi trên giấy;</a:t>
            </a:r>
          </a:p>
          <a:p>
            <a:pPr>
              <a:lnSpc>
                <a:spcPct val="150000"/>
              </a:lnSpc>
            </a:pPr>
            <a:r>
              <a:rPr lang="vi-VN" sz="3200" dirty="0">
                <a:solidFill>
                  <a:srgbClr val="42437E"/>
                </a:solidFill>
                <a:latin typeface="+mj-lt"/>
              </a:rPr>
              <a:t>Ngoài giời mưa bụi bay.</a:t>
            </a:r>
            <a:endParaRPr lang="x-none" sz="3200" dirty="0">
              <a:solidFill>
                <a:srgbClr val="42437E"/>
              </a:solidFill>
              <a:latin typeface="+mj-lt"/>
            </a:endParaRPr>
          </a:p>
        </p:txBody>
      </p:sp>
      <p:sp>
        <p:nvSpPr>
          <p:cNvPr id="21" name="TextBox 20">
            <a:extLst>
              <a:ext uri="{FF2B5EF4-FFF2-40B4-BE49-F238E27FC236}">
                <a16:creationId xmlns:a16="http://schemas.microsoft.com/office/drawing/2014/main" xmlns="" id="{2175CABF-0BCE-8B49-2065-A7E163564F01}"/>
              </a:ext>
            </a:extLst>
          </p:cNvPr>
          <p:cNvSpPr txBox="1"/>
          <p:nvPr/>
        </p:nvSpPr>
        <p:spPr>
          <a:xfrm>
            <a:off x="5137484" y="5285407"/>
            <a:ext cx="5378116" cy="1179554"/>
          </a:xfrm>
          <a:prstGeom prst="rect">
            <a:avLst/>
          </a:prstGeom>
          <a:noFill/>
        </p:spPr>
        <p:txBody>
          <a:bodyPr wrap="square">
            <a:spAutoFit/>
          </a:bodyPr>
          <a:lstStyle/>
          <a:p>
            <a:pPr algn="just">
              <a:lnSpc>
                <a:spcPct val="115000"/>
              </a:lnSpc>
            </a:pPr>
            <a:r>
              <a:rPr lang="vi-VN" sz="3200" b="1" dirty="0">
                <a:solidFill>
                  <a:srgbClr val="C00000"/>
                </a:solidFill>
                <a:effectLst/>
                <a:latin typeface="Times New Roman" panose="02020603050405020304" pitchFamily="18" charset="0"/>
                <a:ea typeface="Times New Roman" panose="02020603050405020304" pitchFamily="18" charset="0"/>
              </a:rPr>
              <a:t>Đáp án:</a:t>
            </a:r>
            <a:r>
              <a:rPr lang="vi-VN" sz="3200" dirty="0">
                <a:solidFill>
                  <a:srgbClr val="C00000"/>
                </a:solidFill>
                <a:effectLst/>
                <a:latin typeface="Times New Roman" panose="02020603050405020304" pitchFamily="18" charset="0"/>
                <a:ea typeface="Times New Roman" panose="02020603050405020304" pitchFamily="18" charset="0"/>
              </a:rPr>
              <a:t> </a:t>
            </a:r>
            <a:r>
              <a:rPr lang="vi-VN" sz="3200" dirty="0">
                <a:solidFill>
                  <a:srgbClr val="C00000"/>
                </a:solidFill>
                <a:latin typeface="Times New Roman" panose="02020603050405020304" pitchFamily="18" charset="0"/>
                <a:ea typeface="Times New Roman" panose="02020603050405020304" pitchFamily="18" charset="0"/>
              </a:rPr>
              <a:t>đấy</a:t>
            </a:r>
            <a:r>
              <a:rPr lang="vi-VN" sz="3200" dirty="0">
                <a:solidFill>
                  <a:srgbClr val="C00000"/>
                </a:solidFill>
                <a:effectLst/>
                <a:latin typeface="Times New Roman" panose="02020603050405020304" pitchFamily="18" charset="0"/>
                <a:ea typeface="Times New Roman" panose="02020603050405020304" pitchFamily="18" charset="0"/>
              </a:rPr>
              <a:t> – giấy, hay - bay </a:t>
            </a:r>
          </a:p>
          <a:p>
            <a:pPr algn="just">
              <a:lnSpc>
                <a:spcPct val="115000"/>
              </a:lnSpc>
            </a:pPr>
            <a:r>
              <a:rPr lang="vi-VN" sz="3200" dirty="0">
                <a:solidFill>
                  <a:srgbClr val="C00000"/>
                </a:solidFill>
                <a:effectLst/>
                <a:latin typeface="Times New Roman" panose="02020603050405020304" pitchFamily="18" charset="0"/>
                <a:ea typeface="Times New Roman" panose="02020603050405020304" pitchFamily="18" charset="0"/>
              </a:rPr>
              <a:t>=&gt; vần chân, vần cách</a:t>
            </a:r>
            <a:endParaRPr lang="x-none" sz="3200" dirty="0">
              <a:solidFill>
                <a:srgbClr val="C0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36360214"/>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21">
                                            <p:txEl>
                                              <p:pRg st="0" end="0"/>
                                            </p:txEl>
                                          </p:spTgt>
                                        </p:tgtEl>
                                        <p:attrNameLst>
                                          <p:attrName>style.visibility</p:attrName>
                                        </p:attrNameLst>
                                      </p:cBhvr>
                                      <p:to>
                                        <p:strVal val="visible"/>
                                      </p:to>
                                    </p:set>
                                    <p:animEffect transition="in" filter="wheel(1)">
                                      <p:cBhvr>
                                        <p:cTn id="15" dur="2000"/>
                                        <p:tgtEl>
                                          <p:spTgt spid="21">
                                            <p:txEl>
                                              <p:pRg st="0" end="0"/>
                                            </p:txEl>
                                          </p:spTgt>
                                        </p:tgtEl>
                                      </p:cBhvr>
                                    </p:animEffect>
                                  </p:childTnLst>
                                </p:cTn>
                              </p:par>
                              <p:par>
                                <p:cTn id="16" presetID="21" presetClass="entr" presetSubtype="1" fill="hold" nodeType="withEffect">
                                  <p:stCondLst>
                                    <p:cond delay="0"/>
                                  </p:stCondLst>
                                  <p:childTnLst>
                                    <p:set>
                                      <p:cBhvr>
                                        <p:cTn id="17" dur="1" fill="hold">
                                          <p:stCondLst>
                                            <p:cond delay="0"/>
                                          </p:stCondLst>
                                        </p:cTn>
                                        <p:tgtEl>
                                          <p:spTgt spid="21">
                                            <p:txEl>
                                              <p:pRg st="1" end="1"/>
                                            </p:txEl>
                                          </p:spTgt>
                                        </p:tgtEl>
                                        <p:attrNameLst>
                                          <p:attrName>style.visibility</p:attrName>
                                        </p:attrNameLst>
                                      </p:cBhvr>
                                      <p:to>
                                        <p:strVal val="visible"/>
                                      </p:to>
                                    </p:set>
                                    <p:animEffect transition="in" filter="wheel(1)">
                                      <p:cBhvr>
                                        <p:cTn id="18" dur="20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xmlns="" id="{9390789B-1153-4663-88A4-FE63F5FF09FB}"/>
              </a:ext>
            </a:extLst>
          </p:cNvPr>
          <p:cNvGrpSpPr/>
          <p:nvPr/>
        </p:nvGrpSpPr>
        <p:grpSpPr>
          <a:xfrm>
            <a:off x="950333" y="1131785"/>
            <a:ext cx="5145667" cy="5145667"/>
            <a:chOff x="1115543" y="1027613"/>
            <a:chExt cx="5145667" cy="5145667"/>
          </a:xfrm>
        </p:grpSpPr>
        <p:pic>
          <p:nvPicPr>
            <p:cNvPr id="13" name="图片 12">
              <a:extLst>
                <a:ext uri="{FF2B5EF4-FFF2-40B4-BE49-F238E27FC236}">
                  <a16:creationId xmlns:a16="http://schemas.microsoft.com/office/drawing/2014/main" xmlns="" id="{1179062A-A58C-4C6B-99E7-883233BDABE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796" r="9538"/>
            <a:stretch/>
          </p:blipFill>
          <p:spPr>
            <a:xfrm>
              <a:off x="1115543" y="1510962"/>
              <a:ext cx="4178971" cy="4178971"/>
            </a:xfrm>
            <a:prstGeom prst="ellipse">
              <a:avLst/>
            </a:prstGeom>
          </p:spPr>
        </p:pic>
        <p:sp>
          <p:nvSpPr>
            <p:cNvPr id="16" name="椭圆 15">
              <a:extLst>
                <a:ext uri="{FF2B5EF4-FFF2-40B4-BE49-F238E27FC236}">
                  <a16:creationId xmlns:a16="http://schemas.microsoft.com/office/drawing/2014/main" xmlns="" id="{FF2C8474-7E8E-426E-8994-6C1AEFFCE8D3}"/>
                </a:ext>
              </a:extLst>
            </p:cNvPr>
            <p:cNvSpPr/>
            <p:nvPr/>
          </p:nvSpPr>
          <p:spPr>
            <a:xfrm>
              <a:off x="1115543" y="1027613"/>
              <a:ext cx="5145667" cy="5145667"/>
            </a:xfrm>
            <a:prstGeom prst="ellipse">
              <a:avLst/>
            </a:prstGeom>
            <a:noFill/>
            <a:ln w="38100" cap="rnd">
              <a:solidFill>
                <a:srgbClr val="32347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8" name="图片 17">
            <a:extLst>
              <a:ext uri="{FF2B5EF4-FFF2-40B4-BE49-F238E27FC236}">
                <a16:creationId xmlns:a16="http://schemas.microsoft.com/office/drawing/2014/main" xmlns="" id="{B85B8C0E-6AE2-491C-8851-E3DF80E34E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9573" t="29534" r="3509" b="57419"/>
          <a:stretch/>
        </p:blipFill>
        <p:spPr>
          <a:xfrm>
            <a:off x="-222894" y="4199628"/>
            <a:ext cx="3095920" cy="2561173"/>
          </a:xfrm>
          <a:prstGeom prst="rect">
            <a:avLst/>
          </a:prstGeom>
        </p:spPr>
      </p:pic>
      <p:pic>
        <p:nvPicPr>
          <p:cNvPr id="2" name="Picture 1">
            <a:extLst>
              <a:ext uri="{FF2B5EF4-FFF2-40B4-BE49-F238E27FC236}">
                <a16:creationId xmlns:a16="http://schemas.microsoft.com/office/drawing/2014/main" xmlns="" id="{C67F4686-FEE7-FAD6-2CF5-8B7ECA4F0F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pic>
        <p:nvPicPr>
          <p:cNvPr id="8" name="Picture 7" descr="Application&#10;&#10;Description automatically generated with low confidence">
            <a:extLst>
              <a:ext uri="{FF2B5EF4-FFF2-40B4-BE49-F238E27FC236}">
                <a16:creationId xmlns:a16="http://schemas.microsoft.com/office/drawing/2014/main" xmlns="" id="{4D3FDD18-135A-C9E3-768F-490FFCAFB8D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96000" y="1131785"/>
            <a:ext cx="5892800" cy="4927600"/>
          </a:xfrm>
          <a:prstGeom prst="rect">
            <a:avLst/>
          </a:prstGeom>
        </p:spPr>
      </p:pic>
    </p:spTree>
    <p:extLst>
      <p:ext uri="{BB962C8B-B14F-4D97-AF65-F5344CB8AC3E}">
        <p14:creationId xmlns:p14="http://schemas.microsoft.com/office/powerpoint/2010/main" val="3064902787"/>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par>
                                <p:cTn id="11" presetID="3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fltVal val="0"/>
                                          </p:val>
                                        </p:tav>
                                        <p:tav tm="100000">
                                          <p:val>
                                            <p:strVal val="#ppt_w"/>
                                          </p:val>
                                        </p:tav>
                                      </p:tavLst>
                                    </p:anim>
                                    <p:anim calcmode="lin" valueType="num">
                                      <p:cBhvr>
                                        <p:cTn id="14" dur="1000" fill="hold"/>
                                        <p:tgtEl>
                                          <p:spTgt spid="17"/>
                                        </p:tgtEl>
                                        <p:attrNameLst>
                                          <p:attrName>ppt_h</p:attrName>
                                        </p:attrNameLst>
                                      </p:cBhvr>
                                      <p:tavLst>
                                        <p:tav tm="0">
                                          <p:val>
                                            <p:fltVal val="0"/>
                                          </p:val>
                                        </p:tav>
                                        <p:tav tm="100000">
                                          <p:val>
                                            <p:strVal val="#ppt_h"/>
                                          </p:val>
                                        </p:tav>
                                      </p:tavLst>
                                    </p:anim>
                                    <p:anim calcmode="lin" valueType="num">
                                      <p:cBhvr>
                                        <p:cTn id="15" dur="1000" fill="hold"/>
                                        <p:tgtEl>
                                          <p:spTgt spid="17"/>
                                        </p:tgtEl>
                                        <p:attrNameLst>
                                          <p:attrName>style.rotation</p:attrName>
                                        </p:attrNameLst>
                                      </p:cBhvr>
                                      <p:tavLst>
                                        <p:tav tm="0">
                                          <p:val>
                                            <p:fltVal val="90"/>
                                          </p:val>
                                        </p:tav>
                                        <p:tav tm="100000">
                                          <p:val>
                                            <p:fltVal val="0"/>
                                          </p:val>
                                        </p:tav>
                                      </p:tavLst>
                                    </p:anim>
                                    <p:animEffect transition="in" filter="fade">
                                      <p:cBhvr>
                                        <p:cTn id="16" dur="1000"/>
                                        <p:tgtEl>
                                          <p:spTgt spid="17"/>
                                        </p:tgtEl>
                                      </p:cBhvr>
                                    </p:animEffect>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69E7685E-8CCE-4BEA-9D4E-85B2D60FF24B}"/>
              </a:ext>
            </a:extLst>
          </p:cNvPr>
          <p:cNvPicPr>
            <a:picLocks noChangeAspect="1"/>
          </p:cNvPicPr>
          <p:nvPr/>
        </p:nvPicPr>
        <p:blipFill rotWithShape="1">
          <a:blip r:embed="rId3">
            <a:extLst>
              <a:ext uri="{28A0092B-C50C-407E-A947-70E740481C1C}">
                <a14:useLocalDpi xmlns:a14="http://schemas.microsoft.com/office/drawing/2010/main" val="0"/>
              </a:ext>
            </a:extLst>
          </a:blip>
          <a:srcRect l="49573" t="29534" r="3509" b="57419"/>
          <a:stretch/>
        </p:blipFill>
        <p:spPr>
          <a:xfrm>
            <a:off x="3063436" y="1018306"/>
            <a:ext cx="5621671" cy="4650660"/>
          </a:xfrm>
          <a:prstGeom prst="rect">
            <a:avLst/>
          </a:prstGeom>
        </p:spPr>
      </p:pic>
      <p:pic>
        <p:nvPicPr>
          <p:cNvPr id="2" name="图片 1">
            <a:extLst>
              <a:ext uri="{FF2B5EF4-FFF2-40B4-BE49-F238E27FC236}">
                <a16:creationId xmlns:a16="http://schemas.microsoft.com/office/drawing/2014/main" xmlns="" id="{3625CBBB-FDD1-42A5-8673-D4B653CA352D}"/>
              </a:ext>
            </a:extLst>
          </p:cNvPr>
          <p:cNvPicPr>
            <a:picLocks noChangeAspect="1"/>
          </p:cNvPicPr>
          <p:nvPr/>
        </p:nvPicPr>
        <p:blipFill rotWithShape="1">
          <a:blip r:embed="rId4">
            <a:extLst>
              <a:ext uri="{28A0092B-C50C-407E-A947-70E740481C1C}">
                <a14:useLocalDpi xmlns:a14="http://schemas.microsoft.com/office/drawing/2010/main" val="0"/>
              </a:ext>
            </a:extLst>
          </a:blip>
          <a:srcRect b="84659"/>
          <a:stretch/>
        </p:blipFill>
        <p:spPr>
          <a:xfrm>
            <a:off x="0" y="0"/>
            <a:ext cx="12192000" cy="6858000"/>
          </a:xfrm>
          <a:prstGeom prst="rect">
            <a:avLst/>
          </a:prstGeom>
        </p:spPr>
      </p:pic>
      <p:sp>
        <p:nvSpPr>
          <p:cNvPr id="8" name="矩形 7">
            <a:extLst>
              <a:ext uri="{FF2B5EF4-FFF2-40B4-BE49-F238E27FC236}">
                <a16:creationId xmlns:a16="http://schemas.microsoft.com/office/drawing/2014/main" xmlns="" id="{D474DBEB-4132-44A1-ACC1-CE12AEDEBF6F}"/>
              </a:ext>
            </a:extLst>
          </p:cNvPr>
          <p:cNvSpPr/>
          <p:nvPr/>
        </p:nvSpPr>
        <p:spPr>
          <a:xfrm>
            <a:off x="1563014" y="2443104"/>
            <a:ext cx="9065970" cy="20934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EFEC3FAB-22AD-4AFF-B9E0-9C6D9213E741}"/>
              </a:ext>
            </a:extLst>
          </p:cNvPr>
          <p:cNvPicPr>
            <a:picLocks noChangeAspect="1"/>
          </p:cNvPicPr>
          <p:nvPr/>
        </p:nvPicPr>
        <p:blipFill rotWithShape="1">
          <a:blip r:embed="rId3">
            <a:extLst>
              <a:ext uri="{28A0092B-C50C-407E-A947-70E740481C1C}">
                <a14:useLocalDpi xmlns:a14="http://schemas.microsoft.com/office/drawing/2010/main" val="0"/>
              </a:ext>
            </a:extLst>
          </a:blip>
          <a:srcRect l="161" t="16152" r="50872" b="70801"/>
          <a:stretch/>
        </p:blipFill>
        <p:spPr>
          <a:xfrm flipH="1">
            <a:off x="7728155" y="3343636"/>
            <a:ext cx="4463845" cy="3538276"/>
          </a:xfrm>
          <a:prstGeom prst="rect">
            <a:avLst/>
          </a:prstGeom>
        </p:spPr>
      </p:pic>
      <p:pic>
        <p:nvPicPr>
          <p:cNvPr id="4" name="图片 3">
            <a:extLst>
              <a:ext uri="{FF2B5EF4-FFF2-40B4-BE49-F238E27FC236}">
                <a16:creationId xmlns:a16="http://schemas.microsoft.com/office/drawing/2014/main" xmlns="" id="{EBB67B35-F697-4C16-8E5A-E842193CD595}"/>
              </a:ext>
            </a:extLst>
          </p:cNvPr>
          <p:cNvPicPr>
            <a:picLocks noChangeAspect="1"/>
          </p:cNvPicPr>
          <p:nvPr/>
        </p:nvPicPr>
        <p:blipFill rotWithShape="1">
          <a:blip r:embed="rId3">
            <a:extLst>
              <a:ext uri="{28A0092B-C50C-407E-A947-70E740481C1C}">
                <a14:useLocalDpi xmlns:a14="http://schemas.microsoft.com/office/drawing/2010/main" val="0"/>
              </a:ext>
            </a:extLst>
          </a:blip>
          <a:srcRect l="246" t="8499" r="-183" b="84888"/>
          <a:stretch/>
        </p:blipFill>
        <p:spPr>
          <a:xfrm>
            <a:off x="0" y="4484685"/>
            <a:ext cx="12192000" cy="2397227"/>
          </a:xfrm>
          <a:prstGeom prst="rect">
            <a:avLst/>
          </a:prstGeom>
        </p:spPr>
      </p:pic>
      <p:sp>
        <p:nvSpPr>
          <p:cNvPr id="6" name="文本框 5">
            <a:extLst>
              <a:ext uri="{FF2B5EF4-FFF2-40B4-BE49-F238E27FC236}">
                <a16:creationId xmlns:a16="http://schemas.microsoft.com/office/drawing/2014/main" xmlns="" id="{B83E3A8F-C530-4B79-85C6-119F31F50953}"/>
              </a:ext>
            </a:extLst>
          </p:cNvPr>
          <p:cNvSpPr txBox="1"/>
          <p:nvPr/>
        </p:nvSpPr>
        <p:spPr>
          <a:xfrm>
            <a:off x="2047168" y="2655938"/>
            <a:ext cx="8097661" cy="1631216"/>
          </a:xfrm>
          <a:prstGeom prst="rect">
            <a:avLst/>
          </a:prstGeom>
          <a:noFill/>
        </p:spPr>
        <p:txBody>
          <a:bodyPr vert="horz" wrap="square" rtlCol="0">
            <a:spAutoFit/>
          </a:bodyPr>
          <a:lstStyle/>
          <a:p>
            <a:pPr algn="ctr"/>
            <a:r>
              <a:rPr lang="vi-VN" altLang="zh-CN" sz="10000" b="1" dirty="0">
                <a:solidFill>
                  <a:srgbClr val="323476"/>
                </a:solidFill>
                <a:latin typeface="+mj-lt"/>
                <a:ea typeface="小考拉体" panose="02000503000000000000" pitchFamily="2" charset="-122"/>
              </a:rPr>
              <a:t>BÀI 2: THƠ</a:t>
            </a:r>
            <a:endParaRPr lang="zh-CN" altLang="en-US" sz="10000" b="1" dirty="0">
              <a:solidFill>
                <a:srgbClr val="323476"/>
              </a:solidFill>
              <a:latin typeface="+mj-lt"/>
              <a:ea typeface="小考拉体" panose="02000503000000000000" pitchFamily="2" charset="-122"/>
            </a:endParaRPr>
          </a:p>
        </p:txBody>
      </p:sp>
      <p:pic>
        <p:nvPicPr>
          <p:cNvPr id="9" name="图片 8">
            <a:extLst>
              <a:ext uri="{FF2B5EF4-FFF2-40B4-BE49-F238E27FC236}">
                <a16:creationId xmlns:a16="http://schemas.microsoft.com/office/drawing/2014/main" xmlns="" id="{551868F5-90A9-48A3-AC75-BED8622FFC0D}"/>
              </a:ext>
            </a:extLst>
          </p:cNvPr>
          <p:cNvPicPr>
            <a:picLocks noChangeAspect="1"/>
          </p:cNvPicPr>
          <p:nvPr/>
        </p:nvPicPr>
        <p:blipFill rotWithShape="1">
          <a:blip r:embed="rId3">
            <a:extLst>
              <a:ext uri="{28A0092B-C50C-407E-A947-70E740481C1C}">
                <a14:useLocalDpi xmlns:a14="http://schemas.microsoft.com/office/drawing/2010/main" val="0"/>
              </a:ext>
            </a:extLst>
          </a:blip>
          <a:srcRect l="67274" t="16646" r="17313" b="78060"/>
          <a:stretch/>
        </p:blipFill>
        <p:spPr>
          <a:xfrm>
            <a:off x="1909828" y="1860141"/>
            <a:ext cx="1406457" cy="1435510"/>
          </a:xfrm>
          <a:prstGeom prst="rect">
            <a:avLst/>
          </a:prstGeom>
        </p:spPr>
      </p:pic>
      <p:pic>
        <p:nvPicPr>
          <p:cNvPr id="10" name="图片 9">
            <a:extLst>
              <a:ext uri="{FF2B5EF4-FFF2-40B4-BE49-F238E27FC236}">
                <a16:creationId xmlns:a16="http://schemas.microsoft.com/office/drawing/2014/main" xmlns="" id="{8418D1DF-9F3A-4D69-951F-075037BA4B0B}"/>
              </a:ext>
            </a:extLst>
          </p:cNvPr>
          <p:cNvPicPr>
            <a:picLocks noChangeAspect="1"/>
          </p:cNvPicPr>
          <p:nvPr/>
        </p:nvPicPr>
        <p:blipFill rotWithShape="1">
          <a:blip r:embed="rId3">
            <a:extLst>
              <a:ext uri="{28A0092B-C50C-407E-A947-70E740481C1C}">
                <a14:useLocalDpi xmlns:a14="http://schemas.microsoft.com/office/drawing/2010/main" val="0"/>
              </a:ext>
            </a:extLst>
          </a:blip>
          <a:srcRect l="67274" t="16646" r="17313" b="78060"/>
          <a:stretch/>
        </p:blipFill>
        <p:spPr>
          <a:xfrm>
            <a:off x="9360708" y="3320670"/>
            <a:ext cx="1406457" cy="1435510"/>
          </a:xfrm>
          <a:prstGeom prst="rect">
            <a:avLst/>
          </a:prstGeom>
        </p:spPr>
      </p:pic>
      <p:pic>
        <p:nvPicPr>
          <p:cNvPr id="12" name="图片 11">
            <a:extLst>
              <a:ext uri="{FF2B5EF4-FFF2-40B4-BE49-F238E27FC236}">
                <a16:creationId xmlns:a16="http://schemas.microsoft.com/office/drawing/2014/main" xmlns="" id="{DE6F74DC-5E1D-41CE-9C16-351253082A27}"/>
              </a:ext>
            </a:extLst>
          </p:cNvPr>
          <p:cNvPicPr>
            <a:picLocks noChangeAspect="1"/>
          </p:cNvPicPr>
          <p:nvPr/>
        </p:nvPicPr>
        <p:blipFill rotWithShape="1">
          <a:blip r:embed="rId3">
            <a:extLst>
              <a:ext uri="{28A0092B-C50C-407E-A947-70E740481C1C}">
                <a14:useLocalDpi xmlns:a14="http://schemas.microsoft.com/office/drawing/2010/main" val="0"/>
              </a:ext>
            </a:extLst>
          </a:blip>
          <a:srcRect l="52995" t="97" r="125" b="90865"/>
          <a:stretch/>
        </p:blipFill>
        <p:spPr>
          <a:xfrm>
            <a:off x="7914185" y="0"/>
            <a:ext cx="4277815" cy="2450692"/>
          </a:xfrm>
          <a:prstGeom prst="rect">
            <a:avLst/>
          </a:prstGeom>
        </p:spPr>
      </p:pic>
      <p:pic>
        <p:nvPicPr>
          <p:cNvPr id="13" name="图片 12">
            <a:extLst>
              <a:ext uri="{FF2B5EF4-FFF2-40B4-BE49-F238E27FC236}">
                <a16:creationId xmlns:a16="http://schemas.microsoft.com/office/drawing/2014/main" xmlns="" id="{92000885-E52E-48C0-BBBB-2EA550A4F8B2}"/>
              </a:ext>
            </a:extLst>
          </p:cNvPr>
          <p:cNvPicPr>
            <a:picLocks noChangeAspect="1"/>
          </p:cNvPicPr>
          <p:nvPr/>
        </p:nvPicPr>
        <p:blipFill rotWithShape="1">
          <a:blip r:embed="rId3">
            <a:extLst>
              <a:ext uri="{28A0092B-C50C-407E-A947-70E740481C1C}">
                <a14:useLocalDpi xmlns:a14="http://schemas.microsoft.com/office/drawing/2010/main" val="0"/>
              </a:ext>
            </a:extLst>
          </a:blip>
          <a:srcRect l="52995" t="97" r="125" b="90865"/>
          <a:stretch/>
        </p:blipFill>
        <p:spPr>
          <a:xfrm flipH="1">
            <a:off x="4407292" y="-840411"/>
            <a:ext cx="4277815" cy="2450692"/>
          </a:xfrm>
          <a:prstGeom prst="rect">
            <a:avLst/>
          </a:prstGeom>
        </p:spPr>
      </p:pic>
    </p:spTree>
    <p:extLst>
      <p:ext uri="{BB962C8B-B14F-4D97-AF65-F5344CB8AC3E}">
        <p14:creationId xmlns:p14="http://schemas.microsoft.com/office/powerpoint/2010/main" val="176592512"/>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500"/>
                            </p:stCondLst>
                            <p:childTnLst>
                              <p:par>
                                <p:cTn id="26" presetID="2" presetClass="entr" presetSubtype="4"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53" presetClass="entr" presetSubtype="16"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childTnLst>
                          </p:cTn>
                        </p:par>
                        <p:par>
                          <p:cTn id="41" fill="hold">
                            <p:stCondLst>
                              <p:cond delay="2000"/>
                            </p:stCondLst>
                            <p:childTnLst>
                              <p:par>
                                <p:cTn id="42" presetID="53" presetClass="entr" presetSubtype="16"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xmlns="" id="{B405DF52-CEF9-4F6B-80A1-DCCA416E1831}"/>
              </a:ext>
            </a:extLst>
          </p:cNvPr>
          <p:cNvPicPr>
            <a:picLocks noChangeAspect="1"/>
          </p:cNvPicPr>
          <p:nvPr/>
        </p:nvPicPr>
        <p:blipFill rotWithShape="1">
          <a:blip r:embed="rId3">
            <a:extLst>
              <a:ext uri="{28A0092B-C50C-407E-A947-70E740481C1C}">
                <a14:useLocalDpi xmlns:a14="http://schemas.microsoft.com/office/drawing/2010/main" val="0"/>
              </a:ext>
            </a:extLst>
          </a:blip>
          <a:srcRect l="49573" t="29534" r="3509" b="57419"/>
          <a:stretch/>
        </p:blipFill>
        <p:spPr>
          <a:xfrm>
            <a:off x="9070836" y="-637509"/>
            <a:ext cx="5621671" cy="4650660"/>
          </a:xfrm>
          <a:prstGeom prst="rect">
            <a:avLst/>
          </a:prstGeom>
        </p:spPr>
      </p:pic>
      <p:pic>
        <p:nvPicPr>
          <p:cNvPr id="2" name="图片 1">
            <a:extLst>
              <a:ext uri="{FF2B5EF4-FFF2-40B4-BE49-F238E27FC236}">
                <a16:creationId xmlns:a16="http://schemas.microsoft.com/office/drawing/2014/main" xmlns="" id="{C61368E0-81CC-49A2-B02F-751C4656E299}"/>
              </a:ext>
            </a:extLst>
          </p:cNvPr>
          <p:cNvPicPr>
            <a:picLocks noChangeAspect="1"/>
          </p:cNvPicPr>
          <p:nvPr/>
        </p:nvPicPr>
        <p:blipFill rotWithShape="1">
          <a:blip r:embed="rId4">
            <a:extLst>
              <a:ext uri="{28A0092B-C50C-407E-A947-70E740481C1C}">
                <a14:useLocalDpi xmlns:a14="http://schemas.microsoft.com/office/drawing/2010/main" val="0"/>
              </a:ext>
            </a:extLst>
          </a:blip>
          <a:srcRect b="84659"/>
          <a:stretch/>
        </p:blipFill>
        <p:spPr>
          <a:xfrm>
            <a:off x="0" y="0"/>
            <a:ext cx="12192000" cy="6858000"/>
          </a:xfrm>
          <a:prstGeom prst="rect">
            <a:avLst/>
          </a:prstGeom>
        </p:spPr>
      </p:pic>
      <p:pic>
        <p:nvPicPr>
          <p:cNvPr id="23" name="图片 22">
            <a:extLst>
              <a:ext uri="{FF2B5EF4-FFF2-40B4-BE49-F238E27FC236}">
                <a16:creationId xmlns:a16="http://schemas.microsoft.com/office/drawing/2014/main" xmlns="" id="{39C5A130-93F0-4258-A900-CA0D2EBCBCC5}"/>
              </a:ext>
            </a:extLst>
          </p:cNvPr>
          <p:cNvPicPr>
            <a:picLocks noChangeAspect="1"/>
          </p:cNvPicPr>
          <p:nvPr/>
        </p:nvPicPr>
        <p:blipFill rotWithShape="1">
          <a:blip r:embed="rId3">
            <a:extLst>
              <a:ext uri="{28A0092B-C50C-407E-A947-70E740481C1C}">
                <a14:useLocalDpi xmlns:a14="http://schemas.microsoft.com/office/drawing/2010/main" val="0"/>
              </a:ext>
            </a:extLst>
          </a:blip>
          <a:srcRect l="161" t="16152" r="50872" b="70801"/>
          <a:stretch/>
        </p:blipFill>
        <p:spPr>
          <a:xfrm>
            <a:off x="0" y="3319724"/>
            <a:ext cx="4463845" cy="3538276"/>
          </a:xfrm>
          <a:prstGeom prst="rect">
            <a:avLst/>
          </a:prstGeom>
        </p:spPr>
      </p:pic>
      <p:pic>
        <p:nvPicPr>
          <p:cNvPr id="24" name="图片 23">
            <a:extLst>
              <a:ext uri="{FF2B5EF4-FFF2-40B4-BE49-F238E27FC236}">
                <a16:creationId xmlns:a16="http://schemas.microsoft.com/office/drawing/2014/main" xmlns="" id="{405D15D5-5C35-44EB-B293-DF22511D0E95}"/>
              </a:ext>
            </a:extLst>
          </p:cNvPr>
          <p:cNvPicPr>
            <a:picLocks noChangeAspect="1"/>
          </p:cNvPicPr>
          <p:nvPr/>
        </p:nvPicPr>
        <p:blipFill rotWithShape="1">
          <a:blip r:embed="rId3">
            <a:extLst>
              <a:ext uri="{28A0092B-C50C-407E-A947-70E740481C1C}">
                <a14:useLocalDpi xmlns:a14="http://schemas.microsoft.com/office/drawing/2010/main" val="0"/>
              </a:ext>
            </a:extLst>
          </a:blip>
          <a:srcRect l="246" t="8499" r="-183" b="84888"/>
          <a:stretch/>
        </p:blipFill>
        <p:spPr>
          <a:xfrm>
            <a:off x="0" y="4484685"/>
            <a:ext cx="12192000" cy="2397227"/>
          </a:xfrm>
          <a:prstGeom prst="rect">
            <a:avLst/>
          </a:prstGeom>
        </p:spPr>
      </p:pic>
      <p:pic>
        <p:nvPicPr>
          <p:cNvPr id="87" name="图片 86">
            <a:extLst>
              <a:ext uri="{FF2B5EF4-FFF2-40B4-BE49-F238E27FC236}">
                <a16:creationId xmlns:a16="http://schemas.microsoft.com/office/drawing/2014/main" xmlns="" id="{B99DEFE7-9AA4-4CE6-BF8F-1E639F8CA19A}"/>
              </a:ext>
            </a:extLst>
          </p:cNvPr>
          <p:cNvPicPr>
            <a:picLocks noChangeAspect="1"/>
          </p:cNvPicPr>
          <p:nvPr/>
        </p:nvPicPr>
        <p:blipFill rotWithShape="1">
          <a:blip r:embed="rId3">
            <a:extLst>
              <a:ext uri="{28A0092B-C50C-407E-A947-70E740481C1C}">
                <a14:useLocalDpi xmlns:a14="http://schemas.microsoft.com/office/drawing/2010/main" val="0"/>
              </a:ext>
            </a:extLst>
          </a:blip>
          <a:srcRect l="67274" t="16646" r="17313" b="78060"/>
          <a:stretch/>
        </p:blipFill>
        <p:spPr>
          <a:xfrm>
            <a:off x="10304228" y="3525207"/>
            <a:ext cx="1406457" cy="1435510"/>
          </a:xfrm>
          <a:prstGeom prst="rect">
            <a:avLst/>
          </a:prstGeom>
        </p:spPr>
      </p:pic>
      <p:pic>
        <p:nvPicPr>
          <p:cNvPr id="4" name="Picture 3">
            <a:extLst>
              <a:ext uri="{FF2B5EF4-FFF2-40B4-BE49-F238E27FC236}">
                <a16:creationId xmlns:a16="http://schemas.microsoft.com/office/drawing/2014/main" xmlns="" id="{5EB936A6-F96C-6FFC-69F2-2AAF7D600E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27882" y="2590800"/>
            <a:ext cx="5334000" cy="4267200"/>
          </a:xfrm>
          <a:prstGeom prst="rect">
            <a:avLst/>
          </a:prstGeom>
        </p:spPr>
      </p:pic>
      <p:sp>
        <p:nvSpPr>
          <p:cNvPr id="13" name="TextBox 12">
            <a:extLst>
              <a:ext uri="{FF2B5EF4-FFF2-40B4-BE49-F238E27FC236}">
                <a16:creationId xmlns:a16="http://schemas.microsoft.com/office/drawing/2014/main" xmlns="" id="{70AECB33-0149-4007-1EC7-442A308CAECC}"/>
              </a:ext>
            </a:extLst>
          </p:cNvPr>
          <p:cNvSpPr txBox="1"/>
          <p:nvPr/>
        </p:nvSpPr>
        <p:spPr>
          <a:xfrm>
            <a:off x="1389646" y="812960"/>
            <a:ext cx="6045869" cy="2967992"/>
          </a:xfrm>
          <a:prstGeom prst="rect">
            <a:avLst/>
          </a:prstGeom>
          <a:noFill/>
        </p:spPr>
        <p:txBody>
          <a:bodyPr wrap="square">
            <a:spAutoFit/>
          </a:bodyPr>
          <a:lstStyle/>
          <a:p>
            <a:pPr algn="just">
              <a:lnSpc>
                <a:spcPct val="150000"/>
              </a:lnSpc>
            </a:pPr>
            <a:r>
              <a:rPr lang="vi-VN" sz="3200" dirty="0">
                <a:solidFill>
                  <a:srgbClr val="42437E"/>
                </a:solidFill>
                <a:effectLst/>
                <a:latin typeface="Times New Roman" panose="02020603050405020304" pitchFamily="18" charset="0"/>
                <a:ea typeface="Times New Roman" panose="02020603050405020304" pitchFamily="18" charset="0"/>
              </a:rPr>
              <a:t>- Sinh năm 1950, quê ở Hà Nội.</a:t>
            </a:r>
            <a:endParaRPr lang="x-none" sz="3200" dirty="0">
              <a:solidFill>
                <a:srgbClr val="42437E"/>
              </a:solidFill>
              <a:effectLst/>
              <a:latin typeface="Times New Roman" panose="02020603050405020304" pitchFamily="18" charset="0"/>
              <a:ea typeface="Times New Roman" panose="02020603050405020304" pitchFamily="18" charset="0"/>
            </a:endParaRPr>
          </a:p>
          <a:p>
            <a:pPr>
              <a:lnSpc>
                <a:spcPct val="150000"/>
              </a:lnSpc>
            </a:pPr>
            <a:r>
              <a:rPr lang="vi-VN" sz="3200" dirty="0">
                <a:solidFill>
                  <a:srgbClr val="42437E"/>
                </a:solidFill>
                <a:effectLst/>
                <a:latin typeface="Times New Roman" panose="02020603050405020304" pitchFamily="18" charset="0"/>
                <a:ea typeface="Times New Roman" panose="02020603050405020304" pitchFamily="18" charset="0"/>
              </a:rPr>
              <a:t>- Giọng thơ truyền thống trữ tình đằm thắm nhưng gửi gắm nhiều tâm sự, triết lí nhẹ nhàng, tự nhiên. </a:t>
            </a:r>
            <a:endParaRPr lang="x-none" sz="3200" dirty="0">
              <a:solidFill>
                <a:srgbClr val="42437E"/>
              </a:solidFill>
            </a:endParaRPr>
          </a:p>
        </p:txBody>
      </p:sp>
    </p:spTree>
    <p:extLst>
      <p:ext uri="{BB962C8B-B14F-4D97-AF65-F5344CB8AC3E}">
        <p14:creationId xmlns:p14="http://schemas.microsoft.com/office/powerpoint/2010/main" val="695171302"/>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par>
                                <p:cTn id="10" presetID="53" presetClass="entr" presetSubtype="16"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ppt_w</p:attrName>
                                        </p:attrNameLst>
                                      </p:cBhvr>
                                      <p:tavLst>
                                        <p:tav tm="0">
                                          <p:val>
                                            <p:fltVal val="0"/>
                                          </p:val>
                                        </p:tav>
                                        <p:tav tm="100000">
                                          <p:val>
                                            <p:strVal val="#ppt_w"/>
                                          </p:val>
                                        </p:tav>
                                      </p:tavLst>
                                    </p:anim>
                                    <p:anim calcmode="lin" valueType="num">
                                      <p:cBhvr>
                                        <p:cTn id="19" dur="500" fill="hold"/>
                                        <p:tgtEl>
                                          <p:spTgt spid="24"/>
                                        </p:tgtEl>
                                        <p:attrNameLst>
                                          <p:attrName>ppt_h</p:attrName>
                                        </p:attrNameLst>
                                      </p:cBhvr>
                                      <p:tavLst>
                                        <p:tav tm="0">
                                          <p:val>
                                            <p:fltVal val="0"/>
                                          </p:val>
                                        </p:tav>
                                        <p:tav tm="100000">
                                          <p:val>
                                            <p:strVal val="#ppt_h"/>
                                          </p:val>
                                        </p:tav>
                                      </p:tavLst>
                                    </p:anim>
                                    <p:animEffect transition="in" filter="fade">
                                      <p:cBhvr>
                                        <p:cTn id="20" dur="500"/>
                                        <p:tgtEl>
                                          <p:spTgt spid="24"/>
                                        </p:tgtEl>
                                      </p:cBhvr>
                                    </p:animEffect>
                                  </p:childTnLst>
                                </p:cTn>
                              </p:par>
                              <p:par>
                                <p:cTn id="21" presetID="53" presetClass="entr" presetSubtype="16"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childTnLst>
                          </p:cTn>
                        </p:par>
                        <p:par>
                          <p:cTn id="26" fill="hold">
                            <p:stCondLst>
                              <p:cond delay="1000"/>
                            </p:stCondLst>
                            <p:childTnLst>
                              <p:par>
                                <p:cTn id="27" presetID="21" presetClass="entr" presetSubtype="1"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heel(1)">
                                      <p:cBhvr>
                                        <p:cTn id="29" dur="2000"/>
                                        <p:tgtEl>
                                          <p:spTgt spid="4"/>
                                        </p:tgtEl>
                                      </p:cBhvr>
                                    </p:animEffect>
                                  </p:childTnLst>
                                </p:cTn>
                              </p:par>
                            </p:childTnLst>
                          </p:cTn>
                        </p:par>
                        <p:par>
                          <p:cTn id="30" fill="hold">
                            <p:stCondLst>
                              <p:cond delay="3000"/>
                            </p:stCondLst>
                            <p:childTnLst>
                              <p:par>
                                <p:cTn id="31" presetID="16" presetClass="entr" presetSubtype="21" fill="hold" nodeType="afterEffect">
                                  <p:stCondLst>
                                    <p:cond delay="0"/>
                                  </p:stCondLst>
                                  <p:childTnLst>
                                    <p:set>
                                      <p:cBhvr>
                                        <p:cTn id="32" dur="1" fill="hold">
                                          <p:stCondLst>
                                            <p:cond delay="0"/>
                                          </p:stCondLst>
                                        </p:cTn>
                                        <p:tgtEl>
                                          <p:spTgt spid="13">
                                            <p:txEl>
                                              <p:pRg st="0" end="0"/>
                                            </p:txEl>
                                          </p:spTgt>
                                        </p:tgtEl>
                                        <p:attrNameLst>
                                          <p:attrName>style.visibility</p:attrName>
                                        </p:attrNameLst>
                                      </p:cBhvr>
                                      <p:to>
                                        <p:strVal val="visible"/>
                                      </p:to>
                                    </p:set>
                                    <p:animEffect transition="in" filter="barn(inVertical)">
                                      <p:cBhvr>
                                        <p:cTn id="33" dur="500"/>
                                        <p:tgtEl>
                                          <p:spTgt spid="13">
                                            <p:txEl>
                                              <p:pRg st="0" end="0"/>
                                            </p:txEl>
                                          </p:spTgt>
                                        </p:tgtEl>
                                      </p:cBhvr>
                                    </p:animEffect>
                                  </p:childTnLst>
                                </p:cTn>
                              </p:par>
                            </p:childTnLst>
                          </p:cTn>
                        </p:par>
                        <p:par>
                          <p:cTn id="34" fill="hold">
                            <p:stCondLst>
                              <p:cond delay="3500"/>
                            </p:stCondLst>
                            <p:childTnLst>
                              <p:par>
                                <p:cTn id="35" presetID="16" presetClass="entr" presetSubtype="21" fill="hold" nodeType="afterEffect">
                                  <p:stCondLst>
                                    <p:cond delay="0"/>
                                  </p:stCondLst>
                                  <p:childTnLst>
                                    <p:set>
                                      <p:cBhvr>
                                        <p:cTn id="36" dur="1" fill="hold">
                                          <p:stCondLst>
                                            <p:cond delay="0"/>
                                          </p:stCondLst>
                                        </p:cTn>
                                        <p:tgtEl>
                                          <p:spTgt spid="13">
                                            <p:txEl>
                                              <p:pRg st="1" end="1"/>
                                            </p:txEl>
                                          </p:spTgt>
                                        </p:tgtEl>
                                        <p:attrNameLst>
                                          <p:attrName>style.visibility</p:attrName>
                                        </p:attrNameLst>
                                      </p:cBhvr>
                                      <p:to>
                                        <p:strVal val="visible"/>
                                      </p:to>
                                    </p:set>
                                    <p:animEffect transition="in" filter="barn(inVertical)">
                                      <p:cBhvr>
                                        <p:cTn id="37"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xmlns="" id="{9390789B-1153-4663-88A4-FE63F5FF09FB}"/>
              </a:ext>
            </a:extLst>
          </p:cNvPr>
          <p:cNvGrpSpPr/>
          <p:nvPr/>
        </p:nvGrpSpPr>
        <p:grpSpPr>
          <a:xfrm>
            <a:off x="950333" y="1131785"/>
            <a:ext cx="5145667" cy="5145667"/>
            <a:chOff x="1115543" y="1027613"/>
            <a:chExt cx="5145667" cy="5145667"/>
          </a:xfrm>
        </p:grpSpPr>
        <p:pic>
          <p:nvPicPr>
            <p:cNvPr id="13" name="图片 12">
              <a:extLst>
                <a:ext uri="{FF2B5EF4-FFF2-40B4-BE49-F238E27FC236}">
                  <a16:creationId xmlns:a16="http://schemas.microsoft.com/office/drawing/2014/main" xmlns="" id="{1179062A-A58C-4C6B-99E7-883233BDABE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796" r="9538"/>
            <a:stretch/>
          </p:blipFill>
          <p:spPr>
            <a:xfrm>
              <a:off x="1115543" y="1510962"/>
              <a:ext cx="4178971" cy="4178971"/>
            </a:xfrm>
            <a:prstGeom prst="ellipse">
              <a:avLst/>
            </a:prstGeom>
          </p:spPr>
        </p:pic>
        <p:sp>
          <p:nvSpPr>
            <p:cNvPr id="16" name="椭圆 15">
              <a:extLst>
                <a:ext uri="{FF2B5EF4-FFF2-40B4-BE49-F238E27FC236}">
                  <a16:creationId xmlns:a16="http://schemas.microsoft.com/office/drawing/2014/main" xmlns="" id="{FF2C8474-7E8E-426E-8994-6C1AEFFCE8D3}"/>
                </a:ext>
              </a:extLst>
            </p:cNvPr>
            <p:cNvSpPr/>
            <p:nvPr/>
          </p:nvSpPr>
          <p:spPr>
            <a:xfrm>
              <a:off x="1115543" y="1027613"/>
              <a:ext cx="5145667" cy="5145667"/>
            </a:xfrm>
            <a:prstGeom prst="ellipse">
              <a:avLst/>
            </a:prstGeom>
            <a:noFill/>
            <a:ln w="38100" cap="rnd">
              <a:solidFill>
                <a:srgbClr val="32347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8" name="图片 17">
            <a:extLst>
              <a:ext uri="{FF2B5EF4-FFF2-40B4-BE49-F238E27FC236}">
                <a16:creationId xmlns:a16="http://schemas.microsoft.com/office/drawing/2014/main" xmlns="" id="{B85B8C0E-6AE2-491C-8851-E3DF80E34E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9573" t="29534" r="3509" b="57419"/>
          <a:stretch/>
        </p:blipFill>
        <p:spPr>
          <a:xfrm>
            <a:off x="-222894" y="4199628"/>
            <a:ext cx="3095920" cy="2561173"/>
          </a:xfrm>
          <a:prstGeom prst="rect">
            <a:avLst/>
          </a:prstGeom>
        </p:spPr>
      </p:pic>
      <p:pic>
        <p:nvPicPr>
          <p:cNvPr id="2" name="Picture 1">
            <a:extLst>
              <a:ext uri="{FF2B5EF4-FFF2-40B4-BE49-F238E27FC236}">
                <a16:creationId xmlns:a16="http://schemas.microsoft.com/office/drawing/2014/main" xmlns="" id="{C67F4686-FEE7-FAD6-2CF5-8B7ECA4F0F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pic>
        <p:nvPicPr>
          <p:cNvPr id="5" name="Picture 4" descr="Text&#10;&#10;Description automatically generated with medium confidence">
            <a:extLst>
              <a:ext uri="{FF2B5EF4-FFF2-40B4-BE49-F238E27FC236}">
                <a16:creationId xmlns:a16="http://schemas.microsoft.com/office/drawing/2014/main" xmlns="" id="{1FEA82B7-BA77-5D38-092B-32DBF167060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02531" y="1625600"/>
            <a:ext cx="5600700" cy="3606800"/>
          </a:xfrm>
          <a:prstGeom prst="rect">
            <a:avLst/>
          </a:prstGeom>
        </p:spPr>
      </p:pic>
    </p:spTree>
    <p:extLst>
      <p:ext uri="{BB962C8B-B14F-4D97-AF65-F5344CB8AC3E}">
        <p14:creationId xmlns:p14="http://schemas.microsoft.com/office/powerpoint/2010/main" val="1224796505"/>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par>
                                <p:cTn id="11" presetID="3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fltVal val="0"/>
                                          </p:val>
                                        </p:tav>
                                        <p:tav tm="100000">
                                          <p:val>
                                            <p:strVal val="#ppt_w"/>
                                          </p:val>
                                        </p:tav>
                                      </p:tavLst>
                                    </p:anim>
                                    <p:anim calcmode="lin" valueType="num">
                                      <p:cBhvr>
                                        <p:cTn id="14" dur="1000" fill="hold"/>
                                        <p:tgtEl>
                                          <p:spTgt spid="17"/>
                                        </p:tgtEl>
                                        <p:attrNameLst>
                                          <p:attrName>ppt_h</p:attrName>
                                        </p:attrNameLst>
                                      </p:cBhvr>
                                      <p:tavLst>
                                        <p:tav tm="0">
                                          <p:val>
                                            <p:fltVal val="0"/>
                                          </p:val>
                                        </p:tav>
                                        <p:tav tm="100000">
                                          <p:val>
                                            <p:strVal val="#ppt_h"/>
                                          </p:val>
                                        </p:tav>
                                      </p:tavLst>
                                    </p:anim>
                                    <p:anim calcmode="lin" valueType="num">
                                      <p:cBhvr>
                                        <p:cTn id="15" dur="1000" fill="hold"/>
                                        <p:tgtEl>
                                          <p:spTgt spid="17"/>
                                        </p:tgtEl>
                                        <p:attrNameLst>
                                          <p:attrName>style.rotation</p:attrName>
                                        </p:attrNameLst>
                                      </p:cBhvr>
                                      <p:tavLst>
                                        <p:tav tm="0">
                                          <p:val>
                                            <p:fltVal val="90"/>
                                          </p:val>
                                        </p:tav>
                                        <p:tav tm="100000">
                                          <p:val>
                                            <p:fltVal val="0"/>
                                          </p:val>
                                        </p:tav>
                                      </p:tavLst>
                                    </p:anim>
                                    <p:animEffect transition="in" filter="fade">
                                      <p:cBhvr>
                                        <p:cTn id="16" dur="1000"/>
                                        <p:tgtEl>
                                          <p:spTgt spid="17"/>
                                        </p:tgtEl>
                                      </p:cBhvr>
                                    </p:animEffect>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室内, 熊, 泰迪熊, 小&#10;&#10;描述已自动生成">
            <a:extLst>
              <a:ext uri="{FF2B5EF4-FFF2-40B4-BE49-F238E27FC236}">
                <a16:creationId xmlns:a16="http://schemas.microsoft.com/office/drawing/2014/main" xmlns="" id="{4E6C4C18-3E8B-42C1-BB73-3D67C7054C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80882" y="930635"/>
            <a:ext cx="5325483" cy="5325483"/>
          </a:xfrm>
          <a:prstGeom prst="rect">
            <a:avLst/>
          </a:prstGeom>
        </p:spPr>
      </p:pic>
      <p:pic>
        <p:nvPicPr>
          <p:cNvPr id="9" name="图片 8">
            <a:extLst>
              <a:ext uri="{FF2B5EF4-FFF2-40B4-BE49-F238E27FC236}">
                <a16:creationId xmlns:a16="http://schemas.microsoft.com/office/drawing/2014/main" xmlns="" id="{9AD6C4E8-9EA6-4EFA-B361-E6C72BAD5AA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655" t="43102" r="76311" b="51324"/>
          <a:stretch/>
        </p:blipFill>
        <p:spPr>
          <a:xfrm>
            <a:off x="6297304" y="2796092"/>
            <a:ext cx="770964" cy="632908"/>
          </a:xfrm>
          <a:prstGeom prst="rect">
            <a:avLst/>
          </a:prstGeom>
        </p:spPr>
      </p:pic>
      <p:pic>
        <p:nvPicPr>
          <p:cNvPr id="10" name="图片 9">
            <a:extLst>
              <a:ext uri="{FF2B5EF4-FFF2-40B4-BE49-F238E27FC236}">
                <a16:creationId xmlns:a16="http://schemas.microsoft.com/office/drawing/2014/main" xmlns="" id="{68A18CDE-D076-41E6-9B0D-4160E06E1EC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655" t="43102" r="76311" b="51324"/>
          <a:stretch/>
        </p:blipFill>
        <p:spPr>
          <a:xfrm rot="1527318">
            <a:off x="7558496" y="4520439"/>
            <a:ext cx="380554" cy="312408"/>
          </a:xfrm>
          <a:prstGeom prst="rect">
            <a:avLst/>
          </a:prstGeom>
        </p:spPr>
      </p:pic>
      <p:pic>
        <p:nvPicPr>
          <p:cNvPr id="3" name="Picture 2">
            <a:extLst>
              <a:ext uri="{FF2B5EF4-FFF2-40B4-BE49-F238E27FC236}">
                <a16:creationId xmlns:a16="http://schemas.microsoft.com/office/drawing/2014/main" xmlns="" id="{87E052D2-ABC0-D6B4-1A6A-B6860E8F17C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sp>
        <p:nvSpPr>
          <p:cNvPr id="20" name="TextBox 19">
            <a:extLst>
              <a:ext uri="{FF2B5EF4-FFF2-40B4-BE49-F238E27FC236}">
                <a16:creationId xmlns:a16="http://schemas.microsoft.com/office/drawing/2014/main" xmlns="" id="{A275E1F0-3BC6-C547-9396-4752736CC57D}"/>
              </a:ext>
            </a:extLst>
          </p:cNvPr>
          <p:cNvSpPr txBox="1"/>
          <p:nvPr/>
        </p:nvSpPr>
        <p:spPr>
          <a:xfrm>
            <a:off x="582776" y="601882"/>
            <a:ext cx="3020469" cy="5765040"/>
          </a:xfrm>
          <a:prstGeom prst="rect">
            <a:avLst/>
          </a:prstGeom>
          <a:noFill/>
        </p:spPr>
        <p:txBody>
          <a:bodyPr wrap="square">
            <a:spAutoFit/>
          </a:bodyPr>
          <a:lstStyle/>
          <a:p>
            <a:pPr algn="just">
              <a:lnSpc>
                <a:spcPct val="115000"/>
              </a:lnSpc>
            </a:pPr>
            <a:r>
              <a:rPr lang="vi-VN" sz="2300" i="1" dirty="0">
                <a:solidFill>
                  <a:srgbClr val="000000"/>
                </a:solidFill>
                <a:effectLst/>
                <a:latin typeface="Times New Roman" panose="02020603050405020304" pitchFamily="18" charset="0"/>
                <a:ea typeface="Times New Roman" panose="02020603050405020304" pitchFamily="18" charset="0"/>
              </a:rPr>
              <a:t>Lưng mẹ còng rồi</a:t>
            </a:r>
            <a:endParaRPr lang="x-none" sz="2300" i="1" dirty="0">
              <a:effectLst/>
              <a:latin typeface="Times New Roman" panose="02020603050405020304" pitchFamily="18" charset="0"/>
              <a:ea typeface="Times New Roman" panose="02020603050405020304" pitchFamily="18" charset="0"/>
            </a:endParaRPr>
          </a:p>
          <a:p>
            <a:pPr algn="just">
              <a:lnSpc>
                <a:spcPct val="115000"/>
              </a:lnSpc>
            </a:pPr>
            <a:r>
              <a:rPr lang="vi-VN" sz="2300" i="1" dirty="0">
                <a:solidFill>
                  <a:srgbClr val="000000"/>
                </a:solidFill>
                <a:effectLst/>
                <a:latin typeface="Times New Roman" panose="02020603050405020304" pitchFamily="18" charset="0"/>
                <a:ea typeface="Times New Roman" panose="02020603050405020304" pitchFamily="18" charset="0"/>
              </a:rPr>
              <a:t>Cau thì vẫn thẳng</a:t>
            </a:r>
            <a:endParaRPr lang="x-none" sz="2300" i="1" dirty="0">
              <a:effectLst/>
              <a:latin typeface="Times New Roman" panose="02020603050405020304" pitchFamily="18" charset="0"/>
              <a:ea typeface="Times New Roman" panose="02020603050405020304" pitchFamily="18" charset="0"/>
            </a:endParaRPr>
          </a:p>
          <a:p>
            <a:pPr algn="just">
              <a:lnSpc>
                <a:spcPct val="115000"/>
              </a:lnSpc>
            </a:pPr>
            <a:r>
              <a:rPr lang="vi-VN" sz="2300" i="1" dirty="0">
                <a:solidFill>
                  <a:srgbClr val="000000"/>
                </a:solidFill>
                <a:effectLst/>
                <a:latin typeface="Times New Roman" panose="02020603050405020304" pitchFamily="18" charset="0"/>
                <a:ea typeface="Times New Roman" panose="02020603050405020304" pitchFamily="18" charset="0"/>
              </a:rPr>
              <a:t>Cau - ngọn xanh rờn</a:t>
            </a:r>
            <a:endParaRPr lang="x-none" sz="2300" i="1" dirty="0">
              <a:effectLst/>
              <a:latin typeface="Times New Roman" panose="02020603050405020304" pitchFamily="18" charset="0"/>
              <a:ea typeface="Times New Roman" panose="02020603050405020304" pitchFamily="18" charset="0"/>
            </a:endParaRPr>
          </a:p>
          <a:p>
            <a:pPr algn="just">
              <a:lnSpc>
                <a:spcPct val="115000"/>
              </a:lnSpc>
            </a:pPr>
            <a:r>
              <a:rPr lang="vi-VN" sz="2300" i="1" dirty="0">
                <a:solidFill>
                  <a:srgbClr val="000000"/>
                </a:solidFill>
                <a:effectLst/>
                <a:latin typeface="Times New Roman" panose="02020603050405020304" pitchFamily="18" charset="0"/>
                <a:ea typeface="Times New Roman" panose="02020603050405020304" pitchFamily="18" charset="0"/>
              </a:rPr>
              <a:t>Mẹ - đầu bạc trắng</a:t>
            </a:r>
            <a:endParaRPr lang="x-none" sz="2300" i="1" dirty="0">
              <a:effectLst/>
              <a:latin typeface="Times New Roman" panose="02020603050405020304" pitchFamily="18" charset="0"/>
              <a:ea typeface="Times New Roman" panose="02020603050405020304" pitchFamily="18" charset="0"/>
            </a:endParaRPr>
          </a:p>
          <a:p>
            <a:pPr algn="just">
              <a:lnSpc>
                <a:spcPct val="115000"/>
              </a:lnSpc>
            </a:pPr>
            <a:r>
              <a:rPr lang="vi-VN" sz="2300" i="1" dirty="0">
                <a:solidFill>
                  <a:srgbClr val="000000"/>
                </a:solidFill>
                <a:effectLst/>
                <a:latin typeface="Times New Roman" panose="02020603050405020304" pitchFamily="18" charset="0"/>
                <a:ea typeface="Times New Roman" panose="02020603050405020304" pitchFamily="18" charset="0"/>
              </a:rPr>
              <a:t> </a:t>
            </a:r>
            <a:endParaRPr lang="x-none" sz="2300" i="1" dirty="0">
              <a:effectLst/>
              <a:latin typeface="Times New Roman" panose="02020603050405020304" pitchFamily="18" charset="0"/>
              <a:ea typeface="Times New Roman" panose="02020603050405020304" pitchFamily="18" charset="0"/>
            </a:endParaRPr>
          </a:p>
          <a:p>
            <a:pPr algn="just">
              <a:lnSpc>
                <a:spcPct val="115000"/>
              </a:lnSpc>
            </a:pPr>
            <a:r>
              <a:rPr lang="vi-VN" sz="2300" i="1" dirty="0">
                <a:solidFill>
                  <a:srgbClr val="000000"/>
                </a:solidFill>
                <a:effectLst/>
                <a:latin typeface="Times New Roman" panose="02020603050405020304" pitchFamily="18" charset="0"/>
                <a:ea typeface="Times New Roman" panose="02020603050405020304" pitchFamily="18" charset="0"/>
              </a:rPr>
              <a:t>Cau ngày càng cao</a:t>
            </a:r>
            <a:endParaRPr lang="x-none" sz="2300" i="1" dirty="0">
              <a:effectLst/>
              <a:latin typeface="Times New Roman" panose="02020603050405020304" pitchFamily="18" charset="0"/>
              <a:ea typeface="Times New Roman" panose="02020603050405020304" pitchFamily="18" charset="0"/>
            </a:endParaRPr>
          </a:p>
          <a:p>
            <a:pPr algn="just">
              <a:lnSpc>
                <a:spcPct val="115000"/>
              </a:lnSpc>
            </a:pPr>
            <a:r>
              <a:rPr lang="vi-VN" sz="2300" i="1" dirty="0">
                <a:solidFill>
                  <a:srgbClr val="000000"/>
                </a:solidFill>
                <a:effectLst/>
                <a:latin typeface="Times New Roman" panose="02020603050405020304" pitchFamily="18" charset="0"/>
                <a:ea typeface="Times New Roman" panose="02020603050405020304" pitchFamily="18" charset="0"/>
              </a:rPr>
              <a:t>Mẹ ngày một thấp</a:t>
            </a:r>
            <a:endParaRPr lang="x-none" sz="2300" i="1" dirty="0">
              <a:effectLst/>
              <a:latin typeface="Times New Roman" panose="02020603050405020304" pitchFamily="18" charset="0"/>
              <a:ea typeface="Times New Roman" panose="02020603050405020304" pitchFamily="18" charset="0"/>
            </a:endParaRPr>
          </a:p>
          <a:p>
            <a:pPr algn="just">
              <a:lnSpc>
                <a:spcPct val="115000"/>
              </a:lnSpc>
            </a:pPr>
            <a:r>
              <a:rPr lang="vi-VN" sz="2300" i="1" dirty="0">
                <a:solidFill>
                  <a:srgbClr val="000000"/>
                </a:solidFill>
                <a:effectLst/>
                <a:latin typeface="Times New Roman" panose="02020603050405020304" pitchFamily="18" charset="0"/>
                <a:ea typeface="Times New Roman" panose="02020603050405020304" pitchFamily="18" charset="0"/>
              </a:rPr>
              <a:t>Cau gần với giời</a:t>
            </a:r>
            <a:endParaRPr lang="x-none" sz="2300" i="1" dirty="0">
              <a:effectLst/>
              <a:latin typeface="Times New Roman" panose="02020603050405020304" pitchFamily="18" charset="0"/>
              <a:ea typeface="Times New Roman" panose="02020603050405020304" pitchFamily="18" charset="0"/>
            </a:endParaRPr>
          </a:p>
          <a:p>
            <a:pPr algn="just">
              <a:lnSpc>
                <a:spcPct val="115000"/>
              </a:lnSpc>
            </a:pPr>
            <a:r>
              <a:rPr lang="vi-VN" sz="2300" i="1" dirty="0">
                <a:solidFill>
                  <a:srgbClr val="000000"/>
                </a:solidFill>
                <a:effectLst/>
                <a:latin typeface="Times New Roman" panose="02020603050405020304" pitchFamily="18" charset="0"/>
                <a:ea typeface="Times New Roman" panose="02020603050405020304" pitchFamily="18" charset="0"/>
              </a:rPr>
              <a:t>Mẹ thì gần đất!</a:t>
            </a:r>
            <a:endParaRPr lang="x-none" sz="2300" i="1" dirty="0">
              <a:effectLst/>
              <a:latin typeface="Times New Roman" panose="02020603050405020304" pitchFamily="18" charset="0"/>
              <a:ea typeface="Times New Roman" panose="02020603050405020304" pitchFamily="18" charset="0"/>
            </a:endParaRPr>
          </a:p>
          <a:p>
            <a:pPr algn="just">
              <a:lnSpc>
                <a:spcPct val="115000"/>
              </a:lnSpc>
            </a:pPr>
            <a:r>
              <a:rPr lang="vi-VN" sz="2300" i="1" dirty="0">
                <a:solidFill>
                  <a:srgbClr val="000000"/>
                </a:solidFill>
                <a:effectLst/>
                <a:latin typeface="Times New Roman" panose="02020603050405020304" pitchFamily="18" charset="0"/>
                <a:ea typeface="Times New Roman" panose="02020603050405020304" pitchFamily="18" charset="0"/>
              </a:rPr>
              <a:t> </a:t>
            </a:r>
            <a:endParaRPr lang="x-none" sz="2300" i="1" dirty="0">
              <a:effectLst/>
              <a:latin typeface="Times New Roman" panose="02020603050405020304" pitchFamily="18" charset="0"/>
              <a:ea typeface="Times New Roman" panose="02020603050405020304" pitchFamily="18" charset="0"/>
            </a:endParaRPr>
          </a:p>
          <a:p>
            <a:pPr algn="just">
              <a:lnSpc>
                <a:spcPct val="115000"/>
              </a:lnSpc>
            </a:pPr>
            <a:r>
              <a:rPr lang="vi-VN" sz="2300" i="1" dirty="0">
                <a:solidFill>
                  <a:srgbClr val="000000"/>
                </a:solidFill>
                <a:effectLst/>
                <a:latin typeface="Times New Roman" panose="02020603050405020304" pitchFamily="18" charset="0"/>
                <a:ea typeface="Times New Roman" panose="02020603050405020304" pitchFamily="18" charset="0"/>
              </a:rPr>
              <a:t>Ngày con còn bé</a:t>
            </a:r>
            <a:endParaRPr lang="x-none" sz="2300" i="1" dirty="0">
              <a:effectLst/>
              <a:latin typeface="Times New Roman" panose="02020603050405020304" pitchFamily="18" charset="0"/>
              <a:ea typeface="Times New Roman" panose="02020603050405020304" pitchFamily="18" charset="0"/>
            </a:endParaRPr>
          </a:p>
          <a:p>
            <a:pPr algn="just">
              <a:lnSpc>
                <a:spcPct val="115000"/>
              </a:lnSpc>
            </a:pPr>
            <a:r>
              <a:rPr lang="vi-VN" sz="2300" i="1" dirty="0">
                <a:solidFill>
                  <a:srgbClr val="000000"/>
                </a:solidFill>
                <a:effectLst/>
                <a:latin typeface="Times New Roman" panose="02020603050405020304" pitchFamily="18" charset="0"/>
                <a:ea typeface="Times New Roman" panose="02020603050405020304" pitchFamily="18" charset="0"/>
              </a:rPr>
              <a:t>Cau mẹ bổ tư</a:t>
            </a:r>
            <a:endParaRPr lang="x-none" sz="2300" i="1" dirty="0">
              <a:effectLst/>
              <a:latin typeface="Times New Roman" panose="02020603050405020304" pitchFamily="18" charset="0"/>
              <a:ea typeface="Times New Roman" panose="02020603050405020304" pitchFamily="18" charset="0"/>
            </a:endParaRPr>
          </a:p>
          <a:p>
            <a:pPr algn="just">
              <a:lnSpc>
                <a:spcPct val="115000"/>
              </a:lnSpc>
            </a:pPr>
            <a:r>
              <a:rPr lang="vi-VN" sz="2300" i="1" dirty="0">
                <a:solidFill>
                  <a:srgbClr val="000000"/>
                </a:solidFill>
                <a:effectLst/>
                <a:latin typeface="Times New Roman" panose="02020603050405020304" pitchFamily="18" charset="0"/>
                <a:ea typeface="Times New Roman" panose="02020603050405020304" pitchFamily="18" charset="0"/>
              </a:rPr>
              <a:t>Giờ cau bổ tám</a:t>
            </a:r>
            <a:endParaRPr lang="x-none" sz="2300" i="1" dirty="0">
              <a:effectLst/>
              <a:latin typeface="Times New Roman" panose="02020603050405020304" pitchFamily="18" charset="0"/>
              <a:ea typeface="Times New Roman" panose="02020603050405020304" pitchFamily="18" charset="0"/>
            </a:endParaRPr>
          </a:p>
          <a:p>
            <a:pPr algn="just">
              <a:lnSpc>
                <a:spcPct val="115000"/>
              </a:lnSpc>
            </a:pPr>
            <a:r>
              <a:rPr lang="vi-VN" sz="2300" i="1" dirty="0">
                <a:solidFill>
                  <a:srgbClr val="000000"/>
                </a:solidFill>
                <a:effectLst/>
                <a:latin typeface="Times New Roman" panose="02020603050405020304" pitchFamily="18" charset="0"/>
                <a:ea typeface="Times New Roman" panose="02020603050405020304" pitchFamily="18" charset="0"/>
              </a:rPr>
              <a:t>Mẹ còn ngại to!</a:t>
            </a:r>
            <a:endParaRPr lang="x-none" sz="2300" i="1" dirty="0"/>
          </a:p>
        </p:txBody>
      </p:sp>
      <p:sp>
        <p:nvSpPr>
          <p:cNvPr id="21" name="TextBox 20">
            <a:extLst>
              <a:ext uri="{FF2B5EF4-FFF2-40B4-BE49-F238E27FC236}">
                <a16:creationId xmlns:a16="http://schemas.microsoft.com/office/drawing/2014/main" xmlns="" id="{E202F5AD-8947-1E92-810A-C39D5767BE15}"/>
              </a:ext>
            </a:extLst>
          </p:cNvPr>
          <p:cNvSpPr txBox="1"/>
          <p:nvPr/>
        </p:nvSpPr>
        <p:spPr>
          <a:xfrm>
            <a:off x="3539819" y="1408930"/>
            <a:ext cx="3020469" cy="3702552"/>
          </a:xfrm>
          <a:prstGeom prst="rect">
            <a:avLst/>
          </a:prstGeom>
          <a:noFill/>
        </p:spPr>
        <p:txBody>
          <a:bodyPr wrap="square">
            <a:spAutoFit/>
          </a:bodyPr>
          <a:lstStyle/>
          <a:p>
            <a:pPr algn="just">
              <a:lnSpc>
                <a:spcPct val="115000"/>
              </a:lnSpc>
            </a:pPr>
            <a:r>
              <a:rPr lang="vi-VN" sz="2300" i="1" dirty="0">
                <a:solidFill>
                  <a:srgbClr val="000000"/>
                </a:solidFill>
                <a:effectLst/>
                <a:latin typeface="Times New Roman" panose="02020603050405020304" pitchFamily="18" charset="0"/>
                <a:ea typeface="Times New Roman" panose="02020603050405020304" pitchFamily="18" charset="0"/>
              </a:rPr>
              <a:t> Một miếng cau khô</a:t>
            </a:r>
            <a:endParaRPr lang="x-none" sz="2300" dirty="0">
              <a:effectLst/>
              <a:latin typeface="Times New Roman" panose="02020603050405020304" pitchFamily="18" charset="0"/>
              <a:ea typeface="Times New Roman" panose="02020603050405020304" pitchFamily="18" charset="0"/>
            </a:endParaRPr>
          </a:p>
          <a:p>
            <a:pPr algn="just">
              <a:lnSpc>
                <a:spcPct val="115000"/>
              </a:lnSpc>
            </a:pPr>
            <a:r>
              <a:rPr lang="vi-VN" sz="2300" i="1" dirty="0">
                <a:solidFill>
                  <a:srgbClr val="000000"/>
                </a:solidFill>
                <a:effectLst/>
                <a:latin typeface="Times New Roman" panose="02020603050405020304" pitchFamily="18" charset="0"/>
                <a:ea typeface="Times New Roman" panose="02020603050405020304" pitchFamily="18" charset="0"/>
              </a:rPr>
              <a:t>Khô gầy như mẹ</a:t>
            </a:r>
            <a:endParaRPr lang="x-none" sz="2300" dirty="0">
              <a:effectLst/>
              <a:latin typeface="Times New Roman" panose="02020603050405020304" pitchFamily="18" charset="0"/>
              <a:ea typeface="Times New Roman" panose="02020603050405020304" pitchFamily="18" charset="0"/>
            </a:endParaRPr>
          </a:p>
          <a:p>
            <a:pPr algn="just">
              <a:lnSpc>
                <a:spcPct val="115000"/>
              </a:lnSpc>
            </a:pPr>
            <a:r>
              <a:rPr lang="vi-VN" sz="2300" i="1" dirty="0">
                <a:solidFill>
                  <a:srgbClr val="000000"/>
                </a:solidFill>
                <a:effectLst/>
                <a:latin typeface="Times New Roman" panose="02020603050405020304" pitchFamily="18" charset="0"/>
                <a:ea typeface="Times New Roman" panose="02020603050405020304" pitchFamily="18" charset="0"/>
              </a:rPr>
              <a:t>Con nâng trên tay</a:t>
            </a:r>
            <a:endParaRPr lang="x-none" sz="2300" dirty="0">
              <a:effectLst/>
              <a:latin typeface="Times New Roman" panose="02020603050405020304" pitchFamily="18" charset="0"/>
              <a:ea typeface="Times New Roman" panose="02020603050405020304" pitchFamily="18" charset="0"/>
            </a:endParaRPr>
          </a:p>
          <a:p>
            <a:pPr algn="just">
              <a:lnSpc>
                <a:spcPct val="115000"/>
              </a:lnSpc>
            </a:pPr>
            <a:r>
              <a:rPr lang="vi-VN" sz="2300" i="1" dirty="0">
                <a:solidFill>
                  <a:srgbClr val="000000"/>
                </a:solidFill>
                <a:effectLst/>
                <a:latin typeface="Times New Roman" panose="02020603050405020304" pitchFamily="18" charset="0"/>
                <a:ea typeface="Times New Roman" panose="02020603050405020304" pitchFamily="18" charset="0"/>
              </a:rPr>
              <a:t>Không cầm được lệ</a:t>
            </a:r>
            <a:endParaRPr lang="x-none" sz="2300" dirty="0">
              <a:effectLst/>
              <a:latin typeface="Times New Roman" panose="02020603050405020304" pitchFamily="18" charset="0"/>
              <a:ea typeface="Times New Roman" panose="02020603050405020304" pitchFamily="18" charset="0"/>
            </a:endParaRPr>
          </a:p>
          <a:p>
            <a:pPr algn="just">
              <a:lnSpc>
                <a:spcPct val="115000"/>
              </a:lnSpc>
            </a:pPr>
            <a:r>
              <a:rPr lang="vi-VN" sz="2300" i="1" dirty="0">
                <a:solidFill>
                  <a:srgbClr val="000000"/>
                </a:solidFill>
                <a:effectLst/>
                <a:latin typeface="Times New Roman" panose="02020603050405020304" pitchFamily="18" charset="0"/>
                <a:ea typeface="Times New Roman" panose="02020603050405020304" pitchFamily="18" charset="0"/>
              </a:rPr>
              <a:t> </a:t>
            </a:r>
            <a:endParaRPr lang="x-none" sz="2300" dirty="0">
              <a:effectLst/>
              <a:latin typeface="Times New Roman" panose="02020603050405020304" pitchFamily="18" charset="0"/>
              <a:ea typeface="Times New Roman" panose="02020603050405020304" pitchFamily="18" charset="0"/>
            </a:endParaRPr>
          </a:p>
          <a:p>
            <a:pPr algn="just">
              <a:lnSpc>
                <a:spcPct val="115000"/>
              </a:lnSpc>
            </a:pPr>
            <a:r>
              <a:rPr lang="vi-VN" sz="2300" i="1" dirty="0">
                <a:solidFill>
                  <a:srgbClr val="000000"/>
                </a:solidFill>
                <a:effectLst/>
                <a:latin typeface="Times New Roman" panose="02020603050405020304" pitchFamily="18" charset="0"/>
                <a:ea typeface="Times New Roman" panose="02020603050405020304" pitchFamily="18" charset="0"/>
              </a:rPr>
              <a:t>Ngẩng hỏi giời vậy</a:t>
            </a:r>
            <a:endParaRPr lang="x-none" sz="2300" dirty="0">
              <a:effectLst/>
              <a:latin typeface="Times New Roman" panose="02020603050405020304" pitchFamily="18" charset="0"/>
              <a:ea typeface="Times New Roman" panose="02020603050405020304" pitchFamily="18" charset="0"/>
            </a:endParaRPr>
          </a:p>
          <a:p>
            <a:pPr algn="just">
              <a:lnSpc>
                <a:spcPct val="115000"/>
              </a:lnSpc>
            </a:pPr>
            <a:r>
              <a:rPr lang="vi-VN" sz="2300" i="1" dirty="0">
                <a:solidFill>
                  <a:srgbClr val="000000"/>
                </a:solidFill>
                <a:effectLst/>
                <a:latin typeface="Times New Roman" panose="02020603050405020304" pitchFamily="18" charset="0"/>
                <a:ea typeface="Times New Roman" panose="02020603050405020304" pitchFamily="18" charset="0"/>
              </a:rPr>
              <a:t>- Sao mẹ ta già?</a:t>
            </a:r>
            <a:endParaRPr lang="x-none" sz="2300" dirty="0">
              <a:effectLst/>
              <a:latin typeface="Times New Roman" panose="02020603050405020304" pitchFamily="18" charset="0"/>
              <a:ea typeface="Times New Roman" panose="02020603050405020304" pitchFamily="18" charset="0"/>
            </a:endParaRPr>
          </a:p>
          <a:p>
            <a:pPr algn="just">
              <a:lnSpc>
                <a:spcPct val="115000"/>
              </a:lnSpc>
            </a:pPr>
            <a:r>
              <a:rPr lang="vi-VN" sz="2300" i="1" dirty="0">
                <a:solidFill>
                  <a:srgbClr val="000000"/>
                </a:solidFill>
                <a:effectLst/>
                <a:latin typeface="Times New Roman" panose="02020603050405020304" pitchFamily="18" charset="0"/>
                <a:ea typeface="Times New Roman" panose="02020603050405020304" pitchFamily="18" charset="0"/>
              </a:rPr>
              <a:t>Không một lời đáp</a:t>
            </a:r>
            <a:endParaRPr lang="x-none" sz="2300" dirty="0">
              <a:effectLst/>
              <a:latin typeface="Times New Roman" panose="02020603050405020304" pitchFamily="18" charset="0"/>
              <a:ea typeface="Times New Roman" panose="02020603050405020304" pitchFamily="18" charset="0"/>
            </a:endParaRPr>
          </a:p>
          <a:p>
            <a:r>
              <a:rPr lang="vi-VN" sz="2300" i="1" dirty="0">
                <a:solidFill>
                  <a:srgbClr val="000000"/>
                </a:solidFill>
                <a:effectLst/>
                <a:latin typeface="Times New Roman" panose="02020603050405020304" pitchFamily="18" charset="0"/>
                <a:ea typeface="Times New Roman" panose="02020603050405020304" pitchFamily="18" charset="0"/>
              </a:rPr>
              <a:t>Mây bay về xa.</a:t>
            </a:r>
            <a:r>
              <a:rPr lang="vi-VN" sz="2300" dirty="0">
                <a:solidFill>
                  <a:srgbClr val="000000"/>
                </a:solidFill>
                <a:effectLst/>
                <a:latin typeface="Times New Roman" panose="02020603050405020304" pitchFamily="18" charset="0"/>
                <a:ea typeface="Times New Roman" panose="02020603050405020304" pitchFamily="18" charset="0"/>
              </a:rPr>
              <a:t> </a:t>
            </a:r>
            <a:endParaRPr lang="x-none" sz="2300" dirty="0"/>
          </a:p>
        </p:txBody>
      </p:sp>
    </p:spTree>
    <p:extLst>
      <p:ext uri="{BB962C8B-B14F-4D97-AF65-F5344CB8AC3E}">
        <p14:creationId xmlns:p14="http://schemas.microsoft.com/office/powerpoint/2010/main" val="1883196957"/>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室内, 熊, 泰迪熊, 小&#10;&#10;描述已自动生成">
            <a:extLst>
              <a:ext uri="{FF2B5EF4-FFF2-40B4-BE49-F238E27FC236}">
                <a16:creationId xmlns:a16="http://schemas.microsoft.com/office/drawing/2014/main" xmlns="" id="{4E6C4C18-3E8B-42C1-BB73-3D67C7054C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80882" y="930635"/>
            <a:ext cx="5325483" cy="5325483"/>
          </a:xfrm>
          <a:prstGeom prst="rect">
            <a:avLst/>
          </a:prstGeom>
        </p:spPr>
      </p:pic>
      <p:pic>
        <p:nvPicPr>
          <p:cNvPr id="6" name="图片 5">
            <a:extLst>
              <a:ext uri="{FF2B5EF4-FFF2-40B4-BE49-F238E27FC236}">
                <a16:creationId xmlns:a16="http://schemas.microsoft.com/office/drawing/2014/main" xmlns="" id="{D9274CF8-2EB8-49AA-8192-2589936E2898}"/>
              </a:ext>
            </a:extLst>
          </p:cNvPr>
          <p:cNvPicPr>
            <a:picLocks noChangeAspect="1"/>
          </p:cNvPicPr>
          <p:nvPr/>
        </p:nvPicPr>
        <p:blipFill rotWithShape="1">
          <a:blip r:embed="rId4">
            <a:extLst>
              <a:ext uri="{28A0092B-C50C-407E-A947-70E740481C1C}">
                <a14:useLocalDpi xmlns:a14="http://schemas.microsoft.com/office/drawing/2010/main" val="0"/>
              </a:ext>
            </a:extLst>
          </a:blip>
          <a:srcRect l="83339" t="16646" r="5977" b="78161"/>
          <a:stretch/>
        </p:blipFill>
        <p:spPr>
          <a:xfrm>
            <a:off x="960699" y="3429000"/>
            <a:ext cx="974906" cy="1408281"/>
          </a:xfrm>
          <a:prstGeom prst="rect">
            <a:avLst/>
          </a:prstGeom>
        </p:spPr>
      </p:pic>
      <p:pic>
        <p:nvPicPr>
          <p:cNvPr id="9" name="图片 8">
            <a:extLst>
              <a:ext uri="{FF2B5EF4-FFF2-40B4-BE49-F238E27FC236}">
                <a16:creationId xmlns:a16="http://schemas.microsoft.com/office/drawing/2014/main" xmlns="" id="{9AD6C4E8-9EA6-4EFA-B361-E6C72BAD5AA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655" t="43102" r="76311" b="51324"/>
          <a:stretch/>
        </p:blipFill>
        <p:spPr>
          <a:xfrm>
            <a:off x="6297304" y="2796092"/>
            <a:ext cx="770964" cy="632908"/>
          </a:xfrm>
          <a:prstGeom prst="rect">
            <a:avLst/>
          </a:prstGeom>
        </p:spPr>
      </p:pic>
      <p:pic>
        <p:nvPicPr>
          <p:cNvPr id="10" name="图片 9">
            <a:extLst>
              <a:ext uri="{FF2B5EF4-FFF2-40B4-BE49-F238E27FC236}">
                <a16:creationId xmlns:a16="http://schemas.microsoft.com/office/drawing/2014/main" xmlns="" id="{68A18CDE-D076-41E6-9B0D-4160E06E1EC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655" t="43102" r="76311" b="51324"/>
          <a:stretch/>
        </p:blipFill>
        <p:spPr>
          <a:xfrm rot="1527318">
            <a:off x="7558496" y="4520439"/>
            <a:ext cx="380554" cy="312408"/>
          </a:xfrm>
          <a:prstGeom prst="rect">
            <a:avLst/>
          </a:prstGeom>
        </p:spPr>
      </p:pic>
      <p:pic>
        <p:nvPicPr>
          <p:cNvPr id="13" name="图片 12">
            <a:extLst>
              <a:ext uri="{FF2B5EF4-FFF2-40B4-BE49-F238E27FC236}">
                <a16:creationId xmlns:a16="http://schemas.microsoft.com/office/drawing/2014/main" xmlns="" id="{C2A6DD59-BCB1-4077-9F4B-C20E74364E99}"/>
              </a:ext>
            </a:extLst>
          </p:cNvPr>
          <p:cNvPicPr>
            <a:picLocks noChangeAspect="1"/>
          </p:cNvPicPr>
          <p:nvPr/>
        </p:nvPicPr>
        <p:blipFill rotWithShape="1">
          <a:blip r:embed="rId4">
            <a:extLst>
              <a:ext uri="{28A0092B-C50C-407E-A947-70E740481C1C}">
                <a14:useLocalDpi xmlns:a14="http://schemas.microsoft.com/office/drawing/2010/main" val="0"/>
              </a:ext>
            </a:extLst>
          </a:blip>
          <a:srcRect l="83339" t="16646" r="5977" b="78161"/>
          <a:stretch/>
        </p:blipFill>
        <p:spPr>
          <a:xfrm>
            <a:off x="1380513" y="1434421"/>
            <a:ext cx="974906" cy="1408281"/>
          </a:xfrm>
          <a:prstGeom prst="rect">
            <a:avLst/>
          </a:prstGeom>
        </p:spPr>
      </p:pic>
      <p:pic>
        <p:nvPicPr>
          <p:cNvPr id="3" name="Picture 2">
            <a:extLst>
              <a:ext uri="{FF2B5EF4-FFF2-40B4-BE49-F238E27FC236}">
                <a16:creationId xmlns:a16="http://schemas.microsoft.com/office/drawing/2014/main" xmlns="" id="{87E052D2-ABC0-D6B4-1A6A-B6860E8F17C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sp>
        <p:nvSpPr>
          <p:cNvPr id="17" name="TextBox 16">
            <a:extLst>
              <a:ext uri="{FF2B5EF4-FFF2-40B4-BE49-F238E27FC236}">
                <a16:creationId xmlns:a16="http://schemas.microsoft.com/office/drawing/2014/main" xmlns="" id="{6B63DE0E-924B-80B7-B128-9E505036A6C0}"/>
              </a:ext>
            </a:extLst>
          </p:cNvPr>
          <p:cNvSpPr txBox="1"/>
          <p:nvPr/>
        </p:nvSpPr>
        <p:spPr>
          <a:xfrm>
            <a:off x="2339146" y="1663148"/>
            <a:ext cx="3278606" cy="1179554"/>
          </a:xfrm>
          <a:prstGeom prst="rect">
            <a:avLst/>
          </a:prstGeom>
          <a:noFill/>
        </p:spPr>
        <p:txBody>
          <a:bodyPr wrap="square">
            <a:spAutoFit/>
          </a:bodyPr>
          <a:lstStyle/>
          <a:p>
            <a:pPr algn="just">
              <a:lnSpc>
                <a:spcPct val="115000"/>
              </a:lnSpc>
            </a:pPr>
            <a:r>
              <a:rPr lang="vi-VN" sz="3200" dirty="0">
                <a:solidFill>
                  <a:srgbClr val="42437E"/>
                </a:solidFill>
                <a:effectLst/>
                <a:latin typeface="Times New Roman" panose="02020603050405020304" pitchFamily="18" charset="0"/>
                <a:ea typeface="Times New Roman" panose="02020603050405020304" pitchFamily="18" charset="0"/>
              </a:rPr>
              <a:t>Trích trong tập thơ “Đêm sông Cầu”.</a:t>
            </a:r>
            <a:endParaRPr lang="x-none" sz="3200" dirty="0">
              <a:solidFill>
                <a:srgbClr val="42437E"/>
              </a:solidFill>
              <a:effectLst/>
              <a:latin typeface="Times New Roman" panose="02020603050405020304" pitchFamily="18" charset="0"/>
              <a:ea typeface="Times New Roman" panose="02020603050405020304" pitchFamily="18" charset="0"/>
            </a:endParaRPr>
          </a:p>
        </p:txBody>
      </p:sp>
      <p:sp>
        <p:nvSpPr>
          <p:cNvPr id="18" name="TextBox 17">
            <a:extLst>
              <a:ext uri="{FF2B5EF4-FFF2-40B4-BE49-F238E27FC236}">
                <a16:creationId xmlns:a16="http://schemas.microsoft.com/office/drawing/2014/main" xmlns="" id="{C4A8A71B-88FE-773D-0560-0CE2A1FF2BF8}"/>
              </a:ext>
            </a:extLst>
          </p:cNvPr>
          <p:cNvSpPr txBox="1"/>
          <p:nvPr/>
        </p:nvSpPr>
        <p:spPr>
          <a:xfrm>
            <a:off x="1935605" y="3719912"/>
            <a:ext cx="3278606" cy="613245"/>
          </a:xfrm>
          <a:prstGeom prst="rect">
            <a:avLst/>
          </a:prstGeom>
          <a:noFill/>
        </p:spPr>
        <p:txBody>
          <a:bodyPr wrap="square">
            <a:spAutoFit/>
          </a:bodyPr>
          <a:lstStyle/>
          <a:p>
            <a:pPr algn="just">
              <a:lnSpc>
                <a:spcPct val="115000"/>
              </a:lnSpc>
            </a:pPr>
            <a:r>
              <a:rPr lang="vi-VN" sz="3200" dirty="0">
                <a:solidFill>
                  <a:srgbClr val="42437E"/>
                </a:solidFill>
                <a:effectLst/>
                <a:latin typeface="Times New Roman" panose="02020603050405020304" pitchFamily="18" charset="0"/>
                <a:ea typeface="Times New Roman" panose="02020603050405020304" pitchFamily="18" charset="0"/>
              </a:rPr>
              <a:t>Thể thơ bốn chữ</a:t>
            </a:r>
            <a:endParaRPr lang="x-none" sz="3200" dirty="0">
              <a:solidFill>
                <a:srgbClr val="42437E"/>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033317616"/>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inVertical)">
                                      <p:cBhvr>
                                        <p:cTn id="26" dur="500"/>
                                        <p:tgtEl>
                                          <p:spTgt spid="17"/>
                                        </p:tgtEl>
                                      </p:cBhvr>
                                    </p:animEffect>
                                  </p:childTnLst>
                                </p:cTn>
                              </p:par>
                            </p:childTnLst>
                          </p:cTn>
                        </p:par>
                        <p:par>
                          <p:cTn id="27" fill="hold">
                            <p:stCondLst>
                              <p:cond delay="2500"/>
                            </p:stCondLst>
                            <p:childTnLst>
                              <p:par>
                                <p:cTn id="28" presetID="16" presetClass="entr" presetSubtype="21"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arn(inVertical)">
                                      <p:cBhvr>
                                        <p:cTn id="30" dur="500"/>
                                        <p:tgtEl>
                                          <p:spTgt spid="13"/>
                                        </p:tgtEl>
                                      </p:cBhvr>
                                    </p:animEffect>
                                  </p:childTnLst>
                                </p:cTn>
                              </p:par>
                            </p:childTnLst>
                          </p:cTn>
                        </p:par>
                        <p:par>
                          <p:cTn id="31" fill="hold">
                            <p:stCondLst>
                              <p:cond delay="3000"/>
                            </p:stCondLst>
                            <p:childTnLst>
                              <p:par>
                                <p:cTn id="32" presetID="16" presetClass="entr" presetSubtype="21"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barn(inVertical)">
                                      <p:cBhvr>
                                        <p:cTn id="34" dur="500"/>
                                        <p:tgtEl>
                                          <p:spTgt spid="6"/>
                                        </p:tgtEl>
                                      </p:cBhvr>
                                    </p:animEffect>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barn(inVertical)">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69E7685E-8CCE-4BEA-9D4E-85B2D60FF24B}"/>
              </a:ext>
            </a:extLst>
          </p:cNvPr>
          <p:cNvPicPr>
            <a:picLocks noChangeAspect="1"/>
          </p:cNvPicPr>
          <p:nvPr/>
        </p:nvPicPr>
        <p:blipFill rotWithShape="1">
          <a:blip r:embed="rId3">
            <a:extLst>
              <a:ext uri="{28A0092B-C50C-407E-A947-70E740481C1C}">
                <a14:useLocalDpi xmlns:a14="http://schemas.microsoft.com/office/drawing/2010/main" val="0"/>
              </a:ext>
            </a:extLst>
          </a:blip>
          <a:srcRect l="49573" t="29534" r="3509" b="57419"/>
          <a:stretch/>
        </p:blipFill>
        <p:spPr>
          <a:xfrm>
            <a:off x="3063436" y="1018306"/>
            <a:ext cx="5621671" cy="4650660"/>
          </a:xfrm>
          <a:prstGeom prst="rect">
            <a:avLst/>
          </a:prstGeom>
        </p:spPr>
      </p:pic>
      <p:pic>
        <p:nvPicPr>
          <p:cNvPr id="2" name="图片 1">
            <a:extLst>
              <a:ext uri="{FF2B5EF4-FFF2-40B4-BE49-F238E27FC236}">
                <a16:creationId xmlns:a16="http://schemas.microsoft.com/office/drawing/2014/main" xmlns="" id="{3625CBBB-FDD1-42A5-8673-D4B653CA352D}"/>
              </a:ext>
            </a:extLst>
          </p:cNvPr>
          <p:cNvPicPr>
            <a:picLocks noChangeAspect="1"/>
          </p:cNvPicPr>
          <p:nvPr/>
        </p:nvPicPr>
        <p:blipFill rotWithShape="1">
          <a:blip r:embed="rId4">
            <a:extLst>
              <a:ext uri="{28A0092B-C50C-407E-A947-70E740481C1C}">
                <a14:useLocalDpi xmlns:a14="http://schemas.microsoft.com/office/drawing/2010/main" val="0"/>
              </a:ext>
            </a:extLst>
          </a:blip>
          <a:srcRect b="84659"/>
          <a:stretch/>
        </p:blipFill>
        <p:spPr>
          <a:xfrm>
            <a:off x="0" y="0"/>
            <a:ext cx="12192000" cy="6858000"/>
          </a:xfrm>
          <a:prstGeom prst="rect">
            <a:avLst/>
          </a:prstGeom>
        </p:spPr>
      </p:pic>
      <p:sp>
        <p:nvSpPr>
          <p:cNvPr id="8" name="矩形 7">
            <a:extLst>
              <a:ext uri="{FF2B5EF4-FFF2-40B4-BE49-F238E27FC236}">
                <a16:creationId xmlns:a16="http://schemas.microsoft.com/office/drawing/2014/main" xmlns="" id="{D474DBEB-4132-44A1-ACC1-CE12AEDEBF6F}"/>
              </a:ext>
            </a:extLst>
          </p:cNvPr>
          <p:cNvSpPr/>
          <p:nvPr/>
        </p:nvSpPr>
        <p:spPr>
          <a:xfrm>
            <a:off x="1563014" y="2443104"/>
            <a:ext cx="9065970" cy="20934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EFEC3FAB-22AD-4AFF-B9E0-9C6D9213E741}"/>
              </a:ext>
            </a:extLst>
          </p:cNvPr>
          <p:cNvPicPr>
            <a:picLocks noChangeAspect="1"/>
          </p:cNvPicPr>
          <p:nvPr/>
        </p:nvPicPr>
        <p:blipFill rotWithShape="1">
          <a:blip r:embed="rId3">
            <a:extLst>
              <a:ext uri="{28A0092B-C50C-407E-A947-70E740481C1C}">
                <a14:useLocalDpi xmlns:a14="http://schemas.microsoft.com/office/drawing/2010/main" val="0"/>
              </a:ext>
            </a:extLst>
          </a:blip>
          <a:srcRect l="161" t="16152" r="50872" b="70801"/>
          <a:stretch/>
        </p:blipFill>
        <p:spPr>
          <a:xfrm flipH="1">
            <a:off x="7728155" y="3343636"/>
            <a:ext cx="4463845" cy="3538276"/>
          </a:xfrm>
          <a:prstGeom prst="rect">
            <a:avLst/>
          </a:prstGeom>
        </p:spPr>
      </p:pic>
      <p:pic>
        <p:nvPicPr>
          <p:cNvPr id="4" name="图片 3">
            <a:extLst>
              <a:ext uri="{FF2B5EF4-FFF2-40B4-BE49-F238E27FC236}">
                <a16:creationId xmlns:a16="http://schemas.microsoft.com/office/drawing/2014/main" xmlns="" id="{EBB67B35-F697-4C16-8E5A-E842193CD595}"/>
              </a:ext>
            </a:extLst>
          </p:cNvPr>
          <p:cNvPicPr>
            <a:picLocks noChangeAspect="1"/>
          </p:cNvPicPr>
          <p:nvPr/>
        </p:nvPicPr>
        <p:blipFill rotWithShape="1">
          <a:blip r:embed="rId3">
            <a:extLst>
              <a:ext uri="{28A0092B-C50C-407E-A947-70E740481C1C}">
                <a14:useLocalDpi xmlns:a14="http://schemas.microsoft.com/office/drawing/2010/main" val="0"/>
              </a:ext>
            </a:extLst>
          </a:blip>
          <a:srcRect l="246" t="8499" r="-183" b="84888"/>
          <a:stretch/>
        </p:blipFill>
        <p:spPr>
          <a:xfrm>
            <a:off x="0" y="4484685"/>
            <a:ext cx="12192000" cy="2397227"/>
          </a:xfrm>
          <a:prstGeom prst="rect">
            <a:avLst/>
          </a:prstGeom>
        </p:spPr>
      </p:pic>
      <p:sp>
        <p:nvSpPr>
          <p:cNvPr id="6" name="文本框 5">
            <a:extLst>
              <a:ext uri="{FF2B5EF4-FFF2-40B4-BE49-F238E27FC236}">
                <a16:creationId xmlns:a16="http://schemas.microsoft.com/office/drawing/2014/main" xmlns="" id="{B83E3A8F-C530-4B79-85C6-119F31F50953}"/>
              </a:ext>
            </a:extLst>
          </p:cNvPr>
          <p:cNvSpPr txBox="1"/>
          <p:nvPr/>
        </p:nvSpPr>
        <p:spPr>
          <a:xfrm>
            <a:off x="1003234" y="2624439"/>
            <a:ext cx="10185529" cy="1754326"/>
          </a:xfrm>
          <a:prstGeom prst="rect">
            <a:avLst/>
          </a:prstGeom>
          <a:noFill/>
        </p:spPr>
        <p:txBody>
          <a:bodyPr vert="horz" wrap="square" rtlCol="0">
            <a:spAutoFit/>
          </a:bodyPr>
          <a:lstStyle/>
          <a:p>
            <a:pPr algn="ctr"/>
            <a:r>
              <a:rPr lang="vi-VN" altLang="zh-CN" sz="5400" b="1" dirty="0">
                <a:solidFill>
                  <a:srgbClr val="323476"/>
                </a:solidFill>
                <a:latin typeface="+mj-lt"/>
                <a:ea typeface="小考拉体" panose="02000503000000000000" pitchFamily="2" charset="-122"/>
              </a:rPr>
              <a:t>I. </a:t>
            </a:r>
          </a:p>
          <a:p>
            <a:pPr algn="ctr"/>
            <a:r>
              <a:rPr lang="vi-VN" altLang="zh-CN" sz="5400" b="1" dirty="0">
                <a:solidFill>
                  <a:srgbClr val="323476"/>
                </a:solidFill>
                <a:latin typeface="+mj-lt"/>
                <a:ea typeface="小考拉体" panose="02000503000000000000" pitchFamily="2" charset="-122"/>
              </a:rPr>
              <a:t>ĐỌC VÀ TÌM HIỂU CHI TIẾT</a:t>
            </a:r>
            <a:endParaRPr lang="zh-CN" altLang="en-US" sz="5400" b="1" dirty="0">
              <a:solidFill>
                <a:srgbClr val="323476"/>
              </a:solidFill>
              <a:latin typeface="+mj-lt"/>
              <a:ea typeface="小考拉体" panose="02000503000000000000" pitchFamily="2" charset="-122"/>
            </a:endParaRPr>
          </a:p>
        </p:txBody>
      </p:sp>
      <p:pic>
        <p:nvPicPr>
          <p:cNvPr id="9" name="图片 8">
            <a:extLst>
              <a:ext uri="{FF2B5EF4-FFF2-40B4-BE49-F238E27FC236}">
                <a16:creationId xmlns:a16="http://schemas.microsoft.com/office/drawing/2014/main" xmlns="" id="{551868F5-90A9-48A3-AC75-BED8622FFC0D}"/>
              </a:ext>
            </a:extLst>
          </p:cNvPr>
          <p:cNvPicPr>
            <a:picLocks noChangeAspect="1"/>
          </p:cNvPicPr>
          <p:nvPr/>
        </p:nvPicPr>
        <p:blipFill rotWithShape="1">
          <a:blip r:embed="rId3">
            <a:extLst>
              <a:ext uri="{28A0092B-C50C-407E-A947-70E740481C1C}">
                <a14:useLocalDpi xmlns:a14="http://schemas.microsoft.com/office/drawing/2010/main" val="0"/>
              </a:ext>
            </a:extLst>
          </a:blip>
          <a:srcRect l="67274" t="16646" r="17313" b="78060"/>
          <a:stretch/>
        </p:blipFill>
        <p:spPr>
          <a:xfrm>
            <a:off x="1909828" y="1860141"/>
            <a:ext cx="1406457" cy="1435510"/>
          </a:xfrm>
          <a:prstGeom prst="rect">
            <a:avLst/>
          </a:prstGeom>
        </p:spPr>
      </p:pic>
      <p:pic>
        <p:nvPicPr>
          <p:cNvPr id="10" name="图片 9">
            <a:extLst>
              <a:ext uri="{FF2B5EF4-FFF2-40B4-BE49-F238E27FC236}">
                <a16:creationId xmlns:a16="http://schemas.microsoft.com/office/drawing/2014/main" xmlns="" id="{8418D1DF-9F3A-4D69-951F-075037BA4B0B}"/>
              </a:ext>
            </a:extLst>
          </p:cNvPr>
          <p:cNvPicPr>
            <a:picLocks noChangeAspect="1"/>
          </p:cNvPicPr>
          <p:nvPr/>
        </p:nvPicPr>
        <p:blipFill rotWithShape="1">
          <a:blip r:embed="rId3">
            <a:extLst>
              <a:ext uri="{28A0092B-C50C-407E-A947-70E740481C1C}">
                <a14:useLocalDpi xmlns:a14="http://schemas.microsoft.com/office/drawing/2010/main" val="0"/>
              </a:ext>
            </a:extLst>
          </a:blip>
          <a:srcRect l="67274" t="16646" r="17313" b="78060"/>
          <a:stretch/>
        </p:blipFill>
        <p:spPr>
          <a:xfrm>
            <a:off x="9360708" y="3320670"/>
            <a:ext cx="1406457" cy="1435510"/>
          </a:xfrm>
          <a:prstGeom prst="rect">
            <a:avLst/>
          </a:prstGeom>
        </p:spPr>
      </p:pic>
      <p:pic>
        <p:nvPicPr>
          <p:cNvPr id="12" name="图片 11">
            <a:extLst>
              <a:ext uri="{FF2B5EF4-FFF2-40B4-BE49-F238E27FC236}">
                <a16:creationId xmlns:a16="http://schemas.microsoft.com/office/drawing/2014/main" xmlns="" id="{DE6F74DC-5E1D-41CE-9C16-351253082A27}"/>
              </a:ext>
            </a:extLst>
          </p:cNvPr>
          <p:cNvPicPr>
            <a:picLocks noChangeAspect="1"/>
          </p:cNvPicPr>
          <p:nvPr/>
        </p:nvPicPr>
        <p:blipFill rotWithShape="1">
          <a:blip r:embed="rId3">
            <a:extLst>
              <a:ext uri="{28A0092B-C50C-407E-A947-70E740481C1C}">
                <a14:useLocalDpi xmlns:a14="http://schemas.microsoft.com/office/drawing/2010/main" val="0"/>
              </a:ext>
            </a:extLst>
          </a:blip>
          <a:srcRect l="52995" t="97" r="125" b="90865"/>
          <a:stretch/>
        </p:blipFill>
        <p:spPr>
          <a:xfrm>
            <a:off x="7914185" y="0"/>
            <a:ext cx="4277815" cy="2450692"/>
          </a:xfrm>
          <a:prstGeom prst="rect">
            <a:avLst/>
          </a:prstGeom>
        </p:spPr>
      </p:pic>
      <p:pic>
        <p:nvPicPr>
          <p:cNvPr id="13" name="图片 12">
            <a:extLst>
              <a:ext uri="{FF2B5EF4-FFF2-40B4-BE49-F238E27FC236}">
                <a16:creationId xmlns:a16="http://schemas.microsoft.com/office/drawing/2014/main" xmlns="" id="{92000885-E52E-48C0-BBBB-2EA550A4F8B2}"/>
              </a:ext>
            </a:extLst>
          </p:cNvPr>
          <p:cNvPicPr>
            <a:picLocks noChangeAspect="1"/>
          </p:cNvPicPr>
          <p:nvPr/>
        </p:nvPicPr>
        <p:blipFill rotWithShape="1">
          <a:blip r:embed="rId3">
            <a:extLst>
              <a:ext uri="{28A0092B-C50C-407E-A947-70E740481C1C}">
                <a14:useLocalDpi xmlns:a14="http://schemas.microsoft.com/office/drawing/2010/main" val="0"/>
              </a:ext>
            </a:extLst>
          </a:blip>
          <a:srcRect l="52995" t="97" r="125" b="90865"/>
          <a:stretch/>
        </p:blipFill>
        <p:spPr>
          <a:xfrm flipH="1">
            <a:off x="4407292" y="-840411"/>
            <a:ext cx="4277815" cy="2450692"/>
          </a:xfrm>
          <a:prstGeom prst="rect">
            <a:avLst/>
          </a:prstGeom>
        </p:spPr>
      </p:pic>
    </p:spTree>
    <p:extLst>
      <p:ext uri="{BB962C8B-B14F-4D97-AF65-F5344CB8AC3E}">
        <p14:creationId xmlns:p14="http://schemas.microsoft.com/office/powerpoint/2010/main" val="3710119555"/>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par>
                                <p:cTn id="42" presetID="53" presetClass="entr" presetSubtype="16"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69E7685E-8CCE-4BEA-9D4E-85B2D60FF24B}"/>
              </a:ext>
            </a:extLst>
          </p:cNvPr>
          <p:cNvPicPr>
            <a:picLocks noChangeAspect="1"/>
          </p:cNvPicPr>
          <p:nvPr/>
        </p:nvPicPr>
        <p:blipFill rotWithShape="1">
          <a:blip r:embed="rId3">
            <a:extLst>
              <a:ext uri="{28A0092B-C50C-407E-A947-70E740481C1C}">
                <a14:useLocalDpi xmlns:a14="http://schemas.microsoft.com/office/drawing/2010/main" val="0"/>
              </a:ext>
            </a:extLst>
          </a:blip>
          <a:srcRect l="49573" t="29534" r="3509" b="57419"/>
          <a:stretch/>
        </p:blipFill>
        <p:spPr>
          <a:xfrm>
            <a:off x="3063436" y="1018306"/>
            <a:ext cx="5621671" cy="4650660"/>
          </a:xfrm>
          <a:prstGeom prst="rect">
            <a:avLst/>
          </a:prstGeom>
        </p:spPr>
      </p:pic>
      <p:pic>
        <p:nvPicPr>
          <p:cNvPr id="2" name="图片 1">
            <a:extLst>
              <a:ext uri="{FF2B5EF4-FFF2-40B4-BE49-F238E27FC236}">
                <a16:creationId xmlns:a16="http://schemas.microsoft.com/office/drawing/2014/main" xmlns="" id="{3625CBBB-FDD1-42A5-8673-D4B653CA352D}"/>
              </a:ext>
            </a:extLst>
          </p:cNvPr>
          <p:cNvPicPr>
            <a:picLocks noChangeAspect="1"/>
          </p:cNvPicPr>
          <p:nvPr/>
        </p:nvPicPr>
        <p:blipFill rotWithShape="1">
          <a:blip r:embed="rId4">
            <a:extLst>
              <a:ext uri="{28A0092B-C50C-407E-A947-70E740481C1C}">
                <a14:useLocalDpi xmlns:a14="http://schemas.microsoft.com/office/drawing/2010/main" val="0"/>
              </a:ext>
            </a:extLst>
          </a:blip>
          <a:srcRect b="84659"/>
          <a:stretch/>
        </p:blipFill>
        <p:spPr>
          <a:xfrm>
            <a:off x="0" y="0"/>
            <a:ext cx="12192000" cy="6858000"/>
          </a:xfrm>
          <a:prstGeom prst="rect">
            <a:avLst/>
          </a:prstGeom>
        </p:spPr>
      </p:pic>
      <p:sp>
        <p:nvSpPr>
          <p:cNvPr id="8" name="矩形 7">
            <a:extLst>
              <a:ext uri="{FF2B5EF4-FFF2-40B4-BE49-F238E27FC236}">
                <a16:creationId xmlns:a16="http://schemas.microsoft.com/office/drawing/2014/main" xmlns="" id="{D474DBEB-4132-44A1-ACC1-CE12AEDEBF6F}"/>
              </a:ext>
            </a:extLst>
          </p:cNvPr>
          <p:cNvSpPr/>
          <p:nvPr/>
        </p:nvSpPr>
        <p:spPr>
          <a:xfrm>
            <a:off x="1563014" y="2443104"/>
            <a:ext cx="9065970" cy="20934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EFEC3FAB-22AD-4AFF-B9E0-9C6D9213E741}"/>
              </a:ext>
            </a:extLst>
          </p:cNvPr>
          <p:cNvPicPr>
            <a:picLocks noChangeAspect="1"/>
          </p:cNvPicPr>
          <p:nvPr/>
        </p:nvPicPr>
        <p:blipFill rotWithShape="1">
          <a:blip r:embed="rId3">
            <a:extLst>
              <a:ext uri="{28A0092B-C50C-407E-A947-70E740481C1C}">
                <a14:useLocalDpi xmlns:a14="http://schemas.microsoft.com/office/drawing/2010/main" val="0"/>
              </a:ext>
            </a:extLst>
          </a:blip>
          <a:srcRect l="161" t="16152" r="50872" b="70801"/>
          <a:stretch/>
        </p:blipFill>
        <p:spPr>
          <a:xfrm flipH="1">
            <a:off x="7728155" y="3343636"/>
            <a:ext cx="4463845" cy="3538276"/>
          </a:xfrm>
          <a:prstGeom prst="rect">
            <a:avLst/>
          </a:prstGeom>
        </p:spPr>
      </p:pic>
      <p:pic>
        <p:nvPicPr>
          <p:cNvPr id="4" name="图片 3">
            <a:extLst>
              <a:ext uri="{FF2B5EF4-FFF2-40B4-BE49-F238E27FC236}">
                <a16:creationId xmlns:a16="http://schemas.microsoft.com/office/drawing/2014/main" xmlns="" id="{EBB67B35-F697-4C16-8E5A-E842193CD595}"/>
              </a:ext>
            </a:extLst>
          </p:cNvPr>
          <p:cNvPicPr>
            <a:picLocks noChangeAspect="1"/>
          </p:cNvPicPr>
          <p:nvPr/>
        </p:nvPicPr>
        <p:blipFill rotWithShape="1">
          <a:blip r:embed="rId3">
            <a:extLst>
              <a:ext uri="{28A0092B-C50C-407E-A947-70E740481C1C}">
                <a14:useLocalDpi xmlns:a14="http://schemas.microsoft.com/office/drawing/2010/main" val="0"/>
              </a:ext>
            </a:extLst>
          </a:blip>
          <a:srcRect l="246" t="8499" r="-183" b="84888"/>
          <a:stretch/>
        </p:blipFill>
        <p:spPr>
          <a:xfrm>
            <a:off x="0" y="4484685"/>
            <a:ext cx="12192000" cy="2397227"/>
          </a:xfrm>
          <a:prstGeom prst="rect">
            <a:avLst/>
          </a:prstGeom>
        </p:spPr>
      </p:pic>
      <p:sp>
        <p:nvSpPr>
          <p:cNvPr id="6" name="文本框 5">
            <a:extLst>
              <a:ext uri="{FF2B5EF4-FFF2-40B4-BE49-F238E27FC236}">
                <a16:creationId xmlns:a16="http://schemas.microsoft.com/office/drawing/2014/main" xmlns="" id="{B83E3A8F-C530-4B79-85C6-119F31F50953}"/>
              </a:ext>
            </a:extLst>
          </p:cNvPr>
          <p:cNvSpPr txBox="1"/>
          <p:nvPr/>
        </p:nvSpPr>
        <p:spPr>
          <a:xfrm>
            <a:off x="1638600" y="2686246"/>
            <a:ext cx="8990383" cy="1754326"/>
          </a:xfrm>
          <a:prstGeom prst="rect">
            <a:avLst/>
          </a:prstGeom>
          <a:noFill/>
        </p:spPr>
        <p:txBody>
          <a:bodyPr vert="horz" wrap="square" rtlCol="0">
            <a:spAutoFit/>
          </a:bodyPr>
          <a:lstStyle/>
          <a:p>
            <a:pPr algn="ctr"/>
            <a:r>
              <a:rPr lang="vi-VN" altLang="zh-CN" sz="5400" b="1" dirty="0">
                <a:solidFill>
                  <a:srgbClr val="323476"/>
                </a:solidFill>
                <a:latin typeface="+mj-lt"/>
                <a:ea typeface="小考拉体" panose="02000503000000000000" pitchFamily="2" charset="-122"/>
              </a:rPr>
              <a:t>1. Đặc điểm hình thức </a:t>
            </a:r>
          </a:p>
          <a:p>
            <a:pPr algn="ctr"/>
            <a:r>
              <a:rPr lang="vi-VN" altLang="zh-CN" sz="5400" b="1" dirty="0">
                <a:solidFill>
                  <a:srgbClr val="323476"/>
                </a:solidFill>
                <a:latin typeface="+mj-lt"/>
                <a:ea typeface="小考拉体" panose="02000503000000000000" pitchFamily="2" charset="-122"/>
              </a:rPr>
              <a:t>của bài thơ</a:t>
            </a:r>
            <a:endParaRPr lang="zh-CN" altLang="en-US" sz="5400" b="1" dirty="0">
              <a:solidFill>
                <a:srgbClr val="323476"/>
              </a:solidFill>
              <a:latin typeface="+mj-lt"/>
              <a:ea typeface="小考拉体" panose="02000503000000000000" pitchFamily="2" charset="-122"/>
            </a:endParaRPr>
          </a:p>
        </p:txBody>
      </p:sp>
      <p:pic>
        <p:nvPicPr>
          <p:cNvPr id="9" name="图片 8">
            <a:extLst>
              <a:ext uri="{FF2B5EF4-FFF2-40B4-BE49-F238E27FC236}">
                <a16:creationId xmlns:a16="http://schemas.microsoft.com/office/drawing/2014/main" xmlns="" id="{551868F5-90A9-48A3-AC75-BED8622FFC0D}"/>
              </a:ext>
            </a:extLst>
          </p:cNvPr>
          <p:cNvPicPr>
            <a:picLocks noChangeAspect="1"/>
          </p:cNvPicPr>
          <p:nvPr/>
        </p:nvPicPr>
        <p:blipFill rotWithShape="1">
          <a:blip r:embed="rId3">
            <a:extLst>
              <a:ext uri="{28A0092B-C50C-407E-A947-70E740481C1C}">
                <a14:useLocalDpi xmlns:a14="http://schemas.microsoft.com/office/drawing/2010/main" val="0"/>
              </a:ext>
            </a:extLst>
          </a:blip>
          <a:srcRect l="67274" t="16646" r="17313" b="78060"/>
          <a:stretch/>
        </p:blipFill>
        <p:spPr>
          <a:xfrm>
            <a:off x="1909828" y="1860141"/>
            <a:ext cx="1406457" cy="1435510"/>
          </a:xfrm>
          <a:prstGeom prst="rect">
            <a:avLst/>
          </a:prstGeom>
        </p:spPr>
      </p:pic>
      <p:pic>
        <p:nvPicPr>
          <p:cNvPr id="10" name="图片 9">
            <a:extLst>
              <a:ext uri="{FF2B5EF4-FFF2-40B4-BE49-F238E27FC236}">
                <a16:creationId xmlns:a16="http://schemas.microsoft.com/office/drawing/2014/main" xmlns="" id="{8418D1DF-9F3A-4D69-951F-075037BA4B0B}"/>
              </a:ext>
            </a:extLst>
          </p:cNvPr>
          <p:cNvPicPr>
            <a:picLocks noChangeAspect="1"/>
          </p:cNvPicPr>
          <p:nvPr/>
        </p:nvPicPr>
        <p:blipFill rotWithShape="1">
          <a:blip r:embed="rId3">
            <a:extLst>
              <a:ext uri="{28A0092B-C50C-407E-A947-70E740481C1C}">
                <a14:useLocalDpi xmlns:a14="http://schemas.microsoft.com/office/drawing/2010/main" val="0"/>
              </a:ext>
            </a:extLst>
          </a:blip>
          <a:srcRect l="67274" t="16646" r="17313" b="78060"/>
          <a:stretch/>
        </p:blipFill>
        <p:spPr>
          <a:xfrm>
            <a:off x="9360708" y="3320670"/>
            <a:ext cx="1406457" cy="1435510"/>
          </a:xfrm>
          <a:prstGeom prst="rect">
            <a:avLst/>
          </a:prstGeom>
        </p:spPr>
      </p:pic>
      <p:pic>
        <p:nvPicPr>
          <p:cNvPr id="12" name="图片 11">
            <a:extLst>
              <a:ext uri="{FF2B5EF4-FFF2-40B4-BE49-F238E27FC236}">
                <a16:creationId xmlns:a16="http://schemas.microsoft.com/office/drawing/2014/main" xmlns="" id="{DE6F74DC-5E1D-41CE-9C16-351253082A27}"/>
              </a:ext>
            </a:extLst>
          </p:cNvPr>
          <p:cNvPicPr>
            <a:picLocks noChangeAspect="1"/>
          </p:cNvPicPr>
          <p:nvPr/>
        </p:nvPicPr>
        <p:blipFill rotWithShape="1">
          <a:blip r:embed="rId3">
            <a:extLst>
              <a:ext uri="{28A0092B-C50C-407E-A947-70E740481C1C}">
                <a14:useLocalDpi xmlns:a14="http://schemas.microsoft.com/office/drawing/2010/main" val="0"/>
              </a:ext>
            </a:extLst>
          </a:blip>
          <a:srcRect l="52995" t="97" r="125" b="90865"/>
          <a:stretch/>
        </p:blipFill>
        <p:spPr>
          <a:xfrm>
            <a:off x="7914185" y="0"/>
            <a:ext cx="4277815" cy="2450692"/>
          </a:xfrm>
          <a:prstGeom prst="rect">
            <a:avLst/>
          </a:prstGeom>
        </p:spPr>
      </p:pic>
      <p:pic>
        <p:nvPicPr>
          <p:cNvPr id="13" name="图片 12">
            <a:extLst>
              <a:ext uri="{FF2B5EF4-FFF2-40B4-BE49-F238E27FC236}">
                <a16:creationId xmlns:a16="http://schemas.microsoft.com/office/drawing/2014/main" xmlns="" id="{92000885-E52E-48C0-BBBB-2EA550A4F8B2}"/>
              </a:ext>
            </a:extLst>
          </p:cNvPr>
          <p:cNvPicPr>
            <a:picLocks noChangeAspect="1"/>
          </p:cNvPicPr>
          <p:nvPr/>
        </p:nvPicPr>
        <p:blipFill rotWithShape="1">
          <a:blip r:embed="rId3">
            <a:extLst>
              <a:ext uri="{28A0092B-C50C-407E-A947-70E740481C1C}">
                <a14:useLocalDpi xmlns:a14="http://schemas.microsoft.com/office/drawing/2010/main" val="0"/>
              </a:ext>
            </a:extLst>
          </a:blip>
          <a:srcRect l="52995" t="97" r="125" b="90865"/>
          <a:stretch/>
        </p:blipFill>
        <p:spPr>
          <a:xfrm flipH="1">
            <a:off x="4407292" y="-840411"/>
            <a:ext cx="4277815" cy="2450692"/>
          </a:xfrm>
          <a:prstGeom prst="rect">
            <a:avLst/>
          </a:prstGeom>
        </p:spPr>
      </p:pic>
    </p:spTree>
    <p:extLst>
      <p:ext uri="{BB962C8B-B14F-4D97-AF65-F5344CB8AC3E}">
        <p14:creationId xmlns:p14="http://schemas.microsoft.com/office/powerpoint/2010/main" val="681349919"/>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500"/>
                            </p:stCondLst>
                            <p:childTnLst>
                              <p:par>
                                <p:cTn id="26" presetID="2" presetClass="entr" presetSubtype="4"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53" presetClass="entr" presetSubtype="16"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childTnLst>
                          </p:cTn>
                        </p:par>
                        <p:par>
                          <p:cTn id="41" fill="hold">
                            <p:stCondLst>
                              <p:cond delay="2000"/>
                            </p:stCondLst>
                            <p:childTnLst>
                              <p:par>
                                <p:cTn id="42" presetID="53" presetClass="entr" presetSubtype="16"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56C3AC54-CB12-4CE7-ADEB-6F7BC098CF10}"/>
              </a:ext>
            </a:extLst>
          </p:cNvPr>
          <p:cNvGrpSpPr/>
          <p:nvPr/>
        </p:nvGrpSpPr>
        <p:grpSpPr>
          <a:xfrm>
            <a:off x="3688932" y="1774123"/>
            <a:ext cx="4814136" cy="4251840"/>
            <a:chOff x="3688932" y="902825"/>
            <a:chExt cx="4814136" cy="4251840"/>
          </a:xfrm>
        </p:grpSpPr>
        <p:sp>
          <p:nvSpPr>
            <p:cNvPr id="3" name="椭圆 2">
              <a:extLst>
                <a:ext uri="{FF2B5EF4-FFF2-40B4-BE49-F238E27FC236}">
                  <a16:creationId xmlns:a16="http://schemas.microsoft.com/office/drawing/2014/main" xmlns="" id="{94518C1C-3900-487C-9787-8CA99A6423FF}"/>
                </a:ext>
              </a:extLst>
            </p:cNvPr>
            <p:cNvSpPr/>
            <p:nvPr/>
          </p:nvSpPr>
          <p:spPr>
            <a:xfrm>
              <a:off x="4143679" y="902825"/>
              <a:ext cx="3904642" cy="3904642"/>
            </a:xfrm>
            <a:prstGeom prst="ellipse">
              <a:avLst/>
            </a:prstGeom>
            <a:noFill/>
            <a:ln w="38100" cap="rnd">
              <a:solidFill>
                <a:srgbClr val="32347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xmlns="" id="{2A5B07DA-701C-4EFD-9AE8-7E9D315181EC}"/>
                </a:ext>
              </a:extLst>
            </p:cNvPr>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52329"/>
            <a:stretch/>
          </p:blipFill>
          <p:spPr>
            <a:xfrm>
              <a:off x="3688932" y="1703335"/>
              <a:ext cx="4814136" cy="3451330"/>
            </a:xfrm>
            <a:prstGeom prst="rect">
              <a:avLst/>
            </a:prstGeom>
          </p:spPr>
        </p:pic>
        <p:pic>
          <p:nvPicPr>
            <p:cNvPr id="4" name="图片 3">
              <a:extLst>
                <a:ext uri="{FF2B5EF4-FFF2-40B4-BE49-F238E27FC236}">
                  <a16:creationId xmlns:a16="http://schemas.microsoft.com/office/drawing/2014/main" xmlns="" id="{DF82C688-43D0-4C4B-9653-2D740E49B3C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655" t="43102" r="76311" b="51324"/>
            <a:stretch/>
          </p:blipFill>
          <p:spPr>
            <a:xfrm>
              <a:off x="5533375" y="1858543"/>
              <a:ext cx="770964" cy="632908"/>
            </a:xfrm>
            <a:prstGeom prst="rect">
              <a:avLst/>
            </a:prstGeom>
          </p:spPr>
        </p:pic>
      </p:grpSp>
      <p:grpSp>
        <p:nvGrpSpPr>
          <p:cNvPr id="6" name="组合 5">
            <a:extLst>
              <a:ext uri="{FF2B5EF4-FFF2-40B4-BE49-F238E27FC236}">
                <a16:creationId xmlns:a16="http://schemas.microsoft.com/office/drawing/2014/main" xmlns="" id="{9E417545-ED62-4D00-9E84-75B80B26C0FF}"/>
              </a:ext>
            </a:extLst>
          </p:cNvPr>
          <p:cNvGrpSpPr/>
          <p:nvPr/>
        </p:nvGrpSpPr>
        <p:grpSpPr>
          <a:xfrm>
            <a:off x="679014" y="1196834"/>
            <a:ext cx="2886158" cy="2232165"/>
            <a:chOff x="3565065" y="980137"/>
            <a:chExt cx="2886158" cy="2232165"/>
          </a:xfrm>
        </p:grpSpPr>
        <p:sp>
          <p:nvSpPr>
            <p:cNvPr id="7" name="矩形 6">
              <a:extLst>
                <a:ext uri="{FF2B5EF4-FFF2-40B4-BE49-F238E27FC236}">
                  <a16:creationId xmlns:a16="http://schemas.microsoft.com/office/drawing/2014/main" xmlns="" id="{5716C905-6E9C-466F-BE8B-B7A8D2A9570C}"/>
                </a:ext>
              </a:extLst>
            </p:cNvPr>
            <p:cNvSpPr/>
            <p:nvPr/>
          </p:nvSpPr>
          <p:spPr>
            <a:xfrm>
              <a:off x="3565065" y="1245996"/>
              <a:ext cx="2760668" cy="19663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xmlns="" id="{7FC6DD47-1286-483C-B181-91459EB667F0}"/>
                </a:ext>
              </a:extLst>
            </p:cNvPr>
            <p:cNvPicPr>
              <a:picLocks noChangeAspect="1"/>
            </p:cNvPicPr>
            <p:nvPr/>
          </p:nvPicPr>
          <p:blipFill rotWithShape="1">
            <a:blip r:embed="rId5">
              <a:extLst>
                <a:ext uri="{28A0092B-C50C-407E-A947-70E740481C1C}">
                  <a14:useLocalDpi xmlns:a14="http://schemas.microsoft.com/office/drawing/2010/main" val="0"/>
                </a:ext>
              </a:extLst>
            </a:blip>
            <a:srcRect l="83339" t="16646" r="5977" b="78161"/>
            <a:stretch/>
          </p:blipFill>
          <p:spPr>
            <a:xfrm>
              <a:off x="5476317" y="980137"/>
              <a:ext cx="974906" cy="1408281"/>
            </a:xfrm>
            <a:prstGeom prst="rect">
              <a:avLst/>
            </a:prstGeom>
          </p:spPr>
        </p:pic>
      </p:grpSp>
      <p:grpSp>
        <p:nvGrpSpPr>
          <p:cNvPr id="13" name="组合 12">
            <a:extLst>
              <a:ext uri="{FF2B5EF4-FFF2-40B4-BE49-F238E27FC236}">
                <a16:creationId xmlns:a16="http://schemas.microsoft.com/office/drawing/2014/main" xmlns="" id="{64842AFB-6950-47C4-90E1-D2432B9BCDC0}"/>
              </a:ext>
            </a:extLst>
          </p:cNvPr>
          <p:cNvGrpSpPr/>
          <p:nvPr/>
        </p:nvGrpSpPr>
        <p:grpSpPr>
          <a:xfrm>
            <a:off x="8704162" y="1196834"/>
            <a:ext cx="2886158" cy="2232165"/>
            <a:chOff x="3565065" y="980137"/>
            <a:chExt cx="2886158" cy="2232165"/>
          </a:xfrm>
        </p:grpSpPr>
        <p:sp>
          <p:nvSpPr>
            <p:cNvPr id="14" name="矩形 13">
              <a:extLst>
                <a:ext uri="{FF2B5EF4-FFF2-40B4-BE49-F238E27FC236}">
                  <a16:creationId xmlns:a16="http://schemas.microsoft.com/office/drawing/2014/main" xmlns="" id="{816C4BE2-8D9A-413B-B61B-2FA98FFCA5A8}"/>
                </a:ext>
              </a:extLst>
            </p:cNvPr>
            <p:cNvSpPr/>
            <p:nvPr/>
          </p:nvSpPr>
          <p:spPr>
            <a:xfrm>
              <a:off x="3565065" y="1245996"/>
              <a:ext cx="2760668" cy="19663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xmlns="" id="{93E0F7D7-41F1-4110-889C-E795B8377DFB}"/>
                </a:ext>
              </a:extLst>
            </p:cNvPr>
            <p:cNvPicPr>
              <a:picLocks noChangeAspect="1"/>
            </p:cNvPicPr>
            <p:nvPr/>
          </p:nvPicPr>
          <p:blipFill rotWithShape="1">
            <a:blip r:embed="rId5">
              <a:extLst>
                <a:ext uri="{28A0092B-C50C-407E-A947-70E740481C1C}">
                  <a14:useLocalDpi xmlns:a14="http://schemas.microsoft.com/office/drawing/2010/main" val="0"/>
                </a:ext>
              </a:extLst>
            </a:blip>
            <a:srcRect l="83339" t="16646" r="5977" b="78161"/>
            <a:stretch/>
          </p:blipFill>
          <p:spPr>
            <a:xfrm>
              <a:off x="5476317" y="980137"/>
              <a:ext cx="974906" cy="1408281"/>
            </a:xfrm>
            <a:prstGeom prst="rect">
              <a:avLst/>
            </a:prstGeom>
          </p:spPr>
        </p:pic>
      </p:grpSp>
      <p:grpSp>
        <p:nvGrpSpPr>
          <p:cNvPr id="20" name="组合 19">
            <a:extLst>
              <a:ext uri="{FF2B5EF4-FFF2-40B4-BE49-F238E27FC236}">
                <a16:creationId xmlns:a16="http://schemas.microsoft.com/office/drawing/2014/main" xmlns="" id="{8D24C28B-0E26-4F90-999E-983A2DA21A1C}"/>
              </a:ext>
            </a:extLst>
          </p:cNvPr>
          <p:cNvGrpSpPr/>
          <p:nvPr/>
        </p:nvGrpSpPr>
        <p:grpSpPr>
          <a:xfrm>
            <a:off x="1132896" y="4104807"/>
            <a:ext cx="2886158" cy="2232165"/>
            <a:chOff x="3565065" y="980137"/>
            <a:chExt cx="2886158" cy="2232165"/>
          </a:xfrm>
        </p:grpSpPr>
        <p:sp>
          <p:nvSpPr>
            <p:cNvPr id="21" name="矩形 20">
              <a:extLst>
                <a:ext uri="{FF2B5EF4-FFF2-40B4-BE49-F238E27FC236}">
                  <a16:creationId xmlns:a16="http://schemas.microsoft.com/office/drawing/2014/main" xmlns="" id="{E26916C5-8B88-4FF3-BD1B-CEE16E621BC2}"/>
                </a:ext>
              </a:extLst>
            </p:cNvPr>
            <p:cNvSpPr/>
            <p:nvPr/>
          </p:nvSpPr>
          <p:spPr>
            <a:xfrm>
              <a:off x="3565065" y="1245996"/>
              <a:ext cx="2760668" cy="19663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a16="http://schemas.microsoft.com/office/drawing/2014/main" xmlns="" id="{945056E5-3777-4E17-ACE1-B090177EC6A4}"/>
                </a:ext>
              </a:extLst>
            </p:cNvPr>
            <p:cNvPicPr>
              <a:picLocks noChangeAspect="1"/>
            </p:cNvPicPr>
            <p:nvPr/>
          </p:nvPicPr>
          <p:blipFill rotWithShape="1">
            <a:blip r:embed="rId5">
              <a:extLst>
                <a:ext uri="{28A0092B-C50C-407E-A947-70E740481C1C}">
                  <a14:useLocalDpi xmlns:a14="http://schemas.microsoft.com/office/drawing/2010/main" val="0"/>
                </a:ext>
              </a:extLst>
            </a:blip>
            <a:srcRect l="83339" t="16646" r="5977" b="78161"/>
            <a:stretch/>
          </p:blipFill>
          <p:spPr>
            <a:xfrm>
              <a:off x="5476317" y="980137"/>
              <a:ext cx="974906" cy="1408281"/>
            </a:xfrm>
            <a:prstGeom prst="rect">
              <a:avLst/>
            </a:prstGeom>
          </p:spPr>
        </p:pic>
      </p:grpSp>
      <p:grpSp>
        <p:nvGrpSpPr>
          <p:cNvPr id="27" name="组合 26">
            <a:extLst>
              <a:ext uri="{FF2B5EF4-FFF2-40B4-BE49-F238E27FC236}">
                <a16:creationId xmlns:a16="http://schemas.microsoft.com/office/drawing/2014/main" xmlns="" id="{B12E2286-93F9-4E4F-A6F1-4FECBF56ACF9}"/>
              </a:ext>
            </a:extLst>
          </p:cNvPr>
          <p:cNvGrpSpPr/>
          <p:nvPr/>
        </p:nvGrpSpPr>
        <p:grpSpPr>
          <a:xfrm>
            <a:off x="8298436" y="4166243"/>
            <a:ext cx="2886158" cy="2232165"/>
            <a:chOff x="3565065" y="980137"/>
            <a:chExt cx="2886158" cy="2232165"/>
          </a:xfrm>
        </p:grpSpPr>
        <p:sp>
          <p:nvSpPr>
            <p:cNvPr id="28" name="矩形 27">
              <a:extLst>
                <a:ext uri="{FF2B5EF4-FFF2-40B4-BE49-F238E27FC236}">
                  <a16:creationId xmlns:a16="http://schemas.microsoft.com/office/drawing/2014/main" xmlns="" id="{A7C13FC5-7093-4985-921F-34780D754B8D}"/>
                </a:ext>
              </a:extLst>
            </p:cNvPr>
            <p:cNvSpPr/>
            <p:nvPr/>
          </p:nvSpPr>
          <p:spPr>
            <a:xfrm>
              <a:off x="3565065" y="1245996"/>
              <a:ext cx="2760668" cy="19663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a:extLst>
                <a:ext uri="{FF2B5EF4-FFF2-40B4-BE49-F238E27FC236}">
                  <a16:creationId xmlns:a16="http://schemas.microsoft.com/office/drawing/2014/main" xmlns="" id="{876A8ADD-5BE9-40F5-9B29-3B0EE8868BE3}"/>
                </a:ext>
              </a:extLst>
            </p:cNvPr>
            <p:cNvPicPr>
              <a:picLocks noChangeAspect="1"/>
            </p:cNvPicPr>
            <p:nvPr/>
          </p:nvPicPr>
          <p:blipFill rotWithShape="1">
            <a:blip r:embed="rId5">
              <a:extLst>
                <a:ext uri="{28A0092B-C50C-407E-A947-70E740481C1C}">
                  <a14:useLocalDpi xmlns:a14="http://schemas.microsoft.com/office/drawing/2010/main" val="0"/>
                </a:ext>
              </a:extLst>
            </a:blip>
            <a:srcRect l="83339" t="16646" r="5977" b="78161"/>
            <a:stretch/>
          </p:blipFill>
          <p:spPr>
            <a:xfrm>
              <a:off x="5476317" y="980137"/>
              <a:ext cx="974906" cy="1408281"/>
            </a:xfrm>
            <a:prstGeom prst="rect">
              <a:avLst/>
            </a:prstGeom>
          </p:spPr>
        </p:pic>
      </p:grpSp>
      <p:pic>
        <p:nvPicPr>
          <p:cNvPr id="34" name="Picture 33">
            <a:extLst>
              <a:ext uri="{FF2B5EF4-FFF2-40B4-BE49-F238E27FC236}">
                <a16:creationId xmlns:a16="http://schemas.microsoft.com/office/drawing/2014/main" xmlns="" id="{C979C8FB-B04B-9078-192A-E3E228C0DC4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sp>
        <p:nvSpPr>
          <p:cNvPr id="36" name="TextBox 35">
            <a:extLst>
              <a:ext uri="{FF2B5EF4-FFF2-40B4-BE49-F238E27FC236}">
                <a16:creationId xmlns:a16="http://schemas.microsoft.com/office/drawing/2014/main" xmlns="" id="{585B2608-0770-A7DE-E606-646F40A6548E}"/>
              </a:ext>
            </a:extLst>
          </p:cNvPr>
          <p:cNvSpPr txBox="1"/>
          <p:nvPr/>
        </p:nvSpPr>
        <p:spPr>
          <a:xfrm>
            <a:off x="1424186" y="224778"/>
            <a:ext cx="10040643" cy="1043619"/>
          </a:xfrm>
          <a:prstGeom prst="rect">
            <a:avLst/>
          </a:prstGeom>
          <a:noFill/>
        </p:spPr>
        <p:txBody>
          <a:bodyPr wrap="square">
            <a:spAutoFit/>
          </a:bodyPr>
          <a:lstStyle/>
          <a:p>
            <a:pPr algn="ctr">
              <a:lnSpc>
                <a:spcPct val="115000"/>
              </a:lnSpc>
            </a:pPr>
            <a:r>
              <a:rPr lang="vi-VN" sz="2800" dirty="0">
                <a:solidFill>
                  <a:srgbClr val="42437E"/>
                </a:solidFill>
                <a:effectLst/>
                <a:latin typeface="Times New Roman" panose="02020603050405020304" pitchFamily="18" charset="0"/>
                <a:ea typeface="Times New Roman" panose="02020603050405020304" pitchFamily="18" charset="0"/>
              </a:rPr>
              <a:t>Qua bài thơ “Mẹ”, chỉ ra đặc điểm của thể thơ bốn chữ thể hiện ở các yếu tố: số tiếng và nhịp ở các dòng thơ, vần của bài thơ. </a:t>
            </a:r>
            <a:endParaRPr lang="x-none" sz="2800" dirty="0">
              <a:solidFill>
                <a:srgbClr val="42437E"/>
              </a:solidFill>
              <a:effectLst/>
              <a:latin typeface="Times New Roman" panose="02020603050405020304" pitchFamily="18" charset="0"/>
              <a:ea typeface="Times New Roman" panose="02020603050405020304" pitchFamily="18" charset="0"/>
            </a:endParaRPr>
          </a:p>
        </p:txBody>
      </p:sp>
      <p:sp>
        <p:nvSpPr>
          <p:cNvPr id="37" name="TextBox 36">
            <a:extLst>
              <a:ext uri="{FF2B5EF4-FFF2-40B4-BE49-F238E27FC236}">
                <a16:creationId xmlns:a16="http://schemas.microsoft.com/office/drawing/2014/main" xmlns="" id="{F5162230-FEB6-396D-15C4-14D25EB129F1}"/>
              </a:ext>
            </a:extLst>
          </p:cNvPr>
          <p:cNvSpPr txBox="1"/>
          <p:nvPr/>
        </p:nvSpPr>
        <p:spPr>
          <a:xfrm>
            <a:off x="654659" y="2033233"/>
            <a:ext cx="2656424" cy="954107"/>
          </a:xfrm>
          <a:prstGeom prst="rect">
            <a:avLst/>
          </a:prstGeom>
          <a:noFill/>
        </p:spPr>
        <p:txBody>
          <a:bodyPr wrap="square" rtlCol="0">
            <a:spAutoFit/>
          </a:bodyPr>
          <a:lstStyle/>
          <a:p>
            <a:pPr algn="ctr"/>
            <a:r>
              <a:rPr lang="x-none" sz="2800" dirty="0">
                <a:solidFill>
                  <a:srgbClr val="42437E"/>
                </a:solidFill>
                <a:latin typeface="Times New Roman" panose="02020603050405020304" pitchFamily="18" charset="0"/>
                <a:cs typeface="Times New Roman" panose="02020603050405020304" pitchFamily="18" charset="0"/>
              </a:rPr>
              <a:t>Thể thơ bốn chữ</a:t>
            </a:r>
          </a:p>
          <a:p>
            <a:pPr algn="ctr"/>
            <a:r>
              <a:rPr lang="x-none" sz="2800" dirty="0">
                <a:solidFill>
                  <a:srgbClr val="42437E"/>
                </a:solidFill>
                <a:latin typeface="Times New Roman" panose="02020603050405020304" pitchFamily="18" charset="0"/>
                <a:cs typeface="Times New Roman" panose="02020603050405020304" pitchFamily="18" charset="0"/>
              </a:rPr>
              <a:t>Số khổ thơ: 5</a:t>
            </a:r>
          </a:p>
        </p:txBody>
      </p:sp>
      <p:sp>
        <p:nvSpPr>
          <p:cNvPr id="38" name="TextBox 37">
            <a:extLst>
              <a:ext uri="{FF2B5EF4-FFF2-40B4-BE49-F238E27FC236}">
                <a16:creationId xmlns:a16="http://schemas.microsoft.com/office/drawing/2014/main" xmlns="" id="{40EAC2DC-8649-2C74-6565-B5B5D1E08B78}"/>
              </a:ext>
            </a:extLst>
          </p:cNvPr>
          <p:cNvSpPr txBox="1"/>
          <p:nvPr/>
        </p:nvSpPr>
        <p:spPr>
          <a:xfrm>
            <a:off x="1186946" y="4876765"/>
            <a:ext cx="2656424" cy="954107"/>
          </a:xfrm>
          <a:prstGeom prst="rect">
            <a:avLst/>
          </a:prstGeom>
          <a:noFill/>
        </p:spPr>
        <p:txBody>
          <a:bodyPr wrap="square" rtlCol="0">
            <a:spAutoFit/>
          </a:bodyPr>
          <a:lstStyle/>
          <a:p>
            <a:pPr algn="ctr"/>
            <a:r>
              <a:rPr lang="x-none" sz="2800" dirty="0">
                <a:solidFill>
                  <a:srgbClr val="42437E"/>
                </a:solidFill>
                <a:latin typeface="Times New Roman" panose="02020603050405020304" pitchFamily="18" charset="0"/>
                <a:cs typeface="Times New Roman" panose="02020603050405020304" pitchFamily="18" charset="0"/>
              </a:rPr>
              <a:t>Số tiếng ở các dòng: 4 tiếng</a:t>
            </a:r>
          </a:p>
        </p:txBody>
      </p:sp>
      <p:sp>
        <p:nvSpPr>
          <p:cNvPr id="39" name="TextBox 38">
            <a:extLst>
              <a:ext uri="{FF2B5EF4-FFF2-40B4-BE49-F238E27FC236}">
                <a16:creationId xmlns:a16="http://schemas.microsoft.com/office/drawing/2014/main" xmlns="" id="{956B9701-80A1-26F8-6BA0-E1BC7FF91A41}"/>
              </a:ext>
            </a:extLst>
          </p:cNvPr>
          <p:cNvSpPr txBox="1"/>
          <p:nvPr/>
        </p:nvSpPr>
        <p:spPr>
          <a:xfrm>
            <a:off x="8704162" y="1916867"/>
            <a:ext cx="2656424" cy="954107"/>
          </a:xfrm>
          <a:prstGeom prst="rect">
            <a:avLst/>
          </a:prstGeom>
          <a:noFill/>
        </p:spPr>
        <p:txBody>
          <a:bodyPr wrap="square" rtlCol="0">
            <a:spAutoFit/>
          </a:bodyPr>
          <a:lstStyle/>
          <a:p>
            <a:pPr algn="ctr"/>
            <a:r>
              <a:rPr lang="x-none" sz="2800" dirty="0">
                <a:solidFill>
                  <a:srgbClr val="42437E"/>
                </a:solidFill>
                <a:latin typeface="Times New Roman" panose="02020603050405020304" pitchFamily="18" charset="0"/>
                <a:cs typeface="Times New Roman" panose="02020603050405020304" pitchFamily="18" charset="0"/>
              </a:rPr>
              <a:t>Cách ngắt nhịp: 2/2 hoặc 1/3</a:t>
            </a:r>
          </a:p>
        </p:txBody>
      </p:sp>
      <p:sp>
        <p:nvSpPr>
          <p:cNvPr id="40" name="TextBox 39">
            <a:extLst>
              <a:ext uri="{FF2B5EF4-FFF2-40B4-BE49-F238E27FC236}">
                <a16:creationId xmlns:a16="http://schemas.microsoft.com/office/drawing/2014/main" xmlns="" id="{32A0E83E-5EE2-455B-27D1-722F4751F757}"/>
              </a:ext>
            </a:extLst>
          </p:cNvPr>
          <p:cNvSpPr txBox="1"/>
          <p:nvPr/>
        </p:nvSpPr>
        <p:spPr>
          <a:xfrm>
            <a:off x="8348630" y="4938201"/>
            <a:ext cx="2656424" cy="954107"/>
          </a:xfrm>
          <a:prstGeom prst="rect">
            <a:avLst/>
          </a:prstGeom>
          <a:noFill/>
        </p:spPr>
        <p:txBody>
          <a:bodyPr wrap="square" rtlCol="0">
            <a:spAutoFit/>
          </a:bodyPr>
          <a:lstStyle/>
          <a:p>
            <a:pPr algn="ctr"/>
            <a:r>
              <a:rPr lang="x-none" sz="2800" dirty="0">
                <a:solidFill>
                  <a:srgbClr val="42437E"/>
                </a:solidFill>
                <a:latin typeface="Times New Roman" panose="02020603050405020304" pitchFamily="18" charset="0"/>
                <a:cs typeface="Times New Roman" panose="02020603050405020304" pitchFamily="18" charset="0"/>
              </a:rPr>
              <a:t>Cách gieo vần: vần chân</a:t>
            </a:r>
          </a:p>
        </p:txBody>
      </p:sp>
    </p:spTree>
    <p:extLst>
      <p:ext uri="{BB962C8B-B14F-4D97-AF65-F5344CB8AC3E}">
        <p14:creationId xmlns:p14="http://schemas.microsoft.com/office/powerpoint/2010/main" val="2988523883"/>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 presetClass="entr" presetSubtype="1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checkerboard(across)">
                                      <p:cBhvr>
                                        <p:cTn id="13" dur="500"/>
                                        <p:tgtEl>
                                          <p:spTgt spid="36"/>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style.rotation</p:attrName>
                                        </p:attrNameLst>
                                      </p:cBhvr>
                                      <p:tavLst>
                                        <p:tav tm="0">
                                          <p:val>
                                            <p:fltVal val="90"/>
                                          </p:val>
                                        </p:tav>
                                        <p:tav tm="100000">
                                          <p:val>
                                            <p:fltVal val="0"/>
                                          </p:val>
                                        </p:tav>
                                      </p:tavLst>
                                    </p:anim>
                                    <p:animEffect transition="in" filter="fade">
                                      <p:cBhvr>
                                        <p:cTn id="21" dur="1000"/>
                                        <p:tgtEl>
                                          <p:spTgt spid="6"/>
                                        </p:tgtEl>
                                      </p:cBhvr>
                                    </p:animEffect>
                                  </p:childTnLst>
                                </p:cTn>
                              </p:par>
                            </p:childTnLst>
                          </p:cTn>
                        </p:par>
                        <p:par>
                          <p:cTn id="22" fill="hold">
                            <p:stCondLst>
                              <p:cond delay="1000"/>
                            </p:stCondLst>
                            <p:childTnLst>
                              <p:par>
                                <p:cTn id="23" presetID="21" presetClass="entr" presetSubtype="1"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heel(1)">
                                      <p:cBhvr>
                                        <p:cTn id="25" dur="2000"/>
                                        <p:tgtEl>
                                          <p:spTgt spid="37"/>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1000" fill="hold"/>
                                        <p:tgtEl>
                                          <p:spTgt spid="13"/>
                                        </p:tgtEl>
                                        <p:attrNameLst>
                                          <p:attrName>ppt_w</p:attrName>
                                        </p:attrNameLst>
                                      </p:cBhvr>
                                      <p:tavLst>
                                        <p:tav tm="0">
                                          <p:val>
                                            <p:fltVal val="0"/>
                                          </p:val>
                                        </p:tav>
                                        <p:tav tm="100000">
                                          <p:val>
                                            <p:strVal val="#ppt_w"/>
                                          </p:val>
                                        </p:tav>
                                      </p:tavLst>
                                    </p:anim>
                                    <p:anim calcmode="lin" valueType="num">
                                      <p:cBhvr>
                                        <p:cTn id="31" dur="1000" fill="hold"/>
                                        <p:tgtEl>
                                          <p:spTgt spid="13"/>
                                        </p:tgtEl>
                                        <p:attrNameLst>
                                          <p:attrName>ppt_h</p:attrName>
                                        </p:attrNameLst>
                                      </p:cBhvr>
                                      <p:tavLst>
                                        <p:tav tm="0">
                                          <p:val>
                                            <p:fltVal val="0"/>
                                          </p:val>
                                        </p:tav>
                                        <p:tav tm="100000">
                                          <p:val>
                                            <p:strVal val="#ppt_h"/>
                                          </p:val>
                                        </p:tav>
                                      </p:tavLst>
                                    </p:anim>
                                    <p:anim calcmode="lin" valueType="num">
                                      <p:cBhvr>
                                        <p:cTn id="32" dur="1000" fill="hold"/>
                                        <p:tgtEl>
                                          <p:spTgt spid="13"/>
                                        </p:tgtEl>
                                        <p:attrNameLst>
                                          <p:attrName>style.rotation</p:attrName>
                                        </p:attrNameLst>
                                      </p:cBhvr>
                                      <p:tavLst>
                                        <p:tav tm="0">
                                          <p:val>
                                            <p:fltVal val="90"/>
                                          </p:val>
                                        </p:tav>
                                        <p:tav tm="100000">
                                          <p:val>
                                            <p:fltVal val="0"/>
                                          </p:val>
                                        </p:tav>
                                      </p:tavLst>
                                    </p:anim>
                                    <p:animEffect transition="in" filter="fade">
                                      <p:cBhvr>
                                        <p:cTn id="33" dur="1000"/>
                                        <p:tgtEl>
                                          <p:spTgt spid="13"/>
                                        </p:tgtEl>
                                      </p:cBhvr>
                                    </p:animEffect>
                                  </p:childTnLst>
                                </p:cTn>
                              </p:par>
                            </p:childTnLst>
                          </p:cTn>
                        </p:par>
                        <p:par>
                          <p:cTn id="34" fill="hold">
                            <p:stCondLst>
                              <p:cond delay="1000"/>
                            </p:stCondLst>
                            <p:childTnLst>
                              <p:par>
                                <p:cTn id="35" presetID="21" presetClass="entr" presetSubtype="1"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heel(1)">
                                      <p:cBhvr>
                                        <p:cTn id="37" dur="2000"/>
                                        <p:tgtEl>
                                          <p:spTgt spid="3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00"/>
                                        <p:tgtEl>
                                          <p:spTgt spid="20"/>
                                        </p:tgtEl>
                                      </p:cBhvr>
                                    </p:animEffect>
                                  </p:childTnLst>
                                </p:cTn>
                              </p:par>
                            </p:childTnLst>
                          </p:cTn>
                        </p:par>
                        <p:par>
                          <p:cTn id="43" fill="hold">
                            <p:stCondLst>
                              <p:cond delay="500"/>
                            </p:stCondLst>
                            <p:childTnLst>
                              <p:par>
                                <p:cTn id="44" presetID="21" presetClass="entr" presetSubtype="1" fill="hold" grpId="0" nodeType="after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wheel(1)">
                                      <p:cBhvr>
                                        <p:cTn id="46" dur="2000"/>
                                        <p:tgtEl>
                                          <p:spTgt spid="3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down)">
                                      <p:cBhvr>
                                        <p:cTn id="51" dur="500"/>
                                        <p:tgtEl>
                                          <p:spTgt spid="27"/>
                                        </p:tgtEl>
                                      </p:cBhvr>
                                    </p:animEffect>
                                  </p:childTnLst>
                                </p:cTn>
                              </p:par>
                            </p:childTnLst>
                          </p:cTn>
                        </p:par>
                        <p:par>
                          <p:cTn id="52" fill="hold">
                            <p:stCondLst>
                              <p:cond delay="500"/>
                            </p:stCondLst>
                            <p:childTnLst>
                              <p:par>
                                <p:cTn id="53" presetID="21" presetClass="entr" presetSubtype="1"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heel(1)">
                                      <p:cBhvr>
                                        <p:cTn id="55" dur="2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xmlns="" id="{C979C8FB-B04B-9078-192A-E3E228C0DC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sp>
        <p:nvSpPr>
          <p:cNvPr id="9" name="TextBox 8">
            <a:extLst>
              <a:ext uri="{FF2B5EF4-FFF2-40B4-BE49-F238E27FC236}">
                <a16:creationId xmlns:a16="http://schemas.microsoft.com/office/drawing/2014/main" xmlns="" id="{F1992333-381E-9BE1-27F0-A80850E27A3B}"/>
              </a:ext>
            </a:extLst>
          </p:cNvPr>
          <p:cNvSpPr txBox="1"/>
          <p:nvPr/>
        </p:nvSpPr>
        <p:spPr>
          <a:xfrm>
            <a:off x="1984744" y="31899"/>
            <a:ext cx="3500769" cy="6989862"/>
          </a:xfrm>
          <a:prstGeom prst="rect">
            <a:avLst/>
          </a:prstGeom>
          <a:noFill/>
        </p:spPr>
        <p:txBody>
          <a:bodyPr wrap="square">
            <a:spAutoFit/>
          </a:bodyPr>
          <a:lstStyle/>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Lưng mẹ / còng rồi</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Cau thì / vẫn </a:t>
            </a:r>
            <a:r>
              <a:rPr lang="vi-VN" sz="2700" b="1" i="1" u="sng" dirty="0">
                <a:solidFill>
                  <a:srgbClr val="000000"/>
                </a:solidFill>
                <a:effectLst/>
                <a:latin typeface="Times New Roman" panose="02020603050405020304" pitchFamily="18" charset="0"/>
                <a:ea typeface="Times New Roman" panose="02020603050405020304" pitchFamily="18" charset="0"/>
              </a:rPr>
              <a:t>thẳng</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Cau - / ngọn xanh rờn</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Mẹ - / đầu bạc </a:t>
            </a:r>
            <a:r>
              <a:rPr lang="vi-VN" sz="2700" b="1" i="1" u="sng" dirty="0">
                <a:solidFill>
                  <a:srgbClr val="000000"/>
                </a:solidFill>
                <a:effectLst/>
                <a:latin typeface="Times New Roman" panose="02020603050405020304" pitchFamily="18" charset="0"/>
                <a:ea typeface="Times New Roman" panose="02020603050405020304" pitchFamily="18" charset="0"/>
              </a:rPr>
              <a:t>trắng</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 </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Cau / ngày càng cao</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Mẹ / ngày một thấp</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Cau / gần với giời</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Mẹ / thì gần đất!</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 </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Ngày / con còn bé</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Cau / mẹ bổ tư</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Giờ / cau bổ tám</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Mẹ còn / ngại to!</a:t>
            </a:r>
            <a:endParaRPr lang="x-none" sz="2700" dirty="0">
              <a:effectLst/>
              <a:latin typeface="Times New Roman" panose="02020603050405020304" pitchFamily="18" charset="0"/>
              <a:ea typeface="Times New Roman" panose="02020603050405020304" pitchFamily="18" charset="0"/>
            </a:endParaRPr>
          </a:p>
        </p:txBody>
      </p:sp>
      <p:sp>
        <p:nvSpPr>
          <p:cNvPr id="11" name="TextBox 10">
            <a:extLst>
              <a:ext uri="{FF2B5EF4-FFF2-40B4-BE49-F238E27FC236}">
                <a16:creationId xmlns:a16="http://schemas.microsoft.com/office/drawing/2014/main" xmlns="" id="{7DC8C6EC-8C46-E379-1E7A-08ED91F2E2B8}"/>
              </a:ext>
            </a:extLst>
          </p:cNvPr>
          <p:cNvSpPr txBox="1"/>
          <p:nvPr/>
        </p:nvSpPr>
        <p:spPr>
          <a:xfrm>
            <a:off x="6518644" y="1185309"/>
            <a:ext cx="3688612" cy="4487382"/>
          </a:xfrm>
          <a:prstGeom prst="rect">
            <a:avLst/>
          </a:prstGeom>
          <a:noFill/>
        </p:spPr>
        <p:txBody>
          <a:bodyPr wrap="square">
            <a:spAutoFit/>
          </a:bodyPr>
          <a:lstStyle/>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Một miếng / cau khô</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Khô gầy / như mẹ</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Con nâng / trên tay</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Không cầm / được lệ</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 </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Ngẩng / hỏi giời vậy</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 Sao / mẹ ta </a:t>
            </a:r>
            <a:r>
              <a:rPr lang="vi-VN" sz="2700" b="1" i="1" u="sng" dirty="0">
                <a:solidFill>
                  <a:srgbClr val="000000"/>
                </a:solidFill>
                <a:effectLst/>
                <a:latin typeface="Times New Roman" panose="02020603050405020304" pitchFamily="18" charset="0"/>
                <a:ea typeface="Times New Roman" panose="02020603050405020304" pitchFamily="18" charset="0"/>
              </a:rPr>
              <a:t>già</a:t>
            </a:r>
            <a:r>
              <a:rPr lang="vi-VN" sz="2700" i="1" dirty="0">
                <a:solidFill>
                  <a:srgbClr val="000000"/>
                </a:solidFill>
                <a:effectLst/>
                <a:latin typeface="Times New Roman" panose="02020603050405020304" pitchFamily="18" charset="0"/>
                <a:ea typeface="Times New Roman" panose="02020603050405020304" pitchFamily="18" charset="0"/>
              </a:rPr>
              <a:t>?</a:t>
            </a:r>
            <a:endParaRPr lang="x-none" sz="2700" dirty="0">
              <a:effectLst/>
              <a:latin typeface="Times New Roman" panose="02020603050405020304" pitchFamily="18" charset="0"/>
              <a:ea typeface="Times New Roman" panose="02020603050405020304" pitchFamily="18" charset="0"/>
            </a:endParaRPr>
          </a:p>
          <a:p>
            <a:pPr algn="just">
              <a:lnSpc>
                <a:spcPct val="115000"/>
              </a:lnSpc>
            </a:pPr>
            <a:r>
              <a:rPr lang="vi-VN" sz="2700" i="1" dirty="0">
                <a:solidFill>
                  <a:srgbClr val="000000"/>
                </a:solidFill>
                <a:effectLst/>
                <a:latin typeface="Times New Roman" panose="02020603050405020304" pitchFamily="18" charset="0"/>
                <a:ea typeface="Times New Roman" panose="02020603050405020304" pitchFamily="18" charset="0"/>
              </a:rPr>
              <a:t>Không / một lời đáp</a:t>
            </a:r>
            <a:endParaRPr lang="x-none" sz="2700" dirty="0">
              <a:effectLst/>
              <a:latin typeface="Times New Roman" panose="02020603050405020304" pitchFamily="18" charset="0"/>
              <a:ea typeface="Times New Roman" panose="02020603050405020304" pitchFamily="18" charset="0"/>
            </a:endParaRPr>
          </a:p>
          <a:p>
            <a:r>
              <a:rPr lang="vi-VN" sz="2700" i="1" dirty="0">
                <a:solidFill>
                  <a:srgbClr val="000000"/>
                </a:solidFill>
                <a:effectLst/>
                <a:latin typeface="Times New Roman" panose="02020603050405020304" pitchFamily="18" charset="0"/>
                <a:ea typeface="Times New Roman" panose="02020603050405020304" pitchFamily="18" charset="0"/>
              </a:rPr>
              <a:t>Mây bay / về </a:t>
            </a:r>
            <a:r>
              <a:rPr lang="vi-VN" sz="2700" b="1" i="1" u="sng" dirty="0">
                <a:solidFill>
                  <a:srgbClr val="000000"/>
                </a:solidFill>
                <a:effectLst/>
                <a:latin typeface="Times New Roman" panose="02020603050405020304" pitchFamily="18" charset="0"/>
                <a:ea typeface="Times New Roman" panose="02020603050405020304" pitchFamily="18" charset="0"/>
              </a:rPr>
              <a:t>xa</a:t>
            </a:r>
            <a:r>
              <a:rPr lang="vi-VN" sz="2700" i="1" dirty="0">
                <a:solidFill>
                  <a:srgbClr val="000000"/>
                </a:solidFill>
                <a:effectLst/>
                <a:latin typeface="Times New Roman" panose="02020603050405020304" pitchFamily="18" charset="0"/>
                <a:ea typeface="Times New Roman" panose="02020603050405020304" pitchFamily="18" charset="0"/>
              </a:rPr>
              <a:t>.</a:t>
            </a:r>
            <a:r>
              <a:rPr lang="vi-VN" sz="2700" dirty="0">
                <a:solidFill>
                  <a:srgbClr val="000000"/>
                </a:solidFill>
                <a:effectLst/>
                <a:latin typeface="Times New Roman" panose="02020603050405020304" pitchFamily="18" charset="0"/>
                <a:ea typeface="Times New Roman" panose="02020603050405020304" pitchFamily="18" charset="0"/>
              </a:rPr>
              <a:t> </a:t>
            </a:r>
            <a:endParaRPr lang="x-none" sz="2700" dirty="0"/>
          </a:p>
        </p:txBody>
      </p:sp>
    </p:spTree>
    <p:extLst>
      <p:ext uri="{BB962C8B-B14F-4D97-AF65-F5344CB8AC3E}">
        <p14:creationId xmlns:p14="http://schemas.microsoft.com/office/powerpoint/2010/main" val="4273189416"/>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69E7685E-8CCE-4BEA-9D4E-85B2D60FF24B}"/>
              </a:ext>
            </a:extLst>
          </p:cNvPr>
          <p:cNvPicPr>
            <a:picLocks noChangeAspect="1"/>
          </p:cNvPicPr>
          <p:nvPr/>
        </p:nvPicPr>
        <p:blipFill rotWithShape="1">
          <a:blip r:embed="rId3">
            <a:extLst>
              <a:ext uri="{28A0092B-C50C-407E-A947-70E740481C1C}">
                <a14:useLocalDpi xmlns:a14="http://schemas.microsoft.com/office/drawing/2010/main" val="0"/>
              </a:ext>
            </a:extLst>
          </a:blip>
          <a:srcRect l="49573" t="29534" r="3509" b="57419"/>
          <a:stretch/>
        </p:blipFill>
        <p:spPr>
          <a:xfrm>
            <a:off x="3063436" y="1018306"/>
            <a:ext cx="5621671" cy="4650660"/>
          </a:xfrm>
          <a:prstGeom prst="rect">
            <a:avLst/>
          </a:prstGeom>
        </p:spPr>
      </p:pic>
      <p:pic>
        <p:nvPicPr>
          <p:cNvPr id="2" name="图片 1">
            <a:extLst>
              <a:ext uri="{FF2B5EF4-FFF2-40B4-BE49-F238E27FC236}">
                <a16:creationId xmlns:a16="http://schemas.microsoft.com/office/drawing/2014/main" xmlns="" id="{3625CBBB-FDD1-42A5-8673-D4B653CA352D}"/>
              </a:ext>
            </a:extLst>
          </p:cNvPr>
          <p:cNvPicPr>
            <a:picLocks noChangeAspect="1"/>
          </p:cNvPicPr>
          <p:nvPr/>
        </p:nvPicPr>
        <p:blipFill rotWithShape="1">
          <a:blip r:embed="rId4">
            <a:extLst>
              <a:ext uri="{28A0092B-C50C-407E-A947-70E740481C1C}">
                <a14:useLocalDpi xmlns:a14="http://schemas.microsoft.com/office/drawing/2010/main" val="0"/>
              </a:ext>
            </a:extLst>
          </a:blip>
          <a:srcRect b="84659"/>
          <a:stretch/>
        </p:blipFill>
        <p:spPr>
          <a:xfrm>
            <a:off x="0" y="0"/>
            <a:ext cx="12192000" cy="6858000"/>
          </a:xfrm>
          <a:prstGeom prst="rect">
            <a:avLst/>
          </a:prstGeom>
        </p:spPr>
      </p:pic>
      <p:sp>
        <p:nvSpPr>
          <p:cNvPr id="8" name="矩形 7">
            <a:extLst>
              <a:ext uri="{FF2B5EF4-FFF2-40B4-BE49-F238E27FC236}">
                <a16:creationId xmlns:a16="http://schemas.microsoft.com/office/drawing/2014/main" xmlns="" id="{D474DBEB-4132-44A1-ACC1-CE12AEDEBF6F}"/>
              </a:ext>
            </a:extLst>
          </p:cNvPr>
          <p:cNvSpPr/>
          <p:nvPr/>
        </p:nvSpPr>
        <p:spPr>
          <a:xfrm>
            <a:off x="1563014" y="2443104"/>
            <a:ext cx="9065970" cy="20934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EFEC3FAB-22AD-4AFF-B9E0-9C6D9213E741}"/>
              </a:ext>
            </a:extLst>
          </p:cNvPr>
          <p:cNvPicPr>
            <a:picLocks noChangeAspect="1"/>
          </p:cNvPicPr>
          <p:nvPr/>
        </p:nvPicPr>
        <p:blipFill rotWithShape="1">
          <a:blip r:embed="rId3">
            <a:extLst>
              <a:ext uri="{28A0092B-C50C-407E-A947-70E740481C1C}">
                <a14:useLocalDpi xmlns:a14="http://schemas.microsoft.com/office/drawing/2010/main" val="0"/>
              </a:ext>
            </a:extLst>
          </a:blip>
          <a:srcRect l="161" t="16152" r="50872" b="70801"/>
          <a:stretch/>
        </p:blipFill>
        <p:spPr>
          <a:xfrm flipH="1">
            <a:off x="7728155" y="3343636"/>
            <a:ext cx="4463845" cy="3538276"/>
          </a:xfrm>
          <a:prstGeom prst="rect">
            <a:avLst/>
          </a:prstGeom>
        </p:spPr>
      </p:pic>
      <p:pic>
        <p:nvPicPr>
          <p:cNvPr id="4" name="图片 3">
            <a:extLst>
              <a:ext uri="{FF2B5EF4-FFF2-40B4-BE49-F238E27FC236}">
                <a16:creationId xmlns:a16="http://schemas.microsoft.com/office/drawing/2014/main" xmlns="" id="{EBB67B35-F697-4C16-8E5A-E842193CD595}"/>
              </a:ext>
            </a:extLst>
          </p:cNvPr>
          <p:cNvPicPr>
            <a:picLocks noChangeAspect="1"/>
          </p:cNvPicPr>
          <p:nvPr/>
        </p:nvPicPr>
        <p:blipFill rotWithShape="1">
          <a:blip r:embed="rId3">
            <a:extLst>
              <a:ext uri="{28A0092B-C50C-407E-A947-70E740481C1C}">
                <a14:useLocalDpi xmlns:a14="http://schemas.microsoft.com/office/drawing/2010/main" val="0"/>
              </a:ext>
            </a:extLst>
          </a:blip>
          <a:srcRect l="246" t="8499" r="-183" b="84888"/>
          <a:stretch/>
        </p:blipFill>
        <p:spPr>
          <a:xfrm>
            <a:off x="0" y="4484685"/>
            <a:ext cx="12192000" cy="2397227"/>
          </a:xfrm>
          <a:prstGeom prst="rect">
            <a:avLst/>
          </a:prstGeom>
        </p:spPr>
      </p:pic>
      <p:sp>
        <p:nvSpPr>
          <p:cNvPr id="6" name="文本框 5">
            <a:extLst>
              <a:ext uri="{FF2B5EF4-FFF2-40B4-BE49-F238E27FC236}">
                <a16:creationId xmlns:a16="http://schemas.microsoft.com/office/drawing/2014/main" xmlns="" id="{B83E3A8F-C530-4B79-85C6-119F31F50953}"/>
              </a:ext>
            </a:extLst>
          </p:cNvPr>
          <p:cNvSpPr txBox="1"/>
          <p:nvPr/>
        </p:nvSpPr>
        <p:spPr>
          <a:xfrm>
            <a:off x="1638600" y="2686246"/>
            <a:ext cx="8990383" cy="1754326"/>
          </a:xfrm>
          <a:prstGeom prst="rect">
            <a:avLst/>
          </a:prstGeom>
          <a:noFill/>
        </p:spPr>
        <p:txBody>
          <a:bodyPr vert="horz" wrap="square" rtlCol="0">
            <a:spAutoFit/>
          </a:bodyPr>
          <a:lstStyle/>
          <a:p>
            <a:pPr algn="ctr"/>
            <a:r>
              <a:rPr lang="vi-VN" altLang="zh-CN" sz="5400" b="1" dirty="0">
                <a:solidFill>
                  <a:srgbClr val="323476"/>
                </a:solidFill>
                <a:latin typeface="+mj-lt"/>
                <a:ea typeface="小考拉体" panose="02000503000000000000" pitchFamily="2" charset="-122"/>
              </a:rPr>
              <a:t>1. Đặc điểm nội dung </a:t>
            </a:r>
          </a:p>
          <a:p>
            <a:pPr algn="ctr"/>
            <a:r>
              <a:rPr lang="vi-VN" altLang="zh-CN" sz="5400" b="1" dirty="0">
                <a:solidFill>
                  <a:srgbClr val="323476"/>
                </a:solidFill>
                <a:latin typeface="+mj-lt"/>
                <a:ea typeface="小考拉体" panose="02000503000000000000" pitchFamily="2" charset="-122"/>
              </a:rPr>
              <a:t>của bài thơ</a:t>
            </a:r>
            <a:endParaRPr lang="zh-CN" altLang="en-US" sz="5400" b="1" dirty="0">
              <a:solidFill>
                <a:srgbClr val="323476"/>
              </a:solidFill>
              <a:latin typeface="+mj-lt"/>
              <a:ea typeface="小考拉体" panose="02000503000000000000" pitchFamily="2" charset="-122"/>
            </a:endParaRPr>
          </a:p>
        </p:txBody>
      </p:sp>
      <p:pic>
        <p:nvPicPr>
          <p:cNvPr id="9" name="图片 8">
            <a:extLst>
              <a:ext uri="{FF2B5EF4-FFF2-40B4-BE49-F238E27FC236}">
                <a16:creationId xmlns:a16="http://schemas.microsoft.com/office/drawing/2014/main" xmlns="" id="{551868F5-90A9-48A3-AC75-BED8622FFC0D}"/>
              </a:ext>
            </a:extLst>
          </p:cNvPr>
          <p:cNvPicPr>
            <a:picLocks noChangeAspect="1"/>
          </p:cNvPicPr>
          <p:nvPr/>
        </p:nvPicPr>
        <p:blipFill rotWithShape="1">
          <a:blip r:embed="rId3">
            <a:extLst>
              <a:ext uri="{28A0092B-C50C-407E-A947-70E740481C1C}">
                <a14:useLocalDpi xmlns:a14="http://schemas.microsoft.com/office/drawing/2010/main" val="0"/>
              </a:ext>
            </a:extLst>
          </a:blip>
          <a:srcRect l="67274" t="16646" r="17313" b="78060"/>
          <a:stretch/>
        </p:blipFill>
        <p:spPr>
          <a:xfrm>
            <a:off x="1909828" y="1860141"/>
            <a:ext cx="1406457" cy="1435510"/>
          </a:xfrm>
          <a:prstGeom prst="rect">
            <a:avLst/>
          </a:prstGeom>
        </p:spPr>
      </p:pic>
      <p:pic>
        <p:nvPicPr>
          <p:cNvPr id="10" name="图片 9">
            <a:extLst>
              <a:ext uri="{FF2B5EF4-FFF2-40B4-BE49-F238E27FC236}">
                <a16:creationId xmlns:a16="http://schemas.microsoft.com/office/drawing/2014/main" xmlns="" id="{8418D1DF-9F3A-4D69-951F-075037BA4B0B}"/>
              </a:ext>
            </a:extLst>
          </p:cNvPr>
          <p:cNvPicPr>
            <a:picLocks noChangeAspect="1"/>
          </p:cNvPicPr>
          <p:nvPr/>
        </p:nvPicPr>
        <p:blipFill rotWithShape="1">
          <a:blip r:embed="rId3">
            <a:extLst>
              <a:ext uri="{28A0092B-C50C-407E-A947-70E740481C1C}">
                <a14:useLocalDpi xmlns:a14="http://schemas.microsoft.com/office/drawing/2010/main" val="0"/>
              </a:ext>
            </a:extLst>
          </a:blip>
          <a:srcRect l="67274" t="16646" r="17313" b="78060"/>
          <a:stretch/>
        </p:blipFill>
        <p:spPr>
          <a:xfrm>
            <a:off x="9360708" y="3320670"/>
            <a:ext cx="1406457" cy="1435510"/>
          </a:xfrm>
          <a:prstGeom prst="rect">
            <a:avLst/>
          </a:prstGeom>
        </p:spPr>
      </p:pic>
      <p:pic>
        <p:nvPicPr>
          <p:cNvPr id="12" name="图片 11">
            <a:extLst>
              <a:ext uri="{FF2B5EF4-FFF2-40B4-BE49-F238E27FC236}">
                <a16:creationId xmlns:a16="http://schemas.microsoft.com/office/drawing/2014/main" xmlns="" id="{DE6F74DC-5E1D-41CE-9C16-351253082A27}"/>
              </a:ext>
            </a:extLst>
          </p:cNvPr>
          <p:cNvPicPr>
            <a:picLocks noChangeAspect="1"/>
          </p:cNvPicPr>
          <p:nvPr/>
        </p:nvPicPr>
        <p:blipFill rotWithShape="1">
          <a:blip r:embed="rId3">
            <a:extLst>
              <a:ext uri="{28A0092B-C50C-407E-A947-70E740481C1C}">
                <a14:useLocalDpi xmlns:a14="http://schemas.microsoft.com/office/drawing/2010/main" val="0"/>
              </a:ext>
            </a:extLst>
          </a:blip>
          <a:srcRect l="52995" t="97" r="125" b="90865"/>
          <a:stretch/>
        </p:blipFill>
        <p:spPr>
          <a:xfrm>
            <a:off x="7914185" y="0"/>
            <a:ext cx="4277815" cy="2450692"/>
          </a:xfrm>
          <a:prstGeom prst="rect">
            <a:avLst/>
          </a:prstGeom>
        </p:spPr>
      </p:pic>
      <p:pic>
        <p:nvPicPr>
          <p:cNvPr id="13" name="图片 12">
            <a:extLst>
              <a:ext uri="{FF2B5EF4-FFF2-40B4-BE49-F238E27FC236}">
                <a16:creationId xmlns:a16="http://schemas.microsoft.com/office/drawing/2014/main" xmlns="" id="{92000885-E52E-48C0-BBBB-2EA550A4F8B2}"/>
              </a:ext>
            </a:extLst>
          </p:cNvPr>
          <p:cNvPicPr>
            <a:picLocks noChangeAspect="1"/>
          </p:cNvPicPr>
          <p:nvPr/>
        </p:nvPicPr>
        <p:blipFill rotWithShape="1">
          <a:blip r:embed="rId3">
            <a:extLst>
              <a:ext uri="{28A0092B-C50C-407E-A947-70E740481C1C}">
                <a14:useLocalDpi xmlns:a14="http://schemas.microsoft.com/office/drawing/2010/main" val="0"/>
              </a:ext>
            </a:extLst>
          </a:blip>
          <a:srcRect l="52995" t="97" r="125" b="90865"/>
          <a:stretch/>
        </p:blipFill>
        <p:spPr>
          <a:xfrm flipH="1">
            <a:off x="4407292" y="-840411"/>
            <a:ext cx="4277815" cy="2450692"/>
          </a:xfrm>
          <a:prstGeom prst="rect">
            <a:avLst/>
          </a:prstGeom>
        </p:spPr>
      </p:pic>
    </p:spTree>
    <p:extLst>
      <p:ext uri="{BB962C8B-B14F-4D97-AF65-F5344CB8AC3E}">
        <p14:creationId xmlns:p14="http://schemas.microsoft.com/office/powerpoint/2010/main" val="3119585901"/>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500"/>
                            </p:stCondLst>
                            <p:childTnLst>
                              <p:par>
                                <p:cTn id="26" presetID="2" presetClass="entr" presetSubtype="4"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53" presetClass="entr" presetSubtype="16"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childTnLst>
                          </p:cTn>
                        </p:par>
                        <p:par>
                          <p:cTn id="41" fill="hold">
                            <p:stCondLst>
                              <p:cond delay="2000"/>
                            </p:stCondLst>
                            <p:childTnLst>
                              <p:par>
                                <p:cTn id="42" presetID="53" presetClass="entr" presetSubtype="16"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4B4038EA-0D27-469F-AC9C-84BDB5644CBD}"/>
              </a:ext>
            </a:extLst>
          </p:cNvPr>
          <p:cNvGrpSpPr/>
          <p:nvPr/>
        </p:nvGrpSpPr>
        <p:grpSpPr>
          <a:xfrm>
            <a:off x="269317" y="1765669"/>
            <a:ext cx="6128381" cy="4137949"/>
            <a:chOff x="4691982" y="1360025"/>
            <a:chExt cx="6128381" cy="4137949"/>
          </a:xfrm>
        </p:grpSpPr>
        <p:pic>
          <p:nvPicPr>
            <p:cNvPr id="7" name="图片 6">
              <a:extLst>
                <a:ext uri="{FF2B5EF4-FFF2-40B4-BE49-F238E27FC236}">
                  <a16:creationId xmlns:a16="http://schemas.microsoft.com/office/drawing/2014/main" xmlns="" id="{CF262CCB-F9CB-4CED-818F-3DAF6D067B0F}"/>
                </a:ext>
              </a:extLst>
            </p:cNvPr>
            <p:cNvPicPr>
              <a:picLocks noChangeAspect="1"/>
            </p:cNvPicPr>
            <p:nvPr/>
          </p:nvPicPr>
          <p:blipFill rotWithShape="1">
            <a:blip r:embed="rId3">
              <a:clrChange>
                <a:clrFrom>
                  <a:srgbClr val="FFFFFF"/>
                </a:clrFrom>
                <a:clrTo>
                  <a:srgbClr val="FFFFFF">
                    <a:alpha val="0"/>
                  </a:srgbClr>
                </a:clrTo>
              </a:clrChange>
            </a:blip>
            <a:srcRect t="16141"/>
            <a:stretch/>
          </p:blipFill>
          <p:spPr>
            <a:xfrm rot="20720828">
              <a:off x="4691982" y="2210498"/>
              <a:ext cx="2432303" cy="1542048"/>
            </a:xfrm>
            <a:prstGeom prst="rect">
              <a:avLst/>
            </a:prstGeom>
          </p:spPr>
        </p:pic>
        <p:grpSp>
          <p:nvGrpSpPr>
            <p:cNvPr id="9" name="组合 8">
              <a:extLst>
                <a:ext uri="{FF2B5EF4-FFF2-40B4-BE49-F238E27FC236}">
                  <a16:creationId xmlns:a16="http://schemas.microsoft.com/office/drawing/2014/main" xmlns="" id="{18D24F18-D8AF-4285-BD69-662487DD9196}"/>
                </a:ext>
              </a:extLst>
            </p:cNvPr>
            <p:cNvGrpSpPr/>
            <p:nvPr/>
          </p:nvGrpSpPr>
          <p:grpSpPr>
            <a:xfrm>
              <a:off x="5667797" y="1360025"/>
              <a:ext cx="5152566" cy="4137949"/>
              <a:chOff x="21318" y="2720051"/>
              <a:chExt cx="5152566" cy="4137949"/>
            </a:xfrm>
          </p:grpSpPr>
          <p:grpSp>
            <p:nvGrpSpPr>
              <p:cNvPr id="2" name="组合 1">
                <a:extLst>
                  <a:ext uri="{FF2B5EF4-FFF2-40B4-BE49-F238E27FC236}">
                    <a16:creationId xmlns:a16="http://schemas.microsoft.com/office/drawing/2014/main" xmlns="" id="{7E048C89-FC75-446D-809E-4F5726AC2603}"/>
                  </a:ext>
                </a:extLst>
              </p:cNvPr>
              <p:cNvGrpSpPr/>
              <p:nvPr/>
            </p:nvGrpSpPr>
            <p:grpSpPr>
              <a:xfrm>
                <a:off x="398660" y="2905468"/>
                <a:ext cx="4397882" cy="3767114"/>
                <a:chOff x="7452852" y="2894239"/>
                <a:chExt cx="4397882" cy="3767114"/>
              </a:xfrm>
            </p:grpSpPr>
            <p:pic>
              <p:nvPicPr>
                <p:cNvPr id="3" name="图片 2">
                  <a:extLst>
                    <a:ext uri="{FF2B5EF4-FFF2-40B4-BE49-F238E27FC236}">
                      <a16:creationId xmlns:a16="http://schemas.microsoft.com/office/drawing/2014/main" xmlns="" id="{CBA17363-BFB4-4B07-9DF4-66AF3E69E35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52852" y="3087328"/>
                  <a:ext cx="4397882" cy="3574025"/>
                </a:xfrm>
                <a:prstGeom prst="rect">
                  <a:avLst/>
                </a:prstGeom>
              </p:spPr>
            </p:pic>
            <p:pic>
              <p:nvPicPr>
                <p:cNvPr id="4" name="图片 3">
                  <a:extLst>
                    <a:ext uri="{FF2B5EF4-FFF2-40B4-BE49-F238E27FC236}">
                      <a16:creationId xmlns:a16="http://schemas.microsoft.com/office/drawing/2014/main" xmlns="" id="{230BF849-40F8-4D9F-A735-436CDD558A10}"/>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30962" b="39167" l="28563" r="40752"/>
                          </a14:imgEffect>
                        </a14:imgLayer>
                      </a14:imgProps>
                    </a:ext>
                    <a:ext uri="{28A0092B-C50C-407E-A947-70E740481C1C}">
                      <a14:useLocalDpi xmlns:a14="http://schemas.microsoft.com/office/drawing/2010/main" val="0"/>
                    </a:ext>
                  </a:extLst>
                </a:blip>
                <a:srcRect l="30426" t="31869" r="58374" b="60898"/>
                <a:stretch/>
              </p:blipFill>
              <p:spPr>
                <a:xfrm rot="1754077">
                  <a:off x="8995766" y="3059805"/>
                  <a:ext cx="1031339" cy="999131"/>
                </a:xfrm>
                <a:prstGeom prst="rect">
                  <a:avLst/>
                </a:prstGeom>
              </p:spPr>
            </p:pic>
            <p:pic>
              <p:nvPicPr>
                <p:cNvPr id="5" name="图片 4">
                  <a:extLst>
                    <a:ext uri="{FF2B5EF4-FFF2-40B4-BE49-F238E27FC236}">
                      <a16:creationId xmlns:a16="http://schemas.microsoft.com/office/drawing/2014/main" xmlns="" id="{BF935B00-D3FA-4A4A-8265-960F06E9F426}"/>
                    </a:ext>
                  </a:extLst>
                </p:cNvPr>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30962" b="39167" l="28563" r="40752"/>
                          </a14:imgEffect>
                        </a14:imgLayer>
                      </a14:imgProps>
                    </a:ext>
                    <a:ext uri="{28A0092B-C50C-407E-A947-70E740481C1C}">
                      <a14:useLocalDpi xmlns:a14="http://schemas.microsoft.com/office/drawing/2010/main" val="0"/>
                    </a:ext>
                  </a:extLst>
                </a:blip>
                <a:srcRect l="30426" t="31869" r="58374" b="60898"/>
                <a:stretch/>
              </p:blipFill>
              <p:spPr>
                <a:xfrm rot="21396860">
                  <a:off x="8507943" y="2894239"/>
                  <a:ext cx="789645" cy="764985"/>
                </a:xfrm>
                <a:prstGeom prst="rect">
                  <a:avLst/>
                </a:prstGeom>
              </p:spPr>
            </p:pic>
            <p:pic>
              <p:nvPicPr>
                <p:cNvPr id="6" name="图片 5">
                  <a:extLst>
                    <a:ext uri="{FF2B5EF4-FFF2-40B4-BE49-F238E27FC236}">
                      <a16:creationId xmlns:a16="http://schemas.microsoft.com/office/drawing/2014/main" xmlns="" id="{DCB3372F-E31D-408C-B80A-26E9A847CC99}"/>
                    </a:ext>
                  </a:extLst>
                </p:cNvPr>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30962" b="39167" l="28563" r="40752"/>
                          </a14:imgEffect>
                        </a14:imgLayer>
                      </a14:imgProps>
                    </a:ext>
                    <a:ext uri="{28A0092B-C50C-407E-A947-70E740481C1C}">
                      <a14:useLocalDpi xmlns:a14="http://schemas.microsoft.com/office/drawing/2010/main" val="0"/>
                    </a:ext>
                  </a:extLst>
                </a:blip>
                <a:srcRect l="30426" t="31869" r="58374" b="60898"/>
                <a:stretch/>
              </p:blipFill>
              <p:spPr>
                <a:xfrm flipH="1">
                  <a:off x="9734350" y="2952652"/>
                  <a:ext cx="588352" cy="569978"/>
                </a:xfrm>
                <a:prstGeom prst="rect">
                  <a:avLst/>
                </a:prstGeom>
              </p:spPr>
            </p:pic>
          </p:grpSp>
          <p:sp>
            <p:nvSpPr>
              <p:cNvPr id="8" name="矩形 2">
                <a:extLst>
                  <a:ext uri="{FF2B5EF4-FFF2-40B4-BE49-F238E27FC236}">
                    <a16:creationId xmlns:a16="http://schemas.microsoft.com/office/drawing/2014/main" xmlns="" id="{D26E03BF-BCB8-4DF1-9C2B-84A66C57F712}"/>
                  </a:ext>
                </a:extLst>
              </p:cNvPr>
              <p:cNvSpPr/>
              <p:nvPr/>
            </p:nvSpPr>
            <p:spPr>
              <a:xfrm>
                <a:off x="21318" y="2720051"/>
                <a:ext cx="5152566" cy="4137949"/>
              </a:xfrm>
              <a:custGeom>
                <a:avLst/>
                <a:gdLst>
                  <a:gd name="connsiteX0" fmla="*/ 0 w 2487349"/>
                  <a:gd name="connsiteY0" fmla="*/ 0 h 4768769"/>
                  <a:gd name="connsiteX1" fmla="*/ 2487349 w 2487349"/>
                  <a:gd name="connsiteY1" fmla="*/ 0 h 4768769"/>
                  <a:gd name="connsiteX2" fmla="*/ 2487349 w 2487349"/>
                  <a:gd name="connsiteY2" fmla="*/ 4768769 h 4768769"/>
                  <a:gd name="connsiteX3" fmla="*/ 0 w 2487349"/>
                  <a:gd name="connsiteY3" fmla="*/ 4768769 h 4768769"/>
                  <a:gd name="connsiteX4" fmla="*/ 0 w 2487349"/>
                  <a:gd name="connsiteY4" fmla="*/ 0 h 4768769"/>
                  <a:gd name="connsiteX0" fmla="*/ 0 w 2487349"/>
                  <a:gd name="connsiteY0" fmla="*/ 0 h 4768769"/>
                  <a:gd name="connsiteX1" fmla="*/ 2070661 w 2487349"/>
                  <a:gd name="connsiteY1" fmla="*/ 752354 h 4768769"/>
                  <a:gd name="connsiteX2" fmla="*/ 2487349 w 2487349"/>
                  <a:gd name="connsiteY2" fmla="*/ 4768769 h 4768769"/>
                  <a:gd name="connsiteX3" fmla="*/ 0 w 2487349"/>
                  <a:gd name="connsiteY3" fmla="*/ 4768769 h 4768769"/>
                  <a:gd name="connsiteX4" fmla="*/ 0 w 2487349"/>
                  <a:gd name="connsiteY4" fmla="*/ 0 h 4768769"/>
                  <a:gd name="connsiteX0" fmla="*/ 0 w 2487349"/>
                  <a:gd name="connsiteY0" fmla="*/ 0 h 4768769"/>
                  <a:gd name="connsiteX1" fmla="*/ 2070661 w 2487349"/>
                  <a:gd name="connsiteY1" fmla="*/ 752354 h 4768769"/>
                  <a:gd name="connsiteX2" fmla="*/ 2487349 w 2487349"/>
                  <a:gd name="connsiteY2" fmla="*/ 4768769 h 4768769"/>
                  <a:gd name="connsiteX3" fmla="*/ 0 w 2487349"/>
                  <a:gd name="connsiteY3" fmla="*/ 4768769 h 4768769"/>
                  <a:gd name="connsiteX4" fmla="*/ 0 w 2487349"/>
                  <a:gd name="connsiteY4" fmla="*/ 0 h 4768769"/>
                  <a:gd name="connsiteX0" fmla="*/ 0 w 2487349"/>
                  <a:gd name="connsiteY0" fmla="*/ 608880 h 5377649"/>
                  <a:gd name="connsiteX1" fmla="*/ 2070661 w 2487349"/>
                  <a:gd name="connsiteY1" fmla="*/ 1361234 h 5377649"/>
                  <a:gd name="connsiteX2" fmla="*/ 2487349 w 2487349"/>
                  <a:gd name="connsiteY2" fmla="*/ 5377649 h 5377649"/>
                  <a:gd name="connsiteX3" fmla="*/ 0 w 2487349"/>
                  <a:gd name="connsiteY3" fmla="*/ 5377649 h 5377649"/>
                  <a:gd name="connsiteX4" fmla="*/ 0 w 2487349"/>
                  <a:gd name="connsiteY4" fmla="*/ 608880 h 5377649"/>
                  <a:gd name="connsiteX0" fmla="*/ 216060 w 2703409"/>
                  <a:gd name="connsiteY0" fmla="*/ 608880 h 5377649"/>
                  <a:gd name="connsiteX1" fmla="*/ 2286721 w 2703409"/>
                  <a:gd name="connsiteY1" fmla="*/ 1361234 h 5377649"/>
                  <a:gd name="connsiteX2" fmla="*/ 2703409 w 2703409"/>
                  <a:gd name="connsiteY2" fmla="*/ 5377649 h 5377649"/>
                  <a:gd name="connsiteX3" fmla="*/ 216060 w 2703409"/>
                  <a:gd name="connsiteY3" fmla="*/ 5377649 h 5377649"/>
                  <a:gd name="connsiteX4" fmla="*/ 216060 w 2703409"/>
                  <a:gd name="connsiteY4" fmla="*/ 608880 h 5377649"/>
                  <a:gd name="connsiteX0" fmla="*/ 216060 w 2703409"/>
                  <a:gd name="connsiteY0" fmla="*/ 548936 h 5317705"/>
                  <a:gd name="connsiteX1" fmla="*/ 2495065 w 2703409"/>
                  <a:gd name="connsiteY1" fmla="*/ 1521209 h 5317705"/>
                  <a:gd name="connsiteX2" fmla="*/ 2703409 w 2703409"/>
                  <a:gd name="connsiteY2" fmla="*/ 5317705 h 5317705"/>
                  <a:gd name="connsiteX3" fmla="*/ 216060 w 2703409"/>
                  <a:gd name="connsiteY3" fmla="*/ 5317705 h 5317705"/>
                  <a:gd name="connsiteX4" fmla="*/ 216060 w 2703409"/>
                  <a:gd name="connsiteY4" fmla="*/ 548936 h 5317705"/>
                  <a:gd name="connsiteX0" fmla="*/ 216060 w 2703409"/>
                  <a:gd name="connsiteY0" fmla="*/ 548936 h 5317705"/>
                  <a:gd name="connsiteX1" fmla="*/ 2495065 w 2703409"/>
                  <a:gd name="connsiteY1" fmla="*/ 1521209 h 5317705"/>
                  <a:gd name="connsiteX2" fmla="*/ 2703409 w 2703409"/>
                  <a:gd name="connsiteY2" fmla="*/ 5317705 h 5317705"/>
                  <a:gd name="connsiteX3" fmla="*/ 216060 w 2703409"/>
                  <a:gd name="connsiteY3" fmla="*/ 5317705 h 5317705"/>
                  <a:gd name="connsiteX4" fmla="*/ 216060 w 2703409"/>
                  <a:gd name="connsiteY4" fmla="*/ 548936 h 5317705"/>
                  <a:gd name="connsiteX0" fmla="*/ 1718617 w 4205966"/>
                  <a:gd name="connsiteY0" fmla="*/ 548936 h 5317705"/>
                  <a:gd name="connsiteX1" fmla="*/ 3997622 w 4205966"/>
                  <a:gd name="connsiteY1" fmla="*/ 1521209 h 5317705"/>
                  <a:gd name="connsiteX2" fmla="*/ 4205966 w 4205966"/>
                  <a:gd name="connsiteY2" fmla="*/ 5317705 h 5317705"/>
                  <a:gd name="connsiteX3" fmla="*/ 1718617 w 4205966"/>
                  <a:gd name="connsiteY3" fmla="*/ 5317705 h 5317705"/>
                  <a:gd name="connsiteX4" fmla="*/ 1718617 w 4205966"/>
                  <a:gd name="connsiteY4" fmla="*/ 548936 h 5317705"/>
                  <a:gd name="connsiteX0" fmla="*/ 1718617 w 5737391"/>
                  <a:gd name="connsiteY0" fmla="*/ 548936 h 5317705"/>
                  <a:gd name="connsiteX1" fmla="*/ 3997622 w 5737391"/>
                  <a:gd name="connsiteY1" fmla="*/ 1521209 h 5317705"/>
                  <a:gd name="connsiteX2" fmla="*/ 4205966 w 5737391"/>
                  <a:gd name="connsiteY2" fmla="*/ 5317705 h 5317705"/>
                  <a:gd name="connsiteX3" fmla="*/ 1718617 w 5737391"/>
                  <a:gd name="connsiteY3" fmla="*/ 5317705 h 5317705"/>
                  <a:gd name="connsiteX4" fmla="*/ 1718617 w 5737391"/>
                  <a:gd name="connsiteY4" fmla="*/ 548936 h 5317705"/>
                  <a:gd name="connsiteX0" fmla="*/ 1718617 w 5790525"/>
                  <a:gd name="connsiteY0" fmla="*/ 371646 h 5140415"/>
                  <a:gd name="connsiteX1" fmla="*/ 4205966 w 5790525"/>
                  <a:gd name="connsiteY1" fmla="*/ 2339342 h 5140415"/>
                  <a:gd name="connsiteX2" fmla="*/ 4205966 w 5790525"/>
                  <a:gd name="connsiteY2" fmla="*/ 5140415 h 5140415"/>
                  <a:gd name="connsiteX3" fmla="*/ 1718617 w 5790525"/>
                  <a:gd name="connsiteY3" fmla="*/ 5140415 h 5140415"/>
                  <a:gd name="connsiteX4" fmla="*/ 1718617 w 5790525"/>
                  <a:gd name="connsiteY4" fmla="*/ 371646 h 5140415"/>
                  <a:gd name="connsiteX0" fmla="*/ 1718617 w 5008705"/>
                  <a:gd name="connsiteY0" fmla="*/ 371646 h 5140415"/>
                  <a:gd name="connsiteX1" fmla="*/ 4205966 w 5008705"/>
                  <a:gd name="connsiteY1" fmla="*/ 2339342 h 5140415"/>
                  <a:gd name="connsiteX2" fmla="*/ 4205966 w 5008705"/>
                  <a:gd name="connsiteY2" fmla="*/ 5140415 h 5140415"/>
                  <a:gd name="connsiteX3" fmla="*/ 1718617 w 5008705"/>
                  <a:gd name="connsiteY3" fmla="*/ 5140415 h 5140415"/>
                  <a:gd name="connsiteX4" fmla="*/ 1718617 w 5008705"/>
                  <a:gd name="connsiteY4" fmla="*/ 371646 h 5140415"/>
                  <a:gd name="connsiteX0" fmla="*/ 1718617 w 5008705"/>
                  <a:gd name="connsiteY0" fmla="*/ 205024 h 4973793"/>
                  <a:gd name="connsiteX1" fmla="*/ 4205966 w 5008705"/>
                  <a:gd name="connsiteY1" fmla="*/ 2172720 h 4973793"/>
                  <a:gd name="connsiteX2" fmla="*/ 4205966 w 5008705"/>
                  <a:gd name="connsiteY2" fmla="*/ 4973793 h 4973793"/>
                  <a:gd name="connsiteX3" fmla="*/ 1718617 w 5008705"/>
                  <a:gd name="connsiteY3" fmla="*/ 4973793 h 4973793"/>
                  <a:gd name="connsiteX4" fmla="*/ 1718617 w 5008705"/>
                  <a:gd name="connsiteY4" fmla="*/ 205024 h 4973793"/>
                  <a:gd name="connsiteX0" fmla="*/ 2161527 w 5451615"/>
                  <a:gd name="connsiteY0" fmla="*/ 205024 h 4973793"/>
                  <a:gd name="connsiteX1" fmla="*/ 4648876 w 5451615"/>
                  <a:gd name="connsiteY1" fmla="*/ 2172720 h 4973793"/>
                  <a:gd name="connsiteX2" fmla="*/ 4648876 w 5451615"/>
                  <a:gd name="connsiteY2" fmla="*/ 4973793 h 4973793"/>
                  <a:gd name="connsiteX3" fmla="*/ 2161527 w 5451615"/>
                  <a:gd name="connsiteY3" fmla="*/ 4973793 h 4973793"/>
                  <a:gd name="connsiteX4" fmla="*/ 2161527 w 5451615"/>
                  <a:gd name="connsiteY4" fmla="*/ 205024 h 4973793"/>
                  <a:gd name="connsiteX0" fmla="*/ 1484910 w 4774998"/>
                  <a:gd name="connsiteY0" fmla="*/ 205024 h 4973793"/>
                  <a:gd name="connsiteX1" fmla="*/ 3972259 w 4774998"/>
                  <a:gd name="connsiteY1" fmla="*/ 2172720 h 4973793"/>
                  <a:gd name="connsiteX2" fmla="*/ 3972259 w 4774998"/>
                  <a:gd name="connsiteY2" fmla="*/ 4973793 h 4973793"/>
                  <a:gd name="connsiteX3" fmla="*/ 1484910 w 4774998"/>
                  <a:gd name="connsiteY3" fmla="*/ 4973793 h 4973793"/>
                  <a:gd name="connsiteX4" fmla="*/ 1484910 w 4774998"/>
                  <a:gd name="connsiteY4" fmla="*/ 205024 h 4973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74998" h="4973793">
                    <a:moveTo>
                      <a:pt x="1484910" y="205024"/>
                    </a:moveTo>
                    <a:cubicBezTo>
                      <a:pt x="2695992" y="-551189"/>
                      <a:pt x="3953371" y="938087"/>
                      <a:pt x="3972259" y="2172720"/>
                    </a:cubicBezTo>
                    <a:cubicBezTo>
                      <a:pt x="4041707" y="3438219"/>
                      <a:pt x="5743185" y="3129559"/>
                      <a:pt x="3972259" y="4973793"/>
                    </a:cubicBezTo>
                    <a:lnTo>
                      <a:pt x="1484910" y="4973793"/>
                    </a:lnTo>
                    <a:cubicBezTo>
                      <a:pt x="-424914" y="4750016"/>
                      <a:pt x="-563808" y="1632568"/>
                      <a:pt x="1484910" y="205024"/>
                    </a:cubicBezTo>
                    <a:close/>
                  </a:path>
                </a:pathLst>
              </a:custGeom>
              <a:noFill/>
              <a:ln w="38100" cap="rnd">
                <a:solidFill>
                  <a:srgbClr val="32347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pic>
        <p:nvPicPr>
          <p:cNvPr id="25" name="Picture 24">
            <a:extLst>
              <a:ext uri="{FF2B5EF4-FFF2-40B4-BE49-F238E27FC236}">
                <a16:creationId xmlns:a16="http://schemas.microsoft.com/office/drawing/2014/main" xmlns="" id="{26BD1855-7F4C-A173-6C8D-91E2625BB70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sp>
        <p:nvSpPr>
          <p:cNvPr id="27" name="TextBox 26">
            <a:extLst>
              <a:ext uri="{FF2B5EF4-FFF2-40B4-BE49-F238E27FC236}">
                <a16:creationId xmlns:a16="http://schemas.microsoft.com/office/drawing/2014/main" xmlns="" id="{4B750593-3F5B-7752-ECC0-74A136C2F475}"/>
              </a:ext>
            </a:extLst>
          </p:cNvPr>
          <p:cNvSpPr txBox="1"/>
          <p:nvPr/>
        </p:nvSpPr>
        <p:spPr>
          <a:xfrm>
            <a:off x="5721015" y="899152"/>
            <a:ext cx="6100010" cy="1539139"/>
          </a:xfrm>
          <a:prstGeom prst="rect">
            <a:avLst/>
          </a:prstGeom>
          <a:noFill/>
        </p:spPr>
        <p:txBody>
          <a:bodyPr wrap="square">
            <a:spAutoFit/>
          </a:bodyPr>
          <a:lstStyle/>
          <a:p>
            <a:pPr algn="just">
              <a:lnSpc>
                <a:spcPct val="115000"/>
              </a:lnSpc>
            </a:pPr>
            <a:r>
              <a:rPr lang="vi-VN" sz="2800" i="1" dirty="0">
                <a:solidFill>
                  <a:srgbClr val="42437E"/>
                </a:solidFill>
                <a:effectLst/>
                <a:latin typeface="Times New Roman" panose="02020603050405020304" pitchFamily="18" charset="0"/>
                <a:ea typeface="Times New Roman" panose="02020603050405020304" pitchFamily="18" charset="0"/>
              </a:rPr>
              <a:t>Bài thơ “Mẹ” là lời của ai, bộc lộ cảm xúc gì? Nêu cảm nhận chung của em sau khi đọc bài thơ.</a:t>
            </a:r>
            <a:endParaRPr lang="x-none" sz="2800" dirty="0">
              <a:solidFill>
                <a:srgbClr val="42437E"/>
              </a:solidFill>
              <a:effectLst/>
              <a:latin typeface="Times New Roman" panose="02020603050405020304" pitchFamily="18" charset="0"/>
              <a:ea typeface="Times New Roman" panose="02020603050405020304" pitchFamily="18" charset="0"/>
            </a:endParaRPr>
          </a:p>
        </p:txBody>
      </p:sp>
      <p:sp>
        <p:nvSpPr>
          <p:cNvPr id="29" name="TextBox 28">
            <a:extLst>
              <a:ext uri="{FF2B5EF4-FFF2-40B4-BE49-F238E27FC236}">
                <a16:creationId xmlns:a16="http://schemas.microsoft.com/office/drawing/2014/main" xmlns="" id="{71606B64-F9FE-0CAD-B5C5-D54F7DAEA544}"/>
              </a:ext>
            </a:extLst>
          </p:cNvPr>
          <p:cNvSpPr txBox="1"/>
          <p:nvPr/>
        </p:nvSpPr>
        <p:spPr>
          <a:xfrm>
            <a:off x="6323349" y="2738721"/>
            <a:ext cx="5225853" cy="1539139"/>
          </a:xfrm>
          <a:prstGeom prst="rect">
            <a:avLst/>
          </a:prstGeom>
          <a:noFill/>
        </p:spPr>
        <p:txBody>
          <a:bodyPr wrap="square">
            <a:spAutoFit/>
          </a:bodyPr>
          <a:lstStyle/>
          <a:p>
            <a:pPr algn="just">
              <a:lnSpc>
                <a:spcPct val="115000"/>
              </a:lnSpc>
            </a:pPr>
            <a:r>
              <a:rPr lang="vi-VN" sz="2800" dirty="0">
                <a:solidFill>
                  <a:srgbClr val="000000"/>
                </a:solidFill>
                <a:effectLst/>
                <a:latin typeface="Times New Roman" panose="02020603050405020304" pitchFamily="18" charset="0"/>
                <a:ea typeface="Times New Roman" panose="02020603050405020304" pitchFamily="18" charset="0"/>
              </a:rPr>
              <a:t>- Bài thơ là lời của một người con, viết về mẹ, bộc lộ tình thương và nỗi xót xa khi nghĩ về mẹ.</a:t>
            </a:r>
            <a:endParaRPr lang="x-none"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02097362"/>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arn(inVertical)">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heel(1)">
                                      <p:cBhvr>
                                        <p:cTn id="19"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xmlns="" id="{B405DF52-CEF9-4F6B-80A1-DCCA416E1831}"/>
              </a:ext>
            </a:extLst>
          </p:cNvPr>
          <p:cNvPicPr>
            <a:picLocks noChangeAspect="1"/>
          </p:cNvPicPr>
          <p:nvPr/>
        </p:nvPicPr>
        <p:blipFill rotWithShape="1">
          <a:blip r:embed="rId3">
            <a:extLst>
              <a:ext uri="{28A0092B-C50C-407E-A947-70E740481C1C}">
                <a14:useLocalDpi xmlns:a14="http://schemas.microsoft.com/office/drawing/2010/main" val="0"/>
              </a:ext>
            </a:extLst>
          </a:blip>
          <a:srcRect l="49573" t="29534" r="3509" b="57419"/>
          <a:stretch/>
        </p:blipFill>
        <p:spPr>
          <a:xfrm>
            <a:off x="9070836" y="-637509"/>
            <a:ext cx="5621671" cy="4650660"/>
          </a:xfrm>
          <a:prstGeom prst="rect">
            <a:avLst/>
          </a:prstGeom>
        </p:spPr>
      </p:pic>
      <p:pic>
        <p:nvPicPr>
          <p:cNvPr id="2" name="图片 1">
            <a:extLst>
              <a:ext uri="{FF2B5EF4-FFF2-40B4-BE49-F238E27FC236}">
                <a16:creationId xmlns:a16="http://schemas.microsoft.com/office/drawing/2014/main" xmlns="" id="{C61368E0-81CC-49A2-B02F-751C4656E299}"/>
              </a:ext>
            </a:extLst>
          </p:cNvPr>
          <p:cNvPicPr>
            <a:picLocks noChangeAspect="1"/>
          </p:cNvPicPr>
          <p:nvPr/>
        </p:nvPicPr>
        <p:blipFill rotWithShape="1">
          <a:blip r:embed="rId4">
            <a:extLst>
              <a:ext uri="{28A0092B-C50C-407E-A947-70E740481C1C}">
                <a14:useLocalDpi xmlns:a14="http://schemas.microsoft.com/office/drawing/2010/main" val="0"/>
              </a:ext>
            </a:extLst>
          </a:blip>
          <a:srcRect b="84659"/>
          <a:stretch/>
        </p:blipFill>
        <p:spPr>
          <a:xfrm>
            <a:off x="0" y="0"/>
            <a:ext cx="12192000" cy="6858000"/>
          </a:xfrm>
          <a:prstGeom prst="rect">
            <a:avLst/>
          </a:prstGeom>
        </p:spPr>
      </p:pic>
      <p:pic>
        <p:nvPicPr>
          <p:cNvPr id="23" name="图片 22">
            <a:extLst>
              <a:ext uri="{FF2B5EF4-FFF2-40B4-BE49-F238E27FC236}">
                <a16:creationId xmlns:a16="http://schemas.microsoft.com/office/drawing/2014/main" xmlns="" id="{39C5A130-93F0-4258-A900-CA0D2EBCBCC5}"/>
              </a:ext>
            </a:extLst>
          </p:cNvPr>
          <p:cNvPicPr>
            <a:picLocks noChangeAspect="1"/>
          </p:cNvPicPr>
          <p:nvPr/>
        </p:nvPicPr>
        <p:blipFill rotWithShape="1">
          <a:blip r:embed="rId3">
            <a:extLst>
              <a:ext uri="{28A0092B-C50C-407E-A947-70E740481C1C}">
                <a14:useLocalDpi xmlns:a14="http://schemas.microsoft.com/office/drawing/2010/main" val="0"/>
              </a:ext>
            </a:extLst>
          </a:blip>
          <a:srcRect l="161" t="16152" r="50872" b="70801"/>
          <a:stretch/>
        </p:blipFill>
        <p:spPr>
          <a:xfrm>
            <a:off x="0" y="3319724"/>
            <a:ext cx="4463845" cy="3538276"/>
          </a:xfrm>
          <a:prstGeom prst="rect">
            <a:avLst/>
          </a:prstGeom>
        </p:spPr>
      </p:pic>
      <p:pic>
        <p:nvPicPr>
          <p:cNvPr id="24" name="图片 23">
            <a:extLst>
              <a:ext uri="{FF2B5EF4-FFF2-40B4-BE49-F238E27FC236}">
                <a16:creationId xmlns:a16="http://schemas.microsoft.com/office/drawing/2014/main" xmlns="" id="{405D15D5-5C35-44EB-B293-DF22511D0E95}"/>
              </a:ext>
            </a:extLst>
          </p:cNvPr>
          <p:cNvPicPr>
            <a:picLocks noChangeAspect="1"/>
          </p:cNvPicPr>
          <p:nvPr/>
        </p:nvPicPr>
        <p:blipFill rotWithShape="1">
          <a:blip r:embed="rId3">
            <a:extLst>
              <a:ext uri="{28A0092B-C50C-407E-A947-70E740481C1C}">
                <a14:useLocalDpi xmlns:a14="http://schemas.microsoft.com/office/drawing/2010/main" val="0"/>
              </a:ext>
            </a:extLst>
          </a:blip>
          <a:srcRect l="246" t="8499" r="-183" b="84888"/>
          <a:stretch/>
        </p:blipFill>
        <p:spPr>
          <a:xfrm>
            <a:off x="0" y="4484685"/>
            <a:ext cx="12192000" cy="2397227"/>
          </a:xfrm>
          <a:prstGeom prst="rect">
            <a:avLst/>
          </a:prstGeom>
        </p:spPr>
      </p:pic>
      <p:pic>
        <p:nvPicPr>
          <p:cNvPr id="87" name="图片 86">
            <a:extLst>
              <a:ext uri="{FF2B5EF4-FFF2-40B4-BE49-F238E27FC236}">
                <a16:creationId xmlns:a16="http://schemas.microsoft.com/office/drawing/2014/main" xmlns="" id="{B99DEFE7-9AA4-4CE6-BF8F-1E639F8CA19A}"/>
              </a:ext>
            </a:extLst>
          </p:cNvPr>
          <p:cNvPicPr>
            <a:picLocks noChangeAspect="1"/>
          </p:cNvPicPr>
          <p:nvPr/>
        </p:nvPicPr>
        <p:blipFill rotWithShape="1">
          <a:blip r:embed="rId3">
            <a:extLst>
              <a:ext uri="{28A0092B-C50C-407E-A947-70E740481C1C}">
                <a14:useLocalDpi xmlns:a14="http://schemas.microsoft.com/office/drawing/2010/main" val="0"/>
              </a:ext>
            </a:extLst>
          </a:blip>
          <a:srcRect l="67274" t="16646" r="17313" b="78060"/>
          <a:stretch/>
        </p:blipFill>
        <p:spPr>
          <a:xfrm>
            <a:off x="10304228" y="3525207"/>
            <a:ext cx="1406457" cy="1435510"/>
          </a:xfrm>
          <a:prstGeom prst="rect">
            <a:avLst/>
          </a:prstGeom>
        </p:spPr>
      </p:pic>
      <p:sp>
        <p:nvSpPr>
          <p:cNvPr id="4" name="TextBox 3">
            <a:extLst>
              <a:ext uri="{FF2B5EF4-FFF2-40B4-BE49-F238E27FC236}">
                <a16:creationId xmlns:a16="http://schemas.microsoft.com/office/drawing/2014/main" xmlns="" id="{13578D0A-1656-0692-7DF2-1FD92AF1E766}"/>
              </a:ext>
            </a:extLst>
          </p:cNvPr>
          <p:cNvSpPr txBox="1"/>
          <p:nvPr/>
        </p:nvSpPr>
        <p:spPr>
          <a:xfrm>
            <a:off x="1826398" y="517306"/>
            <a:ext cx="9881885" cy="4918269"/>
          </a:xfrm>
          <a:prstGeom prst="rect">
            <a:avLst/>
          </a:prstGeom>
          <a:noFill/>
        </p:spPr>
        <p:txBody>
          <a:bodyPr wrap="square">
            <a:spAutoFit/>
          </a:bodyPr>
          <a:lstStyle/>
          <a:p>
            <a:pPr marL="457200" indent="-457200" algn="just">
              <a:lnSpc>
                <a:spcPct val="115000"/>
              </a:lnSpc>
              <a:buFont typeface="Arial" panose="020B0604020202020204" pitchFamily="34" charset="0"/>
              <a:buChar char="•"/>
            </a:pPr>
            <a:r>
              <a:rPr lang="vi-VN" sz="2800" dirty="0">
                <a:solidFill>
                  <a:srgbClr val="000000"/>
                </a:solidFill>
                <a:effectLst/>
                <a:latin typeface="Times New Roman" panose="02020603050405020304" pitchFamily="18" charset="0"/>
                <a:ea typeface="Times New Roman" panose="02020603050405020304" pitchFamily="18" charset="0"/>
              </a:rPr>
              <a:t>Nhận biết được một số yếu tố hình thức của thơ bốn chữ, năm chữ (số lượng dòng, chữ; vần, nhịp, từ ngữ, hình ảnh, biện pháp tu từ;…) và những tình cảm, cảm xúc của người viết thể hiện qua bài thơ.</a:t>
            </a:r>
            <a:endParaRPr lang="x-none" sz="2800" dirty="0">
              <a:effectLst/>
              <a:latin typeface="Times New Roman" panose="02020603050405020304" pitchFamily="18" charset="0"/>
              <a:ea typeface="Times New Roman" panose="02020603050405020304" pitchFamily="18" charset="0"/>
            </a:endParaRPr>
          </a:p>
          <a:p>
            <a:pPr marL="457200" indent="-457200" algn="just">
              <a:lnSpc>
                <a:spcPct val="115000"/>
              </a:lnSpc>
              <a:buFont typeface="Arial" panose="020B0604020202020204" pitchFamily="34" charset="0"/>
              <a:buChar char="•"/>
            </a:pPr>
            <a:r>
              <a:rPr lang="vi-VN" sz="2800" dirty="0">
                <a:solidFill>
                  <a:srgbClr val="000000"/>
                </a:solidFill>
                <a:effectLst/>
                <a:latin typeface="Times New Roman" panose="02020603050405020304" pitchFamily="18" charset="0"/>
                <a:ea typeface="Times New Roman" panose="02020603050405020304" pitchFamily="18" charset="0"/>
              </a:rPr>
              <a:t>Biết phân tích tác dụng của một số biện pháp tu từ trong thơ.</a:t>
            </a:r>
            <a:endParaRPr lang="x-none" sz="2800" dirty="0">
              <a:effectLst/>
              <a:latin typeface="Times New Roman" panose="02020603050405020304" pitchFamily="18" charset="0"/>
              <a:ea typeface="Times New Roman" panose="02020603050405020304" pitchFamily="18" charset="0"/>
            </a:endParaRPr>
          </a:p>
          <a:p>
            <a:pPr marL="457200" indent="-457200" algn="just">
              <a:lnSpc>
                <a:spcPct val="115000"/>
              </a:lnSpc>
              <a:buFont typeface="Arial" panose="020B0604020202020204" pitchFamily="34" charset="0"/>
              <a:buChar char="•"/>
            </a:pPr>
            <a:r>
              <a:rPr lang="vi-VN" sz="2800" dirty="0">
                <a:solidFill>
                  <a:srgbClr val="000000"/>
                </a:solidFill>
                <a:effectLst/>
                <a:latin typeface="Times New Roman" panose="02020603050405020304" pitchFamily="18" charset="0"/>
                <a:ea typeface="Times New Roman" panose="02020603050405020304" pitchFamily="18" charset="0"/>
              </a:rPr>
              <a:t>Bước đầu làm được bài thơ bốn chữ, năm chữ; viết được đoạn văn ghi lại cảm xúc sau khi đọc một bài thơ bốn chữ, năm chữ.</a:t>
            </a:r>
            <a:endParaRPr lang="x-none" sz="2800" dirty="0">
              <a:effectLst/>
              <a:latin typeface="Times New Roman" panose="02020603050405020304" pitchFamily="18" charset="0"/>
              <a:ea typeface="Times New Roman" panose="02020603050405020304" pitchFamily="18" charset="0"/>
            </a:endParaRPr>
          </a:p>
          <a:p>
            <a:pPr marL="457200" indent="-457200" algn="just">
              <a:lnSpc>
                <a:spcPct val="115000"/>
              </a:lnSpc>
              <a:buFont typeface="Arial" panose="020B0604020202020204" pitchFamily="34" charset="0"/>
              <a:buChar char="•"/>
            </a:pPr>
            <a:r>
              <a:rPr lang="vi-VN" sz="2800" dirty="0">
                <a:solidFill>
                  <a:srgbClr val="000000"/>
                </a:solidFill>
                <a:effectLst/>
                <a:latin typeface="Times New Roman" panose="02020603050405020304" pitchFamily="18" charset="0"/>
                <a:ea typeface="Times New Roman" panose="02020603050405020304" pitchFamily="18" charset="0"/>
              </a:rPr>
              <a:t>Biết trao đổi về một vấn đề.</a:t>
            </a:r>
            <a:endParaRPr lang="x-none" sz="2800" dirty="0">
              <a:effectLst/>
              <a:latin typeface="Times New Roman" panose="02020603050405020304" pitchFamily="18" charset="0"/>
              <a:ea typeface="Times New Roman" panose="02020603050405020304" pitchFamily="18" charset="0"/>
            </a:endParaRPr>
          </a:p>
          <a:p>
            <a:pPr marL="457200" indent="-457200">
              <a:buFont typeface="Arial" panose="020B0604020202020204" pitchFamily="34" charset="0"/>
              <a:buChar char="•"/>
            </a:pPr>
            <a:r>
              <a:rPr lang="vi-VN" sz="2800" dirty="0">
                <a:solidFill>
                  <a:srgbClr val="000000"/>
                </a:solidFill>
                <a:effectLst/>
                <a:latin typeface="Times New Roman" panose="02020603050405020304" pitchFamily="18" charset="0"/>
                <a:ea typeface="Times New Roman" panose="02020603050405020304" pitchFamily="18" charset="0"/>
              </a:rPr>
              <a:t>Góp phần phát triển các năng lực chung: tự học, tự giải quyết vấn đề, giao tiếp, thuyết trình,…</a:t>
            </a:r>
            <a:endParaRPr lang="x-none" sz="2800" dirty="0"/>
          </a:p>
        </p:txBody>
      </p:sp>
    </p:spTree>
    <p:extLst>
      <p:ext uri="{BB962C8B-B14F-4D97-AF65-F5344CB8AC3E}">
        <p14:creationId xmlns:p14="http://schemas.microsoft.com/office/powerpoint/2010/main" val="1317201707"/>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500" fill="hold"/>
                                        <p:tgtEl>
                                          <p:spTgt spid="87"/>
                                        </p:tgtEl>
                                        <p:attrNameLst>
                                          <p:attrName>ppt_w</p:attrName>
                                        </p:attrNameLst>
                                      </p:cBhvr>
                                      <p:tavLst>
                                        <p:tav tm="0">
                                          <p:val>
                                            <p:fltVal val="0"/>
                                          </p:val>
                                        </p:tav>
                                        <p:tav tm="100000">
                                          <p:val>
                                            <p:strVal val="#ppt_w"/>
                                          </p:val>
                                        </p:tav>
                                      </p:tavLst>
                                    </p:anim>
                                    <p:anim calcmode="lin" valueType="num">
                                      <p:cBhvr>
                                        <p:cTn id="8" dur="500" fill="hold"/>
                                        <p:tgtEl>
                                          <p:spTgt spid="87"/>
                                        </p:tgtEl>
                                        <p:attrNameLst>
                                          <p:attrName>ppt_h</p:attrName>
                                        </p:attrNameLst>
                                      </p:cBhvr>
                                      <p:tavLst>
                                        <p:tav tm="0">
                                          <p:val>
                                            <p:fltVal val="0"/>
                                          </p:val>
                                        </p:tav>
                                        <p:tav tm="100000">
                                          <p:val>
                                            <p:strVal val="#ppt_h"/>
                                          </p:val>
                                        </p:tav>
                                      </p:tavLst>
                                    </p:anim>
                                    <p:animEffect transition="in" filter="fade">
                                      <p:cBhvr>
                                        <p:cTn id="9" dur="500"/>
                                        <p:tgtEl>
                                          <p:spTgt spid="87"/>
                                        </p:tgtEl>
                                      </p:cBhvr>
                                    </p:animEffect>
                                  </p:childTnLst>
                                </p:cTn>
                              </p:par>
                              <p:par>
                                <p:cTn id="10" presetID="53" presetClass="entr" presetSubtype="16"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ppt_w</p:attrName>
                                        </p:attrNameLst>
                                      </p:cBhvr>
                                      <p:tavLst>
                                        <p:tav tm="0">
                                          <p:val>
                                            <p:fltVal val="0"/>
                                          </p:val>
                                        </p:tav>
                                        <p:tav tm="100000">
                                          <p:val>
                                            <p:strVal val="#ppt_w"/>
                                          </p:val>
                                        </p:tav>
                                      </p:tavLst>
                                    </p:anim>
                                    <p:anim calcmode="lin" valueType="num">
                                      <p:cBhvr>
                                        <p:cTn id="19" dur="500" fill="hold"/>
                                        <p:tgtEl>
                                          <p:spTgt spid="24"/>
                                        </p:tgtEl>
                                        <p:attrNameLst>
                                          <p:attrName>ppt_h</p:attrName>
                                        </p:attrNameLst>
                                      </p:cBhvr>
                                      <p:tavLst>
                                        <p:tav tm="0">
                                          <p:val>
                                            <p:fltVal val="0"/>
                                          </p:val>
                                        </p:tav>
                                        <p:tav tm="100000">
                                          <p:val>
                                            <p:strVal val="#ppt_h"/>
                                          </p:val>
                                        </p:tav>
                                      </p:tavLst>
                                    </p:anim>
                                    <p:animEffect transition="in" filter="fade">
                                      <p:cBhvr>
                                        <p:cTn id="20" dur="500"/>
                                        <p:tgtEl>
                                          <p:spTgt spid="24"/>
                                        </p:tgtEl>
                                      </p:cBhvr>
                                    </p:animEffect>
                                  </p:childTnLst>
                                </p:cTn>
                              </p:par>
                              <p:par>
                                <p:cTn id="21" presetID="53" presetClass="entr" presetSubtype="16"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E71BEBCF-8A5A-463D-A70D-92747AFC3414}"/>
              </a:ext>
            </a:extLst>
          </p:cNvPr>
          <p:cNvGrpSpPr/>
          <p:nvPr/>
        </p:nvGrpSpPr>
        <p:grpSpPr>
          <a:xfrm>
            <a:off x="1879017" y="662897"/>
            <a:ext cx="2212477" cy="2212477"/>
            <a:chOff x="660174" y="1101724"/>
            <a:chExt cx="3904642" cy="3904642"/>
          </a:xfrm>
        </p:grpSpPr>
        <p:pic>
          <p:nvPicPr>
            <p:cNvPr id="2" name="图片 1">
              <a:extLst>
                <a:ext uri="{FF2B5EF4-FFF2-40B4-BE49-F238E27FC236}">
                  <a16:creationId xmlns:a16="http://schemas.microsoft.com/office/drawing/2014/main" xmlns="" id="{11E99609-D6C3-4D40-B9D5-D2AE3830EE4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692" t="38261" r="44149"/>
            <a:stretch/>
          </p:blipFill>
          <p:spPr>
            <a:xfrm>
              <a:off x="903558" y="1345108"/>
              <a:ext cx="3417873" cy="3417873"/>
            </a:xfrm>
            <a:prstGeom prst="ellipse">
              <a:avLst/>
            </a:prstGeom>
          </p:spPr>
        </p:pic>
        <p:sp>
          <p:nvSpPr>
            <p:cNvPr id="3" name="椭圆 2">
              <a:extLst>
                <a:ext uri="{FF2B5EF4-FFF2-40B4-BE49-F238E27FC236}">
                  <a16:creationId xmlns:a16="http://schemas.microsoft.com/office/drawing/2014/main" xmlns="" id="{538F79DF-25B4-48F9-BC9A-95BB14EBBED7}"/>
                </a:ext>
              </a:extLst>
            </p:cNvPr>
            <p:cNvSpPr/>
            <p:nvPr/>
          </p:nvSpPr>
          <p:spPr>
            <a:xfrm>
              <a:off x="660174" y="1101724"/>
              <a:ext cx="3904642" cy="3904642"/>
            </a:xfrm>
            <a:prstGeom prst="ellipse">
              <a:avLst/>
            </a:prstGeom>
            <a:noFill/>
            <a:ln w="38100" cap="rnd">
              <a:solidFill>
                <a:srgbClr val="32347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xmlns="" id="{6F868495-EBE5-468B-9300-D004EFAE1992}"/>
              </a:ext>
            </a:extLst>
          </p:cNvPr>
          <p:cNvGrpSpPr/>
          <p:nvPr/>
        </p:nvGrpSpPr>
        <p:grpSpPr>
          <a:xfrm>
            <a:off x="7448639" y="650237"/>
            <a:ext cx="2212477" cy="2212477"/>
            <a:chOff x="660174" y="1101724"/>
            <a:chExt cx="3904642" cy="3904642"/>
          </a:xfrm>
        </p:grpSpPr>
        <p:pic>
          <p:nvPicPr>
            <p:cNvPr id="6" name="图片 5">
              <a:extLst>
                <a:ext uri="{FF2B5EF4-FFF2-40B4-BE49-F238E27FC236}">
                  <a16:creationId xmlns:a16="http://schemas.microsoft.com/office/drawing/2014/main" xmlns="" id="{FEBAFABD-C4AF-4CA2-8CED-1CF8C2C05FA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4337" t="11422" r="14504" b="26839"/>
            <a:stretch/>
          </p:blipFill>
          <p:spPr>
            <a:xfrm>
              <a:off x="903558" y="1345108"/>
              <a:ext cx="3417873" cy="3417873"/>
            </a:xfrm>
            <a:prstGeom prst="ellipse">
              <a:avLst/>
            </a:prstGeom>
          </p:spPr>
        </p:pic>
        <p:sp>
          <p:nvSpPr>
            <p:cNvPr id="7" name="椭圆 6">
              <a:extLst>
                <a:ext uri="{FF2B5EF4-FFF2-40B4-BE49-F238E27FC236}">
                  <a16:creationId xmlns:a16="http://schemas.microsoft.com/office/drawing/2014/main" xmlns="" id="{A67DFE4E-E118-4883-B4F6-B7B970D59D08}"/>
                </a:ext>
              </a:extLst>
            </p:cNvPr>
            <p:cNvSpPr/>
            <p:nvPr/>
          </p:nvSpPr>
          <p:spPr>
            <a:xfrm>
              <a:off x="660174" y="1101724"/>
              <a:ext cx="3904642" cy="3904642"/>
            </a:xfrm>
            <a:prstGeom prst="ellipse">
              <a:avLst/>
            </a:prstGeom>
            <a:noFill/>
            <a:ln w="38100" cap="rnd">
              <a:solidFill>
                <a:srgbClr val="32347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a:extLst>
              <a:ext uri="{FF2B5EF4-FFF2-40B4-BE49-F238E27FC236}">
                <a16:creationId xmlns:a16="http://schemas.microsoft.com/office/drawing/2014/main" xmlns="" id="{50DACC94-4AD8-4182-BA99-C6D969A77CF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655" t="43102" r="76311" b="51324"/>
          <a:stretch/>
        </p:blipFill>
        <p:spPr>
          <a:xfrm>
            <a:off x="2267002" y="1804832"/>
            <a:ext cx="770964" cy="632908"/>
          </a:xfrm>
          <a:prstGeom prst="rect">
            <a:avLst/>
          </a:prstGeom>
        </p:spPr>
      </p:pic>
      <p:pic>
        <p:nvPicPr>
          <p:cNvPr id="12" name="图片 11">
            <a:extLst>
              <a:ext uri="{FF2B5EF4-FFF2-40B4-BE49-F238E27FC236}">
                <a16:creationId xmlns:a16="http://schemas.microsoft.com/office/drawing/2014/main" xmlns="" id="{925E81F9-694A-4711-A8FE-4EB4EBB47DE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655" t="43102" r="76311" b="51324"/>
          <a:stretch/>
        </p:blipFill>
        <p:spPr>
          <a:xfrm>
            <a:off x="7868790" y="1792172"/>
            <a:ext cx="770964" cy="632908"/>
          </a:xfrm>
          <a:prstGeom prst="rect">
            <a:avLst/>
          </a:prstGeom>
        </p:spPr>
      </p:pic>
      <p:sp>
        <p:nvSpPr>
          <p:cNvPr id="14" name="矩形 13">
            <a:extLst>
              <a:ext uri="{FF2B5EF4-FFF2-40B4-BE49-F238E27FC236}">
                <a16:creationId xmlns:a16="http://schemas.microsoft.com/office/drawing/2014/main" xmlns="" id="{FBF7B796-C2FF-41AF-A40A-259A6883E2D6}"/>
              </a:ext>
            </a:extLst>
          </p:cNvPr>
          <p:cNvSpPr/>
          <p:nvPr/>
        </p:nvSpPr>
        <p:spPr>
          <a:xfrm>
            <a:off x="1991954" y="3133247"/>
            <a:ext cx="1986602" cy="644240"/>
          </a:xfrm>
          <a:prstGeom prst="rect">
            <a:avLst/>
          </a:prstGeom>
          <a:solidFill>
            <a:srgbClr val="323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ltLang="zh-CN" b="1" dirty="0">
                <a:latin typeface="Times New Roman" panose="02020603050405020304" pitchFamily="18" charset="0"/>
                <a:ea typeface="小考拉体" panose="02000503000000000000" pitchFamily="2" charset="-122"/>
                <a:cs typeface="Times New Roman" panose="02020603050405020304" pitchFamily="18" charset="0"/>
              </a:rPr>
              <a:t>Nhóm chẵn</a:t>
            </a:r>
            <a:endParaRPr lang="zh-CN" altLang="en-US" b="1" dirty="0">
              <a:latin typeface="Times New Roman" panose="02020603050405020304" pitchFamily="18" charset="0"/>
              <a:ea typeface="小考拉体" panose="02000503000000000000" pitchFamily="2" charset="-122"/>
              <a:cs typeface="Times New Roman" panose="02020603050405020304" pitchFamily="18" charset="0"/>
            </a:endParaRPr>
          </a:p>
        </p:txBody>
      </p:sp>
      <p:sp>
        <p:nvSpPr>
          <p:cNvPr id="21" name="矩形 20">
            <a:extLst>
              <a:ext uri="{FF2B5EF4-FFF2-40B4-BE49-F238E27FC236}">
                <a16:creationId xmlns:a16="http://schemas.microsoft.com/office/drawing/2014/main" xmlns="" id="{FBD028D6-0C6A-44C9-BAA0-6D75C996E7EB}"/>
              </a:ext>
            </a:extLst>
          </p:cNvPr>
          <p:cNvSpPr/>
          <p:nvPr/>
        </p:nvSpPr>
        <p:spPr>
          <a:xfrm>
            <a:off x="7664504" y="3120587"/>
            <a:ext cx="1986602" cy="644240"/>
          </a:xfrm>
          <a:prstGeom prst="rect">
            <a:avLst/>
          </a:prstGeom>
          <a:solidFill>
            <a:srgbClr val="323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ltLang="zh-CN" b="1" dirty="0">
                <a:latin typeface="Times New Roman" panose="02020603050405020304" pitchFamily="18" charset="0"/>
                <a:ea typeface="小考拉体" panose="02000503000000000000" pitchFamily="2" charset="-122"/>
                <a:cs typeface="Times New Roman" panose="02020603050405020304" pitchFamily="18" charset="0"/>
              </a:rPr>
              <a:t>Nhóm lẻ</a:t>
            </a:r>
            <a:endParaRPr lang="zh-CN" altLang="en-US" b="1" dirty="0">
              <a:latin typeface="Times New Roman" panose="02020603050405020304" pitchFamily="18" charset="0"/>
              <a:ea typeface="小考拉体" panose="02000503000000000000" pitchFamily="2" charset="-122"/>
              <a:cs typeface="Times New Roman" panose="02020603050405020304" pitchFamily="18" charset="0"/>
            </a:endParaRPr>
          </a:p>
        </p:txBody>
      </p:sp>
      <p:pic>
        <p:nvPicPr>
          <p:cNvPr id="23" name="Picture 22">
            <a:extLst>
              <a:ext uri="{FF2B5EF4-FFF2-40B4-BE49-F238E27FC236}">
                <a16:creationId xmlns:a16="http://schemas.microsoft.com/office/drawing/2014/main" xmlns="" id="{11E35CE5-6474-24C3-E1DC-28614E7264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sp>
        <p:nvSpPr>
          <p:cNvPr id="25" name="TextBox 24">
            <a:extLst>
              <a:ext uri="{FF2B5EF4-FFF2-40B4-BE49-F238E27FC236}">
                <a16:creationId xmlns:a16="http://schemas.microsoft.com/office/drawing/2014/main" xmlns="" id="{897E6D6C-2D22-9083-7753-9932C8BE0274}"/>
              </a:ext>
            </a:extLst>
          </p:cNvPr>
          <p:cNvSpPr txBox="1"/>
          <p:nvPr/>
        </p:nvSpPr>
        <p:spPr>
          <a:xfrm>
            <a:off x="1142661" y="4035360"/>
            <a:ext cx="3578195" cy="2541530"/>
          </a:xfrm>
          <a:prstGeom prst="rect">
            <a:avLst/>
          </a:prstGeom>
          <a:noFill/>
        </p:spPr>
        <p:txBody>
          <a:bodyPr wrap="square">
            <a:spAutoFit/>
          </a:bodyPr>
          <a:lstStyle/>
          <a:p>
            <a:pPr algn="just">
              <a:lnSpc>
                <a:spcPct val="115000"/>
              </a:lnSpc>
            </a:pPr>
            <a:r>
              <a:rPr lang="vi-VN" sz="2000" i="1" dirty="0">
                <a:solidFill>
                  <a:srgbClr val="000000"/>
                </a:solidFill>
                <a:effectLst/>
                <a:latin typeface="Times New Roman" panose="02020603050405020304" pitchFamily="18" charset="0"/>
                <a:ea typeface="Times New Roman" panose="02020603050405020304" pitchFamily="18" charset="0"/>
              </a:rPr>
              <a:t>Chỉ ra những từ ngữ được tác giả dùng để nói về “mẹ” và “cau” trong bài thơ. Để thể hiện hình tượng “mẹ” và “cau”, tác giả sử dụng những biện pháp tu từ nào? Hãy chỉ ra tác dụng của các biện pháp tu từ đó.</a:t>
            </a:r>
            <a:r>
              <a:rPr lang="vi-VN" sz="2000" dirty="0">
                <a:solidFill>
                  <a:srgbClr val="000000"/>
                </a:solidFill>
                <a:effectLst/>
                <a:latin typeface="Times New Roman" panose="02020603050405020304" pitchFamily="18" charset="0"/>
                <a:ea typeface="Times New Roman" panose="02020603050405020304" pitchFamily="18" charset="0"/>
              </a:rPr>
              <a:t> </a:t>
            </a:r>
            <a:endParaRPr lang="x-none" sz="2000" dirty="0">
              <a:effectLst/>
              <a:latin typeface="Times New Roman" panose="02020603050405020304" pitchFamily="18" charset="0"/>
              <a:ea typeface="Times New Roman" panose="02020603050405020304" pitchFamily="18" charset="0"/>
            </a:endParaRPr>
          </a:p>
        </p:txBody>
      </p:sp>
      <p:sp>
        <p:nvSpPr>
          <p:cNvPr id="27" name="TextBox 26">
            <a:extLst>
              <a:ext uri="{FF2B5EF4-FFF2-40B4-BE49-F238E27FC236}">
                <a16:creationId xmlns:a16="http://schemas.microsoft.com/office/drawing/2014/main" xmlns="" id="{360E3ACA-AB57-2825-2439-51264A1B5800}"/>
              </a:ext>
            </a:extLst>
          </p:cNvPr>
          <p:cNvSpPr txBox="1"/>
          <p:nvPr/>
        </p:nvSpPr>
        <p:spPr>
          <a:xfrm>
            <a:off x="6877310" y="3979642"/>
            <a:ext cx="3524888" cy="1479700"/>
          </a:xfrm>
          <a:prstGeom prst="rect">
            <a:avLst/>
          </a:prstGeom>
          <a:noFill/>
        </p:spPr>
        <p:txBody>
          <a:bodyPr wrap="square">
            <a:spAutoFit/>
          </a:bodyPr>
          <a:lstStyle/>
          <a:p>
            <a:pPr algn="just">
              <a:lnSpc>
                <a:spcPct val="115000"/>
              </a:lnSpc>
            </a:pPr>
            <a:r>
              <a:rPr lang="vi-VN" sz="2000" i="1" dirty="0">
                <a:solidFill>
                  <a:srgbClr val="000000"/>
                </a:solidFill>
                <a:effectLst/>
                <a:latin typeface="Times New Roman" panose="02020603050405020304" pitchFamily="18" charset="0"/>
                <a:ea typeface="Times New Roman" panose="02020603050405020304" pitchFamily="18" charset="0"/>
              </a:rPr>
              <a:t>Chỉ ra và phân tích các từ ngữ, hình ảnh thể hiện tình cảm của người con dành cho mẹ ở hai khổ thơ cuối bài.</a:t>
            </a:r>
            <a:r>
              <a:rPr lang="vi-VN" sz="2000" dirty="0">
                <a:solidFill>
                  <a:srgbClr val="000000"/>
                </a:solidFill>
                <a:effectLst/>
                <a:latin typeface="Times New Roman" panose="02020603050405020304" pitchFamily="18" charset="0"/>
                <a:ea typeface="Times New Roman" panose="02020603050405020304" pitchFamily="18" charset="0"/>
              </a:rPr>
              <a:t> </a:t>
            </a:r>
            <a:endParaRPr lang="x-none"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3234370"/>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3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style.rotation</p:attrName>
                                        </p:attrNameLst>
                                      </p:cBhvr>
                                      <p:tavLst>
                                        <p:tav tm="0">
                                          <p:val>
                                            <p:fltVal val="90"/>
                                          </p:val>
                                        </p:tav>
                                        <p:tav tm="100000">
                                          <p:val>
                                            <p:fltVal val="0"/>
                                          </p:val>
                                        </p:tav>
                                      </p:tavLst>
                                    </p:anim>
                                    <p:animEffect transition="in" filter="fade">
                                      <p:cBhvr>
                                        <p:cTn id="16" dur="1000"/>
                                        <p:tgtEl>
                                          <p:spTgt spid="12"/>
                                        </p:tgtEl>
                                      </p:cBhvr>
                                    </p:animEffect>
                                  </p:childTnLst>
                                </p:cTn>
                              </p:par>
                            </p:childTnLst>
                          </p:cTn>
                        </p:par>
                        <p:par>
                          <p:cTn id="17" fill="hold">
                            <p:stCondLst>
                              <p:cond delay="1000"/>
                            </p:stCondLst>
                            <p:childTnLst>
                              <p:par>
                                <p:cTn id="18" presetID="21" presetClass="entr" presetSubtype="1"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heel(1)">
                                      <p:cBhvr>
                                        <p:cTn id="20" dur="2000"/>
                                        <p:tgtEl>
                                          <p:spTgt spid="4"/>
                                        </p:tgtEl>
                                      </p:cBhvr>
                                    </p:animEffect>
                                  </p:childTnLst>
                                </p:cTn>
                              </p:par>
                              <p:par>
                                <p:cTn id="21" presetID="21" presetClass="entr" presetSubtype="1"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heel(1)">
                                      <p:cBhvr>
                                        <p:cTn id="23" dur="2000"/>
                                        <p:tgtEl>
                                          <p:spTgt spid="11"/>
                                        </p:tgtEl>
                                      </p:cBhvr>
                                    </p:animEffect>
                                  </p:childTnLst>
                                </p:cTn>
                              </p:par>
                            </p:childTnLst>
                          </p:cTn>
                        </p:par>
                        <p:par>
                          <p:cTn id="24" fill="hold">
                            <p:stCondLst>
                              <p:cond delay="3000"/>
                            </p:stCondLst>
                            <p:childTnLst>
                              <p:par>
                                <p:cTn id="25" presetID="21" presetClass="entr" presetSubtype="1"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heel(1)">
                                      <p:cBhvr>
                                        <p:cTn id="27" dur="2000"/>
                                        <p:tgtEl>
                                          <p:spTgt spid="27"/>
                                        </p:tgtEl>
                                      </p:cBhvr>
                                    </p:animEffect>
                                  </p:childTnLst>
                                </p:cTn>
                              </p:par>
                            </p:childTnLst>
                          </p:cTn>
                        </p:par>
                        <p:par>
                          <p:cTn id="28" fill="hold">
                            <p:stCondLst>
                              <p:cond delay="5000"/>
                            </p:stCondLst>
                            <p:childTnLst>
                              <p:par>
                                <p:cTn id="29" presetID="21" presetClass="entr" presetSubtype="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heel(1)">
                                      <p:cBhvr>
                                        <p:cTn id="31"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A05B2D8C-4A9C-4730-B352-8D5B7DA9A8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pic>
        <p:nvPicPr>
          <p:cNvPr id="37" name="Picture 36" descr="A picture containing toy, doll, vector graphics&#10;&#10;Description automatically generated">
            <a:extLst>
              <a:ext uri="{FF2B5EF4-FFF2-40B4-BE49-F238E27FC236}">
                <a16:creationId xmlns:a16="http://schemas.microsoft.com/office/drawing/2014/main" xmlns="" id="{666A072B-2BED-AF86-A265-09FDBEEA234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5965"/>
          <a:stretch/>
        </p:blipFill>
        <p:spPr>
          <a:xfrm flipH="1">
            <a:off x="182409" y="3429000"/>
            <a:ext cx="2843463" cy="3058526"/>
          </a:xfrm>
          <a:prstGeom prst="rect">
            <a:avLst/>
          </a:prstGeom>
        </p:spPr>
      </p:pic>
      <p:pic>
        <p:nvPicPr>
          <p:cNvPr id="39" name="Picture 38" descr="A close-up of a flower&#10;&#10;Description automatically generated with medium confidence">
            <a:extLst>
              <a:ext uri="{FF2B5EF4-FFF2-40B4-BE49-F238E27FC236}">
                <a16:creationId xmlns:a16="http://schemas.microsoft.com/office/drawing/2014/main" xmlns="" id="{2815B601-A7DA-FC59-1116-11C4780971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66128" y="2371330"/>
            <a:ext cx="2843463" cy="4486670"/>
          </a:xfrm>
          <a:prstGeom prst="rect">
            <a:avLst/>
          </a:prstGeom>
        </p:spPr>
      </p:pic>
      <p:sp>
        <p:nvSpPr>
          <p:cNvPr id="41" name="TextBox 40">
            <a:extLst>
              <a:ext uri="{FF2B5EF4-FFF2-40B4-BE49-F238E27FC236}">
                <a16:creationId xmlns:a16="http://schemas.microsoft.com/office/drawing/2014/main" xmlns="" id="{C2C30EDD-E92A-6274-59AB-98713E4B5042}"/>
              </a:ext>
            </a:extLst>
          </p:cNvPr>
          <p:cNvSpPr txBox="1"/>
          <p:nvPr/>
        </p:nvSpPr>
        <p:spPr>
          <a:xfrm>
            <a:off x="2087478" y="456539"/>
            <a:ext cx="8139363" cy="2958502"/>
          </a:xfrm>
          <a:prstGeom prst="rect">
            <a:avLst/>
          </a:prstGeom>
          <a:noFill/>
        </p:spPr>
        <p:txBody>
          <a:bodyPr wrap="square">
            <a:spAutoFit/>
          </a:bodyPr>
          <a:lstStyle/>
          <a:p>
            <a:pPr algn="just">
              <a:lnSpc>
                <a:spcPct val="150000"/>
              </a:lnSpc>
            </a:pPr>
            <a:r>
              <a:rPr lang="vi-VN" sz="3200" b="1" dirty="0">
                <a:solidFill>
                  <a:srgbClr val="42437E"/>
                </a:solidFill>
                <a:effectLst/>
                <a:latin typeface="Times New Roman" panose="02020603050405020304" pitchFamily="18" charset="0"/>
                <a:ea typeface="Times New Roman" panose="02020603050405020304" pitchFamily="18" charset="0"/>
              </a:rPr>
              <a:t>a. Hình tượng “mẹ” và “cau”:</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50000"/>
              </a:lnSpc>
            </a:pPr>
            <a:r>
              <a:rPr lang="vi-VN" sz="3200" b="1" i="1" dirty="0">
                <a:solidFill>
                  <a:srgbClr val="42437E"/>
                </a:solidFill>
                <a:effectLst/>
                <a:latin typeface="Times New Roman" panose="02020603050405020304" pitchFamily="18" charset="0"/>
                <a:ea typeface="Times New Roman" panose="02020603050405020304" pitchFamily="18" charset="0"/>
              </a:rPr>
              <a:t>- Những từ ngữ:</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50000"/>
              </a:lnSpc>
            </a:pPr>
            <a:r>
              <a:rPr lang="vi-VN" sz="3200" dirty="0">
                <a:solidFill>
                  <a:srgbClr val="42437E"/>
                </a:solidFill>
                <a:effectLst/>
                <a:latin typeface="Times New Roman" panose="02020603050405020304" pitchFamily="18" charset="0"/>
                <a:ea typeface="Times New Roman" panose="02020603050405020304" pitchFamily="18" charset="0"/>
              </a:rPr>
              <a:t>+ Mẹ: còng, đầu bạc trắng, thấp, gần đất</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50000"/>
              </a:lnSpc>
            </a:pPr>
            <a:r>
              <a:rPr lang="vi-VN" sz="3200" dirty="0">
                <a:solidFill>
                  <a:srgbClr val="42437E"/>
                </a:solidFill>
                <a:effectLst/>
                <a:latin typeface="Times New Roman" panose="02020603050405020304" pitchFamily="18" charset="0"/>
                <a:ea typeface="Times New Roman" panose="02020603050405020304" pitchFamily="18" charset="0"/>
              </a:rPr>
              <a:t>+ Cau: thẳng, ngọn xanh rờn, cao, gần với giời</a:t>
            </a:r>
            <a:endParaRPr lang="x-none" sz="3200" dirty="0">
              <a:solidFill>
                <a:srgbClr val="42437E"/>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649399531"/>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1">
                                            <p:txEl>
                                              <p:pRg st="0" end="0"/>
                                            </p:txEl>
                                          </p:spTgt>
                                        </p:tgtEl>
                                        <p:attrNameLst>
                                          <p:attrName>style.visibility</p:attrName>
                                        </p:attrNameLst>
                                      </p:cBhvr>
                                      <p:to>
                                        <p:strVal val="visible"/>
                                      </p:to>
                                    </p:set>
                                    <p:animEffect transition="in" filter="barn(inVertical)">
                                      <p:cBhvr>
                                        <p:cTn id="7" dur="500"/>
                                        <p:tgtEl>
                                          <p:spTgt spid="4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1">
                                            <p:txEl>
                                              <p:pRg st="1" end="1"/>
                                            </p:txEl>
                                          </p:spTgt>
                                        </p:tgtEl>
                                        <p:attrNameLst>
                                          <p:attrName>style.visibility</p:attrName>
                                        </p:attrNameLst>
                                      </p:cBhvr>
                                      <p:to>
                                        <p:strVal val="visible"/>
                                      </p:to>
                                    </p:set>
                                    <p:animEffect transition="in" filter="barn(inVertical)">
                                      <p:cBhvr>
                                        <p:cTn id="12" dur="500"/>
                                        <p:tgtEl>
                                          <p:spTgt spid="4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1">
                                            <p:txEl>
                                              <p:pRg st="2" end="2"/>
                                            </p:txEl>
                                          </p:spTgt>
                                        </p:tgtEl>
                                        <p:attrNameLst>
                                          <p:attrName>style.visibility</p:attrName>
                                        </p:attrNameLst>
                                      </p:cBhvr>
                                      <p:to>
                                        <p:strVal val="visible"/>
                                      </p:to>
                                    </p:set>
                                    <p:animEffect transition="in" filter="barn(inVertical)">
                                      <p:cBhvr>
                                        <p:cTn id="17" dur="500"/>
                                        <p:tgtEl>
                                          <p:spTgt spid="4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1">
                                            <p:txEl>
                                              <p:pRg st="3" end="3"/>
                                            </p:txEl>
                                          </p:spTgt>
                                        </p:tgtEl>
                                        <p:attrNameLst>
                                          <p:attrName>style.visibility</p:attrName>
                                        </p:attrNameLst>
                                      </p:cBhvr>
                                      <p:to>
                                        <p:strVal val="visible"/>
                                      </p:to>
                                    </p:set>
                                    <p:animEffect transition="in" filter="barn(inVertical)">
                                      <p:cBhvr>
                                        <p:cTn id="22" dur="500"/>
                                        <p:tgtEl>
                                          <p:spTgt spid="4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A05B2D8C-4A9C-4730-B352-8D5B7DA9A8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pic>
        <p:nvPicPr>
          <p:cNvPr id="37" name="Picture 36" descr="A picture containing toy, doll, vector graphics&#10;&#10;Description automatically generated">
            <a:extLst>
              <a:ext uri="{FF2B5EF4-FFF2-40B4-BE49-F238E27FC236}">
                <a16:creationId xmlns:a16="http://schemas.microsoft.com/office/drawing/2014/main" xmlns="" id="{666A072B-2BED-AF86-A265-09FDBEEA234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5965"/>
          <a:stretch/>
        </p:blipFill>
        <p:spPr>
          <a:xfrm flipH="1">
            <a:off x="9274125" y="4568301"/>
            <a:ext cx="2128697" cy="2289699"/>
          </a:xfrm>
          <a:prstGeom prst="rect">
            <a:avLst/>
          </a:prstGeom>
        </p:spPr>
      </p:pic>
      <p:pic>
        <p:nvPicPr>
          <p:cNvPr id="39" name="Picture 38" descr="A close-up of a flower&#10;&#10;Description automatically generated with medium confidence">
            <a:extLst>
              <a:ext uri="{FF2B5EF4-FFF2-40B4-BE49-F238E27FC236}">
                <a16:creationId xmlns:a16="http://schemas.microsoft.com/office/drawing/2014/main" xmlns="" id="{2815B601-A7DA-FC59-1116-11C4780971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81091" y="2371330"/>
            <a:ext cx="2843463" cy="4486670"/>
          </a:xfrm>
          <a:prstGeom prst="rect">
            <a:avLst/>
          </a:prstGeom>
        </p:spPr>
      </p:pic>
      <p:sp>
        <p:nvSpPr>
          <p:cNvPr id="4" name="TextBox 3">
            <a:extLst>
              <a:ext uri="{FF2B5EF4-FFF2-40B4-BE49-F238E27FC236}">
                <a16:creationId xmlns:a16="http://schemas.microsoft.com/office/drawing/2014/main" xmlns="" id="{76B3D3C1-BF09-DF60-C45C-484B94F50773}"/>
              </a:ext>
            </a:extLst>
          </p:cNvPr>
          <p:cNvSpPr txBox="1"/>
          <p:nvPr/>
        </p:nvSpPr>
        <p:spPr>
          <a:xfrm>
            <a:off x="782948" y="456539"/>
            <a:ext cx="9419831" cy="4512261"/>
          </a:xfrm>
          <a:prstGeom prst="rect">
            <a:avLst/>
          </a:prstGeom>
          <a:noFill/>
        </p:spPr>
        <p:txBody>
          <a:bodyPr wrap="square">
            <a:spAutoFit/>
          </a:bodyPr>
          <a:lstStyle/>
          <a:p>
            <a:pPr algn="just">
              <a:lnSpc>
                <a:spcPct val="115000"/>
              </a:lnSpc>
            </a:pPr>
            <a:r>
              <a:rPr lang="vi-VN" sz="2800" b="1" i="1" dirty="0">
                <a:solidFill>
                  <a:srgbClr val="42437E"/>
                </a:solidFill>
                <a:effectLst/>
                <a:latin typeface="Times New Roman" panose="02020603050405020304" pitchFamily="18" charset="0"/>
                <a:ea typeface="Times New Roman" panose="02020603050405020304" pitchFamily="18" charset="0"/>
              </a:rPr>
              <a:t>- Những biện pháp tu từ:</a:t>
            </a:r>
            <a:endParaRPr lang="x-none" sz="28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2800" dirty="0">
                <a:solidFill>
                  <a:srgbClr val="42437E"/>
                </a:solidFill>
                <a:effectLst/>
                <a:latin typeface="Times New Roman" panose="02020603050405020304" pitchFamily="18" charset="0"/>
                <a:ea typeface="Times New Roman" panose="02020603050405020304" pitchFamily="18" charset="0"/>
              </a:rPr>
              <a:t>+ Tương phản đối lập: còng - thẳng, xanh rờn - bạc trắng, cao - thấp, giời - đất =&gt; Hình ảnh người mẹ già đi theo năm tháng.</a:t>
            </a:r>
            <a:endParaRPr lang="x-none" sz="28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2800" dirty="0">
                <a:solidFill>
                  <a:srgbClr val="42437E"/>
                </a:solidFill>
                <a:effectLst/>
                <a:latin typeface="Times New Roman" panose="02020603050405020304" pitchFamily="18" charset="0"/>
                <a:ea typeface="Times New Roman" panose="02020603050405020304" pitchFamily="18" charset="0"/>
              </a:rPr>
              <a:t>+ So sánh: “Một miếng cau khô – Khô gầy như mẹ” =&gt; hình ảnh già nua, héo hắt của người mẹ </a:t>
            </a:r>
            <a:endParaRPr lang="x-none" sz="28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2800" dirty="0">
                <a:solidFill>
                  <a:srgbClr val="42437E"/>
                </a:solidFill>
                <a:effectLst/>
                <a:latin typeface="Times New Roman" panose="02020603050405020304" pitchFamily="18" charset="0"/>
                <a:ea typeface="Times New Roman" panose="02020603050405020304" pitchFamily="18" charset="0"/>
              </a:rPr>
              <a:t>+ Câu hỏi tu từ: “Sao mẹ ta già?” =&gt; Tâm trạng bần thần, xót xa.</a:t>
            </a:r>
            <a:endParaRPr lang="x-none" sz="28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2800" dirty="0">
                <a:solidFill>
                  <a:srgbClr val="42437E"/>
                </a:solidFill>
                <a:effectLst/>
                <a:latin typeface="Times New Roman" panose="02020603050405020304" pitchFamily="18" charset="0"/>
                <a:ea typeface="Times New Roman" panose="02020603050405020304" pitchFamily="18" charset="0"/>
              </a:rPr>
              <a:t>+ Hoán dụ: “lưng mẹ còng” =&gt; Hình ảnh già yếu của mẹ.</a:t>
            </a:r>
            <a:endParaRPr lang="x-none" sz="28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2800" dirty="0">
                <a:solidFill>
                  <a:srgbClr val="42437E"/>
                </a:solidFill>
                <a:effectLst/>
                <a:latin typeface="Times New Roman" panose="02020603050405020304" pitchFamily="18" charset="0"/>
                <a:ea typeface="Times New Roman" panose="02020603050405020304" pitchFamily="18" charset="0"/>
              </a:rPr>
              <a:t>+ Nói giảm nói tránh: “mẹ thì gần đất” =&gt; Một ngày không xa mẹ sẽ về với tổ tiên, đất mẹ. </a:t>
            </a:r>
            <a:endParaRPr lang="x-none" sz="2800" dirty="0">
              <a:solidFill>
                <a:srgbClr val="42437E"/>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31010846"/>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arn(inVertic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arn(inVertic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arn(inVertical)">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A05B2D8C-4A9C-4730-B352-8D5B7DA9A8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pic>
        <p:nvPicPr>
          <p:cNvPr id="5" name="Picture 4">
            <a:extLst>
              <a:ext uri="{FF2B5EF4-FFF2-40B4-BE49-F238E27FC236}">
                <a16:creationId xmlns:a16="http://schemas.microsoft.com/office/drawing/2014/main" xmlns="" id="{8C3EDAFD-C5F4-EA8A-FF41-554D05647E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5449" y="2598821"/>
            <a:ext cx="4259179" cy="4259179"/>
          </a:xfrm>
          <a:prstGeom prst="rect">
            <a:avLst/>
          </a:prstGeom>
        </p:spPr>
      </p:pic>
      <p:sp>
        <p:nvSpPr>
          <p:cNvPr id="7" name="TextBox 6">
            <a:extLst>
              <a:ext uri="{FF2B5EF4-FFF2-40B4-BE49-F238E27FC236}">
                <a16:creationId xmlns:a16="http://schemas.microsoft.com/office/drawing/2014/main" xmlns="" id="{7A88767D-62B6-B81C-D031-11FCB70CE845}"/>
              </a:ext>
            </a:extLst>
          </p:cNvPr>
          <p:cNvSpPr txBox="1"/>
          <p:nvPr/>
        </p:nvSpPr>
        <p:spPr>
          <a:xfrm>
            <a:off x="3134228" y="843935"/>
            <a:ext cx="8386908" cy="4577407"/>
          </a:xfrm>
          <a:prstGeom prst="rect">
            <a:avLst/>
          </a:prstGeom>
          <a:noFill/>
        </p:spPr>
        <p:txBody>
          <a:bodyPr wrap="square">
            <a:spAutoFit/>
          </a:bodyPr>
          <a:lstStyle/>
          <a:p>
            <a:pPr algn="just">
              <a:lnSpc>
                <a:spcPct val="115000"/>
              </a:lnSpc>
            </a:pPr>
            <a:r>
              <a:rPr lang="vi-VN" sz="3200" b="1" dirty="0">
                <a:solidFill>
                  <a:srgbClr val="42437E"/>
                </a:solidFill>
                <a:effectLst/>
                <a:latin typeface="Times New Roman" panose="02020603050405020304" pitchFamily="18" charset="0"/>
                <a:ea typeface="Times New Roman" panose="02020603050405020304" pitchFamily="18" charset="0"/>
              </a:rPr>
              <a:t>b. Tình cảm của người con với mẹ: </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3200" dirty="0">
                <a:solidFill>
                  <a:srgbClr val="42437E"/>
                </a:solidFill>
                <a:effectLst/>
                <a:latin typeface="Times New Roman" panose="02020603050405020304" pitchFamily="18" charset="0"/>
                <a:ea typeface="Times New Roman" panose="02020603050405020304" pitchFamily="18" charset="0"/>
              </a:rPr>
              <a:t>- Các từ ngữ, hình ảnh:</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3200" dirty="0">
                <a:solidFill>
                  <a:srgbClr val="42437E"/>
                </a:solidFill>
                <a:effectLst/>
                <a:latin typeface="Times New Roman" panose="02020603050405020304" pitchFamily="18" charset="0"/>
                <a:ea typeface="Times New Roman" panose="02020603050405020304" pitchFamily="18" charset="0"/>
              </a:rPr>
              <a:t>+ So sánh “mẹ” và “miếng cau khô”:</a:t>
            </a:r>
            <a:r>
              <a:rPr lang="vi-VN" sz="3200" i="1" dirty="0">
                <a:solidFill>
                  <a:srgbClr val="42437E"/>
                </a:solidFill>
                <a:effectLst/>
                <a:latin typeface="Times New Roman" panose="02020603050405020304" pitchFamily="18" charset="0"/>
                <a:ea typeface="Times New Roman" panose="02020603050405020304" pitchFamily="18" charset="0"/>
              </a:rPr>
              <a:t> Một miếng cau khô – Khô gầy như mẹ.</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3200" dirty="0">
                <a:solidFill>
                  <a:srgbClr val="42437E"/>
                </a:solidFill>
                <a:effectLst/>
                <a:latin typeface="Times New Roman" panose="02020603050405020304" pitchFamily="18" charset="0"/>
                <a:ea typeface="Times New Roman" panose="02020603050405020304" pitchFamily="18" charset="0"/>
              </a:rPr>
              <a:t>+ Cử chỉ và cảm xúc của người con:</a:t>
            </a:r>
            <a:r>
              <a:rPr lang="vi-VN" sz="3200" i="1" dirty="0">
                <a:solidFill>
                  <a:srgbClr val="42437E"/>
                </a:solidFill>
                <a:effectLst/>
                <a:latin typeface="Times New Roman" panose="02020603050405020304" pitchFamily="18" charset="0"/>
                <a:ea typeface="Times New Roman" panose="02020603050405020304" pitchFamily="18" charset="0"/>
              </a:rPr>
              <a:t> Con nâng trên tay – Không cầm được lệ.</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15000"/>
              </a:lnSpc>
            </a:pPr>
            <a:r>
              <a:rPr lang="vi-VN" sz="3200" dirty="0">
                <a:solidFill>
                  <a:srgbClr val="42437E"/>
                </a:solidFill>
                <a:effectLst/>
                <a:latin typeface="Times New Roman" panose="02020603050405020304" pitchFamily="18" charset="0"/>
                <a:ea typeface="Times New Roman" panose="02020603050405020304" pitchFamily="18" charset="0"/>
              </a:rPr>
              <a:t>+ Câu hỏi của người con:</a:t>
            </a:r>
            <a:r>
              <a:rPr lang="vi-VN" sz="3200" i="1" dirty="0">
                <a:solidFill>
                  <a:srgbClr val="42437E"/>
                </a:solidFill>
                <a:effectLst/>
                <a:latin typeface="Times New Roman" panose="02020603050405020304" pitchFamily="18" charset="0"/>
                <a:ea typeface="Times New Roman" panose="02020603050405020304" pitchFamily="18" charset="0"/>
              </a:rPr>
              <a:t> Ngẩng hỏi giời vậy – Sao mẹ ta già? </a:t>
            </a:r>
            <a:endParaRPr lang="x-none" sz="3200" dirty="0">
              <a:solidFill>
                <a:srgbClr val="42437E"/>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15814780"/>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arn(inVertic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arn(inVertic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arn(inVertical)">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barn(inVertical)">
                                      <p:cBhvr>
                                        <p:cTn id="2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A05B2D8C-4A9C-4730-B352-8D5B7DA9A8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pic>
        <p:nvPicPr>
          <p:cNvPr id="5" name="Picture 4">
            <a:extLst>
              <a:ext uri="{FF2B5EF4-FFF2-40B4-BE49-F238E27FC236}">
                <a16:creationId xmlns:a16="http://schemas.microsoft.com/office/drawing/2014/main" xmlns="" id="{8C3EDAFD-C5F4-EA8A-FF41-554D05647E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5449" y="2598821"/>
            <a:ext cx="4259179" cy="4259179"/>
          </a:xfrm>
          <a:prstGeom prst="rect">
            <a:avLst/>
          </a:prstGeom>
        </p:spPr>
      </p:pic>
      <p:sp>
        <p:nvSpPr>
          <p:cNvPr id="4" name="TextBox 3">
            <a:extLst>
              <a:ext uri="{FF2B5EF4-FFF2-40B4-BE49-F238E27FC236}">
                <a16:creationId xmlns:a16="http://schemas.microsoft.com/office/drawing/2014/main" xmlns="" id="{1F468BE4-95E3-3C8B-23F3-A8B66C425A0A}"/>
              </a:ext>
            </a:extLst>
          </p:cNvPr>
          <p:cNvSpPr txBox="1"/>
          <p:nvPr/>
        </p:nvSpPr>
        <p:spPr>
          <a:xfrm>
            <a:off x="2913647" y="456539"/>
            <a:ext cx="8829173" cy="4445319"/>
          </a:xfrm>
          <a:prstGeom prst="rect">
            <a:avLst/>
          </a:prstGeom>
          <a:noFill/>
        </p:spPr>
        <p:txBody>
          <a:bodyPr wrap="square">
            <a:spAutoFit/>
          </a:bodyPr>
          <a:lstStyle/>
          <a:p>
            <a:pPr algn="just">
              <a:lnSpc>
                <a:spcPct val="150000"/>
              </a:lnSpc>
            </a:pPr>
            <a:r>
              <a:rPr lang="vi-VN" sz="3200" dirty="0">
                <a:solidFill>
                  <a:srgbClr val="42437E"/>
                </a:solidFill>
                <a:effectLst/>
                <a:latin typeface="Times New Roman" panose="02020603050405020304" pitchFamily="18" charset="0"/>
                <a:ea typeface="Times New Roman" panose="02020603050405020304" pitchFamily="18" charset="0"/>
              </a:rPr>
              <a:t>- Tình cảm của người con với mẹ: </a:t>
            </a:r>
            <a:endParaRPr lang="x-none" sz="3200" dirty="0">
              <a:solidFill>
                <a:srgbClr val="42437E"/>
              </a:solidFill>
              <a:effectLst/>
              <a:latin typeface="Times New Roman" panose="02020603050405020304" pitchFamily="18" charset="0"/>
              <a:ea typeface="Times New Roman" panose="02020603050405020304" pitchFamily="18" charset="0"/>
            </a:endParaRPr>
          </a:p>
          <a:p>
            <a:pPr algn="just">
              <a:lnSpc>
                <a:spcPct val="150000"/>
              </a:lnSpc>
            </a:pPr>
            <a:r>
              <a:rPr lang="vi-VN" sz="3200" dirty="0">
                <a:solidFill>
                  <a:srgbClr val="42437E"/>
                </a:solidFill>
                <a:effectLst/>
                <a:latin typeface="Times New Roman" panose="02020603050405020304" pitchFamily="18" charset="0"/>
                <a:ea typeface="Times New Roman" panose="02020603050405020304" pitchFamily="18" charset="0"/>
              </a:rPr>
              <a:t>+ Thương mẹ, thổn thức, xót xa khi nghĩ đến người mẹ già nua “gần đất, xa trời”.</a:t>
            </a:r>
            <a:endParaRPr lang="x-none" sz="3200" dirty="0">
              <a:solidFill>
                <a:srgbClr val="42437E"/>
              </a:solidFill>
              <a:effectLst/>
              <a:latin typeface="Times New Roman" panose="02020603050405020304" pitchFamily="18" charset="0"/>
              <a:ea typeface="Times New Roman" panose="02020603050405020304" pitchFamily="18" charset="0"/>
            </a:endParaRPr>
          </a:p>
          <a:p>
            <a:pPr>
              <a:lnSpc>
                <a:spcPct val="150000"/>
              </a:lnSpc>
            </a:pPr>
            <a:r>
              <a:rPr lang="vi-VN" sz="3200" dirty="0">
                <a:solidFill>
                  <a:srgbClr val="42437E"/>
                </a:solidFill>
                <a:effectLst/>
                <a:latin typeface="Times New Roman" panose="02020603050405020304" pitchFamily="18" charset="0"/>
                <a:ea typeface="Times New Roman" panose="02020603050405020304" pitchFamily="18" charset="0"/>
              </a:rPr>
              <a:t>+ Nhận ra quy luật của cuộc đời: mẹ đã già, yếu. Một mặt, thảng thốt, ngỡ ngàng; mặt khác, chấp nhận quy luật đó. </a:t>
            </a:r>
            <a:endParaRPr lang="x-none" sz="3200" dirty="0">
              <a:solidFill>
                <a:srgbClr val="42437E"/>
              </a:solidFill>
            </a:endParaRPr>
          </a:p>
        </p:txBody>
      </p:sp>
    </p:spTree>
    <p:extLst>
      <p:ext uri="{BB962C8B-B14F-4D97-AF65-F5344CB8AC3E}">
        <p14:creationId xmlns:p14="http://schemas.microsoft.com/office/powerpoint/2010/main" val="4122987121"/>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69E7685E-8CCE-4BEA-9D4E-85B2D60FF24B}"/>
              </a:ext>
            </a:extLst>
          </p:cNvPr>
          <p:cNvPicPr>
            <a:picLocks noChangeAspect="1"/>
          </p:cNvPicPr>
          <p:nvPr/>
        </p:nvPicPr>
        <p:blipFill rotWithShape="1">
          <a:blip r:embed="rId3">
            <a:extLst>
              <a:ext uri="{28A0092B-C50C-407E-A947-70E740481C1C}">
                <a14:useLocalDpi xmlns:a14="http://schemas.microsoft.com/office/drawing/2010/main" val="0"/>
              </a:ext>
            </a:extLst>
          </a:blip>
          <a:srcRect l="49573" t="29534" r="3509" b="57419"/>
          <a:stretch/>
        </p:blipFill>
        <p:spPr>
          <a:xfrm>
            <a:off x="3063436" y="1018306"/>
            <a:ext cx="5621671" cy="4650660"/>
          </a:xfrm>
          <a:prstGeom prst="rect">
            <a:avLst/>
          </a:prstGeom>
        </p:spPr>
      </p:pic>
      <p:pic>
        <p:nvPicPr>
          <p:cNvPr id="2" name="图片 1">
            <a:extLst>
              <a:ext uri="{FF2B5EF4-FFF2-40B4-BE49-F238E27FC236}">
                <a16:creationId xmlns:a16="http://schemas.microsoft.com/office/drawing/2014/main" xmlns="" id="{3625CBBB-FDD1-42A5-8673-D4B653CA352D}"/>
              </a:ext>
            </a:extLst>
          </p:cNvPr>
          <p:cNvPicPr>
            <a:picLocks noChangeAspect="1"/>
          </p:cNvPicPr>
          <p:nvPr/>
        </p:nvPicPr>
        <p:blipFill rotWithShape="1">
          <a:blip r:embed="rId4">
            <a:extLst>
              <a:ext uri="{28A0092B-C50C-407E-A947-70E740481C1C}">
                <a14:useLocalDpi xmlns:a14="http://schemas.microsoft.com/office/drawing/2010/main" val="0"/>
              </a:ext>
            </a:extLst>
          </a:blip>
          <a:srcRect b="84659"/>
          <a:stretch/>
        </p:blipFill>
        <p:spPr>
          <a:xfrm>
            <a:off x="0" y="0"/>
            <a:ext cx="12192000" cy="6858000"/>
          </a:xfrm>
          <a:prstGeom prst="rect">
            <a:avLst/>
          </a:prstGeom>
        </p:spPr>
      </p:pic>
      <p:sp>
        <p:nvSpPr>
          <p:cNvPr id="8" name="矩形 7">
            <a:extLst>
              <a:ext uri="{FF2B5EF4-FFF2-40B4-BE49-F238E27FC236}">
                <a16:creationId xmlns:a16="http://schemas.microsoft.com/office/drawing/2014/main" xmlns="" id="{D474DBEB-4132-44A1-ACC1-CE12AEDEBF6F}"/>
              </a:ext>
            </a:extLst>
          </p:cNvPr>
          <p:cNvSpPr/>
          <p:nvPr/>
        </p:nvSpPr>
        <p:spPr>
          <a:xfrm>
            <a:off x="1563014" y="2443104"/>
            <a:ext cx="9065970" cy="20934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EFEC3FAB-22AD-4AFF-B9E0-9C6D9213E741}"/>
              </a:ext>
            </a:extLst>
          </p:cNvPr>
          <p:cNvPicPr>
            <a:picLocks noChangeAspect="1"/>
          </p:cNvPicPr>
          <p:nvPr/>
        </p:nvPicPr>
        <p:blipFill rotWithShape="1">
          <a:blip r:embed="rId3">
            <a:extLst>
              <a:ext uri="{28A0092B-C50C-407E-A947-70E740481C1C}">
                <a14:useLocalDpi xmlns:a14="http://schemas.microsoft.com/office/drawing/2010/main" val="0"/>
              </a:ext>
            </a:extLst>
          </a:blip>
          <a:srcRect l="161" t="16152" r="50872" b="70801"/>
          <a:stretch/>
        </p:blipFill>
        <p:spPr>
          <a:xfrm flipH="1">
            <a:off x="7728155" y="3343636"/>
            <a:ext cx="4463845" cy="3538276"/>
          </a:xfrm>
          <a:prstGeom prst="rect">
            <a:avLst/>
          </a:prstGeom>
        </p:spPr>
      </p:pic>
      <p:pic>
        <p:nvPicPr>
          <p:cNvPr id="4" name="图片 3">
            <a:extLst>
              <a:ext uri="{FF2B5EF4-FFF2-40B4-BE49-F238E27FC236}">
                <a16:creationId xmlns:a16="http://schemas.microsoft.com/office/drawing/2014/main" xmlns="" id="{EBB67B35-F697-4C16-8E5A-E842193CD595}"/>
              </a:ext>
            </a:extLst>
          </p:cNvPr>
          <p:cNvPicPr>
            <a:picLocks noChangeAspect="1"/>
          </p:cNvPicPr>
          <p:nvPr/>
        </p:nvPicPr>
        <p:blipFill rotWithShape="1">
          <a:blip r:embed="rId3">
            <a:extLst>
              <a:ext uri="{28A0092B-C50C-407E-A947-70E740481C1C}">
                <a14:useLocalDpi xmlns:a14="http://schemas.microsoft.com/office/drawing/2010/main" val="0"/>
              </a:ext>
            </a:extLst>
          </a:blip>
          <a:srcRect l="246" t="8499" r="-183" b="84888"/>
          <a:stretch/>
        </p:blipFill>
        <p:spPr>
          <a:xfrm>
            <a:off x="0" y="4484685"/>
            <a:ext cx="12192000" cy="2397227"/>
          </a:xfrm>
          <a:prstGeom prst="rect">
            <a:avLst/>
          </a:prstGeom>
        </p:spPr>
      </p:pic>
      <p:sp>
        <p:nvSpPr>
          <p:cNvPr id="6" name="文本框 5">
            <a:extLst>
              <a:ext uri="{FF2B5EF4-FFF2-40B4-BE49-F238E27FC236}">
                <a16:creationId xmlns:a16="http://schemas.microsoft.com/office/drawing/2014/main" xmlns="" id="{B83E3A8F-C530-4B79-85C6-119F31F50953}"/>
              </a:ext>
            </a:extLst>
          </p:cNvPr>
          <p:cNvSpPr txBox="1"/>
          <p:nvPr/>
        </p:nvSpPr>
        <p:spPr>
          <a:xfrm>
            <a:off x="1638600" y="2686246"/>
            <a:ext cx="8990383" cy="1754326"/>
          </a:xfrm>
          <a:prstGeom prst="rect">
            <a:avLst/>
          </a:prstGeom>
          <a:noFill/>
        </p:spPr>
        <p:txBody>
          <a:bodyPr vert="horz" wrap="square" rtlCol="0">
            <a:spAutoFit/>
          </a:bodyPr>
          <a:lstStyle/>
          <a:p>
            <a:pPr algn="ctr"/>
            <a:r>
              <a:rPr lang="vi-VN" altLang="zh-CN" sz="5400" b="1" dirty="0">
                <a:solidFill>
                  <a:srgbClr val="323476"/>
                </a:solidFill>
                <a:latin typeface="+mj-lt"/>
                <a:ea typeface="小考拉体" panose="02000503000000000000" pitchFamily="2" charset="-122"/>
              </a:rPr>
              <a:t>III. </a:t>
            </a:r>
          </a:p>
          <a:p>
            <a:pPr algn="ctr"/>
            <a:r>
              <a:rPr lang="vi-VN" altLang="zh-CN" sz="5400" b="1" dirty="0">
                <a:solidFill>
                  <a:srgbClr val="323476"/>
                </a:solidFill>
                <a:latin typeface="+mj-lt"/>
                <a:ea typeface="小考拉体" panose="02000503000000000000" pitchFamily="2" charset="-122"/>
              </a:rPr>
              <a:t>TỔNG KẾT</a:t>
            </a:r>
            <a:endParaRPr lang="zh-CN" altLang="en-US" sz="5400" b="1" dirty="0">
              <a:solidFill>
                <a:srgbClr val="323476"/>
              </a:solidFill>
              <a:latin typeface="+mj-lt"/>
              <a:ea typeface="小考拉体" panose="02000503000000000000" pitchFamily="2" charset="-122"/>
            </a:endParaRPr>
          </a:p>
        </p:txBody>
      </p:sp>
      <p:pic>
        <p:nvPicPr>
          <p:cNvPr id="9" name="图片 8">
            <a:extLst>
              <a:ext uri="{FF2B5EF4-FFF2-40B4-BE49-F238E27FC236}">
                <a16:creationId xmlns:a16="http://schemas.microsoft.com/office/drawing/2014/main" xmlns="" id="{551868F5-90A9-48A3-AC75-BED8622FFC0D}"/>
              </a:ext>
            </a:extLst>
          </p:cNvPr>
          <p:cNvPicPr>
            <a:picLocks noChangeAspect="1"/>
          </p:cNvPicPr>
          <p:nvPr/>
        </p:nvPicPr>
        <p:blipFill rotWithShape="1">
          <a:blip r:embed="rId3">
            <a:extLst>
              <a:ext uri="{28A0092B-C50C-407E-A947-70E740481C1C}">
                <a14:useLocalDpi xmlns:a14="http://schemas.microsoft.com/office/drawing/2010/main" val="0"/>
              </a:ext>
            </a:extLst>
          </a:blip>
          <a:srcRect l="67274" t="16646" r="17313" b="78060"/>
          <a:stretch/>
        </p:blipFill>
        <p:spPr>
          <a:xfrm>
            <a:off x="1909828" y="1860141"/>
            <a:ext cx="1406457" cy="1435510"/>
          </a:xfrm>
          <a:prstGeom prst="rect">
            <a:avLst/>
          </a:prstGeom>
        </p:spPr>
      </p:pic>
      <p:pic>
        <p:nvPicPr>
          <p:cNvPr id="10" name="图片 9">
            <a:extLst>
              <a:ext uri="{FF2B5EF4-FFF2-40B4-BE49-F238E27FC236}">
                <a16:creationId xmlns:a16="http://schemas.microsoft.com/office/drawing/2014/main" xmlns="" id="{8418D1DF-9F3A-4D69-951F-075037BA4B0B}"/>
              </a:ext>
            </a:extLst>
          </p:cNvPr>
          <p:cNvPicPr>
            <a:picLocks noChangeAspect="1"/>
          </p:cNvPicPr>
          <p:nvPr/>
        </p:nvPicPr>
        <p:blipFill rotWithShape="1">
          <a:blip r:embed="rId3">
            <a:extLst>
              <a:ext uri="{28A0092B-C50C-407E-A947-70E740481C1C}">
                <a14:useLocalDpi xmlns:a14="http://schemas.microsoft.com/office/drawing/2010/main" val="0"/>
              </a:ext>
            </a:extLst>
          </a:blip>
          <a:srcRect l="67274" t="16646" r="17313" b="78060"/>
          <a:stretch/>
        </p:blipFill>
        <p:spPr>
          <a:xfrm>
            <a:off x="9360708" y="3320670"/>
            <a:ext cx="1406457" cy="1435510"/>
          </a:xfrm>
          <a:prstGeom prst="rect">
            <a:avLst/>
          </a:prstGeom>
        </p:spPr>
      </p:pic>
      <p:pic>
        <p:nvPicPr>
          <p:cNvPr id="12" name="图片 11">
            <a:extLst>
              <a:ext uri="{FF2B5EF4-FFF2-40B4-BE49-F238E27FC236}">
                <a16:creationId xmlns:a16="http://schemas.microsoft.com/office/drawing/2014/main" xmlns="" id="{DE6F74DC-5E1D-41CE-9C16-351253082A27}"/>
              </a:ext>
            </a:extLst>
          </p:cNvPr>
          <p:cNvPicPr>
            <a:picLocks noChangeAspect="1"/>
          </p:cNvPicPr>
          <p:nvPr/>
        </p:nvPicPr>
        <p:blipFill rotWithShape="1">
          <a:blip r:embed="rId3">
            <a:extLst>
              <a:ext uri="{28A0092B-C50C-407E-A947-70E740481C1C}">
                <a14:useLocalDpi xmlns:a14="http://schemas.microsoft.com/office/drawing/2010/main" val="0"/>
              </a:ext>
            </a:extLst>
          </a:blip>
          <a:srcRect l="52995" t="97" r="125" b="90865"/>
          <a:stretch/>
        </p:blipFill>
        <p:spPr>
          <a:xfrm>
            <a:off x="7914185" y="0"/>
            <a:ext cx="4277815" cy="2450692"/>
          </a:xfrm>
          <a:prstGeom prst="rect">
            <a:avLst/>
          </a:prstGeom>
        </p:spPr>
      </p:pic>
      <p:pic>
        <p:nvPicPr>
          <p:cNvPr id="13" name="图片 12">
            <a:extLst>
              <a:ext uri="{FF2B5EF4-FFF2-40B4-BE49-F238E27FC236}">
                <a16:creationId xmlns:a16="http://schemas.microsoft.com/office/drawing/2014/main" xmlns="" id="{92000885-E52E-48C0-BBBB-2EA550A4F8B2}"/>
              </a:ext>
            </a:extLst>
          </p:cNvPr>
          <p:cNvPicPr>
            <a:picLocks noChangeAspect="1"/>
          </p:cNvPicPr>
          <p:nvPr/>
        </p:nvPicPr>
        <p:blipFill rotWithShape="1">
          <a:blip r:embed="rId3">
            <a:extLst>
              <a:ext uri="{28A0092B-C50C-407E-A947-70E740481C1C}">
                <a14:useLocalDpi xmlns:a14="http://schemas.microsoft.com/office/drawing/2010/main" val="0"/>
              </a:ext>
            </a:extLst>
          </a:blip>
          <a:srcRect l="52995" t="97" r="125" b="90865"/>
          <a:stretch/>
        </p:blipFill>
        <p:spPr>
          <a:xfrm flipH="1">
            <a:off x="4407292" y="-840411"/>
            <a:ext cx="4277815" cy="2450692"/>
          </a:xfrm>
          <a:prstGeom prst="rect">
            <a:avLst/>
          </a:prstGeom>
        </p:spPr>
      </p:pic>
    </p:spTree>
    <p:extLst>
      <p:ext uri="{BB962C8B-B14F-4D97-AF65-F5344CB8AC3E}">
        <p14:creationId xmlns:p14="http://schemas.microsoft.com/office/powerpoint/2010/main" val="3863037032"/>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500"/>
                            </p:stCondLst>
                            <p:childTnLst>
                              <p:par>
                                <p:cTn id="26" presetID="2" presetClass="entr" presetSubtype="4"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53" presetClass="entr" presetSubtype="16"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childTnLst>
                          </p:cTn>
                        </p:par>
                        <p:par>
                          <p:cTn id="41" fill="hold">
                            <p:stCondLst>
                              <p:cond delay="2000"/>
                            </p:stCondLst>
                            <p:childTnLst>
                              <p:par>
                                <p:cTn id="42" presetID="53" presetClass="entr" presetSubtype="16"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餐桌, 室内, 就坐, 蛋糕&#10;&#10;描述已自动生成">
            <a:extLst>
              <a:ext uri="{FF2B5EF4-FFF2-40B4-BE49-F238E27FC236}">
                <a16:creationId xmlns:a16="http://schemas.microsoft.com/office/drawing/2014/main" xmlns="" id="{35B98FFB-7395-4600-B38F-F2F3A7AB73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723" y="807720"/>
            <a:ext cx="5142857" cy="6858000"/>
          </a:xfrm>
          <a:prstGeom prst="rect">
            <a:avLst/>
          </a:prstGeom>
        </p:spPr>
      </p:pic>
      <p:pic>
        <p:nvPicPr>
          <p:cNvPr id="24" name="Picture 23">
            <a:extLst>
              <a:ext uri="{FF2B5EF4-FFF2-40B4-BE49-F238E27FC236}">
                <a16:creationId xmlns:a16="http://schemas.microsoft.com/office/drawing/2014/main" xmlns="" id="{D7A079D7-E934-0FE4-A7FF-18E114DE3D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sp>
        <p:nvSpPr>
          <p:cNvPr id="26" name="TextBox 25">
            <a:extLst>
              <a:ext uri="{FF2B5EF4-FFF2-40B4-BE49-F238E27FC236}">
                <a16:creationId xmlns:a16="http://schemas.microsoft.com/office/drawing/2014/main" xmlns="" id="{BB0F921E-3A49-7C83-C047-F3706DEF856B}"/>
              </a:ext>
            </a:extLst>
          </p:cNvPr>
          <p:cNvSpPr txBox="1"/>
          <p:nvPr/>
        </p:nvSpPr>
        <p:spPr>
          <a:xfrm>
            <a:off x="3011151" y="687524"/>
            <a:ext cx="6256420" cy="743473"/>
          </a:xfrm>
          <a:prstGeom prst="rect">
            <a:avLst/>
          </a:prstGeom>
          <a:noFill/>
        </p:spPr>
        <p:txBody>
          <a:bodyPr wrap="square">
            <a:spAutoFit/>
          </a:bodyPr>
          <a:lstStyle/>
          <a:p>
            <a:pPr algn="ctr">
              <a:lnSpc>
                <a:spcPct val="115000"/>
              </a:lnSpc>
            </a:pPr>
            <a:r>
              <a:rPr lang="vi-VN" sz="4000" b="1" dirty="0">
                <a:solidFill>
                  <a:srgbClr val="42437E"/>
                </a:solidFill>
                <a:effectLst/>
                <a:latin typeface="Times New Roman" panose="02020603050405020304" pitchFamily="18" charset="0"/>
                <a:ea typeface="Times New Roman" panose="02020603050405020304" pitchFamily="18" charset="0"/>
              </a:rPr>
              <a:t>1. Nghệ thuật</a:t>
            </a:r>
            <a:endParaRPr lang="x-none" sz="4000" dirty="0">
              <a:solidFill>
                <a:srgbClr val="42437E"/>
              </a:solidFill>
              <a:effectLst/>
              <a:latin typeface="Times New Roman" panose="02020603050405020304" pitchFamily="18" charset="0"/>
              <a:ea typeface="Times New Roman" panose="02020603050405020304" pitchFamily="18" charset="0"/>
            </a:endParaRPr>
          </a:p>
        </p:txBody>
      </p:sp>
      <p:grpSp>
        <p:nvGrpSpPr>
          <p:cNvPr id="27" name="组合 5">
            <a:extLst>
              <a:ext uri="{FF2B5EF4-FFF2-40B4-BE49-F238E27FC236}">
                <a16:creationId xmlns:a16="http://schemas.microsoft.com/office/drawing/2014/main" xmlns="" id="{997BE740-CC19-E7BD-AE7F-AAEA503D414C}"/>
              </a:ext>
            </a:extLst>
          </p:cNvPr>
          <p:cNvGrpSpPr/>
          <p:nvPr/>
        </p:nvGrpSpPr>
        <p:grpSpPr>
          <a:xfrm>
            <a:off x="5606935" y="1717862"/>
            <a:ext cx="2886158" cy="2232165"/>
            <a:chOff x="3565065" y="980137"/>
            <a:chExt cx="2886158" cy="2232165"/>
          </a:xfrm>
        </p:grpSpPr>
        <p:sp>
          <p:nvSpPr>
            <p:cNvPr id="28" name="矩形 6">
              <a:extLst>
                <a:ext uri="{FF2B5EF4-FFF2-40B4-BE49-F238E27FC236}">
                  <a16:creationId xmlns:a16="http://schemas.microsoft.com/office/drawing/2014/main" xmlns="" id="{CD33EE6C-6A93-1C4F-A862-C9F28938F657}"/>
                </a:ext>
              </a:extLst>
            </p:cNvPr>
            <p:cNvSpPr/>
            <p:nvPr/>
          </p:nvSpPr>
          <p:spPr>
            <a:xfrm>
              <a:off x="3565065" y="1245996"/>
              <a:ext cx="2760668" cy="19663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9">
              <a:extLst>
                <a:ext uri="{FF2B5EF4-FFF2-40B4-BE49-F238E27FC236}">
                  <a16:creationId xmlns:a16="http://schemas.microsoft.com/office/drawing/2014/main" xmlns="" id="{ABF7D30B-AF10-47DC-CD28-FF5AA2C29A78}"/>
                </a:ext>
              </a:extLst>
            </p:cNvPr>
            <p:cNvPicPr>
              <a:picLocks noChangeAspect="1"/>
            </p:cNvPicPr>
            <p:nvPr/>
          </p:nvPicPr>
          <p:blipFill rotWithShape="1">
            <a:blip r:embed="rId5">
              <a:extLst>
                <a:ext uri="{28A0092B-C50C-407E-A947-70E740481C1C}">
                  <a14:useLocalDpi xmlns:a14="http://schemas.microsoft.com/office/drawing/2010/main" val="0"/>
                </a:ext>
              </a:extLst>
            </a:blip>
            <a:srcRect l="83339" t="16646" r="5977" b="78161"/>
            <a:stretch/>
          </p:blipFill>
          <p:spPr>
            <a:xfrm>
              <a:off x="5476317" y="980137"/>
              <a:ext cx="974906" cy="1408281"/>
            </a:xfrm>
            <a:prstGeom prst="rect">
              <a:avLst/>
            </a:prstGeom>
          </p:spPr>
        </p:pic>
      </p:grpSp>
      <p:grpSp>
        <p:nvGrpSpPr>
          <p:cNvPr id="30" name="组合 19">
            <a:extLst>
              <a:ext uri="{FF2B5EF4-FFF2-40B4-BE49-F238E27FC236}">
                <a16:creationId xmlns:a16="http://schemas.microsoft.com/office/drawing/2014/main" xmlns="" id="{AD29A2AA-0C78-BFD7-0AB8-B96AE16B801A}"/>
              </a:ext>
            </a:extLst>
          </p:cNvPr>
          <p:cNvGrpSpPr/>
          <p:nvPr/>
        </p:nvGrpSpPr>
        <p:grpSpPr>
          <a:xfrm>
            <a:off x="7888579" y="4078908"/>
            <a:ext cx="2886158" cy="2232165"/>
            <a:chOff x="3565065" y="980137"/>
            <a:chExt cx="2886158" cy="2232165"/>
          </a:xfrm>
        </p:grpSpPr>
        <p:sp>
          <p:nvSpPr>
            <p:cNvPr id="31" name="矩形 20">
              <a:extLst>
                <a:ext uri="{FF2B5EF4-FFF2-40B4-BE49-F238E27FC236}">
                  <a16:creationId xmlns:a16="http://schemas.microsoft.com/office/drawing/2014/main" xmlns="" id="{1D2BBE5C-4E7B-F7DA-A574-A6FCF37B7C53}"/>
                </a:ext>
              </a:extLst>
            </p:cNvPr>
            <p:cNvSpPr/>
            <p:nvPr/>
          </p:nvSpPr>
          <p:spPr>
            <a:xfrm>
              <a:off x="3565065" y="1245996"/>
              <a:ext cx="2760668" cy="19663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23">
              <a:extLst>
                <a:ext uri="{FF2B5EF4-FFF2-40B4-BE49-F238E27FC236}">
                  <a16:creationId xmlns:a16="http://schemas.microsoft.com/office/drawing/2014/main" xmlns="" id="{103BDF88-D93C-B6C6-9FA4-A4053D3C0BED}"/>
                </a:ext>
              </a:extLst>
            </p:cNvPr>
            <p:cNvPicPr>
              <a:picLocks noChangeAspect="1"/>
            </p:cNvPicPr>
            <p:nvPr/>
          </p:nvPicPr>
          <p:blipFill rotWithShape="1">
            <a:blip r:embed="rId5">
              <a:extLst>
                <a:ext uri="{28A0092B-C50C-407E-A947-70E740481C1C}">
                  <a14:useLocalDpi xmlns:a14="http://schemas.microsoft.com/office/drawing/2010/main" val="0"/>
                </a:ext>
              </a:extLst>
            </a:blip>
            <a:srcRect l="83339" t="16646" r="5977" b="78161"/>
            <a:stretch/>
          </p:blipFill>
          <p:spPr>
            <a:xfrm>
              <a:off x="5476317" y="980137"/>
              <a:ext cx="974906" cy="1408281"/>
            </a:xfrm>
            <a:prstGeom prst="rect">
              <a:avLst/>
            </a:prstGeom>
          </p:spPr>
        </p:pic>
      </p:grpSp>
      <p:sp>
        <p:nvSpPr>
          <p:cNvPr id="33" name="TextBox 32">
            <a:extLst>
              <a:ext uri="{FF2B5EF4-FFF2-40B4-BE49-F238E27FC236}">
                <a16:creationId xmlns:a16="http://schemas.microsoft.com/office/drawing/2014/main" xmlns="" id="{9C24A50B-FC3D-2576-44AC-86FC0E472552}"/>
              </a:ext>
            </a:extLst>
          </p:cNvPr>
          <p:cNvSpPr txBox="1"/>
          <p:nvPr/>
        </p:nvSpPr>
        <p:spPr>
          <a:xfrm>
            <a:off x="5659057" y="2160169"/>
            <a:ext cx="2656424" cy="1815882"/>
          </a:xfrm>
          <a:prstGeom prst="rect">
            <a:avLst/>
          </a:prstGeom>
          <a:noFill/>
        </p:spPr>
        <p:txBody>
          <a:bodyPr wrap="square" rtlCol="0">
            <a:spAutoFit/>
          </a:bodyPr>
          <a:lstStyle/>
          <a:p>
            <a:pPr algn="ctr"/>
            <a:r>
              <a:rPr lang="x-none" sz="2800" dirty="0">
                <a:solidFill>
                  <a:srgbClr val="42437E"/>
                </a:solidFill>
                <a:latin typeface="Times New Roman" panose="02020603050405020304" pitchFamily="18" charset="0"/>
                <a:cs typeface="Times New Roman" panose="02020603050405020304" pitchFamily="18" charset="0"/>
              </a:rPr>
              <a:t>Sử dụng ngôn ngữ tự nhiên, giàu sắc thái biểu cảm</a:t>
            </a:r>
          </a:p>
        </p:txBody>
      </p:sp>
      <p:sp>
        <p:nvSpPr>
          <p:cNvPr id="34" name="TextBox 33">
            <a:extLst>
              <a:ext uri="{FF2B5EF4-FFF2-40B4-BE49-F238E27FC236}">
                <a16:creationId xmlns:a16="http://schemas.microsoft.com/office/drawing/2014/main" xmlns="" id="{91E9C11C-ED1A-2883-6B6C-85B5C8E1EC85}"/>
              </a:ext>
            </a:extLst>
          </p:cNvPr>
          <p:cNvSpPr txBox="1"/>
          <p:nvPr/>
        </p:nvSpPr>
        <p:spPr>
          <a:xfrm>
            <a:off x="7868746" y="4927822"/>
            <a:ext cx="2656424" cy="523220"/>
          </a:xfrm>
          <a:prstGeom prst="rect">
            <a:avLst/>
          </a:prstGeom>
          <a:noFill/>
        </p:spPr>
        <p:txBody>
          <a:bodyPr wrap="square" rtlCol="0">
            <a:spAutoFit/>
          </a:bodyPr>
          <a:lstStyle/>
          <a:p>
            <a:pPr algn="ctr"/>
            <a:r>
              <a:rPr lang="x-none" sz="2800" dirty="0">
                <a:solidFill>
                  <a:srgbClr val="42437E"/>
                </a:solidFill>
                <a:latin typeface="Times New Roman" panose="02020603050405020304" pitchFamily="18" charset="0"/>
                <a:cs typeface="Times New Roman" panose="02020603050405020304" pitchFamily="18" charset="0"/>
              </a:rPr>
              <a:t>Thể thơ bốn chữ</a:t>
            </a:r>
          </a:p>
        </p:txBody>
      </p:sp>
    </p:spTree>
    <p:extLst>
      <p:ext uri="{BB962C8B-B14F-4D97-AF65-F5344CB8AC3E}">
        <p14:creationId xmlns:p14="http://schemas.microsoft.com/office/powerpoint/2010/main" val="3866798317"/>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p:cTn id="14" dur="1000" fill="hold"/>
                                        <p:tgtEl>
                                          <p:spTgt spid="27"/>
                                        </p:tgtEl>
                                        <p:attrNameLst>
                                          <p:attrName>ppt_w</p:attrName>
                                        </p:attrNameLst>
                                      </p:cBhvr>
                                      <p:tavLst>
                                        <p:tav tm="0">
                                          <p:val>
                                            <p:fltVal val="0"/>
                                          </p:val>
                                        </p:tav>
                                        <p:tav tm="100000">
                                          <p:val>
                                            <p:strVal val="#ppt_w"/>
                                          </p:val>
                                        </p:tav>
                                      </p:tavLst>
                                    </p:anim>
                                    <p:anim calcmode="lin" valueType="num">
                                      <p:cBhvr>
                                        <p:cTn id="15" dur="1000" fill="hold"/>
                                        <p:tgtEl>
                                          <p:spTgt spid="27"/>
                                        </p:tgtEl>
                                        <p:attrNameLst>
                                          <p:attrName>ppt_h</p:attrName>
                                        </p:attrNameLst>
                                      </p:cBhvr>
                                      <p:tavLst>
                                        <p:tav tm="0">
                                          <p:val>
                                            <p:fltVal val="0"/>
                                          </p:val>
                                        </p:tav>
                                        <p:tav tm="100000">
                                          <p:val>
                                            <p:strVal val="#ppt_h"/>
                                          </p:val>
                                        </p:tav>
                                      </p:tavLst>
                                    </p:anim>
                                    <p:anim calcmode="lin" valueType="num">
                                      <p:cBhvr>
                                        <p:cTn id="16" dur="1000" fill="hold"/>
                                        <p:tgtEl>
                                          <p:spTgt spid="27"/>
                                        </p:tgtEl>
                                        <p:attrNameLst>
                                          <p:attrName>style.rotation</p:attrName>
                                        </p:attrNameLst>
                                      </p:cBhvr>
                                      <p:tavLst>
                                        <p:tav tm="0">
                                          <p:val>
                                            <p:fltVal val="90"/>
                                          </p:val>
                                        </p:tav>
                                        <p:tav tm="100000">
                                          <p:val>
                                            <p:fltVal val="0"/>
                                          </p:val>
                                        </p:tav>
                                      </p:tavLst>
                                    </p:anim>
                                    <p:animEffect transition="in" filter="fade">
                                      <p:cBhvr>
                                        <p:cTn id="17" dur="1000"/>
                                        <p:tgtEl>
                                          <p:spTgt spid="27"/>
                                        </p:tgtEl>
                                      </p:cBhvr>
                                    </p:animEffect>
                                  </p:childTnLst>
                                </p:cTn>
                              </p:par>
                            </p:childTnLst>
                          </p:cTn>
                        </p:par>
                        <p:par>
                          <p:cTn id="18" fill="hold">
                            <p:stCondLst>
                              <p:cond delay="1000"/>
                            </p:stCondLst>
                            <p:childTnLst>
                              <p:par>
                                <p:cTn id="19" presetID="21" presetClass="entr" presetSubtype="1"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heel(1)">
                                      <p:cBhvr>
                                        <p:cTn id="21" dur="2000"/>
                                        <p:tgtEl>
                                          <p:spTgt spid="3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down)">
                                      <p:cBhvr>
                                        <p:cTn id="26" dur="500"/>
                                        <p:tgtEl>
                                          <p:spTgt spid="30"/>
                                        </p:tgtEl>
                                      </p:cBhvr>
                                    </p:animEffect>
                                  </p:childTnLst>
                                </p:cTn>
                              </p:par>
                            </p:childTnLst>
                          </p:cTn>
                        </p:par>
                        <p:par>
                          <p:cTn id="27" fill="hold">
                            <p:stCondLst>
                              <p:cond delay="500"/>
                            </p:stCondLst>
                            <p:childTnLst>
                              <p:par>
                                <p:cTn id="28" presetID="21" presetClass="entr" presetSubtype="1"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heel(1)">
                                      <p:cBhvr>
                                        <p:cTn id="30" dur="2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52CEA1F-3BFD-4DDC-85EE-00E8F6CA6FC8}"/>
              </a:ext>
            </a:extLst>
          </p:cNvPr>
          <p:cNvGrpSpPr/>
          <p:nvPr/>
        </p:nvGrpSpPr>
        <p:grpSpPr>
          <a:xfrm>
            <a:off x="1297572" y="1203766"/>
            <a:ext cx="2487349" cy="4768769"/>
            <a:chOff x="1818433" y="1875098"/>
            <a:chExt cx="2487349" cy="4768769"/>
          </a:xfrm>
        </p:grpSpPr>
        <p:pic>
          <p:nvPicPr>
            <p:cNvPr id="2" name="图片占位符 4" descr="图片包含 自然&#10;&#10;描述已自动生成">
              <a:extLst>
                <a:ext uri="{FF2B5EF4-FFF2-40B4-BE49-F238E27FC236}">
                  <a16:creationId xmlns:a16="http://schemas.microsoft.com/office/drawing/2014/main" xmlns="" id="{08EEE28E-B95A-43E3-981D-DB3FFB2B9182}"/>
                </a:ext>
              </a:extLst>
            </p:cNvPr>
            <p:cNvPicPr>
              <a:picLocks noChangeAspect="1"/>
            </p:cNvPicPr>
            <p:nvPr/>
          </p:nvPicPr>
          <p:blipFill>
            <a:blip r:embed="rId3" cstate="print">
              <a:extLst>
                <a:ext uri="{28A0092B-C50C-407E-A947-70E740481C1C}">
                  <a14:useLocalDpi xmlns:a14="http://schemas.microsoft.com/office/drawing/2010/main" val="0"/>
                </a:ext>
              </a:extLst>
            </a:blip>
            <a:srcRect l="7906" r="7906"/>
            <a:stretch>
              <a:fillRect/>
            </a:stretch>
          </p:blipFill>
          <p:spPr>
            <a:xfrm>
              <a:off x="2005314" y="2107693"/>
              <a:ext cx="2098675" cy="4241936"/>
            </a:xfrm>
            <a:prstGeom prst="rect">
              <a:avLst/>
            </a:prstGeom>
          </p:spPr>
        </p:pic>
        <p:sp>
          <p:nvSpPr>
            <p:cNvPr id="3" name="矩形 2">
              <a:extLst>
                <a:ext uri="{FF2B5EF4-FFF2-40B4-BE49-F238E27FC236}">
                  <a16:creationId xmlns:a16="http://schemas.microsoft.com/office/drawing/2014/main" xmlns="" id="{B80AF481-5F36-4E89-AF2C-EE6AD30319EB}"/>
                </a:ext>
              </a:extLst>
            </p:cNvPr>
            <p:cNvSpPr/>
            <p:nvPr/>
          </p:nvSpPr>
          <p:spPr>
            <a:xfrm>
              <a:off x="1818433" y="1875098"/>
              <a:ext cx="2487349" cy="4768769"/>
            </a:xfrm>
            <a:prstGeom prst="rect">
              <a:avLst/>
            </a:prstGeom>
            <a:noFill/>
            <a:ln w="38100" cap="rnd">
              <a:solidFill>
                <a:srgbClr val="32347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占位符 4" descr="图片包含 玩偶, 玩具&#10;&#10;描述已自动生成">
            <a:extLst>
              <a:ext uri="{FF2B5EF4-FFF2-40B4-BE49-F238E27FC236}">
                <a16:creationId xmlns:a16="http://schemas.microsoft.com/office/drawing/2014/main" xmlns="" id="{ECAB825A-9AA3-4613-BE6F-4E8B01F74D27}"/>
              </a:ext>
            </a:extLst>
          </p:cNvPr>
          <p:cNvPicPr>
            <a:picLocks noChangeAspect="1"/>
          </p:cNvPicPr>
          <p:nvPr/>
        </p:nvPicPr>
        <p:blipFill>
          <a:blip r:embed="rId4" cstate="print">
            <a:extLst>
              <a:ext uri="{28A0092B-C50C-407E-A947-70E740481C1C}">
                <a14:useLocalDpi xmlns:a14="http://schemas.microsoft.com/office/drawing/2010/main" val="0"/>
              </a:ext>
            </a:extLst>
          </a:blip>
          <a:srcRect l="10472" r="10472"/>
          <a:stretch>
            <a:fillRect/>
          </a:stretch>
        </p:blipFill>
        <p:spPr>
          <a:xfrm>
            <a:off x="9068776" y="1436361"/>
            <a:ext cx="2108408" cy="4241936"/>
          </a:xfrm>
          <a:prstGeom prst="rect">
            <a:avLst/>
          </a:prstGeom>
        </p:spPr>
      </p:pic>
      <p:sp>
        <p:nvSpPr>
          <p:cNvPr id="6" name="矩形 5">
            <a:extLst>
              <a:ext uri="{FF2B5EF4-FFF2-40B4-BE49-F238E27FC236}">
                <a16:creationId xmlns:a16="http://schemas.microsoft.com/office/drawing/2014/main" xmlns="" id="{32A3B84B-8370-4E56-8B39-5D4845DE4393}"/>
              </a:ext>
            </a:extLst>
          </p:cNvPr>
          <p:cNvSpPr/>
          <p:nvPr/>
        </p:nvSpPr>
        <p:spPr>
          <a:xfrm>
            <a:off x="8879305" y="1203766"/>
            <a:ext cx="2487349" cy="4768769"/>
          </a:xfrm>
          <a:prstGeom prst="rect">
            <a:avLst/>
          </a:prstGeom>
          <a:noFill/>
          <a:ln w="38100" cap="rnd">
            <a:solidFill>
              <a:srgbClr val="32347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6">
            <a:extLst>
              <a:ext uri="{FF2B5EF4-FFF2-40B4-BE49-F238E27FC236}">
                <a16:creationId xmlns:a16="http://schemas.microsoft.com/office/drawing/2014/main" xmlns="" id="{1CA733AA-D095-D85F-EEB6-F8C95B48669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sp>
        <p:nvSpPr>
          <p:cNvPr id="8" name="TextBox 7">
            <a:extLst>
              <a:ext uri="{FF2B5EF4-FFF2-40B4-BE49-F238E27FC236}">
                <a16:creationId xmlns:a16="http://schemas.microsoft.com/office/drawing/2014/main" xmlns="" id="{7A9B9435-7F57-9900-B699-BECE3DF7F3B7}"/>
              </a:ext>
            </a:extLst>
          </p:cNvPr>
          <p:cNvSpPr txBox="1"/>
          <p:nvPr/>
        </p:nvSpPr>
        <p:spPr>
          <a:xfrm>
            <a:off x="3123225" y="1479330"/>
            <a:ext cx="6256420" cy="743473"/>
          </a:xfrm>
          <a:prstGeom prst="rect">
            <a:avLst/>
          </a:prstGeom>
          <a:noFill/>
        </p:spPr>
        <p:txBody>
          <a:bodyPr wrap="square">
            <a:spAutoFit/>
          </a:bodyPr>
          <a:lstStyle/>
          <a:p>
            <a:pPr algn="ctr">
              <a:lnSpc>
                <a:spcPct val="115000"/>
              </a:lnSpc>
            </a:pPr>
            <a:r>
              <a:rPr lang="vi-VN" sz="4000" b="1" dirty="0">
                <a:solidFill>
                  <a:srgbClr val="42437E"/>
                </a:solidFill>
                <a:effectLst/>
                <a:latin typeface="Times New Roman" panose="02020603050405020304" pitchFamily="18" charset="0"/>
                <a:ea typeface="Times New Roman" panose="02020603050405020304" pitchFamily="18" charset="0"/>
              </a:rPr>
              <a:t>2. Nội dung</a:t>
            </a:r>
            <a:endParaRPr lang="x-none" sz="4000" dirty="0">
              <a:solidFill>
                <a:srgbClr val="42437E"/>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xmlns="" id="{6189828E-2DAA-3FF9-75FB-E3DE96D9A69B}"/>
              </a:ext>
            </a:extLst>
          </p:cNvPr>
          <p:cNvSpPr txBox="1"/>
          <p:nvPr/>
        </p:nvSpPr>
        <p:spPr>
          <a:xfrm>
            <a:off x="4140057" y="2710305"/>
            <a:ext cx="4384112" cy="2967992"/>
          </a:xfrm>
          <a:prstGeom prst="rect">
            <a:avLst/>
          </a:prstGeom>
          <a:noFill/>
        </p:spPr>
        <p:txBody>
          <a:bodyPr wrap="square">
            <a:spAutoFit/>
          </a:bodyPr>
          <a:lstStyle/>
          <a:p>
            <a:pPr algn="ctr">
              <a:lnSpc>
                <a:spcPct val="150000"/>
              </a:lnSpc>
            </a:pPr>
            <a:r>
              <a:rPr lang="vi-VN" sz="3200" dirty="0">
                <a:solidFill>
                  <a:srgbClr val="42437E"/>
                </a:solidFill>
                <a:effectLst/>
                <a:latin typeface="Times New Roman" panose="02020603050405020304" pitchFamily="18" charset="0"/>
                <a:ea typeface="Times New Roman" panose="02020603050405020304" pitchFamily="18" charset="0"/>
              </a:rPr>
              <a:t>Bài thơ là lời của một người con, viết về mẹ, bộc lộ tình thương và nỗi xót xa khi nghĩ về mẹ. </a:t>
            </a:r>
            <a:endParaRPr lang="x-none" sz="3200" dirty="0">
              <a:solidFill>
                <a:srgbClr val="42437E"/>
              </a:solidFill>
            </a:endParaRPr>
          </a:p>
        </p:txBody>
      </p:sp>
    </p:spTree>
    <p:extLst>
      <p:ext uri="{BB962C8B-B14F-4D97-AF65-F5344CB8AC3E}">
        <p14:creationId xmlns:p14="http://schemas.microsoft.com/office/powerpoint/2010/main" val="3226097024"/>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BC5E479B-A796-4829-AB4D-330B1D296A02}"/>
              </a:ext>
            </a:extLst>
          </p:cNvPr>
          <p:cNvGrpSpPr/>
          <p:nvPr/>
        </p:nvGrpSpPr>
        <p:grpSpPr>
          <a:xfrm>
            <a:off x="5990594" y="874301"/>
            <a:ext cx="5213699" cy="5109397"/>
            <a:chOff x="6690168" y="1137689"/>
            <a:chExt cx="4676171" cy="4582622"/>
          </a:xfrm>
        </p:grpSpPr>
        <p:sp>
          <p:nvSpPr>
            <p:cNvPr id="8" name="矩形 7">
              <a:extLst>
                <a:ext uri="{FF2B5EF4-FFF2-40B4-BE49-F238E27FC236}">
                  <a16:creationId xmlns:a16="http://schemas.microsoft.com/office/drawing/2014/main" xmlns="" id="{651D74CA-A32A-4258-9C5E-A4BEFE2573B4}"/>
                </a:ext>
              </a:extLst>
            </p:cNvPr>
            <p:cNvSpPr/>
            <p:nvPr/>
          </p:nvSpPr>
          <p:spPr>
            <a:xfrm>
              <a:off x="6690168" y="1516283"/>
              <a:ext cx="4676171" cy="4204028"/>
            </a:xfrm>
            <a:prstGeom prst="rect">
              <a:avLst/>
            </a:prstGeom>
            <a:noFill/>
            <a:ln w="38100" cap="rnd">
              <a:solidFill>
                <a:srgbClr val="32347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FF71CFBE-A5C8-4AB2-B6DD-B266074C86A3}"/>
                </a:ext>
              </a:extLst>
            </p:cNvPr>
            <p:cNvGrpSpPr/>
            <p:nvPr/>
          </p:nvGrpSpPr>
          <p:grpSpPr>
            <a:xfrm>
              <a:off x="7294179" y="1137689"/>
              <a:ext cx="3514538" cy="1370388"/>
              <a:chOff x="1077127" y="1485049"/>
              <a:chExt cx="4535573" cy="1768510"/>
            </a:xfrm>
          </p:grpSpPr>
          <p:grpSp>
            <p:nvGrpSpPr>
              <p:cNvPr id="3" name="组合 2">
                <a:extLst>
                  <a:ext uri="{FF2B5EF4-FFF2-40B4-BE49-F238E27FC236}">
                    <a16:creationId xmlns:a16="http://schemas.microsoft.com/office/drawing/2014/main" xmlns="" id="{F51FCCFA-5434-430B-BF32-AA563B29F79E}"/>
                  </a:ext>
                </a:extLst>
              </p:cNvPr>
              <p:cNvGrpSpPr/>
              <p:nvPr/>
            </p:nvGrpSpPr>
            <p:grpSpPr>
              <a:xfrm>
                <a:off x="1077127" y="1485049"/>
                <a:ext cx="4535573" cy="1768510"/>
                <a:chOff x="1029355" y="1799897"/>
                <a:chExt cx="4535573" cy="1768510"/>
              </a:xfrm>
            </p:grpSpPr>
            <p:sp>
              <p:nvSpPr>
                <p:cNvPr id="5" name="椭圆 4">
                  <a:extLst>
                    <a:ext uri="{FF2B5EF4-FFF2-40B4-BE49-F238E27FC236}">
                      <a16:creationId xmlns:a16="http://schemas.microsoft.com/office/drawing/2014/main" xmlns="" id="{253BBBE0-3559-4FDD-954E-181D6329BD15}"/>
                    </a:ext>
                  </a:extLst>
                </p:cNvPr>
                <p:cNvSpPr/>
                <p:nvPr/>
              </p:nvSpPr>
              <p:spPr>
                <a:xfrm>
                  <a:off x="1029355" y="1799897"/>
                  <a:ext cx="1768510" cy="17685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b="1" dirty="0">
                    <a:solidFill>
                      <a:srgbClr val="323476"/>
                    </a:solidFill>
                    <a:latin typeface="小考拉体" panose="02000503000000000000" pitchFamily="2" charset="-122"/>
                    <a:ea typeface="小考拉体" panose="02000503000000000000" pitchFamily="2" charset="-122"/>
                  </a:endParaRPr>
                </a:p>
              </p:txBody>
            </p:sp>
            <p:sp>
              <p:nvSpPr>
                <p:cNvPr id="6" name="椭圆 5">
                  <a:extLst>
                    <a:ext uri="{FF2B5EF4-FFF2-40B4-BE49-F238E27FC236}">
                      <a16:creationId xmlns:a16="http://schemas.microsoft.com/office/drawing/2014/main" xmlns="" id="{79697778-A4F2-4ABF-920F-5D8C94260508}"/>
                    </a:ext>
                  </a:extLst>
                </p:cNvPr>
                <p:cNvSpPr/>
                <p:nvPr/>
              </p:nvSpPr>
              <p:spPr>
                <a:xfrm>
                  <a:off x="3796418" y="1799897"/>
                  <a:ext cx="1768510" cy="17685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b="1" dirty="0">
                    <a:solidFill>
                      <a:srgbClr val="323476"/>
                    </a:solidFill>
                    <a:latin typeface="小考拉体" panose="02000503000000000000" pitchFamily="2" charset="-122"/>
                    <a:ea typeface="小考拉体" panose="02000503000000000000" pitchFamily="2" charset="-122"/>
                  </a:endParaRPr>
                </a:p>
              </p:txBody>
            </p:sp>
          </p:grpSp>
          <p:sp>
            <p:nvSpPr>
              <p:cNvPr id="4" name="椭圆 3">
                <a:extLst>
                  <a:ext uri="{FF2B5EF4-FFF2-40B4-BE49-F238E27FC236}">
                    <a16:creationId xmlns:a16="http://schemas.microsoft.com/office/drawing/2014/main" xmlns="" id="{C412D99C-86E2-4FA1-9C9F-FEC28666BFBA}"/>
                  </a:ext>
                </a:extLst>
              </p:cNvPr>
              <p:cNvSpPr/>
              <p:nvPr/>
            </p:nvSpPr>
            <p:spPr>
              <a:xfrm>
                <a:off x="2458312" y="1485049"/>
                <a:ext cx="1768510" cy="1768510"/>
              </a:xfrm>
              <a:prstGeom prst="ellipse">
                <a:avLst/>
              </a:prstGeom>
              <a:solidFill>
                <a:srgbClr val="323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b="1" dirty="0">
                  <a:latin typeface="小考拉体" panose="02000503000000000000" pitchFamily="2" charset="-122"/>
                  <a:ea typeface="小考拉体" panose="02000503000000000000" pitchFamily="2" charset="-122"/>
                </a:endParaRPr>
              </a:p>
            </p:txBody>
          </p:sp>
        </p:grpSp>
      </p:grpSp>
      <p:grpSp>
        <p:nvGrpSpPr>
          <p:cNvPr id="10" name="组合 9">
            <a:extLst>
              <a:ext uri="{FF2B5EF4-FFF2-40B4-BE49-F238E27FC236}">
                <a16:creationId xmlns:a16="http://schemas.microsoft.com/office/drawing/2014/main" xmlns="" id="{43E40737-3183-45FB-9ED4-E4FF914ADB51}"/>
              </a:ext>
            </a:extLst>
          </p:cNvPr>
          <p:cNvGrpSpPr/>
          <p:nvPr/>
        </p:nvGrpSpPr>
        <p:grpSpPr>
          <a:xfrm>
            <a:off x="422625" y="2524091"/>
            <a:ext cx="4960469" cy="2042969"/>
            <a:chOff x="5960723" y="1141825"/>
            <a:chExt cx="3282319" cy="2042969"/>
          </a:xfrm>
        </p:grpSpPr>
        <p:sp>
          <p:nvSpPr>
            <p:cNvPr id="14" name="文本框 13">
              <a:extLst>
                <a:ext uri="{FF2B5EF4-FFF2-40B4-BE49-F238E27FC236}">
                  <a16:creationId xmlns:a16="http://schemas.microsoft.com/office/drawing/2014/main" xmlns="" id="{883D98E1-2516-4BCF-A735-B0DE21A7B72C}"/>
                </a:ext>
              </a:extLst>
            </p:cNvPr>
            <p:cNvSpPr txBox="1"/>
            <p:nvPr/>
          </p:nvSpPr>
          <p:spPr>
            <a:xfrm>
              <a:off x="6744571" y="1615134"/>
              <a:ext cx="2498471" cy="1569660"/>
            </a:xfrm>
            <a:prstGeom prst="rect">
              <a:avLst/>
            </a:prstGeom>
            <a:noFill/>
          </p:spPr>
          <p:txBody>
            <a:bodyPr vert="horz" wrap="square" rtlCol="0">
              <a:spAutoFit/>
            </a:bodyPr>
            <a:lstStyle/>
            <a:p>
              <a:r>
                <a:rPr lang="vi-VN" sz="2400" dirty="0">
                  <a:solidFill>
                    <a:srgbClr val="42437E"/>
                  </a:solidFill>
                  <a:latin typeface="Times New Roman" panose="02020603050405020304" pitchFamily="18" charset="0"/>
                  <a:cs typeface="Times New Roman" panose="02020603050405020304" pitchFamily="18" charset="0"/>
                </a:rPr>
                <a:t>Xác định bài thơ viết về ai và về điều gì, ai là người đang bày tỏ tình cảm, cảm xúc, suy nghĩ trong bài thơ.</a:t>
              </a:r>
              <a:endParaRPr lang="x-none" sz="2400" dirty="0">
                <a:solidFill>
                  <a:srgbClr val="42437E"/>
                </a:solidFill>
                <a:latin typeface="Times New Roman" panose="02020603050405020304" pitchFamily="18" charset="0"/>
                <a:cs typeface="Times New Roman" panose="02020603050405020304" pitchFamily="18" charset="0"/>
              </a:endParaRPr>
            </a:p>
          </p:txBody>
        </p:sp>
        <p:pic>
          <p:nvPicPr>
            <p:cNvPr id="12" name="图片 11">
              <a:extLst>
                <a:ext uri="{FF2B5EF4-FFF2-40B4-BE49-F238E27FC236}">
                  <a16:creationId xmlns:a16="http://schemas.microsoft.com/office/drawing/2014/main" xmlns="" id="{18713637-67D8-45A2-A133-4E344EE59CA0}"/>
                </a:ext>
              </a:extLst>
            </p:cNvPr>
            <p:cNvPicPr>
              <a:picLocks noChangeAspect="1"/>
            </p:cNvPicPr>
            <p:nvPr/>
          </p:nvPicPr>
          <p:blipFill rotWithShape="1">
            <a:blip r:embed="rId3">
              <a:extLst>
                <a:ext uri="{28A0092B-C50C-407E-A947-70E740481C1C}">
                  <a14:useLocalDpi xmlns:a14="http://schemas.microsoft.com/office/drawing/2010/main" val="0"/>
                </a:ext>
              </a:extLst>
            </a:blip>
            <a:srcRect l="83339" t="16646" r="5977" b="78161"/>
            <a:stretch/>
          </p:blipFill>
          <p:spPr>
            <a:xfrm>
              <a:off x="5960723" y="1141825"/>
              <a:ext cx="974906" cy="1408281"/>
            </a:xfrm>
            <a:prstGeom prst="rect">
              <a:avLst/>
            </a:prstGeom>
          </p:spPr>
        </p:pic>
      </p:grpSp>
      <p:grpSp>
        <p:nvGrpSpPr>
          <p:cNvPr id="15" name="组合 14">
            <a:extLst>
              <a:ext uri="{FF2B5EF4-FFF2-40B4-BE49-F238E27FC236}">
                <a16:creationId xmlns:a16="http://schemas.microsoft.com/office/drawing/2014/main" xmlns="" id="{B9A2F976-A008-46FD-A7D9-E7C742C226F4}"/>
              </a:ext>
            </a:extLst>
          </p:cNvPr>
          <p:cNvGrpSpPr/>
          <p:nvPr/>
        </p:nvGrpSpPr>
        <p:grpSpPr>
          <a:xfrm>
            <a:off x="422625" y="1004638"/>
            <a:ext cx="5213699" cy="1408281"/>
            <a:chOff x="5960723" y="1141825"/>
            <a:chExt cx="3282319" cy="1408281"/>
          </a:xfrm>
        </p:grpSpPr>
        <p:sp>
          <p:nvSpPr>
            <p:cNvPr id="19" name="文本框 18">
              <a:extLst>
                <a:ext uri="{FF2B5EF4-FFF2-40B4-BE49-F238E27FC236}">
                  <a16:creationId xmlns:a16="http://schemas.microsoft.com/office/drawing/2014/main" xmlns="" id="{45A8446A-20B7-412E-80EE-8DC14EAA01B1}"/>
                </a:ext>
              </a:extLst>
            </p:cNvPr>
            <p:cNvSpPr txBox="1"/>
            <p:nvPr/>
          </p:nvSpPr>
          <p:spPr>
            <a:xfrm>
              <a:off x="6744571" y="1615134"/>
              <a:ext cx="2498471" cy="830997"/>
            </a:xfrm>
            <a:prstGeom prst="rect">
              <a:avLst/>
            </a:prstGeom>
            <a:noFill/>
          </p:spPr>
          <p:txBody>
            <a:bodyPr vert="horz" wrap="square" rtlCol="0">
              <a:spAutoFit/>
            </a:bodyPr>
            <a:lstStyle/>
            <a:p>
              <a:r>
                <a:rPr lang="vi-VN" altLang="zh-CN" sz="2400" dirty="0">
                  <a:solidFill>
                    <a:srgbClr val="323476"/>
                  </a:solidFill>
                  <a:latin typeface="Times New Roman" panose="02020603050405020304" pitchFamily="18" charset="0"/>
                  <a:ea typeface="小考拉体" panose="02000503000000000000" pitchFamily="2" charset="-122"/>
                  <a:cs typeface="Times New Roman" panose="02020603050405020304" pitchFamily="18" charset="0"/>
                </a:rPr>
                <a:t>Xác định số khổ, vần và nhịp của bài thơ</a:t>
              </a:r>
              <a:endParaRPr lang="zh-CN" altLang="en-US" sz="2400" dirty="0">
                <a:solidFill>
                  <a:srgbClr val="323476"/>
                </a:solidFill>
                <a:latin typeface="Times New Roman" panose="02020603050405020304" pitchFamily="18" charset="0"/>
                <a:ea typeface="小考拉体" panose="02000503000000000000" pitchFamily="2" charset="-122"/>
                <a:cs typeface="Times New Roman" panose="02020603050405020304" pitchFamily="18" charset="0"/>
              </a:endParaRPr>
            </a:p>
          </p:txBody>
        </p:sp>
        <p:pic>
          <p:nvPicPr>
            <p:cNvPr id="17" name="图片 16">
              <a:extLst>
                <a:ext uri="{FF2B5EF4-FFF2-40B4-BE49-F238E27FC236}">
                  <a16:creationId xmlns:a16="http://schemas.microsoft.com/office/drawing/2014/main" xmlns="" id="{572C57DC-CC19-493E-8189-9561DC368B81}"/>
                </a:ext>
              </a:extLst>
            </p:cNvPr>
            <p:cNvPicPr>
              <a:picLocks noChangeAspect="1"/>
            </p:cNvPicPr>
            <p:nvPr/>
          </p:nvPicPr>
          <p:blipFill rotWithShape="1">
            <a:blip r:embed="rId3">
              <a:extLst>
                <a:ext uri="{28A0092B-C50C-407E-A947-70E740481C1C}">
                  <a14:useLocalDpi xmlns:a14="http://schemas.microsoft.com/office/drawing/2010/main" val="0"/>
                </a:ext>
              </a:extLst>
            </a:blip>
            <a:srcRect l="83339" t="16646" r="5977" b="78161"/>
            <a:stretch/>
          </p:blipFill>
          <p:spPr>
            <a:xfrm>
              <a:off x="5960723" y="1141825"/>
              <a:ext cx="974906" cy="1408281"/>
            </a:xfrm>
            <a:prstGeom prst="rect">
              <a:avLst/>
            </a:prstGeom>
          </p:spPr>
        </p:pic>
      </p:grpSp>
      <p:pic>
        <p:nvPicPr>
          <p:cNvPr id="20" name="Picture 19">
            <a:extLst>
              <a:ext uri="{FF2B5EF4-FFF2-40B4-BE49-F238E27FC236}">
                <a16:creationId xmlns:a16="http://schemas.microsoft.com/office/drawing/2014/main" xmlns="" id="{EBC0DF0C-4C25-EBC4-D86F-026809EBF1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pic>
        <p:nvPicPr>
          <p:cNvPr id="22" name="Picture 21" descr="A picture containing doll, toy, vector graphics&#10;&#10;Description automatically generated">
            <a:extLst>
              <a:ext uri="{FF2B5EF4-FFF2-40B4-BE49-F238E27FC236}">
                <a16:creationId xmlns:a16="http://schemas.microsoft.com/office/drawing/2014/main" xmlns="" id="{05BE063A-3B82-2B3D-0A04-0349567F294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61732" y="2380831"/>
            <a:ext cx="3865335" cy="3865335"/>
          </a:xfrm>
          <a:prstGeom prst="rect">
            <a:avLst/>
          </a:prstGeom>
        </p:spPr>
      </p:pic>
      <p:sp>
        <p:nvSpPr>
          <p:cNvPr id="24" name="TextBox 23">
            <a:extLst>
              <a:ext uri="{FF2B5EF4-FFF2-40B4-BE49-F238E27FC236}">
                <a16:creationId xmlns:a16="http://schemas.microsoft.com/office/drawing/2014/main" xmlns="" id="{0FBC1888-5B3F-9ACE-DD51-49F61B90A86E}"/>
              </a:ext>
            </a:extLst>
          </p:cNvPr>
          <p:cNvSpPr txBox="1"/>
          <p:nvPr/>
        </p:nvSpPr>
        <p:spPr>
          <a:xfrm>
            <a:off x="1327982" y="388503"/>
            <a:ext cx="10864017" cy="548099"/>
          </a:xfrm>
          <a:prstGeom prst="rect">
            <a:avLst/>
          </a:prstGeom>
          <a:noFill/>
        </p:spPr>
        <p:txBody>
          <a:bodyPr wrap="square">
            <a:spAutoFit/>
          </a:bodyPr>
          <a:lstStyle/>
          <a:p>
            <a:pPr algn="just">
              <a:lnSpc>
                <a:spcPct val="115000"/>
              </a:lnSpc>
            </a:pPr>
            <a:r>
              <a:rPr lang="vi-VN" sz="2800" b="1" dirty="0">
                <a:solidFill>
                  <a:srgbClr val="42437E"/>
                </a:solidFill>
                <a:effectLst/>
                <a:latin typeface="Times New Roman" panose="02020603050405020304" pitchFamily="18" charset="0"/>
                <a:ea typeface="Times New Roman" panose="02020603050405020304" pitchFamily="18" charset="0"/>
              </a:rPr>
              <a:t>3. Cách đọc văn bản thơ bốn chữ, năm chữ:</a:t>
            </a:r>
            <a:endParaRPr lang="x-none" sz="2800" dirty="0">
              <a:solidFill>
                <a:srgbClr val="42437E"/>
              </a:solidFill>
              <a:effectLst/>
              <a:latin typeface="Times New Roman" panose="02020603050405020304" pitchFamily="18" charset="0"/>
              <a:ea typeface="Times New Roman" panose="02020603050405020304" pitchFamily="18" charset="0"/>
            </a:endParaRPr>
          </a:p>
        </p:txBody>
      </p:sp>
      <p:grpSp>
        <p:nvGrpSpPr>
          <p:cNvPr id="25" name="组合 9">
            <a:extLst>
              <a:ext uri="{FF2B5EF4-FFF2-40B4-BE49-F238E27FC236}">
                <a16:creationId xmlns:a16="http://schemas.microsoft.com/office/drawing/2014/main" xmlns="" id="{9E976788-DC62-F096-C67E-5BE230E9B4CE}"/>
              </a:ext>
            </a:extLst>
          </p:cNvPr>
          <p:cNvGrpSpPr/>
          <p:nvPr/>
        </p:nvGrpSpPr>
        <p:grpSpPr>
          <a:xfrm>
            <a:off x="422625" y="4426528"/>
            <a:ext cx="4960469" cy="2042969"/>
            <a:chOff x="5960723" y="1141825"/>
            <a:chExt cx="3282319" cy="2042969"/>
          </a:xfrm>
        </p:grpSpPr>
        <p:sp>
          <p:nvSpPr>
            <p:cNvPr id="26" name="文本框 13">
              <a:extLst>
                <a:ext uri="{FF2B5EF4-FFF2-40B4-BE49-F238E27FC236}">
                  <a16:creationId xmlns:a16="http://schemas.microsoft.com/office/drawing/2014/main" xmlns="" id="{3B6AFCA8-705A-0628-761E-5D0E1A7CDC4D}"/>
                </a:ext>
              </a:extLst>
            </p:cNvPr>
            <p:cNvSpPr txBox="1"/>
            <p:nvPr/>
          </p:nvSpPr>
          <p:spPr>
            <a:xfrm>
              <a:off x="6744571" y="1615134"/>
              <a:ext cx="2498471" cy="1569660"/>
            </a:xfrm>
            <a:prstGeom prst="rect">
              <a:avLst/>
            </a:prstGeom>
            <a:noFill/>
          </p:spPr>
          <p:txBody>
            <a:bodyPr vert="horz" wrap="square" rtlCol="0">
              <a:spAutoFit/>
            </a:bodyPr>
            <a:lstStyle/>
            <a:p>
              <a:r>
                <a:rPr lang="vi-VN" sz="2400" dirty="0">
                  <a:solidFill>
                    <a:srgbClr val="42437E"/>
                  </a:solidFill>
                  <a:latin typeface="Times New Roman" panose="02020603050405020304" pitchFamily="18" charset="0"/>
                  <a:cs typeface="Times New Roman" panose="02020603050405020304" pitchFamily="18" charset="0"/>
                </a:rPr>
                <a:t>Bài thơ có những từ ngữ và biện pháp nghệ thuật nào đặc sắc? Tác dụng của chúng là gì?</a:t>
              </a:r>
              <a:r>
                <a:rPr lang="x-none" sz="2400" dirty="0">
                  <a:solidFill>
                    <a:srgbClr val="42437E"/>
                  </a:solidFill>
                  <a:latin typeface="Times New Roman" panose="02020603050405020304" pitchFamily="18" charset="0"/>
                  <a:cs typeface="Times New Roman" panose="02020603050405020304" pitchFamily="18" charset="0"/>
                </a:rPr>
                <a:t> </a:t>
              </a:r>
            </a:p>
          </p:txBody>
        </p:sp>
        <p:pic>
          <p:nvPicPr>
            <p:cNvPr id="27" name="图片 11">
              <a:extLst>
                <a:ext uri="{FF2B5EF4-FFF2-40B4-BE49-F238E27FC236}">
                  <a16:creationId xmlns:a16="http://schemas.microsoft.com/office/drawing/2014/main" xmlns="" id="{8C242F27-361D-DF9F-D955-4E33B184E038}"/>
                </a:ext>
              </a:extLst>
            </p:cNvPr>
            <p:cNvPicPr>
              <a:picLocks noChangeAspect="1"/>
            </p:cNvPicPr>
            <p:nvPr/>
          </p:nvPicPr>
          <p:blipFill rotWithShape="1">
            <a:blip r:embed="rId3">
              <a:extLst>
                <a:ext uri="{28A0092B-C50C-407E-A947-70E740481C1C}">
                  <a14:useLocalDpi xmlns:a14="http://schemas.microsoft.com/office/drawing/2010/main" val="0"/>
                </a:ext>
              </a:extLst>
            </a:blip>
            <a:srcRect l="83339" t="16646" r="5977" b="78161"/>
            <a:stretch/>
          </p:blipFill>
          <p:spPr>
            <a:xfrm>
              <a:off x="5960723" y="1141825"/>
              <a:ext cx="974906" cy="1408281"/>
            </a:xfrm>
            <a:prstGeom prst="rect">
              <a:avLst/>
            </a:prstGeom>
          </p:spPr>
        </p:pic>
      </p:grpSp>
    </p:spTree>
    <p:extLst>
      <p:ext uri="{BB962C8B-B14F-4D97-AF65-F5344CB8AC3E}">
        <p14:creationId xmlns:p14="http://schemas.microsoft.com/office/powerpoint/2010/main" val="1784128750"/>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heel(1)">
                                      <p:cBhvr>
                                        <p:cTn id="14" dur="2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ircle(in)">
                                      <p:cBhvr>
                                        <p:cTn id="19" dur="2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circle(in)">
                                      <p:cBhvr>
                                        <p:cTn id="24"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9BE2E19D-FA83-46CD-AF1C-D87427781F5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2995" t="97" r="125" b="90865"/>
          <a:stretch/>
        </p:blipFill>
        <p:spPr>
          <a:xfrm flipH="1" flipV="1">
            <a:off x="0" y="4967664"/>
            <a:ext cx="3299683" cy="1890336"/>
          </a:xfrm>
          <a:prstGeom prst="rect">
            <a:avLst/>
          </a:prstGeom>
        </p:spPr>
      </p:pic>
      <p:pic>
        <p:nvPicPr>
          <p:cNvPr id="16" name="图片 15">
            <a:extLst>
              <a:ext uri="{FF2B5EF4-FFF2-40B4-BE49-F238E27FC236}">
                <a16:creationId xmlns:a16="http://schemas.microsoft.com/office/drawing/2014/main" xmlns="" id="{0564C08E-BF96-4140-B0FA-AF9A3F7620F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2995" t="97" r="125" b="90865"/>
          <a:stretch/>
        </p:blipFill>
        <p:spPr>
          <a:xfrm flipH="1" flipV="1">
            <a:off x="2662979" y="4967664"/>
            <a:ext cx="3299683" cy="1890336"/>
          </a:xfrm>
          <a:prstGeom prst="rect">
            <a:avLst/>
          </a:prstGeom>
        </p:spPr>
      </p:pic>
      <p:pic>
        <p:nvPicPr>
          <p:cNvPr id="3" name="Picture 2">
            <a:extLst>
              <a:ext uri="{FF2B5EF4-FFF2-40B4-BE49-F238E27FC236}">
                <a16:creationId xmlns:a16="http://schemas.microsoft.com/office/drawing/2014/main" xmlns="" id="{408D3F8F-2A02-0ED7-06D5-CB8774FCBE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sp>
        <p:nvSpPr>
          <p:cNvPr id="6" name="矩形 6">
            <a:extLst>
              <a:ext uri="{FF2B5EF4-FFF2-40B4-BE49-F238E27FC236}">
                <a16:creationId xmlns:a16="http://schemas.microsoft.com/office/drawing/2014/main" xmlns="" id="{65D6C7FF-3761-03DE-3360-3AB2C32AC28B}"/>
              </a:ext>
            </a:extLst>
          </p:cNvPr>
          <p:cNvSpPr/>
          <p:nvPr/>
        </p:nvSpPr>
        <p:spPr>
          <a:xfrm>
            <a:off x="3021795" y="489634"/>
            <a:ext cx="1512592" cy="5165207"/>
          </a:xfrm>
          <a:prstGeom prst="rect">
            <a:avLst/>
          </a:prstGeom>
          <a:solidFill>
            <a:srgbClr val="323476"/>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vi-VN" altLang="zh-CN" sz="5400" b="1" dirty="0">
                <a:latin typeface="Times New Roman" panose="02020603050405020304" pitchFamily="18" charset="0"/>
                <a:ea typeface="小考拉体" panose="02000503000000000000" pitchFamily="2" charset="-122"/>
                <a:cs typeface="Times New Roman" panose="02020603050405020304" pitchFamily="18" charset="0"/>
              </a:rPr>
              <a:t>LUYỆN TẬP</a:t>
            </a:r>
            <a:endParaRPr lang="zh-CN" altLang="en-US" sz="5400" b="1" dirty="0">
              <a:latin typeface="Times New Roman" panose="02020603050405020304" pitchFamily="18" charset="0"/>
              <a:ea typeface="小考拉体" panose="02000503000000000000" pitchFamily="2" charset="-122"/>
              <a:cs typeface="Times New Roman" panose="02020603050405020304" pitchFamily="18" charset="0"/>
            </a:endParaRPr>
          </a:p>
        </p:txBody>
      </p:sp>
      <p:pic>
        <p:nvPicPr>
          <p:cNvPr id="7" name="图片 7">
            <a:extLst>
              <a:ext uri="{FF2B5EF4-FFF2-40B4-BE49-F238E27FC236}">
                <a16:creationId xmlns:a16="http://schemas.microsoft.com/office/drawing/2014/main" xmlns="" id="{E87154A2-00C9-91DC-6E9C-8ABC3EBDC6B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75" t="24248" r="78411" b="57869"/>
          <a:stretch/>
        </p:blipFill>
        <p:spPr>
          <a:xfrm>
            <a:off x="4534387" y="2136191"/>
            <a:ext cx="1129045" cy="2398956"/>
          </a:xfrm>
          <a:prstGeom prst="rect">
            <a:avLst/>
          </a:prstGeom>
        </p:spPr>
      </p:pic>
      <p:sp>
        <p:nvSpPr>
          <p:cNvPr id="17" name="矩形 8">
            <a:extLst>
              <a:ext uri="{FF2B5EF4-FFF2-40B4-BE49-F238E27FC236}">
                <a16:creationId xmlns:a16="http://schemas.microsoft.com/office/drawing/2014/main" xmlns="" id="{95CCD50D-F755-4C82-8A8A-BBDCF81B8522}"/>
              </a:ext>
            </a:extLst>
          </p:cNvPr>
          <p:cNvSpPr/>
          <p:nvPr/>
        </p:nvSpPr>
        <p:spPr>
          <a:xfrm>
            <a:off x="2662979" y="489634"/>
            <a:ext cx="8309821" cy="5165207"/>
          </a:xfrm>
          <a:prstGeom prst="rect">
            <a:avLst/>
          </a:prstGeom>
          <a:noFill/>
          <a:ln w="38100" cap="rnd">
            <a:solidFill>
              <a:srgbClr val="32347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a:extLst>
              <a:ext uri="{FF2B5EF4-FFF2-40B4-BE49-F238E27FC236}">
                <a16:creationId xmlns:a16="http://schemas.microsoft.com/office/drawing/2014/main" xmlns="" id="{477EF7B0-3C1C-D536-BB5B-8D6498E7A54E}"/>
              </a:ext>
            </a:extLst>
          </p:cNvPr>
          <p:cNvSpPr txBox="1"/>
          <p:nvPr/>
        </p:nvSpPr>
        <p:spPr>
          <a:xfrm>
            <a:off x="5098909" y="843935"/>
            <a:ext cx="5616026" cy="4378506"/>
          </a:xfrm>
          <a:prstGeom prst="rect">
            <a:avLst/>
          </a:prstGeom>
          <a:noFill/>
        </p:spPr>
        <p:txBody>
          <a:bodyPr wrap="square">
            <a:spAutoFit/>
          </a:bodyPr>
          <a:lstStyle/>
          <a:p>
            <a:pPr algn="just">
              <a:lnSpc>
                <a:spcPct val="115000"/>
              </a:lnSpc>
            </a:pPr>
            <a:r>
              <a:rPr lang="vi-VN" sz="3500" dirty="0">
                <a:solidFill>
                  <a:srgbClr val="000000"/>
                </a:solidFill>
                <a:effectLst/>
                <a:latin typeface="Times New Roman" panose="02020603050405020304" pitchFamily="18" charset="0"/>
                <a:ea typeface="Times New Roman" panose="02020603050405020304" pitchFamily="18" charset="0"/>
              </a:rPr>
              <a:t>Trong số những hình ảnh được tác giả sử dụng để khắc hoạ hình tượng người mẹ, em thích nhất hình ảnh nào? Tại sao? Viết một đoạn văn ngắn khoảng 6-8 dòng để trình bày cảm nhận của em.  </a:t>
            </a:r>
            <a:endParaRPr lang="x-none" sz="35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2924532"/>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par>
                                <p:cTn id="22" presetID="53" presetClass="entr" presetSubtype="16"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Effect transition="in" filter="fade">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xmlns="" id="{0B91AE71-8890-4C17-98D6-2008171C2671}"/>
              </a:ext>
            </a:extLst>
          </p:cNvPr>
          <p:cNvPicPr>
            <a:picLocks noChangeAspect="1"/>
          </p:cNvPicPr>
          <p:nvPr/>
        </p:nvPicPr>
        <p:blipFill>
          <a:blip r:embed="rId3">
            <a:clrChange>
              <a:clrFrom>
                <a:srgbClr val="FFFFFF"/>
              </a:clrFrom>
              <a:clrTo>
                <a:srgbClr val="FFFFFF">
                  <a:alpha val="0"/>
                </a:srgbClr>
              </a:clrTo>
            </a:clrChange>
          </a:blip>
          <a:stretch>
            <a:fillRect/>
          </a:stretch>
        </p:blipFill>
        <p:spPr>
          <a:xfrm flipH="1">
            <a:off x="8911177" y="1461337"/>
            <a:ext cx="2954235" cy="5409375"/>
          </a:xfrm>
          <a:prstGeom prst="rect">
            <a:avLst/>
          </a:prstGeom>
        </p:spPr>
      </p:pic>
      <p:sp>
        <p:nvSpPr>
          <p:cNvPr id="18" name="矩形 1">
            <a:extLst>
              <a:ext uri="{FF2B5EF4-FFF2-40B4-BE49-F238E27FC236}">
                <a16:creationId xmlns:a16="http://schemas.microsoft.com/office/drawing/2014/main" xmlns="" id="{5754C271-7563-4B45-8C41-1B3F49F5F04C}"/>
              </a:ext>
            </a:extLst>
          </p:cNvPr>
          <p:cNvSpPr/>
          <p:nvPr/>
        </p:nvSpPr>
        <p:spPr>
          <a:xfrm>
            <a:off x="0" y="3949620"/>
            <a:ext cx="5648446" cy="2966255"/>
          </a:xfrm>
          <a:custGeom>
            <a:avLst/>
            <a:gdLst>
              <a:gd name="connsiteX0" fmla="*/ 0 w 5648446"/>
              <a:gd name="connsiteY0" fmla="*/ 0 h 2656390"/>
              <a:gd name="connsiteX1" fmla="*/ 5648446 w 5648446"/>
              <a:gd name="connsiteY1" fmla="*/ 0 h 2656390"/>
              <a:gd name="connsiteX2" fmla="*/ 5648446 w 5648446"/>
              <a:gd name="connsiteY2" fmla="*/ 2656390 h 2656390"/>
              <a:gd name="connsiteX3" fmla="*/ 0 w 5648446"/>
              <a:gd name="connsiteY3" fmla="*/ 2656390 h 2656390"/>
              <a:gd name="connsiteX4" fmla="*/ 0 w 5648446"/>
              <a:gd name="connsiteY4" fmla="*/ 0 h 2656390"/>
              <a:gd name="connsiteX0" fmla="*/ 0 w 5648446"/>
              <a:gd name="connsiteY0" fmla="*/ 637893 h 3294283"/>
              <a:gd name="connsiteX1" fmla="*/ 5648446 w 5648446"/>
              <a:gd name="connsiteY1" fmla="*/ 637893 h 3294283"/>
              <a:gd name="connsiteX2" fmla="*/ 5648446 w 5648446"/>
              <a:gd name="connsiteY2" fmla="*/ 3294283 h 3294283"/>
              <a:gd name="connsiteX3" fmla="*/ 0 w 5648446"/>
              <a:gd name="connsiteY3" fmla="*/ 3294283 h 3294283"/>
              <a:gd name="connsiteX4" fmla="*/ 0 w 5648446"/>
              <a:gd name="connsiteY4" fmla="*/ 637893 h 3294283"/>
              <a:gd name="connsiteX0" fmla="*/ 0 w 5648446"/>
              <a:gd name="connsiteY0" fmla="*/ 459650 h 3116040"/>
              <a:gd name="connsiteX1" fmla="*/ 5648446 w 5648446"/>
              <a:gd name="connsiteY1" fmla="*/ 1408775 h 3116040"/>
              <a:gd name="connsiteX2" fmla="*/ 5648446 w 5648446"/>
              <a:gd name="connsiteY2" fmla="*/ 3116040 h 3116040"/>
              <a:gd name="connsiteX3" fmla="*/ 0 w 5648446"/>
              <a:gd name="connsiteY3" fmla="*/ 3116040 h 3116040"/>
              <a:gd name="connsiteX4" fmla="*/ 0 w 5648446"/>
              <a:gd name="connsiteY4" fmla="*/ 459650 h 3116040"/>
              <a:gd name="connsiteX0" fmla="*/ 0 w 5648446"/>
              <a:gd name="connsiteY0" fmla="*/ 309865 h 2966255"/>
              <a:gd name="connsiteX1" fmla="*/ 5613722 w 5648446"/>
              <a:gd name="connsiteY1" fmla="*/ 2891021 h 2966255"/>
              <a:gd name="connsiteX2" fmla="*/ 5648446 w 5648446"/>
              <a:gd name="connsiteY2" fmla="*/ 2966255 h 2966255"/>
              <a:gd name="connsiteX3" fmla="*/ 0 w 5648446"/>
              <a:gd name="connsiteY3" fmla="*/ 2966255 h 2966255"/>
              <a:gd name="connsiteX4" fmla="*/ 0 w 5648446"/>
              <a:gd name="connsiteY4" fmla="*/ 309865 h 2966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8446" h="2966255">
                <a:moveTo>
                  <a:pt x="0" y="309865"/>
                </a:moveTo>
                <a:cubicBezTo>
                  <a:pt x="1605022" y="-1125396"/>
                  <a:pt x="3730907" y="2891021"/>
                  <a:pt x="5613722" y="2891021"/>
                </a:cubicBezTo>
                <a:lnTo>
                  <a:pt x="5648446" y="2966255"/>
                </a:lnTo>
                <a:lnTo>
                  <a:pt x="0" y="2966255"/>
                </a:lnTo>
                <a:lnTo>
                  <a:pt x="0" y="309865"/>
                </a:lnTo>
                <a:close/>
              </a:path>
            </a:pathLst>
          </a:custGeom>
          <a:solidFill>
            <a:srgbClr val="323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 name="图片 2">
            <a:extLst>
              <a:ext uri="{FF2B5EF4-FFF2-40B4-BE49-F238E27FC236}">
                <a16:creationId xmlns:a16="http://schemas.microsoft.com/office/drawing/2014/main" xmlns="" id="{7E0A063A-B54A-4EBD-B372-1E744B77D18C}"/>
              </a:ext>
            </a:extLst>
          </p:cNvPr>
          <p:cNvPicPr>
            <a:picLocks noChangeAspect="1"/>
          </p:cNvPicPr>
          <p:nvPr/>
        </p:nvPicPr>
        <p:blipFill rotWithShape="1">
          <a:blip r:embed="rId4">
            <a:extLst>
              <a:ext uri="{28A0092B-C50C-407E-A947-70E740481C1C}">
                <a14:useLocalDpi xmlns:a14="http://schemas.microsoft.com/office/drawing/2010/main" val="0"/>
              </a:ext>
            </a:extLst>
          </a:blip>
          <a:srcRect l="52995" t="97" r="125" b="90865"/>
          <a:stretch/>
        </p:blipFill>
        <p:spPr>
          <a:xfrm flipH="1" flipV="1">
            <a:off x="72601" y="3657600"/>
            <a:ext cx="5687495" cy="3258275"/>
          </a:xfrm>
          <a:prstGeom prst="rect">
            <a:avLst/>
          </a:prstGeom>
        </p:spPr>
      </p:pic>
      <p:pic>
        <p:nvPicPr>
          <p:cNvPr id="15" name="Picture 14">
            <a:extLst>
              <a:ext uri="{FF2B5EF4-FFF2-40B4-BE49-F238E27FC236}">
                <a16:creationId xmlns:a16="http://schemas.microsoft.com/office/drawing/2014/main" xmlns="" id="{93C8A466-A57B-D06A-E8E4-9F773A6B95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sp>
        <p:nvSpPr>
          <p:cNvPr id="19" name="TextBox 18">
            <a:extLst>
              <a:ext uri="{FF2B5EF4-FFF2-40B4-BE49-F238E27FC236}">
                <a16:creationId xmlns:a16="http://schemas.microsoft.com/office/drawing/2014/main" xmlns="" id="{DB537D6B-90CD-9564-9F09-D59328FEC35A}"/>
              </a:ext>
            </a:extLst>
          </p:cNvPr>
          <p:cNvSpPr txBox="1"/>
          <p:nvPr/>
        </p:nvSpPr>
        <p:spPr>
          <a:xfrm>
            <a:off x="1774658" y="1345429"/>
            <a:ext cx="6100010" cy="2312171"/>
          </a:xfrm>
          <a:prstGeom prst="rect">
            <a:avLst/>
          </a:prstGeom>
          <a:noFill/>
        </p:spPr>
        <p:txBody>
          <a:bodyPr wrap="square">
            <a:spAutoFit/>
          </a:bodyPr>
          <a:lstStyle/>
          <a:p>
            <a:pPr algn="ctr">
              <a:lnSpc>
                <a:spcPct val="115000"/>
              </a:lnSpc>
            </a:pPr>
            <a:r>
              <a:rPr lang="vi-VN" sz="3200" i="1" dirty="0">
                <a:solidFill>
                  <a:srgbClr val="323476"/>
                </a:solidFill>
                <a:effectLst/>
                <a:latin typeface="Times New Roman" panose="02020603050405020304" pitchFamily="18" charset="0"/>
                <a:ea typeface="Calibri" panose="020F0502020204030204" pitchFamily="34" charset="0"/>
              </a:rPr>
              <a:t>Kể tên một số bài thơ bốn chữ mà em biết. Trong những bài thơ ấy, em ấn tượng hoặc thích nhất điều gì? Vì sao?</a:t>
            </a:r>
            <a:endParaRPr lang="x-none" sz="3200" i="1" dirty="0">
              <a:solidFill>
                <a:srgbClr val="323476"/>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06659433"/>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69E7685E-8CCE-4BEA-9D4E-85B2D60FF24B}"/>
              </a:ext>
            </a:extLst>
          </p:cNvPr>
          <p:cNvPicPr>
            <a:picLocks noChangeAspect="1"/>
          </p:cNvPicPr>
          <p:nvPr/>
        </p:nvPicPr>
        <p:blipFill rotWithShape="1">
          <a:blip r:embed="rId3">
            <a:extLst>
              <a:ext uri="{28A0092B-C50C-407E-A947-70E740481C1C}">
                <a14:useLocalDpi xmlns:a14="http://schemas.microsoft.com/office/drawing/2010/main" val="0"/>
              </a:ext>
            </a:extLst>
          </a:blip>
          <a:srcRect l="49573" t="29534" r="3509" b="57419"/>
          <a:stretch/>
        </p:blipFill>
        <p:spPr>
          <a:xfrm>
            <a:off x="3063436" y="1018306"/>
            <a:ext cx="5621671" cy="4650660"/>
          </a:xfrm>
          <a:prstGeom prst="rect">
            <a:avLst/>
          </a:prstGeom>
        </p:spPr>
      </p:pic>
      <p:pic>
        <p:nvPicPr>
          <p:cNvPr id="2" name="图片 1">
            <a:extLst>
              <a:ext uri="{FF2B5EF4-FFF2-40B4-BE49-F238E27FC236}">
                <a16:creationId xmlns:a16="http://schemas.microsoft.com/office/drawing/2014/main" xmlns="" id="{3625CBBB-FDD1-42A5-8673-D4B653CA352D}"/>
              </a:ext>
            </a:extLst>
          </p:cNvPr>
          <p:cNvPicPr>
            <a:picLocks noChangeAspect="1"/>
          </p:cNvPicPr>
          <p:nvPr/>
        </p:nvPicPr>
        <p:blipFill rotWithShape="1">
          <a:blip r:embed="rId4">
            <a:extLst>
              <a:ext uri="{28A0092B-C50C-407E-A947-70E740481C1C}">
                <a14:useLocalDpi xmlns:a14="http://schemas.microsoft.com/office/drawing/2010/main" val="0"/>
              </a:ext>
            </a:extLst>
          </a:blip>
          <a:srcRect b="84659"/>
          <a:stretch/>
        </p:blipFill>
        <p:spPr>
          <a:xfrm>
            <a:off x="0" y="0"/>
            <a:ext cx="12192000" cy="6858000"/>
          </a:xfrm>
          <a:prstGeom prst="rect">
            <a:avLst/>
          </a:prstGeom>
        </p:spPr>
      </p:pic>
      <p:sp>
        <p:nvSpPr>
          <p:cNvPr id="8" name="矩形 7">
            <a:extLst>
              <a:ext uri="{FF2B5EF4-FFF2-40B4-BE49-F238E27FC236}">
                <a16:creationId xmlns:a16="http://schemas.microsoft.com/office/drawing/2014/main" xmlns="" id="{D474DBEB-4132-44A1-ACC1-CE12AEDEBF6F}"/>
              </a:ext>
            </a:extLst>
          </p:cNvPr>
          <p:cNvSpPr/>
          <p:nvPr/>
        </p:nvSpPr>
        <p:spPr>
          <a:xfrm>
            <a:off x="1563014" y="2443104"/>
            <a:ext cx="9065970" cy="20934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EFEC3FAB-22AD-4AFF-B9E0-9C6D9213E741}"/>
              </a:ext>
            </a:extLst>
          </p:cNvPr>
          <p:cNvPicPr>
            <a:picLocks noChangeAspect="1"/>
          </p:cNvPicPr>
          <p:nvPr/>
        </p:nvPicPr>
        <p:blipFill rotWithShape="1">
          <a:blip r:embed="rId3">
            <a:extLst>
              <a:ext uri="{28A0092B-C50C-407E-A947-70E740481C1C}">
                <a14:useLocalDpi xmlns:a14="http://schemas.microsoft.com/office/drawing/2010/main" val="0"/>
              </a:ext>
            </a:extLst>
          </a:blip>
          <a:srcRect l="161" t="16152" r="50872" b="70801"/>
          <a:stretch/>
        </p:blipFill>
        <p:spPr>
          <a:xfrm flipH="1">
            <a:off x="7728155" y="3343636"/>
            <a:ext cx="4463845" cy="3538276"/>
          </a:xfrm>
          <a:prstGeom prst="rect">
            <a:avLst/>
          </a:prstGeom>
        </p:spPr>
      </p:pic>
      <p:pic>
        <p:nvPicPr>
          <p:cNvPr id="4" name="图片 3">
            <a:extLst>
              <a:ext uri="{FF2B5EF4-FFF2-40B4-BE49-F238E27FC236}">
                <a16:creationId xmlns:a16="http://schemas.microsoft.com/office/drawing/2014/main" xmlns="" id="{EBB67B35-F697-4C16-8E5A-E842193CD595}"/>
              </a:ext>
            </a:extLst>
          </p:cNvPr>
          <p:cNvPicPr>
            <a:picLocks noChangeAspect="1"/>
          </p:cNvPicPr>
          <p:nvPr/>
        </p:nvPicPr>
        <p:blipFill rotWithShape="1">
          <a:blip r:embed="rId3">
            <a:extLst>
              <a:ext uri="{28A0092B-C50C-407E-A947-70E740481C1C}">
                <a14:useLocalDpi xmlns:a14="http://schemas.microsoft.com/office/drawing/2010/main" val="0"/>
              </a:ext>
            </a:extLst>
          </a:blip>
          <a:srcRect l="246" t="8499" r="-183" b="84888"/>
          <a:stretch/>
        </p:blipFill>
        <p:spPr>
          <a:xfrm>
            <a:off x="0" y="4484685"/>
            <a:ext cx="12192000" cy="2397227"/>
          </a:xfrm>
          <a:prstGeom prst="rect">
            <a:avLst/>
          </a:prstGeom>
        </p:spPr>
      </p:pic>
      <p:sp>
        <p:nvSpPr>
          <p:cNvPr id="6" name="文本框 5">
            <a:extLst>
              <a:ext uri="{FF2B5EF4-FFF2-40B4-BE49-F238E27FC236}">
                <a16:creationId xmlns:a16="http://schemas.microsoft.com/office/drawing/2014/main" xmlns="" id="{B83E3A8F-C530-4B79-85C6-119F31F50953}"/>
              </a:ext>
            </a:extLst>
          </p:cNvPr>
          <p:cNvSpPr txBox="1"/>
          <p:nvPr/>
        </p:nvSpPr>
        <p:spPr>
          <a:xfrm>
            <a:off x="1638601" y="3028166"/>
            <a:ext cx="8990383" cy="923330"/>
          </a:xfrm>
          <a:prstGeom prst="rect">
            <a:avLst/>
          </a:prstGeom>
          <a:noFill/>
        </p:spPr>
        <p:txBody>
          <a:bodyPr vert="horz" wrap="square" rtlCol="0">
            <a:spAutoFit/>
          </a:bodyPr>
          <a:lstStyle/>
          <a:p>
            <a:pPr algn="ctr"/>
            <a:r>
              <a:rPr lang="vi-VN" altLang="zh-CN" sz="5400" b="1" dirty="0">
                <a:solidFill>
                  <a:srgbClr val="323476"/>
                </a:solidFill>
                <a:latin typeface="+mj-lt"/>
                <a:ea typeface="小考拉体" panose="02000503000000000000" pitchFamily="2" charset="-122"/>
              </a:rPr>
              <a:t>VẬN DỤNG</a:t>
            </a:r>
            <a:endParaRPr lang="zh-CN" altLang="en-US" sz="5400" b="1" dirty="0">
              <a:solidFill>
                <a:srgbClr val="323476"/>
              </a:solidFill>
              <a:latin typeface="+mj-lt"/>
              <a:ea typeface="小考拉体" panose="02000503000000000000" pitchFamily="2" charset="-122"/>
            </a:endParaRPr>
          </a:p>
        </p:txBody>
      </p:sp>
      <p:pic>
        <p:nvPicPr>
          <p:cNvPr id="9" name="图片 8">
            <a:extLst>
              <a:ext uri="{FF2B5EF4-FFF2-40B4-BE49-F238E27FC236}">
                <a16:creationId xmlns:a16="http://schemas.microsoft.com/office/drawing/2014/main" xmlns="" id="{551868F5-90A9-48A3-AC75-BED8622FFC0D}"/>
              </a:ext>
            </a:extLst>
          </p:cNvPr>
          <p:cNvPicPr>
            <a:picLocks noChangeAspect="1"/>
          </p:cNvPicPr>
          <p:nvPr/>
        </p:nvPicPr>
        <p:blipFill rotWithShape="1">
          <a:blip r:embed="rId3">
            <a:extLst>
              <a:ext uri="{28A0092B-C50C-407E-A947-70E740481C1C}">
                <a14:useLocalDpi xmlns:a14="http://schemas.microsoft.com/office/drawing/2010/main" val="0"/>
              </a:ext>
            </a:extLst>
          </a:blip>
          <a:srcRect l="67274" t="16646" r="17313" b="78060"/>
          <a:stretch/>
        </p:blipFill>
        <p:spPr>
          <a:xfrm>
            <a:off x="1909828" y="1860141"/>
            <a:ext cx="1406457" cy="1435510"/>
          </a:xfrm>
          <a:prstGeom prst="rect">
            <a:avLst/>
          </a:prstGeom>
        </p:spPr>
      </p:pic>
      <p:pic>
        <p:nvPicPr>
          <p:cNvPr id="10" name="图片 9">
            <a:extLst>
              <a:ext uri="{FF2B5EF4-FFF2-40B4-BE49-F238E27FC236}">
                <a16:creationId xmlns:a16="http://schemas.microsoft.com/office/drawing/2014/main" xmlns="" id="{8418D1DF-9F3A-4D69-951F-075037BA4B0B}"/>
              </a:ext>
            </a:extLst>
          </p:cNvPr>
          <p:cNvPicPr>
            <a:picLocks noChangeAspect="1"/>
          </p:cNvPicPr>
          <p:nvPr/>
        </p:nvPicPr>
        <p:blipFill rotWithShape="1">
          <a:blip r:embed="rId3">
            <a:extLst>
              <a:ext uri="{28A0092B-C50C-407E-A947-70E740481C1C}">
                <a14:useLocalDpi xmlns:a14="http://schemas.microsoft.com/office/drawing/2010/main" val="0"/>
              </a:ext>
            </a:extLst>
          </a:blip>
          <a:srcRect l="67274" t="16646" r="17313" b="78060"/>
          <a:stretch/>
        </p:blipFill>
        <p:spPr>
          <a:xfrm>
            <a:off x="9360708" y="3320670"/>
            <a:ext cx="1406457" cy="1435510"/>
          </a:xfrm>
          <a:prstGeom prst="rect">
            <a:avLst/>
          </a:prstGeom>
        </p:spPr>
      </p:pic>
      <p:pic>
        <p:nvPicPr>
          <p:cNvPr id="12" name="图片 11">
            <a:extLst>
              <a:ext uri="{FF2B5EF4-FFF2-40B4-BE49-F238E27FC236}">
                <a16:creationId xmlns:a16="http://schemas.microsoft.com/office/drawing/2014/main" xmlns="" id="{DE6F74DC-5E1D-41CE-9C16-351253082A27}"/>
              </a:ext>
            </a:extLst>
          </p:cNvPr>
          <p:cNvPicPr>
            <a:picLocks noChangeAspect="1"/>
          </p:cNvPicPr>
          <p:nvPr/>
        </p:nvPicPr>
        <p:blipFill rotWithShape="1">
          <a:blip r:embed="rId3">
            <a:extLst>
              <a:ext uri="{28A0092B-C50C-407E-A947-70E740481C1C}">
                <a14:useLocalDpi xmlns:a14="http://schemas.microsoft.com/office/drawing/2010/main" val="0"/>
              </a:ext>
            </a:extLst>
          </a:blip>
          <a:srcRect l="52995" t="97" r="125" b="90865"/>
          <a:stretch/>
        </p:blipFill>
        <p:spPr>
          <a:xfrm>
            <a:off x="7914185" y="0"/>
            <a:ext cx="4277815" cy="2450692"/>
          </a:xfrm>
          <a:prstGeom prst="rect">
            <a:avLst/>
          </a:prstGeom>
        </p:spPr>
      </p:pic>
      <p:pic>
        <p:nvPicPr>
          <p:cNvPr id="13" name="图片 12">
            <a:extLst>
              <a:ext uri="{FF2B5EF4-FFF2-40B4-BE49-F238E27FC236}">
                <a16:creationId xmlns:a16="http://schemas.microsoft.com/office/drawing/2014/main" xmlns="" id="{92000885-E52E-48C0-BBBB-2EA550A4F8B2}"/>
              </a:ext>
            </a:extLst>
          </p:cNvPr>
          <p:cNvPicPr>
            <a:picLocks noChangeAspect="1"/>
          </p:cNvPicPr>
          <p:nvPr/>
        </p:nvPicPr>
        <p:blipFill rotWithShape="1">
          <a:blip r:embed="rId3">
            <a:extLst>
              <a:ext uri="{28A0092B-C50C-407E-A947-70E740481C1C}">
                <a14:useLocalDpi xmlns:a14="http://schemas.microsoft.com/office/drawing/2010/main" val="0"/>
              </a:ext>
            </a:extLst>
          </a:blip>
          <a:srcRect l="52995" t="97" r="125" b="90865"/>
          <a:stretch/>
        </p:blipFill>
        <p:spPr>
          <a:xfrm flipH="1">
            <a:off x="4407292" y="-840411"/>
            <a:ext cx="4277815" cy="2450692"/>
          </a:xfrm>
          <a:prstGeom prst="rect">
            <a:avLst/>
          </a:prstGeom>
        </p:spPr>
      </p:pic>
    </p:spTree>
    <p:extLst>
      <p:ext uri="{BB962C8B-B14F-4D97-AF65-F5344CB8AC3E}">
        <p14:creationId xmlns:p14="http://schemas.microsoft.com/office/powerpoint/2010/main" val="3237846862"/>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500"/>
                            </p:stCondLst>
                            <p:childTnLst>
                              <p:par>
                                <p:cTn id="26" presetID="2" presetClass="entr" presetSubtype="4"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53" presetClass="entr" presetSubtype="16"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childTnLst>
                          </p:cTn>
                        </p:par>
                        <p:par>
                          <p:cTn id="41" fill="hold">
                            <p:stCondLst>
                              <p:cond delay="2000"/>
                            </p:stCondLst>
                            <p:childTnLst>
                              <p:par>
                                <p:cTn id="42" presetID="53" presetClass="entr" presetSubtype="16"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44136407-455D-418F-946E-E23A22EEDAC3}"/>
              </a:ext>
            </a:extLst>
          </p:cNvPr>
          <p:cNvSpPr/>
          <p:nvPr/>
        </p:nvSpPr>
        <p:spPr>
          <a:xfrm>
            <a:off x="622738" y="649705"/>
            <a:ext cx="10946523" cy="5582653"/>
          </a:xfrm>
          <a:prstGeom prst="rect">
            <a:avLst/>
          </a:prstGeom>
          <a:noFill/>
          <a:ln w="38100" cap="rnd">
            <a:solidFill>
              <a:srgbClr val="32347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3">
            <a:extLst>
              <a:ext uri="{FF2B5EF4-FFF2-40B4-BE49-F238E27FC236}">
                <a16:creationId xmlns:a16="http://schemas.microsoft.com/office/drawing/2014/main" xmlns="" id="{D7C56CB1-5BB7-3413-BB1C-E0F5430A17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sp>
        <p:nvSpPr>
          <p:cNvPr id="12" name="TextBox 11">
            <a:extLst>
              <a:ext uri="{FF2B5EF4-FFF2-40B4-BE49-F238E27FC236}">
                <a16:creationId xmlns:a16="http://schemas.microsoft.com/office/drawing/2014/main" xmlns="" id="{A4D09364-D965-81F8-FDBE-E5377223361B}"/>
              </a:ext>
            </a:extLst>
          </p:cNvPr>
          <p:cNvSpPr txBox="1"/>
          <p:nvPr/>
        </p:nvSpPr>
        <p:spPr>
          <a:xfrm>
            <a:off x="812683" y="846689"/>
            <a:ext cx="10566631" cy="5193858"/>
          </a:xfrm>
          <a:prstGeom prst="rect">
            <a:avLst/>
          </a:prstGeom>
          <a:noFill/>
        </p:spPr>
        <p:txBody>
          <a:bodyPr wrap="square">
            <a:spAutoFit/>
          </a:bodyPr>
          <a:lstStyle/>
          <a:p>
            <a:pPr algn="just">
              <a:lnSpc>
                <a:spcPct val="150000"/>
              </a:lnSpc>
            </a:pPr>
            <a:r>
              <a:rPr lang="vi-VN" sz="2800" b="1" dirty="0">
                <a:solidFill>
                  <a:srgbClr val="42437E"/>
                </a:solidFill>
                <a:effectLst/>
                <a:latin typeface="Times New Roman" panose="02020603050405020304" pitchFamily="18" charset="0"/>
                <a:ea typeface="Times New Roman" panose="02020603050405020304" pitchFamily="18" charset="0"/>
              </a:rPr>
              <a:t>+ Hình thức 1:</a:t>
            </a:r>
            <a:r>
              <a:rPr lang="vi-VN" sz="2800" dirty="0">
                <a:solidFill>
                  <a:srgbClr val="42437E"/>
                </a:solidFill>
                <a:effectLst/>
                <a:latin typeface="Times New Roman" panose="02020603050405020304" pitchFamily="18" charset="0"/>
                <a:ea typeface="Times New Roman" panose="02020603050405020304" pitchFamily="18" charset="0"/>
              </a:rPr>
              <a:t> Viết 1 bức thư gửi tới người thân trong gia đình mà em yêu quý. Bức thư có thể nói tới những sự thay đổi của người thân qua năm tháng mà em nhận thấy được, bày tỏ cảm xúc, tình cảm biết ơn trân trọng của mình với họ.</a:t>
            </a:r>
            <a:endParaRPr lang="x-none" sz="2800" dirty="0">
              <a:solidFill>
                <a:srgbClr val="42437E"/>
              </a:solidFill>
              <a:effectLst/>
              <a:latin typeface="Times New Roman" panose="02020603050405020304" pitchFamily="18" charset="0"/>
              <a:ea typeface="Times New Roman" panose="02020603050405020304" pitchFamily="18" charset="0"/>
            </a:endParaRPr>
          </a:p>
          <a:p>
            <a:pPr>
              <a:lnSpc>
                <a:spcPct val="150000"/>
              </a:lnSpc>
            </a:pPr>
            <a:r>
              <a:rPr lang="vi-VN" sz="2800" b="1" dirty="0">
                <a:solidFill>
                  <a:srgbClr val="42437E"/>
                </a:solidFill>
                <a:effectLst/>
                <a:latin typeface="Times New Roman" panose="02020603050405020304" pitchFamily="18" charset="0"/>
                <a:ea typeface="Times New Roman" panose="02020603050405020304" pitchFamily="18" charset="0"/>
              </a:rPr>
              <a:t>+ Hình thức 2:</a:t>
            </a:r>
            <a:r>
              <a:rPr lang="vi-VN" sz="2800" dirty="0">
                <a:solidFill>
                  <a:srgbClr val="42437E"/>
                </a:solidFill>
                <a:effectLst/>
                <a:latin typeface="Times New Roman" panose="02020603050405020304" pitchFamily="18" charset="0"/>
                <a:ea typeface="Times New Roman" panose="02020603050405020304" pitchFamily="18" charset="0"/>
              </a:rPr>
              <a:t> “Cuốn phim kí ức”. Sưu tầm các bức ảnh về người thân trong gia đình theo năm tháng (có thể từ khi còn nhỏ, tới khi trưởng thành, lập gia đình, có con), ghi chú về hình ảnh người thân theo thời gian, cuối clip là lời cảm ơn dành cho người thân. </a:t>
            </a:r>
            <a:endParaRPr lang="x-none" sz="2800" dirty="0">
              <a:solidFill>
                <a:srgbClr val="42437E"/>
              </a:solidFill>
            </a:endParaRPr>
          </a:p>
        </p:txBody>
      </p:sp>
    </p:spTree>
    <p:extLst>
      <p:ext uri="{BB962C8B-B14F-4D97-AF65-F5344CB8AC3E}">
        <p14:creationId xmlns:p14="http://schemas.microsoft.com/office/powerpoint/2010/main" val="1669982793"/>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xmlns="" id="{BA2A3D40-CEE3-4758-8887-74E4B8526CBF}"/>
              </a:ext>
            </a:extLst>
          </p:cNvPr>
          <p:cNvPicPr>
            <a:picLocks noChangeAspect="1"/>
          </p:cNvPicPr>
          <p:nvPr/>
        </p:nvPicPr>
        <p:blipFill rotWithShape="1">
          <a:blip r:embed="rId3">
            <a:extLst>
              <a:ext uri="{28A0092B-C50C-407E-A947-70E740481C1C}">
                <a14:useLocalDpi xmlns:a14="http://schemas.microsoft.com/office/drawing/2010/main" val="0"/>
              </a:ext>
            </a:extLst>
          </a:blip>
          <a:srcRect l="49573" t="29534" r="3509" b="57419"/>
          <a:stretch/>
        </p:blipFill>
        <p:spPr>
          <a:xfrm>
            <a:off x="8879918" y="1372162"/>
            <a:ext cx="5621671" cy="4650660"/>
          </a:xfrm>
          <a:prstGeom prst="rect">
            <a:avLst/>
          </a:prstGeom>
        </p:spPr>
      </p:pic>
      <p:pic>
        <p:nvPicPr>
          <p:cNvPr id="3" name="图片 2">
            <a:extLst>
              <a:ext uri="{FF2B5EF4-FFF2-40B4-BE49-F238E27FC236}">
                <a16:creationId xmlns:a16="http://schemas.microsoft.com/office/drawing/2014/main" xmlns="" id="{0452C9F5-7AFC-49D7-86CD-4EC02BFD5736}"/>
              </a:ext>
            </a:extLst>
          </p:cNvPr>
          <p:cNvPicPr>
            <a:picLocks noChangeAspect="1"/>
          </p:cNvPicPr>
          <p:nvPr/>
        </p:nvPicPr>
        <p:blipFill rotWithShape="1">
          <a:blip r:embed="rId4">
            <a:extLst>
              <a:ext uri="{28A0092B-C50C-407E-A947-70E740481C1C}">
                <a14:useLocalDpi xmlns:a14="http://schemas.microsoft.com/office/drawing/2010/main" val="0"/>
              </a:ext>
            </a:extLst>
          </a:blip>
          <a:srcRect b="84659"/>
          <a:stretch/>
        </p:blipFill>
        <p:spPr>
          <a:xfrm>
            <a:off x="0" y="0"/>
            <a:ext cx="12192000" cy="6858000"/>
          </a:xfrm>
          <a:prstGeom prst="rect">
            <a:avLst/>
          </a:prstGeom>
        </p:spPr>
      </p:pic>
      <p:pic>
        <p:nvPicPr>
          <p:cNvPr id="6" name="图片 5">
            <a:extLst>
              <a:ext uri="{FF2B5EF4-FFF2-40B4-BE49-F238E27FC236}">
                <a16:creationId xmlns:a16="http://schemas.microsoft.com/office/drawing/2014/main" xmlns="" id="{C685F0A4-DBAF-4403-8405-8B2A059BA9FD}"/>
              </a:ext>
            </a:extLst>
          </p:cNvPr>
          <p:cNvPicPr>
            <a:picLocks noChangeAspect="1"/>
          </p:cNvPicPr>
          <p:nvPr/>
        </p:nvPicPr>
        <p:blipFill rotWithShape="1">
          <a:blip r:embed="rId3">
            <a:extLst>
              <a:ext uri="{28A0092B-C50C-407E-A947-70E740481C1C}">
                <a14:useLocalDpi xmlns:a14="http://schemas.microsoft.com/office/drawing/2010/main" val="0"/>
              </a:ext>
            </a:extLst>
          </a:blip>
          <a:srcRect l="161" t="16152" r="50872" b="70801"/>
          <a:stretch/>
        </p:blipFill>
        <p:spPr>
          <a:xfrm>
            <a:off x="0" y="3319724"/>
            <a:ext cx="4463845" cy="3538276"/>
          </a:xfrm>
          <a:prstGeom prst="rect">
            <a:avLst/>
          </a:prstGeom>
        </p:spPr>
      </p:pic>
      <p:pic>
        <p:nvPicPr>
          <p:cNvPr id="7" name="图片 6">
            <a:extLst>
              <a:ext uri="{FF2B5EF4-FFF2-40B4-BE49-F238E27FC236}">
                <a16:creationId xmlns:a16="http://schemas.microsoft.com/office/drawing/2014/main" xmlns="" id="{C7E91F88-6F73-41F1-B299-746C44404535}"/>
              </a:ext>
            </a:extLst>
          </p:cNvPr>
          <p:cNvPicPr>
            <a:picLocks noChangeAspect="1"/>
          </p:cNvPicPr>
          <p:nvPr/>
        </p:nvPicPr>
        <p:blipFill rotWithShape="1">
          <a:blip r:embed="rId3">
            <a:extLst>
              <a:ext uri="{28A0092B-C50C-407E-A947-70E740481C1C}">
                <a14:useLocalDpi xmlns:a14="http://schemas.microsoft.com/office/drawing/2010/main" val="0"/>
              </a:ext>
            </a:extLst>
          </a:blip>
          <a:srcRect l="51069" t="25029" r="19324" b="70765"/>
          <a:stretch/>
        </p:blipFill>
        <p:spPr>
          <a:xfrm>
            <a:off x="4800369" y="5741370"/>
            <a:ext cx="2698955" cy="1140542"/>
          </a:xfrm>
          <a:prstGeom prst="rect">
            <a:avLst/>
          </a:prstGeom>
        </p:spPr>
      </p:pic>
      <p:pic>
        <p:nvPicPr>
          <p:cNvPr id="8" name="图片 7">
            <a:extLst>
              <a:ext uri="{FF2B5EF4-FFF2-40B4-BE49-F238E27FC236}">
                <a16:creationId xmlns:a16="http://schemas.microsoft.com/office/drawing/2014/main" xmlns="" id="{789BAD6F-8EAC-49AE-B965-F4EDB1A82BA1}"/>
              </a:ext>
            </a:extLst>
          </p:cNvPr>
          <p:cNvPicPr>
            <a:picLocks noChangeAspect="1"/>
          </p:cNvPicPr>
          <p:nvPr/>
        </p:nvPicPr>
        <p:blipFill rotWithShape="1">
          <a:blip r:embed="rId3">
            <a:extLst>
              <a:ext uri="{28A0092B-C50C-407E-A947-70E740481C1C}">
                <a14:useLocalDpi xmlns:a14="http://schemas.microsoft.com/office/drawing/2010/main" val="0"/>
              </a:ext>
            </a:extLst>
          </a:blip>
          <a:srcRect l="83288" t="21038" r="1008" b="70840"/>
          <a:stretch/>
        </p:blipFill>
        <p:spPr>
          <a:xfrm>
            <a:off x="10758948" y="4655575"/>
            <a:ext cx="1433052" cy="2202425"/>
          </a:xfrm>
          <a:prstGeom prst="rect">
            <a:avLst/>
          </a:prstGeom>
        </p:spPr>
      </p:pic>
      <p:pic>
        <p:nvPicPr>
          <p:cNvPr id="9" name="图片 8">
            <a:extLst>
              <a:ext uri="{FF2B5EF4-FFF2-40B4-BE49-F238E27FC236}">
                <a16:creationId xmlns:a16="http://schemas.microsoft.com/office/drawing/2014/main" xmlns="" id="{BB30DD5C-7459-4DDD-BA51-0DC01615D730}"/>
              </a:ext>
            </a:extLst>
          </p:cNvPr>
          <p:cNvPicPr>
            <a:picLocks noChangeAspect="1"/>
          </p:cNvPicPr>
          <p:nvPr/>
        </p:nvPicPr>
        <p:blipFill rotWithShape="1">
          <a:blip r:embed="rId3">
            <a:extLst>
              <a:ext uri="{28A0092B-C50C-407E-A947-70E740481C1C}">
                <a14:useLocalDpi xmlns:a14="http://schemas.microsoft.com/office/drawing/2010/main" val="0"/>
              </a:ext>
            </a:extLst>
          </a:blip>
          <a:srcRect l="83339" t="16646" r="5977" b="78161"/>
          <a:stretch/>
        </p:blipFill>
        <p:spPr>
          <a:xfrm>
            <a:off x="6809527" y="156347"/>
            <a:ext cx="974906" cy="1408281"/>
          </a:xfrm>
          <a:prstGeom prst="rect">
            <a:avLst/>
          </a:prstGeom>
        </p:spPr>
      </p:pic>
      <p:pic>
        <p:nvPicPr>
          <p:cNvPr id="11" name="图片 10">
            <a:extLst>
              <a:ext uri="{FF2B5EF4-FFF2-40B4-BE49-F238E27FC236}">
                <a16:creationId xmlns:a16="http://schemas.microsoft.com/office/drawing/2014/main" xmlns="" id="{C2163551-796D-4B59-8485-0908A04E3E38}"/>
              </a:ext>
            </a:extLst>
          </p:cNvPr>
          <p:cNvPicPr>
            <a:picLocks noChangeAspect="1"/>
          </p:cNvPicPr>
          <p:nvPr/>
        </p:nvPicPr>
        <p:blipFill rotWithShape="1">
          <a:blip r:embed="rId3">
            <a:extLst>
              <a:ext uri="{28A0092B-C50C-407E-A947-70E740481C1C}">
                <a14:useLocalDpi xmlns:a14="http://schemas.microsoft.com/office/drawing/2010/main" val="0"/>
              </a:ext>
            </a:extLst>
          </a:blip>
          <a:srcRect l="52995" t="97" r="125" b="90865"/>
          <a:stretch/>
        </p:blipFill>
        <p:spPr>
          <a:xfrm>
            <a:off x="7914185" y="0"/>
            <a:ext cx="4277815" cy="2450692"/>
          </a:xfrm>
          <a:prstGeom prst="rect">
            <a:avLst/>
          </a:prstGeom>
        </p:spPr>
      </p:pic>
      <p:pic>
        <p:nvPicPr>
          <p:cNvPr id="16" name="图片 15">
            <a:extLst>
              <a:ext uri="{FF2B5EF4-FFF2-40B4-BE49-F238E27FC236}">
                <a16:creationId xmlns:a16="http://schemas.microsoft.com/office/drawing/2014/main" xmlns="" id="{B32E42AA-B676-41B7-A749-4060F33E6621}"/>
              </a:ext>
            </a:extLst>
          </p:cNvPr>
          <p:cNvPicPr>
            <a:picLocks noChangeAspect="1"/>
          </p:cNvPicPr>
          <p:nvPr/>
        </p:nvPicPr>
        <p:blipFill rotWithShape="1">
          <a:blip r:embed="rId3">
            <a:extLst>
              <a:ext uri="{28A0092B-C50C-407E-A947-70E740481C1C}">
                <a14:useLocalDpi xmlns:a14="http://schemas.microsoft.com/office/drawing/2010/main" val="0"/>
              </a:ext>
            </a:extLst>
          </a:blip>
          <a:srcRect l="67274" t="16646" r="17313" b="78060"/>
          <a:stretch/>
        </p:blipFill>
        <p:spPr>
          <a:xfrm>
            <a:off x="3825493" y="760761"/>
            <a:ext cx="1406457" cy="1435510"/>
          </a:xfrm>
          <a:prstGeom prst="rect">
            <a:avLst/>
          </a:prstGeom>
        </p:spPr>
      </p:pic>
      <p:pic>
        <p:nvPicPr>
          <p:cNvPr id="17" name="图片 16">
            <a:extLst>
              <a:ext uri="{FF2B5EF4-FFF2-40B4-BE49-F238E27FC236}">
                <a16:creationId xmlns:a16="http://schemas.microsoft.com/office/drawing/2014/main" xmlns="" id="{7E8B2017-BAC2-4C81-B57F-C6A63D7B4DDA}"/>
              </a:ext>
            </a:extLst>
          </p:cNvPr>
          <p:cNvPicPr>
            <a:picLocks noChangeAspect="1"/>
          </p:cNvPicPr>
          <p:nvPr/>
        </p:nvPicPr>
        <p:blipFill rotWithShape="1">
          <a:blip r:embed="rId3">
            <a:extLst>
              <a:ext uri="{28A0092B-C50C-407E-A947-70E740481C1C}">
                <a14:useLocalDpi xmlns:a14="http://schemas.microsoft.com/office/drawing/2010/main" val="0"/>
              </a:ext>
            </a:extLst>
          </a:blip>
          <a:srcRect l="51069" t="25029" r="19324" b="70765"/>
          <a:stretch/>
        </p:blipFill>
        <p:spPr>
          <a:xfrm>
            <a:off x="7947921" y="5741370"/>
            <a:ext cx="2698955" cy="1140542"/>
          </a:xfrm>
          <a:prstGeom prst="rect">
            <a:avLst/>
          </a:prstGeom>
        </p:spPr>
      </p:pic>
      <p:pic>
        <p:nvPicPr>
          <p:cNvPr id="10" name="图片 9">
            <a:extLst>
              <a:ext uri="{FF2B5EF4-FFF2-40B4-BE49-F238E27FC236}">
                <a16:creationId xmlns:a16="http://schemas.microsoft.com/office/drawing/2014/main" xmlns="" id="{18CF3FB4-1FE2-46E7-822C-B8028B5342CE}"/>
              </a:ext>
            </a:extLst>
          </p:cNvPr>
          <p:cNvPicPr>
            <a:picLocks noChangeAspect="1"/>
          </p:cNvPicPr>
          <p:nvPr/>
        </p:nvPicPr>
        <p:blipFill rotWithShape="1">
          <a:blip r:embed="rId3">
            <a:extLst>
              <a:ext uri="{28A0092B-C50C-407E-A947-70E740481C1C}">
                <a14:useLocalDpi xmlns:a14="http://schemas.microsoft.com/office/drawing/2010/main" val="0"/>
              </a:ext>
            </a:extLst>
          </a:blip>
          <a:srcRect l="246" t="8499" r="-183" b="84888"/>
          <a:stretch/>
        </p:blipFill>
        <p:spPr>
          <a:xfrm>
            <a:off x="0" y="4484685"/>
            <a:ext cx="12192000" cy="2397227"/>
          </a:xfrm>
          <a:prstGeom prst="rect">
            <a:avLst/>
          </a:prstGeom>
        </p:spPr>
      </p:pic>
      <p:pic>
        <p:nvPicPr>
          <p:cNvPr id="21" name="图片 20">
            <a:extLst>
              <a:ext uri="{FF2B5EF4-FFF2-40B4-BE49-F238E27FC236}">
                <a16:creationId xmlns:a16="http://schemas.microsoft.com/office/drawing/2014/main" xmlns="" id="{67209113-AF08-4B85-8A1B-ECCECA65FACE}"/>
              </a:ext>
            </a:extLst>
          </p:cNvPr>
          <p:cNvPicPr>
            <a:picLocks noChangeAspect="1"/>
          </p:cNvPicPr>
          <p:nvPr/>
        </p:nvPicPr>
        <p:blipFill rotWithShape="1">
          <a:blip r:embed="rId3">
            <a:extLst>
              <a:ext uri="{28A0092B-C50C-407E-A947-70E740481C1C}">
                <a14:useLocalDpi xmlns:a14="http://schemas.microsoft.com/office/drawing/2010/main" val="0"/>
              </a:ext>
            </a:extLst>
          </a:blip>
          <a:srcRect l="67274" t="16646" r="17313" b="78060"/>
          <a:stretch/>
        </p:blipFill>
        <p:spPr>
          <a:xfrm>
            <a:off x="1087561" y="203471"/>
            <a:ext cx="1406457" cy="1435510"/>
          </a:xfrm>
          <a:prstGeom prst="rect">
            <a:avLst/>
          </a:prstGeom>
        </p:spPr>
      </p:pic>
      <p:sp>
        <p:nvSpPr>
          <p:cNvPr id="20" name="文本框 19">
            <a:extLst>
              <a:ext uri="{FF2B5EF4-FFF2-40B4-BE49-F238E27FC236}">
                <a16:creationId xmlns:a16="http://schemas.microsoft.com/office/drawing/2014/main" xmlns="" id="{EFF82B90-021A-4090-AF12-8B6A9018E24D}"/>
              </a:ext>
            </a:extLst>
          </p:cNvPr>
          <p:cNvSpPr txBox="1"/>
          <p:nvPr/>
        </p:nvSpPr>
        <p:spPr>
          <a:xfrm>
            <a:off x="2956052" y="1359983"/>
            <a:ext cx="6499663" cy="2739211"/>
          </a:xfrm>
          <a:prstGeom prst="rect">
            <a:avLst/>
          </a:prstGeom>
          <a:noFill/>
        </p:spPr>
        <p:txBody>
          <a:bodyPr vert="horz" wrap="square" rtlCol="0">
            <a:spAutoFit/>
          </a:bodyPr>
          <a:lstStyle/>
          <a:p>
            <a:pPr algn="ctr"/>
            <a:r>
              <a:rPr lang="vi-VN" altLang="zh-CN" sz="8600" b="1" dirty="0">
                <a:solidFill>
                  <a:srgbClr val="323476"/>
                </a:solidFill>
                <a:latin typeface="+mj-lt"/>
                <a:ea typeface="小考拉体" panose="02000503000000000000" pitchFamily="2" charset="-122"/>
              </a:rPr>
              <a:t>Chúc các em học tốt !</a:t>
            </a:r>
            <a:endParaRPr lang="zh-CN" altLang="en-US" sz="8600" b="1" dirty="0">
              <a:solidFill>
                <a:srgbClr val="323476"/>
              </a:solidFill>
              <a:latin typeface="+mj-lt"/>
              <a:ea typeface="小考拉体" panose="02000503000000000000" pitchFamily="2" charset="-122"/>
            </a:endParaRPr>
          </a:p>
        </p:txBody>
      </p:sp>
    </p:spTree>
    <p:extLst>
      <p:ext uri="{BB962C8B-B14F-4D97-AF65-F5344CB8AC3E}">
        <p14:creationId xmlns:p14="http://schemas.microsoft.com/office/powerpoint/2010/main" val="2882179183"/>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par>
                                <p:cTn id="25" presetID="53" presetClass="entr" presetSubtype="16"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53" presetClass="entr" presetSubtype="16"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par>
                                <p:cTn id="40" presetID="53" presetClass="entr" presetSubtype="16"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additive="base">
                                        <p:cTn id="54" dur="500" fill="hold"/>
                                        <p:tgtEl>
                                          <p:spTgt spid="20"/>
                                        </p:tgtEl>
                                        <p:attrNameLst>
                                          <p:attrName>ppt_x</p:attrName>
                                        </p:attrNameLst>
                                      </p:cBhvr>
                                      <p:tavLst>
                                        <p:tav tm="0">
                                          <p:val>
                                            <p:strVal val="#ppt_x"/>
                                          </p:val>
                                        </p:tav>
                                        <p:tav tm="100000">
                                          <p:val>
                                            <p:strVal val="#ppt_x"/>
                                          </p:val>
                                        </p:tav>
                                      </p:tavLst>
                                    </p:anim>
                                    <p:anim calcmode="lin" valueType="num">
                                      <p:cBhvr additive="base">
                                        <p:cTn id="5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xmlns="" id="{0B91AE71-8890-4C17-98D6-2008171C2671}"/>
              </a:ext>
            </a:extLst>
          </p:cNvPr>
          <p:cNvPicPr>
            <a:picLocks noChangeAspect="1"/>
          </p:cNvPicPr>
          <p:nvPr/>
        </p:nvPicPr>
        <p:blipFill>
          <a:blip r:embed="rId3">
            <a:clrChange>
              <a:clrFrom>
                <a:srgbClr val="FFFFFF"/>
              </a:clrFrom>
              <a:clrTo>
                <a:srgbClr val="FFFFFF">
                  <a:alpha val="0"/>
                </a:srgbClr>
              </a:clrTo>
            </a:clrChange>
          </a:blip>
          <a:stretch>
            <a:fillRect/>
          </a:stretch>
        </p:blipFill>
        <p:spPr>
          <a:xfrm flipH="1">
            <a:off x="8911177" y="1461337"/>
            <a:ext cx="2954235" cy="5409375"/>
          </a:xfrm>
          <a:prstGeom prst="rect">
            <a:avLst/>
          </a:prstGeom>
        </p:spPr>
      </p:pic>
      <p:sp>
        <p:nvSpPr>
          <p:cNvPr id="18" name="矩形 1">
            <a:extLst>
              <a:ext uri="{FF2B5EF4-FFF2-40B4-BE49-F238E27FC236}">
                <a16:creationId xmlns:a16="http://schemas.microsoft.com/office/drawing/2014/main" xmlns="" id="{5754C271-7563-4B45-8C41-1B3F49F5F04C}"/>
              </a:ext>
            </a:extLst>
          </p:cNvPr>
          <p:cNvSpPr/>
          <p:nvPr/>
        </p:nvSpPr>
        <p:spPr>
          <a:xfrm>
            <a:off x="0" y="3949620"/>
            <a:ext cx="5648446" cy="2966255"/>
          </a:xfrm>
          <a:custGeom>
            <a:avLst/>
            <a:gdLst>
              <a:gd name="connsiteX0" fmla="*/ 0 w 5648446"/>
              <a:gd name="connsiteY0" fmla="*/ 0 h 2656390"/>
              <a:gd name="connsiteX1" fmla="*/ 5648446 w 5648446"/>
              <a:gd name="connsiteY1" fmla="*/ 0 h 2656390"/>
              <a:gd name="connsiteX2" fmla="*/ 5648446 w 5648446"/>
              <a:gd name="connsiteY2" fmla="*/ 2656390 h 2656390"/>
              <a:gd name="connsiteX3" fmla="*/ 0 w 5648446"/>
              <a:gd name="connsiteY3" fmla="*/ 2656390 h 2656390"/>
              <a:gd name="connsiteX4" fmla="*/ 0 w 5648446"/>
              <a:gd name="connsiteY4" fmla="*/ 0 h 2656390"/>
              <a:gd name="connsiteX0" fmla="*/ 0 w 5648446"/>
              <a:gd name="connsiteY0" fmla="*/ 637893 h 3294283"/>
              <a:gd name="connsiteX1" fmla="*/ 5648446 w 5648446"/>
              <a:gd name="connsiteY1" fmla="*/ 637893 h 3294283"/>
              <a:gd name="connsiteX2" fmla="*/ 5648446 w 5648446"/>
              <a:gd name="connsiteY2" fmla="*/ 3294283 h 3294283"/>
              <a:gd name="connsiteX3" fmla="*/ 0 w 5648446"/>
              <a:gd name="connsiteY3" fmla="*/ 3294283 h 3294283"/>
              <a:gd name="connsiteX4" fmla="*/ 0 w 5648446"/>
              <a:gd name="connsiteY4" fmla="*/ 637893 h 3294283"/>
              <a:gd name="connsiteX0" fmla="*/ 0 w 5648446"/>
              <a:gd name="connsiteY0" fmla="*/ 459650 h 3116040"/>
              <a:gd name="connsiteX1" fmla="*/ 5648446 w 5648446"/>
              <a:gd name="connsiteY1" fmla="*/ 1408775 h 3116040"/>
              <a:gd name="connsiteX2" fmla="*/ 5648446 w 5648446"/>
              <a:gd name="connsiteY2" fmla="*/ 3116040 h 3116040"/>
              <a:gd name="connsiteX3" fmla="*/ 0 w 5648446"/>
              <a:gd name="connsiteY3" fmla="*/ 3116040 h 3116040"/>
              <a:gd name="connsiteX4" fmla="*/ 0 w 5648446"/>
              <a:gd name="connsiteY4" fmla="*/ 459650 h 3116040"/>
              <a:gd name="connsiteX0" fmla="*/ 0 w 5648446"/>
              <a:gd name="connsiteY0" fmla="*/ 309865 h 2966255"/>
              <a:gd name="connsiteX1" fmla="*/ 5613722 w 5648446"/>
              <a:gd name="connsiteY1" fmla="*/ 2891021 h 2966255"/>
              <a:gd name="connsiteX2" fmla="*/ 5648446 w 5648446"/>
              <a:gd name="connsiteY2" fmla="*/ 2966255 h 2966255"/>
              <a:gd name="connsiteX3" fmla="*/ 0 w 5648446"/>
              <a:gd name="connsiteY3" fmla="*/ 2966255 h 2966255"/>
              <a:gd name="connsiteX4" fmla="*/ 0 w 5648446"/>
              <a:gd name="connsiteY4" fmla="*/ 309865 h 2966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8446" h="2966255">
                <a:moveTo>
                  <a:pt x="0" y="309865"/>
                </a:moveTo>
                <a:cubicBezTo>
                  <a:pt x="1605022" y="-1125396"/>
                  <a:pt x="3730907" y="2891021"/>
                  <a:pt x="5613722" y="2891021"/>
                </a:cubicBezTo>
                <a:lnTo>
                  <a:pt x="5648446" y="2966255"/>
                </a:lnTo>
                <a:lnTo>
                  <a:pt x="0" y="2966255"/>
                </a:lnTo>
                <a:lnTo>
                  <a:pt x="0" y="309865"/>
                </a:lnTo>
                <a:close/>
              </a:path>
            </a:pathLst>
          </a:custGeom>
          <a:solidFill>
            <a:srgbClr val="323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 name="图片 2">
            <a:extLst>
              <a:ext uri="{FF2B5EF4-FFF2-40B4-BE49-F238E27FC236}">
                <a16:creationId xmlns:a16="http://schemas.microsoft.com/office/drawing/2014/main" xmlns="" id="{7E0A063A-B54A-4EBD-B372-1E744B77D18C}"/>
              </a:ext>
            </a:extLst>
          </p:cNvPr>
          <p:cNvPicPr>
            <a:picLocks noChangeAspect="1"/>
          </p:cNvPicPr>
          <p:nvPr/>
        </p:nvPicPr>
        <p:blipFill rotWithShape="1">
          <a:blip r:embed="rId4">
            <a:extLst>
              <a:ext uri="{28A0092B-C50C-407E-A947-70E740481C1C}">
                <a14:useLocalDpi xmlns:a14="http://schemas.microsoft.com/office/drawing/2010/main" val="0"/>
              </a:ext>
            </a:extLst>
          </a:blip>
          <a:srcRect l="52995" t="97" r="125" b="90865"/>
          <a:stretch/>
        </p:blipFill>
        <p:spPr>
          <a:xfrm flipH="1" flipV="1">
            <a:off x="72601" y="3657600"/>
            <a:ext cx="5687495" cy="3258275"/>
          </a:xfrm>
          <a:prstGeom prst="rect">
            <a:avLst/>
          </a:prstGeom>
        </p:spPr>
      </p:pic>
      <p:pic>
        <p:nvPicPr>
          <p:cNvPr id="15" name="Picture 14">
            <a:extLst>
              <a:ext uri="{FF2B5EF4-FFF2-40B4-BE49-F238E27FC236}">
                <a16:creationId xmlns:a16="http://schemas.microsoft.com/office/drawing/2014/main" xmlns="" id="{93C8A466-A57B-D06A-E8E4-9F773A6B95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sp>
        <p:nvSpPr>
          <p:cNvPr id="19" name="TextBox 18">
            <a:extLst>
              <a:ext uri="{FF2B5EF4-FFF2-40B4-BE49-F238E27FC236}">
                <a16:creationId xmlns:a16="http://schemas.microsoft.com/office/drawing/2014/main" xmlns="" id="{DB537D6B-90CD-9564-9F09-D59328FEC35A}"/>
              </a:ext>
            </a:extLst>
          </p:cNvPr>
          <p:cNvSpPr txBox="1"/>
          <p:nvPr/>
        </p:nvSpPr>
        <p:spPr>
          <a:xfrm>
            <a:off x="2594546" y="1005861"/>
            <a:ext cx="5083342" cy="2608535"/>
          </a:xfrm>
          <a:prstGeom prst="rect">
            <a:avLst/>
          </a:prstGeom>
          <a:noFill/>
        </p:spPr>
        <p:txBody>
          <a:bodyPr wrap="square">
            <a:spAutoFit/>
          </a:bodyPr>
          <a:lstStyle/>
          <a:p>
            <a:pPr algn="ctr">
              <a:lnSpc>
                <a:spcPct val="150000"/>
              </a:lnSpc>
            </a:pPr>
            <a:r>
              <a:rPr lang="vi-VN" sz="2800" i="1" dirty="0">
                <a:solidFill>
                  <a:srgbClr val="42437E"/>
                </a:solidFill>
                <a:latin typeface="+mj-lt"/>
              </a:rPr>
              <a:t>Kể tên một số bài thơ viết về mẹ mà em thích. Trong các bài thơ ấy, các tác giả thường thể hiện tình cảm gì với người mẹ.</a:t>
            </a:r>
            <a:endParaRPr lang="x-none" sz="2800" i="1" dirty="0">
              <a:solidFill>
                <a:srgbClr val="42437E"/>
              </a:solidFill>
              <a:latin typeface="+mj-lt"/>
            </a:endParaRPr>
          </a:p>
        </p:txBody>
      </p:sp>
    </p:spTree>
    <p:extLst>
      <p:ext uri="{BB962C8B-B14F-4D97-AF65-F5344CB8AC3E}">
        <p14:creationId xmlns:p14="http://schemas.microsoft.com/office/powerpoint/2010/main" val="4290224149"/>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xmlns="" id="{0B91AE71-8890-4C17-98D6-2008171C2671}"/>
              </a:ext>
            </a:extLst>
          </p:cNvPr>
          <p:cNvPicPr>
            <a:picLocks noChangeAspect="1"/>
          </p:cNvPicPr>
          <p:nvPr/>
        </p:nvPicPr>
        <p:blipFill>
          <a:blip r:embed="rId3">
            <a:clrChange>
              <a:clrFrom>
                <a:srgbClr val="FFFFFF"/>
              </a:clrFrom>
              <a:clrTo>
                <a:srgbClr val="FFFFFF">
                  <a:alpha val="0"/>
                </a:srgbClr>
              </a:clrTo>
            </a:clrChange>
          </a:blip>
          <a:stretch>
            <a:fillRect/>
          </a:stretch>
        </p:blipFill>
        <p:spPr>
          <a:xfrm flipH="1">
            <a:off x="8911177" y="1461337"/>
            <a:ext cx="2954235" cy="5409375"/>
          </a:xfrm>
          <a:prstGeom prst="rect">
            <a:avLst/>
          </a:prstGeom>
        </p:spPr>
      </p:pic>
      <p:sp>
        <p:nvSpPr>
          <p:cNvPr id="18" name="矩形 1">
            <a:extLst>
              <a:ext uri="{FF2B5EF4-FFF2-40B4-BE49-F238E27FC236}">
                <a16:creationId xmlns:a16="http://schemas.microsoft.com/office/drawing/2014/main" xmlns="" id="{5754C271-7563-4B45-8C41-1B3F49F5F04C}"/>
              </a:ext>
            </a:extLst>
          </p:cNvPr>
          <p:cNvSpPr/>
          <p:nvPr/>
        </p:nvSpPr>
        <p:spPr>
          <a:xfrm>
            <a:off x="0" y="3949620"/>
            <a:ext cx="5648446" cy="2966255"/>
          </a:xfrm>
          <a:custGeom>
            <a:avLst/>
            <a:gdLst>
              <a:gd name="connsiteX0" fmla="*/ 0 w 5648446"/>
              <a:gd name="connsiteY0" fmla="*/ 0 h 2656390"/>
              <a:gd name="connsiteX1" fmla="*/ 5648446 w 5648446"/>
              <a:gd name="connsiteY1" fmla="*/ 0 h 2656390"/>
              <a:gd name="connsiteX2" fmla="*/ 5648446 w 5648446"/>
              <a:gd name="connsiteY2" fmla="*/ 2656390 h 2656390"/>
              <a:gd name="connsiteX3" fmla="*/ 0 w 5648446"/>
              <a:gd name="connsiteY3" fmla="*/ 2656390 h 2656390"/>
              <a:gd name="connsiteX4" fmla="*/ 0 w 5648446"/>
              <a:gd name="connsiteY4" fmla="*/ 0 h 2656390"/>
              <a:gd name="connsiteX0" fmla="*/ 0 w 5648446"/>
              <a:gd name="connsiteY0" fmla="*/ 637893 h 3294283"/>
              <a:gd name="connsiteX1" fmla="*/ 5648446 w 5648446"/>
              <a:gd name="connsiteY1" fmla="*/ 637893 h 3294283"/>
              <a:gd name="connsiteX2" fmla="*/ 5648446 w 5648446"/>
              <a:gd name="connsiteY2" fmla="*/ 3294283 h 3294283"/>
              <a:gd name="connsiteX3" fmla="*/ 0 w 5648446"/>
              <a:gd name="connsiteY3" fmla="*/ 3294283 h 3294283"/>
              <a:gd name="connsiteX4" fmla="*/ 0 w 5648446"/>
              <a:gd name="connsiteY4" fmla="*/ 637893 h 3294283"/>
              <a:gd name="connsiteX0" fmla="*/ 0 w 5648446"/>
              <a:gd name="connsiteY0" fmla="*/ 459650 h 3116040"/>
              <a:gd name="connsiteX1" fmla="*/ 5648446 w 5648446"/>
              <a:gd name="connsiteY1" fmla="*/ 1408775 h 3116040"/>
              <a:gd name="connsiteX2" fmla="*/ 5648446 w 5648446"/>
              <a:gd name="connsiteY2" fmla="*/ 3116040 h 3116040"/>
              <a:gd name="connsiteX3" fmla="*/ 0 w 5648446"/>
              <a:gd name="connsiteY3" fmla="*/ 3116040 h 3116040"/>
              <a:gd name="connsiteX4" fmla="*/ 0 w 5648446"/>
              <a:gd name="connsiteY4" fmla="*/ 459650 h 3116040"/>
              <a:gd name="connsiteX0" fmla="*/ 0 w 5648446"/>
              <a:gd name="connsiteY0" fmla="*/ 309865 h 2966255"/>
              <a:gd name="connsiteX1" fmla="*/ 5613722 w 5648446"/>
              <a:gd name="connsiteY1" fmla="*/ 2891021 h 2966255"/>
              <a:gd name="connsiteX2" fmla="*/ 5648446 w 5648446"/>
              <a:gd name="connsiteY2" fmla="*/ 2966255 h 2966255"/>
              <a:gd name="connsiteX3" fmla="*/ 0 w 5648446"/>
              <a:gd name="connsiteY3" fmla="*/ 2966255 h 2966255"/>
              <a:gd name="connsiteX4" fmla="*/ 0 w 5648446"/>
              <a:gd name="connsiteY4" fmla="*/ 309865 h 2966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8446" h="2966255">
                <a:moveTo>
                  <a:pt x="0" y="309865"/>
                </a:moveTo>
                <a:cubicBezTo>
                  <a:pt x="1605022" y="-1125396"/>
                  <a:pt x="3730907" y="2891021"/>
                  <a:pt x="5613722" y="2891021"/>
                </a:cubicBezTo>
                <a:lnTo>
                  <a:pt x="5648446" y="2966255"/>
                </a:lnTo>
                <a:lnTo>
                  <a:pt x="0" y="2966255"/>
                </a:lnTo>
                <a:lnTo>
                  <a:pt x="0" y="309865"/>
                </a:lnTo>
                <a:close/>
              </a:path>
            </a:pathLst>
          </a:custGeom>
          <a:solidFill>
            <a:srgbClr val="323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 name="图片 2">
            <a:extLst>
              <a:ext uri="{FF2B5EF4-FFF2-40B4-BE49-F238E27FC236}">
                <a16:creationId xmlns:a16="http://schemas.microsoft.com/office/drawing/2014/main" xmlns="" id="{7E0A063A-B54A-4EBD-B372-1E744B77D18C}"/>
              </a:ext>
            </a:extLst>
          </p:cNvPr>
          <p:cNvPicPr>
            <a:picLocks noChangeAspect="1"/>
          </p:cNvPicPr>
          <p:nvPr/>
        </p:nvPicPr>
        <p:blipFill rotWithShape="1">
          <a:blip r:embed="rId4">
            <a:extLst>
              <a:ext uri="{28A0092B-C50C-407E-A947-70E740481C1C}">
                <a14:useLocalDpi xmlns:a14="http://schemas.microsoft.com/office/drawing/2010/main" val="0"/>
              </a:ext>
            </a:extLst>
          </a:blip>
          <a:srcRect l="52995" t="97" r="125" b="90865"/>
          <a:stretch/>
        </p:blipFill>
        <p:spPr>
          <a:xfrm flipH="1" flipV="1">
            <a:off x="72601" y="3657600"/>
            <a:ext cx="5687495" cy="3258275"/>
          </a:xfrm>
          <a:prstGeom prst="rect">
            <a:avLst/>
          </a:prstGeom>
        </p:spPr>
      </p:pic>
      <p:pic>
        <p:nvPicPr>
          <p:cNvPr id="15" name="Picture 14">
            <a:extLst>
              <a:ext uri="{FF2B5EF4-FFF2-40B4-BE49-F238E27FC236}">
                <a16:creationId xmlns:a16="http://schemas.microsoft.com/office/drawing/2014/main" xmlns="" id="{93C8A466-A57B-D06A-E8E4-9F773A6B95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sp>
        <p:nvSpPr>
          <p:cNvPr id="19" name="TextBox 18">
            <a:extLst>
              <a:ext uri="{FF2B5EF4-FFF2-40B4-BE49-F238E27FC236}">
                <a16:creationId xmlns:a16="http://schemas.microsoft.com/office/drawing/2014/main" xmlns="" id="{DB537D6B-90CD-9564-9F09-D59328FEC35A}"/>
              </a:ext>
            </a:extLst>
          </p:cNvPr>
          <p:cNvSpPr txBox="1"/>
          <p:nvPr/>
        </p:nvSpPr>
        <p:spPr>
          <a:xfrm>
            <a:off x="2594546" y="1005861"/>
            <a:ext cx="5083342" cy="1962204"/>
          </a:xfrm>
          <a:prstGeom prst="rect">
            <a:avLst/>
          </a:prstGeom>
          <a:noFill/>
        </p:spPr>
        <p:txBody>
          <a:bodyPr wrap="square">
            <a:spAutoFit/>
          </a:bodyPr>
          <a:lstStyle/>
          <a:p>
            <a:pPr algn="ctr">
              <a:lnSpc>
                <a:spcPct val="150000"/>
              </a:lnSpc>
            </a:pPr>
            <a:r>
              <a:rPr lang="vi-VN" sz="2800" i="1" dirty="0">
                <a:solidFill>
                  <a:srgbClr val="42437E"/>
                </a:solidFill>
                <a:latin typeface="+mj-lt"/>
              </a:rPr>
              <a:t>Mỗi khi nghĩ về mẹ em thường có cảm xúc gì? Hãy chia sẻ cảm xúc của em với các bạn.</a:t>
            </a:r>
            <a:endParaRPr lang="x-none" sz="2800" i="1" dirty="0">
              <a:solidFill>
                <a:srgbClr val="42437E"/>
              </a:solidFill>
              <a:latin typeface="+mj-lt"/>
            </a:endParaRPr>
          </a:p>
        </p:txBody>
      </p:sp>
    </p:spTree>
    <p:extLst>
      <p:ext uri="{BB962C8B-B14F-4D97-AF65-F5344CB8AC3E}">
        <p14:creationId xmlns:p14="http://schemas.microsoft.com/office/powerpoint/2010/main" val="435935296"/>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xmlns="" id="{BA2A3D40-CEE3-4758-8887-74E4B8526CBF}"/>
              </a:ext>
            </a:extLst>
          </p:cNvPr>
          <p:cNvPicPr>
            <a:picLocks noChangeAspect="1"/>
          </p:cNvPicPr>
          <p:nvPr/>
        </p:nvPicPr>
        <p:blipFill rotWithShape="1">
          <a:blip r:embed="rId3">
            <a:extLst>
              <a:ext uri="{28A0092B-C50C-407E-A947-70E740481C1C}">
                <a14:useLocalDpi xmlns:a14="http://schemas.microsoft.com/office/drawing/2010/main" val="0"/>
              </a:ext>
            </a:extLst>
          </a:blip>
          <a:srcRect l="49573" t="29534" r="3509" b="57419"/>
          <a:stretch/>
        </p:blipFill>
        <p:spPr>
          <a:xfrm>
            <a:off x="8879918" y="1372162"/>
            <a:ext cx="5621671" cy="4650660"/>
          </a:xfrm>
          <a:prstGeom prst="rect">
            <a:avLst/>
          </a:prstGeom>
        </p:spPr>
      </p:pic>
      <p:pic>
        <p:nvPicPr>
          <p:cNvPr id="3" name="图片 2">
            <a:extLst>
              <a:ext uri="{FF2B5EF4-FFF2-40B4-BE49-F238E27FC236}">
                <a16:creationId xmlns:a16="http://schemas.microsoft.com/office/drawing/2014/main" xmlns="" id="{0452C9F5-7AFC-49D7-86CD-4EC02BFD5736}"/>
              </a:ext>
            </a:extLst>
          </p:cNvPr>
          <p:cNvPicPr>
            <a:picLocks noChangeAspect="1"/>
          </p:cNvPicPr>
          <p:nvPr/>
        </p:nvPicPr>
        <p:blipFill rotWithShape="1">
          <a:blip r:embed="rId4">
            <a:extLst>
              <a:ext uri="{28A0092B-C50C-407E-A947-70E740481C1C}">
                <a14:useLocalDpi xmlns:a14="http://schemas.microsoft.com/office/drawing/2010/main" val="0"/>
              </a:ext>
            </a:extLst>
          </a:blip>
          <a:srcRect b="84659"/>
          <a:stretch/>
        </p:blipFill>
        <p:spPr>
          <a:xfrm>
            <a:off x="0" y="0"/>
            <a:ext cx="12192000" cy="6858000"/>
          </a:xfrm>
          <a:prstGeom prst="rect">
            <a:avLst/>
          </a:prstGeom>
        </p:spPr>
      </p:pic>
      <p:pic>
        <p:nvPicPr>
          <p:cNvPr id="6" name="图片 5">
            <a:extLst>
              <a:ext uri="{FF2B5EF4-FFF2-40B4-BE49-F238E27FC236}">
                <a16:creationId xmlns:a16="http://schemas.microsoft.com/office/drawing/2014/main" xmlns="" id="{C685F0A4-DBAF-4403-8405-8B2A059BA9FD}"/>
              </a:ext>
            </a:extLst>
          </p:cNvPr>
          <p:cNvPicPr>
            <a:picLocks noChangeAspect="1"/>
          </p:cNvPicPr>
          <p:nvPr/>
        </p:nvPicPr>
        <p:blipFill rotWithShape="1">
          <a:blip r:embed="rId3">
            <a:extLst>
              <a:ext uri="{28A0092B-C50C-407E-A947-70E740481C1C}">
                <a14:useLocalDpi xmlns:a14="http://schemas.microsoft.com/office/drawing/2010/main" val="0"/>
              </a:ext>
            </a:extLst>
          </a:blip>
          <a:srcRect l="161" t="16152" r="50872" b="70801"/>
          <a:stretch/>
        </p:blipFill>
        <p:spPr>
          <a:xfrm>
            <a:off x="0" y="3319724"/>
            <a:ext cx="4463845" cy="3538276"/>
          </a:xfrm>
          <a:prstGeom prst="rect">
            <a:avLst/>
          </a:prstGeom>
        </p:spPr>
      </p:pic>
      <p:pic>
        <p:nvPicPr>
          <p:cNvPr id="7" name="图片 6">
            <a:extLst>
              <a:ext uri="{FF2B5EF4-FFF2-40B4-BE49-F238E27FC236}">
                <a16:creationId xmlns:a16="http://schemas.microsoft.com/office/drawing/2014/main" xmlns="" id="{C7E91F88-6F73-41F1-B299-746C44404535}"/>
              </a:ext>
            </a:extLst>
          </p:cNvPr>
          <p:cNvPicPr>
            <a:picLocks noChangeAspect="1"/>
          </p:cNvPicPr>
          <p:nvPr/>
        </p:nvPicPr>
        <p:blipFill rotWithShape="1">
          <a:blip r:embed="rId3">
            <a:extLst>
              <a:ext uri="{28A0092B-C50C-407E-A947-70E740481C1C}">
                <a14:useLocalDpi xmlns:a14="http://schemas.microsoft.com/office/drawing/2010/main" val="0"/>
              </a:ext>
            </a:extLst>
          </a:blip>
          <a:srcRect l="51069" t="25029" r="19324" b="70765"/>
          <a:stretch/>
        </p:blipFill>
        <p:spPr>
          <a:xfrm>
            <a:off x="4800369" y="5741370"/>
            <a:ext cx="2698955" cy="1140542"/>
          </a:xfrm>
          <a:prstGeom prst="rect">
            <a:avLst/>
          </a:prstGeom>
        </p:spPr>
      </p:pic>
      <p:pic>
        <p:nvPicPr>
          <p:cNvPr id="8" name="图片 7">
            <a:extLst>
              <a:ext uri="{FF2B5EF4-FFF2-40B4-BE49-F238E27FC236}">
                <a16:creationId xmlns:a16="http://schemas.microsoft.com/office/drawing/2014/main" xmlns="" id="{789BAD6F-8EAC-49AE-B965-F4EDB1A82BA1}"/>
              </a:ext>
            </a:extLst>
          </p:cNvPr>
          <p:cNvPicPr>
            <a:picLocks noChangeAspect="1"/>
          </p:cNvPicPr>
          <p:nvPr/>
        </p:nvPicPr>
        <p:blipFill rotWithShape="1">
          <a:blip r:embed="rId3">
            <a:extLst>
              <a:ext uri="{28A0092B-C50C-407E-A947-70E740481C1C}">
                <a14:useLocalDpi xmlns:a14="http://schemas.microsoft.com/office/drawing/2010/main" val="0"/>
              </a:ext>
            </a:extLst>
          </a:blip>
          <a:srcRect l="83288" t="21038" r="1008" b="70840"/>
          <a:stretch/>
        </p:blipFill>
        <p:spPr>
          <a:xfrm>
            <a:off x="10758948" y="4655575"/>
            <a:ext cx="1433052" cy="2202425"/>
          </a:xfrm>
          <a:prstGeom prst="rect">
            <a:avLst/>
          </a:prstGeom>
        </p:spPr>
      </p:pic>
      <p:pic>
        <p:nvPicPr>
          <p:cNvPr id="9" name="图片 8">
            <a:extLst>
              <a:ext uri="{FF2B5EF4-FFF2-40B4-BE49-F238E27FC236}">
                <a16:creationId xmlns:a16="http://schemas.microsoft.com/office/drawing/2014/main" xmlns="" id="{BB30DD5C-7459-4DDD-BA51-0DC01615D730}"/>
              </a:ext>
            </a:extLst>
          </p:cNvPr>
          <p:cNvPicPr>
            <a:picLocks noChangeAspect="1"/>
          </p:cNvPicPr>
          <p:nvPr/>
        </p:nvPicPr>
        <p:blipFill rotWithShape="1">
          <a:blip r:embed="rId3">
            <a:extLst>
              <a:ext uri="{28A0092B-C50C-407E-A947-70E740481C1C}">
                <a14:useLocalDpi xmlns:a14="http://schemas.microsoft.com/office/drawing/2010/main" val="0"/>
              </a:ext>
            </a:extLst>
          </a:blip>
          <a:srcRect l="83339" t="16646" r="5977" b="78161"/>
          <a:stretch/>
        </p:blipFill>
        <p:spPr>
          <a:xfrm>
            <a:off x="6809527" y="156347"/>
            <a:ext cx="974906" cy="1408281"/>
          </a:xfrm>
          <a:prstGeom prst="rect">
            <a:avLst/>
          </a:prstGeom>
        </p:spPr>
      </p:pic>
      <p:pic>
        <p:nvPicPr>
          <p:cNvPr id="11" name="图片 10">
            <a:extLst>
              <a:ext uri="{FF2B5EF4-FFF2-40B4-BE49-F238E27FC236}">
                <a16:creationId xmlns:a16="http://schemas.microsoft.com/office/drawing/2014/main" xmlns="" id="{C2163551-796D-4B59-8485-0908A04E3E38}"/>
              </a:ext>
            </a:extLst>
          </p:cNvPr>
          <p:cNvPicPr>
            <a:picLocks noChangeAspect="1"/>
          </p:cNvPicPr>
          <p:nvPr/>
        </p:nvPicPr>
        <p:blipFill rotWithShape="1">
          <a:blip r:embed="rId3">
            <a:extLst>
              <a:ext uri="{28A0092B-C50C-407E-A947-70E740481C1C}">
                <a14:useLocalDpi xmlns:a14="http://schemas.microsoft.com/office/drawing/2010/main" val="0"/>
              </a:ext>
            </a:extLst>
          </a:blip>
          <a:srcRect l="52995" t="97" r="125" b="90865"/>
          <a:stretch/>
        </p:blipFill>
        <p:spPr>
          <a:xfrm>
            <a:off x="7914185" y="0"/>
            <a:ext cx="4277815" cy="2450692"/>
          </a:xfrm>
          <a:prstGeom prst="rect">
            <a:avLst/>
          </a:prstGeom>
        </p:spPr>
      </p:pic>
      <p:pic>
        <p:nvPicPr>
          <p:cNvPr id="14" name="图片 13">
            <a:extLst>
              <a:ext uri="{FF2B5EF4-FFF2-40B4-BE49-F238E27FC236}">
                <a16:creationId xmlns:a16="http://schemas.microsoft.com/office/drawing/2014/main" xmlns="" id="{E284D830-8F5F-44F7-9948-3BE37386981F}"/>
              </a:ext>
            </a:extLst>
          </p:cNvPr>
          <p:cNvPicPr>
            <a:picLocks noChangeAspect="1"/>
          </p:cNvPicPr>
          <p:nvPr/>
        </p:nvPicPr>
        <p:blipFill>
          <a:blip r:embed="rId5">
            <a:clrChange>
              <a:clrFrom>
                <a:srgbClr val="FFFFFF"/>
              </a:clrFrom>
              <a:clrTo>
                <a:srgbClr val="FFFFFF">
                  <a:alpha val="0"/>
                </a:srgbClr>
              </a:clrTo>
            </a:clrChange>
          </a:blip>
          <a:stretch>
            <a:fillRect/>
          </a:stretch>
        </p:blipFill>
        <p:spPr>
          <a:xfrm flipH="1">
            <a:off x="1397538" y="1478516"/>
            <a:ext cx="2954235" cy="5409375"/>
          </a:xfrm>
          <a:prstGeom prst="rect">
            <a:avLst/>
          </a:prstGeom>
        </p:spPr>
      </p:pic>
      <p:pic>
        <p:nvPicPr>
          <p:cNvPr id="16" name="图片 15">
            <a:extLst>
              <a:ext uri="{FF2B5EF4-FFF2-40B4-BE49-F238E27FC236}">
                <a16:creationId xmlns:a16="http://schemas.microsoft.com/office/drawing/2014/main" xmlns="" id="{B32E42AA-B676-41B7-A749-4060F33E6621}"/>
              </a:ext>
            </a:extLst>
          </p:cNvPr>
          <p:cNvPicPr>
            <a:picLocks noChangeAspect="1"/>
          </p:cNvPicPr>
          <p:nvPr/>
        </p:nvPicPr>
        <p:blipFill rotWithShape="1">
          <a:blip r:embed="rId3">
            <a:extLst>
              <a:ext uri="{28A0092B-C50C-407E-A947-70E740481C1C}">
                <a14:useLocalDpi xmlns:a14="http://schemas.microsoft.com/office/drawing/2010/main" val="0"/>
              </a:ext>
            </a:extLst>
          </a:blip>
          <a:srcRect l="67274" t="16646" r="17313" b="78060"/>
          <a:stretch/>
        </p:blipFill>
        <p:spPr>
          <a:xfrm>
            <a:off x="3825493" y="760761"/>
            <a:ext cx="1406457" cy="1435510"/>
          </a:xfrm>
          <a:prstGeom prst="rect">
            <a:avLst/>
          </a:prstGeom>
        </p:spPr>
      </p:pic>
      <p:pic>
        <p:nvPicPr>
          <p:cNvPr id="17" name="图片 16">
            <a:extLst>
              <a:ext uri="{FF2B5EF4-FFF2-40B4-BE49-F238E27FC236}">
                <a16:creationId xmlns:a16="http://schemas.microsoft.com/office/drawing/2014/main" xmlns="" id="{7E8B2017-BAC2-4C81-B57F-C6A63D7B4DDA}"/>
              </a:ext>
            </a:extLst>
          </p:cNvPr>
          <p:cNvPicPr>
            <a:picLocks noChangeAspect="1"/>
          </p:cNvPicPr>
          <p:nvPr/>
        </p:nvPicPr>
        <p:blipFill rotWithShape="1">
          <a:blip r:embed="rId3">
            <a:extLst>
              <a:ext uri="{28A0092B-C50C-407E-A947-70E740481C1C}">
                <a14:useLocalDpi xmlns:a14="http://schemas.microsoft.com/office/drawing/2010/main" val="0"/>
              </a:ext>
            </a:extLst>
          </a:blip>
          <a:srcRect l="51069" t="25029" r="19324" b="70765"/>
          <a:stretch/>
        </p:blipFill>
        <p:spPr>
          <a:xfrm>
            <a:off x="7947921" y="5741370"/>
            <a:ext cx="2698955" cy="1140542"/>
          </a:xfrm>
          <a:prstGeom prst="rect">
            <a:avLst/>
          </a:prstGeom>
        </p:spPr>
      </p:pic>
      <p:pic>
        <p:nvPicPr>
          <p:cNvPr id="10" name="图片 9">
            <a:extLst>
              <a:ext uri="{FF2B5EF4-FFF2-40B4-BE49-F238E27FC236}">
                <a16:creationId xmlns:a16="http://schemas.microsoft.com/office/drawing/2014/main" xmlns="" id="{18CF3FB4-1FE2-46E7-822C-B8028B5342CE}"/>
              </a:ext>
            </a:extLst>
          </p:cNvPr>
          <p:cNvPicPr>
            <a:picLocks noChangeAspect="1"/>
          </p:cNvPicPr>
          <p:nvPr/>
        </p:nvPicPr>
        <p:blipFill rotWithShape="1">
          <a:blip r:embed="rId3">
            <a:extLst>
              <a:ext uri="{28A0092B-C50C-407E-A947-70E740481C1C}">
                <a14:useLocalDpi xmlns:a14="http://schemas.microsoft.com/office/drawing/2010/main" val="0"/>
              </a:ext>
            </a:extLst>
          </a:blip>
          <a:srcRect l="246" t="8499" r="-183" b="84888"/>
          <a:stretch/>
        </p:blipFill>
        <p:spPr>
          <a:xfrm>
            <a:off x="0" y="4484685"/>
            <a:ext cx="12192000" cy="2397227"/>
          </a:xfrm>
          <a:prstGeom prst="rect">
            <a:avLst/>
          </a:prstGeom>
        </p:spPr>
      </p:pic>
      <p:pic>
        <p:nvPicPr>
          <p:cNvPr id="21" name="图片 20">
            <a:extLst>
              <a:ext uri="{FF2B5EF4-FFF2-40B4-BE49-F238E27FC236}">
                <a16:creationId xmlns:a16="http://schemas.microsoft.com/office/drawing/2014/main" xmlns="" id="{67209113-AF08-4B85-8A1B-ECCECA65FACE}"/>
              </a:ext>
            </a:extLst>
          </p:cNvPr>
          <p:cNvPicPr>
            <a:picLocks noChangeAspect="1"/>
          </p:cNvPicPr>
          <p:nvPr/>
        </p:nvPicPr>
        <p:blipFill rotWithShape="1">
          <a:blip r:embed="rId3">
            <a:extLst>
              <a:ext uri="{28A0092B-C50C-407E-A947-70E740481C1C}">
                <a14:useLocalDpi xmlns:a14="http://schemas.microsoft.com/office/drawing/2010/main" val="0"/>
              </a:ext>
            </a:extLst>
          </a:blip>
          <a:srcRect l="67274" t="16646" r="17313" b="78060"/>
          <a:stretch/>
        </p:blipFill>
        <p:spPr>
          <a:xfrm>
            <a:off x="1087561" y="203471"/>
            <a:ext cx="1406457" cy="1435510"/>
          </a:xfrm>
          <a:prstGeom prst="rect">
            <a:avLst/>
          </a:prstGeom>
        </p:spPr>
      </p:pic>
      <p:pic>
        <p:nvPicPr>
          <p:cNvPr id="22" name="图片 21">
            <a:extLst>
              <a:ext uri="{FF2B5EF4-FFF2-40B4-BE49-F238E27FC236}">
                <a16:creationId xmlns:a16="http://schemas.microsoft.com/office/drawing/2014/main" xmlns="" id="{6B72F4C5-DAB3-4D2C-95B0-9CB9699C173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655" t="43102" r="76311" b="51324"/>
          <a:stretch/>
        </p:blipFill>
        <p:spPr>
          <a:xfrm>
            <a:off x="1285466" y="3163735"/>
            <a:ext cx="770964" cy="632908"/>
          </a:xfrm>
          <a:prstGeom prst="rect">
            <a:avLst/>
          </a:prstGeom>
        </p:spPr>
      </p:pic>
      <p:pic>
        <p:nvPicPr>
          <p:cNvPr id="5" name="Picture 4" descr="Logo&#10;&#10;Description automatically generated">
            <a:extLst>
              <a:ext uri="{FF2B5EF4-FFF2-40B4-BE49-F238E27FC236}">
                <a16:creationId xmlns:a16="http://schemas.microsoft.com/office/drawing/2014/main" xmlns="" id="{2DF70F22-A190-8BC0-16B6-D4863FDC0EA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27480" y="561568"/>
            <a:ext cx="6630484" cy="6108170"/>
          </a:xfrm>
          <a:prstGeom prst="rect">
            <a:avLst/>
          </a:prstGeom>
        </p:spPr>
      </p:pic>
      <p:pic>
        <p:nvPicPr>
          <p:cNvPr id="4" name="Picture 3" descr="Text&#10;&#10;Description automatically generated">
            <a:extLst>
              <a:ext uri="{FF2B5EF4-FFF2-40B4-BE49-F238E27FC236}">
                <a16:creationId xmlns:a16="http://schemas.microsoft.com/office/drawing/2014/main" xmlns="" id="{4CD64D1D-37D2-4AEF-41D6-E312710B858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704479" y="4865984"/>
            <a:ext cx="5638800" cy="1219200"/>
          </a:xfrm>
          <a:prstGeom prst="rect">
            <a:avLst/>
          </a:prstGeom>
        </p:spPr>
      </p:pic>
    </p:spTree>
    <p:extLst>
      <p:ext uri="{BB962C8B-B14F-4D97-AF65-F5344CB8AC3E}">
        <p14:creationId xmlns:p14="http://schemas.microsoft.com/office/powerpoint/2010/main" val="2256640428"/>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childTnLst>
                          </p:cTn>
                        </p:par>
                        <p:par>
                          <p:cTn id="40" fill="hold">
                            <p:stCondLst>
                              <p:cond delay="3000"/>
                            </p:stCondLst>
                            <p:childTnLst>
                              <p:par>
                                <p:cTn id="41" presetID="10"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Effect transition="in" filter="fade">
                                      <p:cBhvr>
                                        <p:cTn id="55" dur="500"/>
                                        <p:tgtEl>
                                          <p:spTgt spid="9"/>
                                        </p:tgtEl>
                                      </p:cBhvr>
                                    </p:animEffect>
                                  </p:childTnLst>
                                </p:cTn>
                              </p:par>
                            </p:childTnLst>
                          </p:cTn>
                        </p:par>
                        <p:par>
                          <p:cTn id="56" fill="hold">
                            <p:stCondLst>
                              <p:cond delay="4500"/>
                            </p:stCondLst>
                            <p:childTnLst>
                              <p:par>
                                <p:cTn id="57" presetID="53" presetClass="entr" presetSubtype="16"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5000"/>
                            </p:stCondLst>
                            <p:childTnLst>
                              <p:par>
                                <p:cTn id="63" presetID="53" presetClass="entr" presetSubtype="16"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p:cTn id="65" dur="500" fill="hold"/>
                                        <p:tgtEl>
                                          <p:spTgt spid="21"/>
                                        </p:tgtEl>
                                        <p:attrNameLst>
                                          <p:attrName>ppt_w</p:attrName>
                                        </p:attrNameLst>
                                      </p:cBhvr>
                                      <p:tavLst>
                                        <p:tav tm="0">
                                          <p:val>
                                            <p:fltVal val="0"/>
                                          </p:val>
                                        </p:tav>
                                        <p:tav tm="100000">
                                          <p:val>
                                            <p:strVal val="#ppt_w"/>
                                          </p:val>
                                        </p:tav>
                                      </p:tavLst>
                                    </p:anim>
                                    <p:anim calcmode="lin" valueType="num">
                                      <p:cBhvr>
                                        <p:cTn id="66" dur="500" fill="hold"/>
                                        <p:tgtEl>
                                          <p:spTgt spid="21"/>
                                        </p:tgtEl>
                                        <p:attrNameLst>
                                          <p:attrName>ppt_h</p:attrName>
                                        </p:attrNameLst>
                                      </p:cBhvr>
                                      <p:tavLst>
                                        <p:tav tm="0">
                                          <p:val>
                                            <p:fltVal val="0"/>
                                          </p:val>
                                        </p:tav>
                                        <p:tav tm="100000">
                                          <p:val>
                                            <p:strVal val="#ppt_h"/>
                                          </p:val>
                                        </p:tav>
                                      </p:tavLst>
                                    </p:anim>
                                    <p:animEffect transition="in" filter="fade">
                                      <p:cBhvr>
                                        <p:cTn id="6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69E7685E-8CCE-4BEA-9D4E-85B2D60FF24B}"/>
              </a:ext>
            </a:extLst>
          </p:cNvPr>
          <p:cNvPicPr>
            <a:picLocks noChangeAspect="1"/>
          </p:cNvPicPr>
          <p:nvPr/>
        </p:nvPicPr>
        <p:blipFill rotWithShape="1">
          <a:blip r:embed="rId3">
            <a:extLst>
              <a:ext uri="{28A0092B-C50C-407E-A947-70E740481C1C}">
                <a14:useLocalDpi xmlns:a14="http://schemas.microsoft.com/office/drawing/2010/main" val="0"/>
              </a:ext>
            </a:extLst>
          </a:blip>
          <a:srcRect l="49573" t="29534" r="3509" b="57419"/>
          <a:stretch/>
        </p:blipFill>
        <p:spPr>
          <a:xfrm>
            <a:off x="3063436" y="1018306"/>
            <a:ext cx="5621671" cy="4650660"/>
          </a:xfrm>
          <a:prstGeom prst="rect">
            <a:avLst/>
          </a:prstGeom>
        </p:spPr>
      </p:pic>
      <p:pic>
        <p:nvPicPr>
          <p:cNvPr id="2" name="图片 1">
            <a:extLst>
              <a:ext uri="{FF2B5EF4-FFF2-40B4-BE49-F238E27FC236}">
                <a16:creationId xmlns:a16="http://schemas.microsoft.com/office/drawing/2014/main" xmlns="" id="{3625CBBB-FDD1-42A5-8673-D4B653CA352D}"/>
              </a:ext>
            </a:extLst>
          </p:cNvPr>
          <p:cNvPicPr>
            <a:picLocks noChangeAspect="1"/>
          </p:cNvPicPr>
          <p:nvPr/>
        </p:nvPicPr>
        <p:blipFill rotWithShape="1">
          <a:blip r:embed="rId4">
            <a:extLst>
              <a:ext uri="{28A0092B-C50C-407E-A947-70E740481C1C}">
                <a14:useLocalDpi xmlns:a14="http://schemas.microsoft.com/office/drawing/2010/main" val="0"/>
              </a:ext>
            </a:extLst>
          </a:blip>
          <a:srcRect b="84659"/>
          <a:stretch/>
        </p:blipFill>
        <p:spPr>
          <a:xfrm>
            <a:off x="0" y="0"/>
            <a:ext cx="12192000" cy="6858000"/>
          </a:xfrm>
          <a:prstGeom prst="rect">
            <a:avLst/>
          </a:prstGeom>
        </p:spPr>
      </p:pic>
      <p:sp>
        <p:nvSpPr>
          <p:cNvPr id="8" name="矩形 7">
            <a:extLst>
              <a:ext uri="{FF2B5EF4-FFF2-40B4-BE49-F238E27FC236}">
                <a16:creationId xmlns:a16="http://schemas.microsoft.com/office/drawing/2014/main" xmlns="" id="{D474DBEB-4132-44A1-ACC1-CE12AEDEBF6F}"/>
              </a:ext>
            </a:extLst>
          </p:cNvPr>
          <p:cNvSpPr/>
          <p:nvPr/>
        </p:nvSpPr>
        <p:spPr>
          <a:xfrm>
            <a:off x="1563014" y="2443104"/>
            <a:ext cx="9065970" cy="20934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EFEC3FAB-22AD-4AFF-B9E0-9C6D9213E741}"/>
              </a:ext>
            </a:extLst>
          </p:cNvPr>
          <p:cNvPicPr>
            <a:picLocks noChangeAspect="1"/>
          </p:cNvPicPr>
          <p:nvPr/>
        </p:nvPicPr>
        <p:blipFill rotWithShape="1">
          <a:blip r:embed="rId3">
            <a:extLst>
              <a:ext uri="{28A0092B-C50C-407E-A947-70E740481C1C}">
                <a14:useLocalDpi xmlns:a14="http://schemas.microsoft.com/office/drawing/2010/main" val="0"/>
              </a:ext>
            </a:extLst>
          </a:blip>
          <a:srcRect l="161" t="16152" r="50872" b="70801"/>
          <a:stretch/>
        </p:blipFill>
        <p:spPr>
          <a:xfrm flipH="1">
            <a:off x="7728155" y="3343636"/>
            <a:ext cx="4463845" cy="3538276"/>
          </a:xfrm>
          <a:prstGeom prst="rect">
            <a:avLst/>
          </a:prstGeom>
        </p:spPr>
      </p:pic>
      <p:pic>
        <p:nvPicPr>
          <p:cNvPr id="4" name="图片 3">
            <a:extLst>
              <a:ext uri="{FF2B5EF4-FFF2-40B4-BE49-F238E27FC236}">
                <a16:creationId xmlns:a16="http://schemas.microsoft.com/office/drawing/2014/main" xmlns="" id="{EBB67B35-F697-4C16-8E5A-E842193CD595}"/>
              </a:ext>
            </a:extLst>
          </p:cNvPr>
          <p:cNvPicPr>
            <a:picLocks noChangeAspect="1"/>
          </p:cNvPicPr>
          <p:nvPr/>
        </p:nvPicPr>
        <p:blipFill rotWithShape="1">
          <a:blip r:embed="rId3">
            <a:extLst>
              <a:ext uri="{28A0092B-C50C-407E-A947-70E740481C1C}">
                <a14:useLocalDpi xmlns:a14="http://schemas.microsoft.com/office/drawing/2010/main" val="0"/>
              </a:ext>
            </a:extLst>
          </a:blip>
          <a:srcRect l="246" t="8499" r="-183" b="84888"/>
          <a:stretch/>
        </p:blipFill>
        <p:spPr>
          <a:xfrm>
            <a:off x="0" y="4484685"/>
            <a:ext cx="12192000" cy="2397227"/>
          </a:xfrm>
          <a:prstGeom prst="rect">
            <a:avLst/>
          </a:prstGeom>
        </p:spPr>
      </p:pic>
      <p:sp>
        <p:nvSpPr>
          <p:cNvPr id="6" name="文本框 5">
            <a:extLst>
              <a:ext uri="{FF2B5EF4-FFF2-40B4-BE49-F238E27FC236}">
                <a16:creationId xmlns:a16="http://schemas.microsoft.com/office/drawing/2014/main" xmlns="" id="{B83E3A8F-C530-4B79-85C6-119F31F50953}"/>
              </a:ext>
            </a:extLst>
          </p:cNvPr>
          <p:cNvSpPr txBox="1"/>
          <p:nvPr/>
        </p:nvSpPr>
        <p:spPr>
          <a:xfrm>
            <a:off x="1003234" y="2624439"/>
            <a:ext cx="10185529" cy="1754326"/>
          </a:xfrm>
          <a:prstGeom prst="rect">
            <a:avLst/>
          </a:prstGeom>
          <a:noFill/>
        </p:spPr>
        <p:txBody>
          <a:bodyPr vert="horz" wrap="square" rtlCol="0">
            <a:spAutoFit/>
          </a:bodyPr>
          <a:lstStyle/>
          <a:p>
            <a:pPr algn="ctr"/>
            <a:r>
              <a:rPr lang="vi-VN" altLang="zh-CN" sz="5400" b="1" dirty="0">
                <a:solidFill>
                  <a:srgbClr val="323476"/>
                </a:solidFill>
                <a:latin typeface="+mj-lt"/>
                <a:ea typeface="小考拉体" panose="02000503000000000000" pitchFamily="2" charset="-122"/>
              </a:rPr>
              <a:t>I. </a:t>
            </a:r>
          </a:p>
          <a:p>
            <a:pPr algn="ctr"/>
            <a:r>
              <a:rPr lang="vi-VN" altLang="zh-CN" sz="5400" b="1" dirty="0">
                <a:solidFill>
                  <a:srgbClr val="323476"/>
                </a:solidFill>
                <a:latin typeface="+mj-lt"/>
                <a:ea typeface="小考拉体" panose="02000503000000000000" pitchFamily="2" charset="-122"/>
              </a:rPr>
              <a:t>ĐỌC VÀ TÌM HIỂU CHUNG</a:t>
            </a:r>
            <a:endParaRPr lang="zh-CN" altLang="en-US" sz="5400" b="1" dirty="0">
              <a:solidFill>
                <a:srgbClr val="323476"/>
              </a:solidFill>
              <a:latin typeface="+mj-lt"/>
              <a:ea typeface="小考拉体" panose="02000503000000000000" pitchFamily="2" charset="-122"/>
            </a:endParaRPr>
          </a:p>
        </p:txBody>
      </p:sp>
      <p:pic>
        <p:nvPicPr>
          <p:cNvPr id="9" name="图片 8">
            <a:extLst>
              <a:ext uri="{FF2B5EF4-FFF2-40B4-BE49-F238E27FC236}">
                <a16:creationId xmlns:a16="http://schemas.microsoft.com/office/drawing/2014/main" xmlns="" id="{551868F5-90A9-48A3-AC75-BED8622FFC0D}"/>
              </a:ext>
            </a:extLst>
          </p:cNvPr>
          <p:cNvPicPr>
            <a:picLocks noChangeAspect="1"/>
          </p:cNvPicPr>
          <p:nvPr/>
        </p:nvPicPr>
        <p:blipFill rotWithShape="1">
          <a:blip r:embed="rId3">
            <a:extLst>
              <a:ext uri="{28A0092B-C50C-407E-A947-70E740481C1C}">
                <a14:useLocalDpi xmlns:a14="http://schemas.microsoft.com/office/drawing/2010/main" val="0"/>
              </a:ext>
            </a:extLst>
          </a:blip>
          <a:srcRect l="67274" t="16646" r="17313" b="78060"/>
          <a:stretch/>
        </p:blipFill>
        <p:spPr>
          <a:xfrm>
            <a:off x="1909828" y="1860141"/>
            <a:ext cx="1406457" cy="1435510"/>
          </a:xfrm>
          <a:prstGeom prst="rect">
            <a:avLst/>
          </a:prstGeom>
        </p:spPr>
      </p:pic>
      <p:pic>
        <p:nvPicPr>
          <p:cNvPr id="10" name="图片 9">
            <a:extLst>
              <a:ext uri="{FF2B5EF4-FFF2-40B4-BE49-F238E27FC236}">
                <a16:creationId xmlns:a16="http://schemas.microsoft.com/office/drawing/2014/main" xmlns="" id="{8418D1DF-9F3A-4D69-951F-075037BA4B0B}"/>
              </a:ext>
            </a:extLst>
          </p:cNvPr>
          <p:cNvPicPr>
            <a:picLocks noChangeAspect="1"/>
          </p:cNvPicPr>
          <p:nvPr/>
        </p:nvPicPr>
        <p:blipFill rotWithShape="1">
          <a:blip r:embed="rId3">
            <a:extLst>
              <a:ext uri="{28A0092B-C50C-407E-A947-70E740481C1C}">
                <a14:useLocalDpi xmlns:a14="http://schemas.microsoft.com/office/drawing/2010/main" val="0"/>
              </a:ext>
            </a:extLst>
          </a:blip>
          <a:srcRect l="67274" t="16646" r="17313" b="78060"/>
          <a:stretch/>
        </p:blipFill>
        <p:spPr>
          <a:xfrm>
            <a:off x="9360708" y="3320670"/>
            <a:ext cx="1406457" cy="1435510"/>
          </a:xfrm>
          <a:prstGeom prst="rect">
            <a:avLst/>
          </a:prstGeom>
        </p:spPr>
      </p:pic>
      <p:pic>
        <p:nvPicPr>
          <p:cNvPr id="12" name="图片 11">
            <a:extLst>
              <a:ext uri="{FF2B5EF4-FFF2-40B4-BE49-F238E27FC236}">
                <a16:creationId xmlns:a16="http://schemas.microsoft.com/office/drawing/2014/main" xmlns="" id="{DE6F74DC-5E1D-41CE-9C16-351253082A27}"/>
              </a:ext>
            </a:extLst>
          </p:cNvPr>
          <p:cNvPicPr>
            <a:picLocks noChangeAspect="1"/>
          </p:cNvPicPr>
          <p:nvPr/>
        </p:nvPicPr>
        <p:blipFill rotWithShape="1">
          <a:blip r:embed="rId3">
            <a:extLst>
              <a:ext uri="{28A0092B-C50C-407E-A947-70E740481C1C}">
                <a14:useLocalDpi xmlns:a14="http://schemas.microsoft.com/office/drawing/2010/main" val="0"/>
              </a:ext>
            </a:extLst>
          </a:blip>
          <a:srcRect l="52995" t="97" r="125" b="90865"/>
          <a:stretch/>
        </p:blipFill>
        <p:spPr>
          <a:xfrm>
            <a:off x="7914185" y="0"/>
            <a:ext cx="4277815" cy="2450692"/>
          </a:xfrm>
          <a:prstGeom prst="rect">
            <a:avLst/>
          </a:prstGeom>
        </p:spPr>
      </p:pic>
      <p:pic>
        <p:nvPicPr>
          <p:cNvPr id="13" name="图片 12">
            <a:extLst>
              <a:ext uri="{FF2B5EF4-FFF2-40B4-BE49-F238E27FC236}">
                <a16:creationId xmlns:a16="http://schemas.microsoft.com/office/drawing/2014/main" xmlns="" id="{92000885-E52E-48C0-BBBB-2EA550A4F8B2}"/>
              </a:ext>
            </a:extLst>
          </p:cNvPr>
          <p:cNvPicPr>
            <a:picLocks noChangeAspect="1"/>
          </p:cNvPicPr>
          <p:nvPr/>
        </p:nvPicPr>
        <p:blipFill rotWithShape="1">
          <a:blip r:embed="rId3">
            <a:extLst>
              <a:ext uri="{28A0092B-C50C-407E-A947-70E740481C1C}">
                <a14:useLocalDpi xmlns:a14="http://schemas.microsoft.com/office/drawing/2010/main" val="0"/>
              </a:ext>
            </a:extLst>
          </a:blip>
          <a:srcRect l="52995" t="97" r="125" b="90865"/>
          <a:stretch/>
        </p:blipFill>
        <p:spPr>
          <a:xfrm flipH="1">
            <a:off x="4407292" y="-840411"/>
            <a:ext cx="4277815" cy="2450692"/>
          </a:xfrm>
          <a:prstGeom prst="rect">
            <a:avLst/>
          </a:prstGeom>
        </p:spPr>
      </p:pic>
    </p:spTree>
    <p:extLst>
      <p:ext uri="{BB962C8B-B14F-4D97-AF65-F5344CB8AC3E}">
        <p14:creationId xmlns:p14="http://schemas.microsoft.com/office/powerpoint/2010/main" val="2160381677"/>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par>
                                <p:cTn id="42" presetID="53" presetClass="entr" presetSubtype="16"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xmlns="" id="{9390789B-1153-4663-88A4-FE63F5FF09FB}"/>
              </a:ext>
            </a:extLst>
          </p:cNvPr>
          <p:cNvGrpSpPr/>
          <p:nvPr/>
        </p:nvGrpSpPr>
        <p:grpSpPr>
          <a:xfrm>
            <a:off x="950333" y="1131785"/>
            <a:ext cx="5145667" cy="5145667"/>
            <a:chOff x="1115543" y="1027613"/>
            <a:chExt cx="5145667" cy="5145667"/>
          </a:xfrm>
        </p:grpSpPr>
        <p:pic>
          <p:nvPicPr>
            <p:cNvPr id="13" name="图片 12">
              <a:extLst>
                <a:ext uri="{FF2B5EF4-FFF2-40B4-BE49-F238E27FC236}">
                  <a16:creationId xmlns:a16="http://schemas.microsoft.com/office/drawing/2014/main" xmlns="" id="{1179062A-A58C-4C6B-99E7-883233BDABE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796" r="9538"/>
            <a:stretch/>
          </p:blipFill>
          <p:spPr>
            <a:xfrm>
              <a:off x="1115543" y="1510962"/>
              <a:ext cx="4178971" cy="4178971"/>
            </a:xfrm>
            <a:prstGeom prst="ellipse">
              <a:avLst/>
            </a:prstGeom>
          </p:spPr>
        </p:pic>
        <p:sp>
          <p:nvSpPr>
            <p:cNvPr id="16" name="椭圆 15">
              <a:extLst>
                <a:ext uri="{FF2B5EF4-FFF2-40B4-BE49-F238E27FC236}">
                  <a16:creationId xmlns:a16="http://schemas.microsoft.com/office/drawing/2014/main" xmlns="" id="{FF2C8474-7E8E-426E-8994-6C1AEFFCE8D3}"/>
                </a:ext>
              </a:extLst>
            </p:cNvPr>
            <p:cNvSpPr/>
            <p:nvPr/>
          </p:nvSpPr>
          <p:spPr>
            <a:xfrm>
              <a:off x="1115543" y="1027613"/>
              <a:ext cx="5145667" cy="5145667"/>
            </a:xfrm>
            <a:prstGeom prst="ellipse">
              <a:avLst/>
            </a:prstGeom>
            <a:noFill/>
            <a:ln w="38100" cap="rnd">
              <a:solidFill>
                <a:srgbClr val="323476"/>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8" name="图片 17">
            <a:extLst>
              <a:ext uri="{FF2B5EF4-FFF2-40B4-BE49-F238E27FC236}">
                <a16:creationId xmlns:a16="http://schemas.microsoft.com/office/drawing/2014/main" xmlns="" id="{B85B8C0E-6AE2-491C-8851-E3DF80E34E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9573" t="29534" r="3509" b="57419"/>
          <a:stretch/>
        </p:blipFill>
        <p:spPr>
          <a:xfrm>
            <a:off x="-222894" y="4199628"/>
            <a:ext cx="3095920" cy="2561173"/>
          </a:xfrm>
          <a:prstGeom prst="rect">
            <a:avLst/>
          </a:prstGeom>
        </p:spPr>
      </p:pic>
      <p:pic>
        <p:nvPicPr>
          <p:cNvPr id="2" name="Picture 1">
            <a:extLst>
              <a:ext uri="{FF2B5EF4-FFF2-40B4-BE49-F238E27FC236}">
                <a16:creationId xmlns:a16="http://schemas.microsoft.com/office/drawing/2014/main" xmlns="" id="{C67F4686-FEE7-FAD6-2CF5-8B7ECA4F0F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738" y="456539"/>
            <a:ext cx="1962807" cy="387396"/>
          </a:xfrm>
          <a:prstGeom prst="rect">
            <a:avLst/>
          </a:prstGeom>
        </p:spPr>
      </p:pic>
      <p:pic>
        <p:nvPicPr>
          <p:cNvPr id="5" name="Picture 4" descr="A picture containing text&#10;&#10;Description automatically generated">
            <a:extLst>
              <a:ext uri="{FF2B5EF4-FFF2-40B4-BE49-F238E27FC236}">
                <a16:creationId xmlns:a16="http://schemas.microsoft.com/office/drawing/2014/main" xmlns="" id="{B2D1C05A-34F5-84EF-50AE-78E88A744D6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81771" y="1049652"/>
            <a:ext cx="5626100" cy="4876800"/>
          </a:xfrm>
          <a:prstGeom prst="rect">
            <a:avLst/>
          </a:prstGeom>
        </p:spPr>
      </p:pic>
    </p:spTree>
    <p:extLst>
      <p:ext uri="{BB962C8B-B14F-4D97-AF65-F5344CB8AC3E}">
        <p14:creationId xmlns:p14="http://schemas.microsoft.com/office/powerpoint/2010/main" val="2335731745"/>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par>
                                <p:cTn id="11" presetID="3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fltVal val="0"/>
                                          </p:val>
                                        </p:tav>
                                        <p:tav tm="100000">
                                          <p:val>
                                            <p:strVal val="#ppt_w"/>
                                          </p:val>
                                        </p:tav>
                                      </p:tavLst>
                                    </p:anim>
                                    <p:anim calcmode="lin" valueType="num">
                                      <p:cBhvr>
                                        <p:cTn id="14" dur="1000" fill="hold"/>
                                        <p:tgtEl>
                                          <p:spTgt spid="17"/>
                                        </p:tgtEl>
                                        <p:attrNameLst>
                                          <p:attrName>ppt_h</p:attrName>
                                        </p:attrNameLst>
                                      </p:cBhvr>
                                      <p:tavLst>
                                        <p:tav tm="0">
                                          <p:val>
                                            <p:fltVal val="0"/>
                                          </p:val>
                                        </p:tav>
                                        <p:tav tm="100000">
                                          <p:val>
                                            <p:strVal val="#ppt_h"/>
                                          </p:val>
                                        </p:tav>
                                      </p:tavLst>
                                    </p:anim>
                                    <p:anim calcmode="lin" valueType="num">
                                      <p:cBhvr>
                                        <p:cTn id="15" dur="1000" fill="hold"/>
                                        <p:tgtEl>
                                          <p:spTgt spid="17"/>
                                        </p:tgtEl>
                                        <p:attrNameLst>
                                          <p:attrName>style.rotation</p:attrName>
                                        </p:attrNameLst>
                                      </p:cBhvr>
                                      <p:tavLst>
                                        <p:tav tm="0">
                                          <p:val>
                                            <p:fltVal val="90"/>
                                          </p:val>
                                        </p:tav>
                                        <p:tav tm="100000">
                                          <p:val>
                                            <p:fltVal val="0"/>
                                          </p:val>
                                        </p:tav>
                                      </p:tavLst>
                                    </p:anim>
                                    <p:animEffect transition="in" filter="fade">
                                      <p:cBhvr>
                                        <p:cTn id="16" dur="1000"/>
                                        <p:tgtEl>
                                          <p:spTgt spid="17"/>
                                        </p:tgtEl>
                                      </p:cBhvr>
                                    </p:animEffect>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476</TotalTime>
  <Words>1747</Words>
  <Application>Microsoft Office PowerPoint</Application>
  <PresentationFormat>Widescreen</PresentationFormat>
  <Paragraphs>207</Paragraphs>
  <Slides>42</Slides>
  <Notes>42</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42</vt:i4>
      </vt:variant>
    </vt:vector>
  </HeadingPairs>
  <TitlesOfParts>
    <vt:vector size="51" baseType="lpstr">
      <vt:lpstr>微软雅黑</vt:lpstr>
      <vt:lpstr>#9Slide05 Cimochi</vt:lpstr>
      <vt:lpstr>Arial</vt:lpstr>
      <vt:lpstr>Calibri</vt:lpstr>
      <vt:lpstr>Calibri Light</vt:lpstr>
      <vt:lpstr>Times New Roman</vt:lpstr>
      <vt:lpstr>小考拉体</vt:lpstr>
      <vt:lpstr>等线</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van phong</cp:lastModifiedBy>
  <cp:revision>30</cp:revision>
  <dcterms:created xsi:type="dcterms:W3CDTF">2017-08-18T03:02:00Z</dcterms:created>
  <dcterms:modified xsi:type="dcterms:W3CDTF">2022-09-07T08:46:31Z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