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44"/>
  </p:notesMasterIdLst>
  <p:sldIdLst>
    <p:sldId id="415" r:id="rId2"/>
    <p:sldId id="346" r:id="rId3"/>
    <p:sldId id="479" r:id="rId4"/>
    <p:sldId id="477" r:id="rId5"/>
    <p:sldId id="478" r:id="rId6"/>
    <p:sldId id="481" r:id="rId7"/>
    <p:sldId id="480" r:id="rId8"/>
    <p:sldId id="482" r:id="rId9"/>
    <p:sldId id="484" r:id="rId10"/>
    <p:sldId id="444" r:id="rId11"/>
    <p:sldId id="347" r:id="rId12"/>
    <p:sldId id="445" r:id="rId13"/>
    <p:sldId id="483" r:id="rId14"/>
    <p:sldId id="485" r:id="rId15"/>
    <p:sldId id="474" r:id="rId16"/>
    <p:sldId id="487" r:id="rId17"/>
    <p:sldId id="486" r:id="rId18"/>
    <p:sldId id="488" r:id="rId19"/>
    <p:sldId id="489" r:id="rId20"/>
    <p:sldId id="490" r:id="rId21"/>
    <p:sldId id="413" r:id="rId22"/>
    <p:sldId id="436" r:id="rId23"/>
    <p:sldId id="452" r:id="rId24"/>
    <p:sldId id="492" r:id="rId25"/>
    <p:sldId id="493" r:id="rId26"/>
    <p:sldId id="446" r:id="rId27"/>
    <p:sldId id="343" r:id="rId28"/>
    <p:sldId id="335" r:id="rId29"/>
    <p:sldId id="494" r:id="rId30"/>
    <p:sldId id="447" r:id="rId31"/>
    <p:sldId id="491" r:id="rId32"/>
    <p:sldId id="420" r:id="rId33"/>
    <p:sldId id="456" r:id="rId34"/>
    <p:sldId id="405" r:id="rId35"/>
    <p:sldId id="450" r:id="rId36"/>
    <p:sldId id="455" r:id="rId37"/>
    <p:sldId id="435" r:id="rId38"/>
    <p:sldId id="433" r:id="rId39"/>
    <p:sldId id="406" r:id="rId40"/>
    <p:sldId id="473" r:id="rId41"/>
    <p:sldId id="434" r:id="rId42"/>
    <p:sldId id="475" r:id="rId43"/>
  </p:sldIdLst>
  <p:sldSz cx="9144000" cy="5143500" type="screen16x9"/>
  <p:notesSz cx="6815138" cy="9942513"/>
  <p:custShowLst>
    <p:custShow name="自定义放映 1" id="0">
      <p:sldLst>
        <p:sld r:id="rId3"/>
        <p:sld r:id="rId40"/>
        <p:sld r:id="rId2"/>
        <p:sld r:id="rId35"/>
        <p:sld r:id="rId33"/>
        <p:sld r:id="rId22"/>
        <p:sld r:id="rId39"/>
      </p:sldLst>
    </p:custShow>
  </p:custShowLst>
  <p:defaultTextStyle>
    <a:defPPr>
      <a:defRPr lang="zh-CN"/>
    </a:defPPr>
    <a:lvl1pPr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i="1" kern="1200">
        <a:solidFill>
          <a:schemeClr val="tx1"/>
        </a:solidFill>
        <a:latin typeface="Arial" pitchFamily="34" charset="0"/>
        <a:ea typeface="宋体" pitchFamily="2" charset="-122"/>
        <a:cs typeface="+mn-cs"/>
      </a:defRPr>
    </a:lvl5pPr>
    <a:lvl6pPr marL="2286000" algn="l" defTabSz="914400" rtl="0" eaLnBrk="1" latinLnBrk="0" hangingPunct="1">
      <a:defRPr i="1" kern="1200">
        <a:solidFill>
          <a:schemeClr val="tx1"/>
        </a:solidFill>
        <a:latin typeface="Arial" pitchFamily="34" charset="0"/>
        <a:ea typeface="宋体" pitchFamily="2" charset="-122"/>
        <a:cs typeface="+mn-cs"/>
      </a:defRPr>
    </a:lvl6pPr>
    <a:lvl7pPr marL="2743200" algn="l" defTabSz="914400" rtl="0" eaLnBrk="1" latinLnBrk="0" hangingPunct="1">
      <a:defRPr i="1" kern="1200">
        <a:solidFill>
          <a:schemeClr val="tx1"/>
        </a:solidFill>
        <a:latin typeface="Arial" pitchFamily="34" charset="0"/>
        <a:ea typeface="宋体" pitchFamily="2" charset="-122"/>
        <a:cs typeface="+mn-cs"/>
      </a:defRPr>
    </a:lvl7pPr>
    <a:lvl8pPr marL="3200400" algn="l" defTabSz="914400" rtl="0" eaLnBrk="1" latinLnBrk="0" hangingPunct="1">
      <a:defRPr i="1" kern="1200">
        <a:solidFill>
          <a:schemeClr val="tx1"/>
        </a:solidFill>
        <a:latin typeface="Arial" pitchFamily="34" charset="0"/>
        <a:ea typeface="宋体" pitchFamily="2" charset="-122"/>
        <a:cs typeface="+mn-cs"/>
      </a:defRPr>
    </a:lvl8pPr>
    <a:lvl9pPr marL="3657600" algn="l" defTabSz="914400" rtl="0" eaLnBrk="1" latinLnBrk="0" hangingPunct="1">
      <a:defRPr i="1"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348">
          <p15:clr>
            <a:srgbClr val="A4A3A4"/>
          </p15:clr>
        </p15:guide>
        <p15:guide id="2" pos="29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99FF33"/>
    <a:srgbClr val="FF6600"/>
    <a:srgbClr val="810505"/>
    <a:srgbClr val="911D84"/>
    <a:srgbClr val="460E76"/>
    <a:srgbClr val="942BD7"/>
    <a:srgbClr val="3F2163"/>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87" autoAdjust="0"/>
    <p:restoredTop sz="94650"/>
  </p:normalViewPr>
  <p:slideViewPr>
    <p:cSldViewPr snapToObjects="1">
      <p:cViewPr>
        <p:scale>
          <a:sx n="120" d="100"/>
          <a:sy n="120" d="100"/>
        </p:scale>
        <p:origin x="1792" y="824"/>
      </p:cViewPr>
      <p:guideLst>
        <p:guide orient="horz" pos="1348"/>
        <p:guide pos="29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p:cNvSpPr>
          <p:nvPr>
            <p:ph type="sldImg" idx="2"/>
          </p:nvPr>
        </p:nvSpPr>
        <p:spPr bwMode="auto">
          <a:xfrm>
            <a:off x="133350" y="819150"/>
            <a:ext cx="6365875" cy="358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1" name="Rectangle 3"/>
          <p:cNvSpPr>
            <a:spLocks noGrp="1" noChangeArrowheads="1"/>
          </p:cNvSpPr>
          <p:nvPr>
            <p:ph type="body" sz="quarter" idx="3"/>
          </p:nvPr>
        </p:nvSpPr>
        <p:spPr bwMode="auto">
          <a:xfrm>
            <a:off x="533400" y="4770438"/>
            <a:ext cx="5745163" cy="4297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2052" name="Rectangle 4"/>
          <p:cNvSpPr>
            <a:spLocks noGrp="1" noChangeArrowheads="1"/>
          </p:cNvSpPr>
          <p:nvPr>
            <p:ph type="hdr" sz="quarter"/>
          </p:nvPr>
        </p:nvSpPr>
        <p:spPr bwMode="auto">
          <a:xfrm>
            <a:off x="0"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3" name="Rectangle 5"/>
          <p:cNvSpPr>
            <a:spLocks noGrp="1" noChangeArrowheads="1"/>
          </p:cNvSpPr>
          <p:nvPr>
            <p:ph type="dt" idx="1"/>
          </p:nvPr>
        </p:nvSpPr>
        <p:spPr bwMode="auto">
          <a:xfrm>
            <a:off x="3859213" y="0"/>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4" name="Rectangle 6"/>
          <p:cNvSpPr>
            <a:spLocks noGrp="1" noChangeArrowheads="1"/>
          </p:cNvSpPr>
          <p:nvPr>
            <p:ph type="ftr" sz="quarter" idx="4"/>
          </p:nvPr>
        </p:nvSpPr>
        <p:spPr bwMode="auto">
          <a:xfrm>
            <a:off x="0"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i="0">
                <a:latin typeface="Arial" pitchFamily="34" charset="0"/>
                <a:ea typeface="宋体" pitchFamily="2" charset="-122"/>
              </a:defRPr>
            </a:lvl1pPr>
          </a:lstStyle>
          <a:p>
            <a:pPr>
              <a:defRPr/>
            </a:pPr>
            <a:endParaRPr lang="zh-CN" altLang="en-US"/>
          </a:p>
        </p:txBody>
      </p:sp>
      <p:sp>
        <p:nvSpPr>
          <p:cNvPr id="2055" name="Rectangle 7"/>
          <p:cNvSpPr>
            <a:spLocks noGrp="1" noChangeArrowheads="1"/>
          </p:cNvSpPr>
          <p:nvPr>
            <p:ph type="sldNum" sz="quarter" idx="5"/>
          </p:nvPr>
        </p:nvSpPr>
        <p:spPr bwMode="auto">
          <a:xfrm>
            <a:off x="3859213" y="9445625"/>
            <a:ext cx="2955925" cy="49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200" i="0">
                <a:latin typeface="Arial" pitchFamily="34" charset="0"/>
                <a:ea typeface="宋体" pitchFamily="2" charset="-122"/>
              </a:defRPr>
            </a:lvl1pPr>
          </a:lstStyle>
          <a:p>
            <a:pPr>
              <a:defRPr/>
            </a:pPr>
            <a:fld id="{EA816FC9-FBD7-4DFF-A1F6-EE8EB7C973E7}" type="slidenum">
              <a:rPr lang="zh-CN" altLang="en-US"/>
              <a:pPr>
                <a:defRPr/>
              </a:pPr>
              <a:t>‹#›</a:t>
            </a:fld>
            <a:endParaRPr lang="zh-CN" altLang="en-US"/>
          </a:p>
        </p:txBody>
      </p:sp>
    </p:spTree>
    <p:extLst>
      <p:ext uri="{BB962C8B-B14F-4D97-AF65-F5344CB8AC3E}">
        <p14:creationId xmlns:p14="http://schemas.microsoft.com/office/powerpoint/2010/main" val="367045294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1</a:t>
            </a:fld>
            <a:endParaRPr lang="zh-CN" altLang="en-US"/>
          </a:p>
        </p:txBody>
      </p:sp>
    </p:spTree>
    <p:extLst>
      <p:ext uri="{BB962C8B-B14F-4D97-AF65-F5344CB8AC3E}">
        <p14:creationId xmlns:p14="http://schemas.microsoft.com/office/powerpoint/2010/main" val="449975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12</a:t>
            </a:fld>
            <a:endParaRPr lang="zh-CN" altLang="en-US"/>
          </a:p>
        </p:txBody>
      </p:sp>
    </p:spTree>
    <p:extLst>
      <p:ext uri="{BB962C8B-B14F-4D97-AF65-F5344CB8AC3E}">
        <p14:creationId xmlns:p14="http://schemas.microsoft.com/office/powerpoint/2010/main" val="161562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xfrm>
            <a:off x="133350" y="819150"/>
            <a:ext cx="6365875" cy="3581400"/>
          </a:xfrm>
        </p:spPr>
      </p:sp>
      <p:sp>
        <p:nvSpPr>
          <p:cNvPr id="36867" name="备注占位符 2"/>
          <p:cNvSpPr>
            <a:spLocks noGrp="1"/>
          </p:cNvSpPr>
          <p:nvPr>
            <p:ph type="body" idx="1"/>
          </p:nvPr>
        </p:nvSpPr>
        <p:spPr>
          <a:noFill/>
        </p:spPr>
        <p:txBody>
          <a:bodyPr/>
          <a:lstStyle/>
          <a:p>
            <a:endParaRPr lang="zh-CN" altLang="en-US"/>
          </a:p>
        </p:txBody>
      </p:sp>
      <p:sp>
        <p:nvSpPr>
          <p:cNvPr id="3686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33CB49E-CD53-449A-9BCA-B1E773BDC476}" type="slidenum">
              <a:rPr lang="zh-CN" altLang="en-US" smtClean="0"/>
              <a:pPr eaLnBrk="1" hangingPunct="1">
                <a:spcBef>
                  <a:spcPct val="0"/>
                </a:spcBef>
                <a:buFontTx/>
                <a:buNone/>
              </a:pPr>
              <a:t>14</a:t>
            </a:fld>
            <a:endParaRPr lang="zh-CN" altLang="en-US"/>
          </a:p>
        </p:txBody>
      </p:sp>
    </p:spTree>
    <p:extLst>
      <p:ext uri="{BB962C8B-B14F-4D97-AF65-F5344CB8AC3E}">
        <p14:creationId xmlns:p14="http://schemas.microsoft.com/office/powerpoint/2010/main" val="4141784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15</a:t>
            </a:fld>
            <a:endParaRPr lang="zh-CN" altLang="en-US"/>
          </a:p>
        </p:txBody>
      </p:sp>
    </p:spTree>
    <p:extLst>
      <p:ext uri="{BB962C8B-B14F-4D97-AF65-F5344CB8AC3E}">
        <p14:creationId xmlns:p14="http://schemas.microsoft.com/office/powerpoint/2010/main" val="3994315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19</a:t>
            </a:fld>
            <a:endParaRPr lang="zh-CN" altLang="en-US"/>
          </a:p>
        </p:txBody>
      </p:sp>
    </p:spTree>
    <p:extLst>
      <p:ext uri="{BB962C8B-B14F-4D97-AF65-F5344CB8AC3E}">
        <p14:creationId xmlns:p14="http://schemas.microsoft.com/office/powerpoint/2010/main" val="2934122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xfrm>
            <a:off x="133350" y="819150"/>
            <a:ext cx="6365875" cy="3581400"/>
          </a:xfrm>
        </p:spPr>
      </p:sp>
      <p:sp>
        <p:nvSpPr>
          <p:cNvPr id="37891" name="备注占位符 2"/>
          <p:cNvSpPr>
            <a:spLocks noGrp="1"/>
          </p:cNvSpPr>
          <p:nvPr>
            <p:ph type="body" idx="1"/>
          </p:nvPr>
        </p:nvSpPr>
        <p:spPr>
          <a:noFill/>
        </p:spPr>
        <p:txBody>
          <a:bodyPr/>
          <a:lstStyle/>
          <a:p>
            <a:endParaRPr lang="zh-CN" altLang="en-US"/>
          </a:p>
        </p:txBody>
      </p:sp>
      <p:sp>
        <p:nvSpPr>
          <p:cNvPr id="37892"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6FB38DDA-2092-4021-B56F-822E802A09A6}" type="slidenum">
              <a:rPr lang="zh-CN" altLang="en-US" smtClean="0"/>
              <a:pPr eaLnBrk="1" hangingPunct="1">
                <a:spcBef>
                  <a:spcPct val="0"/>
                </a:spcBef>
                <a:buFontTx/>
                <a:buNone/>
              </a:pPr>
              <a:t>21</a:t>
            </a:fld>
            <a:endParaRPr lang="zh-CN" altLang="en-US"/>
          </a:p>
        </p:txBody>
      </p:sp>
    </p:spTree>
    <p:extLst>
      <p:ext uri="{BB962C8B-B14F-4D97-AF65-F5344CB8AC3E}">
        <p14:creationId xmlns:p14="http://schemas.microsoft.com/office/powerpoint/2010/main" val="40124013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TextEdit="1"/>
          </p:cNvSpPr>
          <p:nvPr>
            <p:ph type="sldImg"/>
          </p:nvPr>
        </p:nvSpPr>
        <p:spPr>
          <a:xfrm>
            <a:off x="133350" y="819150"/>
            <a:ext cx="6365875" cy="3581400"/>
          </a:xfrm>
        </p:spPr>
      </p:sp>
      <p:sp>
        <p:nvSpPr>
          <p:cNvPr id="36867" name="备注占位符 2"/>
          <p:cNvSpPr>
            <a:spLocks noGrp="1"/>
          </p:cNvSpPr>
          <p:nvPr>
            <p:ph type="body" idx="1"/>
          </p:nvPr>
        </p:nvSpPr>
        <p:spPr>
          <a:noFill/>
        </p:spPr>
        <p:txBody>
          <a:bodyPr/>
          <a:lstStyle/>
          <a:p>
            <a:endParaRPr lang="zh-CN" altLang="en-US"/>
          </a:p>
        </p:txBody>
      </p:sp>
      <p:sp>
        <p:nvSpPr>
          <p:cNvPr id="3686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33CB49E-CD53-449A-9BCA-B1E773BDC476}" type="slidenum">
              <a:rPr lang="zh-CN" altLang="en-US" smtClean="0"/>
              <a:pPr eaLnBrk="1" hangingPunct="1">
                <a:spcBef>
                  <a:spcPct val="0"/>
                </a:spcBef>
                <a:buFontTx/>
                <a:buNone/>
              </a:pPr>
              <a:t>22</a:t>
            </a:fld>
            <a:endParaRPr lang="zh-CN" altLang="en-US"/>
          </a:p>
        </p:txBody>
      </p:sp>
    </p:spTree>
    <p:extLst>
      <p:ext uri="{BB962C8B-B14F-4D97-AF65-F5344CB8AC3E}">
        <p14:creationId xmlns:p14="http://schemas.microsoft.com/office/powerpoint/2010/main" val="370807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23</a:t>
            </a:fld>
            <a:endParaRPr lang="zh-CN" altLang="en-US"/>
          </a:p>
        </p:txBody>
      </p:sp>
    </p:spTree>
    <p:extLst>
      <p:ext uri="{BB962C8B-B14F-4D97-AF65-F5344CB8AC3E}">
        <p14:creationId xmlns:p14="http://schemas.microsoft.com/office/powerpoint/2010/main" val="42633791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24</a:t>
            </a:fld>
            <a:endParaRPr lang="zh-CN" altLang="en-US"/>
          </a:p>
        </p:txBody>
      </p:sp>
    </p:spTree>
    <p:extLst>
      <p:ext uri="{BB962C8B-B14F-4D97-AF65-F5344CB8AC3E}">
        <p14:creationId xmlns:p14="http://schemas.microsoft.com/office/powerpoint/2010/main" val="3565261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25</a:t>
            </a:fld>
            <a:endParaRPr lang="zh-CN" altLang="en-US"/>
          </a:p>
        </p:txBody>
      </p:sp>
    </p:spTree>
    <p:extLst>
      <p:ext uri="{BB962C8B-B14F-4D97-AF65-F5344CB8AC3E}">
        <p14:creationId xmlns:p14="http://schemas.microsoft.com/office/powerpoint/2010/main" val="1436460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26</a:t>
            </a:fld>
            <a:endParaRPr lang="zh-CN" altLang="en-US"/>
          </a:p>
        </p:txBody>
      </p:sp>
    </p:spTree>
    <p:extLst>
      <p:ext uri="{BB962C8B-B14F-4D97-AF65-F5344CB8AC3E}">
        <p14:creationId xmlns:p14="http://schemas.microsoft.com/office/powerpoint/2010/main" val="4214080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2</a:t>
            </a:fld>
            <a:endParaRPr lang="zh-CN" altLang="en-US"/>
          </a:p>
        </p:txBody>
      </p:sp>
    </p:spTree>
    <p:extLst>
      <p:ext uri="{BB962C8B-B14F-4D97-AF65-F5344CB8AC3E}">
        <p14:creationId xmlns:p14="http://schemas.microsoft.com/office/powerpoint/2010/main" val="18120381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29</a:t>
            </a:fld>
            <a:endParaRPr lang="zh-CN" altLang="en-US"/>
          </a:p>
        </p:txBody>
      </p:sp>
    </p:spTree>
    <p:extLst>
      <p:ext uri="{BB962C8B-B14F-4D97-AF65-F5344CB8AC3E}">
        <p14:creationId xmlns:p14="http://schemas.microsoft.com/office/powerpoint/2010/main" val="22610777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30</a:t>
            </a:fld>
            <a:endParaRPr lang="zh-CN" altLang="en-US"/>
          </a:p>
        </p:txBody>
      </p:sp>
    </p:spTree>
    <p:extLst>
      <p:ext uri="{BB962C8B-B14F-4D97-AF65-F5344CB8AC3E}">
        <p14:creationId xmlns:p14="http://schemas.microsoft.com/office/powerpoint/2010/main" val="2509897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31</a:t>
            </a:fld>
            <a:endParaRPr lang="zh-CN" altLang="en-US"/>
          </a:p>
        </p:txBody>
      </p:sp>
    </p:spTree>
    <p:extLst>
      <p:ext uri="{BB962C8B-B14F-4D97-AF65-F5344CB8AC3E}">
        <p14:creationId xmlns:p14="http://schemas.microsoft.com/office/powerpoint/2010/main" val="125132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133350" y="819150"/>
            <a:ext cx="6365875" cy="3581400"/>
          </a:xfrm>
        </p:spPr>
      </p:sp>
      <p:sp>
        <p:nvSpPr>
          <p:cNvPr id="29699" name="备注占位符 2"/>
          <p:cNvSpPr>
            <a:spLocks noGrp="1"/>
          </p:cNvSpPr>
          <p:nvPr>
            <p:ph type="body" idx="1"/>
          </p:nvPr>
        </p:nvSpPr>
        <p:spPr>
          <a:noFill/>
        </p:spPr>
        <p:txBody>
          <a:bodyPr/>
          <a:lstStyle/>
          <a:p>
            <a:endParaRPr lang="zh-CN" altLang="en-US"/>
          </a:p>
        </p:txBody>
      </p:sp>
      <p:sp>
        <p:nvSpPr>
          <p:cNvPr id="2970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99EE5A-CBCB-4B7D-8172-0AF0F32480DD}" type="slidenum">
              <a:rPr lang="zh-CN" altLang="en-US" smtClean="0"/>
              <a:pPr eaLnBrk="1" hangingPunct="1">
                <a:spcBef>
                  <a:spcPct val="0"/>
                </a:spcBef>
                <a:buFontTx/>
                <a:buNone/>
              </a:pPr>
              <a:t>32</a:t>
            </a:fld>
            <a:endParaRPr lang="zh-CN" altLang="en-US"/>
          </a:p>
        </p:txBody>
      </p:sp>
    </p:spTree>
    <p:extLst>
      <p:ext uri="{BB962C8B-B14F-4D97-AF65-F5344CB8AC3E}">
        <p14:creationId xmlns:p14="http://schemas.microsoft.com/office/powerpoint/2010/main" val="35555482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33</a:t>
            </a:fld>
            <a:endParaRPr lang="zh-CN" altLang="en-US"/>
          </a:p>
        </p:txBody>
      </p:sp>
    </p:spTree>
    <p:extLst>
      <p:ext uri="{BB962C8B-B14F-4D97-AF65-F5344CB8AC3E}">
        <p14:creationId xmlns:p14="http://schemas.microsoft.com/office/powerpoint/2010/main" val="1451221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133350" y="819150"/>
            <a:ext cx="6365875" cy="3581400"/>
          </a:xfrm>
        </p:spPr>
      </p:sp>
      <p:sp>
        <p:nvSpPr>
          <p:cNvPr id="31747" name="备注占位符 2"/>
          <p:cNvSpPr>
            <a:spLocks noGrp="1"/>
          </p:cNvSpPr>
          <p:nvPr>
            <p:ph type="body" idx="1"/>
          </p:nvPr>
        </p:nvSpPr>
        <p:spPr>
          <a:noFill/>
        </p:spPr>
        <p:txBody>
          <a:bodyPr/>
          <a:lstStyle/>
          <a:p>
            <a:endParaRPr lang="zh-CN" altLang="en-US"/>
          </a:p>
        </p:txBody>
      </p:sp>
      <p:sp>
        <p:nvSpPr>
          <p:cNvPr id="3174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425C9F05-7B9C-484C-8B23-6069D5FD3721}" type="slidenum">
              <a:rPr lang="zh-CN" altLang="en-US" smtClean="0"/>
              <a:pPr eaLnBrk="1" hangingPunct="1">
                <a:spcBef>
                  <a:spcPct val="0"/>
                </a:spcBef>
                <a:buFontTx/>
                <a:buNone/>
              </a:pPr>
              <a:t>34</a:t>
            </a:fld>
            <a:endParaRPr lang="zh-CN" altLang="en-US"/>
          </a:p>
        </p:txBody>
      </p:sp>
    </p:spTree>
    <p:extLst>
      <p:ext uri="{BB962C8B-B14F-4D97-AF65-F5344CB8AC3E}">
        <p14:creationId xmlns:p14="http://schemas.microsoft.com/office/powerpoint/2010/main" val="41282811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35</a:t>
            </a:fld>
            <a:endParaRPr lang="zh-CN" altLang="en-US"/>
          </a:p>
        </p:txBody>
      </p:sp>
    </p:spTree>
    <p:extLst>
      <p:ext uri="{BB962C8B-B14F-4D97-AF65-F5344CB8AC3E}">
        <p14:creationId xmlns:p14="http://schemas.microsoft.com/office/powerpoint/2010/main" val="4965271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36</a:t>
            </a:fld>
            <a:endParaRPr lang="zh-CN" altLang="en-US"/>
          </a:p>
        </p:txBody>
      </p:sp>
    </p:spTree>
    <p:extLst>
      <p:ext uri="{BB962C8B-B14F-4D97-AF65-F5344CB8AC3E}">
        <p14:creationId xmlns:p14="http://schemas.microsoft.com/office/powerpoint/2010/main" val="38693747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133350" y="819150"/>
            <a:ext cx="6365875" cy="3581400"/>
          </a:xfrm>
        </p:spPr>
      </p:sp>
      <p:sp>
        <p:nvSpPr>
          <p:cNvPr id="40963" name="备注占位符 2"/>
          <p:cNvSpPr>
            <a:spLocks noGrp="1"/>
          </p:cNvSpPr>
          <p:nvPr>
            <p:ph type="body" idx="1"/>
          </p:nvPr>
        </p:nvSpPr>
        <p:spPr>
          <a:noFill/>
        </p:spPr>
        <p:txBody>
          <a:bodyPr/>
          <a:lstStyle/>
          <a:p>
            <a:endParaRPr lang="zh-CN" altLang="en-US"/>
          </a:p>
        </p:txBody>
      </p:sp>
      <p:sp>
        <p:nvSpPr>
          <p:cNvPr id="40964"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FA073838-BF7F-44D2-9E21-863AF4E58417}" type="slidenum">
              <a:rPr lang="zh-CN" altLang="en-US" smtClean="0"/>
              <a:pPr eaLnBrk="1" hangingPunct="1">
                <a:spcBef>
                  <a:spcPct val="0"/>
                </a:spcBef>
                <a:buFontTx/>
                <a:buNone/>
              </a:pPr>
              <a:t>37</a:t>
            </a:fld>
            <a:endParaRPr lang="zh-CN" altLang="en-US"/>
          </a:p>
        </p:txBody>
      </p:sp>
    </p:spTree>
    <p:extLst>
      <p:ext uri="{BB962C8B-B14F-4D97-AF65-F5344CB8AC3E}">
        <p14:creationId xmlns:p14="http://schemas.microsoft.com/office/powerpoint/2010/main" val="623394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133350" y="819150"/>
            <a:ext cx="6365875" cy="35814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27A5C91C-2FD7-4127-B353-AEB4D5BFA8B5}" type="slidenum">
              <a:rPr lang="zh-CN" altLang="en-US" smtClean="0"/>
              <a:pPr eaLnBrk="1" hangingPunct="1">
                <a:spcBef>
                  <a:spcPct val="0"/>
                </a:spcBef>
                <a:buFontTx/>
                <a:buNone/>
              </a:pPr>
              <a:t>38</a:t>
            </a:fld>
            <a:endParaRPr lang="zh-CN" altLang="en-US"/>
          </a:p>
        </p:txBody>
      </p:sp>
    </p:spTree>
    <p:extLst>
      <p:ext uri="{BB962C8B-B14F-4D97-AF65-F5344CB8AC3E}">
        <p14:creationId xmlns:p14="http://schemas.microsoft.com/office/powerpoint/2010/main" val="2145207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4</a:t>
            </a:fld>
            <a:endParaRPr lang="zh-CN" altLang="en-US"/>
          </a:p>
        </p:txBody>
      </p:sp>
    </p:spTree>
    <p:extLst>
      <p:ext uri="{BB962C8B-B14F-4D97-AF65-F5344CB8AC3E}">
        <p14:creationId xmlns:p14="http://schemas.microsoft.com/office/powerpoint/2010/main" val="1879689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133350" y="819150"/>
            <a:ext cx="6365875" cy="3581400"/>
          </a:xfrm>
        </p:spPr>
      </p:sp>
      <p:sp>
        <p:nvSpPr>
          <p:cNvPr id="34819" name="备注占位符 2"/>
          <p:cNvSpPr>
            <a:spLocks noGrp="1"/>
          </p:cNvSpPr>
          <p:nvPr>
            <p:ph type="body" idx="1"/>
          </p:nvPr>
        </p:nvSpPr>
        <p:spPr>
          <a:noFill/>
        </p:spPr>
        <p:txBody>
          <a:bodyPr/>
          <a:lstStyle/>
          <a:p>
            <a:endParaRPr lang="zh-CN" altLang="en-US"/>
          </a:p>
        </p:txBody>
      </p:sp>
      <p:sp>
        <p:nvSpPr>
          <p:cNvPr id="3482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132ABCDF-A7EA-4F7F-9A51-D3FAE0D1CE5A}" type="slidenum">
              <a:rPr lang="zh-CN" altLang="en-US" smtClean="0"/>
              <a:pPr eaLnBrk="1" hangingPunct="1">
                <a:spcBef>
                  <a:spcPct val="0"/>
                </a:spcBef>
                <a:buFontTx/>
                <a:buNone/>
              </a:pPr>
              <a:t>39</a:t>
            </a:fld>
            <a:endParaRPr lang="zh-CN" altLang="en-US"/>
          </a:p>
        </p:txBody>
      </p:sp>
    </p:spTree>
    <p:extLst>
      <p:ext uri="{BB962C8B-B14F-4D97-AF65-F5344CB8AC3E}">
        <p14:creationId xmlns:p14="http://schemas.microsoft.com/office/powerpoint/2010/main" val="17307049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40</a:t>
            </a:fld>
            <a:endParaRPr lang="zh-CN" altLang="en-US"/>
          </a:p>
        </p:txBody>
      </p:sp>
    </p:spTree>
    <p:extLst>
      <p:ext uri="{BB962C8B-B14F-4D97-AF65-F5344CB8AC3E}">
        <p14:creationId xmlns:p14="http://schemas.microsoft.com/office/powerpoint/2010/main" val="1118939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xfrm>
            <a:off x="133350" y="819150"/>
            <a:ext cx="6365875" cy="3581400"/>
          </a:xfrm>
        </p:spPr>
      </p:sp>
      <p:sp>
        <p:nvSpPr>
          <p:cNvPr id="39939" name="备注占位符 2"/>
          <p:cNvSpPr>
            <a:spLocks noGrp="1"/>
          </p:cNvSpPr>
          <p:nvPr>
            <p:ph type="body" idx="1"/>
          </p:nvPr>
        </p:nvSpPr>
        <p:spPr>
          <a:noFill/>
        </p:spPr>
        <p:txBody>
          <a:bodyPr/>
          <a:lstStyle/>
          <a:p>
            <a:endParaRPr lang="zh-CN" altLang="en-US"/>
          </a:p>
        </p:txBody>
      </p:sp>
      <p:sp>
        <p:nvSpPr>
          <p:cNvPr id="3994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A58E319F-C3D8-4CF3-9E29-2F3426C986A5}" type="slidenum">
              <a:rPr lang="zh-CN" altLang="en-US" smtClean="0"/>
              <a:pPr eaLnBrk="1" hangingPunct="1">
                <a:spcBef>
                  <a:spcPct val="0"/>
                </a:spcBef>
                <a:buFontTx/>
                <a:buNone/>
              </a:pPr>
              <a:t>41</a:t>
            </a:fld>
            <a:endParaRPr lang="zh-CN" altLang="en-US"/>
          </a:p>
        </p:txBody>
      </p:sp>
    </p:spTree>
    <p:extLst>
      <p:ext uri="{BB962C8B-B14F-4D97-AF65-F5344CB8AC3E}">
        <p14:creationId xmlns:p14="http://schemas.microsoft.com/office/powerpoint/2010/main" val="1935888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a:xfrm>
            <a:off x="133350" y="819150"/>
            <a:ext cx="6365875" cy="3581400"/>
          </a:xfrm>
        </p:spPr>
      </p:sp>
      <p:sp>
        <p:nvSpPr>
          <p:cNvPr id="23555" name="备注占位符 2"/>
          <p:cNvSpPr>
            <a:spLocks noGrp="1"/>
          </p:cNvSpPr>
          <p:nvPr>
            <p:ph type="body" idx="1"/>
          </p:nvPr>
        </p:nvSpPr>
        <p:spPr>
          <a:noFill/>
        </p:spPr>
        <p:txBody>
          <a:bodyPr/>
          <a:lstStyle/>
          <a:p>
            <a:endParaRPr lang="zh-CN" altLang="en-US"/>
          </a:p>
        </p:txBody>
      </p:sp>
      <p:sp>
        <p:nvSpPr>
          <p:cNvPr id="23556"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E839D25E-4383-439D-9DAC-0573E3D31B53}" type="slidenum">
              <a:rPr lang="zh-CN" altLang="en-US" smtClean="0"/>
              <a:pPr eaLnBrk="1" hangingPunct="1">
                <a:spcBef>
                  <a:spcPct val="0"/>
                </a:spcBef>
                <a:buFontTx/>
                <a:buNone/>
              </a:pPr>
              <a:t>42</a:t>
            </a:fld>
            <a:endParaRPr lang="zh-CN" altLang="en-US"/>
          </a:p>
        </p:txBody>
      </p:sp>
    </p:spTree>
    <p:extLst>
      <p:ext uri="{BB962C8B-B14F-4D97-AF65-F5344CB8AC3E}">
        <p14:creationId xmlns:p14="http://schemas.microsoft.com/office/powerpoint/2010/main" val="2523387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5</a:t>
            </a:fld>
            <a:endParaRPr lang="zh-CN" altLang="en-US"/>
          </a:p>
        </p:txBody>
      </p:sp>
    </p:spTree>
    <p:extLst>
      <p:ext uri="{BB962C8B-B14F-4D97-AF65-F5344CB8AC3E}">
        <p14:creationId xmlns:p14="http://schemas.microsoft.com/office/powerpoint/2010/main" val="1563233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6</a:t>
            </a:fld>
            <a:endParaRPr lang="zh-CN" altLang="en-US"/>
          </a:p>
        </p:txBody>
      </p:sp>
    </p:spTree>
    <p:extLst>
      <p:ext uri="{BB962C8B-B14F-4D97-AF65-F5344CB8AC3E}">
        <p14:creationId xmlns:p14="http://schemas.microsoft.com/office/powerpoint/2010/main" val="3738214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7</a:t>
            </a:fld>
            <a:endParaRPr lang="zh-CN" altLang="en-US"/>
          </a:p>
        </p:txBody>
      </p:sp>
    </p:spTree>
    <p:extLst>
      <p:ext uri="{BB962C8B-B14F-4D97-AF65-F5344CB8AC3E}">
        <p14:creationId xmlns:p14="http://schemas.microsoft.com/office/powerpoint/2010/main" val="1282179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8</a:t>
            </a:fld>
            <a:endParaRPr lang="zh-CN" altLang="en-US"/>
          </a:p>
        </p:txBody>
      </p:sp>
    </p:spTree>
    <p:extLst>
      <p:ext uri="{BB962C8B-B14F-4D97-AF65-F5344CB8AC3E}">
        <p14:creationId xmlns:p14="http://schemas.microsoft.com/office/powerpoint/2010/main" val="6001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133350" y="819150"/>
            <a:ext cx="6365875" cy="35814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a:noFill/>
        </p:spPr>
        <p:txBody>
          <a:bodyPr/>
          <a:lstStyle>
            <a:lvl1pPr eaLnBrk="0" hangingPunct="0">
              <a:spcBef>
                <a:spcPct val="30000"/>
              </a:spcBef>
              <a:defRPr sz="1200">
                <a:solidFill>
                  <a:schemeClr val="tx1"/>
                </a:solidFill>
                <a:latin typeface="Arial" pitchFamily="34" charset="0"/>
                <a:ea typeface="宋体" pitchFamily="2" charset="-122"/>
              </a:defRPr>
            </a:lvl1pPr>
            <a:lvl2pPr marL="742950" indent="-285750" eaLnBrk="0" hangingPunct="0">
              <a:spcBef>
                <a:spcPct val="30000"/>
              </a:spcBef>
              <a:defRPr sz="1200">
                <a:solidFill>
                  <a:schemeClr val="tx1"/>
                </a:solidFill>
                <a:latin typeface="Arial" pitchFamily="34" charset="0"/>
                <a:ea typeface="宋体" pitchFamily="2" charset="-122"/>
              </a:defRPr>
            </a:lvl2pPr>
            <a:lvl3pPr marL="1143000" indent="-228600" eaLnBrk="0" hangingPunct="0">
              <a:spcBef>
                <a:spcPct val="30000"/>
              </a:spcBef>
              <a:defRPr sz="1200">
                <a:solidFill>
                  <a:schemeClr val="tx1"/>
                </a:solidFill>
                <a:latin typeface="Arial" pitchFamily="34" charset="0"/>
                <a:ea typeface="宋体" pitchFamily="2" charset="-122"/>
              </a:defRPr>
            </a:lvl3pPr>
            <a:lvl4pPr marL="1600200" indent="-228600" eaLnBrk="0" hangingPunct="0">
              <a:spcBef>
                <a:spcPct val="30000"/>
              </a:spcBef>
              <a:defRPr sz="1200">
                <a:solidFill>
                  <a:schemeClr val="tx1"/>
                </a:solidFill>
                <a:latin typeface="Arial" pitchFamily="34" charset="0"/>
                <a:ea typeface="宋体" pitchFamily="2" charset="-122"/>
              </a:defRPr>
            </a:lvl4pPr>
            <a:lvl5pPr marL="2057400" indent="-228600" eaLnBrk="0" hangingPunct="0">
              <a:spcBef>
                <a:spcPct val="30000"/>
              </a:spcBef>
              <a:defRPr sz="1200">
                <a:solidFill>
                  <a:schemeClr val="tx1"/>
                </a:solidFill>
                <a:latin typeface="Arial" pitchFamily="34" charset="0"/>
                <a:ea typeface="宋体" pitchFamily="2" charset="-122"/>
              </a:defRPr>
            </a:lvl5pPr>
            <a:lvl6pPr marL="2514600" indent="-228600" eaLnBrk="0" fontAlgn="base" hangingPunct="0">
              <a:spcBef>
                <a:spcPct val="30000"/>
              </a:spcBef>
              <a:spcAft>
                <a:spcPct val="0"/>
              </a:spcAft>
              <a:defRPr sz="1200">
                <a:solidFill>
                  <a:schemeClr val="tx1"/>
                </a:solidFill>
                <a:latin typeface="Arial" pitchFamily="34" charset="0"/>
                <a:ea typeface="宋体" pitchFamily="2" charset="-122"/>
              </a:defRPr>
            </a:lvl6pPr>
            <a:lvl7pPr marL="2971800" indent="-228600" eaLnBrk="0" fontAlgn="base" hangingPunct="0">
              <a:spcBef>
                <a:spcPct val="30000"/>
              </a:spcBef>
              <a:spcAft>
                <a:spcPct val="0"/>
              </a:spcAft>
              <a:defRPr sz="1200">
                <a:solidFill>
                  <a:schemeClr val="tx1"/>
                </a:solidFill>
                <a:latin typeface="Arial" pitchFamily="34" charset="0"/>
                <a:ea typeface="宋体" pitchFamily="2" charset="-122"/>
              </a:defRPr>
            </a:lvl7pPr>
            <a:lvl8pPr marL="3429000" indent="-228600" eaLnBrk="0" fontAlgn="base" hangingPunct="0">
              <a:spcBef>
                <a:spcPct val="30000"/>
              </a:spcBef>
              <a:spcAft>
                <a:spcPct val="0"/>
              </a:spcAft>
              <a:defRPr sz="1200">
                <a:solidFill>
                  <a:schemeClr val="tx1"/>
                </a:solidFill>
                <a:latin typeface="Arial" pitchFamily="34" charset="0"/>
                <a:ea typeface="宋体" pitchFamily="2" charset="-122"/>
              </a:defRPr>
            </a:lvl8pPr>
            <a:lvl9pPr marL="3886200" indent="-228600" eaLnBrk="0" fontAlgn="base" hangingPunct="0">
              <a:spcBef>
                <a:spcPct val="30000"/>
              </a:spcBef>
              <a:spcAft>
                <a:spcPct val="0"/>
              </a:spcAft>
              <a:defRPr sz="1200">
                <a:solidFill>
                  <a:schemeClr val="tx1"/>
                </a:solidFill>
                <a:latin typeface="Arial" pitchFamily="34" charset="0"/>
                <a:ea typeface="宋体" pitchFamily="2" charset="-122"/>
              </a:defRPr>
            </a:lvl9pPr>
          </a:lstStyle>
          <a:p>
            <a:pPr eaLnBrk="1" hangingPunct="1">
              <a:spcBef>
                <a:spcPct val="0"/>
              </a:spcBef>
              <a:buFontTx/>
              <a:buNone/>
            </a:pPr>
            <a:fld id="{0B792209-2E51-4CC3-8A2C-3FB6775806CA}" type="slidenum">
              <a:rPr lang="zh-CN" altLang="en-US" smtClean="0"/>
              <a:pPr eaLnBrk="1" hangingPunct="1">
                <a:spcBef>
                  <a:spcPct val="0"/>
                </a:spcBef>
                <a:buFontTx/>
                <a:buNone/>
              </a:pPr>
              <a:t>9</a:t>
            </a:fld>
            <a:endParaRPr lang="zh-CN" altLang="en-US"/>
          </a:p>
        </p:txBody>
      </p:sp>
    </p:spTree>
    <p:extLst>
      <p:ext uri="{BB962C8B-B14F-4D97-AF65-F5344CB8AC3E}">
        <p14:creationId xmlns:p14="http://schemas.microsoft.com/office/powerpoint/2010/main" val="2451220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EA816FC9-FBD7-4DFF-A1F6-EE8EB7C973E7}" type="slidenum">
              <a:rPr lang="zh-CN" altLang="en-US" smtClean="0"/>
              <a:pPr>
                <a:defRPr/>
              </a:pPr>
              <a:t>10</a:t>
            </a:fld>
            <a:endParaRPr lang="zh-CN" altLang="en-US"/>
          </a:p>
        </p:txBody>
      </p:sp>
    </p:spTree>
    <p:extLst>
      <p:ext uri="{BB962C8B-B14F-4D97-AF65-F5344CB8AC3E}">
        <p14:creationId xmlns:p14="http://schemas.microsoft.com/office/powerpoint/2010/main" val="1323027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343"/>
            <a:ext cx="7772400" cy="110299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17483767"/>
      </p:ext>
    </p:extLst>
  </p:cSld>
  <p:clrMapOvr>
    <a:masterClrMapping/>
  </p:clrMapOvr>
  <p:transition spd="slow" advTm="400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29600" cy="339471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3380947"/>
      </p:ext>
    </p:extLst>
  </p:cSld>
  <p:clrMapOvr>
    <a:masterClrMapping/>
  </p:clrMapOvr>
  <p:transition spd="slow" advTm="400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740"/>
            <a:ext cx="2057400" cy="4389120"/>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740"/>
            <a:ext cx="6019800" cy="438912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4679359"/>
      </p:ext>
    </p:extLst>
  </p:cSld>
  <p:clrMapOvr>
    <a:masterClrMapping/>
  </p:clrMapOvr>
  <p:transition spd="slow" advTm="4000">
    <p:comb/>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29600" cy="339471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16022087"/>
      </p:ext>
    </p:extLst>
  </p:cSld>
  <p:clrMapOvr>
    <a:masterClrMapping/>
  </p:clrMapOvr>
  <p:transition spd="slow" advTm="400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273"/>
            <a:ext cx="7772400" cy="112442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3197543632"/>
      </p:ext>
    </p:extLst>
  </p:cSld>
  <p:clrMapOvr>
    <a:masterClrMapping/>
  </p:clrMapOvr>
  <p:transition spd="slow" advTm="4000">
    <p:comb/>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471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86471112"/>
      </p:ext>
    </p:extLst>
  </p:cSld>
  <p:clrMapOvr>
    <a:masterClrMapping/>
  </p:clrMapOvr>
  <p:transition spd="slow" advTm="400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573"/>
            <a:ext cx="4040188"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33"/>
            <a:ext cx="4040188"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573"/>
            <a:ext cx="4041775" cy="48006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33"/>
            <a:ext cx="4041775" cy="296322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7480519"/>
      </p:ext>
    </p:extLst>
  </p:cSld>
  <p:clrMapOvr>
    <a:masterClrMapping/>
  </p:clrMapOvr>
  <p:transition spd="slow" advTm="400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740"/>
            <a:ext cx="8229600"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82805950"/>
      </p:ext>
    </p:extLst>
  </p:cSld>
  <p:clrMapOvr>
    <a:masterClrMapping/>
  </p:clrMapOvr>
  <p:transition spd="slow" advTm="400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989853"/>
      </p:ext>
    </p:extLst>
  </p:cSld>
  <p:clrMapOvr>
    <a:masterClrMapping/>
  </p:clrMapOvr>
  <p:transition spd="slow" advTm="400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312"/>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312"/>
            <a:ext cx="5111750" cy="439054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5849"/>
            <a:ext cx="3008313" cy="3519011"/>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16625130"/>
      </p:ext>
    </p:extLst>
  </p:cSld>
  <p:clrMapOvr>
    <a:masterClrMapping/>
  </p:clrMapOvr>
  <p:transition spd="slow" advTm="400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76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058"/>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6218"/>
            <a:ext cx="5486400" cy="6029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61513569"/>
      </p:ext>
    </p:extLst>
  </p:cSld>
  <p:clrMapOvr>
    <a:masterClrMapping/>
  </p:clrMapOvr>
  <p:transition spd="slow" advTm="400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4000">
    <p:comb/>
  </p:transition>
  <p:txStyles>
    <p:titleStyle>
      <a:lvl1pPr algn="l" rtl="0" eaLnBrk="0" fontAlgn="base" hangingPunct="0">
        <a:spcBef>
          <a:spcPct val="0"/>
        </a:spcBef>
        <a:spcAft>
          <a:spcPct val="0"/>
        </a:spcAft>
        <a:defRPr sz="3200" b="1">
          <a:solidFill>
            <a:schemeClr val="bg1"/>
          </a:solidFill>
          <a:latin typeface="+mj-lt"/>
          <a:ea typeface="+mj-ea"/>
          <a:cs typeface="+mj-cs"/>
        </a:defRPr>
      </a:lvl1pPr>
      <a:lvl2pPr algn="l" rtl="0" eaLnBrk="0" fontAlgn="base" hangingPunct="0">
        <a:spcBef>
          <a:spcPct val="0"/>
        </a:spcBef>
        <a:spcAft>
          <a:spcPct val="0"/>
        </a:spcAft>
        <a:defRPr sz="3200" b="1">
          <a:solidFill>
            <a:schemeClr val="bg1"/>
          </a:solidFill>
          <a:latin typeface="Verdana" pitchFamily="34" charset="0"/>
          <a:ea typeface="微软雅黑" pitchFamily="34" charset="-122"/>
        </a:defRPr>
      </a:lvl2pPr>
      <a:lvl3pPr algn="l" rtl="0" eaLnBrk="0" fontAlgn="base" hangingPunct="0">
        <a:spcBef>
          <a:spcPct val="0"/>
        </a:spcBef>
        <a:spcAft>
          <a:spcPct val="0"/>
        </a:spcAft>
        <a:defRPr sz="3200" b="1">
          <a:solidFill>
            <a:schemeClr val="bg1"/>
          </a:solidFill>
          <a:latin typeface="Verdana" pitchFamily="34" charset="0"/>
          <a:ea typeface="微软雅黑" pitchFamily="34" charset="-122"/>
        </a:defRPr>
      </a:lvl3pPr>
      <a:lvl4pPr algn="l" rtl="0" eaLnBrk="0" fontAlgn="base" hangingPunct="0">
        <a:spcBef>
          <a:spcPct val="0"/>
        </a:spcBef>
        <a:spcAft>
          <a:spcPct val="0"/>
        </a:spcAft>
        <a:defRPr sz="3200" b="1">
          <a:solidFill>
            <a:schemeClr val="bg1"/>
          </a:solidFill>
          <a:latin typeface="Verdana" pitchFamily="34" charset="0"/>
          <a:ea typeface="微软雅黑" pitchFamily="34" charset="-122"/>
        </a:defRPr>
      </a:lvl4pPr>
      <a:lvl5pPr algn="l" rtl="0" eaLnBrk="0" fontAlgn="base" hangingPunct="0">
        <a:spcBef>
          <a:spcPct val="0"/>
        </a:spcBef>
        <a:spcAft>
          <a:spcPct val="0"/>
        </a:spcAft>
        <a:defRPr sz="3200" b="1">
          <a:solidFill>
            <a:schemeClr val="bg1"/>
          </a:solidFill>
          <a:latin typeface="Verdana" pitchFamily="34" charset="0"/>
          <a:ea typeface="微软雅黑" pitchFamily="34" charset="-122"/>
        </a:defRPr>
      </a:lvl5pPr>
      <a:lvl6pPr marL="457200" algn="l" rtl="0" eaLnBrk="0" fontAlgn="base" hangingPunct="0">
        <a:spcBef>
          <a:spcPct val="0"/>
        </a:spcBef>
        <a:spcAft>
          <a:spcPct val="0"/>
        </a:spcAft>
        <a:defRPr sz="3200" b="1">
          <a:solidFill>
            <a:schemeClr val="bg1"/>
          </a:solidFill>
          <a:latin typeface="Verdana" pitchFamily="34" charset="0"/>
          <a:ea typeface="微软雅黑" pitchFamily="34" charset="-122"/>
        </a:defRPr>
      </a:lvl6pPr>
      <a:lvl7pPr marL="914400" algn="l" rtl="0" eaLnBrk="0" fontAlgn="base" hangingPunct="0">
        <a:spcBef>
          <a:spcPct val="0"/>
        </a:spcBef>
        <a:spcAft>
          <a:spcPct val="0"/>
        </a:spcAft>
        <a:defRPr sz="3200" b="1">
          <a:solidFill>
            <a:schemeClr val="bg1"/>
          </a:solidFill>
          <a:latin typeface="Verdana" pitchFamily="34" charset="0"/>
          <a:ea typeface="微软雅黑" pitchFamily="34" charset="-122"/>
        </a:defRPr>
      </a:lvl7pPr>
      <a:lvl8pPr marL="1371600" algn="l" rtl="0" eaLnBrk="0" fontAlgn="base" hangingPunct="0">
        <a:spcBef>
          <a:spcPct val="0"/>
        </a:spcBef>
        <a:spcAft>
          <a:spcPct val="0"/>
        </a:spcAft>
        <a:defRPr sz="3200" b="1">
          <a:solidFill>
            <a:schemeClr val="bg1"/>
          </a:solidFill>
          <a:latin typeface="Verdana" pitchFamily="34" charset="0"/>
          <a:ea typeface="微软雅黑" pitchFamily="34" charset="-122"/>
        </a:defRPr>
      </a:lvl8pPr>
      <a:lvl9pPr marL="1828800" algn="l" rtl="0" eaLnBrk="0" fontAlgn="base" hangingPunct="0">
        <a:spcBef>
          <a:spcPct val="0"/>
        </a:spcBef>
        <a:spcAft>
          <a:spcPct val="0"/>
        </a:spcAft>
        <a:defRPr sz="3200" b="1">
          <a:solidFill>
            <a:schemeClr val="bg1"/>
          </a:solidFill>
          <a:latin typeface="Verdana" pitchFamily="34" charset="0"/>
          <a:ea typeface="微软雅黑" pitchFamily="34" charset="-122"/>
        </a:defRPr>
      </a:lvl9pPr>
    </p:titleStyle>
    <p:bodyStyle>
      <a:lvl1pPr marL="342900" indent="-342900" algn="l" rtl="0" eaLnBrk="0" fontAlgn="base" hangingPunct="0">
        <a:spcBef>
          <a:spcPct val="20000"/>
        </a:spcBef>
        <a:spcAft>
          <a:spcPct val="0"/>
        </a:spcAft>
        <a:buClr>
          <a:schemeClr val="accent1"/>
        </a:buClr>
        <a:buSzPct val="150000"/>
        <a:buChar char="•"/>
        <a:defRPr sz="280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2pPr>
      <a:lvl3pPr marL="1143000" indent="-228600" algn="l" rtl="0" eaLnBrk="0" fontAlgn="base" hangingPunct="0">
        <a:spcBef>
          <a:spcPct val="20000"/>
        </a:spcBef>
        <a:spcAft>
          <a:spcPct val="0"/>
        </a:spcAft>
        <a:buClr>
          <a:schemeClr val="accent1"/>
        </a:buClr>
        <a:buSzPct val="150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5pPr>
      <a:lvl6pPr marL="25146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6pPr>
      <a:lvl7pPr marL="29718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7pPr>
      <a:lvl8pPr marL="34290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8pPr>
      <a:lvl9pPr marL="3886200" indent="-228600" algn="l" rtl="0" eaLnBrk="0" fontAlgn="base" hangingPunct="0">
        <a:spcBef>
          <a:spcPct val="20000"/>
        </a:spcBef>
        <a:spcAft>
          <a:spcPct val="0"/>
        </a:spcAft>
        <a:buClr>
          <a:schemeClr val="accent1"/>
        </a:buClr>
        <a:buSzPct val="15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7.jpeg"/><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slideLayout" Target="../slideLayouts/slideLayout7.xml"/><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audio" Target="../media/media2.mp3"/><Relationship Id="rId16" Type="http://schemas.openxmlformats.org/officeDocument/2006/relationships/image" Target="../media/image16.png"/><Relationship Id="rId1" Type="http://schemas.microsoft.com/office/2007/relationships/media" Target="../media/media2.mp3"/><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notesSlide" Target="../notesSlides/notesSlide2.xml"/><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60.png"/><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audio" Target="../media/audio1.wav"/><Relationship Id="rId7" Type="http://schemas.openxmlformats.org/officeDocument/2006/relationships/image" Target="../media/image64.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70.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69.png"/><Relationship Id="rId4" Type="http://schemas.openxmlformats.org/officeDocument/2006/relationships/image" Target="../media/image68.png"/></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75.png"/><Relationship Id="rId4" Type="http://schemas.openxmlformats.org/officeDocument/2006/relationships/image" Target="../media/image74.png"/></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8.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audio" Target="../media/audio1.wav"/><Relationship Id="rId7" Type="http://schemas.openxmlformats.org/officeDocument/2006/relationships/image" Target="../media/image84.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7.png"/><Relationship Id="rId9" Type="http://schemas.openxmlformats.org/officeDocument/2006/relationships/image" Target="../media/image86.png"/></Relationships>
</file>

<file path=ppt/slides/_rels/slide3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91.png"/></Relationships>
</file>

<file path=ppt/slides/_rels/slide4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notesSlide" Target="../notesSlides/notesSlide33.xml"/><Relationship Id="rId9" Type="http://schemas.openxmlformats.org/officeDocument/2006/relationships/image" Target="../media/image11.png"/><Relationship Id="rId1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3.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456916"/>
            <a:ext cx="5840924" cy="5143500"/>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1600" y="2684675"/>
            <a:ext cx="2254742" cy="2013525"/>
          </a:xfrm>
          <a:prstGeom prst="rect">
            <a:avLst/>
          </a:prstGeom>
        </p:spPr>
      </p:pic>
      <p:pic>
        <p:nvPicPr>
          <p:cNvPr id="2" name="渔舟唱晚.mp3">
            <a:hlinkClick r:id="" action="ppaction://media"/>
            <a:extLst>
              <a:ext uri="{FF2B5EF4-FFF2-40B4-BE49-F238E27FC236}">
                <a16:creationId xmlns:a16="http://schemas.microsoft.com/office/drawing/2014/main" id="{F76B3AD0-84B8-81CD-1AFF-C9E81F6ED36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4109" y="1389656"/>
            <a:ext cx="362257" cy="362257"/>
          </a:xfrm>
          <a:prstGeom prst="rect">
            <a:avLst/>
          </a:prstGeom>
        </p:spPr>
      </p:pic>
      <p:sp>
        <p:nvSpPr>
          <p:cNvPr id="3" name="TextBox 2">
            <a:extLst>
              <a:ext uri="{FF2B5EF4-FFF2-40B4-BE49-F238E27FC236}">
                <a16:creationId xmlns:a16="http://schemas.microsoft.com/office/drawing/2014/main" id="{68DF7A6C-2010-A5C4-DE31-433A7A431C87}"/>
              </a:ext>
            </a:extLst>
          </p:cNvPr>
          <p:cNvSpPr txBox="1"/>
          <p:nvPr/>
        </p:nvSpPr>
        <p:spPr>
          <a:xfrm>
            <a:off x="1187624" y="783980"/>
            <a:ext cx="7638718" cy="1785104"/>
          </a:xfrm>
          <a:prstGeom prst="rect">
            <a:avLst/>
          </a:prstGeom>
          <a:noFill/>
        </p:spPr>
        <p:txBody>
          <a:bodyPr wrap="square" rtlCol="0">
            <a:spAutoFit/>
          </a:bodyPr>
          <a:lstStyle/>
          <a:p>
            <a:pPr algn="ctr"/>
            <a:r>
              <a:rPr lang="en-VN" sz="5500" i="0" dirty="0">
                <a:latin typeface="Times New Roman" panose="02020603050405020304" pitchFamily="18" charset="0"/>
                <a:cs typeface="Times New Roman" panose="02020603050405020304" pitchFamily="18" charset="0"/>
              </a:rPr>
              <a:t>Chào mừng các em </a:t>
            </a:r>
          </a:p>
          <a:p>
            <a:pPr algn="ctr"/>
            <a:r>
              <a:rPr lang="en-VN" sz="5500" i="0" dirty="0">
                <a:latin typeface="Times New Roman" panose="02020603050405020304" pitchFamily="18" charset="0"/>
                <a:cs typeface="Times New Roman" panose="02020603050405020304" pitchFamily="18" charset="0"/>
              </a:rPr>
              <a:t>học sinh yêu quý !</a:t>
            </a: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remove"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b="1" i="0" spc="-300" dirty="0">
                <a:latin typeface="Times New Roman" panose="02020603050405020304" pitchFamily="18" charset="0"/>
                <a:ea typeface="方正字迹-吕建德字体" panose="02010600010101010101" pitchFamily="2" charset="-122"/>
                <a:cs typeface="Times New Roman" panose="02020603050405020304" pitchFamily="18" charset="0"/>
              </a:rPr>
              <a:t>II</a:t>
            </a:r>
            <a:endParaRPr lang="zh-CN" altLang="en-US" sz="5400" b="1" i="0"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451493" y="3486805"/>
            <a:ext cx="5002153" cy="784830"/>
          </a:xfrm>
          <a:prstGeom prst="rect">
            <a:avLst/>
          </a:prstGeom>
        </p:spPr>
        <p:txBody>
          <a:bodyPr wrap="square">
            <a:spAutoFit/>
          </a:bodyPr>
          <a:lstStyle/>
          <a:p>
            <a:pPr algn="ctr"/>
            <a:r>
              <a:rPr lang="vi-VN" altLang="zh-CN" sz="4500" b="1" i="0" spc="-300" dirty="0">
                <a:latin typeface="Times New Roman" panose="02020603050405020304" pitchFamily="18" charset="0"/>
                <a:ea typeface="方正华隶简体" pitchFamily="65" charset="-122"/>
                <a:cs typeface="Times New Roman" panose="02020603050405020304" pitchFamily="18" charset="0"/>
              </a:rPr>
              <a:t>Tìm hiểu chi tiết</a:t>
            </a:r>
            <a:endParaRPr lang="zh-CN" altLang="en-US" sz="4500" b="1" i="0"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32390783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703195" y="17145"/>
            <a:ext cx="3702368" cy="5134928"/>
            <a:chOff x="5676" y="36"/>
            <a:chExt cx="7774" cy="10782"/>
          </a:xfrm>
        </p:grpSpPr>
        <p:sp>
          <p:nvSpPr>
            <p:cNvPr id="6" name="矩形 5"/>
            <p:cNvSpPr/>
            <p:nvPr/>
          </p:nvSpPr>
          <p:spPr>
            <a:xfrm>
              <a:off x="7004" y="36"/>
              <a:ext cx="5192" cy="10782"/>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676" y="1004"/>
              <a:ext cx="7775" cy="7775"/>
              <a:chOff x="5993" y="1125"/>
              <a:chExt cx="7143" cy="7143"/>
            </a:xfrm>
          </p:grpSpPr>
          <p:sp>
            <p:nvSpPr>
              <p:cNvPr id="8" name="椭圆 7"/>
              <p:cNvSpPr/>
              <p:nvPr/>
            </p:nvSpPr>
            <p:spPr>
              <a:xfrm>
                <a:off x="6245" y="1331"/>
                <a:ext cx="6711" cy="6711"/>
              </a:xfrm>
              <a:prstGeom prst="ellipse">
                <a:avLst/>
              </a:prstGeom>
              <a:solidFill>
                <a:srgbClr val="EB692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993" y="1125"/>
                <a:ext cx="7143" cy="7143"/>
                <a:chOff x="5993" y="1125"/>
                <a:chExt cx="7143" cy="7143"/>
              </a:xfrm>
            </p:grpSpPr>
            <p:sp>
              <p:nvSpPr>
                <p:cNvPr id="7" name="椭圆 6"/>
                <p:cNvSpPr/>
                <p:nvPr/>
              </p:nvSpPr>
              <p:spPr>
                <a:xfrm>
                  <a:off x="5993" y="1125"/>
                  <a:ext cx="7143" cy="7143"/>
                </a:xfrm>
                <a:prstGeom prst="ellipse">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包图网_19718276中国风敦煌壁画藻井装饰花纹"/>
                <p:cNvPicPr>
                  <a:picLocks noChangeAspect="1"/>
                </p:cNvPicPr>
                <p:nvPr/>
              </p:nvPicPr>
              <p:blipFill>
                <a:blip r:embed="rId2"/>
                <a:srcRect l="24645" t="13537" r="23050" b="13019"/>
                <a:stretch>
                  <a:fillRect/>
                </a:stretch>
              </p:blipFill>
              <p:spPr>
                <a:xfrm>
                  <a:off x="6171" y="1331"/>
                  <a:ext cx="6786" cy="6730"/>
                </a:xfrm>
                <a:prstGeom prst="ellipse">
                  <a:avLst/>
                </a:prstGeom>
              </p:spPr>
            </p:pic>
          </p:grpSp>
        </p:grpSp>
      </p:grpSp>
      <p:sp>
        <p:nvSpPr>
          <p:cNvPr id="20" name="矩形 19"/>
          <p:cNvSpPr/>
          <p:nvPr/>
        </p:nvSpPr>
        <p:spPr>
          <a:xfrm>
            <a:off x="8372408" y="829969"/>
            <a:ext cx="367189" cy="2140268"/>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rot="5400000">
            <a:off x="-421957" y="2665520"/>
            <a:ext cx="3670459" cy="207749"/>
          </a:xfrm>
          <a:prstGeom prst="rect">
            <a:avLst/>
          </a:prstGeom>
          <a:noFill/>
        </p:spPr>
        <p:txBody>
          <a:bodyPr wrap="square" rtlCol="0">
            <a:spAutoFit/>
          </a:bodyPr>
          <a:lstStyle/>
          <a:p>
            <a:pPr algn="dist"/>
            <a:endParaRPr lang="en-US" altLang="zh-CN" sz="750">
              <a:solidFill>
                <a:schemeClr val="bg1">
                  <a:lumMod val="75000"/>
                  <a:alpha val="44000"/>
                </a:schemeClr>
              </a:solidFill>
            </a:endParaRPr>
          </a:p>
        </p:txBody>
      </p:sp>
      <p:pic>
        <p:nvPicPr>
          <p:cNvPr id="45" name="图片 44" descr="房子"/>
          <p:cNvPicPr>
            <a:picLocks noChangeAspect="1"/>
          </p:cNvPicPr>
          <p:nvPr/>
        </p:nvPicPr>
        <p:blipFill>
          <a:blip r:embed="rId3"/>
          <a:stretch>
            <a:fillRect/>
          </a:stretch>
        </p:blipFill>
        <p:spPr>
          <a:xfrm>
            <a:off x="3149918" y="253841"/>
            <a:ext cx="2914174" cy="1245965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9281" y="1106373"/>
            <a:ext cx="1377386" cy="2447060"/>
          </a:xfrm>
          <a:prstGeom prst="rect">
            <a:avLst/>
          </a:prstGeom>
        </p:spPr>
      </p:pic>
      <p:sp>
        <p:nvSpPr>
          <p:cNvPr id="14" name="文本框 13"/>
          <p:cNvSpPr txBox="1"/>
          <p:nvPr/>
        </p:nvSpPr>
        <p:spPr>
          <a:xfrm rot="16200000">
            <a:off x="2676413" y="2187913"/>
            <a:ext cx="3924151" cy="2014019"/>
          </a:xfrm>
          <a:prstGeom prst="rect">
            <a:avLst/>
          </a:prstGeom>
          <a:noFill/>
        </p:spPr>
        <p:txBody>
          <a:bodyPr vert="eaVert" wrap="square" rtlCol="0">
            <a:spAutoFit/>
          </a:bodyPr>
          <a:lstStyle/>
          <a:p>
            <a:r>
              <a:rPr lang="vi-VN" altLang="zh-CN" sz="4050" b="1" i="0" dirty="0">
                <a:solidFill>
                  <a:srgbClr val="6C0A1E"/>
                </a:solidFill>
                <a:latin typeface="Times New Roman" panose="02020603050405020304" pitchFamily="18" charset="0"/>
                <a:ea typeface="字魂50号-白鸽天行体" panose="00000500000000000000" charset="-122"/>
                <a:cs typeface="Times New Roman" panose="02020603050405020304" pitchFamily="18" charset="0"/>
              </a:rPr>
              <a:t>1.</a:t>
            </a:r>
          </a:p>
          <a:p>
            <a:r>
              <a:rPr lang="vi-VN" altLang="zh-CN" sz="4050" b="1" i="0" dirty="0">
                <a:solidFill>
                  <a:srgbClr val="6C0A1E"/>
                </a:solidFill>
                <a:latin typeface="Times New Roman" panose="02020603050405020304" pitchFamily="18" charset="0"/>
                <a:ea typeface="字魂50号-白鸽天行体" panose="00000500000000000000" charset="-122"/>
                <a:cs typeface="Times New Roman" panose="02020603050405020304" pitchFamily="18" charset="0"/>
              </a:rPr>
              <a:t>Đặc điểm hình thức của bài thơ </a:t>
            </a:r>
            <a:endParaRPr lang="zh-CN" altLang="en-US" sz="4050" b="1" i="0" dirty="0">
              <a:solidFill>
                <a:srgbClr val="6C0A1E"/>
              </a:solidFill>
              <a:latin typeface="Times New Roman" panose="02020603050405020304" pitchFamily="18" charset="0"/>
              <a:ea typeface="方正书宋简体" panose="03000509000000000000" pitchFamily="65" charset="-122"/>
              <a:cs typeface="Times New Roman" panose="02020603050405020304" pitchFamily="18" charset="0"/>
            </a:endParaRPr>
          </a:p>
        </p:txBody>
      </p:sp>
      <p:sp>
        <p:nvSpPr>
          <p:cNvPr id="26" name="矩形 25"/>
          <p:cNvSpPr/>
          <p:nvPr/>
        </p:nvSpPr>
        <p:spPr>
          <a:xfrm>
            <a:off x="1819208" y="2230620"/>
            <a:ext cx="367189" cy="2140268"/>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14313" y="4814411"/>
            <a:ext cx="8751094" cy="192168"/>
          </a:xfrm>
          <a:prstGeom prst="rect">
            <a:avLst/>
          </a:prstGeom>
          <a:noFill/>
        </p:spPr>
        <p:txBody>
          <a:bodyPr wrap="square" rtlCol="0">
            <a:spAutoFit/>
          </a:bodyPr>
          <a:lstStyle/>
          <a:p>
            <a:pPr algn="dist">
              <a:lnSpc>
                <a:spcPct val="120000"/>
              </a:lnSpc>
            </a:pPr>
            <a:r>
              <a:rPr lang="ko-KR" altLang="en-US" sz="600">
                <a:solidFill>
                  <a:schemeClr val="bg1"/>
                </a:solidFill>
              </a:rPr>
              <a:t>바</a:t>
            </a:r>
            <a:r>
              <a:rPr lang="en-US" altLang="ko-KR" sz="600">
                <a:solidFill>
                  <a:schemeClr val="bg1"/>
                </a:solidFill>
              </a:rPr>
              <a:t>/</a:t>
            </a:r>
            <a:r>
              <a:rPr lang="ko-KR" altLang="en-US" sz="600">
                <a:solidFill>
                  <a:schemeClr val="bg1"/>
                </a:solidFill>
              </a:rPr>
              <a:t>람</a:t>
            </a:r>
            <a:r>
              <a:rPr lang="en-US" altLang="ko-KR" sz="600">
                <a:solidFill>
                  <a:schemeClr val="bg1"/>
                </a:solidFill>
              </a:rPr>
              <a:t>/</a:t>
            </a:r>
            <a:r>
              <a:rPr lang="ko-KR" altLang="en-US" sz="600">
                <a:solidFill>
                  <a:schemeClr val="bg1"/>
                </a:solidFill>
              </a:rPr>
              <a:t>돈</a:t>
            </a:r>
            <a:r>
              <a:rPr lang="en-US" altLang="ko-KR" sz="600">
                <a:solidFill>
                  <a:schemeClr val="bg1"/>
                </a:solidFill>
              </a:rPr>
              <a:t>/</a:t>
            </a:r>
            <a:r>
              <a:rPr lang="ko-KR" altLang="en-US" sz="600">
                <a:solidFill>
                  <a:schemeClr val="bg1"/>
                </a:solidFill>
              </a:rPr>
              <a:t>황</a:t>
            </a:r>
            <a:r>
              <a:rPr lang="en-US" altLang="ko-KR" sz="600">
                <a:solidFill>
                  <a:schemeClr val="bg1"/>
                </a:solidFill>
              </a:rPr>
              <a:t>/</a:t>
            </a:r>
            <a:r>
              <a:rPr lang="ko-KR" altLang="en-US" sz="600">
                <a:solidFill>
                  <a:schemeClr val="bg1"/>
                </a:solidFill>
              </a:rPr>
              <a:t>인</a:t>
            </a:r>
            <a:r>
              <a:rPr lang="en-US" altLang="ko-KR" sz="600">
                <a:solidFill>
                  <a:schemeClr val="bg1"/>
                </a:solidFill>
              </a:rPr>
              <a:t>/</a:t>
            </a:r>
            <a:r>
              <a:rPr lang="ko-KR" altLang="en-US" sz="600">
                <a:solidFill>
                  <a:schemeClr val="bg1"/>
                </a:solidFill>
              </a:rPr>
              <a:t>상</a:t>
            </a:r>
            <a:endParaRPr lang="zh-CN" altLang="en-US" sz="600">
              <a:solidFill>
                <a:schemeClr val="bg1"/>
              </a:solidFill>
            </a:endParaRPr>
          </a:p>
        </p:txBody>
      </p:sp>
      <p:sp>
        <p:nvSpPr>
          <p:cNvPr id="35" name="文本框 34"/>
          <p:cNvSpPr txBox="1"/>
          <p:nvPr/>
        </p:nvSpPr>
        <p:spPr>
          <a:xfrm>
            <a:off x="214313" y="200501"/>
            <a:ext cx="8751094" cy="192168"/>
          </a:xfrm>
          <a:prstGeom prst="rect">
            <a:avLst/>
          </a:prstGeom>
          <a:noFill/>
        </p:spPr>
        <p:txBody>
          <a:bodyPr wrap="square" rtlCol="0">
            <a:spAutoFit/>
          </a:bodyPr>
          <a:lstStyle/>
          <a:p>
            <a:pPr algn="dist">
              <a:lnSpc>
                <a:spcPct val="120000"/>
              </a:lnSpc>
            </a:pPr>
            <a:r>
              <a:rPr lang="ko-KR" altLang="en-US" sz="600">
                <a:solidFill>
                  <a:schemeClr val="bg1"/>
                </a:solidFill>
              </a:rPr>
              <a:t>바</a:t>
            </a:r>
            <a:r>
              <a:rPr lang="en-US" altLang="ko-KR" sz="600">
                <a:solidFill>
                  <a:schemeClr val="bg1"/>
                </a:solidFill>
              </a:rPr>
              <a:t>/</a:t>
            </a:r>
            <a:r>
              <a:rPr lang="ko-KR" altLang="en-US" sz="600">
                <a:solidFill>
                  <a:schemeClr val="bg1"/>
                </a:solidFill>
              </a:rPr>
              <a:t>람</a:t>
            </a:r>
            <a:r>
              <a:rPr lang="en-US" altLang="ko-KR" sz="600">
                <a:solidFill>
                  <a:schemeClr val="bg1"/>
                </a:solidFill>
              </a:rPr>
              <a:t>/</a:t>
            </a:r>
            <a:r>
              <a:rPr lang="ko-KR" altLang="en-US" sz="600">
                <a:solidFill>
                  <a:schemeClr val="bg1"/>
                </a:solidFill>
              </a:rPr>
              <a:t>돈</a:t>
            </a:r>
            <a:r>
              <a:rPr lang="en-US" altLang="ko-KR" sz="600">
                <a:solidFill>
                  <a:schemeClr val="bg1"/>
                </a:solidFill>
              </a:rPr>
              <a:t>/</a:t>
            </a:r>
            <a:r>
              <a:rPr lang="ko-KR" altLang="en-US" sz="600">
                <a:solidFill>
                  <a:schemeClr val="bg1"/>
                </a:solidFill>
              </a:rPr>
              <a:t>황</a:t>
            </a:r>
            <a:r>
              <a:rPr lang="en-US" altLang="ko-KR" sz="600">
                <a:solidFill>
                  <a:schemeClr val="bg1"/>
                </a:solidFill>
              </a:rPr>
              <a:t>/</a:t>
            </a:r>
            <a:r>
              <a:rPr lang="ko-KR" altLang="en-US" sz="600">
                <a:solidFill>
                  <a:schemeClr val="bg1"/>
                </a:solidFill>
              </a:rPr>
              <a:t>인</a:t>
            </a:r>
            <a:r>
              <a:rPr lang="en-US" altLang="ko-KR" sz="600">
                <a:solidFill>
                  <a:schemeClr val="bg1"/>
                </a:solidFill>
              </a:rPr>
              <a:t>/</a:t>
            </a:r>
            <a:r>
              <a:rPr lang="ko-KR" altLang="en-US" sz="600">
                <a:solidFill>
                  <a:schemeClr val="bg1"/>
                </a:solidFill>
              </a:rPr>
              <a:t>상</a:t>
            </a:r>
            <a:endParaRPr lang="zh-CN" altLang="en-US" sz="600">
              <a:solidFill>
                <a:schemeClr val="bg1"/>
              </a:solidFill>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amond(in)">
                                      <p:cBhvr>
                                        <p:cTn id="7" dur="2000"/>
                                        <p:tgtEl>
                                          <p:spTgt spid="62"/>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3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34" grpId="0"/>
      <p:bldP spid="34" grpId="1"/>
      <p:bldP spid="35" grpId="0"/>
      <p:bldP spid="3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4364" y="-452586"/>
            <a:ext cx="9144000" cy="5824680"/>
          </a:xfrm>
          <a:prstGeom prst="rect">
            <a:avLst/>
          </a:prstGeom>
        </p:spPr>
      </p:pic>
      <p:sp>
        <p:nvSpPr>
          <p:cNvPr id="34" name="Text Box 34"/>
          <p:cNvSpPr txBox="1">
            <a:spLocks noChangeArrowheads="1"/>
          </p:cNvSpPr>
          <p:nvPr/>
        </p:nvSpPr>
        <p:spPr bwMode="auto">
          <a:xfrm>
            <a:off x="395536" y="195486"/>
            <a:ext cx="748883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vi-VN" altLang="zh-CN" sz="3200" b="1" i="0" dirty="0">
                <a:latin typeface="Times New Roman" panose="02020603050405020304" pitchFamily="18" charset="0"/>
                <a:ea typeface="方正大标宋简体" panose="02010601030101010101" pitchFamily="2" charset="-122"/>
                <a:cs typeface="Times New Roman" panose="02020603050405020304" pitchFamily="18" charset="0"/>
              </a:rPr>
              <a:t>1. Đặc điểm hình thức của bài thơ</a:t>
            </a:r>
            <a:endParaRPr lang="zh-CN" altLang="en-US" sz="3200" b="1" i="0" dirty="0">
              <a:latin typeface="Times New Roman" panose="02020603050405020304" pitchFamily="18" charset="0"/>
              <a:ea typeface="方正大标宋简体" panose="02010601030101010101" pitchFamily="2" charset="-122"/>
              <a:cs typeface="Times New Roman" panose="02020603050405020304" pitchFamily="18" charset="0"/>
            </a:endParaRPr>
          </a:p>
        </p:txBody>
      </p:sp>
      <p:pic>
        <p:nvPicPr>
          <p:cNvPr id="36" name="图片 24"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472" y="1056468"/>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图片 31"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924" y="1813061"/>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图片 35"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924" y="2570667"/>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39" descr="D_042.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924" y="3398111"/>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39"/>
          <p:cNvSpPr/>
          <p:nvPr/>
        </p:nvSpPr>
        <p:spPr bwMode="auto">
          <a:xfrm>
            <a:off x="620903" y="918814"/>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tx1"/>
              </a:solidFill>
              <a:latin typeface="方正华隶简体" pitchFamily="65" charset="-122"/>
              <a:ea typeface="方正华隶简体" pitchFamily="65" charset="-122"/>
            </a:endParaRPr>
          </a:p>
        </p:txBody>
      </p:sp>
      <p:grpSp>
        <p:nvGrpSpPr>
          <p:cNvPr id="41" name="组合 40"/>
          <p:cNvGrpSpPr/>
          <p:nvPr/>
        </p:nvGrpSpPr>
        <p:grpSpPr>
          <a:xfrm>
            <a:off x="1115616" y="1056974"/>
            <a:ext cx="4889544" cy="618939"/>
            <a:chOff x="2533733" y="1343047"/>
            <a:chExt cx="4889544" cy="618939"/>
          </a:xfrm>
        </p:grpSpPr>
        <p:sp>
          <p:nvSpPr>
            <p:cNvPr id="42" name="矩形 4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vi-VN" altLang="zh-CN" sz="2400" spc="-300" dirty="0">
                  <a:solidFill>
                    <a:schemeClr val="tx1"/>
                  </a:solidFill>
                  <a:latin typeface="Times New Roman" panose="02020603050405020304" pitchFamily="18" charset="0"/>
                  <a:ea typeface="楷体" pitchFamily="49" charset="-122"/>
                  <a:cs typeface="Times New Roman" panose="02020603050405020304" pitchFamily="18" charset="0"/>
                </a:rPr>
                <a:t>Thể  thơ  năm  chữ</a:t>
              </a:r>
              <a:endParaRPr lang="zh-CN" altLang="en-US" sz="2400" spc="-300" dirty="0">
                <a:solidFill>
                  <a:schemeClr val="tx1"/>
                </a:solidFill>
                <a:latin typeface="Times New Roman" panose="02020603050405020304" pitchFamily="18" charset="0"/>
                <a:ea typeface="楷体" pitchFamily="49" charset="-122"/>
                <a:cs typeface="Times New Roman" panose="02020603050405020304" pitchFamily="18" charset="0"/>
              </a:endParaRPr>
            </a:p>
          </p:txBody>
        </p:sp>
        <p:pic>
          <p:nvPicPr>
            <p:cNvPr id="43" name="图片 28"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 name="组合 43"/>
          <p:cNvGrpSpPr/>
          <p:nvPr/>
        </p:nvGrpSpPr>
        <p:grpSpPr>
          <a:xfrm>
            <a:off x="1115178" y="1813061"/>
            <a:ext cx="4889983" cy="620963"/>
            <a:chOff x="2533295" y="2099134"/>
            <a:chExt cx="4889983" cy="620963"/>
          </a:xfrm>
        </p:grpSpPr>
        <p:sp>
          <p:nvSpPr>
            <p:cNvPr id="45" name="矩形 44"/>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vi-VN" altLang="zh-CN" sz="2800" spc="-300" dirty="0">
                  <a:solidFill>
                    <a:schemeClr val="tx1"/>
                  </a:solidFill>
                  <a:latin typeface="Times New Roman" panose="02020603050405020304" pitchFamily="18" charset="0"/>
                  <a:ea typeface="楷体" pitchFamily="49" charset="-122"/>
                  <a:cs typeface="Times New Roman" panose="02020603050405020304" pitchFamily="18" charset="0"/>
                </a:rPr>
                <a:t>Số  khổ  thơ : 5</a:t>
              </a:r>
              <a:endParaRPr lang="zh-CN" altLang="en-US" sz="2800" spc="-300" dirty="0">
                <a:solidFill>
                  <a:schemeClr val="tx1"/>
                </a:solidFill>
                <a:latin typeface="Times New Roman" panose="02020603050405020304" pitchFamily="18" charset="0"/>
                <a:ea typeface="楷体" pitchFamily="49" charset="-122"/>
                <a:cs typeface="Times New Roman" panose="02020603050405020304" pitchFamily="18" charset="0"/>
              </a:endParaRPr>
            </a:p>
          </p:txBody>
        </p:sp>
        <p:pic>
          <p:nvPicPr>
            <p:cNvPr id="46" name="图片 33"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组合 46"/>
          <p:cNvGrpSpPr/>
          <p:nvPr/>
        </p:nvGrpSpPr>
        <p:grpSpPr>
          <a:xfrm>
            <a:off x="1115178" y="2570667"/>
            <a:ext cx="4889983" cy="620962"/>
            <a:chOff x="2533295" y="2856740"/>
            <a:chExt cx="4889983" cy="620962"/>
          </a:xfrm>
        </p:grpSpPr>
        <p:sp>
          <p:nvSpPr>
            <p:cNvPr id="48" name="矩形 47"/>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vi-VN" altLang="zh-CN" sz="2800" spc="-300" dirty="0">
                  <a:solidFill>
                    <a:schemeClr val="tx1"/>
                  </a:solidFill>
                  <a:latin typeface="Times New Roman" panose="02020603050405020304" pitchFamily="18" charset="0"/>
                  <a:ea typeface="楷体" pitchFamily="49" charset="-122"/>
                  <a:cs typeface="Times New Roman" panose="02020603050405020304" pitchFamily="18" charset="0"/>
                </a:rPr>
                <a:t>Số  tiếng ở các dòng : 5</a:t>
              </a:r>
              <a:endParaRPr lang="zh-CN" altLang="en-US" sz="2800" spc="-300" dirty="0">
                <a:solidFill>
                  <a:schemeClr val="tx1"/>
                </a:solidFill>
                <a:latin typeface="Times New Roman" panose="02020603050405020304" pitchFamily="18" charset="0"/>
                <a:ea typeface="楷体" pitchFamily="49" charset="-122"/>
                <a:cs typeface="Times New Roman" panose="02020603050405020304" pitchFamily="18" charset="0"/>
              </a:endParaRPr>
            </a:p>
          </p:txBody>
        </p:sp>
        <p:pic>
          <p:nvPicPr>
            <p:cNvPr id="49" name="图片 37"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组合 49"/>
          <p:cNvGrpSpPr/>
          <p:nvPr/>
        </p:nvGrpSpPr>
        <p:grpSpPr>
          <a:xfrm>
            <a:off x="1115178" y="3398111"/>
            <a:ext cx="4889983" cy="619445"/>
            <a:chOff x="2533295" y="3684184"/>
            <a:chExt cx="4889983" cy="619445"/>
          </a:xfrm>
        </p:grpSpPr>
        <p:sp>
          <p:nvSpPr>
            <p:cNvPr id="51" name="矩形 50"/>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vi-VN" altLang="zh-CN" sz="2800" spc="-300" dirty="0">
                  <a:solidFill>
                    <a:schemeClr val="tx1"/>
                  </a:solidFill>
                  <a:latin typeface="Times New Roman" panose="02020603050405020304" pitchFamily="18" charset="0"/>
                  <a:ea typeface="楷体" pitchFamily="49" charset="-122"/>
                  <a:cs typeface="Times New Roman" panose="02020603050405020304" pitchFamily="18" charset="0"/>
                </a:rPr>
                <a:t>Cách ngắt nhịp: 2/3 hoặc 3/2</a:t>
              </a:r>
              <a:endParaRPr lang="zh-CN" altLang="en-US" sz="2800" spc="-300" dirty="0">
                <a:solidFill>
                  <a:schemeClr val="tx1"/>
                </a:solidFill>
                <a:latin typeface="Times New Roman" panose="02020603050405020304" pitchFamily="18" charset="0"/>
                <a:ea typeface="楷体" pitchFamily="49" charset="-122"/>
                <a:cs typeface="Times New Roman" panose="02020603050405020304" pitchFamily="18" charset="0"/>
              </a:endParaRPr>
            </a:p>
          </p:txBody>
        </p:sp>
        <p:pic>
          <p:nvPicPr>
            <p:cNvPr id="52"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矩形 52"/>
          <p:cNvSpPr/>
          <p:nvPr/>
        </p:nvSpPr>
        <p:spPr>
          <a:xfrm>
            <a:off x="620903" y="1676419"/>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tx1"/>
              </a:solidFill>
              <a:latin typeface="方正华隶简体" pitchFamily="65" charset="-122"/>
              <a:ea typeface="方正华隶简体" pitchFamily="65" charset="-122"/>
            </a:endParaRPr>
          </a:p>
        </p:txBody>
      </p:sp>
      <p:sp>
        <p:nvSpPr>
          <p:cNvPr id="54" name="矩形 53"/>
          <p:cNvSpPr/>
          <p:nvPr/>
        </p:nvSpPr>
        <p:spPr>
          <a:xfrm>
            <a:off x="620903" y="2434024"/>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tx1"/>
              </a:solidFill>
              <a:latin typeface="方正华隶简体" pitchFamily="65" charset="-122"/>
              <a:ea typeface="方正华隶简体" pitchFamily="65" charset="-122"/>
            </a:endParaRPr>
          </a:p>
        </p:txBody>
      </p:sp>
      <p:sp>
        <p:nvSpPr>
          <p:cNvPr id="55" name="矩形 54"/>
          <p:cNvSpPr/>
          <p:nvPr/>
        </p:nvSpPr>
        <p:spPr>
          <a:xfrm>
            <a:off x="620903" y="3259951"/>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tx1"/>
              </a:solidFill>
              <a:latin typeface="方正华隶简体" pitchFamily="65" charset="-122"/>
              <a:ea typeface="方正华隶简体" pitchFamily="65" charset="-122"/>
            </a:endParaRPr>
          </a:p>
        </p:txBody>
      </p:sp>
      <p:pic>
        <p:nvPicPr>
          <p:cNvPr id="56" name="Picture 6" descr="F:\360安全浏览器下载\水墨\1402\09.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2558" y="2650023"/>
            <a:ext cx="2139950" cy="22733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39" descr="D_042.jpg">
            <a:extLst>
              <a:ext uri="{FF2B5EF4-FFF2-40B4-BE49-F238E27FC236}">
                <a16:creationId xmlns:a16="http://schemas.microsoft.com/office/drawing/2014/main" id="{4D0BC952-A74D-A68E-49BF-EA95561E2CD8}"/>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1923" y="4269454"/>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49">
            <a:extLst>
              <a:ext uri="{FF2B5EF4-FFF2-40B4-BE49-F238E27FC236}">
                <a16:creationId xmlns:a16="http://schemas.microsoft.com/office/drawing/2014/main" id="{DB86258C-9CD1-195E-2E8C-24CA8A0248F9}"/>
              </a:ext>
            </a:extLst>
          </p:cNvPr>
          <p:cNvGrpSpPr/>
          <p:nvPr/>
        </p:nvGrpSpPr>
        <p:grpSpPr>
          <a:xfrm>
            <a:off x="1115177" y="4269454"/>
            <a:ext cx="4889983" cy="619445"/>
            <a:chOff x="2533295" y="3684184"/>
            <a:chExt cx="4889983" cy="619445"/>
          </a:xfrm>
        </p:grpSpPr>
        <p:sp>
          <p:nvSpPr>
            <p:cNvPr id="5" name="矩形 50">
              <a:extLst>
                <a:ext uri="{FF2B5EF4-FFF2-40B4-BE49-F238E27FC236}">
                  <a16:creationId xmlns:a16="http://schemas.microsoft.com/office/drawing/2014/main" id="{D51F73D8-3FB6-7184-2D84-230909506E53}"/>
                </a:ext>
              </a:extLst>
            </p:cNvPr>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vi-VN" altLang="zh-CN" sz="2800" spc="-300" dirty="0">
                  <a:solidFill>
                    <a:schemeClr val="tx1"/>
                  </a:solidFill>
                  <a:latin typeface="Times New Roman" panose="02020603050405020304" pitchFamily="18" charset="0"/>
                  <a:ea typeface="楷体" pitchFamily="49" charset="-122"/>
                  <a:cs typeface="Times New Roman" panose="02020603050405020304" pitchFamily="18" charset="0"/>
                </a:rPr>
                <a:t>Cách gieo vần: vần chân</a:t>
              </a:r>
              <a:endParaRPr lang="zh-CN" altLang="en-US" sz="2800" spc="-300" dirty="0">
                <a:solidFill>
                  <a:schemeClr val="tx1"/>
                </a:solidFill>
                <a:latin typeface="Times New Roman" panose="02020603050405020304" pitchFamily="18" charset="0"/>
                <a:ea typeface="楷体" pitchFamily="49" charset="-122"/>
                <a:cs typeface="Times New Roman" panose="02020603050405020304" pitchFamily="18" charset="0"/>
              </a:endParaRPr>
            </a:p>
          </p:txBody>
        </p:sp>
        <p:pic>
          <p:nvPicPr>
            <p:cNvPr id="6" name="图片 41" descr="C_108.jpg">
              <a:extLst>
                <a:ext uri="{FF2B5EF4-FFF2-40B4-BE49-F238E27FC236}">
                  <a16:creationId xmlns:a16="http://schemas.microsoft.com/office/drawing/2014/main" id="{A790CD7C-CC49-18CA-60A6-95064079AB40}"/>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54">
            <a:extLst>
              <a:ext uri="{FF2B5EF4-FFF2-40B4-BE49-F238E27FC236}">
                <a16:creationId xmlns:a16="http://schemas.microsoft.com/office/drawing/2014/main" id="{39254F5B-D36A-E67C-245C-A19BD2FF6715}"/>
              </a:ext>
            </a:extLst>
          </p:cNvPr>
          <p:cNvSpPr/>
          <p:nvPr/>
        </p:nvSpPr>
        <p:spPr>
          <a:xfrm>
            <a:off x="620902" y="4131294"/>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solidFill>
                <a:schemeClr val="tx1"/>
              </a:solidFill>
              <a:latin typeface="方正华隶简体" pitchFamily="65" charset="-122"/>
              <a:ea typeface="方正华隶简体" pitchFamily="65" charset="-122"/>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by="(-#ppt_w*2)" calcmode="lin" valueType="num">
                                      <p:cBhvr rctx="PPT">
                                        <p:cTn id="7" dur="250" autoRev="1" fill="hold">
                                          <p:stCondLst>
                                            <p:cond delay="0"/>
                                          </p:stCondLst>
                                        </p:cTn>
                                        <p:tgtEl>
                                          <p:spTgt spid="34"/>
                                        </p:tgtEl>
                                        <p:attrNameLst>
                                          <p:attrName>ppt_w</p:attrName>
                                        </p:attrNameLst>
                                      </p:cBhvr>
                                    </p:anim>
                                    <p:anim by="(#ppt_w*0.50)" calcmode="lin" valueType="num">
                                      <p:cBhvr>
                                        <p:cTn id="8" dur="250" decel="50000" autoRev="1" fill="hold">
                                          <p:stCondLst>
                                            <p:cond delay="0"/>
                                          </p:stCondLst>
                                        </p:cTn>
                                        <p:tgtEl>
                                          <p:spTgt spid="34"/>
                                        </p:tgtEl>
                                        <p:attrNameLst>
                                          <p:attrName>ppt_x</p:attrName>
                                        </p:attrNameLst>
                                      </p:cBhvr>
                                    </p:anim>
                                    <p:anim from="(-#ppt_h/2)" to="(#ppt_y)" calcmode="lin" valueType="num">
                                      <p:cBhvr>
                                        <p:cTn id="9" dur="500" fill="hold">
                                          <p:stCondLst>
                                            <p:cond delay="0"/>
                                          </p:stCondLst>
                                        </p:cTn>
                                        <p:tgtEl>
                                          <p:spTgt spid="34"/>
                                        </p:tgtEl>
                                        <p:attrNameLst>
                                          <p:attrName>ppt_y</p:attrName>
                                        </p:attrNameLst>
                                      </p:cBhvr>
                                    </p:anim>
                                    <p:animRot by="21600000">
                                      <p:cBhvr>
                                        <p:cTn id="10" dur="500" fill="hold">
                                          <p:stCondLst>
                                            <p:cond delay="0"/>
                                          </p:stCondLst>
                                        </p:cTn>
                                        <p:tgtEl>
                                          <p:spTgt spid="3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12"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1+#ppt_h/2"/>
                                          </p:val>
                                        </p:tav>
                                        <p:tav tm="100000">
                                          <p:val>
                                            <p:strVal val="#ppt_y"/>
                                          </p:val>
                                        </p:tav>
                                      </p:tavLst>
                                    </p:anim>
                                  </p:childTnLst>
                                </p:cTn>
                              </p:par>
                              <p:par>
                                <p:cTn id="17" presetID="8" presetClass="emph" presetSubtype="0" fill="hold" nodeType="withEffect">
                                  <p:stCondLst>
                                    <p:cond delay="0"/>
                                  </p:stCondLst>
                                  <p:childTnLst>
                                    <p:animRot by="21600000">
                                      <p:cBhvr>
                                        <p:cTn id="18" dur="2000" fill="hold"/>
                                        <p:tgtEl>
                                          <p:spTgt spid="36"/>
                                        </p:tgtEl>
                                        <p:attrNameLst>
                                          <p:attrName>r</p:attrName>
                                        </p:attrNameLst>
                                      </p:cBhvr>
                                    </p:animRot>
                                  </p:childTnLst>
                                </p:cTn>
                              </p:par>
                              <p:par>
                                <p:cTn id="19" presetID="10" presetClass="entr" presetSubtype="0" fill="hold" grpId="0" nodeType="withEffect" nodePh="1">
                                  <p:stCondLst>
                                    <p:cond delay="250"/>
                                  </p:stCondLst>
                                  <p:endCondLst>
                                    <p:cond evt="begin" delay="0">
                                      <p:tn val="19"/>
                                    </p:cond>
                                  </p:endCondLst>
                                  <p:childTnLst>
                                    <p:set>
                                      <p:cBhvr>
                                        <p:cTn id="20" dur="1" fill="hold">
                                          <p:stCondLst>
                                            <p:cond delay="0"/>
                                          </p:stCondLst>
                                        </p:cTn>
                                        <p:tgtEl>
                                          <p:spTgt spid="40"/>
                                        </p:tgtEl>
                                        <p:attrNameLst>
                                          <p:attrName>style.visibility</p:attrName>
                                        </p:attrNameLst>
                                      </p:cBhvr>
                                      <p:to>
                                        <p:strVal val="visible"/>
                                      </p:to>
                                    </p:set>
                                    <p:animEffect transition="in" filter="fade">
                                      <p:cBhvr>
                                        <p:cTn id="21" dur="500"/>
                                        <p:tgtEl>
                                          <p:spTgt spid="40"/>
                                        </p:tgtEl>
                                      </p:cBhvr>
                                    </p:animEffect>
                                  </p:childTnLst>
                                </p:cTn>
                              </p:par>
                              <p:par>
                                <p:cTn id="22" presetID="2" presetClass="entr" presetSubtype="1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500" fill="hold"/>
                                        <p:tgtEl>
                                          <p:spTgt spid="37"/>
                                        </p:tgtEl>
                                        <p:attrNameLst>
                                          <p:attrName>ppt_x</p:attrName>
                                        </p:attrNameLst>
                                      </p:cBhvr>
                                      <p:tavLst>
                                        <p:tav tm="0">
                                          <p:val>
                                            <p:strVal val="0-#ppt_w/2"/>
                                          </p:val>
                                        </p:tav>
                                        <p:tav tm="100000">
                                          <p:val>
                                            <p:strVal val="#ppt_x"/>
                                          </p:val>
                                        </p:tav>
                                      </p:tavLst>
                                    </p:anim>
                                    <p:anim calcmode="lin" valueType="num">
                                      <p:cBhvr additive="base">
                                        <p:cTn id="25" dur="500" fill="hold"/>
                                        <p:tgtEl>
                                          <p:spTgt spid="37"/>
                                        </p:tgtEl>
                                        <p:attrNameLst>
                                          <p:attrName>ppt_y</p:attrName>
                                        </p:attrNameLst>
                                      </p:cBhvr>
                                      <p:tavLst>
                                        <p:tav tm="0">
                                          <p:val>
                                            <p:strVal val="1+#ppt_h/2"/>
                                          </p:val>
                                        </p:tav>
                                        <p:tav tm="100000">
                                          <p:val>
                                            <p:strVal val="#ppt_y"/>
                                          </p:val>
                                        </p:tav>
                                      </p:tavLst>
                                    </p:anim>
                                  </p:childTnLst>
                                </p:cTn>
                              </p:par>
                              <p:par>
                                <p:cTn id="26" presetID="8" presetClass="emph" presetSubtype="0" fill="hold" nodeType="withEffect">
                                  <p:stCondLst>
                                    <p:cond delay="250"/>
                                  </p:stCondLst>
                                  <p:childTnLst>
                                    <p:animRot by="21600000">
                                      <p:cBhvr>
                                        <p:cTn id="27" dur="2000" fill="hold"/>
                                        <p:tgtEl>
                                          <p:spTgt spid="37"/>
                                        </p:tgtEl>
                                        <p:attrNameLst>
                                          <p:attrName>r</p:attrName>
                                        </p:attrNameLst>
                                      </p:cBhvr>
                                    </p:animRot>
                                  </p:childTnLst>
                                </p:cTn>
                              </p:par>
                              <p:par>
                                <p:cTn id="28" presetID="10" presetClass="entr" presetSubtype="0" fill="hold" grpId="0" nodeType="withEffect" nodePh="1">
                                  <p:stCondLst>
                                    <p:cond delay="500"/>
                                  </p:stCondLst>
                                  <p:endCondLst>
                                    <p:cond evt="begin" delay="0">
                                      <p:tn val="28"/>
                                    </p:cond>
                                  </p:end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par>
                                <p:cTn id="31" presetID="2" presetClass="entr" presetSubtype="12" fill="hold" nodeType="withEffect">
                                  <p:stCondLst>
                                    <p:cond delay="50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500"/>
                                  </p:stCondLst>
                                  <p:childTnLst>
                                    <p:animRot by="21600000">
                                      <p:cBhvr>
                                        <p:cTn id="36" dur="2000" fill="hold"/>
                                        <p:tgtEl>
                                          <p:spTgt spid="38"/>
                                        </p:tgtEl>
                                        <p:attrNameLst>
                                          <p:attrName>r</p:attrName>
                                        </p:attrNameLst>
                                      </p:cBhvr>
                                    </p:animRot>
                                  </p:childTnLst>
                                </p:cTn>
                              </p:par>
                              <p:par>
                                <p:cTn id="37" presetID="10" presetClass="entr" presetSubtype="0" fill="hold" grpId="0" nodeType="withEffect" nodePh="1">
                                  <p:stCondLst>
                                    <p:cond delay="750"/>
                                  </p:stCondLst>
                                  <p:endCondLst>
                                    <p:cond evt="begin" delay="0">
                                      <p:tn val="37"/>
                                    </p:cond>
                                  </p:end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childTnLst>
                                </p:cTn>
                              </p:par>
                              <p:par>
                                <p:cTn id="40" presetID="2" presetClass="entr" presetSubtype="12" fill="hold" nodeType="withEffect">
                                  <p:stCondLst>
                                    <p:cond delay="75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0-#ppt_w/2"/>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8" presetClass="emph" presetSubtype="0" fill="hold" nodeType="withEffect">
                                  <p:stCondLst>
                                    <p:cond delay="750"/>
                                  </p:stCondLst>
                                  <p:childTnLst>
                                    <p:animRot by="21600000">
                                      <p:cBhvr>
                                        <p:cTn id="45" dur="2000" fill="hold"/>
                                        <p:tgtEl>
                                          <p:spTgt spid="39"/>
                                        </p:tgtEl>
                                        <p:attrNameLst>
                                          <p:attrName>r</p:attrName>
                                        </p:attrNameLst>
                                      </p:cBhvr>
                                    </p:animRot>
                                  </p:childTnLst>
                                </p:cTn>
                              </p:par>
                              <p:par>
                                <p:cTn id="46" presetID="10" presetClass="entr" presetSubtype="0" fill="hold" grpId="0" nodeType="withEffect" nodePh="1">
                                  <p:stCondLst>
                                    <p:cond delay="1000"/>
                                  </p:stCondLst>
                                  <p:endCondLst>
                                    <p:cond evt="begin" delay="0">
                                      <p:tn val="46"/>
                                    </p:cond>
                                  </p:end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par>
                                <p:cTn id="49" presetID="2" presetClass="entr" presetSubtype="12" fill="hold" nodeType="withEffect">
                                  <p:stCondLst>
                                    <p:cond delay="100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0-#ppt_w/2"/>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par>
                                <p:cTn id="53" presetID="8" presetClass="emph" presetSubtype="0" fill="hold" nodeType="withEffect">
                                  <p:stCondLst>
                                    <p:cond delay="1000"/>
                                  </p:stCondLst>
                                  <p:childTnLst>
                                    <p:animRot by="21600000">
                                      <p:cBhvr>
                                        <p:cTn id="54" dur="2000" fill="hold"/>
                                        <p:tgtEl>
                                          <p:spTgt spid="3"/>
                                        </p:tgtEl>
                                        <p:attrNameLst>
                                          <p:attrName>r</p:attrName>
                                        </p:attrNameLst>
                                      </p:cBhvr>
                                    </p:animRot>
                                  </p:childTnLst>
                                </p:cTn>
                              </p:par>
                              <p:par>
                                <p:cTn id="55" presetID="10" presetClass="entr" presetSubtype="0" fill="hold" grpId="0" nodeType="withEffect" nodePh="1">
                                  <p:stCondLst>
                                    <p:cond delay="1000"/>
                                  </p:stCondLst>
                                  <p:endCondLst>
                                    <p:cond evt="begin" delay="0">
                                      <p:tn val="55"/>
                                    </p:cond>
                                  </p:end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4"/>
                                        </p:tgtEl>
                                        <p:attrNameLst>
                                          <p:attrName>style.visibility</p:attrName>
                                        </p:attrNameLst>
                                      </p:cBhvr>
                                      <p:to>
                                        <p:strVal val="visible"/>
                                      </p:to>
                                    </p:set>
                                    <p:animEffect transition="in" filter="wipe(left)">
                                      <p:cBhvr>
                                        <p:cTn id="82" dur="500"/>
                                        <p:tgtEl>
                                          <p:spTgt spid="4"/>
                                        </p:tgtEl>
                                      </p:cBhvr>
                                    </p:animEffect>
                                  </p:childTnLst>
                                </p:cTn>
                              </p:par>
                            </p:childTnLst>
                          </p:cTn>
                        </p:par>
                        <p:par>
                          <p:cTn id="83" fill="hold">
                            <p:stCondLst>
                              <p:cond delay="500"/>
                            </p:stCondLst>
                            <p:childTnLst>
                              <p:par>
                                <p:cTn id="84" presetID="55" presetClass="entr" presetSubtype="0" fill="hold" nodeType="after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1000" fill="hold"/>
                                        <p:tgtEl>
                                          <p:spTgt spid="56"/>
                                        </p:tgtEl>
                                        <p:attrNameLst>
                                          <p:attrName>ppt_w</p:attrName>
                                        </p:attrNameLst>
                                      </p:cBhvr>
                                      <p:tavLst>
                                        <p:tav tm="0">
                                          <p:val>
                                            <p:strVal val="#ppt_w*0.70"/>
                                          </p:val>
                                        </p:tav>
                                        <p:tav tm="100000">
                                          <p:val>
                                            <p:strVal val="#ppt_w"/>
                                          </p:val>
                                        </p:tav>
                                      </p:tavLst>
                                    </p:anim>
                                    <p:anim calcmode="lin" valueType="num">
                                      <p:cBhvr>
                                        <p:cTn id="87" dur="1000" fill="hold"/>
                                        <p:tgtEl>
                                          <p:spTgt spid="56"/>
                                        </p:tgtEl>
                                        <p:attrNameLst>
                                          <p:attrName>ppt_h</p:attrName>
                                        </p:attrNameLst>
                                      </p:cBhvr>
                                      <p:tavLst>
                                        <p:tav tm="0">
                                          <p:val>
                                            <p:strVal val="#ppt_h"/>
                                          </p:val>
                                        </p:tav>
                                        <p:tav tm="100000">
                                          <p:val>
                                            <p:strVal val="#ppt_h"/>
                                          </p:val>
                                        </p:tav>
                                      </p:tavLst>
                                    </p:anim>
                                    <p:animEffect transition="in" filter="fade">
                                      <p:cBhvr>
                                        <p:cTn id="88"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1"/>
      <p:bldP spid="40" grpId="0"/>
      <p:bldP spid="53" grpId="0"/>
      <p:bldP spid="54" grpId="0"/>
      <p:bldP spid="5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703195" y="17145"/>
            <a:ext cx="3702368" cy="5134928"/>
            <a:chOff x="5676" y="36"/>
            <a:chExt cx="7774" cy="10782"/>
          </a:xfrm>
        </p:grpSpPr>
        <p:sp>
          <p:nvSpPr>
            <p:cNvPr id="6" name="矩形 5"/>
            <p:cNvSpPr/>
            <p:nvPr/>
          </p:nvSpPr>
          <p:spPr>
            <a:xfrm>
              <a:off x="7004" y="36"/>
              <a:ext cx="5192" cy="10782"/>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676" y="1004"/>
              <a:ext cx="7775" cy="7775"/>
              <a:chOff x="5993" y="1125"/>
              <a:chExt cx="7143" cy="7143"/>
            </a:xfrm>
          </p:grpSpPr>
          <p:sp>
            <p:nvSpPr>
              <p:cNvPr id="8" name="椭圆 7"/>
              <p:cNvSpPr/>
              <p:nvPr/>
            </p:nvSpPr>
            <p:spPr>
              <a:xfrm>
                <a:off x="6245" y="1331"/>
                <a:ext cx="6711" cy="6711"/>
              </a:xfrm>
              <a:prstGeom prst="ellipse">
                <a:avLst/>
              </a:prstGeom>
              <a:solidFill>
                <a:srgbClr val="EB692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993" y="1125"/>
                <a:ext cx="7143" cy="7143"/>
                <a:chOff x="5993" y="1125"/>
                <a:chExt cx="7143" cy="7143"/>
              </a:xfrm>
            </p:grpSpPr>
            <p:sp>
              <p:nvSpPr>
                <p:cNvPr id="7" name="椭圆 6"/>
                <p:cNvSpPr/>
                <p:nvPr/>
              </p:nvSpPr>
              <p:spPr>
                <a:xfrm>
                  <a:off x="5993" y="1125"/>
                  <a:ext cx="7143" cy="7143"/>
                </a:xfrm>
                <a:prstGeom prst="ellipse">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包图网_19718276中国风敦煌壁画藻井装饰花纹"/>
                <p:cNvPicPr>
                  <a:picLocks noChangeAspect="1"/>
                </p:cNvPicPr>
                <p:nvPr/>
              </p:nvPicPr>
              <p:blipFill>
                <a:blip r:embed="rId2"/>
                <a:srcRect l="24645" t="13537" r="23050" b="13019"/>
                <a:stretch>
                  <a:fillRect/>
                </a:stretch>
              </p:blipFill>
              <p:spPr>
                <a:xfrm>
                  <a:off x="6171" y="1331"/>
                  <a:ext cx="6786" cy="6730"/>
                </a:xfrm>
                <a:prstGeom prst="ellipse">
                  <a:avLst/>
                </a:prstGeom>
              </p:spPr>
            </p:pic>
          </p:grpSp>
        </p:grpSp>
      </p:grpSp>
      <p:sp>
        <p:nvSpPr>
          <p:cNvPr id="20" name="矩形 19"/>
          <p:cNvSpPr/>
          <p:nvPr/>
        </p:nvSpPr>
        <p:spPr>
          <a:xfrm>
            <a:off x="8372408" y="829969"/>
            <a:ext cx="367189" cy="2140268"/>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rot="5400000">
            <a:off x="-421957" y="2665520"/>
            <a:ext cx="3670459" cy="207749"/>
          </a:xfrm>
          <a:prstGeom prst="rect">
            <a:avLst/>
          </a:prstGeom>
          <a:noFill/>
        </p:spPr>
        <p:txBody>
          <a:bodyPr wrap="square" rtlCol="0">
            <a:spAutoFit/>
          </a:bodyPr>
          <a:lstStyle/>
          <a:p>
            <a:pPr algn="dist"/>
            <a:endParaRPr lang="en-US" altLang="zh-CN" sz="750">
              <a:solidFill>
                <a:schemeClr val="bg1">
                  <a:lumMod val="75000"/>
                  <a:alpha val="44000"/>
                </a:schemeClr>
              </a:solidFill>
            </a:endParaRPr>
          </a:p>
        </p:txBody>
      </p:sp>
      <p:pic>
        <p:nvPicPr>
          <p:cNvPr id="45" name="图片 44" descr="房子"/>
          <p:cNvPicPr>
            <a:picLocks noChangeAspect="1"/>
          </p:cNvPicPr>
          <p:nvPr/>
        </p:nvPicPr>
        <p:blipFill>
          <a:blip r:embed="rId3"/>
          <a:stretch>
            <a:fillRect/>
          </a:stretch>
        </p:blipFill>
        <p:spPr>
          <a:xfrm>
            <a:off x="3149918" y="253841"/>
            <a:ext cx="2914174" cy="1245965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89281" y="1106373"/>
            <a:ext cx="1377386" cy="2447060"/>
          </a:xfrm>
          <a:prstGeom prst="rect">
            <a:avLst/>
          </a:prstGeom>
        </p:spPr>
      </p:pic>
      <p:sp>
        <p:nvSpPr>
          <p:cNvPr id="14" name="文本框 13"/>
          <p:cNvSpPr txBox="1"/>
          <p:nvPr/>
        </p:nvSpPr>
        <p:spPr>
          <a:xfrm rot="16200000">
            <a:off x="2676413" y="2187913"/>
            <a:ext cx="3924151" cy="2014019"/>
          </a:xfrm>
          <a:prstGeom prst="rect">
            <a:avLst/>
          </a:prstGeom>
          <a:noFill/>
        </p:spPr>
        <p:txBody>
          <a:bodyPr vert="eaVert" wrap="square" rtlCol="0">
            <a:spAutoFit/>
          </a:bodyPr>
          <a:lstStyle/>
          <a:p>
            <a:r>
              <a:rPr lang="vi-VN" altLang="zh-CN" sz="4050" b="1" i="0" dirty="0">
                <a:solidFill>
                  <a:srgbClr val="6C0A1E"/>
                </a:solidFill>
                <a:latin typeface="Times New Roman" panose="02020603050405020304" pitchFamily="18" charset="0"/>
                <a:ea typeface="字魂50号-白鸽天行体" panose="00000500000000000000" charset="-122"/>
                <a:cs typeface="Times New Roman" panose="02020603050405020304" pitchFamily="18" charset="0"/>
              </a:rPr>
              <a:t>2.</a:t>
            </a:r>
          </a:p>
          <a:p>
            <a:r>
              <a:rPr lang="vi-VN" altLang="zh-CN" sz="4050" b="1" i="0" dirty="0">
                <a:solidFill>
                  <a:srgbClr val="6C0A1E"/>
                </a:solidFill>
                <a:latin typeface="Times New Roman" panose="02020603050405020304" pitchFamily="18" charset="0"/>
                <a:ea typeface="字魂50号-白鸽天行体" panose="00000500000000000000" charset="-122"/>
                <a:cs typeface="Times New Roman" panose="02020603050405020304" pitchFamily="18" charset="0"/>
              </a:rPr>
              <a:t>Đặc điểm nội dung của bài thơ </a:t>
            </a:r>
            <a:endParaRPr lang="zh-CN" altLang="en-US" sz="4050" b="1" i="0" dirty="0">
              <a:solidFill>
                <a:srgbClr val="6C0A1E"/>
              </a:solidFill>
              <a:latin typeface="Times New Roman" panose="02020603050405020304" pitchFamily="18" charset="0"/>
              <a:ea typeface="方正书宋简体" panose="03000509000000000000" pitchFamily="65" charset="-122"/>
              <a:cs typeface="Times New Roman" panose="02020603050405020304" pitchFamily="18" charset="0"/>
            </a:endParaRPr>
          </a:p>
        </p:txBody>
      </p:sp>
      <p:sp>
        <p:nvSpPr>
          <p:cNvPr id="26" name="矩形 25"/>
          <p:cNvSpPr/>
          <p:nvPr/>
        </p:nvSpPr>
        <p:spPr>
          <a:xfrm>
            <a:off x="1819208" y="2230620"/>
            <a:ext cx="367189" cy="2140268"/>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14313" y="4814411"/>
            <a:ext cx="8751094" cy="192168"/>
          </a:xfrm>
          <a:prstGeom prst="rect">
            <a:avLst/>
          </a:prstGeom>
          <a:noFill/>
        </p:spPr>
        <p:txBody>
          <a:bodyPr wrap="square" rtlCol="0">
            <a:spAutoFit/>
          </a:bodyPr>
          <a:lstStyle/>
          <a:p>
            <a:pPr algn="dist">
              <a:lnSpc>
                <a:spcPct val="120000"/>
              </a:lnSpc>
            </a:pPr>
            <a:r>
              <a:rPr lang="ko-KR" altLang="en-US" sz="600">
                <a:solidFill>
                  <a:schemeClr val="bg1"/>
                </a:solidFill>
              </a:rPr>
              <a:t>바</a:t>
            </a:r>
            <a:r>
              <a:rPr lang="en-US" altLang="ko-KR" sz="600">
                <a:solidFill>
                  <a:schemeClr val="bg1"/>
                </a:solidFill>
              </a:rPr>
              <a:t>/</a:t>
            </a:r>
            <a:r>
              <a:rPr lang="ko-KR" altLang="en-US" sz="600">
                <a:solidFill>
                  <a:schemeClr val="bg1"/>
                </a:solidFill>
              </a:rPr>
              <a:t>람</a:t>
            </a:r>
            <a:r>
              <a:rPr lang="en-US" altLang="ko-KR" sz="600">
                <a:solidFill>
                  <a:schemeClr val="bg1"/>
                </a:solidFill>
              </a:rPr>
              <a:t>/</a:t>
            </a:r>
            <a:r>
              <a:rPr lang="ko-KR" altLang="en-US" sz="600">
                <a:solidFill>
                  <a:schemeClr val="bg1"/>
                </a:solidFill>
              </a:rPr>
              <a:t>돈</a:t>
            </a:r>
            <a:r>
              <a:rPr lang="en-US" altLang="ko-KR" sz="600">
                <a:solidFill>
                  <a:schemeClr val="bg1"/>
                </a:solidFill>
              </a:rPr>
              <a:t>/</a:t>
            </a:r>
            <a:r>
              <a:rPr lang="ko-KR" altLang="en-US" sz="600">
                <a:solidFill>
                  <a:schemeClr val="bg1"/>
                </a:solidFill>
              </a:rPr>
              <a:t>황</a:t>
            </a:r>
            <a:r>
              <a:rPr lang="en-US" altLang="ko-KR" sz="600">
                <a:solidFill>
                  <a:schemeClr val="bg1"/>
                </a:solidFill>
              </a:rPr>
              <a:t>/</a:t>
            </a:r>
            <a:r>
              <a:rPr lang="ko-KR" altLang="en-US" sz="600">
                <a:solidFill>
                  <a:schemeClr val="bg1"/>
                </a:solidFill>
              </a:rPr>
              <a:t>인</a:t>
            </a:r>
            <a:r>
              <a:rPr lang="en-US" altLang="ko-KR" sz="600">
                <a:solidFill>
                  <a:schemeClr val="bg1"/>
                </a:solidFill>
              </a:rPr>
              <a:t>/</a:t>
            </a:r>
            <a:r>
              <a:rPr lang="ko-KR" altLang="en-US" sz="600">
                <a:solidFill>
                  <a:schemeClr val="bg1"/>
                </a:solidFill>
              </a:rPr>
              <a:t>상</a:t>
            </a:r>
            <a:endParaRPr lang="zh-CN" altLang="en-US" sz="600">
              <a:solidFill>
                <a:schemeClr val="bg1"/>
              </a:solidFill>
            </a:endParaRPr>
          </a:p>
        </p:txBody>
      </p:sp>
      <p:sp>
        <p:nvSpPr>
          <p:cNvPr id="35" name="文本框 34"/>
          <p:cNvSpPr txBox="1"/>
          <p:nvPr/>
        </p:nvSpPr>
        <p:spPr>
          <a:xfrm>
            <a:off x="214313" y="200501"/>
            <a:ext cx="8751094" cy="192168"/>
          </a:xfrm>
          <a:prstGeom prst="rect">
            <a:avLst/>
          </a:prstGeom>
          <a:noFill/>
        </p:spPr>
        <p:txBody>
          <a:bodyPr wrap="square" rtlCol="0">
            <a:spAutoFit/>
          </a:bodyPr>
          <a:lstStyle/>
          <a:p>
            <a:pPr algn="dist">
              <a:lnSpc>
                <a:spcPct val="120000"/>
              </a:lnSpc>
            </a:pPr>
            <a:r>
              <a:rPr lang="ko-KR" altLang="en-US" sz="600">
                <a:solidFill>
                  <a:schemeClr val="bg1"/>
                </a:solidFill>
              </a:rPr>
              <a:t>바</a:t>
            </a:r>
            <a:r>
              <a:rPr lang="en-US" altLang="ko-KR" sz="600">
                <a:solidFill>
                  <a:schemeClr val="bg1"/>
                </a:solidFill>
              </a:rPr>
              <a:t>/</a:t>
            </a:r>
            <a:r>
              <a:rPr lang="ko-KR" altLang="en-US" sz="600">
                <a:solidFill>
                  <a:schemeClr val="bg1"/>
                </a:solidFill>
              </a:rPr>
              <a:t>람</a:t>
            </a:r>
            <a:r>
              <a:rPr lang="en-US" altLang="ko-KR" sz="600">
                <a:solidFill>
                  <a:schemeClr val="bg1"/>
                </a:solidFill>
              </a:rPr>
              <a:t>/</a:t>
            </a:r>
            <a:r>
              <a:rPr lang="ko-KR" altLang="en-US" sz="600">
                <a:solidFill>
                  <a:schemeClr val="bg1"/>
                </a:solidFill>
              </a:rPr>
              <a:t>돈</a:t>
            </a:r>
            <a:r>
              <a:rPr lang="en-US" altLang="ko-KR" sz="600">
                <a:solidFill>
                  <a:schemeClr val="bg1"/>
                </a:solidFill>
              </a:rPr>
              <a:t>/</a:t>
            </a:r>
            <a:r>
              <a:rPr lang="ko-KR" altLang="en-US" sz="600">
                <a:solidFill>
                  <a:schemeClr val="bg1"/>
                </a:solidFill>
              </a:rPr>
              <a:t>황</a:t>
            </a:r>
            <a:r>
              <a:rPr lang="en-US" altLang="ko-KR" sz="600">
                <a:solidFill>
                  <a:schemeClr val="bg1"/>
                </a:solidFill>
              </a:rPr>
              <a:t>/</a:t>
            </a:r>
            <a:r>
              <a:rPr lang="ko-KR" altLang="en-US" sz="600">
                <a:solidFill>
                  <a:schemeClr val="bg1"/>
                </a:solidFill>
              </a:rPr>
              <a:t>인</a:t>
            </a:r>
            <a:r>
              <a:rPr lang="en-US" altLang="ko-KR" sz="600">
                <a:solidFill>
                  <a:schemeClr val="bg1"/>
                </a:solidFill>
              </a:rPr>
              <a:t>/</a:t>
            </a:r>
            <a:r>
              <a:rPr lang="ko-KR" altLang="en-US" sz="600">
                <a:solidFill>
                  <a:schemeClr val="bg1"/>
                </a:solidFill>
              </a:rPr>
              <a:t>상</a:t>
            </a:r>
            <a:endParaRPr lang="zh-CN" altLang="en-US" sz="600">
              <a:solidFill>
                <a:schemeClr val="bg1"/>
              </a:solidFill>
            </a:endParaRPr>
          </a:p>
        </p:txBody>
      </p:sp>
    </p:spTree>
    <p:extLst>
      <p:ext uri="{BB962C8B-B14F-4D97-AF65-F5344CB8AC3E}">
        <p14:creationId xmlns:p14="http://schemas.microsoft.com/office/powerpoint/2010/main" val="368285404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diamond(in)">
                                      <p:cBhvr>
                                        <p:cTn id="7" dur="2000"/>
                                        <p:tgtEl>
                                          <p:spTgt spid="62"/>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35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34" grpId="0"/>
      <p:bldP spid="34" grpId="1"/>
      <p:bldP spid="35" grpId="0"/>
      <p:bldP spid="3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ackground pattern&#10;&#10;Description automatically generated with low confidence">
            <a:extLst>
              <a:ext uri="{FF2B5EF4-FFF2-40B4-BE49-F238E27FC236}">
                <a16:creationId xmlns:a16="http://schemas.microsoft.com/office/drawing/2014/main" id="{1DE74BBD-9D64-20F7-751B-D5C2AB30AB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369" y="0"/>
            <a:ext cx="7791262" cy="5143500"/>
          </a:xfrm>
          <a:prstGeom prst="rect">
            <a:avLst/>
          </a:prstGeom>
        </p:spPr>
      </p:pic>
    </p:spTree>
    <p:extLst>
      <p:ext uri="{BB962C8B-B14F-4D97-AF65-F5344CB8AC3E}">
        <p14:creationId xmlns:p14="http://schemas.microsoft.com/office/powerpoint/2010/main" val="1721502675"/>
      </p:ext>
    </p:extLst>
  </p:cSld>
  <p:clrMapOvr>
    <a:masterClrMapping/>
  </p:clrMapOvr>
  <p:transition spd="slow">
    <p:wheel spokes="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spc="-300" dirty="0">
                <a:latin typeface="Times New Roman" panose="02020603050405020304" pitchFamily="18" charset="0"/>
                <a:ea typeface="方正字迹-吕建德字体" panose="02010600010101010101" pitchFamily="2" charset="-122"/>
                <a:cs typeface="Times New Roman" panose="02020603050405020304" pitchFamily="18" charset="0"/>
              </a:rPr>
              <a:t>a,</a:t>
            </a:r>
            <a:endParaRPr lang="zh-CN" altLang="en-US" sz="5400"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spc="-300" dirty="0">
                <a:latin typeface="Times New Roman" panose="02020603050405020304" pitchFamily="18" charset="0"/>
                <a:ea typeface="方正华隶简体" pitchFamily="65" charset="-122"/>
                <a:cs typeface="Times New Roman" panose="02020603050405020304" pitchFamily="18" charset="0"/>
              </a:rPr>
              <a:t>Mạch cảm xúc</a:t>
            </a:r>
            <a:endParaRPr lang="zh-CN" altLang="en-US" sz="3600" b="1"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29035533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A9D1D9-93B0-0719-4922-D05ED83CEA09}"/>
              </a:ext>
            </a:extLst>
          </p:cNvPr>
          <p:cNvSpPr txBox="1"/>
          <p:nvPr/>
        </p:nvSpPr>
        <p:spPr>
          <a:xfrm>
            <a:off x="899592" y="169418"/>
            <a:ext cx="7992888" cy="1757212"/>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400" b="1" i="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Bài thơ “Ông đồ” viết về ai và về việc gì?</a:t>
            </a:r>
          </a:p>
          <a:p>
            <a:pPr algn="just">
              <a:lnSpc>
                <a:spcPct val="115000"/>
              </a:lnSpc>
            </a:pPr>
            <a:r>
              <a:rPr lang="vi-VN" sz="2400" dirty="0">
                <a:latin typeface="Times New Roman" panose="02020603050405020304" pitchFamily="18" charset="0"/>
                <a:cs typeface="Times New Roman" panose="02020603050405020304" pitchFamily="18" charset="0"/>
                <a:sym typeface="Symbol" pitchFamily="2" charset="2"/>
              </a:rPr>
              <a:t> </a:t>
            </a:r>
            <a:r>
              <a:rPr lang="vi-VN" sz="2400" i="0" dirty="0">
                <a:latin typeface="Times New Roman" panose="02020603050405020304" pitchFamily="18" charset="0"/>
                <a:cs typeface="Times New Roman" panose="02020603050405020304" pitchFamily="18" charset="0"/>
              </a:rPr>
              <a:t>Bài thơ viết về ông đồ - người dạy chữ Nho ngày xưa. </a:t>
            </a:r>
          </a:p>
          <a:p>
            <a:pPr algn="just">
              <a:lnSpc>
                <a:spcPct val="115000"/>
              </a:lnSpc>
            </a:pPr>
            <a:r>
              <a:rPr lang="vi-VN" sz="2400" dirty="0">
                <a:latin typeface="Times New Roman" panose="02020603050405020304" pitchFamily="18" charset="0"/>
                <a:cs typeface="Times New Roman" panose="02020603050405020304" pitchFamily="18" charset="0"/>
                <a:sym typeface="Symbol" pitchFamily="2" charset="2"/>
              </a:rPr>
              <a:t> </a:t>
            </a:r>
            <a:r>
              <a:rPr lang="vi-VN" sz="2400" i="0" dirty="0">
                <a:latin typeface="Times New Roman" panose="02020603050405020304" pitchFamily="18" charset="0"/>
                <a:cs typeface="Times New Roman" panose="02020603050405020304" pitchFamily="18" charset="0"/>
              </a:rPr>
              <a:t>Sự việc: ông đồ viết chữ Nho được mọi người tấm tắc khen, nhưng dần dần ông đồ lại bị lãng quên.</a:t>
            </a:r>
            <a:endParaRPr lang="en-VN" sz="24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 name="Picture 6" descr="F:\360安全浏览器下载\水墨\1402\09.png">
            <a:extLst>
              <a:ext uri="{FF2B5EF4-FFF2-40B4-BE49-F238E27FC236}">
                <a16:creationId xmlns:a16="http://schemas.microsoft.com/office/drawing/2014/main" id="{1FE70A05-79F0-1016-45C8-F10ED16AB1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71560"/>
            <a:ext cx="709481" cy="75369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F:\360安全浏览器下载\水墨\1402\09.png">
            <a:extLst>
              <a:ext uri="{FF2B5EF4-FFF2-40B4-BE49-F238E27FC236}">
                <a16:creationId xmlns:a16="http://schemas.microsoft.com/office/drawing/2014/main" id="{8BAB2B35-1531-D321-C276-E53B3DC347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111" y="1745365"/>
            <a:ext cx="709481" cy="7536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F:\360安全浏览器下载\水墨\1402\09.png">
            <a:extLst>
              <a:ext uri="{FF2B5EF4-FFF2-40B4-BE49-F238E27FC236}">
                <a16:creationId xmlns:a16="http://schemas.microsoft.com/office/drawing/2014/main" id="{844B865B-FF84-8953-7EAD-896EDA87B7A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111" y="2808598"/>
            <a:ext cx="709481" cy="7536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text, person&#10;&#10;Description automatically generated">
            <a:extLst>
              <a:ext uri="{FF2B5EF4-FFF2-40B4-BE49-F238E27FC236}">
                <a16:creationId xmlns:a16="http://schemas.microsoft.com/office/drawing/2014/main" id="{4EAE23F9-D0A5-D0AA-6E71-B64728320C09}"/>
              </a:ext>
            </a:extLst>
          </p:cNvPr>
          <p:cNvPicPr>
            <a:picLocks noChangeAspect="1"/>
          </p:cNvPicPr>
          <p:nvPr/>
        </p:nvPicPr>
        <p:blipFill rotWithShape="1">
          <a:blip r:embed="rId3">
            <a:extLst>
              <a:ext uri="{28A0092B-C50C-407E-A947-70E740481C1C}">
                <a14:useLocalDpi xmlns:a14="http://schemas.microsoft.com/office/drawing/2010/main" val="0"/>
              </a:ext>
            </a:extLst>
          </a:blip>
          <a:srcRect r="45334"/>
          <a:stretch/>
        </p:blipFill>
        <p:spPr>
          <a:xfrm>
            <a:off x="6940582" y="2733384"/>
            <a:ext cx="2221649" cy="3048000"/>
          </a:xfrm>
          <a:prstGeom prst="rect">
            <a:avLst/>
          </a:prstGeom>
        </p:spPr>
      </p:pic>
      <p:sp>
        <p:nvSpPr>
          <p:cNvPr id="9" name="TextBox 8">
            <a:extLst>
              <a:ext uri="{FF2B5EF4-FFF2-40B4-BE49-F238E27FC236}">
                <a16:creationId xmlns:a16="http://schemas.microsoft.com/office/drawing/2014/main" id="{42C8BA52-D02B-F0DE-2402-8D87766A9C72}"/>
              </a:ext>
            </a:extLst>
          </p:cNvPr>
          <p:cNvSpPr txBox="1"/>
          <p:nvPr/>
        </p:nvSpPr>
        <p:spPr>
          <a:xfrm>
            <a:off x="961001" y="1953187"/>
            <a:ext cx="7992888" cy="906595"/>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400" b="1" i="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Ai là người bày tỏ cảm xúc, suy nghĩ trong bài thơ? </a:t>
            </a:r>
            <a:endParaRPr lang="vi-VN" sz="2400" b="1" i="0" dirty="0">
              <a:solidFill>
                <a:srgbClr val="7030A0"/>
              </a:solidFill>
              <a:latin typeface="Times New Roman" panose="02020603050405020304" pitchFamily="18" charset="0"/>
              <a:cs typeface="Times New Roman" panose="02020603050405020304" pitchFamily="18" charset="0"/>
            </a:endParaRPr>
          </a:p>
          <a:p>
            <a:pPr algn="just">
              <a:lnSpc>
                <a:spcPct val="115000"/>
              </a:lnSpc>
            </a:pPr>
            <a:r>
              <a:rPr lang="vi-VN" sz="2400" dirty="0">
                <a:latin typeface="Times New Roman" panose="02020603050405020304" pitchFamily="18" charset="0"/>
                <a:cs typeface="Times New Roman" panose="02020603050405020304" pitchFamily="18" charset="0"/>
                <a:sym typeface="Symbol" pitchFamily="2" charset="2"/>
              </a:rPr>
              <a:t>  </a:t>
            </a:r>
            <a:r>
              <a:rPr lang="vi-VN" sz="2400" i="0" dirty="0">
                <a:latin typeface="Times New Roman" panose="02020603050405020304" pitchFamily="18" charset="0"/>
                <a:cs typeface="Times New Roman" panose="02020603050405020304" pitchFamily="18" charset="0"/>
              </a:rPr>
              <a:t>Người bày tỏ cảm xúc: tác giả.</a:t>
            </a:r>
            <a:endParaRPr lang="en-VN" sz="24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29F0953C-83AD-A034-E9A3-8CEB7A9DAE83}"/>
              </a:ext>
            </a:extLst>
          </p:cNvPr>
          <p:cNvSpPr txBox="1"/>
          <p:nvPr/>
        </p:nvSpPr>
        <p:spPr>
          <a:xfrm>
            <a:off x="961001" y="2989462"/>
            <a:ext cx="6275295" cy="1757212"/>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400" b="1" i="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Cảm xúc, suy nghĩ trong bài thơ là gì? </a:t>
            </a:r>
            <a:endParaRPr lang="en-VN" sz="2400" b="1" i="0" dirty="0">
              <a:solidFill>
                <a:srgbClr val="7030A0"/>
              </a:solidFill>
              <a:latin typeface="Times New Roman" panose="02020603050405020304" pitchFamily="18" charset="0"/>
              <a:cs typeface="Times New Roman" panose="02020603050405020304" pitchFamily="18" charset="0"/>
            </a:endParaRPr>
          </a:p>
          <a:p>
            <a:pPr algn="just">
              <a:lnSpc>
                <a:spcPct val="115000"/>
              </a:lnSpc>
            </a:pPr>
            <a:r>
              <a:rPr lang="vi-VN" sz="2400" dirty="0">
                <a:latin typeface="Times New Roman" panose="02020603050405020304" pitchFamily="18" charset="0"/>
                <a:cs typeface="Times New Roman" panose="02020603050405020304" pitchFamily="18" charset="0"/>
                <a:sym typeface="Symbol" pitchFamily="2" charset="2"/>
              </a:rPr>
              <a:t> </a:t>
            </a:r>
            <a:r>
              <a:rPr lang="vi-VN" sz="2400" i="0" dirty="0">
                <a:latin typeface="Times New Roman" panose="02020603050405020304" pitchFamily="18" charset="0"/>
                <a:cs typeface="Times New Roman" panose="02020603050405020304" pitchFamily="18" charset="0"/>
              </a:rPr>
              <a:t>Niềm cảm thương, nỗi tiếc nhớ ngậm ngùi của tác giả với cảnh cũ người xưa, gắn liền với một nét văn hoá cổ truyền của dân tộc. </a:t>
            </a:r>
            <a:endParaRPr lang="en-VN" sz="24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565314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heckerboard(across)">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heckerboard(across)">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9">
                                            <p:txEl>
                                              <p:pRg st="0" end="0"/>
                                            </p:txEl>
                                          </p:spTgt>
                                        </p:tgtEl>
                                        <p:attrNameLst>
                                          <p:attrName>style.visibility</p:attrName>
                                        </p:attrNameLst>
                                      </p:cBhvr>
                                      <p:to>
                                        <p:strVal val="visible"/>
                                      </p:to>
                                    </p:set>
                                    <p:animEffect transition="in" filter="checkerboard(across)">
                                      <p:cBhvr>
                                        <p:cTn id="25" dur="500"/>
                                        <p:tgtEl>
                                          <p:spTgt spid="9">
                                            <p:txEl>
                                              <p:pRg st="0" end="0"/>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checkerboard(across)">
                                      <p:cBhvr>
                                        <p:cTn id="33" dur="500"/>
                                        <p:tgtEl>
                                          <p:spTgt spid="9">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0">
                                            <p:txEl>
                                              <p:pRg st="0" end="0"/>
                                            </p:txEl>
                                          </p:spTgt>
                                        </p:tgtEl>
                                        <p:attrNameLst>
                                          <p:attrName>style.visibility</p:attrName>
                                        </p:attrNameLst>
                                      </p:cBhvr>
                                      <p:to>
                                        <p:strVal val="visible"/>
                                      </p:to>
                                    </p:set>
                                    <p:animEffect transition="in" filter="checkerboard(across)">
                                      <p:cBhvr>
                                        <p:cTn id="38" dur="500"/>
                                        <p:tgtEl>
                                          <p:spTgt spid="10">
                                            <p:txEl>
                                              <p:pRg st="0" end="0"/>
                                            </p:txEl>
                                          </p:spTgt>
                                        </p:tgtEl>
                                      </p:cBhvr>
                                    </p:animEffect>
                                  </p:childTnLst>
                                </p:cTn>
                              </p:par>
                              <p:par>
                                <p:cTn id="39" presetID="5" presetClass="entr" presetSubtype="10"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checkerboard(across)">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10">
                                            <p:txEl>
                                              <p:pRg st="1" end="1"/>
                                            </p:txEl>
                                          </p:spTgt>
                                        </p:tgtEl>
                                        <p:attrNameLst>
                                          <p:attrName>style.visibility</p:attrName>
                                        </p:attrNameLst>
                                      </p:cBhvr>
                                      <p:to>
                                        <p:strVal val="visible"/>
                                      </p:to>
                                    </p:set>
                                    <p:animEffect transition="in" filter="checkerboard(across)">
                                      <p:cBhvr>
                                        <p:cTn id="46"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A9D1D9-93B0-0719-4922-D05ED83CEA09}"/>
              </a:ext>
            </a:extLst>
          </p:cNvPr>
          <p:cNvSpPr txBox="1"/>
          <p:nvPr/>
        </p:nvSpPr>
        <p:spPr>
          <a:xfrm>
            <a:off x="395536" y="267494"/>
            <a:ext cx="8621528" cy="2034660"/>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800" b="1" i="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Nội dung bài thơ được trình bày theo trình tự nào?</a:t>
            </a:r>
          </a:p>
          <a:p>
            <a:pPr algn="just">
              <a:lnSpc>
                <a:spcPct val="115000"/>
              </a:lnSpc>
            </a:pPr>
            <a:r>
              <a:rPr lang="vi-VN" sz="2800" i="0" dirty="0">
                <a:latin typeface="Times New Roman" panose="02020603050405020304" pitchFamily="18" charset="0"/>
                <a:cs typeface="Times New Roman" panose="02020603050405020304" pitchFamily="18" charset="0"/>
                <a:sym typeface="Symbol" pitchFamily="2" charset="2"/>
              </a:rPr>
              <a:t> </a:t>
            </a:r>
            <a:r>
              <a:rPr lang="vi-VN" sz="2800" i="0" dirty="0">
                <a:latin typeface="Times New Roman" panose="02020603050405020304" pitchFamily="18" charset="0"/>
                <a:cs typeface="Times New Roman" panose="02020603050405020304" pitchFamily="18" charset="0"/>
              </a:rPr>
              <a:t>Nội dung bài thơ trình bày theo trình tự thời gian: ông đồ thời còn đắc ý (khổ 1,2) </a:t>
            </a:r>
            <a:r>
              <a:rPr lang="vi-VN" sz="2800" i="0" dirty="0">
                <a:latin typeface="Times New Roman" panose="02020603050405020304" pitchFamily="18" charset="0"/>
                <a:cs typeface="Times New Roman" panose="02020603050405020304" pitchFamily="18" charset="0"/>
                <a:sym typeface="Symbol" pitchFamily="2" charset="2"/>
              </a:rPr>
              <a:t></a:t>
            </a:r>
            <a:r>
              <a:rPr lang="vi-VN" sz="2800" i="0" dirty="0">
                <a:latin typeface="Times New Roman" panose="02020603050405020304" pitchFamily="18" charset="0"/>
                <a:cs typeface="Times New Roman" panose="02020603050405020304" pitchFamily="18" charset="0"/>
              </a:rPr>
              <a:t> ông đồ thời tàn (khổ 3,4) </a:t>
            </a:r>
            <a:r>
              <a:rPr lang="vi-VN" sz="2800" i="0" dirty="0">
                <a:latin typeface="Times New Roman" panose="02020603050405020304" pitchFamily="18" charset="0"/>
                <a:cs typeface="Times New Roman" panose="02020603050405020304" pitchFamily="18" charset="0"/>
                <a:sym typeface="Symbol" pitchFamily="2" charset="2"/>
              </a:rPr>
              <a:t></a:t>
            </a:r>
            <a:r>
              <a:rPr lang="vi-VN" sz="2800" i="0" dirty="0">
                <a:latin typeface="Times New Roman" panose="02020603050405020304" pitchFamily="18" charset="0"/>
                <a:cs typeface="Times New Roman" panose="02020603050405020304" pitchFamily="18" charset="0"/>
              </a:rPr>
              <a:t> vắng bóng ông đồ (khổ 5).</a:t>
            </a:r>
            <a:endParaRPr lang="en-VN" sz="28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F892A16C-DC4E-0063-011F-9600BD71ABE7}"/>
              </a:ext>
            </a:extLst>
          </p:cNvPr>
          <p:cNvSpPr txBox="1"/>
          <p:nvPr/>
        </p:nvSpPr>
        <p:spPr>
          <a:xfrm>
            <a:off x="2537472" y="2585468"/>
            <a:ext cx="6480720" cy="2034660"/>
          </a:xfrm>
          <a:prstGeom prst="rect">
            <a:avLst/>
          </a:prstGeom>
          <a:noFill/>
        </p:spPr>
        <p:txBody>
          <a:bodyPr wrap="square">
            <a:spAutoFit/>
          </a:bodyPr>
          <a:lstStyle/>
          <a:p>
            <a:pPr marL="457200" indent="-457200" algn="just">
              <a:lnSpc>
                <a:spcPct val="115000"/>
              </a:lnSpc>
              <a:buFont typeface="Arial" panose="020B0604020202020204" pitchFamily="34" charset="0"/>
              <a:buChar char="•"/>
            </a:pPr>
            <a:r>
              <a:rPr lang="vi-VN" sz="2800" b="1" i="0" dirty="0">
                <a:solidFill>
                  <a:srgbClr val="7030A0"/>
                </a:solidFill>
                <a:effectLst/>
                <a:latin typeface="Times New Roman" panose="02020603050405020304" pitchFamily="18" charset="0"/>
                <a:ea typeface="Times New Roman" panose="02020603050405020304" pitchFamily="18" charset="0"/>
                <a:cs typeface="Times New Roman" panose="02020603050405020304" pitchFamily="18" charset="0"/>
              </a:rPr>
              <a:t>Cách trình bày ấy có tác dụng gì?</a:t>
            </a:r>
          </a:p>
          <a:p>
            <a:pPr algn="just">
              <a:lnSpc>
                <a:spcPct val="115000"/>
              </a:lnSpc>
            </a:pPr>
            <a:r>
              <a:rPr lang="vi-VN" sz="2800" i="0" dirty="0">
                <a:latin typeface="Times New Roman" panose="02020603050405020304" pitchFamily="18" charset="0"/>
                <a:cs typeface="Times New Roman" panose="02020603050405020304" pitchFamily="18" charset="0"/>
              </a:rPr>
              <a:t>- Tác dụng: trình tự này làm nổi bật chủ đề của bài thơ, thể hiện sự thất thế, tàn tạ đáng buồn của ông đồ một cách đầy ám ảnh.</a:t>
            </a:r>
            <a:endParaRPr lang="en-VN" sz="2800" i="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5" name="图片 1">
            <a:extLst>
              <a:ext uri="{FF2B5EF4-FFF2-40B4-BE49-F238E27FC236}">
                <a16:creationId xmlns:a16="http://schemas.microsoft.com/office/drawing/2014/main" id="{7FF83D5B-7FDC-16CE-C2F4-262F24B115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85468"/>
            <a:ext cx="2722716" cy="2173354"/>
          </a:xfrm>
          <a:prstGeom prst="rect">
            <a:avLst/>
          </a:prstGeom>
        </p:spPr>
      </p:pic>
    </p:spTree>
    <p:extLst>
      <p:ext uri="{BB962C8B-B14F-4D97-AF65-F5344CB8AC3E}">
        <p14:creationId xmlns:p14="http://schemas.microsoft.com/office/powerpoint/2010/main" val="38680074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arn(inVertic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barn(inVertical)">
                                      <p:cBhvr>
                                        <p:cTn id="2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vector graphics&#10;&#10;Description automatically generated">
            <a:extLst>
              <a:ext uri="{FF2B5EF4-FFF2-40B4-BE49-F238E27FC236}">
                <a16:creationId xmlns:a16="http://schemas.microsoft.com/office/drawing/2014/main" id="{A41FE4E5-C64E-A799-5856-68EC17456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704" y="555526"/>
            <a:ext cx="5963649" cy="4241750"/>
          </a:xfrm>
          <a:prstGeom prst="rect">
            <a:avLst/>
          </a:prstGeom>
        </p:spPr>
      </p:pic>
    </p:spTree>
    <p:extLst>
      <p:ext uri="{BB962C8B-B14F-4D97-AF65-F5344CB8AC3E}">
        <p14:creationId xmlns:p14="http://schemas.microsoft.com/office/powerpoint/2010/main" val="1300044548"/>
      </p:ext>
    </p:extLst>
  </p:cSld>
  <p:clrMapOvr>
    <a:masterClrMapping/>
  </p:clrMapOvr>
  <p:transition spd="slow">
    <p:comb/>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spc="-300" dirty="0">
                <a:latin typeface="Times New Roman" panose="02020603050405020304" pitchFamily="18" charset="0"/>
                <a:ea typeface="方正字迹-吕建德字体" panose="02010600010101010101" pitchFamily="2" charset="-122"/>
                <a:cs typeface="Times New Roman" panose="02020603050405020304" pitchFamily="18" charset="0"/>
              </a:rPr>
              <a:t>b,</a:t>
            </a:r>
            <a:endParaRPr lang="zh-CN" altLang="en-US" sz="5400"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spc="-300" dirty="0">
                <a:latin typeface="Times New Roman" panose="02020603050405020304" pitchFamily="18" charset="0"/>
                <a:ea typeface="方正华隶简体" pitchFamily="65" charset="-122"/>
                <a:cs typeface="Times New Roman" panose="02020603050405020304" pitchFamily="18" charset="0"/>
              </a:rPr>
              <a:t>Hình ảnh ông đồ</a:t>
            </a:r>
            <a:endParaRPr lang="zh-CN" altLang="en-US" sz="3600" b="1"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230548204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5">
            <a:lum/>
          </a:blip>
          <a:srcRect/>
          <a:stretch>
            <a:fillRect/>
          </a:stretch>
        </a:blip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6562" y="419124"/>
            <a:ext cx="2681986" cy="1307984"/>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4239" y="3638416"/>
            <a:ext cx="2272094" cy="1813654"/>
          </a:xfrm>
          <a:prstGeom prst="rect">
            <a:avLst/>
          </a:prstGeom>
        </p:spPr>
      </p:pic>
      <p:pic>
        <p:nvPicPr>
          <p:cNvPr id="5" name="图片 4"/>
          <p:cNvPicPr>
            <a:picLocks noChangeAspect="1"/>
          </p:cNvPicPr>
          <p:nvPr/>
        </p:nvPicPr>
        <p:blipFill rotWithShape="1">
          <a:blip r:embed="rId8" cstate="print">
            <a:extLst>
              <a:ext uri="{28A0092B-C50C-407E-A947-70E740481C1C}">
                <a14:useLocalDpi xmlns:a14="http://schemas.microsoft.com/office/drawing/2010/main" val="0"/>
              </a:ext>
            </a:extLst>
          </a:blip>
          <a:srcRect l="2512" t="-9307" r="-2512" b="50464"/>
          <a:stretch/>
        </p:blipFill>
        <p:spPr>
          <a:xfrm>
            <a:off x="17841" y="-587135"/>
            <a:ext cx="5307403" cy="3816424"/>
          </a:xfrm>
          <a:prstGeom prst="rect">
            <a:avLst/>
          </a:prstGeom>
        </p:spPr>
      </p:pic>
      <p:pic>
        <p:nvPicPr>
          <p:cNvPr id="7" name="Picture 3" descr="I:\我的模板\中国风模板\中国风模板05\宽版\树叶\树叶0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picture containing doll, toy&#10;&#10;Description automatically generated">
            <a:extLst>
              <a:ext uri="{FF2B5EF4-FFF2-40B4-BE49-F238E27FC236}">
                <a16:creationId xmlns:a16="http://schemas.microsoft.com/office/drawing/2014/main" id="{B9D78154-F340-66D8-C389-0CFB09E7E7D3}"/>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0" y="3440298"/>
            <a:ext cx="2126145" cy="1703202"/>
          </a:xfrm>
          <a:prstGeom prst="rect">
            <a:avLst/>
          </a:prstGeom>
        </p:spPr>
      </p:pic>
      <p:pic>
        <p:nvPicPr>
          <p:cNvPr id="6" name="Picture 5" descr="Logo, company name&#10;&#10;Description automatically generated">
            <a:extLst>
              <a:ext uri="{FF2B5EF4-FFF2-40B4-BE49-F238E27FC236}">
                <a16:creationId xmlns:a16="http://schemas.microsoft.com/office/drawing/2014/main" id="{95ECCF5C-3650-C4F1-F0A2-51F2D92C9AA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24180" y="470662"/>
            <a:ext cx="7373215" cy="4594080"/>
          </a:xfrm>
          <a:prstGeom prst="rect">
            <a:avLst/>
          </a:prstGeom>
        </p:spPr>
      </p:pic>
      <p:sp>
        <p:nvSpPr>
          <p:cNvPr id="18" name="TextBox 17">
            <a:extLst>
              <a:ext uri="{FF2B5EF4-FFF2-40B4-BE49-F238E27FC236}">
                <a16:creationId xmlns:a16="http://schemas.microsoft.com/office/drawing/2014/main" id="{19BE52CE-0672-1197-5167-0B1DCC076180}"/>
              </a:ext>
            </a:extLst>
          </p:cNvPr>
          <p:cNvSpPr txBox="1"/>
          <p:nvPr/>
        </p:nvSpPr>
        <p:spPr>
          <a:xfrm>
            <a:off x="5186562" y="3166193"/>
            <a:ext cx="3621808" cy="630942"/>
          </a:xfrm>
          <a:prstGeom prst="rect">
            <a:avLst/>
          </a:prstGeom>
          <a:noFill/>
        </p:spPr>
        <p:txBody>
          <a:bodyPr wrap="square" rtlCol="0">
            <a:spAutoFit/>
          </a:bodyPr>
          <a:lstStyle/>
          <a:p>
            <a:pPr algn="ctr"/>
            <a:r>
              <a:rPr lang="en-VN" sz="3500" dirty="0">
                <a:latin typeface="Times New Roman" panose="02020603050405020304" pitchFamily="18" charset="0"/>
                <a:cs typeface="Times New Roman" panose="02020603050405020304" pitchFamily="18" charset="0"/>
              </a:rPr>
              <a:t>- Vũ Đình Liên - </a:t>
            </a:r>
          </a:p>
        </p:txBody>
      </p:sp>
      <p:pic>
        <p:nvPicPr>
          <p:cNvPr id="27" name="2.2 Thu-Phap-Ngoc-Khue.mp3" descr="2.2 Thu-Phap-Ngoc-Khue.mp3">
            <a:hlinkClick r:id="" action="ppaction://media"/>
            <a:extLst>
              <a:ext uri="{FF2B5EF4-FFF2-40B4-BE49-F238E27FC236}">
                <a16:creationId xmlns:a16="http://schemas.microsoft.com/office/drawing/2014/main" id="{9FB1DF7C-E822-D878-4294-CB96ED4706EA}"/>
              </a:ext>
            </a:extLst>
          </p:cNvPr>
          <p:cNvPicPr>
            <a:picLocks noChangeAspect="1"/>
          </p:cNvPicPr>
          <p:nvPr>
            <a:audioFile r:link="rId2"/>
            <p:extLst>
              <p:ext uri="{DAA4B4D4-6D71-4841-9C94-3DE7FCFB9230}">
                <p14:media xmlns:p14="http://schemas.microsoft.com/office/powerpoint/2010/main" r:embed="rId1"/>
              </p:ext>
            </p:extLst>
          </p:nvPr>
        </p:nvPicPr>
        <p:blipFill>
          <a:blip r:embed="rId17"/>
          <a:stretch>
            <a:fillRect/>
          </a:stretch>
        </p:blipFill>
        <p:spPr>
          <a:xfrm>
            <a:off x="8753941" y="4748043"/>
            <a:ext cx="380486" cy="3804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5616" fill="hold"/>
                                        <p:tgtEl>
                                          <p:spTgt spid="27"/>
                                        </p:tgtEl>
                                      </p:cBhvr>
                                    </p:cmd>
                                  </p:childTnLst>
                                </p:cTn>
                              </p:par>
                              <p:par>
                                <p:cTn id="7"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8" dur="5000" fill="hold"/>
                                        <p:tgtEl>
                                          <p:spTgt spid="7"/>
                                        </p:tgtEl>
                                        <p:attrNameLst>
                                          <p:attrName>ppt_x</p:attrName>
                                          <p:attrName>ppt_y</p:attrName>
                                        </p:attrNameLst>
                                      </p:cBhvr>
                                      <p:rCtr x="4274" y="47647"/>
                                    </p:animMotion>
                                  </p:childTnLst>
                                </p:cTn>
                              </p:par>
                              <p:par>
                                <p:cTn id="9" presetID="10" presetClass="entr" presetSubtype="0" fill="hold" nodeType="withEffect">
                                  <p:stCondLst>
                                    <p:cond delay="10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37" presetClass="path" presetSubtype="0" accel="50000" decel="50000" fill="hold" nodeType="withEffect">
                                  <p:stCondLst>
                                    <p:cond delay="1000"/>
                                  </p:stCondLst>
                                  <p:childTnLst>
                                    <p:animMotion origin="layout" path="M 1.11111E-6 -0.04444 L 0.04601 0.0284 C 0.05573 0.04476 0.07014 0.05401 0.08524 0.05401 C 0.10243 0.05401 0.11614 0.04476 0.12587 0.0284 L 0.17205 -0.04444 " pathEditMode="relative" rAng="0" ptsTypes="AAAAA">
                                      <p:cBhvr>
                                        <p:cTn id="13" dur="2500" fill="hold"/>
                                        <p:tgtEl>
                                          <p:spTgt spid="16"/>
                                        </p:tgtEl>
                                        <p:attrNameLst>
                                          <p:attrName>ppt_x</p:attrName>
                                          <p:attrName>ppt_y</p:attrName>
                                        </p:attrNameLst>
                                      </p:cBhvr>
                                      <p:rCtr x="8594" y="4907"/>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2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0064140-306A-28CA-6BF9-D30AD878378C}"/>
              </a:ext>
            </a:extLst>
          </p:cNvPr>
          <p:cNvGraphicFramePr>
            <a:graphicFrameLocks noGrp="1"/>
          </p:cNvGraphicFramePr>
          <p:nvPr>
            <p:extLst>
              <p:ext uri="{D42A27DB-BD31-4B8C-83A1-F6EECF244321}">
                <p14:modId xmlns:p14="http://schemas.microsoft.com/office/powerpoint/2010/main" val="1714735230"/>
              </p:ext>
            </p:extLst>
          </p:nvPr>
        </p:nvGraphicFramePr>
        <p:xfrm>
          <a:off x="169812" y="267494"/>
          <a:ext cx="8784976" cy="3038577"/>
        </p:xfrm>
        <a:graphic>
          <a:graphicData uri="http://schemas.openxmlformats.org/drawingml/2006/table">
            <a:tbl>
              <a:tblPr firstRow="1" firstCol="1" bandRow="1">
                <a:tableStyleId>{69012ECD-51FC-41F1-AA8D-1B2483CD663E}</a:tableStyleId>
              </a:tblPr>
              <a:tblGrid>
                <a:gridCol w="3754116">
                  <a:extLst>
                    <a:ext uri="{9D8B030D-6E8A-4147-A177-3AD203B41FA5}">
                      <a16:colId xmlns:a16="http://schemas.microsoft.com/office/drawing/2014/main" val="3503083027"/>
                    </a:ext>
                  </a:extLst>
                </a:gridCol>
                <a:gridCol w="5030860">
                  <a:extLst>
                    <a:ext uri="{9D8B030D-6E8A-4147-A177-3AD203B41FA5}">
                      <a16:colId xmlns:a16="http://schemas.microsoft.com/office/drawing/2014/main" val="753496732"/>
                    </a:ext>
                  </a:extLst>
                </a:gridCol>
              </a:tblGrid>
              <a:tr h="466877">
                <a:tc>
                  <a:txBody>
                    <a:bodyPr/>
                    <a:lstStyle/>
                    <a:p>
                      <a:pPr algn="just">
                        <a:lnSpc>
                          <a:spcPct val="115000"/>
                        </a:lnSpc>
                      </a:pPr>
                      <a:r>
                        <a:rPr lang="vi-VN" sz="2300" dirty="0">
                          <a:effectLst/>
                          <a:latin typeface="Times New Roman" panose="02020603050405020304" pitchFamily="18" charset="0"/>
                          <a:cs typeface="Times New Roman" panose="02020603050405020304" pitchFamily="18" charset="0"/>
                        </a:rPr>
                        <a:t>Hình ảnh ông đồ ở khổ 1,2</a:t>
                      </a: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147" marR="54147"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ctr">
                        <a:lnSpc>
                          <a:spcPct val="115000"/>
                        </a:lnSpc>
                      </a:pPr>
                      <a:r>
                        <a:rPr lang="vi-VN" sz="2300" dirty="0">
                          <a:effectLst/>
                          <a:latin typeface="Times New Roman" panose="02020603050405020304" pitchFamily="18" charset="0"/>
                          <a:cs typeface="Times New Roman" panose="02020603050405020304" pitchFamily="18" charset="0"/>
                        </a:rPr>
                        <a:t>Hình ảnh ông đồ ở khổ 3,4</a:t>
                      </a: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147" marR="54147"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1173092260"/>
                  </a:ext>
                </a:extLst>
              </a:tr>
              <a:tr h="2571700">
                <a:tc>
                  <a:txBody>
                    <a:bodyPr/>
                    <a:lstStyle/>
                    <a:p>
                      <a:pPr algn="just">
                        <a:lnSpc>
                          <a:spcPct val="115000"/>
                        </a:lnSpc>
                      </a:pPr>
                      <a:endParaRPr lang="en-VN" sz="2300" b="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147" marR="54147"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pPr>
                      <a:endParaRPr lang="en-VN" sz="23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4147" marR="54147"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val="2003638263"/>
                  </a:ext>
                </a:extLst>
              </a:tr>
            </a:tbl>
          </a:graphicData>
        </a:graphic>
      </p:graphicFrame>
      <p:sp>
        <p:nvSpPr>
          <p:cNvPr id="4" name="TextBox 3">
            <a:extLst>
              <a:ext uri="{FF2B5EF4-FFF2-40B4-BE49-F238E27FC236}">
                <a16:creationId xmlns:a16="http://schemas.microsoft.com/office/drawing/2014/main" id="{97A98F26-94B7-ED83-6C2D-5B40D0F66A71}"/>
              </a:ext>
            </a:extLst>
          </p:cNvPr>
          <p:cNvSpPr txBox="1"/>
          <p:nvPr/>
        </p:nvSpPr>
        <p:spPr>
          <a:xfrm>
            <a:off x="169812" y="3332188"/>
            <a:ext cx="8794675" cy="1687834"/>
          </a:xfrm>
          <a:prstGeom prst="rect">
            <a:avLst/>
          </a:prstGeom>
          <a:noFill/>
        </p:spPr>
        <p:txBody>
          <a:bodyPr wrap="square">
            <a:spAutoFit/>
          </a:bodyPr>
          <a:lstStyle/>
          <a:p>
            <a:pPr algn="just">
              <a:lnSpc>
                <a:spcPct val="115000"/>
              </a:lnSpc>
            </a:pPr>
            <a:r>
              <a:rPr lang="vi-VN" sz="2300" i="0" dirty="0">
                <a:solidFill>
                  <a:schemeClr val="accent5">
                    <a:lumMod val="50000"/>
                  </a:schemeClr>
                </a:solidFill>
                <a:effectLst/>
                <a:latin typeface="Times New Roman" panose="02020603050405020304" pitchFamily="18" charset="0"/>
                <a:ea typeface="Times New Roman" panose="02020603050405020304" pitchFamily="18" charset="0"/>
              </a:rPr>
              <a:t>- Nghệ thuật: tương phản, câu hỏi tu từ, nhân hoá, so sánh, tả cảnh ngụ tình.</a:t>
            </a:r>
            <a:endParaRPr lang="en-VN" sz="2300" i="0" dirty="0">
              <a:solidFill>
                <a:schemeClr val="accent5">
                  <a:lumMod val="50000"/>
                </a:schemeClr>
              </a:solidFill>
              <a:effectLst/>
              <a:latin typeface="Times New Roman" panose="02020603050405020304" pitchFamily="18" charset="0"/>
              <a:ea typeface="Times New Roman" panose="02020603050405020304" pitchFamily="18" charset="0"/>
            </a:endParaRPr>
          </a:p>
          <a:p>
            <a:pPr algn="just">
              <a:lnSpc>
                <a:spcPct val="115000"/>
              </a:lnSpc>
            </a:pPr>
            <a:r>
              <a:rPr lang="vi-VN" sz="2300" i="0" dirty="0">
                <a:solidFill>
                  <a:schemeClr val="accent5">
                    <a:lumMod val="50000"/>
                  </a:schemeClr>
                </a:solidFill>
                <a:effectLst/>
                <a:latin typeface="Times New Roman" panose="02020603050405020304" pitchFamily="18" charset="0"/>
                <a:ea typeface="Times New Roman" panose="02020603050405020304" pitchFamily="18" charset="0"/>
              </a:rPr>
              <a:t>- Sự khác nhau của hình ảnh ông đồ ở hai thời điểm cho thấy sự tàn tạ, “hết thời” của những người như ông trong xã hội bấy giờ. </a:t>
            </a:r>
            <a:endParaRPr lang="en-VN" sz="2300" i="0"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1ECA9405-0057-2717-1A1D-4CE044DDE386}"/>
              </a:ext>
            </a:extLst>
          </p:cNvPr>
          <p:cNvSpPr txBox="1"/>
          <p:nvPr/>
        </p:nvSpPr>
        <p:spPr>
          <a:xfrm>
            <a:off x="179512" y="771550"/>
            <a:ext cx="3744416" cy="2501903"/>
          </a:xfrm>
          <a:prstGeom prst="rect">
            <a:avLst/>
          </a:prstGeom>
          <a:noFill/>
        </p:spPr>
        <p:txBody>
          <a:bodyPr wrap="square">
            <a:spAutoFit/>
          </a:bodyPr>
          <a:lstStyle/>
          <a:p>
            <a:pPr algn="just">
              <a:lnSpc>
                <a:spcPct val="115000"/>
              </a:lnSpc>
            </a:pPr>
            <a:r>
              <a:rPr lang="vi-VN" sz="2300" b="0" i="0" dirty="0">
                <a:effectLst/>
                <a:latin typeface="Times New Roman" panose="02020603050405020304" pitchFamily="18" charset="0"/>
                <a:cs typeface="Times New Roman" panose="02020603050405020304" pitchFamily="18" charset="0"/>
              </a:rPr>
              <a:t>- Bày mực tàu giấy đỏ bên phố đông người qua.</a:t>
            </a:r>
            <a:endParaRPr lang="en-VN" sz="2300" b="0" i="0" dirty="0">
              <a:effectLst/>
              <a:latin typeface="Times New Roman" panose="02020603050405020304" pitchFamily="18" charset="0"/>
              <a:cs typeface="Times New Roman" panose="02020603050405020304" pitchFamily="18" charset="0"/>
            </a:endParaRPr>
          </a:p>
          <a:p>
            <a:pPr algn="just">
              <a:lnSpc>
                <a:spcPct val="115000"/>
              </a:lnSpc>
            </a:pPr>
            <a:r>
              <a:rPr lang="vi-VN" sz="2300" b="0" i="0" dirty="0">
                <a:effectLst/>
                <a:latin typeface="Times New Roman" panose="02020603050405020304" pitchFamily="18" charset="0"/>
                <a:cs typeface="Times New Roman" panose="02020603050405020304" pitchFamily="18" charset="0"/>
              </a:rPr>
              <a:t>- Được nhiều người thuê viết và được họ tấm tắc khen tài.</a:t>
            </a:r>
            <a:endParaRPr lang="en-VN" sz="2300" b="0" i="0" dirty="0">
              <a:effectLst/>
              <a:latin typeface="Times New Roman" panose="02020603050405020304" pitchFamily="18" charset="0"/>
              <a:cs typeface="Times New Roman" panose="02020603050405020304" pitchFamily="18" charset="0"/>
            </a:endParaRPr>
          </a:p>
          <a:p>
            <a:pPr algn="just">
              <a:lnSpc>
                <a:spcPct val="115000"/>
              </a:lnSpc>
            </a:pPr>
            <a:r>
              <a:rPr lang="vi-VN" sz="2300" b="0" i="0" dirty="0">
                <a:effectLst/>
                <a:latin typeface="Times New Roman" panose="02020603050405020304" pitchFamily="18" charset="0"/>
                <a:cs typeface="Times New Roman" panose="02020603050405020304" pitchFamily="18" charset="0"/>
              </a:rPr>
              <a:t>=&gt; Ông đồ được coi trọng, ngợi khen, ngưỡng mộ.</a:t>
            </a:r>
            <a:endParaRPr lang="en-VN" sz="2300" b="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38E76582-BDE5-9A6F-2F45-9231D0021C35}"/>
              </a:ext>
            </a:extLst>
          </p:cNvPr>
          <p:cNvSpPr txBox="1"/>
          <p:nvPr/>
        </p:nvSpPr>
        <p:spPr>
          <a:xfrm>
            <a:off x="3909380" y="771549"/>
            <a:ext cx="5040559" cy="2501903"/>
          </a:xfrm>
          <a:prstGeom prst="rect">
            <a:avLst/>
          </a:prstGeom>
          <a:noFill/>
        </p:spPr>
        <p:txBody>
          <a:bodyPr wrap="square">
            <a:spAutoFit/>
          </a:bodyPr>
          <a:lstStyle/>
          <a:p>
            <a:pPr algn="just">
              <a:lnSpc>
                <a:spcPct val="115000"/>
              </a:lnSpc>
            </a:pPr>
            <a:r>
              <a:rPr lang="vi-VN" sz="2300" i="0" dirty="0">
                <a:effectLst/>
                <a:latin typeface="Times New Roman" panose="02020603050405020304" pitchFamily="18" charset="0"/>
                <a:cs typeface="Times New Roman" panose="02020603050405020304" pitchFamily="18" charset="0"/>
              </a:rPr>
              <a:t>- Vẫn bày mực tàu, giấy đỏ bên phố đông người nhưng không ai để ý, đoái hoài.</a:t>
            </a:r>
            <a:endParaRPr lang="en-VN" sz="2300" i="0" dirty="0">
              <a:effectLst/>
              <a:latin typeface="Times New Roman" panose="02020603050405020304" pitchFamily="18" charset="0"/>
              <a:cs typeface="Times New Roman" panose="02020603050405020304" pitchFamily="18" charset="0"/>
            </a:endParaRPr>
          </a:p>
          <a:p>
            <a:pPr algn="just">
              <a:lnSpc>
                <a:spcPct val="115000"/>
              </a:lnSpc>
            </a:pPr>
            <a:r>
              <a:rPr lang="vi-VN" sz="2300" i="0" dirty="0">
                <a:effectLst/>
                <a:latin typeface="Times New Roman" panose="02020603050405020304" pitchFamily="18" charset="0"/>
                <a:cs typeface="Times New Roman" panose="02020603050405020304" pitchFamily="18" charset="0"/>
              </a:rPr>
              <a:t>- Không ai thuê viết chữ, chỉ có lá vàng trên giấy giữa trời mưa bụi.</a:t>
            </a:r>
            <a:endParaRPr lang="en-VN" sz="2300" i="0" dirty="0">
              <a:effectLst/>
              <a:latin typeface="Times New Roman" panose="02020603050405020304" pitchFamily="18" charset="0"/>
              <a:cs typeface="Times New Roman" panose="02020603050405020304" pitchFamily="18" charset="0"/>
            </a:endParaRPr>
          </a:p>
          <a:p>
            <a:pPr algn="just">
              <a:lnSpc>
                <a:spcPct val="115000"/>
              </a:lnSpc>
            </a:pPr>
            <a:r>
              <a:rPr lang="vi-VN" sz="2300" i="0" dirty="0">
                <a:effectLst/>
                <a:latin typeface="Times New Roman" panose="02020603050405020304" pitchFamily="18" charset="0"/>
                <a:cs typeface="Times New Roman" panose="02020603050405020304" pitchFamily="18" charset="0"/>
              </a:rPr>
              <a:t>=&gt; Ông đồ thất thế, không ai để ý, đoái hoài.</a:t>
            </a:r>
            <a:endParaRPr lang="en-VN" sz="23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612731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edg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edg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edg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heel(1)">
                                      <p:cBhvr>
                                        <p:cTn id="22" dur="20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animEffect transition="in" filter="wheel(1)">
                                      <p:cBhvr>
                                        <p:cTn id="27" dur="2000"/>
                                        <p:tgtEl>
                                          <p:spTgt spid="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wheel(1)">
                                      <p:cBhvr>
                                        <p:cTn id="32" dur="2000"/>
                                        <p:tgtEl>
                                          <p:spTgt spid="8">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wheel(1)">
                                      <p:cBhvr>
                                        <p:cTn id="37" dur="2000"/>
                                        <p:tgtEl>
                                          <p:spTgt spid="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wheel(1)">
                                      <p:cBhvr>
                                        <p:cTn id="4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22914" y="2664619"/>
            <a:ext cx="3748087" cy="260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16" descr="6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2109303"/>
            <a:ext cx="914400" cy="56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18" descr="6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2471" y="3376665"/>
            <a:ext cx="915987" cy="56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115" descr="6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64058" y="977296"/>
            <a:ext cx="914400" cy="56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8" descr="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341015" y="2251463"/>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8" descr="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362124" y="112017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34"/>
          <p:cNvSpPr txBox="1">
            <a:spLocks noChangeArrowheads="1"/>
          </p:cNvSpPr>
          <p:nvPr/>
        </p:nvSpPr>
        <p:spPr bwMode="auto">
          <a:xfrm>
            <a:off x="395536" y="195486"/>
            <a:ext cx="43204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vi-VN" altLang="zh-CN" sz="2400" b="1" i="0" dirty="0">
                <a:solidFill>
                  <a:schemeClr val="accent5">
                    <a:lumMod val="50000"/>
                  </a:schemeClr>
                </a:solidFill>
                <a:latin typeface="Times New Roman" panose="02020603050405020304" pitchFamily="18" charset="0"/>
                <a:ea typeface="方正大标宋简体" panose="02010601030101010101" pitchFamily="2" charset="-122"/>
                <a:cs typeface="Times New Roman" panose="02020603050405020304" pitchFamily="18" charset="0"/>
              </a:rPr>
              <a:t>* Hình ảnh ông đồ ở khổ 5:</a:t>
            </a:r>
            <a:endParaRPr lang="zh-CN" altLang="en-US" sz="2400" b="1" i="0" dirty="0">
              <a:solidFill>
                <a:schemeClr val="accent5">
                  <a:lumMod val="50000"/>
                </a:schemeClr>
              </a:solidFill>
              <a:latin typeface="Times New Roman" panose="02020603050405020304" pitchFamily="18" charset="0"/>
              <a:ea typeface="方正大标宋简体" panose="02010601030101010101" pitchFamily="2" charset="-122"/>
              <a:cs typeface="Times New Roman" panose="02020603050405020304" pitchFamily="18" charset="0"/>
            </a:endParaRPr>
          </a:p>
        </p:txBody>
      </p:sp>
      <p:sp>
        <p:nvSpPr>
          <p:cNvPr id="3" name="TextBox 2">
            <a:extLst>
              <a:ext uri="{FF2B5EF4-FFF2-40B4-BE49-F238E27FC236}">
                <a16:creationId xmlns:a16="http://schemas.microsoft.com/office/drawing/2014/main" id="{B357A6A1-44B0-9BBF-8BB4-7D8141D0C169}"/>
              </a:ext>
            </a:extLst>
          </p:cNvPr>
          <p:cNvSpPr txBox="1"/>
          <p:nvPr/>
        </p:nvSpPr>
        <p:spPr>
          <a:xfrm>
            <a:off x="2555776" y="899889"/>
            <a:ext cx="6224166" cy="873765"/>
          </a:xfrm>
          <a:prstGeom prst="rect">
            <a:avLst/>
          </a:prstGeom>
          <a:noFill/>
        </p:spPr>
        <p:txBody>
          <a:bodyPr wrap="square">
            <a:spAutoFit/>
          </a:bodyPr>
          <a:lstStyle/>
          <a:p>
            <a:pPr algn="just">
              <a:lnSpc>
                <a:spcPct val="115000"/>
              </a:lnSpc>
            </a:pPr>
            <a:r>
              <a:rPr lang="vi-VN" sz="2300" i="0" dirty="0">
                <a:solidFill>
                  <a:srgbClr val="000000"/>
                </a:solidFill>
                <a:effectLst/>
                <a:latin typeface="Times New Roman" panose="02020603050405020304" pitchFamily="18" charset="0"/>
                <a:ea typeface="Times New Roman" panose="02020603050405020304" pitchFamily="18" charset="0"/>
              </a:rPr>
              <a:t>Cảnh vẫn như xưa, người hoàn toàn vắng bóng, bị lãng quên. </a:t>
            </a:r>
            <a:endParaRPr lang="en-VN" sz="2300" i="0" dirty="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054E6692-AD09-252A-C67F-E94A9B001AD1}"/>
              </a:ext>
            </a:extLst>
          </p:cNvPr>
          <p:cNvSpPr txBox="1"/>
          <p:nvPr/>
        </p:nvSpPr>
        <p:spPr>
          <a:xfrm>
            <a:off x="2555776" y="2011028"/>
            <a:ext cx="6408712" cy="873765"/>
          </a:xfrm>
          <a:prstGeom prst="rect">
            <a:avLst/>
          </a:prstGeom>
          <a:noFill/>
        </p:spPr>
        <p:txBody>
          <a:bodyPr wrap="square">
            <a:spAutoFit/>
          </a:bodyPr>
          <a:lstStyle/>
          <a:p>
            <a:pPr algn="just">
              <a:lnSpc>
                <a:spcPct val="115000"/>
              </a:lnSpc>
            </a:pPr>
            <a:r>
              <a:rPr lang="vi-VN" sz="2300" i="0" dirty="0">
                <a:solidFill>
                  <a:srgbClr val="000000"/>
                </a:solidFill>
                <a:effectLst/>
                <a:latin typeface="Times New Roman" panose="02020603050405020304" pitchFamily="18" charset="0"/>
                <a:ea typeface="Times New Roman" panose="02020603050405020304" pitchFamily="18" charset="0"/>
              </a:rPr>
              <a:t>“Người muôn năm cũ”: thế hệ nhà nho, những người yêu chữ nho, những người tạo nên giá trị văn hoá.</a:t>
            </a:r>
            <a:endParaRPr lang="en-VN" sz="2300" i="0" dirty="0">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82F6DBA2-A1A8-5B51-F4E2-E33E96770084}"/>
              </a:ext>
            </a:extLst>
          </p:cNvPr>
          <p:cNvSpPr txBox="1"/>
          <p:nvPr/>
        </p:nvSpPr>
        <p:spPr>
          <a:xfrm>
            <a:off x="2555776" y="3215015"/>
            <a:ext cx="3748087" cy="1508105"/>
          </a:xfrm>
          <a:prstGeom prst="rect">
            <a:avLst/>
          </a:prstGeom>
          <a:noFill/>
        </p:spPr>
        <p:txBody>
          <a:bodyPr wrap="square">
            <a:spAutoFit/>
          </a:bodyPr>
          <a:lstStyle/>
          <a:p>
            <a:pPr algn="just"/>
            <a:r>
              <a:rPr lang="vi-VN" sz="2300" i="0" dirty="0">
                <a:solidFill>
                  <a:srgbClr val="000000"/>
                </a:solidFill>
                <a:effectLst/>
                <a:latin typeface="Times New Roman" panose="02020603050405020304" pitchFamily="18" charset="0"/>
                <a:ea typeface="Times New Roman" panose="02020603050405020304" pitchFamily="18" charset="0"/>
              </a:rPr>
              <a:t>“Hồn ở đâu bây giờ?”: sự tìm kiếm trong tuyệt vọng, như gieo vào người đọc nỗi ngậm ngùi, tiếc nuối khôn nguôi.</a:t>
            </a:r>
            <a:r>
              <a:rPr lang="en-VN" sz="2300" i="0" dirty="0">
                <a:effectLst/>
              </a:rPr>
              <a:t> </a:t>
            </a:r>
            <a:endParaRPr lang="en-VN" sz="2300" i="0" dirty="0"/>
          </a:p>
        </p:txBody>
      </p:sp>
      <p:pic>
        <p:nvPicPr>
          <p:cNvPr id="9" name="Picture 8" descr="49">
            <a:extLst>
              <a:ext uri="{FF2B5EF4-FFF2-40B4-BE49-F238E27FC236}">
                <a16:creationId xmlns:a16="http://schemas.microsoft.com/office/drawing/2014/main" id="{9542E06D-F6F3-5CA3-88D5-603DAEFB832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800000">
            <a:off x="1309936" y="3519539"/>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anim calcmode="lin" valueType="num">
                                      <p:cBhvr additive="base">
                                        <p:cTn id="15" dur="500" fill="hold"/>
                                        <p:tgtEl>
                                          <p:spTgt spid="82"/>
                                        </p:tgtEl>
                                        <p:attrNameLst>
                                          <p:attrName>ppt_x</p:attrName>
                                        </p:attrNameLst>
                                      </p:cBhvr>
                                      <p:tavLst>
                                        <p:tav tm="0">
                                          <p:val>
                                            <p:strVal val="0-#ppt_w/2"/>
                                          </p:val>
                                        </p:tav>
                                        <p:tav tm="100000">
                                          <p:val>
                                            <p:strVal val="#ppt_x"/>
                                          </p:val>
                                        </p:tav>
                                      </p:tavLst>
                                    </p:anim>
                                    <p:anim calcmode="lin" valueType="num">
                                      <p:cBhvr additive="base">
                                        <p:cTn id="16" dur="500" fill="hold"/>
                                        <p:tgtEl>
                                          <p:spTgt spid="8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additive="base">
                                        <p:cTn id="19" dur="500" fill="hold"/>
                                        <p:tgtEl>
                                          <p:spTgt spid="89"/>
                                        </p:tgtEl>
                                        <p:attrNameLst>
                                          <p:attrName>ppt_x</p:attrName>
                                        </p:attrNameLst>
                                      </p:cBhvr>
                                      <p:tavLst>
                                        <p:tav tm="0">
                                          <p:val>
                                            <p:strVal val="0-#ppt_w/2"/>
                                          </p:val>
                                        </p:tav>
                                        <p:tav tm="100000">
                                          <p:val>
                                            <p:strVal val="#ppt_x"/>
                                          </p:val>
                                        </p:tav>
                                      </p:tavLst>
                                    </p:anim>
                                    <p:anim calcmode="lin" valueType="num">
                                      <p:cBhvr additive="base">
                                        <p:cTn id="20" dur="500" fill="hold"/>
                                        <p:tgtEl>
                                          <p:spTgt spid="8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0-#ppt_w/2"/>
                                          </p:val>
                                        </p:tav>
                                        <p:tav tm="100000">
                                          <p:val>
                                            <p:strVal val="#ppt_x"/>
                                          </p:val>
                                        </p:tav>
                                      </p:tavLst>
                                    </p:anim>
                                    <p:anim calcmode="lin" valueType="num">
                                      <p:cBhvr additive="base">
                                        <p:cTn id="30" dur="500" fill="hold"/>
                                        <p:tgtEl>
                                          <p:spTgt spid="6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additive="base">
                                        <p:cTn id="33" dur="500" fill="hold"/>
                                        <p:tgtEl>
                                          <p:spTgt spid="88"/>
                                        </p:tgtEl>
                                        <p:attrNameLst>
                                          <p:attrName>ppt_x</p:attrName>
                                        </p:attrNameLst>
                                      </p:cBhvr>
                                      <p:tavLst>
                                        <p:tav tm="0">
                                          <p:val>
                                            <p:strVal val="0-#ppt_w/2"/>
                                          </p:val>
                                        </p:tav>
                                        <p:tav tm="100000">
                                          <p:val>
                                            <p:strVal val="#ppt_x"/>
                                          </p:val>
                                        </p:tav>
                                      </p:tavLst>
                                    </p:anim>
                                    <p:anim calcmode="lin" valueType="num">
                                      <p:cBhvr additive="base">
                                        <p:cTn id="34" dur="500" fill="hold"/>
                                        <p:tgtEl>
                                          <p:spTgt spid="8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0-#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0-#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0-#ppt_w/2"/>
                                          </p:val>
                                        </p:tav>
                                        <p:tav tm="100000">
                                          <p:val>
                                            <p:strVal val="#ppt_x"/>
                                          </p:val>
                                        </p:tav>
                                      </p:tavLst>
                                    </p:anim>
                                    <p:anim calcmode="lin" valueType="num">
                                      <p:cBhvr additive="base">
                                        <p:cTn id="5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48600"/>
          <a:stretch/>
        </p:blipFill>
        <p:spPr>
          <a:xfrm>
            <a:off x="3746502" y="2768476"/>
            <a:ext cx="5384797" cy="3382269"/>
          </a:xfrm>
          <a:prstGeom prst="rect">
            <a:avLst/>
          </a:prstGeom>
        </p:spPr>
      </p:pic>
      <p:sp>
        <p:nvSpPr>
          <p:cNvPr id="6" name="TextBox 5">
            <a:extLst>
              <a:ext uri="{FF2B5EF4-FFF2-40B4-BE49-F238E27FC236}">
                <a16:creationId xmlns:a16="http://schemas.microsoft.com/office/drawing/2014/main" id="{EBF22B88-2937-F90F-EE21-74C434A3FEF1}"/>
              </a:ext>
            </a:extLst>
          </p:cNvPr>
          <p:cNvSpPr txBox="1"/>
          <p:nvPr/>
        </p:nvSpPr>
        <p:spPr>
          <a:xfrm>
            <a:off x="2286000" y="195486"/>
            <a:ext cx="4572000" cy="954107"/>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“Hoa tay thảo những nét </a:t>
            </a:r>
            <a:endParaRPr lang="vi-VN" sz="2800" dirty="0">
              <a:solidFill>
                <a:srgbClr val="000000"/>
              </a:solidFill>
              <a:latin typeface="Times New Roman" panose="02020603050405020304" pitchFamily="18" charset="0"/>
              <a:ea typeface="Times New Roman" panose="02020603050405020304" pitchFamily="18" charset="0"/>
            </a:endParaRPr>
          </a:p>
          <a:p>
            <a:pPr algn="ctr"/>
            <a:r>
              <a:rPr lang="vi-VN" sz="2800" dirty="0">
                <a:solidFill>
                  <a:srgbClr val="000000"/>
                </a:solidFill>
                <a:effectLst/>
                <a:latin typeface="Times New Roman" panose="02020603050405020304" pitchFamily="18" charset="0"/>
                <a:ea typeface="Times New Roman" panose="02020603050405020304" pitchFamily="18" charset="0"/>
              </a:rPr>
              <a:t>Như phượng múa rồng bay” </a:t>
            </a:r>
            <a:endParaRPr lang="en-VN" sz="2800" dirty="0"/>
          </a:p>
        </p:txBody>
      </p:sp>
      <p:grpSp>
        <p:nvGrpSpPr>
          <p:cNvPr id="8" name="组合 46">
            <a:extLst>
              <a:ext uri="{FF2B5EF4-FFF2-40B4-BE49-F238E27FC236}">
                <a16:creationId xmlns:a16="http://schemas.microsoft.com/office/drawing/2014/main" id="{01B31F2F-35D9-CC91-F240-8AD781B14A87}"/>
              </a:ext>
            </a:extLst>
          </p:cNvPr>
          <p:cNvGrpSpPr/>
          <p:nvPr/>
        </p:nvGrpSpPr>
        <p:grpSpPr>
          <a:xfrm>
            <a:off x="13712" y="1419621"/>
            <a:ext cx="1490513" cy="1152129"/>
            <a:chOff x="467544" y="1975897"/>
            <a:chExt cx="1880669" cy="1672036"/>
          </a:xfrm>
        </p:grpSpPr>
        <p:pic>
          <p:nvPicPr>
            <p:cNvPr id="9" name="Picture 3" descr="C:\Users\Thinkpad\Desktop\PNG\1_0010_image.png">
              <a:extLst>
                <a:ext uri="{FF2B5EF4-FFF2-40B4-BE49-F238E27FC236}">
                  <a16:creationId xmlns:a16="http://schemas.microsoft.com/office/drawing/2014/main" id="{B25D9F1D-5F25-D62A-34A1-B9AAC664773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F:\360安全浏览器下载\水墨\1402\10.png">
              <a:extLst>
                <a:ext uri="{FF2B5EF4-FFF2-40B4-BE49-F238E27FC236}">
                  <a16:creationId xmlns:a16="http://schemas.microsoft.com/office/drawing/2014/main" id="{CBEBEA55-6408-75AA-5435-20056E18188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组合 46">
            <a:extLst>
              <a:ext uri="{FF2B5EF4-FFF2-40B4-BE49-F238E27FC236}">
                <a16:creationId xmlns:a16="http://schemas.microsoft.com/office/drawing/2014/main" id="{D18A3369-3B1E-C5BB-EE04-2281C780850C}"/>
              </a:ext>
            </a:extLst>
          </p:cNvPr>
          <p:cNvGrpSpPr/>
          <p:nvPr/>
        </p:nvGrpSpPr>
        <p:grpSpPr>
          <a:xfrm>
            <a:off x="1504225" y="3150165"/>
            <a:ext cx="1348537" cy="1194017"/>
            <a:chOff x="467544" y="1975897"/>
            <a:chExt cx="1880669" cy="1672036"/>
          </a:xfrm>
        </p:grpSpPr>
        <p:pic>
          <p:nvPicPr>
            <p:cNvPr id="14" name="Picture 3" descr="C:\Users\Thinkpad\Desktop\PNG\1_0010_image.png">
              <a:extLst>
                <a:ext uri="{FF2B5EF4-FFF2-40B4-BE49-F238E27FC236}">
                  <a16:creationId xmlns:a16="http://schemas.microsoft.com/office/drawing/2014/main" id="{F4552BC2-D89A-573C-1416-BEE43712FF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544" y="1975897"/>
              <a:ext cx="1880669" cy="167203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360安全浏览器下载\水墨\1402\10.png">
              <a:extLst>
                <a:ext uri="{FF2B5EF4-FFF2-40B4-BE49-F238E27FC236}">
                  <a16:creationId xmlns:a16="http://schemas.microsoft.com/office/drawing/2014/main" id="{A7367AA0-8EB1-BD4A-475F-E8612CBD3B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43801" y="2833665"/>
              <a:ext cx="833815" cy="444724"/>
            </a:xfrm>
            <a:prstGeom prst="rect">
              <a:avLst/>
            </a:prstGeom>
            <a:noFill/>
            <a:extLst>
              <a:ext uri="{909E8E84-426E-40DD-AFC4-6F175D3DCCD1}">
                <a14:hiddenFill xmlns:a14="http://schemas.microsoft.com/office/drawing/2010/main">
                  <a:solidFill>
                    <a:srgbClr val="FFFFFF"/>
                  </a:solidFill>
                </a14:hiddenFill>
              </a:ext>
            </a:extLst>
          </p:spPr>
        </p:pic>
      </p:grpSp>
      <p:sp>
        <p:nvSpPr>
          <p:cNvPr id="18" name="TextBox 17">
            <a:extLst>
              <a:ext uri="{FF2B5EF4-FFF2-40B4-BE49-F238E27FC236}">
                <a16:creationId xmlns:a16="http://schemas.microsoft.com/office/drawing/2014/main" id="{7893ED07-5A7D-573E-693E-B69BFE1B8F3E}"/>
              </a:ext>
            </a:extLst>
          </p:cNvPr>
          <p:cNvSpPr txBox="1"/>
          <p:nvPr/>
        </p:nvSpPr>
        <p:spPr>
          <a:xfrm>
            <a:off x="3522436" y="3281096"/>
            <a:ext cx="2768803" cy="873765"/>
          </a:xfrm>
          <a:prstGeom prst="rect">
            <a:avLst/>
          </a:prstGeom>
          <a:noFill/>
        </p:spPr>
        <p:txBody>
          <a:bodyPr wrap="square">
            <a:spAutoFit/>
          </a:bodyPr>
          <a:lstStyle/>
          <a:p>
            <a:pPr algn="ctr">
              <a:lnSpc>
                <a:spcPct val="115000"/>
              </a:lnSpc>
            </a:pPr>
            <a:r>
              <a:rPr lang="vi-VN" sz="2300" b="1" i="0" dirty="0">
                <a:latin typeface="Times New Roman" panose="02020603050405020304" pitchFamily="18" charset="0"/>
                <a:ea typeface="Times New Roman" panose="02020603050405020304" pitchFamily="18" charset="0"/>
              </a:rPr>
              <a:t>N</a:t>
            </a:r>
            <a:r>
              <a:rPr lang="vi-VN" sz="2300" b="1" i="0" dirty="0">
                <a:effectLst/>
                <a:latin typeface="Times New Roman" panose="02020603050405020304" pitchFamily="18" charset="0"/>
                <a:ea typeface="Times New Roman" panose="02020603050405020304" pitchFamily="18" charset="0"/>
              </a:rPr>
              <a:t>gợi ca nét bút tài hoa của ông đồ. </a:t>
            </a:r>
            <a:endParaRPr lang="en-VN" sz="2300" b="1" i="0" dirty="0">
              <a:effectLst/>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93729CD9-7265-6EA2-F24D-A70A39F2B7BF}"/>
              </a:ext>
            </a:extLst>
          </p:cNvPr>
          <p:cNvSpPr txBox="1"/>
          <p:nvPr/>
        </p:nvSpPr>
        <p:spPr>
          <a:xfrm>
            <a:off x="2163646" y="1762321"/>
            <a:ext cx="1915532" cy="466731"/>
          </a:xfrm>
          <a:prstGeom prst="rect">
            <a:avLst/>
          </a:prstGeom>
          <a:noFill/>
        </p:spPr>
        <p:txBody>
          <a:bodyPr wrap="square">
            <a:spAutoFit/>
          </a:bodyPr>
          <a:lstStyle/>
          <a:p>
            <a:pPr algn="ctr">
              <a:lnSpc>
                <a:spcPct val="115000"/>
              </a:lnSpc>
            </a:pPr>
            <a:r>
              <a:rPr lang="vi-VN" sz="2300" b="1" i="0" dirty="0">
                <a:latin typeface="Times New Roman" panose="02020603050405020304" pitchFamily="18" charset="0"/>
                <a:ea typeface="Times New Roman" panose="02020603050405020304" pitchFamily="18" charset="0"/>
              </a:rPr>
              <a:t>So sánh</a:t>
            </a:r>
            <a:endParaRPr lang="en-VN" sz="2300" b="1" i="0" dirty="0">
              <a:effectLst/>
              <a:latin typeface="Times New Roman" panose="02020603050405020304" pitchFamily="18" charset="0"/>
              <a:ea typeface="Times New Roman" panose="02020603050405020304" pitchFamily="18" charset="0"/>
            </a:endParaRPr>
          </a:p>
        </p:txBody>
      </p:sp>
      <p:pic>
        <p:nvPicPr>
          <p:cNvPr id="22" name="Picture 8" descr="49">
            <a:extLst>
              <a:ext uri="{FF2B5EF4-FFF2-40B4-BE49-F238E27FC236}">
                <a16:creationId xmlns:a16="http://schemas.microsoft.com/office/drawing/2014/main" id="{C5BE690D-FE24-F91C-967B-4B143867D89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1490514" y="182694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49">
            <a:extLst>
              <a:ext uri="{FF2B5EF4-FFF2-40B4-BE49-F238E27FC236}">
                <a16:creationId xmlns:a16="http://schemas.microsoft.com/office/drawing/2014/main" id="{2FE14CCA-155C-99CB-F6FD-5203316F1F1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0800000">
            <a:off x="2659363" y="3498810"/>
            <a:ext cx="927100" cy="280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3">
            <a:extLst>
              <a:ext uri="{FF2B5EF4-FFF2-40B4-BE49-F238E27FC236}">
                <a16:creationId xmlns:a16="http://schemas.microsoft.com/office/drawing/2014/main" id="{B010D2DE-28F2-B34D-DA8B-7FACBDA747C7}"/>
              </a:ext>
            </a:extLst>
          </p:cNvPr>
          <p:cNvPicPr>
            <a:picLocks noChangeAspect="1"/>
          </p:cNvPicPr>
          <p:nvPr/>
        </p:nvPicPr>
        <p:blipFill rotWithShape="1">
          <a:blip r:embed="rId7">
            <a:extLst>
              <a:ext uri="{28A0092B-C50C-407E-A947-70E740481C1C}">
                <a14:useLocalDpi xmlns:a14="http://schemas.microsoft.com/office/drawing/2010/main" val="0"/>
              </a:ext>
            </a:extLst>
          </a:blip>
          <a:srcRect l="56699"/>
          <a:stretch/>
        </p:blipFill>
        <p:spPr>
          <a:xfrm>
            <a:off x="6307126" y="-652831"/>
            <a:ext cx="3048239" cy="5279764"/>
          </a:xfrm>
          <a:prstGeom prst="rect">
            <a:avLst/>
          </a:prstGeom>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3962" y="-72177"/>
            <a:ext cx="2844424" cy="1831098"/>
          </a:xfrm>
          <a:prstGeom prst="rect">
            <a:avLst/>
          </a:prstGeom>
        </p:spPr>
      </p:pic>
      <p:sp>
        <p:nvSpPr>
          <p:cNvPr id="3" name="TextBox 2">
            <a:extLst>
              <a:ext uri="{FF2B5EF4-FFF2-40B4-BE49-F238E27FC236}">
                <a16:creationId xmlns:a16="http://schemas.microsoft.com/office/drawing/2014/main" id="{D44C4868-674A-8D6E-A0F1-1AD4ED3C300C}"/>
              </a:ext>
            </a:extLst>
          </p:cNvPr>
          <p:cNvSpPr txBox="1"/>
          <p:nvPr/>
        </p:nvSpPr>
        <p:spPr>
          <a:xfrm>
            <a:off x="2286000" y="195486"/>
            <a:ext cx="4572000" cy="954107"/>
          </a:xfrm>
          <a:prstGeom prst="rect">
            <a:avLst/>
          </a:prstGeom>
          <a:noFill/>
        </p:spPr>
        <p:txBody>
          <a:bodyPr wrap="square">
            <a:spAutoFit/>
          </a:bodyPr>
          <a:lstStyle/>
          <a:p>
            <a:pPr algn="ctr"/>
            <a:r>
              <a:rPr lang="vi-VN" sz="2800" dirty="0">
                <a:solidFill>
                  <a:srgbClr val="000000"/>
                </a:solidFill>
                <a:effectLst/>
                <a:latin typeface="Times New Roman" panose="02020603050405020304" pitchFamily="18" charset="0"/>
                <a:ea typeface="Times New Roman" panose="02020603050405020304" pitchFamily="18" charset="0"/>
              </a:rPr>
              <a:t>“Giấy đỏ buồn không thắm</a:t>
            </a:r>
          </a:p>
          <a:p>
            <a:pPr algn="ctr"/>
            <a:r>
              <a:rPr lang="vi-VN" sz="2800" dirty="0">
                <a:solidFill>
                  <a:srgbClr val="000000"/>
                </a:solidFill>
                <a:latin typeface="Times New Roman" panose="02020603050405020304" pitchFamily="18" charset="0"/>
              </a:rPr>
              <a:t>Mực đọng trong nghiên sầu”</a:t>
            </a:r>
            <a:endParaRPr lang="en-VN" sz="2800" dirty="0"/>
          </a:p>
        </p:txBody>
      </p:sp>
      <p:sp>
        <p:nvSpPr>
          <p:cNvPr id="5" name="TextBox 4">
            <a:extLst>
              <a:ext uri="{FF2B5EF4-FFF2-40B4-BE49-F238E27FC236}">
                <a16:creationId xmlns:a16="http://schemas.microsoft.com/office/drawing/2014/main" id="{73C305A8-B523-AE3D-968A-D60DA6040FDE}"/>
              </a:ext>
            </a:extLst>
          </p:cNvPr>
          <p:cNvSpPr txBox="1"/>
          <p:nvPr/>
        </p:nvSpPr>
        <p:spPr>
          <a:xfrm>
            <a:off x="1951331" y="1677340"/>
            <a:ext cx="6085715" cy="2501903"/>
          </a:xfrm>
          <a:prstGeom prst="rect">
            <a:avLst/>
          </a:prstGeom>
          <a:noFill/>
        </p:spPr>
        <p:txBody>
          <a:bodyPr wrap="square">
            <a:spAutoFit/>
          </a:bodyPr>
          <a:lstStyle/>
          <a:p>
            <a:pPr algn="just">
              <a:lnSpc>
                <a:spcPct val="115000"/>
              </a:lnSpc>
            </a:pPr>
            <a:r>
              <a:rPr lang="vi-VN" sz="2300" i="0" dirty="0">
                <a:solidFill>
                  <a:srgbClr val="000000"/>
                </a:solidFill>
                <a:latin typeface="Times New Roman" panose="02020603050405020304" pitchFamily="18" charset="0"/>
                <a:ea typeface="Times New Roman" panose="02020603050405020304" pitchFamily="18" charset="0"/>
                <a:sym typeface="Symbol" pitchFamily="2" charset="2"/>
              </a:rPr>
              <a:t> Nhân hoá, tả cảnh ngụ tình</a:t>
            </a:r>
          </a:p>
          <a:p>
            <a:pPr algn="just">
              <a:lnSpc>
                <a:spcPct val="115000"/>
              </a:lnSpc>
            </a:pPr>
            <a:r>
              <a:rPr lang="vi-VN" sz="2300" i="0" dirty="0">
                <a:solidFill>
                  <a:srgbClr val="000000"/>
                </a:solidFill>
                <a:latin typeface="Times New Roman" panose="02020603050405020304" pitchFamily="18" charset="0"/>
                <a:ea typeface="Times New Roman" panose="02020603050405020304" pitchFamily="18" charset="0"/>
                <a:sym typeface="Symbol" pitchFamily="2" charset="2"/>
              </a:rPr>
              <a:t></a:t>
            </a:r>
            <a:r>
              <a:rPr lang="vi-VN" sz="2300" i="0" dirty="0">
                <a:solidFill>
                  <a:srgbClr val="000000"/>
                </a:solidFill>
                <a:effectLst/>
                <a:latin typeface="Times New Roman" panose="02020603050405020304" pitchFamily="18" charset="0"/>
                <a:ea typeface="Times New Roman" panose="02020603050405020304" pitchFamily="18" charset="0"/>
              </a:rPr>
              <a:t> Nỗi buồn tủi của ông đồ như lan sang cả giấy mực. Giấy không được viết trở nên bẽ bàng, màu đỏ của nó trở thành vô duyên, không thắm lên được; mực không được dùng nên đọng lại bao nhiêu sầu tủi trong nghiên. </a:t>
            </a:r>
            <a:endParaRPr lang="en-VN" sz="2300" i="0" dirty="0">
              <a:effectLst/>
              <a:latin typeface="Times New Roman" panose="02020603050405020304" pitchFamily="18" charset="0"/>
              <a:ea typeface="Times New Roman" panose="02020603050405020304" pitchFamily="18" charset="0"/>
            </a:endParaRPr>
          </a:p>
        </p:txBody>
      </p:sp>
      <p:pic>
        <p:nvPicPr>
          <p:cNvPr id="7" name="Picture 6" descr="A picture containing text, sign&#10;&#10;Description automatically generated">
            <a:extLst>
              <a:ext uri="{FF2B5EF4-FFF2-40B4-BE49-F238E27FC236}">
                <a16:creationId xmlns:a16="http://schemas.microsoft.com/office/drawing/2014/main" id="{7705D473-5B6F-CCBE-0EFB-AF91AFEBBC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2" y="1252719"/>
            <a:ext cx="1978546" cy="1319031"/>
          </a:xfrm>
          <a:prstGeom prst="rect">
            <a:avLst/>
          </a:prstGeom>
        </p:spPr>
      </p:pic>
      <p:pic>
        <p:nvPicPr>
          <p:cNvPr id="9" name="Picture 8">
            <a:extLst>
              <a:ext uri="{FF2B5EF4-FFF2-40B4-BE49-F238E27FC236}">
                <a16:creationId xmlns:a16="http://schemas.microsoft.com/office/drawing/2014/main" id="{7F2C38AC-385B-23FF-9D31-2BFA160CD9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28351" y="3384580"/>
            <a:ext cx="1635646" cy="1635646"/>
          </a:xfrm>
          <a:prstGeom prst="rect">
            <a:avLst/>
          </a:prstGeom>
        </p:spPr>
      </p:pic>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 descr="C:\Users\Thinkpad\Desktop\植物\-_0047_图层-3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A8C6F25-EDE9-17A8-D9B2-B7C6DE7CBE03}"/>
              </a:ext>
            </a:extLst>
          </p:cNvPr>
          <p:cNvSpPr txBox="1"/>
          <p:nvPr/>
        </p:nvSpPr>
        <p:spPr>
          <a:xfrm>
            <a:off x="2699792" y="267494"/>
            <a:ext cx="4572000" cy="1621085"/>
          </a:xfrm>
          <a:prstGeom prst="rect">
            <a:avLst/>
          </a:prstGeom>
          <a:noFill/>
        </p:spPr>
        <p:txBody>
          <a:bodyPr wrap="square">
            <a:spAutoFit/>
          </a:bodyPr>
          <a:lstStyle/>
          <a:p>
            <a:pPr>
              <a:lnSpc>
                <a:spcPct val="150000"/>
              </a:lnSpc>
            </a:pPr>
            <a:r>
              <a:rPr lang="vi-VN" sz="2300" i="1" dirty="0">
                <a:solidFill>
                  <a:srgbClr val="000000"/>
                </a:solidFill>
                <a:effectLst/>
                <a:latin typeface="Times New Roman" panose="02020603050405020304" pitchFamily="18" charset="0"/>
                <a:ea typeface="Times New Roman" panose="02020603050405020304" pitchFamily="18" charset="0"/>
              </a:rPr>
              <a:t>- “Người thuê viết nay đâu?”</a:t>
            </a:r>
          </a:p>
          <a:p>
            <a:pPr>
              <a:lnSpc>
                <a:spcPct val="150000"/>
              </a:lnSpc>
            </a:pPr>
            <a:r>
              <a:rPr lang="vi-VN" sz="2300" i="1" dirty="0">
                <a:solidFill>
                  <a:srgbClr val="000000"/>
                </a:solidFill>
                <a:effectLst/>
                <a:latin typeface="Times New Roman" panose="02020603050405020304" pitchFamily="18" charset="0"/>
                <a:ea typeface="Times New Roman" panose="02020603050405020304" pitchFamily="18" charset="0"/>
              </a:rPr>
              <a:t>- “Những người muôn năm cũ </a:t>
            </a:r>
            <a:endParaRPr lang="vi-VN" sz="2300" dirty="0">
              <a:solidFill>
                <a:srgbClr val="000000"/>
              </a:solidFill>
              <a:latin typeface="Times New Roman" panose="02020603050405020304" pitchFamily="18" charset="0"/>
              <a:ea typeface="Times New Roman" panose="02020603050405020304" pitchFamily="18" charset="0"/>
            </a:endParaRPr>
          </a:p>
          <a:p>
            <a:pPr>
              <a:lnSpc>
                <a:spcPct val="150000"/>
              </a:lnSpc>
            </a:pPr>
            <a:r>
              <a:rPr lang="vi-VN" sz="2300" dirty="0">
                <a:solidFill>
                  <a:srgbClr val="000000"/>
                </a:solidFill>
                <a:latin typeface="Times New Roman" panose="02020603050405020304" pitchFamily="18" charset="0"/>
                <a:ea typeface="Times New Roman" panose="02020603050405020304" pitchFamily="18" charset="0"/>
              </a:rPr>
              <a:t>    </a:t>
            </a:r>
            <a:r>
              <a:rPr lang="vi-VN" sz="2300" i="1" dirty="0">
                <a:solidFill>
                  <a:srgbClr val="000000"/>
                </a:solidFill>
                <a:effectLst/>
                <a:latin typeface="Times New Roman" panose="02020603050405020304" pitchFamily="18" charset="0"/>
                <a:ea typeface="Times New Roman" panose="02020603050405020304" pitchFamily="18" charset="0"/>
              </a:rPr>
              <a:t>Hồn ở đâu bây giờ?” </a:t>
            </a:r>
            <a:endParaRPr lang="en-VN" sz="2300" dirty="0"/>
          </a:p>
        </p:txBody>
      </p:sp>
      <p:sp>
        <p:nvSpPr>
          <p:cNvPr id="5" name="TextBox 4">
            <a:extLst>
              <a:ext uri="{FF2B5EF4-FFF2-40B4-BE49-F238E27FC236}">
                <a16:creationId xmlns:a16="http://schemas.microsoft.com/office/drawing/2014/main" id="{5346787D-B5F9-D153-E7E7-6F229FFC3ED4}"/>
              </a:ext>
            </a:extLst>
          </p:cNvPr>
          <p:cNvSpPr txBox="1"/>
          <p:nvPr/>
        </p:nvSpPr>
        <p:spPr>
          <a:xfrm>
            <a:off x="899592" y="2211710"/>
            <a:ext cx="6030416" cy="1621085"/>
          </a:xfrm>
          <a:prstGeom prst="rect">
            <a:avLst/>
          </a:prstGeom>
          <a:noFill/>
        </p:spPr>
        <p:txBody>
          <a:bodyPr wrap="square">
            <a:spAutoFit/>
          </a:bodyPr>
          <a:lstStyle/>
          <a:p>
            <a:pPr marL="342900" indent="-342900">
              <a:lnSpc>
                <a:spcPct val="150000"/>
              </a:lnSpc>
              <a:buFont typeface="Symbol" pitchFamily="2" charset="2"/>
              <a:buChar char="®"/>
            </a:pPr>
            <a:r>
              <a:rPr lang="vi-VN" sz="2300" i="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sym typeface="Symbol" pitchFamily="2" charset="2"/>
              </a:rPr>
              <a:t>Câu hỏi tu từ</a:t>
            </a:r>
          </a:p>
          <a:p>
            <a:pPr marL="342900" indent="-342900">
              <a:lnSpc>
                <a:spcPct val="150000"/>
              </a:lnSpc>
              <a:buFont typeface="Symbol" pitchFamily="2" charset="2"/>
              <a:buChar char="®"/>
            </a:pPr>
            <a:r>
              <a:rPr lang="vi-VN" sz="2300" i="0" dirty="0">
                <a:solidFill>
                  <a:srgbClr val="000000"/>
                </a:solidFill>
                <a:effectLst/>
                <a:latin typeface="Times New Roman" panose="02020603050405020304" pitchFamily="18" charset="0"/>
                <a:ea typeface="Times New Roman" panose="02020603050405020304" pitchFamily="18" charset="0"/>
              </a:rPr>
              <a:t>Thể hiện sự chê trách những người đã bỏ quên giá trị xưa cũ + sự thương cảm của tác giả</a:t>
            </a:r>
            <a:r>
              <a:rPr lang="en-VN" sz="2300" i="0" dirty="0">
                <a:effectLst/>
              </a:rPr>
              <a:t> </a:t>
            </a:r>
            <a:endParaRPr lang="en-VN" sz="2300" i="0" dirty="0"/>
          </a:p>
        </p:txBody>
      </p:sp>
      <p:pic>
        <p:nvPicPr>
          <p:cNvPr id="6" name="Picture 5">
            <a:extLst>
              <a:ext uri="{FF2B5EF4-FFF2-40B4-BE49-F238E27FC236}">
                <a16:creationId xmlns:a16="http://schemas.microsoft.com/office/drawing/2014/main" id="{C2A2E3AF-2C96-0151-C92B-75518B68D17E}"/>
              </a:ext>
            </a:extLst>
          </p:cNvPr>
          <p:cNvPicPr>
            <a:picLocks noChangeAspect="1"/>
          </p:cNvPicPr>
          <p:nvPr/>
        </p:nvPicPr>
        <p:blipFill rotWithShape="1">
          <a:blip r:embed="rId4">
            <a:extLst>
              <a:ext uri="{28A0092B-C50C-407E-A947-70E740481C1C}">
                <a14:useLocalDpi xmlns:a14="http://schemas.microsoft.com/office/drawing/2010/main" val="0"/>
              </a:ext>
            </a:extLst>
          </a:blip>
          <a:srcRect l="56699"/>
          <a:stretch/>
        </p:blipFill>
        <p:spPr>
          <a:xfrm>
            <a:off x="760426" y="-431927"/>
            <a:ext cx="1577242" cy="2731894"/>
          </a:xfrm>
          <a:prstGeom prst="rect">
            <a:avLst/>
          </a:prstGeom>
        </p:spPr>
      </p:pic>
    </p:spTree>
    <p:extLst>
      <p:ext uri="{BB962C8B-B14F-4D97-AF65-F5344CB8AC3E}">
        <p14:creationId xmlns:p14="http://schemas.microsoft.com/office/powerpoint/2010/main" val="32913197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b="1" i="0" spc="-300" dirty="0">
                <a:latin typeface="Times New Roman" panose="02020603050405020304" pitchFamily="18" charset="0"/>
                <a:ea typeface="方正字迹-吕建德字体" panose="02010600010101010101" pitchFamily="2" charset="-122"/>
                <a:cs typeface="Times New Roman" panose="02020603050405020304" pitchFamily="18" charset="0"/>
              </a:rPr>
              <a:t>III</a:t>
            </a:r>
            <a:endParaRPr lang="zh-CN" altLang="en-US" sz="5400" b="1"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i="0" spc="-300" dirty="0">
                <a:latin typeface="Times New Roman" panose="02020603050405020304" pitchFamily="18" charset="0"/>
                <a:ea typeface="方正华隶简体" pitchFamily="65" charset="-122"/>
                <a:cs typeface="Times New Roman" panose="02020603050405020304" pitchFamily="18" charset="0"/>
              </a:rPr>
              <a:t>TỔNG KẾT</a:t>
            </a:r>
            <a:endParaRPr lang="zh-CN" altLang="en-US" sz="3600" b="1" i="0"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401195223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153384" y="2591043"/>
            <a:ext cx="4392301" cy="376760"/>
            <a:chOff x="2227579" y="2336572"/>
            <a:chExt cx="4392301" cy="376760"/>
          </a:xfrm>
        </p:grpSpPr>
        <p:cxnSp>
          <p:nvCxnSpPr>
            <p:cNvPr id="38"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40"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41"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450055" y="918441"/>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3665563" y="702959"/>
            <a:ext cx="1335871" cy="148483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altLang="zh-CN" sz="2400" b="1" i="0" dirty="0">
                <a:latin typeface="Times New Roman" panose="02020603050405020304" pitchFamily="18" charset="0"/>
                <a:cs typeface="Times New Roman" panose="02020603050405020304" pitchFamily="18" charset="0"/>
              </a:rPr>
              <a:t>1. </a:t>
            </a:r>
          </a:p>
          <a:p>
            <a:pPr algn="ctr"/>
            <a:r>
              <a:rPr lang="vi-VN" altLang="zh-CN" sz="2400" b="1" i="0" dirty="0">
                <a:latin typeface="Times New Roman" panose="02020603050405020304" pitchFamily="18" charset="0"/>
                <a:cs typeface="Times New Roman" panose="02020603050405020304" pitchFamily="18" charset="0"/>
              </a:rPr>
              <a:t>Nghệ thuật</a:t>
            </a:r>
            <a:endParaRPr lang="en-US" altLang="zh-CN" sz="2400" b="1" i="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5333" y="204922"/>
            <a:ext cx="3368667" cy="2088574"/>
          </a:xfrm>
          <a:prstGeom prst="rect">
            <a:avLst/>
          </a:prstGeom>
        </p:spPr>
      </p:pic>
      <p:sp>
        <p:nvSpPr>
          <p:cNvPr id="4" name="TextBox 3">
            <a:extLst>
              <a:ext uri="{FF2B5EF4-FFF2-40B4-BE49-F238E27FC236}">
                <a16:creationId xmlns:a16="http://schemas.microsoft.com/office/drawing/2014/main" id="{31157509-9744-0230-C190-6DC0B404B44F}"/>
              </a:ext>
            </a:extLst>
          </p:cNvPr>
          <p:cNvSpPr txBox="1"/>
          <p:nvPr/>
        </p:nvSpPr>
        <p:spPr>
          <a:xfrm>
            <a:off x="1320639" y="3012825"/>
            <a:ext cx="1665490" cy="2094869"/>
          </a:xfrm>
          <a:prstGeom prst="rect">
            <a:avLst/>
          </a:prstGeom>
          <a:noFill/>
        </p:spPr>
        <p:txBody>
          <a:bodyPr wrap="square">
            <a:spAutoFit/>
          </a:bodyPr>
          <a:lstStyle/>
          <a:p>
            <a:pPr algn="ctr">
              <a:lnSpc>
                <a:spcPct val="115000"/>
              </a:lnSpc>
            </a:pPr>
            <a:r>
              <a:rPr lang="vi-VN" sz="2300" i="0" dirty="0">
                <a:solidFill>
                  <a:srgbClr val="000000"/>
                </a:solidFill>
                <a:effectLst/>
                <a:latin typeface="Times New Roman" panose="02020603050405020304" pitchFamily="18" charset="0"/>
                <a:ea typeface="Times New Roman" panose="02020603050405020304" pitchFamily="18" charset="0"/>
              </a:rPr>
              <a:t>Sử dụng ngôn ngữ tự nhiên, giàu sắc thái biểu cảm.</a:t>
            </a:r>
            <a:endParaRPr lang="en-VN" sz="2300" i="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BB09F348-E657-686F-663E-9FD67DC5E7A8}"/>
              </a:ext>
            </a:extLst>
          </p:cNvPr>
          <p:cNvSpPr txBox="1"/>
          <p:nvPr/>
        </p:nvSpPr>
        <p:spPr>
          <a:xfrm>
            <a:off x="3680945" y="3012825"/>
            <a:ext cx="1336480" cy="800219"/>
          </a:xfrm>
          <a:prstGeom prst="rect">
            <a:avLst/>
          </a:prstGeom>
          <a:noFill/>
        </p:spPr>
        <p:txBody>
          <a:bodyPr wrap="square">
            <a:spAutoFit/>
          </a:bodyPr>
          <a:lstStyle/>
          <a:p>
            <a:pPr algn="ctr"/>
            <a:r>
              <a:rPr lang="vi-VN" sz="2300" i="0" dirty="0">
                <a:solidFill>
                  <a:srgbClr val="000000"/>
                </a:solidFill>
                <a:effectLst/>
                <a:latin typeface="Times New Roman" panose="02020603050405020304" pitchFamily="18" charset="0"/>
                <a:ea typeface="Times New Roman" panose="02020603050405020304" pitchFamily="18" charset="0"/>
              </a:rPr>
              <a:t>Thể thơ năm chữ.</a:t>
            </a:r>
            <a:r>
              <a:rPr lang="en-VN" sz="2300" i="0" dirty="0">
                <a:effectLst/>
              </a:rPr>
              <a:t> </a:t>
            </a:r>
            <a:endParaRPr lang="en-VN" sz="2300" i="0" dirty="0"/>
          </a:p>
        </p:txBody>
      </p:sp>
      <p:sp>
        <p:nvSpPr>
          <p:cNvPr id="8" name="TextBox 7">
            <a:extLst>
              <a:ext uri="{FF2B5EF4-FFF2-40B4-BE49-F238E27FC236}">
                <a16:creationId xmlns:a16="http://schemas.microsoft.com/office/drawing/2014/main" id="{16D8111B-79A3-9D82-740F-4E001906497A}"/>
              </a:ext>
            </a:extLst>
          </p:cNvPr>
          <p:cNvSpPr txBox="1"/>
          <p:nvPr/>
        </p:nvSpPr>
        <p:spPr>
          <a:xfrm>
            <a:off x="5374050" y="2967017"/>
            <a:ext cx="2195802" cy="2094869"/>
          </a:xfrm>
          <a:prstGeom prst="rect">
            <a:avLst/>
          </a:prstGeom>
          <a:noFill/>
        </p:spPr>
        <p:txBody>
          <a:bodyPr wrap="square">
            <a:spAutoFit/>
          </a:bodyPr>
          <a:lstStyle/>
          <a:p>
            <a:pPr algn="ctr">
              <a:lnSpc>
                <a:spcPct val="115000"/>
              </a:lnSpc>
            </a:pPr>
            <a:r>
              <a:rPr lang="vi-VN" sz="2300" i="0" dirty="0">
                <a:solidFill>
                  <a:srgbClr val="000000"/>
                </a:solidFill>
                <a:effectLst/>
                <a:latin typeface="Times New Roman" panose="02020603050405020304" pitchFamily="18" charset="0"/>
                <a:ea typeface="Times New Roman" panose="02020603050405020304" pitchFamily="18" charset="0"/>
              </a:rPr>
              <a:t>Nghệ thuật: tương phản, câu hỏi tu từ, nhân hoá, so sánh, tả cảnh ngụ tình.</a:t>
            </a:r>
            <a:endParaRPr lang="en-VN" sz="2300" i="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 calcmode="lin" valueType="num">
                                      <p:cBhvr>
                                        <p:cTn id="15" dur="500" fill="hold"/>
                                        <p:tgtEl>
                                          <p:spTgt spid="42"/>
                                        </p:tgtEl>
                                        <p:attrNameLst>
                                          <p:attrName>ppt_x</p:attrName>
                                        </p:attrNameLst>
                                      </p:cBhvr>
                                      <p:tavLst>
                                        <p:tav tm="0">
                                          <p:val>
                                            <p:fltVal val="0.5"/>
                                          </p:val>
                                        </p:tav>
                                        <p:tav tm="100000">
                                          <p:val>
                                            <p:strVal val="#ppt_x"/>
                                          </p:val>
                                        </p:tav>
                                      </p:tavLst>
                                    </p:anim>
                                    <p:anim calcmode="lin" valueType="num">
                                      <p:cBhvr>
                                        <p:cTn id="16" dur="500" fill="hold"/>
                                        <p:tgtEl>
                                          <p:spTgt spid="42"/>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2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heel(1)">
                                      <p:cBhvr>
                                        <p:cTn id="3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 grpId="0"/>
      <p:bldP spid="6"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476" y="4604862"/>
            <a:ext cx="9170670" cy="573881"/>
          </a:xfrm>
          <a:prstGeom prst="rect">
            <a:avLst/>
          </a:prstGeom>
          <a:solidFill>
            <a:srgbClr val="0323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9439" y="1734461"/>
            <a:ext cx="1007813" cy="1056422"/>
          </a:xfrm>
          <a:prstGeom prst="rect">
            <a:avLst/>
          </a:prstGeom>
        </p:spPr>
      </p:pic>
      <p:grpSp>
        <p:nvGrpSpPr>
          <p:cNvPr id="29" name="组合 28"/>
          <p:cNvGrpSpPr/>
          <p:nvPr/>
        </p:nvGrpSpPr>
        <p:grpSpPr>
          <a:xfrm>
            <a:off x="1400174" y="1049043"/>
            <a:ext cx="4539977" cy="3056232"/>
            <a:chOff x="1866900" y="1398724"/>
            <a:chExt cx="3048000" cy="4074976"/>
          </a:xfrm>
        </p:grpSpPr>
        <p:sp>
          <p:nvSpPr>
            <p:cNvPr id="30" name="矩形 29"/>
            <p:cNvSpPr/>
            <p:nvPr/>
          </p:nvSpPr>
          <p:spPr>
            <a:xfrm>
              <a:off x="1866900" y="1398724"/>
              <a:ext cx="3048000" cy="4074976"/>
            </a:xfrm>
            <a:prstGeom prst="rect">
              <a:avLst/>
            </a:prstGeom>
            <a:noFill/>
            <a:ln w="38100">
              <a:solidFill>
                <a:srgbClr val="6C0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955349" y="1493112"/>
              <a:ext cx="2857757" cy="3871775"/>
            </a:xfrm>
            <a:prstGeom prst="rect">
              <a:avLst/>
            </a:prstGeom>
            <a:noFill/>
            <a:ln>
              <a:solidFill>
                <a:srgbClr val="6C0A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descr="包图网_19717800绿色复古敦煌壁画花草小花朵图案"/>
          <p:cNvPicPr>
            <a:picLocks noChangeAspect="1"/>
          </p:cNvPicPr>
          <p:nvPr/>
        </p:nvPicPr>
        <p:blipFill>
          <a:blip r:embed="rId3"/>
          <a:stretch>
            <a:fillRect/>
          </a:stretch>
        </p:blipFill>
        <p:spPr>
          <a:xfrm>
            <a:off x="-803434" y="1901666"/>
            <a:ext cx="2912745" cy="2912745"/>
          </a:xfrm>
          <a:prstGeom prst="rect">
            <a:avLst/>
          </a:prstGeom>
        </p:spPr>
      </p:pic>
      <p:pic>
        <p:nvPicPr>
          <p:cNvPr id="37" name="图片 36" descr="包图网_19717800绿色复古敦煌壁画花草小花朵图案"/>
          <p:cNvPicPr>
            <a:picLocks noChangeAspect="1"/>
          </p:cNvPicPr>
          <p:nvPr/>
        </p:nvPicPr>
        <p:blipFill>
          <a:blip r:embed="rId3"/>
          <a:stretch>
            <a:fillRect/>
          </a:stretch>
        </p:blipFill>
        <p:spPr>
          <a:xfrm>
            <a:off x="5365433" y="1901666"/>
            <a:ext cx="2912745" cy="2912745"/>
          </a:xfrm>
          <a:prstGeom prst="rect">
            <a:avLst/>
          </a:prstGeom>
        </p:spPr>
      </p:pic>
      <p:sp>
        <p:nvSpPr>
          <p:cNvPr id="39" name="文本框 38"/>
          <p:cNvSpPr txBox="1"/>
          <p:nvPr/>
        </p:nvSpPr>
        <p:spPr>
          <a:xfrm>
            <a:off x="7616489" y="2988036"/>
            <a:ext cx="553998" cy="914400"/>
          </a:xfrm>
          <a:prstGeom prst="rect">
            <a:avLst/>
          </a:prstGeom>
          <a:noFill/>
        </p:spPr>
        <p:txBody>
          <a:bodyPr vert="eaVert" wrap="square" rtlCol="0">
            <a:spAutoFit/>
          </a:bodyPr>
          <a:lstStyle/>
          <a:p>
            <a:r>
              <a:rPr lang="en-US" altLang="zh-CN" dirty="0"/>
              <a:t>……</a:t>
            </a:r>
            <a:endParaRPr lang="zh-CN" altLang="en-US" dirty="0"/>
          </a:p>
          <a:p>
            <a:endParaRPr lang="zh-CN" altLang="en-US" dirty="0"/>
          </a:p>
        </p:txBody>
      </p:sp>
      <p:sp>
        <p:nvSpPr>
          <p:cNvPr id="2" name="TextBox 1">
            <a:extLst>
              <a:ext uri="{FF2B5EF4-FFF2-40B4-BE49-F238E27FC236}">
                <a16:creationId xmlns:a16="http://schemas.microsoft.com/office/drawing/2014/main" id="{BC57C96C-5736-8A4C-D195-82067605CD06}"/>
              </a:ext>
            </a:extLst>
          </p:cNvPr>
          <p:cNvSpPr txBox="1"/>
          <p:nvPr/>
        </p:nvSpPr>
        <p:spPr>
          <a:xfrm>
            <a:off x="2452458" y="1326821"/>
            <a:ext cx="2274588"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altLang="zh-CN" sz="2400" b="1" i="0" dirty="0">
                <a:latin typeface="Times New Roman" panose="02020603050405020304" pitchFamily="18" charset="0"/>
                <a:cs typeface="Times New Roman" panose="02020603050405020304" pitchFamily="18" charset="0"/>
              </a:rPr>
              <a:t>2. Nội dung</a:t>
            </a:r>
            <a:endParaRPr lang="en-US" altLang="zh-CN" sz="2400" b="1" i="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0B3639F-6A4C-7FBE-7416-93EE9FDBC53F}"/>
              </a:ext>
            </a:extLst>
          </p:cNvPr>
          <p:cNvSpPr txBox="1"/>
          <p:nvPr/>
        </p:nvSpPr>
        <p:spPr>
          <a:xfrm>
            <a:off x="1730953" y="1991563"/>
            <a:ext cx="3923573" cy="1687834"/>
          </a:xfrm>
          <a:prstGeom prst="rect">
            <a:avLst/>
          </a:prstGeom>
          <a:noFill/>
        </p:spPr>
        <p:txBody>
          <a:bodyPr wrap="square">
            <a:spAutoFit/>
          </a:bodyPr>
          <a:lstStyle/>
          <a:p>
            <a:pPr algn="just">
              <a:lnSpc>
                <a:spcPct val="115000"/>
              </a:lnSpc>
            </a:pPr>
            <a:r>
              <a:rPr lang="vi-VN" sz="2300" dirty="0">
                <a:solidFill>
                  <a:srgbClr val="000000"/>
                </a:solidFill>
                <a:effectLst/>
                <a:latin typeface="Times New Roman" panose="02020603050405020304" pitchFamily="18" charset="0"/>
                <a:ea typeface="Times New Roman" panose="02020603050405020304" pitchFamily="18" charset="0"/>
              </a:rPr>
              <a:t>Bài thơ thể hiện niềm cảm thương, nỗi tiếc nhớ ngậm ngùi của tác giả đối với một nét đẹp văn hoá cổ truyền của dân tộc. </a:t>
            </a:r>
            <a:endParaRPr lang="en-VN" sz="2300" dirty="0">
              <a:effectLst/>
              <a:latin typeface="Times New Roman" panose="02020603050405020304" pitchFamily="18" charset="0"/>
              <a:ea typeface="Times New Roman" panose="02020603050405020304" pitchFamily="18"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2" presetClass="entr" presetSubtype="4"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9"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1000" fill="hold"/>
                                        <p:tgtEl>
                                          <p:spTgt spid="37"/>
                                        </p:tgtEl>
                                        <p:attrNameLst>
                                          <p:attrName>ppt_x</p:attrName>
                                        </p:attrNameLst>
                                      </p:cBhvr>
                                      <p:tavLst>
                                        <p:tav tm="0">
                                          <p:val>
                                            <p:strVal val="#ppt_x-.2"/>
                                          </p:val>
                                        </p:tav>
                                        <p:tav tm="100000">
                                          <p:val>
                                            <p:strVal val="#ppt_x"/>
                                          </p:val>
                                        </p:tav>
                                      </p:tavLst>
                                    </p:anim>
                                    <p:anim calcmode="lin" valueType="num">
                                      <p:cBhvr>
                                        <p:cTn id="23"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7"/>
                                        </p:tgtEl>
                                      </p:cBhvr>
                                    </p:animEffect>
                                  </p:childTnLst>
                                </p:cTn>
                              </p:par>
                            </p:childTnLst>
                          </p:cTn>
                        </p:par>
                        <p:par>
                          <p:cTn id="25" fill="hold">
                            <p:stCondLst>
                              <p:cond delay="1500"/>
                            </p:stCondLst>
                            <p:childTnLst>
                              <p:par>
                                <p:cTn id="26" presetID="29" presetClass="entr" presetSubtype="0"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000" fill="hold"/>
                                        <p:tgtEl>
                                          <p:spTgt spid="36"/>
                                        </p:tgtEl>
                                        <p:attrNameLst>
                                          <p:attrName>ppt_x</p:attrName>
                                        </p:attrNameLst>
                                      </p:cBhvr>
                                      <p:tavLst>
                                        <p:tav tm="0">
                                          <p:val>
                                            <p:strVal val="#ppt_x-.2"/>
                                          </p:val>
                                        </p:tav>
                                        <p:tav tm="100000">
                                          <p:val>
                                            <p:strVal val="#ppt_x"/>
                                          </p:val>
                                        </p:tav>
                                      </p:tavLst>
                                    </p:anim>
                                    <p:anim calcmode="lin" valueType="num">
                                      <p:cBhvr>
                                        <p:cTn id="29"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500" fill="hold"/>
                                        <p:tgtEl>
                                          <p:spTgt spid="39"/>
                                        </p:tgtEl>
                                        <p:attrNameLst>
                                          <p:attrName>ppt_w</p:attrName>
                                        </p:attrNameLst>
                                      </p:cBhvr>
                                      <p:tavLst>
                                        <p:tav tm="0">
                                          <p:val>
                                            <p:fltVal val="0"/>
                                          </p:val>
                                        </p:tav>
                                        <p:tav tm="100000">
                                          <p:val>
                                            <p:strVal val="#ppt_w"/>
                                          </p:val>
                                        </p:tav>
                                      </p:tavLst>
                                    </p:anim>
                                    <p:anim calcmode="lin" valueType="num">
                                      <p:cBhvr>
                                        <p:cTn id="35" dur="500" fill="hold"/>
                                        <p:tgtEl>
                                          <p:spTgt spid="39"/>
                                        </p:tgtEl>
                                        <p:attrNameLst>
                                          <p:attrName>ppt_h</p:attrName>
                                        </p:attrNameLst>
                                      </p:cBhvr>
                                      <p:tavLst>
                                        <p:tav tm="0">
                                          <p:val>
                                            <p:fltVal val="0"/>
                                          </p:val>
                                        </p:tav>
                                        <p:tav tm="100000">
                                          <p:val>
                                            <p:strVal val="#ppt_h"/>
                                          </p:val>
                                        </p:tav>
                                      </p:tavLst>
                                    </p:anim>
                                    <p:animEffect transition="in" filter="fade">
                                      <p:cBhvr>
                                        <p:cTn id="36" dur="500"/>
                                        <p:tgtEl>
                                          <p:spTgt spid="39"/>
                                        </p:tgtEl>
                                      </p:cBhvr>
                                    </p:animEffect>
                                  </p:childTnLst>
                                </p:cTn>
                              </p:par>
                              <p:par>
                                <p:cTn id="37" presetID="23" presetClass="entr" presetSubtype="528" fill="hold" grpId="0" nodeType="withEffect">
                                  <p:stCondLst>
                                    <p:cond delay="500"/>
                                  </p:stCondLst>
                                  <p:childTnLst>
                                    <p:set>
                                      <p:cBhvr>
                                        <p:cTn id="38" dur="1" fill="hold">
                                          <p:stCondLst>
                                            <p:cond delay="0"/>
                                          </p:stCondLst>
                                        </p:cTn>
                                        <p:tgtEl>
                                          <p:spTgt spid="2"/>
                                        </p:tgtEl>
                                        <p:attrNameLst>
                                          <p:attrName>style.visibility</p:attrName>
                                        </p:attrNameLst>
                                      </p:cBhvr>
                                      <p:to>
                                        <p:strVal val="visible"/>
                                      </p:to>
                                    </p:set>
                                    <p:anim calcmode="lin" valueType="num">
                                      <p:cBhvr>
                                        <p:cTn id="39" dur="500" fill="hold"/>
                                        <p:tgtEl>
                                          <p:spTgt spid="2"/>
                                        </p:tgtEl>
                                        <p:attrNameLst>
                                          <p:attrName>ppt_w</p:attrName>
                                        </p:attrNameLst>
                                      </p:cBhvr>
                                      <p:tavLst>
                                        <p:tav tm="0">
                                          <p:val>
                                            <p:fltVal val="0"/>
                                          </p:val>
                                        </p:tav>
                                        <p:tav tm="100000">
                                          <p:val>
                                            <p:strVal val="#ppt_w"/>
                                          </p:val>
                                        </p:tav>
                                      </p:tavLst>
                                    </p:anim>
                                    <p:anim calcmode="lin" valueType="num">
                                      <p:cBhvr>
                                        <p:cTn id="40" dur="500" fill="hold"/>
                                        <p:tgtEl>
                                          <p:spTgt spid="2"/>
                                        </p:tgtEl>
                                        <p:attrNameLst>
                                          <p:attrName>ppt_h</p:attrName>
                                        </p:attrNameLst>
                                      </p:cBhvr>
                                      <p:tavLst>
                                        <p:tav tm="0">
                                          <p:val>
                                            <p:fltVal val="0"/>
                                          </p:val>
                                        </p:tav>
                                        <p:tav tm="100000">
                                          <p:val>
                                            <p:strVal val="#ppt_h"/>
                                          </p:val>
                                        </p:tav>
                                      </p:tavLst>
                                    </p:anim>
                                    <p:anim calcmode="lin" valueType="num">
                                      <p:cBhvr>
                                        <p:cTn id="41" dur="500" fill="hold"/>
                                        <p:tgtEl>
                                          <p:spTgt spid="2"/>
                                        </p:tgtEl>
                                        <p:attrNameLst>
                                          <p:attrName>ppt_x</p:attrName>
                                        </p:attrNameLst>
                                      </p:cBhvr>
                                      <p:tavLst>
                                        <p:tav tm="0">
                                          <p:val>
                                            <p:fltVal val="0.5"/>
                                          </p:val>
                                        </p:tav>
                                        <p:tav tm="100000">
                                          <p:val>
                                            <p:strVal val="#ppt_x"/>
                                          </p:val>
                                        </p:tav>
                                      </p:tavLst>
                                    </p:anim>
                                    <p:anim calcmode="lin" valueType="num">
                                      <p:cBhvr>
                                        <p:cTn id="42" dur="500" fill="hold"/>
                                        <p:tgtEl>
                                          <p:spTgt spid="2"/>
                                        </p:tgtEl>
                                        <p:attrNameLst>
                                          <p:attrName>ppt_y</p:attrName>
                                        </p:attrNameLst>
                                      </p:cBhvr>
                                      <p:tavLst>
                                        <p:tav tm="0">
                                          <p:val>
                                            <p:fltVal val="0.5"/>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Effect transition="in" filter="wheel(1)">
                                      <p:cBhvr>
                                        <p:cTn id="4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5" grpId="1" animBg="1"/>
      <p:bldP spid="39" grpId="0"/>
      <p:bldP spid="39" grpId="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476" y="4604862"/>
            <a:ext cx="9170670" cy="573881"/>
          </a:xfrm>
          <a:prstGeom prst="rect">
            <a:avLst/>
          </a:prstGeom>
          <a:solidFill>
            <a:srgbClr val="0323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rot="5400000">
            <a:off x="-421957" y="2665520"/>
            <a:ext cx="3670459" cy="207749"/>
          </a:xfrm>
          <a:prstGeom prst="rect">
            <a:avLst/>
          </a:prstGeom>
          <a:noFill/>
        </p:spPr>
        <p:txBody>
          <a:bodyPr wrap="square" rtlCol="0">
            <a:spAutoFit/>
          </a:bodyPr>
          <a:lstStyle/>
          <a:p>
            <a:pPr algn="dist"/>
            <a:endParaRPr lang="en-US" altLang="zh-CN" sz="750">
              <a:solidFill>
                <a:schemeClr val="bg1">
                  <a:lumMod val="75000"/>
                  <a:alpha val="44000"/>
                </a:schemeClr>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9439" y="1734461"/>
            <a:ext cx="1007813" cy="1056422"/>
          </a:xfrm>
          <a:prstGeom prst="rect">
            <a:avLst/>
          </a:prstGeom>
        </p:spPr>
      </p:pic>
      <p:sp>
        <p:nvSpPr>
          <p:cNvPr id="5" name="文本框 4"/>
          <p:cNvSpPr txBox="1"/>
          <p:nvPr/>
        </p:nvSpPr>
        <p:spPr>
          <a:xfrm>
            <a:off x="7616489" y="3306686"/>
            <a:ext cx="553998" cy="914400"/>
          </a:xfrm>
          <a:prstGeom prst="rect">
            <a:avLst/>
          </a:prstGeom>
          <a:noFill/>
        </p:spPr>
        <p:txBody>
          <a:bodyPr vert="eaVert" wrap="square" rtlCol="0">
            <a:spAutoFit/>
          </a:bodyPr>
          <a:lstStyle/>
          <a:p>
            <a:r>
              <a:rPr lang="en-US" altLang="zh-CN" dirty="0"/>
              <a:t>……</a:t>
            </a:r>
            <a:endParaRPr lang="zh-CN" altLang="en-US" dirty="0"/>
          </a:p>
          <a:p>
            <a:endParaRPr lang="zh-CN" altLang="en-US" dirty="0"/>
          </a:p>
        </p:txBody>
      </p:sp>
      <p:sp>
        <p:nvSpPr>
          <p:cNvPr id="3" name="矩形 2"/>
          <p:cNvSpPr/>
          <p:nvPr/>
        </p:nvSpPr>
        <p:spPr>
          <a:xfrm>
            <a:off x="-476" y="150040"/>
            <a:ext cx="6016536" cy="710381"/>
          </a:xfrm>
          <a:prstGeom prst="rect">
            <a:avLst/>
          </a:prstGeom>
          <a:solidFill>
            <a:srgbClr val="6C0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6060" y="127293"/>
            <a:ext cx="3908832" cy="4733255"/>
          </a:xfrm>
          <a:prstGeom prst="rect">
            <a:avLst/>
          </a:prstGeom>
        </p:spPr>
      </p:pic>
      <p:sp>
        <p:nvSpPr>
          <p:cNvPr id="49" name="文本框 48"/>
          <p:cNvSpPr txBox="1"/>
          <p:nvPr/>
        </p:nvSpPr>
        <p:spPr>
          <a:xfrm>
            <a:off x="214313" y="200501"/>
            <a:ext cx="8751094" cy="192168"/>
          </a:xfrm>
          <a:prstGeom prst="rect">
            <a:avLst/>
          </a:prstGeom>
          <a:noFill/>
        </p:spPr>
        <p:txBody>
          <a:bodyPr wrap="square" rtlCol="0">
            <a:spAutoFit/>
          </a:bodyPr>
          <a:lstStyle/>
          <a:p>
            <a:pPr algn="dist">
              <a:lnSpc>
                <a:spcPct val="120000"/>
              </a:lnSpc>
            </a:pPr>
            <a:r>
              <a:rPr lang="ko-KR" altLang="en-US" sz="600">
                <a:solidFill>
                  <a:srgbClr val="6C0A1E"/>
                </a:solidFill>
              </a:rPr>
              <a:t>바</a:t>
            </a:r>
            <a:r>
              <a:rPr lang="en-US" altLang="ko-KR" sz="600">
                <a:solidFill>
                  <a:srgbClr val="6C0A1E"/>
                </a:solidFill>
              </a:rPr>
              <a:t>/</a:t>
            </a:r>
            <a:r>
              <a:rPr lang="ko-KR" altLang="en-US" sz="600">
                <a:solidFill>
                  <a:srgbClr val="6C0A1E"/>
                </a:solidFill>
              </a:rPr>
              <a:t>람</a:t>
            </a:r>
            <a:r>
              <a:rPr lang="en-US" altLang="ko-KR" sz="600">
                <a:solidFill>
                  <a:srgbClr val="6C0A1E"/>
                </a:solidFill>
              </a:rPr>
              <a:t>/</a:t>
            </a:r>
            <a:r>
              <a:rPr lang="ko-KR" altLang="en-US" sz="600">
                <a:solidFill>
                  <a:srgbClr val="6C0A1E"/>
                </a:solidFill>
              </a:rPr>
              <a:t>돈</a:t>
            </a:r>
            <a:r>
              <a:rPr lang="en-US" altLang="ko-KR" sz="600">
                <a:solidFill>
                  <a:srgbClr val="6C0A1E"/>
                </a:solidFill>
              </a:rPr>
              <a:t>/</a:t>
            </a:r>
            <a:r>
              <a:rPr lang="ko-KR" altLang="en-US" sz="600">
                <a:solidFill>
                  <a:srgbClr val="6C0A1E"/>
                </a:solidFill>
              </a:rPr>
              <a:t>황</a:t>
            </a:r>
            <a:r>
              <a:rPr lang="en-US" altLang="ko-KR" sz="600">
                <a:solidFill>
                  <a:srgbClr val="6C0A1E"/>
                </a:solidFill>
              </a:rPr>
              <a:t>/</a:t>
            </a:r>
            <a:r>
              <a:rPr lang="ko-KR" altLang="en-US" sz="600">
                <a:solidFill>
                  <a:srgbClr val="6C0A1E"/>
                </a:solidFill>
              </a:rPr>
              <a:t>인</a:t>
            </a:r>
            <a:r>
              <a:rPr lang="en-US" altLang="ko-KR" sz="600">
                <a:solidFill>
                  <a:srgbClr val="6C0A1E"/>
                </a:solidFill>
              </a:rPr>
              <a:t>/</a:t>
            </a:r>
            <a:r>
              <a:rPr lang="ko-KR" altLang="en-US" sz="600">
                <a:solidFill>
                  <a:srgbClr val="6C0A1E"/>
                </a:solidFill>
              </a:rPr>
              <a:t>상</a:t>
            </a:r>
            <a:endParaRPr lang="zh-CN" altLang="en-US" sz="600">
              <a:solidFill>
                <a:srgbClr val="6C0A1E"/>
              </a:solidFill>
            </a:endParaRPr>
          </a:p>
        </p:txBody>
      </p:sp>
      <p:sp>
        <p:nvSpPr>
          <p:cNvPr id="4" name="TextBox 3">
            <a:extLst>
              <a:ext uri="{FF2B5EF4-FFF2-40B4-BE49-F238E27FC236}">
                <a16:creationId xmlns:a16="http://schemas.microsoft.com/office/drawing/2014/main" id="{21E719C6-9087-828D-C508-0C5E6CA422F0}"/>
              </a:ext>
            </a:extLst>
          </p:cNvPr>
          <p:cNvSpPr txBox="1"/>
          <p:nvPr/>
        </p:nvSpPr>
        <p:spPr>
          <a:xfrm>
            <a:off x="338852" y="271864"/>
            <a:ext cx="6444208" cy="466731"/>
          </a:xfrm>
          <a:prstGeom prst="rect">
            <a:avLst/>
          </a:prstGeom>
          <a:noFill/>
        </p:spPr>
        <p:txBody>
          <a:bodyPr wrap="square">
            <a:spAutoFit/>
          </a:bodyPr>
          <a:lstStyle/>
          <a:p>
            <a:pPr algn="just">
              <a:lnSpc>
                <a:spcPct val="115000"/>
              </a:lnSpc>
            </a:pPr>
            <a:r>
              <a:rPr lang="vi-VN" sz="2300" b="1" dirty="0">
                <a:solidFill>
                  <a:schemeClr val="bg1"/>
                </a:solidFill>
                <a:effectLst/>
                <a:latin typeface="Times New Roman" panose="02020603050405020304" pitchFamily="18" charset="0"/>
                <a:ea typeface="Times New Roman" panose="02020603050405020304" pitchFamily="18" charset="0"/>
              </a:rPr>
              <a:t>3. Cách đọc văn bản thơ bốn chữ, năm chữ:</a:t>
            </a:r>
            <a:endParaRPr lang="en-VN" sz="2300" dirty="0">
              <a:solidFill>
                <a:schemeClr val="bg1"/>
              </a:solidFill>
              <a:effectLst/>
              <a:latin typeface="Times New Roman" panose="02020603050405020304" pitchFamily="18" charset="0"/>
              <a:ea typeface="Times New Roman" panose="02020603050405020304" pitchFamily="18" charset="0"/>
            </a:endParaRPr>
          </a:p>
        </p:txBody>
      </p:sp>
      <p:sp>
        <p:nvSpPr>
          <p:cNvPr id="8" name="TextBox 7">
            <a:extLst>
              <a:ext uri="{FF2B5EF4-FFF2-40B4-BE49-F238E27FC236}">
                <a16:creationId xmlns:a16="http://schemas.microsoft.com/office/drawing/2014/main" id="{56D6C800-6B60-01C1-76FC-63CB99A52618}"/>
              </a:ext>
            </a:extLst>
          </p:cNvPr>
          <p:cNvSpPr txBox="1"/>
          <p:nvPr/>
        </p:nvSpPr>
        <p:spPr>
          <a:xfrm>
            <a:off x="362764" y="1111085"/>
            <a:ext cx="6132115" cy="3213829"/>
          </a:xfrm>
          <a:prstGeom prst="rect">
            <a:avLst/>
          </a:prstGeom>
          <a:noFill/>
        </p:spPr>
        <p:txBody>
          <a:bodyPr wrap="square">
            <a:spAutoFit/>
          </a:bodyPr>
          <a:lstStyle/>
          <a:p>
            <a:pPr marL="342900" indent="-342900" algn="just">
              <a:lnSpc>
                <a:spcPct val="150000"/>
              </a:lnSpc>
              <a:buFont typeface="Wingdings" pitchFamily="2" charset="2"/>
              <a:buChar char="Ø"/>
            </a:pPr>
            <a:r>
              <a:rPr lang="vi-VN" sz="2300" i="0" dirty="0">
                <a:solidFill>
                  <a:srgbClr val="000000"/>
                </a:solidFill>
                <a:effectLst/>
                <a:latin typeface="Times New Roman" panose="02020603050405020304" pitchFamily="18" charset="0"/>
                <a:ea typeface="Times New Roman" panose="02020603050405020304" pitchFamily="18" charset="0"/>
              </a:rPr>
              <a:t>Xác định số khổ, vần và nhịp của bài thơ.</a:t>
            </a:r>
            <a:endParaRPr lang="en-VN" sz="2300" i="0" dirty="0">
              <a:effectLst/>
              <a:latin typeface="Times New Roman" panose="02020603050405020304" pitchFamily="18" charset="0"/>
              <a:ea typeface="Times New Roman" panose="02020603050405020304" pitchFamily="18" charset="0"/>
            </a:endParaRPr>
          </a:p>
          <a:p>
            <a:pPr marL="342900" indent="-342900" algn="just">
              <a:lnSpc>
                <a:spcPct val="150000"/>
              </a:lnSpc>
              <a:buFont typeface="Wingdings" pitchFamily="2" charset="2"/>
              <a:buChar char="Ø"/>
            </a:pPr>
            <a:r>
              <a:rPr lang="vi-VN" sz="2300" i="0" dirty="0">
                <a:solidFill>
                  <a:srgbClr val="000000"/>
                </a:solidFill>
                <a:effectLst/>
                <a:latin typeface="Times New Roman" panose="02020603050405020304" pitchFamily="18" charset="0"/>
                <a:ea typeface="Times New Roman" panose="02020603050405020304" pitchFamily="18" charset="0"/>
              </a:rPr>
              <a:t>Xác định bài thơ viết về ai và về điều gì, ai là người đang bày tỏ tình cảm, cảm xúc, suy nghĩ trong bài thơ.</a:t>
            </a:r>
            <a:endParaRPr lang="en-VN" sz="2300" i="0" dirty="0">
              <a:effectLst/>
              <a:latin typeface="Times New Roman" panose="02020603050405020304" pitchFamily="18" charset="0"/>
              <a:ea typeface="Times New Roman" panose="02020603050405020304" pitchFamily="18" charset="0"/>
            </a:endParaRPr>
          </a:p>
          <a:p>
            <a:pPr marL="342900" indent="-342900">
              <a:lnSpc>
                <a:spcPct val="150000"/>
              </a:lnSpc>
              <a:buFont typeface="Wingdings" pitchFamily="2" charset="2"/>
              <a:buChar char="Ø"/>
            </a:pPr>
            <a:r>
              <a:rPr lang="vi-VN" sz="2300" i="0" dirty="0">
                <a:solidFill>
                  <a:srgbClr val="000000"/>
                </a:solidFill>
                <a:effectLst/>
                <a:latin typeface="Times New Roman" panose="02020603050405020304" pitchFamily="18" charset="0"/>
                <a:ea typeface="Times New Roman" panose="02020603050405020304" pitchFamily="18" charset="0"/>
              </a:rPr>
              <a:t>Bài thơ có những từ ngữ và biện pháp nghệ thuật nào đặc sắc? Tác dụng của chúng là gì?</a:t>
            </a:r>
            <a:r>
              <a:rPr lang="en-VN" sz="2300" i="0" dirty="0">
                <a:effectLst/>
              </a:rPr>
              <a:t> </a:t>
            </a:r>
            <a:endParaRPr lang="en-VN" sz="2300" i="0" dirty="0"/>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Effect transition="in" filter="fade">
                                      <p:cBhvr>
                                        <p:cTn id="30" dur="500"/>
                                        <p:tgtEl>
                                          <p:spTgt spid="3"/>
                                        </p:tgtEl>
                                      </p:cBhvr>
                                    </p:animEffect>
                                  </p:childTnLst>
                                </p:cTn>
                              </p:par>
                              <p:par>
                                <p:cTn id="31" presetID="53" presetClass="entr" presetSubtype="16" fill="hold"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childTnLst>
                          </p:cTn>
                        </p:par>
                        <p:par>
                          <p:cTn id="41" fill="hold">
                            <p:stCondLst>
                              <p:cond delay="1000"/>
                            </p:stCondLst>
                            <p:childTnLst>
                              <p:par>
                                <p:cTn id="42" presetID="5" presetClass="entr" presetSubtype="10" fill="hold" nodeType="afterEffect">
                                  <p:stCondLst>
                                    <p:cond delay="0"/>
                                  </p:stCondLst>
                                  <p:childTnLst>
                                    <p:set>
                                      <p:cBhvr>
                                        <p:cTn id="43" dur="1" fill="hold">
                                          <p:stCondLst>
                                            <p:cond delay="0"/>
                                          </p:stCondLst>
                                        </p:cTn>
                                        <p:tgtEl>
                                          <p:spTgt spid="4">
                                            <p:txEl>
                                              <p:pRg st="0" end="0"/>
                                            </p:txEl>
                                          </p:spTgt>
                                        </p:tgtEl>
                                        <p:attrNameLst>
                                          <p:attrName>style.visibility</p:attrName>
                                        </p:attrNameLst>
                                      </p:cBhvr>
                                      <p:to>
                                        <p:strVal val="visible"/>
                                      </p:to>
                                    </p:set>
                                    <p:animEffect transition="in" filter="checkerboard(across)">
                                      <p:cBhvr>
                                        <p:cTn id="44" dur="5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barn(inVertical)">
                                      <p:cBhvr>
                                        <p:cTn id="49" dur="500"/>
                                        <p:tgtEl>
                                          <p:spTgt spid="8">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8">
                                            <p:txEl>
                                              <p:pRg st="1" end="1"/>
                                            </p:txEl>
                                          </p:spTgt>
                                        </p:tgtEl>
                                        <p:attrNameLst>
                                          <p:attrName>style.visibility</p:attrName>
                                        </p:attrNameLst>
                                      </p:cBhvr>
                                      <p:to>
                                        <p:strVal val="visible"/>
                                      </p:to>
                                    </p:set>
                                    <p:animEffect transition="in" filter="barn(inVertical)">
                                      <p:cBhvr>
                                        <p:cTn id="54" dur="500"/>
                                        <p:tgtEl>
                                          <p:spTgt spid="8">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8">
                                            <p:txEl>
                                              <p:pRg st="2" end="2"/>
                                            </p:txEl>
                                          </p:spTgt>
                                        </p:tgtEl>
                                        <p:attrNameLst>
                                          <p:attrName>style.visibility</p:attrName>
                                        </p:attrNameLst>
                                      </p:cBhvr>
                                      <p:to>
                                        <p:strVal val="visible"/>
                                      </p:to>
                                    </p:set>
                                    <p:animEffect transition="in" filter="barn(inVertical)">
                                      <p:cBhvr>
                                        <p:cTn id="59"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5" grpId="1" animBg="1"/>
      <p:bldP spid="33" grpId="0"/>
      <p:bldP spid="33" grpId="1"/>
      <p:bldP spid="5" grpId="0"/>
      <p:bldP spid="5" grpId="1"/>
      <p:bldP spid="3" grpId="0" animBg="1"/>
      <p:bldP spid="3" grpId="1" animBg="1"/>
      <p:bldP spid="49" grpId="0"/>
      <p:bldP spid="49"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b="1" i="0" spc="-300" dirty="0">
                <a:latin typeface="Times New Roman" panose="02020603050405020304" pitchFamily="18" charset="0"/>
                <a:ea typeface="方正字迹-吕建德字体" panose="02010600010101010101" pitchFamily="2" charset="-122"/>
                <a:cs typeface="Times New Roman" panose="02020603050405020304" pitchFamily="18" charset="0"/>
              </a:rPr>
              <a:t>IV</a:t>
            </a:r>
            <a:endParaRPr lang="zh-CN" altLang="en-US" sz="5400" b="1"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i="0" spc="-300" dirty="0">
                <a:latin typeface="Times New Roman" panose="02020603050405020304" pitchFamily="18" charset="0"/>
                <a:ea typeface="方正华隶简体" pitchFamily="65" charset="-122"/>
                <a:cs typeface="Times New Roman" panose="02020603050405020304" pitchFamily="18" charset="0"/>
              </a:rPr>
              <a:t>LUYỆN TẬP</a:t>
            </a:r>
            <a:endParaRPr lang="zh-CN" altLang="en-US" sz="3600" b="1" i="0"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265506505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Mẫu chữ thư pháp – Nguồn gốc và các quy tắc bất thành văn">
            <a:extLst>
              <a:ext uri="{FF2B5EF4-FFF2-40B4-BE49-F238E27FC236}">
                <a16:creationId xmlns:a16="http://schemas.microsoft.com/office/drawing/2014/main" id="{7AA32D15-8E19-91C9-5AC2-29834C1103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0"/>
            <a:ext cx="26416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hần chính văn khi viết chữ thư pháp Việt có bố cục như thế nào? -">
            <a:extLst>
              <a:ext uri="{FF2B5EF4-FFF2-40B4-BE49-F238E27FC236}">
                <a16:creationId xmlns:a16="http://schemas.microsoft.com/office/drawing/2014/main" id="{5C629A8E-074C-57EF-4C7F-C2B414499D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8293" y="0"/>
            <a:ext cx="3427413" cy="51435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100 Mẫu tranh thư pháp phong cảnh đẹp nhất – Trang Trí Nhà Xinh">
            <a:extLst>
              <a:ext uri="{FF2B5EF4-FFF2-40B4-BE49-F238E27FC236}">
                <a16:creationId xmlns:a16="http://schemas.microsoft.com/office/drawing/2014/main" id="{D588AB39-77BB-7351-A55E-E72F0F3B47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200" y="0"/>
            <a:ext cx="257175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7AEE3F2-40FD-5162-60C6-1F77580FAD15}"/>
              </a:ext>
            </a:extLst>
          </p:cNvPr>
          <p:cNvSpPr txBox="1"/>
          <p:nvPr/>
        </p:nvSpPr>
        <p:spPr>
          <a:xfrm>
            <a:off x="2051720" y="4227934"/>
            <a:ext cx="4572000" cy="646331"/>
          </a:xfrm>
          <a:prstGeom prst="rect">
            <a:avLst/>
          </a:prstGeom>
          <a:solidFill>
            <a:srgbClr val="FFFFFF"/>
          </a:solidFill>
        </p:spPr>
        <p:txBody>
          <a:bodyPr wrap="square">
            <a:spAutoFit/>
          </a:bodyPr>
          <a:lstStyle/>
          <a:p>
            <a:pPr algn="ctr"/>
            <a:r>
              <a:rPr lang="vi-VN" sz="1800" i="0" dirty="0">
                <a:solidFill>
                  <a:srgbClr val="000000"/>
                </a:solidFill>
                <a:effectLst/>
                <a:latin typeface="Times New Roman" panose="02020603050405020304" pitchFamily="18" charset="0"/>
                <a:ea typeface="Calibri" panose="020F0502020204030204" pitchFamily="34" charset="0"/>
              </a:rPr>
              <a:t>Chia sẻ những hiểu biết của em về chữ Nho và nghệ thuật viết chữ Nho (thư pháp). </a:t>
            </a:r>
            <a:endParaRPr lang="en-VN" i="0" dirty="0"/>
          </a:p>
        </p:txBody>
      </p:sp>
    </p:spTree>
    <p:extLst>
      <p:ext uri="{BB962C8B-B14F-4D97-AF65-F5344CB8AC3E}">
        <p14:creationId xmlns:p14="http://schemas.microsoft.com/office/powerpoint/2010/main" val="218357155"/>
      </p:ext>
    </p:extLst>
  </p:cSld>
  <p:clrMapOvr>
    <a:masterClrMapping/>
  </p:clrMapOvr>
  <p:transition spd="slow">
    <p:comb/>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1601941" y="300049"/>
            <a:ext cx="69127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400" dirty="0">
                <a:latin typeface="Times New Roman" panose="02020603050405020304" pitchFamily="18" charset="0"/>
                <a:cs typeface="Times New Roman" panose="02020603050405020304" pitchFamily="18" charset="0"/>
              </a:rPr>
              <a:t>Câu 1. Bài thơ “Ông đồ” là của tác giả nào?</a:t>
            </a:r>
            <a:endParaRPr lang="en-VN" sz="2400" dirty="0">
              <a:latin typeface="Times New Roman" panose="02020603050405020304" pitchFamily="18" charset="0"/>
              <a:cs typeface="Times New Roman" panose="02020603050405020304" pitchFamily="18" charset="0"/>
            </a:endParaRPr>
          </a:p>
        </p:txBody>
      </p:sp>
      <p:pic>
        <p:nvPicPr>
          <p:cNvPr id="37" name="Picture 2" descr="C:\Users\Thinkpad\Desktop\PNG\1_0003_图层-9.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398"/>
          <a:stretch/>
        </p:blipFill>
        <p:spPr bwMode="auto">
          <a:xfrm>
            <a:off x="367556" y="1931144"/>
            <a:ext cx="8524919" cy="1281211"/>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a:off x="1464729" y="2320831"/>
            <a:ext cx="389850" cy="510717"/>
          </a:xfrm>
          <a:prstGeom prst="rect">
            <a:avLst/>
          </a:prstGeom>
        </p:spPr>
        <p:txBody>
          <a:bodyPr wrap="none">
            <a:spAutoFit/>
          </a:bodyPr>
          <a:lstStyle/>
          <a:p>
            <a:pPr>
              <a:lnSpc>
                <a:spcPct val="125000"/>
              </a:lnSpc>
            </a:pPr>
            <a:r>
              <a:rPr lang="en-US" altLang="zh-CN" sz="2400" b="1" dirty="0">
                <a:solidFill>
                  <a:schemeClr val="bg1"/>
                </a:solidFill>
                <a:latin typeface="Times New Roman" panose="02020603050405020304" pitchFamily="18" charset="0"/>
                <a:ea typeface="方正古隶简体" pitchFamily="65" charset="-122"/>
                <a:cs typeface="Times New Roman" panose="02020603050405020304" pitchFamily="18" charset="0"/>
              </a:rPr>
              <a:t>A</a:t>
            </a:r>
            <a:endParaRPr lang="zh-CN" altLang="en-US" sz="2400" b="1"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sp>
        <p:nvSpPr>
          <p:cNvPr id="39" name="矩形 38"/>
          <p:cNvSpPr/>
          <p:nvPr/>
        </p:nvSpPr>
        <p:spPr>
          <a:xfrm>
            <a:off x="2774801" y="2280342"/>
            <a:ext cx="389850" cy="510717"/>
          </a:xfrm>
          <a:prstGeom prst="rect">
            <a:avLst/>
          </a:prstGeom>
        </p:spPr>
        <p:txBody>
          <a:bodyPr wrap="none">
            <a:spAutoFit/>
          </a:bodyPr>
          <a:lstStyle/>
          <a:p>
            <a:pPr>
              <a:lnSpc>
                <a:spcPct val="125000"/>
              </a:lnSpc>
            </a:pPr>
            <a:r>
              <a:rPr lang="en-US" altLang="zh-CN" sz="2400" b="1" dirty="0">
                <a:solidFill>
                  <a:schemeClr val="bg1"/>
                </a:solidFill>
                <a:latin typeface="Times New Roman" panose="02020603050405020304" pitchFamily="18" charset="0"/>
                <a:ea typeface="方正古隶简体" pitchFamily="65" charset="-122"/>
                <a:cs typeface="Times New Roman" panose="02020603050405020304" pitchFamily="18" charset="0"/>
              </a:rPr>
              <a:t>B</a:t>
            </a:r>
            <a:endParaRPr lang="zh-CN" altLang="en-US" sz="2400" b="1"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sp>
        <p:nvSpPr>
          <p:cNvPr id="40" name="矩形 39"/>
          <p:cNvSpPr/>
          <p:nvPr/>
        </p:nvSpPr>
        <p:spPr>
          <a:xfrm>
            <a:off x="4218326" y="2280342"/>
            <a:ext cx="389850" cy="510717"/>
          </a:xfrm>
          <a:prstGeom prst="rect">
            <a:avLst/>
          </a:prstGeom>
        </p:spPr>
        <p:txBody>
          <a:bodyPr wrap="none">
            <a:spAutoFit/>
          </a:bodyPr>
          <a:lstStyle/>
          <a:p>
            <a:pPr>
              <a:lnSpc>
                <a:spcPct val="125000"/>
              </a:lnSpc>
            </a:pPr>
            <a:r>
              <a:rPr lang="en-US" altLang="zh-CN" sz="2400" b="1" dirty="0">
                <a:solidFill>
                  <a:schemeClr val="bg1"/>
                </a:solidFill>
                <a:latin typeface="Times New Roman" panose="02020603050405020304" pitchFamily="18" charset="0"/>
                <a:ea typeface="方正古隶简体" pitchFamily="65" charset="-122"/>
                <a:cs typeface="Times New Roman" panose="02020603050405020304" pitchFamily="18" charset="0"/>
              </a:rPr>
              <a:t>C</a:t>
            </a:r>
            <a:endParaRPr lang="zh-CN" altLang="en-US" sz="2400" b="1"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cxnSp>
        <p:nvCxnSpPr>
          <p:cNvPr id="41" name="直接连接符 40"/>
          <p:cNvCxnSpPr/>
          <p:nvPr/>
        </p:nvCxnSpPr>
        <p:spPr>
          <a:xfrm>
            <a:off x="1463478" y="1308488"/>
            <a:ext cx="0" cy="1060724"/>
          </a:xfrm>
          <a:prstGeom prst="line">
            <a:avLst/>
          </a:prstGeom>
          <a:noFill/>
          <a:ln w="9525" cap="flat" cmpd="sng" algn="ctr">
            <a:solidFill>
              <a:srgbClr val="888888"/>
            </a:solidFill>
            <a:prstDash val="dash"/>
            <a:headEnd type="oval" w="med" len="med"/>
            <a:tailEnd type="oval" w="med" len="med"/>
          </a:ln>
          <a:effectLst/>
        </p:spPr>
      </p:cxnSp>
      <p:sp>
        <p:nvSpPr>
          <p:cNvPr id="42" name="TextBox 41"/>
          <p:cNvSpPr txBox="1"/>
          <p:nvPr/>
        </p:nvSpPr>
        <p:spPr>
          <a:xfrm>
            <a:off x="1463478" y="1196043"/>
            <a:ext cx="2484898"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vi-VN" altLang="zh-CN" sz="2400" b="1" dirty="0">
                <a:latin typeface="Times New Roman" panose="02020603050405020304" pitchFamily="18" charset="0"/>
                <a:cs typeface="Times New Roman" panose="02020603050405020304" pitchFamily="18" charset="0"/>
              </a:rPr>
              <a:t>A. NGUYỄN BÍNH</a:t>
            </a:r>
            <a:endParaRPr lang="zh-CN" altLang="en-US" sz="2400" dirty="0">
              <a:latin typeface="Times New Roman" panose="02020603050405020304" pitchFamily="18" charset="0"/>
              <a:cs typeface="Times New Roman" panose="02020603050405020304" pitchFamily="18" charset="0"/>
            </a:endParaRPr>
          </a:p>
        </p:txBody>
      </p:sp>
      <p:cxnSp>
        <p:nvCxnSpPr>
          <p:cNvPr id="43" name="直接连接符 42"/>
          <p:cNvCxnSpPr/>
          <p:nvPr/>
        </p:nvCxnSpPr>
        <p:spPr>
          <a:xfrm>
            <a:off x="4175718" y="1246967"/>
            <a:ext cx="0" cy="1060724"/>
          </a:xfrm>
          <a:prstGeom prst="line">
            <a:avLst/>
          </a:prstGeom>
          <a:noFill/>
          <a:ln w="9525" cap="flat" cmpd="sng" algn="ctr">
            <a:solidFill>
              <a:srgbClr val="888888"/>
            </a:solidFill>
            <a:prstDash val="dash"/>
            <a:headEnd type="oval" w="med" len="med"/>
            <a:tailEnd type="oval" w="med" len="med"/>
          </a:ln>
          <a:effectLst/>
        </p:spPr>
      </p:cxnSp>
      <p:sp>
        <p:nvSpPr>
          <p:cNvPr id="44" name="TextBox 43"/>
          <p:cNvSpPr txBox="1"/>
          <p:nvPr/>
        </p:nvSpPr>
        <p:spPr>
          <a:xfrm>
            <a:off x="4175718" y="1134522"/>
            <a:ext cx="2076912"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vi-VN" altLang="zh-CN" sz="2400" b="1" dirty="0">
                <a:latin typeface="Times New Roman" panose="02020603050405020304" pitchFamily="18" charset="0"/>
                <a:cs typeface="Times New Roman" panose="02020603050405020304" pitchFamily="18" charset="0"/>
              </a:rPr>
              <a:t>C. XUÂN DIỆU</a:t>
            </a:r>
            <a:endParaRPr lang="zh-CN" altLang="en-US" sz="2400" dirty="0">
              <a:latin typeface="Times New Roman" panose="02020603050405020304" pitchFamily="18" charset="0"/>
              <a:cs typeface="Times New Roman" panose="02020603050405020304" pitchFamily="18" charset="0"/>
            </a:endParaRPr>
          </a:p>
        </p:txBody>
      </p:sp>
      <p:cxnSp>
        <p:nvCxnSpPr>
          <p:cNvPr id="45" name="直接连接符 44"/>
          <p:cNvCxnSpPr/>
          <p:nvPr/>
        </p:nvCxnSpPr>
        <p:spPr>
          <a:xfrm>
            <a:off x="2759622" y="2906751"/>
            <a:ext cx="0" cy="1060724"/>
          </a:xfrm>
          <a:prstGeom prst="line">
            <a:avLst/>
          </a:prstGeom>
          <a:noFill/>
          <a:ln w="9525" cap="flat" cmpd="sng" algn="ctr">
            <a:solidFill>
              <a:srgbClr val="888888"/>
            </a:solidFill>
            <a:prstDash val="dash"/>
            <a:headEnd type="oval" w="med" len="med"/>
            <a:tailEnd type="oval" w="med" len="med"/>
          </a:ln>
          <a:effectLst/>
        </p:spPr>
      </p:cxnSp>
      <p:sp>
        <p:nvSpPr>
          <p:cNvPr id="46" name="TextBox 45"/>
          <p:cNvSpPr txBox="1"/>
          <p:nvPr/>
        </p:nvSpPr>
        <p:spPr>
          <a:xfrm>
            <a:off x="2759622" y="3138425"/>
            <a:ext cx="2707537"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vi-VN" altLang="zh-CN" sz="2400" b="1" dirty="0">
                <a:latin typeface="Times New Roman" panose="02020603050405020304" pitchFamily="18" charset="0"/>
                <a:cs typeface="Times New Roman" panose="02020603050405020304" pitchFamily="18" charset="0"/>
              </a:rPr>
              <a:t>B. VŨ ĐÌNH LIÊN</a:t>
            </a:r>
            <a:endParaRPr lang="zh-CN" altLang="en-US" sz="24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0528" y="3040986"/>
            <a:ext cx="2722716" cy="2173354"/>
          </a:xfrm>
          <a:prstGeom prst="rect">
            <a:avLst/>
          </a:prstGeom>
        </p:spPr>
      </p:pic>
      <p:sp>
        <p:nvSpPr>
          <p:cNvPr id="3" name="矩形 38">
            <a:extLst>
              <a:ext uri="{FF2B5EF4-FFF2-40B4-BE49-F238E27FC236}">
                <a16:creationId xmlns:a16="http://schemas.microsoft.com/office/drawing/2014/main" id="{6F851074-5BBC-0AA0-E123-6CCD40EC031C}"/>
              </a:ext>
            </a:extLst>
          </p:cNvPr>
          <p:cNvSpPr/>
          <p:nvPr/>
        </p:nvSpPr>
        <p:spPr>
          <a:xfrm>
            <a:off x="5694501" y="2280342"/>
            <a:ext cx="407484" cy="510717"/>
          </a:xfrm>
          <a:prstGeom prst="rect">
            <a:avLst/>
          </a:prstGeom>
        </p:spPr>
        <p:txBody>
          <a:bodyPr wrap="none">
            <a:spAutoFit/>
          </a:bodyPr>
          <a:lstStyle/>
          <a:p>
            <a:pPr>
              <a:lnSpc>
                <a:spcPct val="125000"/>
              </a:lnSpc>
            </a:pPr>
            <a:r>
              <a:rPr lang="en-US" altLang="zh-CN" sz="2400" b="1" dirty="0">
                <a:solidFill>
                  <a:schemeClr val="bg1"/>
                </a:solidFill>
                <a:latin typeface="Times New Roman" panose="02020603050405020304" pitchFamily="18" charset="0"/>
                <a:ea typeface="方正古隶简体" pitchFamily="65" charset="-122"/>
                <a:cs typeface="Times New Roman" panose="02020603050405020304" pitchFamily="18" charset="0"/>
              </a:rPr>
              <a:t>D</a:t>
            </a:r>
            <a:endParaRPr lang="zh-CN" altLang="en-US" sz="2400" b="1"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cxnSp>
        <p:nvCxnSpPr>
          <p:cNvPr id="4" name="直接连接符 44">
            <a:extLst>
              <a:ext uri="{FF2B5EF4-FFF2-40B4-BE49-F238E27FC236}">
                <a16:creationId xmlns:a16="http://schemas.microsoft.com/office/drawing/2014/main" id="{70F7C369-71A9-523E-9304-BE21F29F8422}"/>
              </a:ext>
            </a:extLst>
          </p:cNvPr>
          <p:cNvCxnSpPr/>
          <p:nvPr/>
        </p:nvCxnSpPr>
        <p:spPr>
          <a:xfrm>
            <a:off x="5679322" y="2906751"/>
            <a:ext cx="0" cy="1060724"/>
          </a:xfrm>
          <a:prstGeom prst="line">
            <a:avLst/>
          </a:prstGeom>
          <a:noFill/>
          <a:ln w="9525" cap="flat" cmpd="sng" algn="ctr">
            <a:solidFill>
              <a:srgbClr val="888888"/>
            </a:solidFill>
            <a:prstDash val="dash"/>
            <a:headEnd type="oval" w="med" len="med"/>
            <a:tailEnd type="oval" w="med" len="med"/>
          </a:ln>
          <a:effectLst/>
        </p:spPr>
      </p:cxnSp>
      <p:sp>
        <p:nvSpPr>
          <p:cNvPr id="5" name="TextBox 4">
            <a:extLst>
              <a:ext uri="{FF2B5EF4-FFF2-40B4-BE49-F238E27FC236}">
                <a16:creationId xmlns:a16="http://schemas.microsoft.com/office/drawing/2014/main" id="{87013299-B0DD-63AC-8715-332B00A0A363}"/>
              </a:ext>
            </a:extLst>
          </p:cNvPr>
          <p:cNvSpPr txBox="1"/>
          <p:nvPr/>
        </p:nvSpPr>
        <p:spPr>
          <a:xfrm>
            <a:off x="5679322" y="3138425"/>
            <a:ext cx="2707537"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vi-VN" altLang="zh-CN" sz="2400" b="1" dirty="0">
                <a:latin typeface="Times New Roman" panose="02020603050405020304" pitchFamily="18" charset="0"/>
                <a:cs typeface="Times New Roman" panose="02020603050405020304" pitchFamily="18" charset="0"/>
              </a:rPr>
              <a:t>D. THẾ LỮ</a:t>
            </a:r>
            <a:endParaRPr lang="zh-CN" altLang="en-US" sz="2400"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1D9F8331-BC73-2A5A-C54D-D7E7A48D384E}"/>
              </a:ext>
            </a:extLst>
          </p:cNvPr>
          <p:cNvSpPr txBox="1"/>
          <p:nvPr/>
        </p:nvSpPr>
        <p:spPr>
          <a:xfrm>
            <a:off x="2757724" y="3138425"/>
            <a:ext cx="2707537" cy="524567"/>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vi-VN" altLang="zh-CN" sz="2400" b="1" dirty="0">
                <a:solidFill>
                  <a:srgbClr val="FF0000"/>
                </a:solidFill>
                <a:latin typeface="Times New Roman" panose="02020603050405020304" pitchFamily="18" charset="0"/>
                <a:cs typeface="Times New Roman" panose="02020603050405020304" pitchFamily="18" charset="0"/>
              </a:rPr>
              <a:t>B. VŨ ĐÌNH LIÊN</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p:stCondLst>
                              <p:cond delay="2100"/>
                            </p:stCondLst>
                            <p:childTnLst>
                              <p:par>
                                <p:cTn id="12" presetID="22" presetClass="entr" presetSubtype="8"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1250"/>
                                        <p:tgtEl>
                                          <p:spTgt spid="37"/>
                                        </p:tgtEl>
                                      </p:cBhvr>
                                    </p:animEffect>
                                  </p:childTnLst>
                                </p:cTn>
                              </p:par>
                            </p:childTnLst>
                          </p:cTn>
                        </p:par>
                        <p:par>
                          <p:cTn id="15" fill="hold">
                            <p:stCondLst>
                              <p:cond delay="3350"/>
                            </p:stCondLst>
                            <p:childTnLst>
                              <p:par>
                                <p:cTn id="16" presetID="49" presetClass="entr" presetSubtype="0" decel="10000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 calcmode="lin" valueType="num">
                                      <p:cBhvr>
                                        <p:cTn id="20" dur="500" fill="hold"/>
                                        <p:tgtEl>
                                          <p:spTgt spid="38"/>
                                        </p:tgtEl>
                                        <p:attrNameLst>
                                          <p:attrName>style.rotation</p:attrName>
                                        </p:attrNameLst>
                                      </p:cBhvr>
                                      <p:tavLst>
                                        <p:tav tm="0">
                                          <p:val>
                                            <p:fltVal val="360"/>
                                          </p:val>
                                        </p:tav>
                                        <p:tav tm="100000">
                                          <p:val>
                                            <p:fltVal val="0"/>
                                          </p:val>
                                        </p:tav>
                                      </p:tavLst>
                                    </p:anim>
                                    <p:animEffect transition="in" filter="fade">
                                      <p:cBhvr>
                                        <p:cTn id="21" dur="500"/>
                                        <p:tgtEl>
                                          <p:spTgt spid="38"/>
                                        </p:tgtEl>
                                      </p:cBhvr>
                                    </p:animEffect>
                                  </p:childTnLst>
                                </p:cTn>
                              </p:par>
                              <p:par>
                                <p:cTn id="22" presetID="49" presetClass="entr" presetSubtype="0" decel="10000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 calcmode="lin" valueType="num">
                                      <p:cBhvr>
                                        <p:cTn id="26" dur="500" fill="hold"/>
                                        <p:tgtEl>
                                          <p:spTgt spid="39"/>
                                        </p:tgtEl>
                                        <p:attrNameLst>
                                          <p:attrName>style.rotation</p:attrName>
                                        </p:attrNameLst>
                                      </p:cBhvr>
                                      <p:tavLst>
                                        <p:tav tm="0">
                                          <p:val>
                                            <p:fltVal val="360"/>
                                          </p:val>
                                        </p:tav>
                                        <p:tav tm="100000">
                                          <p:val>
                                            <p:fltVal val="0"/>
                                          </p:val>
                                        </p:tav>
                                      </p:tavLst>
                                    </p:anim>
                                    <p:animEffect transition="in" filter="fade">
                                      <p:cBhvr>
                                        <p:cTn id="27" dur="500"/>
                                        <p:tgtEl>
                                          <p:spTgt spid="39"/>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360"/>
                                          </p:val>
                                        </p:tav>
                                        <p:tav tm="100000">
                                          <p:val>
                                            <p:fltVal val="0"/>
                                          </p:val>
                                        </p:tav>
                                      </p:tavLst>
                                    </p:anim>
                                    <p:animEffect transition="in" filter="fade">
                                      <p:cBhvr>
                                        <p:cTn id="33" dur="500"/>
                                        <p:tgtEl>
                                          <p:spTgt spid="40"/>
                                        </p:tgtEl>
                                      </p:cBhvr>
                                    </p:animEffect>
                                  </p:childTnLst>
                                </p:cTn>
                              </p:par>
                            </p:childTnLst>
                          </p:cTn>
                        </p:par>
                        <p:par>
                          <p:cTn id="34" fill="hold">
                            <p:stCondLst>
                              <p:cond delay="3850"/>
                            </p:stCondLst>
                            <p:childTnLst>
                              <p:par>
                                <p:cTn id="35" presetID="22" presetClass="entr" presetSubtype="4"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down)">
                                      <p:cBhvr>
                                        <p:cTn id="37" dur="500"/>
                                        <p:tgtEl>
                                          <p:spTgt spid="41"/>
                                        </p:tgtEl>
                                      </p:cBhvr>
                                    </p:animEffect>
                                  </p:childTnLst>
                                </p:cTn>
                              </p:par>
                            </p:childTnLst>
                          </p:cTn>
                        </p:par>
                        <p:par>
                          <p:cTn id="38" fill="hold">
                            <p:stCondLst>
                              <p:cond delay="4350"/>
                            </p:stCondLst>
                            <p:childTnLst>
                              <p:par>
                                <p:cTn id="39" presetID="21" presetClass="entr" presetSubtype="1"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heel(1)">
                                      <p:cBhvr>
                                        <p:cTn id="41" dur="2000"/>
                                        <p:tgtEl>
                                          <p:spTgt spid="42"/>
                                        </p:tgtEl>
                                      </p:cBhvr>
                                    </p:animEffect>
                                  </p:childTnLst>
                                </p:cTn>
                              </p:par>
                            </p:childTnLst>
                          </p:cTn>
                        </p:par>
                        <p:par>
                          <p:cTn id="42" fill="hold">
                            <p:stCondLst>
                              <p:cond delay="6350"/>
                            </p:stCondLst>
                            <p:childTnLst>
                              <p:par>
                                <p:cTn id="43" presetID="22" presetClass="entr" presetSubtype="1"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up)">
                                      <p:cBhvr>
                                        <p:cTn id="45" dur="500"/>
                                        <p:tgtEl>
                                          <p:spTgt spid="45"/>
                                        </p:tgtEl>
                                      </p:cBhvr>
                                    </p:animEffect>
                                  </p:childTnLst>
                                </p:cTn>
                              </p:par>
                            </p:childTnLst>
                          </p:cTn>
                        </p:par>
                        <p:par>
                          <p:cTn id="46" fill="hold">
                            <p:stCondLst>
                              <p:cond delay="6850"/>
                            </p:stCondLst>
                            <p:childTnLst>
                              <p:par>
                                <p:cTn id="47" presetID="21" presetClass="entr" presetSubtype="1"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heel(1)">
                                      <p:cBhvr>
                                        <p:cTn id="49" dur="2000"/>
                                        <p:tgtEl>
                                          <p:spTgt spid="46"/>
                                        </p:tgtEl>
                                      </p:cBhvr>
                                    </p:animEffect>
                                  </p:childTnLst>
                                </p:cTn>
                              </p:par>
                            </p:childTnLst>
                          </p:cTn>
                        </p:par>
                        <p:par>
                          <p:cTn id="50" fill="hold">
                            <p:stCondLst>
                              <p:cond delay="8850"/>
                            </p:stCondLst>
                            <p:childTnLst>
                              <p:par>
                                <p:cTn id="51" presetID="22" presetClass="entr" presetSubtype="4" fill="hold"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down)">
                                      <p:cBhvr>
                                        <p:cTn id="53" dur="500"/>
                                        <p:tgtEl>
                                          <p:spTgt spid="43"/>
                                        </p:tgtEl>
                                      </p:cBhvr>
                                    </p:animEffect>
                                  </p:childTnLst>
                                </p:cTn>
                              </p:par>
                            </p:childTnLst>
                          </p:cTn>
                        </p:par>
                        <p:par>
                          <p:cTn id="54" fill="hold">
                            <p:stCondLst>
                              <p:cond delay="9350"/>
                            </p:stCondLst>
                            <p:childTnLst>
                              <p:par>
                                <p:cTn id="55" presetID="21" presetClass="entr" presetSubtype="1"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heel(1)">
                                      <p:cBhvr>
                                        <p:cTn id="57" dur="2000"/>
                                        <p:tgtEl>
                                          <p:spTgt spid="44"/>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500" fill="hold"/>
                                        <p:tgtEl>
                                          <p:spTgt spid="3"/>
                                        </p:tgtEl>
                                        <p:attrNameLst>
                                          <p:attrName>ppt_w</p:attrName>
                                        </p:attrNameLst>
                                      </p:cBhvr>
                                      <p:tavLst>
                                        <p:tav tm="0">
                                          <p:val>
                                            <p:fltVal val="0"/>
                                          </p:val>
                                        </p:tav>
                                        <p:tav tm="100000">
                                          <p:val>
                                            <p:strVal val="#ppt_w"/>
                                          </p:val>
                                        </p:tav>
                                      </p:tavLst>
                                    </p:anim>
                                    <p:anim calcmode="lin" valueType="num">
                                      <p:cBhvr>
                                        <p:cTn id="61" dur="500" fill="hold"/>
                                        <p:tgtEl>
                                          <p:spTgt spid="3"/>
                                        </p:tgtEl>
                                        <p:attrNameLst>
                                          <p:attrName>ppt_h</p:attrName>
                                        </p:attrNameLst>
                                      </p:cBhvr>
                                      <p:tavLst>
                                        <p:tav tm="0">
                                          <p:val>
                                            <p:fltVal val="0"/>
                                          </p:val>
                                        </p:tav>
                                        <p:tav tm="100000">
                                          <p:val>
                                            <p:strVal val="#ppt_h"/>
                                          </p:val>
                                        </p:tav>
                                      </p:tavLst>
                                    </p:anim>
                                    <p:anim calcmode="lin" valueType="num">
                                      <p:cBhvr>
                                        <p:cTn id="62" dur="500" fill="hold"/>
                                        <p:tgtEl>
                                          <p:spTgt spid="3"/>
                                        </p:tgtEl>
                                        <p:attrNameLst>
                                          <p:attrName>style.rotation</p:attrName>
                                        </p:attrNameLst>
                                      </p:cBhvr>
                                      <p:tavLst>
                                        <p:tav tm="0">
                                          <p:val>
                                            <p:fltVal val="360"/>
                                          </p:val>
                                        </p:tav>
                                        <p:tav tm="100000">
                                          <p:val>
                                            <p:fltVal val="0"/>
                                          </p:val>
                                        </p:tav>
                                      </p:tavLst>
                                    </p:anim>
                                    <p:animEffect transition="in" filter="fade">
                                      <p:cBhvr>
                                        <p:cTn id="63" dur="500"/>
                                        <p:tgtEl>
                                          <p:spTgt spid="3"/>
                                        </p:tgtEl>
                                      </p:cBhvr>
                                    </p:animEffect>
                                  </p:childTnLst>
                                </p:cTn>
                              </p:par>
                            </p:childTnLst>
                          </p:cTn>
                        </p:par>
                        <p:par>
                          <p:cTn id="64" fill="hold">
                            <p:stCondLst>
                              <p:cond delay="11350"/>
                            </p:stCondLst>
                            <p:childTnLst>
                              <p:par>
                                <p:cTn id="65" presetID="22" presetClass="entr" presetSubtype="1"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childTnLst>
                          </p:cTn>
                        </p:par>
                        <p:par>
                          <p:cTn id="68" fill="hold">
                            <p:stCondLst>
                              <p:cond delay="11850"/>
                            </p:stCondLst>
                            <p:childTnLst>
                              <p:par>
                                <p:cTn id="69" presetID="21" presetClass="entr" presetSubtype="1"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heel(1)">
                                      <p:cBhvr>
                                        <p:cTn id="71" dur="2000"/>
                                        <p:tgtEl>
                                          <p:spTgt spid="5"/>
                                        </p:tgtEl>
                                      </p:cBhvr>
                                    </p:animEffect>
                                  </p:childTnLst>
                                </p:cTn>
                              </p:par>
                            </p:childTnLst>
                          </p:cTn>
                        </p:par>
                      </p:childTnLst>
                    </p:cTn>
                  </p:par>
                  <p:par>
                    <p:cTn id="72" fill="hold">
                      <p:stCondLst>
                        <p:cond delay="indefinite"/>
                      </p:stCondLst>
                      <p:childTnLst>
                        <p:par>
                          <p:cTn id="73" fill="hold">
                            <p:stCondLst>
                              <p:cond delay="0"/>
                            </p:stCondLst>
                            <p:childTnLst>
                              <p:par>
                                <p:cTn id="74" presetID="21" presetClass="entr" presetSubtype="1" fill="hold" grpId="0" nodeType="click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heel(1)">
                                      <p:cBhvr>
                                        <p:cTn id="76" dur="2000"/>
                                        <p:tgtEl>
                                          <p:spTgt spid="8"/>
                                        </p:tgtEl>
                                      </p:cBhvr>
                                    </p:animEffect>
                                  </p:childTnLst>
                                  <p:subTnLst>
                                    <p:audio>
                                      <p:cMediaNode>
                                        <p:cTn display="0" masterRel="sameClick">
                                          <p:stCondLst>
                                            <p:cond evt="begin" delay="0">
                                              <p:tn val="74"/>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p:bldP spid="40" grpId="0"/>
      <p:bldP spid="42" grpId="0"/>
      <p:bldP spid="44" grpId="0"/>
      <p:bldP spid="46" grpId="0"/>
      <p:bldP spid="3" grpId="0"/>
      <p:bldP spid="5"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835971" y="300563"/>
            <a:ext cx="6374427"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b="1" i="0" dirty="0">
                <a:latin typeface="Times New Roman" panose="02020603050405020304" pitchFamily="18" charset="0"/>
                <a:cs typeface="Times New Roman" panose="02020603050405020304" pitchFamily="18" charset="0"/>
              </a:rPr>
              <a:t>Câu 2. Bài thơ “Ông đồ” làm theo thể thơ nào?</a:t>
            </a:r>
            <a:endParaRPr lang="en-VN" sz="2300" b="1" i="0" dirty="0">
              <a:latin typeface="Times New Roman" panose="02020603050405020304" pitchFamily="18" charset="0"/>
              <a:cs typeface="Times New Roman" panose="02020603050405020304" pitchFamily="18" charset="0"/>
            </a:endParaRPr>
          </a:p>
        </p:txBody>
      </p:sp>
      <p:sp>
        <p:nvSpPr>
          <p:cNvPr id="37" name="Line 13"/>
          <p:cNvSpPr>
            <a:spLocks noChangeShapeType="1"/>
          </p:cNvSpPr>
          <p:nvPr/>
        </p:nvSpPr>
        <p:spPr bwMode="auto">
          <a:xfrm>
            <a:off x="784303" y="2909277"/>
            <a:ext cx="7625637" cy="0"/>
          </a:xfrm>
          <a:prstGeom prst="line">
            <a:avLst/>
          </a:prstGeom>
          <a:noFill/>
          <a:ln w="101600">
            <a:solidFill>
              <a:schemeClr val="tx1"/>
            </a:solidFill>
            <a:round/>
            <a:headEnd/>
            <a:tailEnd type="triangle" w="med" len="med"/>
          </a:ln>
          <a:effectLst/>
        </p:spPr>
        <p:txBody>
          <a:bodyPr/>
          <a:lstStyle/>
          <a:p>
            <a:pPr fontAlgn="auto">
              <a:spcBef>
                <a:spcPts val="0"/>
              </a:spcBef>
              <a:spcAft>
                <a:spcPts val="0"/>
              </a:spcAft>
              <a:defRPr/>
            </a:pPr>
            <a:endParaRPr lang="zh-CN" altLang="en-US" sz="2300">
              <a:ln>
                <a:solidFill>
                  <a:srgbClr val="FFD347"/>
                </a:solidFill>
              </a:ln>
              <a:latin typeface="Times New Roman" panose="02020603050405020304" pitchFamily="18" charset="0"/>
              <a:ea typeface="微软雅黑" pitchFamily="34" charset="-122"/>
              <a:cs typeface="Times New Roman" panose="02020603050405020304" pitchFamily="18" charset="0"/>
            </a:endParaRPr>
          </a:p>
        </p:txBody>
      </p:sp>
      <p:pic>
        <p:nvPicPr>
          <p:cNvPr id="38" name="Picture 8"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7746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737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0" name="Line 16"/>
          <p:cNvSpPr>
            <a:spLocks noChangeShapeType="1"/>
          </p:cNvSpPr>
          <p:nvPr/>
        </p:nvSpPr>
        <p:spPr bwMode="auto">
          <a:xfrm flipH="1">
            <a:off x="266732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300">
              <a:latin typeface="Times New Roman" panose="02020603050405020304" pitchFamily="18" charset="0"/>
              <a:ea typeface="微软雅黑" pitchFamily="34" charset="-122"/>
              <a:cs typeface="Times New Roman" panose="02020603050405020304" pitchFamily="18" charset="0"/>
            </a:endParaRPr>
          </a:p>
        </p:txBody>
      </p:sp>
      <p:sp>
        <p:nvSpPr>
          <p:cNvPr id="41" name="TextBox 57"/>
          <p:cNvSpPr txBox="1">
            <a:spLocks noChangeArrowheads="1"/>
          </p:cNvSpPr>
          <p:nvPr/>
        </p:nvSpPr>
        <p:spPr bwMode="auto">
          <a:xfrm>
            <a:off x="2703139" y="1196403"/>
            <a:ext cx="72241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vi-VN" altLang="zh-CN" sz="2300" b="1" dirty="0">
                <a:solidFill>
                  <a:schemeClr val="bg1"/>
                </a:solidFill>
                <a:latin typeface="Times New Roman" panose="02020603050405020304" pitchFamily="18" charset="0"/>
                <a:ea typeface="方正宋黑简体" pitchFamily="2" charset="-122"/>
                <a:cs typeface="Times New Roman" panose="02020603050405020304" pitchFamily="18" charset="0"/>
              </a:rPr>
              <a:t>B</a:t>
            </a:r>
            <a:endParaRPr lang="zh-CN" altLang="en-US" sz="2300" b="1" dirty="0">
              <a:solidFill>
                <a:schemeClr val="bg1"/>
              </a:solidFill>
              <a:latin typeface="Times New Roman" panose="02020603050405020304" pitchFamily="18" charset="0"/>
              <a:ea typeface="方正宋黑简体" pitchFamily="2" charset="-122"/>
              <a:cs typeface="Times New Roman" panose="02020603050405020304" pitchFamily="18" charset="0"/>
            </a:endParaRPr>
          </a:p>
        </p:txBody>
      </p:sp>
      <p:sp>
        <p:nvSpPr>
          <p:cNvPr id="42" name="TextBox 57"/>
          <p:cNvSpPr txBox="1">
            <a:spLocks noChangeArrowheads="1"/>
          </p:cNvSpPr>
          <p:nvPr/>
        </p:nvSpPr>
        <p:spPr bwMode="auto">
          <a:xfrm>
            <a:off x="2744778" y="1417799"/>
            <a:ext cx="1237629" cy="10905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05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Thơ bốn chữ</a:t>
            </a:r>
            <a:endParaRPr lang="zh-CN" altLang="en-US" sz="2300" dirty="0">
              <a:latin typeface="Times New Roman" panose="02020603050405020304" pitchFamily="18" charset="0"/>
              <a:cs typeface="Times New Roman" panose="02020603050405020304" pitchFamily="18" charset="0"/>
            </a:endParaRPr>
          </a:p>
        </p:txBody>
      </p:sp>
      <p:pic>
        <p:nvPicPr>
          <p:cNvPr id="43" name="Picture 8"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6390" y="850960"/>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6306" y="2770500"/>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45" name="Line 16"/>
          <p:cNvSpPr>
            <a:spLocks noChangeShapeType="1"/>
          </p:cNvSpPr>
          <p:nvPr/>
        </p:nvSpPr>
        <p:spPr bwMode="auto">
          <a:xfrm flipH="1">
            <a:off x="5196257" y="1505479"/>
            <a:ext cx="0" cy="1403798"/>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300">
              <a:latin typeface="Times New Roman" panose="02020603050405020304" pitchFamily="18" charset="0"/>
              <a:ea typeface="微软雅黑" pitchFamily="34" charset="-122"/>
              <a:cs typeface="Times New Roman" panose="02020603050405020304" pitchFamily="18" charset="0"/>
            </a:endParaRPr>
          </a:p>
        </p:txBody>
      </p:sp>
      <p:sp>
        <p:nvSpPr>
          <p:cNvPr id="46" name="TextBox 57"/>
          <p:cNvSpPr txBox="1">
            <a:spLocks noChangeArrowheads="1"/>
          </p:cNvSpPr>
          <p:nvPr/>
        </p:nvSpPr>
        <p:spPr bwMode="auto">
          <a:xfrm>
            <a:off x="5247940" y="1158644"/>
            <a:ext cx="852098"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D</a:t>
            </a:r>
            <a:endParaRPr lang="zh-CN" altLang="en-US" sz="2300" dirty="0">
              <a:latin typeface="Times New Roman" panose="02020603050405020304" pitchFamily="18" charset="0"/>
              <a:cs typeface="Times New Roman" panose="02020603050405020304" pitchFamily="18" charset="0"/>
            </a:endParaRPr>
          </a:p>
        </p:txBody>
      </p:sp>
      <p:sp>
        <p:nvSpPr>
          <p:cNvPr id="47" name="TextBox 57"/>
          <p:cNvSpPr txBox="1">
            <a:spLocks noChangeArrowheads="1"/>
          </p:cNvSpPr>
          <p:nvPr/>
        </p:nvSpPr>
        <p:spPr bwMode="auto">
          <a:xfrm>
            <a:off x="5248009" y="1481195"/>
            <a:ext cx="1412943" cy="10905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Thất ngôn bát cú</a:t>
            </a:r>
            <a:endParaRPr lang="zh-CN" altLang="en-US" sz="2300" dirty="0">
              <a:latin typeface="Times New Roman" panose="02020603050405020304" pitchFamily="18" charset="0"/>
              <a:cs typeface="Times New Roman" panose="02020603050405020304" pitchFamily="18" charset="0"/>
            </a:endParaRPr>
          </a:p>
        </p:txBody>
      </p:sp>
      <p:pic>
        <p:nvPicPr>
          <p:cNvPr id="48" name="Picture 8"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2994"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52910"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0" name="Line 16"/>
          <p:cNvSpPr>
            <a:spLocks noChangeShapeType="1"/>
          </p:cNvSpPr>
          <p:nvPr/>
        </p:nvSpPr>
        <p:spPr bwMode="auto">
          <a:xfrm flipH="1">
            <a:off x="1402861"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300">
              <a:latin typeface="Times New Roman" panose="02020603050405020304" pitchFamily="18" charset="0"/>
              <a:ea typeface="微软雅黑" pitchFamily="34" charset="-122"/>
              <a:cs typeface="Times New Roman" panose="02020603050405020304" pitchFamily="18" charset="0"/>
            </a:endParaRPr>
          </a:p>
        </p:txBody>
      </p:sp>
      <p:sp>
        <p:nvSpPr>
          <p:cNvPr id="51" name="TextBox 57"/>
          <p:cNvSpPr txBox="1">
            <a:spLocks noChangeArrowheads="1"/>
          </p:cNvSpPr>
          <p:nvPr/>
        </p:nvSpPr>
        <p:spPr bwMode="auto">
          <a:xfrm>
            <a:off x="1438674" y="3329130"/>
            <a:ext cx="829070"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A</a:t>
            </a:r>
            <a:endParaRPr lang="zh-CN" altLang="en-US" sz="2300" dirty="0">
              <a:latin typeface="Times New Roman" panose="02020603050405020304" pitchFamily="18" charset="0"/>
              <a:cs typeface="Times New Roman" panose="02020603050405020304" pitchFamily="18" charset="0"/>
            </a:endParaRPr>
          </a:p>
        </p:txBody>
      </p:sp>
      <p:sp>
        <p:nvSpPr>
          <p:cNvPr id="52" name="TextBox 57"/>
          <p:cNvSpPr txBox="1">
            <a:spLocks noChangeArrowheads="1"/>
          </p:cNvSpPr>
          <p:nvPr/>
        </p:nvSpPr>
        <p:spPr bwMode="auto">
          <a:xfrm>
            <a:off x="1454616" y="3663911"/>
            <a:ext cx="1412943" cy="55964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Thơ tự do</a:t>
            </a:r>
            <a:endParaRPr lang="zh-CN" altLang="en-US" sz="2300" dirty="0">
              <a:latin typeface="Times New Roman" panose="02020603050405020304" pitchFamily="18" charset="0"/>
              <a:cs typeface="Times New Roman" panose="02020603050405020304" pitchFamily="18" charset="0"/>
            </a:endParaRPr>
          </a:p>
        </p:txBody>
      </p:sp>
      <p:pic>
        <p:nvPicPr>
          <p:cNvPr id="53" name="Picture 8" descr="C:\Users\Thinkpad\Desktop\PNG\1_0003_渐变映射-2-副本-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41925" y="2983688"/>
            <a:ext cx="1791565" cy="1748302"/>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81841" y="2789431"/>
            <a:ext cx="313190" cy="277553"/>
          </a:xfrm>
          <a:prstGeom prst="rect">
            <a:avLst/>
          </a:prstGeom>
          <a:noFill/>
          <a:extLst>
            <a:ext uri="{909E8E84-426E-40DD-AFC4-6F175D3DCCD1}">
              <a14:hiddenFill xmlns:a14="http://schemas.microsoft.com/office/drawing/2010/main">
                <a:solidFill>
                  <a:srgbClr val="FFFFFF"/>
                </a:solidFill>
              </a14:hiddenFill>
            </a:ext>
          </a:extLst>
        </p:spPr>
      </p:pic>
      <p:sp>
        <p:nvSpPr>
          <p:cNvPr id="55" name="Line 16"/>
          <p:cNvSpPr>
            <a:spLocks noChangeShapeType="1"/>
          </p:cNvSpPr>
          <p:nvPr/>
        </p:nvSpPr>
        <p:spPr bwMode="auto">
          <a:xfrm flipH="1">
            <a:off x="3931792" y="2928207"/>
            <a:ext cx="0" cy="577723"/>
          </a:xfrm>
          <a:prstGeom prst="line">
            <a:avLst/>
          </a:prstGeom>
          <a:noFill/>
          <a:ln w="19050">
            <a:solidFill>
              <a:schemeClr val="bg1">
                <a:lumMod val="75000"/>
              </a:schemeClr>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sz="2300">
              <a:latin typeface="Times New Roman" panose="02020603050405020304" pitchFamily="18" charset="0"/>
              <a:ea typeface="微软雅黑" pitchFamily="34" charset="-122"/>
              <a:cs typeface="Times New Roman" panose="02020603050405020304" pitchFamily="18" charset="0"/>
            </a:endParaRPr>
          </a:p>
        </p:txBody>
      </p:sp>
      <p:sp>
        <p:nvSpPr>
          <p:cNvPr id="56" name="TextBox 57"/>
          <p:cNvSpPr txBox="1">
            <a:spLocks noChangeArrowheads="1"/>
          </p:cNvSpPr>
          <p:nvPr/>
        </p:nvSpPr>
        <p:spPr bwMode="auto">
          <a:xfrm>
            <a:off x="3967604" y="3329130"/>
            <a:ext cx="820419"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defRPr b="1">
                <a:solidFill>
                  <a:schemeClr val="bg1"/>
                </a:solidFill>
                <a:latin typeface="方正宋黑简体" pitchFamily="2" charset="-122"/>
                <a:ea typeface="方正宋黑简体" pitchFamily="2"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C</a:t>
            </a:r>
            <a:endParaRPr lang="zh-CN" altLang="en-US" sz="2300" dirty="0">
              <a:latin typeface="Times New Roman" panose="02020603050405020304" pitchFamily="18" charset="0"/>
              <a:cs typeface="Times New Roman" panose="02020603050405020304" pitchFamily="18" charset="0"/>
            </a:endParaRPr>
          </a:p>
        </p:txBody>
      </p:sp>
      <p:sp>
        <p:nvSpPr>
          <p:cNvPr id="57" name="TextBox 57"/>
          <p:cNvSpPr txBox="1">
            <a:spLocks noChangeArrowheads="1"/>
          </p:cNvSpPr>
          <p:nvPr/>
        </p:nvSpPr>
        <p:spPr bwMode="auto">
          <a:xfrm>
            <a:off x="3982407" y="3615706"/>
            <a:ext cx="1412943" cy="109055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400" b="1" spc="-150">
                <a:solidFill>
                  <a:schemeClr val="bg1"/>
                </a:solidFill>
                <a:latin typeface="楷体" pitchFamily="49" charset="-122"/>
                <a:ea typeface="楷体" pitchFamily="49"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vi-VN" altLang="zh-CN" sz="2300" dirty="0">
                <a:latin typeface="Times New Roman" panose="02020603050405020304" pitchFamily="18" charset="0"/>
                <a:cs typeface="Times New Roman" panose="02020603050405020304" pitchFamily="18" charset="0"/>
              </a:rPr>
              <a:t>Thơ năm chữ</a:t>
            </a:r>
            <a:endParaRPr lang="zh-CN" altLang="en-US" sz="2300" dirty="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23962" y="-72177"/>
            <a:ext cx="2844424" cy="1831098"/>
          </a:xfrm>
          <a:prstGeom prst="rect">
            <a:avLst/>
          </a:prstGeom>
        </p:spPr>
      </p:pic>
    </p:spTree>
    <p:extLst>
      <p:ext uri="{BB962C8B-B14F-4D97-AF65-F5344CB8AC3E}">
        <p14:creationId xmlns:p14="http://schemas.microsoft.com/office/powerpoint/2010/main" val="32284136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childTnLst>
                          </p:cTn>
                        </p:par>
                        <p:par>
                          <p:cTn id="15" fill="hold">
                            <p:stCondLst>
                              <p:cond delay="2200"/>
                            </p:stCondLst>
                            <p:childTnLst>
                              <p:par>
                                <p:cTn id="16" presetID="2" presetClass="entr" presetSubtype="1"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25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500"/>
                                  </p:stCondLst>
                                  <p:childTnLst>
                                    <p:set>
                                      <p:cBhvr>
                                        <p:cTn id="25" dur="1" fill="hold">
                                          <p:stCondLst>
                                            <p:cond delay="0"/>
                                          </p:stCondLst>
                                        </p:cTn>
                                        <p:tgtEl>
                                          <p:spTgt spid="54"/>
                                        </p:tgtEl>
                                        <p:attrNameLst>
                                          <p:attrName>style.visibility</p:attrName>
                                        </p:attrNameLst>
                                      </p:cBhvr>
                                      <p:to>
                                        <p:strVal val="visible"/>
                                      </p:to>
                                    </p:set>
                                    <p:anim calcmode="lin" valueType="num">
                                      <p:cBhvr additive="base">
                                        <p:cTn id="26" dur="500" fill="hold"/>
                                        <p:tgtEl>
                                          <p:spTgt spid="54"/>
                                        </p:tgtEl>
                                        <p:attrNameLst>
                                          <p:attrName>ppt_x</p:attrName>
                                        </p:attrNameLst>
                                      </p:cBhvr>
                                      <p:tavLst>
                                        <p:tav tm="0">
                                          <p:val>
                                            <p:strVal val="#ppt_x"/>
                                          </p:val>
                                        </p:tav>
                                        <p:tav tm="100000">
                                          <p:val>
                                            <p:strVal val="#ppt_x"/>
                                          </p:val>
                                        </p:tav>
                                      </p:tavLst>
                                    </p:anim>
                                    <p:anim calcmode="lin" valueType="num">
                                      <p:cBhvr additive="base">
                                        <p:cTn id="27" dur="500" fill="hold"/>
                                        <p:tgtEl>
                                          <p:spTgt spid="54"/>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75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500" fill="hold"/>
                                        <p:tgtEl>
                                          <p:spTgt spid="44"/>
                                        </p:tgtEl>
                                        <p:attrNameLst>
                                          <p:attrName>ppt_x</p:attrName>
                                        </p:attrNameLst>
                                      </p:cBhvr>
                                      <p:tavLst>
                                        <p:tav tm="0">
                                          <p:val>
                                            <p:strVal val="#ppt_x"/>
                                          </p:val>
                                        </p:tav>
                                        <p:tav tm="100000">
                                          <p:val>
                                            <p:strVal val="#ppt_x"/>
                                          </p:val>
                                        </p:tav>
                                      </p:tavLst>
                                    </p:anim>
                                    <p:anim calcmode="lin" valueType="num">
                                      <p:cBhvr additive="base">
                                        <p:cTn id="31" dur="500" fill="hold"/>
                                        <p:tgtEl>
                                          <p:spTgt spid="44"/>
                                        </p:tgtEl>
                                        <p:attrNameLst>
                                          <p:attrName>ppt_y</p:attrName>
                                        </p:attrNameLst>
                                      </p:cBhvr>
                                      <p:tavLst>
                                        <p:tav tm="0">
                                          <p:val>
                                            <p:strVal val="0-#ppt_h/2"/>
                                          </p:val>
                                        </p:tav>
                                        <p:tav tm="100000">
                                          <p:val>
                                            <p:strVal val="#ppt_y"/>
                                          </p:val>
                                        </p:tav>
                                      </p:tavLst>
                                    </p:anim>
                                  </p:childTnLst>
                                </p:cTn>
                              </p:par>
                            </p:childTnLst>
                          </p:cTn>
                        </p:par>
                        <p:par>
                          <p:cTn id="32" fill="hold">
                            <p:stCondLst>
                              <p:cond delay="3450"/>
                            </p:stCondLst>
                            <p:childTnLst>
                              <p:par>
                                <p:cTn id="33" presetID="22" presetClass="entr" presetSubtype="1"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up)">
                                      <p:cBhvr>
                                        <p:cTn id="35" dur="500"/>
                                        <p:tgtEl>
                                          <p:spTgt spid="50"/>
                                        </p:tgtEl>
                                      </p:cBhvr>
                                    </p:animEffect>
                                  </p:childTnLst>
                                </p:cTn>
                              </p:par>
                            </p:childTnLst>
                          </p:cTn>
                        </p:par>
                        <p:par>
                          <p:cTn id="36" fill="hold">
                            <p:stCondLst>
                              <p:cond delay="3950"/>
                            </p:stCondLst>
                            <p:childTnLst>
                              <p:par>
                                <p:cTn id="37" presetID="10" presetClass="entr" presetSubtype="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childTnLst>
                                </p:cTn>
                              </p:par>
                              <p:par>
                                <p:cTn id="40" presetID="53" presetClass="entr" presetSubtype="16"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1000" fill="hold"/>
                                        <p:tgtEl>
                                          <p:spTgt spid="48"/>
                                        </p:tgtEl>
                                        <p:attrNameLst>
                                          <p:attrName>ppt_w</p:attrName>
                                        </p:attrNameLst>
                                      </p:cBhvr>
                                      <p:tavLst>
                                        <p:tav tm="0">
                                          <p:val>
                                            <p:fltVal val="0"/>
                                          </p:val>
                                        </p:tav>
                                        <p:tav tm="100000">
                                          <p:val>
                                            <p:strVal val="#ppt_w"/>
                                          </p:val>
                                        </p:tav>
                                      </p:tavLst>
                                    </p:anim>
                                    <p:anim calcmode="lin" valueType="num">
                                      <p:cBhvr>
                                        <p:cTn id="43" dur="1000" fill="hold"/>
                                        <p:tgtEl>
                                          <p:spTgt spid="48"/>
                                        </p:tgtEl>
                                        <p:attrNameLst>
                                          <p:attrName>ppt_h</p:attrName>
                                        </p:attrNameLst>
                                      </p:cBhvr>
                                      <p:tavLst>
                                        <p:tav tm="0">
                                          <p:val>
                                            <p:fltVal val="0"/>
                                          </p:val>
                                        </p:tav>
                                        <p:tav tm="100000">
                                          <p:val>
                                            <p:strVal val="#ppt_h"/>
                                          </p:val>
                                        </p:tav>
                                      </p:tavLst>
                                    </p:anim>
                                    <p:animEffect transition="in" filter="fade">
                                      <p:cBhvr>
                                        <p:cTn id="44" dur="1000"/>
                                        <p:tgtEl>
                                          <p:spTgt spid="48"/>
                                        </p:tgtEl>
                                      </p:cBhvr>
                                    </p:animEffect>
                                  </p:childTnLst>
                                </p:cTn>
                              </p:par>
                            </p:childTnLst>
                          </p:cTn>
                        </p:par>
                        <p:par>
                          <p:cTn id="45" fill="hold">
                            <p:stCondLst>
                              <p:cond delay="4950"/>
                            </p:stCondLst>
                            <p:childTnLst>
                              <p:par>
                                <p:cTn id="46" presetID="16" presetClass="entr" presetSubtype="21"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barn(inVertical)">
                                      <p:cBhvr>
                                        <p:cTn id="48" dur="500"/>
                                        <p:tgtEl>
                                          <p:spTgt spid="51"/>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500"/>
                                        <p:tgtEl>
                                          <p:spTgt spid="52"/>
                                        </p:tgtEl>
                                      </p:cBhvr>
                                    </p:animEffect>
                                  </p:childTnLst>
                                </p:cTn>
                              </p:par>
                            </p:childTnLst>
                          </p:cTn>
                        </p:par>
                        <p:par>
                          <p:cTn id="52" fill="hold">
                            <p:stCondLst>
                              <p:cond delay="5450"/>
                            </p:stCondLst>
                            <p:childTnLst>
                              <p:par>
                                <p:cTn id="53" presetID="22" presetClass="entr" presetSubtype="4"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down)">
                                      <p:cBhvr>
                                        <p:cTn id="55" dur="500"/>
                                        <p:tgtEl>
                                          <p:spTgt spid="40"/>
                                        </p:tgtEl>
                                      </p:cBhvr>
                                    </p:animEffect>
                                  </p:childTnLst>
                                </p:cTn>
                              </p:par>
                            </p:childTnLst>
                          </p:cTn>
                        </p:par>
                        <p:par>
                          <p:cTn id="56" fill="hold">
                            <p:stCondLst>
                              <p:cond delay="5950"/>
                            </p:stCondLst>
                            <p:childTnLst>
                              <p:par>
                                <p:cTn id="57" presetID="10" presetClass="entr" presetSubtype="0" fill="hold"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childTnLst>
                                </p:cTn>
                              </p:par>
                              <p:par>
                                <p:cTn id="60" presetID="53" presetClass="entr" presetSubtype="16"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1000" fill="hold"/>
                                        <p:tgtEl>
                                          <p:spTgt spid="38"/>
                                        </p:tgtEl>
                                        <p:attrNameLst>
                                          <p:attrName>ppt_w</p:attrName>
                                        </p:attrNameLst>
                                      </p:cBhvr>
                                      <p:tavLst>
                                        <p:tav tm="0">
                                          <p:val>
                                            <p:fltVal val="0"/>
                                          </p:val>
                                        </p:tav>
                                        <p:tav tm="100000">
                                          <p:val>
                                            <p:strVal val="#ppt_w"/>
                                          </p:val>
                                        </p:tav>
                                      </p:tavLst>
                                    </p:anim>
                                    <p:anim calcmode="lin" valueType="num">
                                      <p:cBhvr>
                                        <p:cTn id="63" dur="1000" fill="hold"/>
                                        <p:tgtEl>
                                          <p:spTgt spid="38"/>
                                        </p:tgtEl>
                                        <p:attrNameLst>
                                          <p:attrName>ppt_h</p:attrName>
                                        </p:attrNameLst>
                                      </p:cBhvr>
                                      <p:tavLst>
                                        <p:tav tm="0">
                                          <p:val>
                                            <p:fltVal val="0"/>
                                          </p:val>
                                        </p:tav>
                                        <p:tav tm="100000">
                                          <p:val>
                                            <p:strVal val="#ppt_h"/>
                                          </p:val>
                                        </p:tav>
                                      </p:tavLst>
                                    </p:anim>
                                    <p:animEffect transition="in" filter="fade">
                                      <p:cBhvr>
                                        <p:cTn id="64" dur="1000"/>
                                        <p:tgtEl>
                                          <p:spTgt spid="38"/>
                                        </p:tgtEl>
                                      </p:cBhvr>
                                    </p:animEffect>
                                  </p:childTnLst>
                                </p:cTn>
                              </p:par>
                            </p:childTnLst>
                          </p:cTn>
                        </p:par>
                        <p:par>
                          <p:cTn id="65" fill="hold">
                            <p:stCondLst>
                              <p:cond delay="6950"/>
                            </p:stCondLst>
                            <p:childTnLst>
                              <p:par>
                                <p:cTn id="66" presetID="16" presetClass="entr" presetSubtype="21" fill="hold" grpId="0"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barn(inVertical)">
                                      <p:cBhvr>
                                        <p:cTn id="68" dur="500"/>
                                        <p:tgtEl>
                                          <p:spTgt spid="41"/>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barn(inVertical)">
                                      <p:cBhvr>
                                        <p:cTn id="71" dur="500"/>
                                        <p:tgtEl>
                                          <p:spTgt spid="42"/>
                                        </p:tgtEl>
                                      </p:cBhvr>
                                    </p:animEffect>
                                  </p:childTnLst>
                                </p:cTn>
                              </p:par>
                            </p:childTnLst>
                          </p:cTn>
                        </p:par>
                        <p:par>
                          <p:cTn id="72" fill="hold">
                            <p:stCondLst>
                              <p:cond delay="745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950"/>
                            </p:stCondLst>
                            <p:childTnLst>
                              <p:par>
                                <p:cTn id="77" presetID="10" presetClass="entr" presetSubtype="0" fill="hold" nodeType="after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1000"/>
                                        <p:tgtEl>
                                          <p:spTgt spid="53"/>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1000" fill="hold"/>
                                        <p:tgtEl>
                                          <p:spTgt spid="53"/>
                                        </p:tgtEl>
                                        <p:attrNameLst>
                                          <p:attrName>ppt_w</p:attrName>
                                        </p:attrNameLst>
                                      </p:cBhvr>
                                      <p:tavLst>
                                        <p:tav tm="0">
                                          <p:val>
                                            <p:fltVal val="0"/>
                                          </p:val>
                                        </p:tav>
                                        <p:tav tm="100000">
                                          <p:val>
                                            <p:strVal val="#ppt_w"/>
                                          </p:val>
                                        </p:tav>
                                      </p:tavLst>
                                    </p:anim>
                                    <p:anim calcmode="lin" valueType="num">
                                      <p:cBhvr>
                                        <p:cTn id="83" dur="1000" fill="hold"/>
                                        <p:tgtEl>
                                          <p:spTgt spid="53"/>
                                        </p:tgtEl>
                                        <p:attrNameLst>
                                          <p:attrName>ppt_h</p:attrName>
                                        </p:attrNameLst>
                                      </p:cBhvr>
                                      <p:tavLst>
                                        <p:tav tm="0">
                                          <p:val>
                                            <p:fltVal val="0"/>
                                          </p:val>
                                        </p:tav>
                                        <p:tav tm="100000">
                                          <p:val>
                                            <p:strVal val="#ppt_h"/>
                                          </p:val>
                                        </p:tav>
                                      </p:tavLst>
                                    </p:anim>
                                    <p:animEffect transition="in" filter="fade">
                                      <p:cBhvr>
                                        <p:cTn id="84" dur="1000"/>
                                        <p:tgtEl>
                                          <p:spTgt spid="53"/>
                                        </p:tgtEl>
                                      </p:cBhvr>
                                    </p:animEffect>
                                  </p:childTnLst>
                                </p:cTn>
                              </p:par>
                            </p:childTnLst>
                          </p:cTn>
                        </p:par>
                        <p:par>
                          <p:cTn id="85" fill="hold">
                            <p:stCondLst>
                              <p:cond delay="8950"/>
                            </p:stCondLst>
                            <p:childTnLst>
                              <p:par>
                                <p:cTn id="86" presetID="16" presetClass="entr" presetSubtype="21" fill="hold" grpId="0"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barn(inVertical)">
                                      <p:cBhvr>
                                        <p:cTn id="88" dur="500"/>
                                        <p:tgtEl>
                                          <p:spTgt spid="56"/>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57"/>
                                        </p:tgtEl>
                                        <p:attrNameLst>
                                          <p:attrName>style.visibility</p:attrName>
                                        </p:attrNameLst>
                                      </p:cBhvr>
                                      <p:to>
                                        <p:strVal val="visible"/>
                                      </p:to>
                                    </p:set>
                                    <p:animEffect transition="in" filter="barn(inVertical)">
                                      <p:cBhvr>
                                        <p:cTn id="91" dur="500"/>
                                        <p:tgtEl>
                                          <p:spTgt spid="57"/>
                                        </p:tgtEl>
                                      </p:cBhvr>
                                    </p:animEffect>
                                  </p:childTnLst>
                                </p:cTn>
                              </p:par>
                            </p:childTnLst>
                          </p:cTn>
                        </p:par>
                        <p:par>
                          <p:cTn id="92" fill="hold">
                            <p:stCondLst>
                              <p:cond delay="9450"/>
                            </p:stCondLst>
                            <p:childTnLst>
                              <p:par>
                                <p:cTn id="93" presetID="22" presetClass="entr" presetSubtype="4"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down)">
                                      <p:cBhvr>
                                        <p:cTn id="95" dur="500"/>
                                        <p:tgtEl>
                                          <p:spTgt spid="45"/>
                                        </p:tgtEl>
                                      </p:cBhvr>
                                    </p:animEffect>
                                  </p:childTnLst>
                                </p:cTn>
                              </p:par>
                            </p:childTnLst>
                          </p:cTn>
                        </p:par>
                        <p:par>
                          <p:cTn id="96" fill="hold">
                            <p:stCondLst>
                              <p:cond delay="9950"/>
                            </p:stCondLst>
                            <p:childTnLst>
                              <p:par>
                                <p:cTn id="97" presetID="10" presetClass="entr" presetSubtype="0" fill="hold"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1000"/>
                                        <p:tgtEl>
                                          <p:spTgt spid="43"/>
                                        </p:tgtEl>
                                      </p:cBhvr>
                                    </p:animEffect>
                                  </p:childTnLst>
                                </p:cTn>
                              </p:par>
                              <p:par>
                                <p:cTn id="100" presetID="53" presetClass="entr" presetSubtype="16" fill="hold" nodeType="withEffect">
                                  <p:stCondLst>
                                    <p:cond delay="0"/>
                                  </p:stCondLst>
                                  <p:childTnLst>
                                    <p:set>
                                      <p:cBhvr>
                                        <p:cTn id="101" dur="1" fill="hold">
                                          <p:stCondLst>
                                            <p:cond delay="0"/>
                                          </p:stCondLst>
                                        </p:cTn>
                                        <p:tgtEl>
                                          <p:spTgt spid="43"/>
                                        </p:tgtEl>
                                        <p:attrNameLst>
                                          <p:attrName>style.visibility</p:attrName>
                                        </p:attrNameLst>
                                      </p:cBhvr>
                                      <p:to>
                                        <p:strVal val="visible"/>
                                      </p:to>
                                    </p:set>
                                    <p:anim calcmode="lin" valueType="num">
                                      <p:cBhvr>
                                        <p:cTn id="102" dur="1000" fill="hold"/>
                                        <p:tgtEl>
                                          <p:spTgt spid="43"/>
                                        </p:tgtEl>
                                        <p:attrNameLst>
                                          <p:attrName>ppt_w</p:attrName>
                                        </p:attrNameLst>
                                      </p:cBhvr>
                                      <p:tavLst>
                                        <p:tav tm="0">
                                          <p:val>
                                            <p:fltVal val="0"/>
                                          </p:val>
                                        </p:tav>
                                        <p:tav tm="100000">
                                          <p:val>
                                            <p:strVal val="#ppt_w"/>
                                          </p:val>
                                        </p:tav>
                                      </p:tavLst>
                                    </p:anim>
                                    <p:anim calcmode="lin" valueType="num">
                                      <p:cBhvr>
                                        <p:cTn id="103" dur="1000" fill="hold"/>
                                        <p:tgtEl>
                                          <p:spTgt spid="43"/>
                                        </p:tgtEl>
                                        <p:attrNameLst>
                                          <p:attrName>ppt_h</p:attrName>
                                        </p:attrNameLst>
                                      </p:cBhvr>
                                      <p:tavLst>
                                        <p:tav tm="0">
                                          <p:val>
                                            <p:fltVal val="0"/>
                                          </p:val>
                                        </p:tav>
                                        <p:tav tm="100000">
                                          <p:val>
                                            <p:strVal val="#ppt_h"/>
                                          </p:val>
                                        </p:tav>
                                      </p:tavLst>
                                    </p:anim>
                                    <p:animEffect transition="in" filter="fade">
                                      <p:cBhvr>
                                        <p:cTn id="104" dur="1000"/>
                                        <p:tgtEl>
                                          <p:spTgt spid="43"/>
                                        </p:tgtEl>
                                      </p:cBhvr>
                                    </p:animEffect>
                                  </p:childTnLst>
                                </p:cTn>
                              </p:par>
                            </p:childTnLst>
                          </p:cTn>
                        </p:par>
                        <p:par>
                          <p:cTn id="105" fill="hold">
                            <p:stCondLst>
                              <p:cond delay="10950"/>
                            </p:stCondLst>
                            <p:childTnLst>
                              <p:par>
                                <p:cTn id="106" presetID="16" presetClass="entr" presetSubtype="21" fill="hold" grpId="0" nodeType="afterEffect">
                                  <p:stCondLst>
                                    <p:cond delay="0"/>
                                  </p:stCondLst>
                                  <p:childTnLst>
                                    <p:set>
                                      <p:cBhvr>
                                        <p:cTn id="107" dur="1" fill="hold">
                                          <p:stCondLst>
                                            <p:cond delay="0"/>
                                          </p:stCondLst>
                                        </p:cTn>
                                        <p:tgtEl>
                                          <p:spTgt spid="46"/>
                                        </p:tgtEl>
                                        <p:attrNameLst>
                                          <p:attrName>style.visibility</p:attrName>
                                        </p:attrNameLst>
                                      </p:cBhvr>
                                      <p:to>
                                        <p:strVal val="visible"/>
                                      </p:to>
                                    </p:set>
                                    <p:animEffect transition="in" filter="barn(inVertical)">
                                      <p:cBhvr>
                                        <p:cTn id="108" dur="500"/>
                                        <p:tgtEl>
                                          <p:spTgt spid="46"/>
                                        </p:tgtEl>
                                      </p:cBhvr>
                                    </p:animEffect>
                                  </p:childTnLst>
                                </p:cTn>
                              </p:par>
                              <p:par>
                                <p:cTn id="109" presetID="16" presetClass="entr" presetSubtype="21"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Effect transition="in" filter="barn(inVertical)">
                                      <p:cBhvr>
                                        <p:cTn id="111" dur="500"/>
                                        <p:tgtEl>
                                          <p:spTgt spid="47"/>
                                        </p:tgtEl>
                                      </p:cBhvr>
                                    </p:animEffect>
                                  </p:childTnLst>
                                </p:cTn>
                              </p:par>
                            </p:childTnLst>
                          </p:cTn>
                        </p:par>
                      </p:childTnLst>
                    </p:cTn>
                  </p:par>
                  <p:par>
                    <p:cTn id="112" fill="hold">
                      <p:stCondLst>
                        <p:cond delay="indefinite"/>
                      </p:stCondLst>
                      <p:childTnLst>
                        <p:par>
                          <p:cTn id="113" fill="hold">
                            <p:stCondLst>
                              <p:cond delay="0"/>
                            </p:stCondLst>
                            <p:childTnLst>
                              <p:par>
                                <p:cTn id="114" presetID="3" presetClass="emph" presetSubtype="2" fill="hold" nodeType="clickEffect">
                                  <p:stCondLst>
                                    <p:cond delay="0"/>
                                  </p:stCondLst>
                                  <p:childTnLst>
                                    <p:animClr clrSpc="rgb" dir="cw">
                                      <p:cBhvr override="childStyle">
                                        <p:cTn id="115" dur="2000" fill="hold"/>
                                        <p:tgtEl>
                                          <p:spTgt spid="57">
                                            <p:txEl>
                                              <p:pRg st="0" end="0"/>
                                            </p:txEl>
                                          </p:spTgt>
                                        </p:tgtEl>
                                        <p:attrNameLst>
                                          <p:attrName>style.color</p:attrName>
                                        </p:attrNameLst>
                                      </p:cBhvr>
                                      <p:to>
                                        <a:srgbClr val="FFFC00"/>
                                      </p:to>
                                    </p:animClr>
                                  </p:childTnLst>
                                  <p:subTnLst>
                                    <p:audio>
                                      <p:cMediaNode>
                                        <p:cTn display="0" masterRel="sameClick">
                                          <p:stCondLst>
                                            <p:cond evt="begin" delay="0">
                                              <p:tn val="114"/>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0" grpId="0" animBg="1"/>
      <p:bldP spid="41" grpId="0"/>
      <p:bldP spid="42" grpId="0"/>
      <p:bldP spid="45" grpId="0" animBg="1"/>
      <p:bldP spid="46" grpId="0"/>
      <p:bldP spid="47" grpId="0"/>
      <p:bldP spid="50" grpId="0" animBg="1"/>
      <p:bldP spid="51" grpId="0"/>
      <p:bldP spid="52" grpId="0"/>
      <p:bldP spid="55" grpId="0" animBg="1"/>
      <p:bldP spid="56" grpId="0"/>
      <p:bldP spid="5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4975" y="2101692"/>
            <a:ext cx="3309938" cy="208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59552" y="710993"/>
            <a:ext cx="2054225" cy="165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81564" y="2564082"/>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03632" y="810378"/>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13"/>
          <p:cNvSpPr txBox="1">
            <a:spLocks noChangeArrowheads="1"/>
          </p:cNvSpPr>
          <p:nvPr/>
        </p:nvSpPr>
        <p:spPr bwMode="auto">
          <a:xfrm>
            <a:off x="4753264" y="1140936"/>
            <a:ext cx="1219200" cy="790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solidFill>
                  <a:schemeClr val="bg1"/>
                </a:solidFill>
                <a:latin typeface="Times New Roman" panose="02020603050405020304" pitchFamily="18" charset="0"/>
                <a:cs typeface="Times New Roman" panose="02020603050405020304" pitchFamily="18" charset="0"/>
              </a:rPr>
              <a:t>B. Hoa đào</a:t>
            </a:r>
            <a:endParaRPr lang="en-VN" sz="2300" dirty="0">
              <a:solidFill>
                <a:schemeClr val="bg1"/>
              </a:solidFill>
              <a:latin typeface="Times New Roman" panose="02020603050405020304" pitchFamily="18" charset="0"/>
              <a:cs typeface="Times New Roman" panose="02020603050405020304" pitchFamily="18" charset="0"/>
            </a:endParaRPr>
          </a:p>
        </p:txBody>
      </p:sp>
      <p:sp>
        <p:nvSpPr>
          <p:cNvPr id="29" name="Text Box 14"/>
          <p:cNvSpPr txBox="1">
            <a:spLocks noChangeArrowheads="1"/>
          </p:cNvSpPr>
          <p:nvPr/>
        </p:nvSpPr>
        <p:spPr bwMode="auto">
          <a:xfrm>
            <a:off x="3076864" y="3117008"/>
            <a:ext cx="1219200" cy="790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solidFill>
                  <a:schemeClr val="bg1"/>
                </a:solidFill>
                <a:latin typeface="Times New Roman" panose="02020603050405020304" pitchFamily="18" charset="0"/>
                <a:cs typeface="Times New Roman" panose="02020603050405020304" pitchFamily="18" charset="0"/>
              </a:rPr>
              <a:t>A. Lá vàng</a:t>
            </a:r>
            <a:endParaRPr lang="en-VN" sz="2300" dirty="0">
              <a:solidFill>
                <a:schemeClr val="bg1"/>
              </a:solidFill>
              <a:latin typeface="Times New Roman" panose="02020603050405020304" pitchFamily="18" charset="0"/>
              <a:cs typeface="Times New Roman" panose="02020603050405020304" pitchFamily="18" charset="0"/>
            </a:endParaRPr>
          </a:p>
        </p:txBody>
      </p:sp>
      <p:sp>
        <p:nvSpPr>
          <p:cNvPr id="30" name="Text Box 15"/>
          <p:cNvSpPr txBox="1">
            <a:spLocks noChangeArrowheads="1"/>
          </p:cNvSpPr>
          <p:nvPr/>
        </p:nvSpPr>
        <p:spPr bwMode="auto">
          <a:xfrm>
            <a:off x="7541734" y="1302378"/>
            <a:ext cx="1219200" cy="790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solidFill>
                  <a:schemeClr val="bg1"/>
                </a:solidFill>
                <a:latin typeface="Times New Roman" panose="02020603050405020304" pitchFamily="18" charset="0"/>
                <a:cs typeface="Times New Roman" panose="02020603050405020304" pitchFamily="18" charset="0"/>
              </a:rPr>
              <a:t>C. Mực tàu</a:t>
            </a:r>
            <a:endParaRPr lang="en-VN" sz="2300" dirty="0">
              <a:solidFill>
                <a:schemeClr val="bg1"/>
              </a:solidFill>
              <a:latin typeface="Times New Roman" panose="02020603050405020304" pitchFamily="18" charset="0"/>
              <a:cs typeface="Times New Roman" panose="02020603050405020304" pitchFamily="18" charset="0"/>
            </a:endParaRPr>
          </a:p>
        </p:txBody>
      </p:sp>
      <p:pic>
        <p:nvPicPr>
          <p:cNvPr id="32" name="Picture 8" descr="4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8215808">
            <a:off x="3674558" y="2023855"/>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8" descr="4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607313">
            <a:off x="4400921" y="3571570"/>
            <a:ext cx="1303338" cy="762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8" descr="4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269564" y="1206057"/>
            <a:ext cx="1075849"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4"/>
          <p:cNvSpPr txBox="1">
            <a:spLocks noChangeArrowheads="1"/>
          </p:cNvSpPr>
          <p:nvPr/>
        </p:nvSpPr>
        <p:spPr bwMode="auto">
          <a:xfrm>
            <a:off x="1093756" y="54317"/>
            <a:ext cx="7416824"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b="1" dirty="0">
                <a:latin typeface="Times New Roman" panose="02020603050405020304" pitchFamily="18" charset="0"/>
                <a:cs typeface="Times New Roman" panose="02020603050405020304" pitchFamily="18" charset="0"/>
              </a:rPr>
              <a:t>Câu 3. Hình ảnh nào lặp lại trong khổ thơ đầu và khổ thơ cuối của bài thơ “Ông đồ”?</a:t>
            </a:r>
            <a:endParaRPr lang="en-VN" sz="2300" b="1" dirty="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75681" y="123478"/>
            <a:ext cx="3312768" cy="5190331"/>
          </a:xfrm>
          <a:prstGeom prst="rect">
            <a:avLst/>
          </a:prstGeom>
        </p:spPr>
      </p:pic>
      <p:pic>
        <p:nvPicPr>
          <p:cNvPr id="2" name="Picture 6" descr="61">
            <a:extLst>
              <a:ext uri="{FF2B5EF4-FFF2-40B4-BE49-F238E27FC236}">
                <a16:creationId xmlns:a16="http://schemas.microsoft.com/office/drawing/2014/main" id="{AA293A8D-A87D-7C1D-2518-B1375480C8C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72464" y="2932509"/>
            <a:ext cx="2057400" cy="1654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5">
            <a:extLst>
              <a:ext uri="{FF2B5EF4-FFF2-40B4-BE49-F238E27FC236}">
                <a16:creationId xmlns:a16="http://schemas.microsoft.com/office/drawing/2014/main" id="{FEF6EAA7-5382-1EAD-CBF4-8009A9DC2C2D}"/>
              </a:ext>
            </a:extLst>
          </p:cNvPr>
          <p:cNvSpPr txBox="1">
            <a:spLocks noChangeArrowheads="1"/>
          </p:cNvSpPr>
          <p:nvPr/>
        </p:nvSpPr>
        <p:spPr bwMode="auto">
          <a:xfrm>
            <a:off x="6410566" y="3424509"/>
            <a:ext cx="1219200" cy="790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solidFill>
                  <a:schemeClr val="bg1"/>
                </a:solidFill>
                <a:latin typeface="Times New Roman" panose="02020603050405020304" pitchFamily="18" charset="0"/>
                <a:cs typeface="Times New Roman" panose="02020603050405020304" pitchFamily="18" charset="0"/>
              </a:rPr>
              <a:t>D. Giấy đỏ</a:t>
            </a:r>
            <a:endParaRPr lang="en-VN" sz="2300" dirty="0">
              <a:solidFill>
                <a:schemeClr val="bg1"/>
              </a:solidFill>
              <a:latin typeface="Times New Roman" panose="02020603050405020304" pitchFamily="18" charset="0"/>
              <a:cs typeface="Times New Roman" panose="02020603050405020304" pitchFamily="18" charset="0"/>
            </a:endParaRPr>
          </a:p>
        </p:txBody>
      </p:sp>
      <p:pic>
        <p:nvPicPr>
          <p:cNvPr id="5" name="Picture 8" descr="49">
            <a:extLst>
              <a:ext uri="{FF2B5EF4-FFF2-40B4-BE49-F238E27FC236}">
                <a16:creationId xmlns:a16="http://schemas.microsoft.com/office/drawing/2014/main" id="{EA477F2B-D553-EFAB-CCF8-37E5B247B2B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538497">
            <a:off x="7239627" y="2374354"/>
            <a:ext cx="1171575"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3">
            <a:extLst>
              <a:ext uri="{FF2B5EF4-FFF2-40B4-BE49-F238E27FC236}">
                <a16:creationId xmlns:a16="http://schemas.microsoft.com/office/drawing/2014/main" id="{0BB7C391-28AA-F174-329D-0B4E44D4BF6C}"/>
              </a:ext>
            </a:extLst>
          </p:cNvPr>
          <p:cNvSpPr txBox="1">
            <a:spLocks noChangeArrowheads="1"/>
          </p:cNvSpPr>
          <p:nvPr/>
        </p:nvSpPr>
        <p:spPr bwMode="auto">
          <a:xfrm>
            <a:off x="4739633" y="1144188"/>
            <a:ext cx="1219200" cy="790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solidFill>
                  <a:srgbClr val="FFFF00"/>
                </a:solidFill>
                <a:latin typeface="Times New Roman" panose="02020603050405020304" pitchFamily="18" charset="0"/>
                <a:cs typeface="Times New Roman" panose="02020603050405020304" pitchFamily="18" charset="0"/>
              </a:rPr>
              <a:t>B. Hoa đào</a:t>
            </a:r>
            <a:endParaRPr lang="en-VN" sz="2300"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by="(-#ppt_w*2)" calcmode="lin" valueType="num">
                                      <p:cBhvr rctx="PPT">
                                        <p:cTn id="7" dur="250" autoRev="1" fill="hold">
                                          <p:stCondLst>
                                            <p:cond delay="0"/>
                                          </p:stCondLst>
                                        </p:cTn>
                                        <p:tgtEl>
                                          <p:spTgt spid="16"/>
                                        </p:tgtEl>
                                        <p:attrNameLst>
                                          <p:attrName>ppt_w</p:attrName>
                                        </p:attrNameLst>
                                      </p:cBhvr>
                                    </p:anim>
                                    <p:anim by="(#ppt_w*0.50)" calcmode="lin" valueType="num">
                                      <p:cBhvr>
                                        <p:cTn id="8" dur="250" decel="50000" autoRev="1" fill="hold">
                                          <p:stCondLst>
                                            <p:cond delay="0"/>
                                          </p:stCondLst>
                                        </p:cTn>
                                        <p:tgtEl>
                                          <p:spTgt spid="16"/>
                                        </p:tgtEl>
                                        <p:attrNameLst>
                                          <p:attrName>ppt_x</p:attrName>
                                        </p:attrNameLst>
                                      </p:cBhvr>
                                    </p:anim>
                                    <p:anim from="(-#ppt_h/2)" to="(#ppt_y)" calcmode="lin" valueType="num">
                                      <p:cBhvr>
                                        <p:cTn id="9" dur="500" fill="hold">
                                          <p:stCondLst>
                                            <p:cond delay="0"/>
                                          </p:stCondLst>
                                        </p:cTn>
                                        <p:tgtEl>
                                          <p:spTgt spid="16"/>
                                        </p:tgtEl>
                                        <p:attrNameLst>
                                          <p:attrName>ppt_y</p:attrName>
                                        </p:attrNameLst>
                                      </p:cBhvr>
                                    </p:anim>
                                    <p:animRot by="21600000">
                                      <p:cBhvr>
                                        <p:cTn id="10" dur="500" fill="hold">
                                          <p:stCondLst>
                                            <p:cond delay="0"/>
                                          </p:stCondLst>
                                        </p:cTn>
                                        <p:tgtEl>
                                          <p:spTgt spid="1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000"/>
                                        <p:tgtEl>
                                          <p:spTgt spid="6"/>
                                        </p:tgtEl>
                                      </p:cBhvr>
                                    </p:animEffect>
                                  </p:childTnLst>
                                  <p:subTnLst>
                                    <p:audio>
                                      <p:cMediaNode>
                                        <p:cTn display="0" masterRel="sameClick">
                                          <p:stCondLst>
                                            <p:cond evt="begin" delay="0">
                                              <p:tn val="13"/>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956742" y="143875"/>
            <a:ext cx="698477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800" b="1" i="0" dirty="0">
                <a:latin typeface="Times New Roman" panose="02020603050405020304" pitchFamily="18" charset="0"/>
                <a:cs typeface="Times New Roman" panose="02020603050405020304" pitchFamily="18" charset="0"/>
              </a:rPr>
              <a:t>Câu 4. Bài thơ sáng tác năm nào?</a:t>
            </a:r>
            <a:endParaRPr lang="en-VN" sz="2800" b="1" i="0" dirty="0">
              <a:latin typeface="Times New Roman" panose="02020603050405020304" pitchFamily="18" charset="0"/>
              <a:cs typeface="Times New Roman" panose="02020603050405020304" pitchFamily="18" charset="0"/>
            </a:endParaRPr>
          </a:p>
        </p:txBody>
      </p:sp>
      <p:pic>
        <p:nvPicPr>
          <p:cNvPr id="37" name="Picture 2" descr="C:\Users\Thinkpad\Desktop\s.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4212" b="35393"/>
          <a:stretch/>
        </p:blipFill>
        <p:spPr bwMode="auto">
          <a:xfrm>
            <a:off x="132318" y="1798105"/>
            <a:ext cx="8495928" cy="1563841"/>
          </a:xfrm>
          <a:prstGeom prst="rect">
            <a:avLst/>
          </a:prstGeom>
          <a:noFill/>
          <a:extLst>
            <a:ext uri="{909E8E84-426E-40DD-AFC4-6F175D3DCCD1}">
              <a14:hiddenFill xmlns:a14="http://schemas.microsoft.com/office/drawing/2010/main">
                <a:solidFill>
                  <a:srgbClr val="FFFFFF"/>
                </a:solidFill>
              </a14:hiddenFill>
            </a:ext>
          </a:extLst>
        </p:spPr>
      </p:pic>
      <p:grpSp>
        <p:nvGrpSpPr>
          <p:cNvPr id="38" name="组合 37"/>
          <p:cNvGrpSpPr/>
          <p:nvPr/>
        </p:nvGrpSpPr>
        <p:grpSpPr>
          <a:xfrm>
            <a:off x="6179131" y="1956926"/>
            <a:ext cx="1599107" cy="1391339"/>
            <a:chOff x="6165151" y="2023478"/>
            <a:chExt cx="1599107" cy="1391339"/>
          </a:xfrm>
        </p:grpSpPr>
        <p:pic>
          <p:nvPicPr>
            <p:cNvPr id="39" name="Picture 2" descr="C:\Users\Thinkpad\Desktop\PNG\1_0003_渐变映射-2-副本-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40" name="Text Box 9"/>
            <p:cNvSpPr txBox="1">
              <a:spLocks noChangeArrowheads="1"/>
            </p:cNvSpPr>
            <p:nvPr/>
          </p:nvSpPr>
          <p:spPr bwMode="auto">
            <a:xfrm>
              <a:off x="6460738" y="2522085"/>
              <a:ext cx="1162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vi-VN" altLang="zh-CN" sz="2800" b="1" dirty="0">
                  <a:latin typeface="Times New Roman" panose="02020603050405020304" pitchFamily="18" charset="0"/>
                  <a:cs typeface="Times New Roman" panose="02020603050405020304" pitchFamily="18" charset="0"/>
                </a:rPr>
                <a:t>D</a:t>
              </a:r>
              <a:endParaRPr lang="zh-CN" altLang="en-US" sz="2800" b="1" dirty="0">
                <a:latin typeface="Times New Roman" panose="02020603050405020304" pitchFamily="18" charset="0"/>
                <a:cs typeface="Times New Roman" panose="02020603050405020304" pitchFamily="18" charset="0"/>
              </a:endParaRPr>
            </a:p>
          </p:txBody>
        </p:sp>
      </p:grpSp>
      <p:grpSp>
        <p:nvGrpSpPr>
          <p:cNvPr id="41" name="组合 40"/>
          <p:cNvGrpSpPr/>
          <p:nvPr/>
        </p:nvGrpSpPr>
        <p:grpSpPr>
          <a:xfrm>
            <a:off x="1676534" y="1127232"/>
            <a:ext cx="1584840" cy="606652"/>
            <a:chOff x="1361330" y="1123458"/>
            <a:chExt cx="1584840" cy="606652"/>
          </a:xfrm>
        </p:grpSpPr>
        <p:sp>
          <p:nvSpPr>
            <p:cNvPr id="42" name="矩形标注 41"/>
            <p:cNvSpPr/>
            <p:nvPr/>
          </p:nvSpPr>
          <p:spPr>
            <a:xfrm>
              <a:off x="1361330" y="1684391"/>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Times New Roman" panose="02020603050405020304" pitchFamily="18" charset="0"/>
                <a:cs typeface="Times New Roman" panose="02020603050405020304" pitchFamily="18" charset="0"/>
              </a:endParaRPr>
            </a:p>
          </p:txBody>
        </p:sp>
        <p:sp>
          <p:nvSpPr>
            <p:cNvPr id="43" name="Rectangle 28"/>
            <p:cNvSpPr>
              <a:spLocks noChangeArrowheads="1"/>
            </p:cNvSpPr>
            <p:nvPr/>
          </p:nvSpPr>
          <p:spPr bwMode="auto">
            <a:xfrm>
              <a:off x="1428402" y="1123458"/>
              <a:ext cx="147515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vi-VN" altLang="zh-CN"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rPr>
                <a:t>1935</a:t>
              </a:r>
              <a:endParaRPr lang="zh-CN" altLang="en-US"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endParaRPr>
            </a:p>
          </p:txBody>
        </p:sp>
      </p:grpSp>
      <p:grpSp>
        <p:nvGrpSpPr>
          <p:cNvPr id="44" name="组合 43"/>
          <p:cNvGrpSpPr/>
          <p:nvPr/>
        </p:nvGrpSpPr>
        <p:grpSpPr>
          <a:xfrm>
            <a:off x="4829873" y="1127232"/>
            <a:ext cx="1584840" cy="606652"/>
            <a:chOff x="4751345" y="1097852"/>
            <a:chExt cx="1584840" cy="606652"/>
          </a:xfrm>
        </p:grpSpPr>
        <p:sp>
          <p:nvSpPr>
            <p:cNvPr id="45" name="矩形标注 44"/>
            <p:cNvSpPr/>
            <p:nvPr/>
          </p:nvSpPr>
          <p:spPr>
            <a:xfrm>
              <a:off x="4751345" y="1658785"/>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Times New Roman" panose="02020603050405020304" pitchFamily="18" charset="0"/>
                <a:cs typeface="Times New Roman" panose="02020603050405020304" pitchFamily="18" charset="0"/>
              </a:endParaRPr>
            </a:p>
          </p:txBody>
        </p:sp>
        <p:sp>
          <p:nvSpPr>
            <p:cNvPr id="46" name="Rectangle 28"/>
            <p:cNvSpPr>
              <a:spLocks noChangeArrowheads="1"/>
            </p:cNvSpPr>
            <p:nvPr/>
          </p:nvSpPr>
          <p:spPr bwMode="auto">
            <a:xfrm>
              <a:off x="4818417" y="1097852"/>
              <a:ext cx="147515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vi-VN" altLang="zh-CN"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rPr>
                <a:t>1937</a:t>
              </a:r>
              <a:endParaRPr lang="zh-CN" altLang="en-US"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endParaRPr>
            </a:p>
          </p:txBody>
        </p:sp>
      </p:grpSp>
      <p:grpSp>
        <p:nvGrpSpPr>
          <p:cNvPr id="47" name="组合 46"/>
          <p:cNvGrpSpPr/>
          <p:nvPr/>
        </p:nvGrpSpPr>
        <p:grpSpPr>
          <a:xfrm>
            <a:off x="3245276" y="3504556"/>
            <a:ext cx="1584840" cy="585855"/>
            <a:chOff x="1361330" y="1103207"/>
            <a:chExt cx="1584840" cy="585855"/>
          </a:xfrm>
        </p:grpSpPr>
        <p:sp>
          <p:nvSpPr>
            <p:cNvPr id="48" name="矩形标注 47"/>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Times New Roman" panose="02020603050405020304" pitchFamily="18" charset="0"/>
                <a:cs typeface="Times New Roman" panose="02020603050405020304" pitchFamily="18" charset="0"/>
              </a:endParaRPr>
            </a:p>
          </p:txBody>
        </p:sp>
        <p:sp>
          <p:nvSpPr>
            <p:cNvPr id="49" name="Rectangle 28"/>
            <p:cNvSpPr>
              <a:spLocks noChangeArrowheads="1"/>
            </p:cNvSpPr>
            <p:nvPr/>
          </p:nvSpPr>
          <p:spPr bwMode="auto">
            <a:xfrm>
              <a:off x="1428402" y="1123458"/>
              <a:ext cx="147515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vi-VN" altLang="zh-CN"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rPr>
                <a:t>1936</a:t>
              </a:r>
              <a:endParaRPr lang="zh-CN" altLang="en-US"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endParaRPr>
            </a:p>
          </p:txBody>
        </p:sp>
      </p:grpSp>
      <p:grpSp>
        <p:nvGrpSpPr>
          <p:cNvPr id="50" name="组合 49"/>
          <p:cNvGrpSpPr/>
          <p:nvPr/>
        </p:nvGrpSpPr>
        <p:grpSpPr>
          <a:xfrm>
            <a:off x="6356678" y="3504556"/>
            <a:ext cx="1584840" cy="585855"/>
            <a:chOff x="1361330" y="1103207"/>
            <a:chExt cx="1584840" cy="585855"/>
          </a:xfrm>
        </p:grpSpPr>
        <p:sp>
          <p:nvSpPr>
            <p:cNvPr id="51" name="矩形标注 50"/>
            <p:cNvSpPr/>
            <p:nvPr/>
          </p:nvSpPr>
          <p:spPr>
            <a:xfrm flipV="1">
              <a:off x="1361330" y="1103207"/>
              <a:ext cx="1584840" cy="45719"/>
            </a:xfrm>
            <a:prstGeom prst="wedgeRectCallout">
              <a:avLst>
                <a:gd name="adj1" fmla="val -23398"/>
                <a:gd name="adj2" fmla="val 403291"/>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C00000"/>
                </a:solidFill>
                <a:latin typeface="Times New Roman" panose="02020603050405020304" pitchFamily="18" charset="0"/>
                <a:cs typeface="Times New Roman" panose="02020603050405020304" pitchFamily="18" charset="0"/>
              </a:endParaRPr>
            </a:p>
          </p:txBody>
        </p:sp>
        <p:sp>
          <p:nvSpPr>
            <p:cNvPr id="52" name="Rectangle 28"/>
            <p:cNvSpPr>
              <a:spLocks noChangeArrowheads="1"/>
            </p:cNvSpPr>
            <p:nvPr/>
          </p:nvSpPr>
          <p:spPr bwMode="auto">
            <a:xfrm>
              <a:off x="1428402" y="1123458"/>
              <a:ext cx="1475159" cy="565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vi-VN" altLang="zh-CN"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rPr>
                <a:t>1938</a:t>
              </a:r>
              <a:endParaRPr lang="zh-CN" altLang="en-US" sz="2800" spc="-150" dirty="0">
                <a:solidFill>
                  <a:schemeClr val="tx1">
                    <a:lumMod val="95000"/>
                    <a:lumOff val="5000"/>
                  </a:schemeClr>
                </a:solidFill>
                <a:latin typeface="Times New Roman" panose="02020603050405020304" pitchFamily="18" charset="0"/>
                <a:ea typeface="方正宋黑简体" pitchFamily="2" charset="-122"/>
                <a:cs typeface="Times New Roman" panose="02020603050405020304" pitchFamily="18" charset="0"/>
              </a:endParaRPr>
            </a:p>
          </p:txBody>
        </p:sp>
      </p:grpSp>
      <p:grpSp>
        <p:nvGrpSpPr>
          <p:cNvPr id="53" name="组合 52"/>
          <p:cNvGrpSpPr/>
          <p:nvPr/>
        </p:nvGrpSpPr>
        <p:grpSpPr>
          <a:xfrm>
            <a:off x="4663972" y="1956926"/>
            <a:ext cx="1599107" cy="1391339"/>
            <a:chOff x="6165151" y="2023478"/>
            <a:chExt cx="1599107" cy="1391339"/>
          </a:xfrm>
        </p:grpSpPr>
        <p:pic>
          <p:nvPicPr>
            <p:cNvPr id="54" name="Picture 2" descr="C:\Users\Thinkpad\Desktop\PNG\1_0003_渐变映射-2-副本-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5" name="Text Box 9"/>
            <p:cNvSpPr txBox="1">
              <a:spLocks noChangeArrowheads="1"/>
            </p:cNvSpPr>
            <p:nvPr/>
          </p:nvSpPr>
          <p:spPr bwMode="auto">
            <a:xfrm>
              <a:off x="6460738" y="2522085"/>
              <a:ext cx="1162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vi-VN" altLang="zh-CN" sz="2800" b="1" dirty="0">
                  <a:latin typeface="Times New Roman" panose="02020603050405020304" pitchFamily="18" charset="0"/>
                  <a:cs typeface="Times New Roman" panose="02020603050405020304" pitchFamily="18" charset="0"/>
                </a:rPr>
                <a:t>C</a:t>
              </a:r>
              <a:endParaRPr lang="zh-CN" altLang="en-US" sz="2800" b="1" dirty="0">
                <a:latin typeface="Times New Roman" panose="02020603050405020304" pitchFamily="18" charset="0"/>
                <a:cs typeface="Times New Roman" panose="02020603050405020304" pitchFamily="18" charset="0"/>
              </a:endParaRPr>
            </a:p>
          </p:txBody>
        </p:sp>
      </p:grpSp>
      <p:grpSp>
        <p:nvGrpSpPr>
          <p:cNvPr id="56" name="组合 55"/>
          <p:cNvGrpSpPr/>
          <p:nvPr/>
        </p:nvGrpSpPr>
        <p:grpSpPr>
          <a:xfrm>
            <a:off x="3148812" y="1956926"/>
            <a:ext cx="1599107" cy="1391339"/>
            <a:chOff x="6165151" y="2023478"/>
            <a:chExt cx="1599107" cy="1391339"/>
          </a:xfrm>
        </p:grpSpPr>
        <p:pic>
          <p:nvPicPr>
            <p:cNvPr id="57" name="Picture 2" descr="C:\Users\Thinkpad\Desktop\PNG\1_0003_渐变映射-2-副本-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58" name="Text Box 9"/>
            <p:cNvSpPr txBox="1">
              <a:spLocks noChangeArrowheads="1"/>
            </p:cNvSpPr>
            <p:nvPr/>
          </p:nvSpPr>
          <p:spPr bwMode="auto">
            <a:xfrm>
              <a:off x="6460738" y="2522085"/>
              <a:ext cx="1162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vi-VN" altLang="zh-CN" sz="2800" b="1" dirty="0">
                  <a:latin typeface="Times New Roman" panose="02020603050405020304" pitchFamily="18" charset="0"/>
                  <a:cs typeface="Times New Roman" panose="02020603050405020304" pitchFamily="18" charset="0"/>
                </a:rPr>
                <a:t>B</a:t>
              </a:r>
              <a:endParaRPr lang="zh-CN" altLang="en-US" sz="2800" b="1" dirty="0">
                <a:latin typeface="Times New Roman" panose="02020603050405020304" pitchFamily="18" charset="0"/>
                <a:cs typeface="Times New Roman" panose="02020603050405020304" pitchFamily="18" charset="0"/>
              </a:endParaRPr>
            </a:p>
          </p:txBody>
        </p:sp>
      </p:grpSp>
      <p:grpSp>
        <p:nvGrpSpPr>
          <p:cNvPr id="59" name="组合 58"/>
          <p:cNvGrpSpPr/>
          <p:nvPr/>
        </p:nvGrpSpPr>
        <p:grpSpPr>
          <a:xfrm>
            <a:off x="1633652" y="1956926"/>
            <a:ext cx="1599107" cy="1391339"/>
            <a:chOff x="6165151" y="2023478"/>
            <a:chExt cx="1599107" cy="1391339"/>
          </a:xfrm>
        </p:grpSpPr>
        <p:pic>
          <p:nvPicPr>
            <p:cNvPr id="60" name="Picture 2" descr="C:\Users\Thinkpad\Desktop\PNG\1_0003_渐变映射-2-副本-2.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rot="16402186">
              <a:off x="6269035" y="1919594"/>
              <a:ext cx="1391339" cy="1599107"/>
            </a:xfrm>
            <a:prstGeom prst="rect">
              <a:avLst/>
            </a:prstGeom>
            <a:noFill/>
            <a:extLst>
              <a:ext uri="{909E8E84-426E-40DD-AFC4-6F175D3DCCD1}">
                <a14:hiddenFill xmlns:a14="http://schemas.microsoft.com/office/drawing/2010/main">
                  <a:solidFill>
                    <a:srgbClr val="FFFFFF"/>
                  </a:solidFill>
                </a14:hiddenFill>
              </a:ext>
            </a:extLst>
          </p:spPr>
        </p:pic>
        <p:sp>
          <p:nvSpPr>
            <p:cNvPr id="61" name="Text Box 9"/>
            <p:cNvSpPr txBox="1">
              <a:spLocks noChangeArrowheads="1"/>
            </p:cNvSpPr>
            <p:nvPr/>
          </p:nvSpPr>
          <p:spPr bwMode="auto">
            <a:xfrm>
              <a:off x="6460738" y="2522085"/>
              <a:ext cx="11622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a:solidFill>
                    <a:schemeClr val="bg1"/>
                  </a:solidFill>
                  <a:latin typeface="楷体" pitchFamily="49" charset="-122"/>
                  <a:ea typeface="楷体" pitchFamily="49" charset="-122"/>
                </a:defRPr>
              </a:lvl1pPr>
            </a:lstStyle>
            <a:p>
              <a:r>
                <a:rPr lang="vi-VN" altLang="zh-CN" sz="2800" b="1" dirty="0">
                  <a:latin typeface="Times New Roman" panose="02020603050405020304" pitchFamily="18" charset="0"/>
                  <a:cs typeface="Times New Roman" panose="02020603050405020304" pitchFamily="18" charset="0"/>
                </a:rPr>
                <a:t>A</a:t>
              </a:r>
              <a:endParaRPr lang="zh-CN" altLang="en-US" sz="2800" b="1" dirty="0">
                <a:latin typeface="Times New Roman" panose="02020603050405020304" pitchFamily="18" charset="0"/>
                <a:cs typeface="Times New Roman" panose="02020603050405020304" pitchFamily="18" charset="0"/>
              </a:endParaRPr>
            </a:p>
          </p:txBody>
        </p:sp>
      </p:grpSp>
      <p:pic>
        <p:nvPicPr>
          <p:cNvPr id="2" name="图片 2">
            <a:extLst>
              <a:ext uri="{FF2B5EF4-FFF2-40B4-BE49-F238E27FC236}">
                <a16:creationId xmlns:a16="http://schemas.microsoft.com/office/drawing/2014/main" id="{2B37E37D-D34B-4513-C60C-F13D61359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2538" y="3219822"/>
            <a:ext cx="3456937" cy="2103300"/>
          </a:xfrm>
          <a:prstGeom prst="rect">
            <a:avLst/>
          </a:prstGeom>
        </p:spPr>
      </p:pic>
      <p:sp>
        <p:nvSpPr>
          <p:cNvPr id="5" name="Oval 4">
            <a:extLst>
              <a:ext uri="{FF2B5EF4-FFF2-40B4-BE49-F238E27FC236}">
                <a16:creationId xmlns:a16="http://schemas.microsoft.com/office/drawing/2014/main" id="{A1A176DD-7D26-8AE9-0B61-5E9A6AF28FFD}"/>
              </a:ext>
            </a:extLst>
          </p:cNvPr>
          <p:cNvSpPr/>
          <p:nvPr/>
        </p:nvSpPr>
        <p:spPr bwMode="auto">
          <a:xfrm>
            <a:off x="3203420" y="3570526"/>
            <a:ext cx="1176862" cy="619602"/>
          </a:xfrm>
          <a:prstGeom prst="ellipse">
            <a:avLst/>
          </a:prstGeom>
          <a:noFill/>
          <a:ln>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VN" sz="1800" b="0" i="1"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subTnLst>
                                    <p:audio>
                                      <p:cMediaNode>
                                        <p:cTn display="0" masterRel="sameClick">
                                          <p:stCondLst>
                                            <p:cond evt="begin" delay="0">
                                              <p:tn val="13"/>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p:cNvGrpSpPr>
          <p:nvPr/>
        </p:nvGrpSpPr>
        <p:grpSpPr bwMode="auto">
          <a:xfrm>
            <a:off x="684213" y="3699034"/>
            <a:ext cx="1701800" cy="1319157"/>
            <a:chOff x="0" y="0"/>
            <a:chExt cx="1701800" cy="1464860"/>
          </a:xfrm>
        </p:grpSpPr>
        <p:sp>
          <p:nvSpPr>
            <p:cNvPr id="10268" name="Line 58"/>
            <p:cNvSpPr>
              <a:spLocks noChangeShapeType="1"/>
            </p:cNvSpPr>
            <p:nvPr/>
          </p:nvSpPr>
          <p:spPr bwMode="auto">
            <a:xfrm>
              <a:off x="868362" y="0"/>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9" name="Line 59"/>
            <p:cNvSpPr>
              <a:spLocks noChangeShapeType="1"/>
            </p:cNvSpPr>
            <p:nvPr/>
          </p:nvSpPr>
          <p:spPr bwMode="auto">
            <a:xfrm flipH="1">
              <a:off x="112712" y="344488"/>
              <a:ext cx="1495425"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70" name="Text Box 60"/>
            <p:cNvSpPr txBox="1">
              <a:spLocks noChangeArrowheads="1"/>
            </p:cNvSpPr>
            <p:nvPr/>
          </p:nvSpPr>
          <p:spPr bwMode="auto">
            <a:xfrm>
              <a:off x="0" y="398462"/>
              <a:ext cx="1701800" cy="1066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lnSpc>
                  <a:spcPct val="150000"/>
                </a:lnSpc>
              </a:pPr>
              <a:r>
                <a:rPr lang="vi-VN" sz="2000" i="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Ông đồ rất tài hoa</a:t>
              </a:r>
              <a:endParaRPr lang="en-VN" sz="2000" i="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grpSp>
        <p:nvGrpSpPr>
          <p:cNvPr id="33" name="Group 8"/>
          <p:cNvGrpSpPr>
            <a:grpSpLocks/>
          </p:cNvGrpSpPr>
          <p:nvPr/>
        </p:nvGrpSpPr>
        <p:grpSpPr bwMode="auto">
          <a:xfrm>
            <a:off x="6032502" y="972671"/>
            <a:ext cx="2321841" cy="1340476"/>
            <a:chOff x="-468311" y="124591"/>
            <a:chExt cx="2321841" cy="1488309"/>
          </a:xfrm>
        </p:grpSpPr>
        <p:sp>
          <p:nvSpPr>
            <p:cNvPr id="10265" name="Line 65"/>
            <p:cNvSpPr>
              <a:spLocks noChangeShapeType="1"/>
            </p:cNvSpPr>
            <p:nvPr/>
          </p:nvSpPr>
          <p:spPr bwMode="auto">
            <a:xfrm>
              <a:off x="863600"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6" name="Line 66"/>
            <p:cNvSpPr>
              <a:spLocks noChangeShapeType="1"/>
            </p:cNvSpPr>
            <p:nvPr/>
          </p:nvSpPr>
          <p:spPr bwMode="auto">
            <a:xfrm flipH="1">
              <a:off x="0" y="1276350"/>
              <a:ext cx="16319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7" name="Text Box 67"/>
            <p:cNvSpPr txBox="1">
              <a:spLocks noChangeArrowheads="1"/>
            </p:cNvSpPr>
            <p:nvPr/>
          </p:nvSpPr>
          <p:spPr bwMode="auto">
            <a:xfrm>
              <a:off x="-468311" y="124591"/>
              <a:ext cx="2321841" cy="1066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lnSpc>
                  <a:spcPct val="150000"/>
                </a:lnSpc>
              </a:pPr>
              <a:r>
                <a:rPr lang="vi-VN" sz="2000" i="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Ông đồ có nét chữ bình thường</a:t>
              </a:r>
              <a:endParaRPr lang="en-VN" sz="2000" i="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grpSp>
        <p:nvGrpSpPr>
          <p:cNvPr id="34" name="Group 12"/>
          <p:cNvGrpSpPr>
            <a:grpSpLocks/>
          </p:cNvGrpSpPr>
          <p:nvPr/>
        </p:nvGrpSpPr>
        <p:grpSpPr bwMode="auto">
          <a:xfrm>
            <a:off x="2536826" y="1050131"/>
            <a:ext cx="1771675" cy="1190149"/>
            <a:chOff x="0" y="289605"/>
            <a:chExt cx="1771650" cy="1323295"/>
          </a:xfrm>
        </p:grpSpPr>
        <p:sp>
          <p:nvSpPr>
            <p:cNvPr id="10262" name="Line 68"/>
            <p:cNvSpPr>
              <a:spLocks noChangeShapeType="1"/>
            </p:cNvSpPr>
            <p:nvPr/>
          </p:nvSpPr>
          <p:spPr bwMode="auto">
            <a:xfrm>
              <a:off x="923925" y="1277937"/>
              <a:ext cx="0" cy="334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3" name="Line 69"/>
            <p:cNvSpPr>
              <a:spLocks noChangeShapeType="1"/>
            </p:cNvSpPr>
            <p:nvPr/>
          </p:nvSpPr>
          <p:spPr bwMode="auto">
            <a:xfrm flipH="1">
              <a:off x="0" y="1276350"/>
              <a:ext cx="177165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4" name="Text Box 70"/>
            <p:cNvSpPr txBox="1">
              <a:spLocks noChangeArrowheads="1"/>
            </p:cNvSpPr>
            <p:nvPr/>
          </p:nvSpPr>
          <p:spPr bwMode="auto">
            <a:xfrm>
              <a:off x="34925" y="289605"/>
              <a:ext cx="1701800" cy="947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lnSpc>
                  <a:spcPct val="130000"/>
                </a:lnSpc>
                <a:buClr>
                  <a:schemeClr val="accent2"/>
                </a:buClr>
              </a:pPr>
              <a:r>
                <a:rPr lang="vi-VN" sz="2000" i="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Ông đồ viết văn rất hay</a:t>
              </a:r>
              <a:endParaRPr lang="en-US" altLang="zh-CN" sz="2000" dirty="0">
                <a:latin typeface="Times New Roman" panose="02020603050405020304" pitchFamily="18" charset="0"/>
                <a:cs typeface="Times New Roman" panose="02020603050405020304" pitchFamily="18" charset="0"/>
              </a:endParaRPr>
            </a:p>
          </p:txBody>
        </p:sp>
      </p:grpSp>
      <p:pic>
        <p:nvPicPr>
          <p:cNvPr id="35" name="组合 10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50" y="2240280"/>
            <a:ext cx="9607550" cy="158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7" name="Group 42"/>
          <p:cNvGrpSpPr>
            <a:grpSpLocks/>
          </p:cNvGrpSpPr>
          <p:nvPr/>
        </p:nvGrpSpPr>
        <p:grpSpPr bwMode="auto">
          <a:xfrm>
            <a:off x="4259178" y="3691890"/>
            <a:ext cx="2411183" cy="1227722"/>
            <a:chOff x="-384260" y="0"/>
            <a:chExt cx="2411183" cy="1364163"/>
          </a:xfrm>
        </p:grpSpPr>
        <p:sp>
          <p:nvSpPr>
            <p:cNvPr id="10259" name="Line 72"/>
            <p:cNvSpPr>
              <a:spLocks noChangeShapeType="1"/>
            </p:cNvSpPr>
            <p:nvPr/>
          </p:nvSpPr>
          <p:spPr bwMode="auto">
            <a:xfrm flipH="1">
              <a:off x="34925" y="342900"/>
              <a:ext cx="1587500" cy="0"/>
            </a:xfrm>
            <a:prstGeom prst="line">
              <a:avLst/>
            </a:prstGeom>
            <a:noFill/>
            <a:ln w="1905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sp>
          <p:nvSpPr>
            <p:cNvPr id="10260" name="Text Box 73"/>
            <p:cNvSpPr txBox="1">
              <a:spLocks noChangeArrowheads="1"/>
            </p:cNvSpPr>
            <p:nvPr/>
          </p:nvSpPr>
          <p:spPr bwMode="auto">
            <a:xfrm>
              <a:off x="-384260" y="416804"/>
              <a:ext cx="2411183" cy="9473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lnSpc>
                  <a:spcPct val="130000"/>
                </a:lnSpc>
                <a:buClr>
                  <a:schemeClr val="accent2"/>
                </a:buClr>
              </a:pPr>
              <a:r>
                <a:rPr lang="vi-VN" sz="2000" i="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Ông đồ có hoa tay, viết câu đối rất đẹp</a:t>
              </a:r>
              <a:endParaRPr lang="en-US" altLang="zh-CN" sz="2000" dirty="0">
                <a:latin typeface="Times New Roman" panose="02020603050405020304" pitchFamily="18" charset="0"/>
                <a:cs typeface="Times New Roman" panose="02020603050405020304" pitchFamily="18" charset="0"/>
              </a:endParaRPr>
            </a:p>
          </p:txBody>
        </p:sp>
        <p:sp>
          <p:nvSpPr>
            <p:cNvPr id="10261" name="Line 68"/>
            <p:cNvSpPr>
              <a:spLocks noChangeShapeType="1"/>
            </p:cNvSpPr>
            <p:nvPr/>
          </p:nvSpPr>
          <p:spPr bwMode="auto">
            <a:xfrm>
              <a:off x="850900" y="0"/>
              <a:ext cx="0" cy="33496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a:endParaRPr lang="zh-CN" altLang="en-US" sz="2000">
                <a:latin typeface="Times New Roman" panose="02020603050405020304" pitchFamily="18" charset="0"/>
                <a:cs typeface="Times New Roman" panose="02020603050405020304" pitchFamily="18" charset="0"/>
              </a:endParaRPr>
            </a:p>
          </p:txBody>
        </p:sp>
      </p:grpSp>
      <p:pic>
        <p:nvPicPr>
          <p:cNvPr id="74" name="Picture 15" descr="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813"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 Box 23"/>
          <p:cNvSpPr txBox="1">
            <a:spLocks noChangeArrowheads="1"/>
          </p:cNvSpPr>
          <p:nvPr/>
        </p:nvSpPr>
        <p:spPr bwMode="auto">
          <a:xfrm>
            <a:off x="1187450" y="2830354"/>
            <a:ext cx="719138" cy="517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vi-VN" altLang="zh-CN" dirty="0">
                <a:solidFill>
                  <a:srgbClr val="FFFFFF"/>
                </a:solidFill>
                <a:ea typeface="微软雅黑" pitchFamily="34" charset="-122"/>
              </a:rPr>
              <a:t>A</a:t>
            </a:r>
            <a:endParaRPr lang="zh-CN" altLang="en-US" dirty="0">
              <a:solidFill>
                <a:srgbClr val="FFFFFF"/>
              </a:solidFill>
              <a:ea typeface="微软雅黑" pitchFamily="34" charset="-122"/>
            </a:endParaRPr>
          </a:p>
        </p:txBody>
      </p:sp>
      <p:pic>
        <p:nvPicPr>
          <p:cNvPr id="75" name="Picture 15" descr="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1"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5" descr="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0588" y="2503170"/>
            <a:ext cx="1770062"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15" descr="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126" y="2155984"/>
            <a:ext cx="1770063" cy="130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 Box 23"/>
          <p:cNvSpPr txBox="1">
            <a:spLocks noChangeArrowheads="1"/>
          </p:cNvSpPr>
          <p:nvPr/>
        </p:nvSpPr>
        <p:spPr bwMode="auto">
          <a:xfrm>
            <a:off x="31257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vi-VN" altLang="zh-CN" dirty="0">
                <a:solidFill>
                  <a:srgbClr val="FFFFFF"/>
                </a:solidFill>
                <a:ea typeface="微软雅黑" pitchFamily="34" charset="-122"/>
              </a:rPr>
              <a:t>B</a:t>
            </a:r>
            <a:endParaRPr lang="zh-CN" altLang="en-US" dirty="0">
              <a:solidFill>
                <a:srgbClr val="FFFFFF"/>
              </a:solidFill>
              <a:ea typeface="微软雅黑" pitchFamily="34" charset="-122"/>
            </a:endParaRPr>
          </a:p>
        </p:txBody>
      </p:sp>
      <p:sp>
        <p:nvSpPr>
          <p:cNvPr id="80" name="Text Box 23"/>
          <p:cNvSpPr txBox="1">
            <a:spLocks noChangeArrowheads="1"/>
          </p:cNvSpPr>
          <p:nvPr/>
        </p:nvSpPr>
        <p:spPr bwMode="auto">
          <a:xfrm>
            <a:off x="7113589" y="2500313"/>
            <a:ext cx="719137" cy="51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vi-VN" altLang="zh-CN" dirty="0">
                <a:solidFill>
                  <a:srgbClr val="FFFFFF"/>
                </a:solidFill>
                <a:ea typeface="微软雅黑" pitchFamily="34" charset="-122"/>
              </a:rPr>
              <a:t>D</a:t>
            </a:r>
            <a:endParaRPr lang="zh-CN" altLang="en-US" dirty="0">
              <a:solidFill>
                <a:srgbClr val="FFFFFF"/>
              </a:solidFill>
              <a:ea typeface="微软雅黑" pitchFamily="34" charset="-122"/>
            </a:endParaRPr>
          </a:p>
        </p:txBody>
      </p:sp>
      <p:sp>
        <p:nvSpPr>
          <p:cNvPr id="81" name="Text Box 23"/>
          <p:cNvSpPr txBox="1">
            <a:spLocks noChangeArrowheads="1"/>
          </p:cNvSpPr>
          <p:nvPr/>
        </p:nvSpPr>
        <p:spPr bwMode="auto">
          <a:xfrm>
            <a:off x="5114925" y="2833212"/>
            <a:ext cx="717550" cy="5186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dist" eaLnBrk="1" hangingPunct="1"/>
            <a:r>
              <a:rPr lang="vi-VN" altLang="zh-CN" dirty="0">
                <a:solidFill>
                  <a:srgbClr val="FFFFFF"/>
                </a:solidFill>
                <a:ea typeface="微软雅黑" pitchFamily="34" charset="-122"/>
              </a:rPr>
              <a:t>C</a:t>
            </a:r>
            <a:endParaRPr lang="zh-CN" altLang="en-US" dirty="0">
              <a:solidFill>
                <a:srgbClr val="FFFFFF"/>
              </a:solidFill>
              <a:ea typeface="微软雅黑" pitchFamily="34"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0188" y="582930"/>
            <a:ext cx="2881312" cy="1683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B62EE4FF-CB29-41CE-6A53-4572CC3BA0BE}"/>
              </a:ext>
            </a:extLst>
          </p:cNvPr>
          <p:cNvSpPr txBox="1"/>
          <p:nvPr/>
        </p:nvSpPr>
        <p:spPr>
          <a:xfrm>
            <a:off x="816063" y="255060"/>
            <a:ext cx="7992888" cy="646331"/>
          </a:xfrm>
          <a:prstGeom prst="rect">
            <a:avLst/>
          </a:prstGeom>
          <a:noFill/>
        </p:spPr>
        <p:txBody>
          <a:bodyPr wrap="square">
            <a:spAutoFit/>
          </a:bodyPr>
          <a:lstStyle/>
          <a:p>
            <a:r>
              <a:rPr lang="vi-VN" sz="1800" b="1" i="0" dirty="0">
                <a:solidFill>
                  <a:srgbClr val="000000"/>
                </a:solidFill>
                <a:effectLst/>
                <a:latin typeface="Times New Roman" panose="02020603050405020304" pitchFamily="18" charset="0"/>
                <a:ea typeface="Times New Roman" panose="02020603050405020304" pitchFamily="18" charset="0"/>
              </a:rPr>
              <a:t>Câu 5. Hai câu thơ “Hoa tay thảo những nét / Như phượng múa rồng bay” nói lên điều gì?</a:t>
            </a:r>
            <a:endParaRPr lang="en-VN" dirty="0"/>
          </a:p>
        </p:txBody>
      </p:sp>
      <p:pic>
        <p:nvPicPr>
          <p:cNvPr id="3" name="Picture 5" descr="C:\Users\Thinkpad\Desktop\植物\-_0047_图层-38.png">
            <a:extLst>
              <a:ext uri="{FF2B5EF4-FFF2-40B4-BE49-F238E27FC236}">
                <a16:creationId xmlns:a16="http://schemas.microsoft.com/office/drawing/2014/main" id="{02E97A68-8486-8656-B0A9-75D10458849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148284" y="2833098"/>
            <a:ext cx="1706984" cy="223632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2" presetClass="entr" presetSubtype="0" fill="hold" nodeType="clickEffect">
                                  <p:stCondLst>
                                    <p:cond delay="0"/>
                                  </p:stCondLst>
                                  <p:childTnLst>
                                    <p:set>
                                      <p:cBhvr>
                                        <p:cTn id="11" dur="1" fill="hold">
                                          <p:stCondLst>
                                            <p:cond delay="0"/>
                                          </p:stCondLst>
                                        </p:cTn>
                                        <p:tgtEl>
                                          <p:spTgt spid="74"/>
                                        </p:tgtEl>
                                        <p:attrNameLst>
                                          <p:attrName>style.visibility</p:attrName>
                                        </p:attrNameLst>
                                      </p:cBhvr>
                                      <p:to>
                                        <p:strVal val="visible"/>
                                      </p:to>
                                    </p:set>
                                    <p:animScale>
                                      <p:cBhvr>
                                        <p:cTn id="12"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4"/>
                                        </p:tgtEl>
                                        <p:attrNameLst>
                                          <p:attrName>ppt_x</p:attrName>
                                          <p:attrName>ppt_y</p:attrName>
                                        </p:attrNameLst>
                                      </p:cBhvr>
                                    </p:animMotion>
                                    <p:animEffect transition="in" filter="fade">
                                      <p:cBhvr>
                                        <p:cTn id="14" dur="1000"/>
                                        <p:tgtEl>
                                          <p:spTgt spid="7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1000" fill="hold"/>
                                        <p:tgtEl>
                                          <p:spTgt spid="64"/>
                                        </p:tgtEl>
                                        <p:attrNameLst>
                                          <p:attrName>ppt_w</p:attrName>
                                        </p:attrNameLst>
                                      </p:cBhvr>
                                      <p:tavLst>
                                        <p:tav tm="0">
                                          <p:val>
                                            <p:fltVal val="0"/>
                                          </p:val>
                                        </p:tav>
                                        <p:tav tm="100000">
                                          <p:val>
                                            <p:strVal val="#ppt_w"/>
                                          </p:val>
                                        </p:tav>
                                      </p:tavLst>
                                    </p:anim>
                                    <p:anim calcmode="lin" valueType="num">
                                      <p:cBhvr>
                                        <p:cTn id="20" dur="1000" fill="hold"/>
                                        <p:tgtEl>
                                          <p:spTgt spid="64"/>
                                        </p:tgtEl>
                                        <p:attrNameLst>
                                          <p:attrName>ppt_h</p:attrName>
                                        </p:attrNameLst>
                                      </p:cBhvr>
                                      <p:tavLst>
                                        <p:tav tm="0">
                                          <p:val>
                                            <p:fltVal val="0"/>
                                          </p:val>
                                        </p:tav>
                                        <p:tav tm="100000">
                                          <p:val>
                                            <p:strVal val="#ppt_h"/>
                                          </p:val>
                                        </p:tav>
                                      </p:tavLst>
                                    </p:anim>
                                    <p:anim calcmode="lin" valueType="num">
                                      <p:cBhvr>
                                        <p:cTn id="21" dur="1000" fill="hold"/>
                                        <p:tgtEl>
                                          <p:spTgt spid="64"/>
                                        </p:tgtEl>
                                        <p:attrNameLst>
                                          <p:attrName>style.rotation</p:attrName>
                                        </p:attrNameLst>
                                      </p:cBhvr>
                                      <p:tavLst>
                                        <p:tav tm="0">
                                          <p:val>
                                            <p:fltVal val="90"/>
                                          </p:val>
                                        </p:tav>
                                        <p:tav tm="100000">
                                          <p:val>
                                            <p:fltVal val="0"/>
                                          </p:val>
                                        </p:tav>
                                      </p:tavLst>
                                    </p:anim>
                                    <p:animEffect transition="in" filter="fade">
                                      <p:cBhvr>
                                        <p:cTn id="22" dur="1000"/>
                                        <p:tgtEl>
                                          <p:spTgt spid="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7"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2" presetClass="entr" presetSubtype="0" fill="hold" nodeType="clickEffect">
                                  <p:stCondLst>
                                    <p:cond delay="0"/>
                                  </p:stCondLst>
                                  <p:childTnLst>
                                    <p:set>
                                      <p:cBhvr>
                                        <p:cTn id="33" dur="1" fill="hold">
                                          <p:stCondLst>
                                            <p:cond delay="0"/>
                                          </p:stCondLst>
                                        </p:cTn>
                                        <p:tgtEl>
                                          <p:spTgt spid="75"/>
                                        </p:tgtEl>
                                        <p:attrNameLst>
                                          <p:attrName>style.visibility</p:attrName>
                                        </p:attrNameLst>
                                      </p:cBhvr>
                                      <p:to>
                                        <p:strVal val="visible"/>
                                      </p:to>
                                    </p:set>
                                    <p:animScale>
                                      <p:cBhvr>
                                        <p:cTn id="34"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5"/>
                                        </p:tgtEl>
                                        <p:attrNameLst>
                                          <p:attrName>ppt_x</p:attrName>
                                          <p:attrName>ppt_y</p:attrName>
                                        </p:attrNameLst>
                                      </p:cBhvr>
                                    </p:animMotion>
                                    <p:animEffect transition="in" filter="fade">
                                      <p:cBhvr>
                                        <p:cTn id="36" dur="1000"/>
                                        <p:tgtEl>
                                          <p:spTgt spid="7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79"/>
                                        </p:tgtEl>
                                        <p:attrNameLst>
                                          <p:attrName>style.visibility</p:attrName>
                                        </p:attrNameLst>
                                      </p:cBhvr>
                                      <p:to>
                                        <p:strVal val="visible"/>
                                      </p:to>
                                    </p:set>
                                    <p:anim calcmode="lin" valueType="num">
                                      <p:cBhvr>
                                        <p:cTn id="41" dur="1000" fill="hold"/>
                                        <p:tgtEl>
                                          <p:spTgt spid="79"/>
                                        </p:tgtEl>
                                        <p:attrNameLst>
                                          <p:attrName>ppt_w</p:attrName>
                                        </p:attrNameLst>
                                      </p:cBhvr>
                                      <p:tavLst>
                                        <p:tav tm="0">
                                          <p:val>
                                            <p:fltVal val="0"/>
                                          </p:val>
                                        </p:tav>
                                        <p:tav tm="100000">
                                          <p:val>
                                            <p:strVal val="#ppt_w"/>
                                          </p:val>
                                        </p:tav>
                                      </p:tavLst>
                                    </p:anim>
                                    <p:anim calcmode="lin" valueType="num">
                                      <p:cBhvr>
                                        <p:cTn id="42" dur="1000" fill="hold"/>
                                        <p:tgtEl>
                                          <p:spTgt spid="79"/>
                                        </p:tgtEl>
                                        <p:attrNameLst>
                                          <p:attrName>ppt_h</p:attrName>
                                        </p:attrNameLst>
                                      </p:cBhvr>
                                      <p:tavLst>
                                        <p:tav tm="0">
                                          <p:val>
                                            <p:fltVal val="0"/>
                                          </p:val>
                                        </p:tav>
                                        <p:tav tm="100000">
                                          <p:val>
                                            <p:strVal val="#ppt_h"/>
                                          </p:val>
                                        </p:tav>
                                      </p:tavLst>
                                    </p:anim>
                                    <p:anim calcmode="lin" valueType="num">
                                      <p:cBhvr>
                                        <p:cTn id="43" dur="1000" fill="hold"/>
                                        <p:tgtEl>
                                          <p:spTgt spid="79"/>
                                        </p:tgtEl>
                                        <p:attrNameLst>
                                          <p:attrName>style.rotation</p:attrName>
                                        </p:attrNameLst>
                                      </p:cBhvr>
                                      <p:tavLst>
                                        <p:tav tm="0">
                                          <p:val>
                                            <p:fltVal val="90"/>
                                          </p:val>
                                        </p:tav>
                                        <p:tav tm="100000">
                                          <p:val>
                                            <p:fltVal val="0"/>
                                          </p:val>
                                        </p:tav>
                                      </p:tavLst>
                                    </p:anim>
                                    <p:animEffect transition="in" filter="fade">
                                      <p:cBhvr>
                                        <p:cTn id="44" dur="1000"/>
                                        <p:tgtEl>
                                          <p:spTgt spid="7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77"/>
                                        </p:tgtEl>
                                        <p:attrNameLst>
                                          <p:attrName>style.visibility</p:attrName>
                                        </p:attrNameLst>
                                      </p:cBhvr>
                                      <p:to>
                                        <p:strVal val="visible"/>
                                      </p:to>
                                    </p:set>
                                    <p:animScale>
                                      <p:cBhvr>
                                        <p:cTn id="56"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77"/>
                                        </p:tgtEl>
                                        <p:attrNameLst>
                                          <p:attrName>ppt_x</p:attrName>
                                          <p:attrName>ppt_y</p:attrName>
                                        </p:attrNameLst>
                                      </p:cBhvr>
                                    </p:animMotion>
                                    <p:animEffect transition="in" filter="fade">
                                      <p:cBhvr>
                                        <p:cTn id="58" dur="1000"/>
                                        <p:tgtEl>
                                          <p:spTgt spid="7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1000" fill="hold"/>
                                        <p:tgtEl>
                                          <p:spTgt spid="81"/>
                                        </p:tgtEl>
                                        <p:attrNameLst>
                                          <p:attrName>ppt_w</p:attrName>
                                        </p:attrNameLst>
                                      </p:cBhvr>
                                      <p:tavLst>
                                        <p:tav tm="0">
                                          <p:val>
                                            <p:fltVal val="0"/>
                                          </p:val>
                                        </p:tav>
                                        <p:tav tm="100000">
                                          <p:val>
                                            <p:strVal val="#ppt_w"/>
                                          </p:val>
                                        </p:tav>
                                      </p:tavLst>
                                    </p:anim>
                                    <p:anim calcmode="lin" valueType="num">
                                      <p:cBhvr>
                                        <p:cTn id="64" dur="1000" fill="hold"/>
                                        <p:tgtEl>
                                          <p:spTgt spid="81"/>
                                        </p:tgtEl>
                                        <p:attrNameLst>
                                          <p:attrName>ppt_h</p:attrName>
                                        </p:attrNameLst>
                                      </p:cBhvr>
                                      <p:tavLst>
                                        <p:tav tm="0">
                                          <p:val>
                                            <p:fltVal val="0"/>
                                          </p:val>
                                        </p:tav>
                                        <p:tav tm="100000">
                                          <p:val>
                                            <p:strVal val="#ppt_h"/>
                                          </p:val>
                                        </p:tav>
                                      </p:tavLst>
                                    </p:anim>
                                    <p:anim calcmode="lin" valueType="num">
                                      <p:cBhvr>
                                        <p:cTn id="65" dur="1000" fill="hold"/>
                                        <p:tgtEl>
                                          <p:spTgt spid="81"/>
                                        </p:tgtEl>
                                        <p:attrNameLst>
                                          <p:attrName>style.rotation</p:attrName>
                                        </p:attrNameLst>
                                      </p:cBhvr>
                                      <p:tavLst>
                                        <p:tav tm="0">
                                          <p:val>
                                            <p:fltVal val="90"/>
                                          </p:val>
                                        </p:tav>
                                        <p:tav tm="100000">
                                          <p:val>
                                            <p:fltVal val="0"/>
                                          </p:val>
                                        </p:tav>
                                      </p:tavLst>
                                    </p:anim>
                                    <p:animEffect transition="in" filter="fade">
                                      <p:cBhvr>
                                        <p:cTn id="66" dur="1000"/>
                                        <p:tgtEl>
                                          <p:spTgt spid="81"/>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47" presetClass="entr" presetSubtype="0" fill="hold" nodeType="click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52" presetClass="entr" presetSubtype="0" fill="hold" nodeType="clickEffect">
                                  <p:stCondLst>
                                    <p:cond delay="0"/>
                                  </p:stCondLst>
                                  <p:childTnLst>
                                    <p:set>
                                      <p:cBhvr>
                                        <p:cTn id="77" dur="1" fill="hold">
                                          <p:stCondLst>
                                            <p:cond delay="0"/>
                                          </p:stCondLst>
                                        </p:cTn>
                                        <p:tgtEl>
                                          <p:spTgt spid="78"/>
                                        </p:tgtEl>
                                        <p:attrNameLst>
                                          <p:attrName>style.visibility</p:attrName>
                                        </p:attrNameLst>
                                      </p:cBhvr>
                                      <p:to>
                                        <p:strVal val="visible"/>
                                      </p:to>
                                    </p:set>
                                    <p:animScale>
                                      <p:cBhvr>
                                        <p:cTn id="78"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78"/>
                                        </p:tgtEl>
                                        <p:attrNameLst>
                                          <p:attrName>ppt_x</p:attrName>
                                          <p:attrName>ppt_y</p:attrName>
                                        </p:attrNameLst>
                                      </p:cBhvr>
                                    </p:animMotion>
                                    <p:animEffect transition="in" filter="fade">
                                      <p:cBhvr>
                                        <p:cTn id="80" dur="1000"/>
                                        <p:tgtEl>
                                          <p:spTgt spid="78"/>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31" presetClass="entr" presetSubtype="0" fill="hold" grpId="0" nodeType="click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1000" fill="hold"/>
                                        <p:tgtEl>
                                          <p:spTgt spid="80"/>
                                        </p:tgtEl>
                                        <p:attrNameLst>
                                          <p:attrName>ppt_w</p:attrName>
                                        </p:attrNameLst>
                                      </p:cBhvr>
                                      <p:tavLst>
                                        <p:tav tm="0">
                                          <p:val>
                                            <p:fltVal val="0"/>
                                          </p:val>
                                        </p:tav>
                                        <p:tav tm="100000">
                                          <p:val>
                                            <p:strVal val="#ppt_w"/>
                                          </p:val>
                                        </p:tav>
                                      </p:tavLst>
                                    </p:anim>
                                    <p:anim calcmode="lin" valueType="num">
                                      <p:cBhvr>
                                        <p:cTn id="86" dur="1000" fill="hold"/>
                                        <p:tgtEl>
                                          <p:spTgt spid="80"/>
                                        </p:tgtEl>
                                        <p:attrNameLst>
                                          <p:attrName>ppt_h</p:attrName>
                                        </p:attrNameLst>
                                      </p:cBhvr>
                                      <p:tavLst>
                                        <p:tav tm="0">
                                          <p:val>
                                            <p:fltVal val="0"/>
                                          </p:val>
                                        </p:tav>
                                        <p:tav tm="100000">
                                          <p:val>
                                            <p:strVal val="#ppt_h"/>
                                          </p:val>
                                        </p:tav>
                                      </p:tavLst>
                                    </p:anim>
                                    <p:anim calcmode="lin" valueType="num">
                                      <p:cBhvr>
                                        <p:cTn id="87" dur="1000" fill="hold"/>
                                        <p:tgtEl>
                                          <p:spTgt spid="80"/>
                                        </p:tgtEl>
                                        <p:attrNameLst>
                                          <p:attrName>style.rotation</p:attrName>
                                        </p:attrNameLst>
                                      </p:cBhvr>
                                      <p:tavLst>
                                        <p:tav tm="0">
                                          <p:val>
                                            <p:fltVal val="90"/>
                                          </p:val>
                                        </p:tav>
                                        <p:tav tm="100000">
                                          <p:val>
                                            <p:fltVal val="0"/>
                                          </p:val>
                                        </p:tav>
                                      </p:tavLst>
                                    </p:anim>
                                    <p:animEffect transition="in" filter="fade">
                                      <p:cBhvr>
                                        <p:cTn id="88" dur="1000"/>
                                        <p:tgtEl>
                                          <p:spTgt spid="8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42" presetClass="entr" presetSubtype="0" fill="hold" nodeType="click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1000"/>
                                        <p:tgtEl>
                                          <p:spTgt spid="33"/>
                                        </p:tgtEl>
                                      </p:cBhvr>
                                    </p:animEffect>
                                    <p:anim calcmode="lin" valueType="num">
                                      <p:cBhvr>
                                        <p:cTn id="94" dur="1000" fill="hold"/>
                                        <p:tgtEl>
                                          <p:spTgt spid="33"/>
                                        </p:tgtEl>
                                        <p:attrNameLst>
                                          <p:attrName>ppt_x</p:attrName>
                                        </p:attrNameLst>
                                      </p:cBhvr>
                                      <p:tavLst>
                                        <p:tav tm="0">
                                          <p:val>
                                            <p:strVal val="#ppt_x"/>
                                          </p:val>
                                        </p:tav>
                                        <p:tav tm="100000">
                                          <p:val>
                                            <p:strVal val="#ppt_x"/>
                                          </p:val>
                                        </p:tav>
                                      </p:tavLst>
                                    </p:anim>
                                    <p:anim calcmode="lin" valueType="num">
                                      <p:cBhvr>
                                        <p:cTn id="9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96" fill="hold" nodeType="clickPar">
                      <p:stCondLst>
                        <p:cond delay="indefinite"/>
                      </p:stCondLst>
                      <p:childTnLst>
                        <p:par>
                          <p:cTn id="97" fill="hold" nodeType="withGroup">
                            <p:stCondLst>
                              <p:cond delay="0"/>
                            </p:stCondLst>
                            <p:childTnLst>
                              <p:par>
                                <p:cTn id="98" presetID="2" presetClass="entr" presetSubtype="6" fill="hold" nodeType="clickEffect">
                                  <p:stCondLst>
                                    <p:cond delay="0"/>
                                  </p:stCondLst>
                                  <p:childTnLst>
                                    <p:set>
                                      <p:cBhvr>
                                        <p:cTn id="99" dur="1" fill="hold">
                                          <p:stCondLst>
                                            <p:cond delay="0"/>
                                          </p:stCondLst>
                                        </p:cTn>
                                        <p:tgtEl>
                                          <p:spTgt spid="12"/>
                                        </p:tgtEl>
                                        <p:attrNameLst>
                                          <p:attrName>style.visibility</p:attrName>
                                        </p:attrNameLst>
                                      </p:cBhvr>
                                      <p:to>
                                        <p:strVal val="visible"/>
                                      </p:to>
                                    </p:set>
                                    <p:anim calcmode="lin" valueType="num">
                                      <p:cBhvr additive="base">
                                        <p:cTn id="100" dur="2000" fill="hold"/>
                                        <p:tgtEl>
                                          <p:spTgt spid="12"/>
                                        </p:tgtEl>
                                        <p:attrNameLst>
                                          <p:attrName>ppt_x</p:attrName>
                                        </p:attrNameLst>
                                      </p:cBhvr>
                                      <p:tavLst>
                                        <p:tav tm="0">
                                          <p:val>
                                            <p:strVal val="1+#ppt_w/2"/>
                                          </p:val>
                                        </p:tav>
                                        <p:tav tm="100000">
                                          <p:val>
                                            <p:strVal val="#ppt_x"/>
                                          </p:val>
                                        </p:tav>
                                      </p:tavLst>
                                    </p:anim>
                                    <p:anim calcmode="lin" valueType="num">
                                      <p:cBhvr additive="base">
                                        <p:cTn id="101"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6" presetClass="emph" presetSubtype="0" fill="hold" nodeType="clickEffect">
                                  <p:stCondLst>
                                    <p:cond delay="0"/>
                                  </p:stCondLst>
                                  <p:childTnLst>
                                    <p:animScale>
                                      <p:cBhvr>
                                        <p:cTn id="105" dur="2000" fill="hold"/>
                                        <p:tgtEl>
                                          <p:spTgt spid="37"/>
                                        </p:tgtEl>
                                      </p:cBhvr>
                                      <p:by x="150000" y="150000"/>
                                    </p:animScale>
                                  </p:childTnLst>
                                  <p:subTnLst>
                                    <p:audio>
                                      <p:cMediaNode>
                                        <p:cTn display="0" masterRel="sameClick">
                                          <p:stCondLst>
                                            <p:cond evt="begin" delay="0">
                                              <p:tn val="104"/>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9" grpId="0"/>
      <p:bldP spid="80" grpId="0"/>
      <p:bldP spid="8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34"/>
          <p:cNvSpPr txBox="1">
            <a:spLocks noChangeArrowheads="1"/>
          </p:cNvSpPr>
          <p:nvPr/>
        </p:nvSpPr>
        <p:spPr bwMode="auto">
          <a:xfrm>
            <a:off x="323528" y="-69998"/>
            <a:ext cx="8496944" cy="1133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just">
              <a:lnSpc>
                <a:spcPct val="150000"/>
              </a:lnSpc>
            </a:pPr>
            <a:r>
              <a:rPr lang="vi-VN" sz="2400" b="1" i="0" dirty="0">
                <a:latin typeface="Times New Roman" panose="02020603050405020304" pitchFamily="18" charset="0"/>
                <a:cs typeface="Times New Roman" panose="02020603050405020304" pitchFamily="18" charset="0"/>
              </a:rPr>
              <a:t>Câu 6. Câu thơ cuối “Những người muôn năm cũ / Hồn ở đâu bây giờ?” thể hiện tâm sự gì của tác giả?</a:t>
            </a:r>
            <a:endParaRPr lang="en-VN" sz="2400" b="1" i="0" dirty="0">
              <a:latin typeface="Times New Roman" panose="02020603050405020304" pitchFamily="18" charset="0"/>
              <a:cs typeface="Times New Roman" panose="02020603050405020304" pitchFamily="18" charset="0"/>
            </a:endParaRPr>
          </a:p>
        </p:txBody>
      </p:sp>
      <p:sp>
        <p:nvSpPr>
          <p:cNvPr id="41" name="圆角矩形 40"/>
          <p:cNvSpPr/>
          <p:nvPr/>
        </p:nvSpPr>
        <p:spPr>
          <a:xfrm>
            <a:off x="960098" y="1748352"/>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grpSp>
        <p:nvGrpSpPr>
          <p:cNvPr id="42" name="组合 41"/>
          <p:cNvGrpSpPr/>
          <p:nvPr/>
        </p:nvGrpSpPr>
        <p:grpSpPr>
          <a:xfrm>
            <a:off x="804626" y="1228998"/>
            <a:ext cx="686121" cy="710798"/>
            <a:chOff x="611560" y="1470114"/>
            <a:chExt cx="864096" cy="895175"/>
          </a:xfrm>
        </p:grpSpPr>
        <p:pic>
          <p:nvPicPr>
            <p:cNvPr id="43"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4" name="Text Box 53"/>
            <p:cNvSpPr txBox="1">
              <a:spLocks noChangeArrowheads="1"/>
            </p:cNvSpPr>
            <p:nvPr/>
          </p:nvSpPr>
          <p:spPr bwMode="auto">
            <a:xfrm>
              <a:off x="755577" y="1470114"/>
              <a:ext cx="577784" cy="8188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latin typeface="Times New Roman" panose="02020603050405020304" pitchFamily="18" charset="0"/>
                  <a:cs typeface="Times New Roman" panose="02020603050405020304" pitchFamily="18" charset="0"/>
                </a:rPr>
                <a:t>A</a:t>
              </a:r>
            </a:p>
          </p:txBody>
        </p:sp>
      </p:grpSp>
      <p:sp>
        <p:nvSpPr>
          <p:cNvPr id="45" name="TextBox 44"/>
          <p:cNvSpPr txBox="1"/>
          <p:nvPr/>
        </p:nvSpPr>
        <p:spPr>
          <a:xfrm>
            <a:off x="1067253" y="1931246"/>
            <a:ext cx="1657087" cy="70057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sz="1600" dirty="0">
                <a:latin typeface="Times New Roman" panose="02020603050405020304" pitchFamily="18" charset="0"/>
                <a:cs typeface="Times New Roman" panose="02020603050405020304" pitchFamily="18" charset="0"/>
              </a:rPr>
              <a:t>Lo lắng cho số phận những ông đồ thời xưa</a:t>
            </a:r>
            <a:r>
              <a:rPr lang="en-VN" sz="1600" dirty="0">
                <a:latin typeface="Times New Roman" panose="02020603050405020304" pitchFamily="18" charset="0"/>
                <a:cs typeface="Times New Roman" panose="02020603050405020304" pitchFamily="18" charset="0"/>
              </a:rPr>
              <a:t> </a:t>
            </a:r>
            <a:endParaRPr lang="zh-CN" altLang="en-US" sz="1600" dirty="0">
              <a:latin typeface="Times New Roman" panose="02020603050405020304" pitchFamily="18" charset="0"/>
              <a:cs typeface="Times New Roman" panose="02020603050405020304" pitchFamily="18" charset="0"/>
            </a:endParaRPr>
          </a:p>
        </p:txBody>
      </p:sp>
      <p:sp>
        <p:nvSpPr>
          <p:cNvPr id="46" name="圆角矩形 45"/>
          <p:cNvSpPr/>
          <p:nvPr/>
        </p:nvSpPr>
        <p:spPr>
          <a:xfrm>
            <a:off x="3359320" y="1670139"/>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grpSp>
        <p:nvGrpSpPr>
          <p:cNvPr id="47" name="组合 46"/>
          <p:cNvGrpSpPr/>
          <p:nvPr/>
        </p:nvGrpSpPr>
        <p:grpSpPr>
          <a:xfrm>
            <a:off x="3203848" y="1150785"/>
            <a:ext cx="686121" cy="710798"/>
            <a:chOff x="611560" y="1470114"/>
            <a:chExt cx="864096" cy="895175"/>
          </a:xfrm>
        </p:grpSpPr>
        <p:pic>
          <p:nvPicPr>
            <p:cNvPr id="48" name="Picture 4" descr="C:\Users\Thinkpad\Desktop\PNG\1_0000_渐变映射-2-副本-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49" name="Text Box 53"/>
            <p:cNvSpPr txBox="1">
              <a:spLocks noChangeArrowheads="1"/>
            </p:cNvSpPr>
            <p:nvPr/>
          </p:nvSpPr>
          <p:spPr bwMode="auto">
            <a:xfrm>
              <a:off x="755577" y="1470114"/>
              <a:ext cx="585860" cy="8206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latin typeface="Times New Roman" panose="02020603050405020304" pitchFamily="18" charset="0"/>
                  <a:cs typeface="Times New Roman" panose="02020603050405020304" pitchFamily="18" charset="0"/>
                </a:rPr>
                <a:t>B</a:t>
              </a:r>
            </a:p>
          </p:txBody>
        </p:sp>
      </p:grpSp>
      <p:sp>
        <p:nvSpPr>
          <p:cNvPr id="50" name="TextBox 49"/>
          <p:cNvSpPr txBox="1"/>
          <p:nvPr/>
        </p:nvSpPr>
        <p:spPr>
          <a:xfrm>
            <a:off x="3397776" y="1716627"/>
            <a:ext cx="1791635" cy="102066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sz="1600" dirty="0">
                <a:latin typeface="Times New Roman" panose="02020603050405020304" pitchFamily="18" charset="0"/>
                <a:cs typeface="Times New Roman" panose="02020603050405020304" pitchFamily="18" charset="0"/>
              </a:rPr>
              <a:t>Nuối tiếc phong tục bị lụi tàn và cảm thương cho kiếp người bị bỏ rơi</a:t>
            </a:r>
            <a:endParaRPr lang="en-VN" sz="1600" dirty="0">
              <a:latin typeface="Times New Roman" panose="02020603050405020304" pitchFamily="18" charset="0"/>
              <a:cs typeface="Times New Roman" panose="02020603050405020304" pitchFamily="18" charset="0"/>
            </a:endParaRPr>
          </a:p>
        </p:txBody>
      </p:sp>
      <p:pic>
        <p:nvPicPr>
          <p:cNvPr id="51" name="Picture 4" descr="F:\360安全浏览器下载\水墨\1402\05.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202" t="16589" r="17440" b="22437"/>
          <a:stretch/>
        </p:blipFill>
        <p:spPr bwMode="auto">
          <a:xfrm>
            <a:off x="6243166" y="3606085"/>
            <a:ext cx="3031455" cy="153741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831" y="3445088"/>
            <a:ext cx="2606101" cy="2080268"/>
          </a:xfrm>
          <a:prstGeom prst="rect">
            <a:avLst/>
          </a:prstGeom>
        </p:spPr>
      </p:pic>
      <p:sp>
        <p:nvSpPr>
          <p:cNvPr id="4" name="圆角矩形 45">
            <a:extLst>
              <a:ext uri="{FF2B5EF4-FFF2-40B4-BE49-F238E27FC236}">
                <a16:creationId xmlns:a16="http://schemas.microsoft.com/office/drawing/2014/main" id="{383B3100-85A9-2924-3E23-DC6485390AED}"/>
              </a:ext>
            </a:extLst>
          </p:cNvPr>
          <p:cNvSpPr/>
          <p:nvPr/>
        </p:nvSpPr>
        <p:spPr>
          <a:xfrm>
            <a:off x="5958882" y="1653525"/>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grpSp>
        <p:nvGrpSpPr>
          <p:cNvPr id="5" name="组合 46">
            <a:extLst>
              <a:ext uri="{FF2B5EF4-FFF2-40B4-BE49-F238E27FC236}">
                <a16:creationId xmlns:a16="http://schemas.microsoft.com/office/drawing/2014/main" id="{EEC19222-0828-52D0-EDDF-7997E26F3668}"/>
              </a:ext>
            </a:extLst>
          </p:cNvPr>
          <p:cNvGrpSpPr/>
          <p:nvPr/>
        </p:nvGrpSpPr>
        <p:grpSpPr>
          <a:xfrm>
            <a:off x="5803410" y="1134171"/>
            <a:ext cx="686121" cy="710798"/>
            <a:chOff x="611560" y="1470114"/>
            <a:chExt cx="864096" cy="895175"/>
          </a:xfrm>
        </p:grpSpPr>
        <p:pic>
          <p:nvPicPr>
            <p:cNvPr id="6" name="Picture 4" descr="C:\Users\Thinkpad\Desktop\PNG\1_0000_渐变映射-2-副本-9.png">
              <a:extLst>
                <a:ext uri="{FF2B5EF4-FFF2-40B4-BE49-F238E27FC236}">
                  <a16:creationId xmlns:a16="http://schemas.microsoft.com/office/drawing/2014/main" id="{F898E3E4-6312-7DBC-2316-67C638DDD22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3">
              <a:extLst>
                <a:ext uri="{FF2B5EF4-FFF2-40B4-BE49-F238E27FC236}">
                  <a16:creationId xmlns:a16="http://schemas.microsoft.com/office/drawing/2014/main" id="{F5151ADB-5AAF-3EE9-9D81-239AE36D89E9}"/>
                </a:ext>
              </a:extLst>
            </p:cNvPr>
            <p:cNvSpPr txBox="1">
              <a:spLocks noChangeArrowheads="1"/>
            </p:cNvSpPr>
            <p:nvPr/>
          </p:nvSpPr>
          <p:spPr bwMode="auto">
            <a:xfrm>
              <a:off x="755577" y="1470114"/>
              <a:ext cx="585860" cy="8206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latin typeface="Times New Roman" panose="02020603050405020304" pitchFamily="18" charset="0"/>
                  <a:cs typeface="Times New Roman" panose="02020603050405020304" pitchFamily="18" charset="0"/>
                </a:rPr>
                <a:t>C</a:t>
              </a:r>
            </a:p>
          </p:txBody>
        </p:sp>
      </p:grpSp>
      <p:sp>
        <p:nvSpPr>
          <p:cNvPr id="8" name="TextBox 7">
            <a:extLst>
              <a:ext uri="{FF2B5EF4-FFF2-40B4-BE49-F238E27FC236}">
                <a16:creationId xmlns:a16="http://schemas.microsoft.com/office/drawing/2014/main" id="{A6F021E3-178B-89DF-24F1-ED45A358B43F}"/>
              </a:ext>
            </a:extLst>
          </p:cNvPr>
          <p:cNvSpPr txBox="1"/>
          <p:nvPr/>
        </p:nvSpPr>
        <p:spPr>
          <a:xfrm>
            <a:off x="6054303" y="1836832"/>
            <a:ext cx="1639248" cy="700576"/>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sz="1600" dirty="0">
                <a:latin typeface="Times New Roman" panose="02020603050405020304" pitchFamily="18" charset="0"/>
                <a:cs typeface="Times New Roman" panose="02020603050405020304" pitchFamily="18" charset="0"/>
              </a:rPr>
              <a:t>Thương cảm cho kiếp người đã hết thời</a:t>
            </a:r>
            <a:endParaRPr lang="en-VN" sz="1600" dirty="0">
              <a:latin typeface="Times New Roman" panose="02020603050405020304" pitchFamily="18" charset="0"/>
              <a:cs typeface="Times New Roman" panose="02020603050405020304" pitchFamily="18" charset="0"/>
            </a:endParaRPr>
          </a:p>
        </p:txBody>
      </p:sp>
      <p:sp>
        <p:nvSpPr>
          <p:cNvPr id="9" name="圆角矩形 45">
            <a:extLst>
              <a:ext uri="{FF2B5EF4-FFF2-40B4-BE49-F238E27FC236}">
                <a16:creationId xmlns:a16="http://schemas.microsoft.com/office/drawing/2014/main" id="{00AFDB7A-7727-332B-BCC0-8D7DB6818762}"/>
              </a:ext>
            </a:extLst>
          </p:cNvPr>
          <p:cNvSpPr/>
          <p:nvPr/>
        </p:nvSpPr>
        <p:spPr>
          <a:xfrm>
            <a:off x="4520169" y="3542619"/>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imes New Roman" panose="02020603050405020304" pitchFamily="18" charset="0"/>
              <a:cs typeface="Times New Roman" panose="02020603050405020304" pitchFamily="18" charset="0"/>
            </a:endParaRPr>
          </a:p>
        </p:txBody>
      </p:sp>
      <p:grpSp>
        <p:nvGrpSpPr>
          <p:cNvPr id="10" name="组合 46">
            <a:extLst>
              <a:ext uri="{FF2B5EF4-FFF2-40B4-BE49-F238E27FC236}">
                <a16:creationId xmlns:a16="http://schemas.microsoft.com/office/drawing/2014/main" id="{48F1C03A-6A65-B162-3C18-D169D2737EEC}"/>
              </a:ext>
            </a:extLst>
          </p:cNvPr>
          <p:cNvGrpSpPr/>
          <p:nvPr/>
        </p:nvGrpSpPr>
        <p:grpSpPr>
          <a:xfrm>
            <a:off x="4364697" y="3023265"/>
            <a:ext cx="686121" cy="710798"/>
            <a:chOff x="611560" y="1470114"/>
            <a:chExt cx="864096" cy="895175"/>
          </a:xfrm>
        </p:grpSpPr>
        <p:pic>
          <p:nvPicPr>
            <p:cNvPr id="11" name="Picture 4" descr="C:\Users\Thinkpad\Desktop\PNG\1_0000_渐变映射-2-副本-9.png">
              <a:extLst>
                <a:ext uri="{FF2B5EF4-FFF2-40B4-BE49-F238E27FC236}">
                  <a16:creationId xmlns:a16="http://schemas.microsoft.com/office/drawing/2014/main" id="{5001A438-1C08-90D7-87ED-AEE6BAF757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53">
              <a:extLst>
                <a:ext uri="{FF2B5EF4-FFF2-40B4-BE49-F238E27FC236}">
                  <a16:creationId xmlns:a16="http://schemas.microsoft.com/office/drawing/2014/main" id="{267CA153-762A-A2E6-4F1E-088F770767E9}"/>
                </a:ext>
              </a:extLst>
            </p:cNvPr>
            <p:cNvSpPr txBox="1">
              <a:spLocks noChangeArrowheads="1"/>
            </p:cNvSpPr>
            <p:nvPr/>
          </p:nvSpPr>
          <p:spPr bwMode="auto">
            <a:xfrm>
              <a:off x="755577" y="1470114"/>
              <a:ext cx="606048" cy="81883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latin typeface="Times New Roman" panose="02020603050405020304" pitchFamily="18" charset="0"/>
                  <a:cs typeface="Times New Roman" panose="02020603050405020304" pitchFamily="18" charset="0"/>
                </a:rPr>
                <a:t>D</a:t>
              </a:r>
            </a:p>
          </p:txBody>
        </p:sp>
      </p:grpSp>
      <p:sp>
        <p:nvSpPr>
          <p:cNvPr id="13" name="TextBox 12">
            <a:extLst>
              <a:ext uri="{FF2B5EF4-FFF2-40B4-BE49-F238E27FC236}">
                <a16:creationId xmlns:a16="http://schemas.microsoft.com/office/drawing/2014/main" id="{DEC2527D-855F-6D52-72B3-CA836981D903}"/>
              </a:ext>
            </a:extLst>
          </p:cNvPr>
          <p:cNvSpPr txBox="1"/>
          <p:nvPr/>
        </p:nvSpPr>
        <p:spPr>
          <a:xfrm>
            <a:off x="4732024" y="3564429"/>
            <a:ext cx="1490583" cy="1020664"/>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vi-VN" sz="1600" dirty="0">
                <a:latin typeface="Times New Roman" panose="02020603050405020304" pitchFamily="18" charset="0"/>
                <a:cs typeface="Times New Roman" panose="02020603050405020304" pitchFamily="18" charset="0"/>
              </a:rPr>
              <a:t>Xót xa cho một nét phong tục đẹp của dân tộc đã hết thời</a:t>
            </a:r>
            <a:endParaRPr lang="en-VN"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childTnLst>
                          </p:cTn>
                        </p:par>
                        <p:par>
                          <p:cTn id="11" fill="hold">
                            <p:stCondLst>
                              <p:cond delay="4200"/>
                            </p:stCondLst>
                            <p:childTnLst>
                              <p:par>
                                <p:cTn id="12" presetID="53" presetClass="entr" presetSubtype="16" fill="hold"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p:cTn id="14" dur="500" fill="hold"/>
                                        <p:tgtEl>
                                          <p:spTgt spid="42"/>
                                        </p:tgtEl>
                                        <p:attrNameLst>
                                          <p:attrName>ppt_w</p:attrName>
                                        </p:attrNameLst>
                                      </p:cBhvr>
                                      <p:tavLst>
                                        <p:tav tm="0">
                                          <p:val>
                                            <p:fltVal val="0"/>
                                          </p:val>
                                        </p:tav>
                                        <p:tav tm="100000">
                                          <p:val>
                                            <p:strVal val="#ppt_w"/>
                                          </p:val>
                                        </p:tav>
                                      </p:tavLst>
                                    </p:anim>
                                    <p:anim calcmode="lin" valueType="num">
                                      <p:cBhvr>
                                        <p:cTn id="15" dur="500" fill="hold"/>
                                        <p:tgtEl>
                                          <p:spTgt spid="42"/>
                                        </p:tgtEl>
                                        <p:attrNameLst>
                                          <p:attrName>ppt_h</p:attrName>
                                        </p:attrNameLst>
                                      </p:cBhvr>
                                      <p:tavLst>
                                        <p:tav tm="0">
                                          <p:val>
                                            <p:fltVal val="0"/>
                                          </p:val>
                                        </p:tav>
                                        <p:tav tm="100000">
                                          <p:val>
                                            <p:strVal val="#ppt_h"/>
                                          </p:val>
                                        </p:tav>
                                      </p:tavLst>
                                    </p:anim>
                                    <p:animEffect transition="in" filter="fade">
                                      <p:cBhvr>
                                        <p:cTn id="16" dur="500"/>
                                        <p:tgtEl>
                                          <p:spTgt spid="42"/>
                                        </p:tgtEl>
                                      </p:cBhvr>
                                    </p:animEffect>
                                  </p:childTnLst>
                                </p:cTn>
                              </p:par>
                              <p:par>
                                <p:cTn id="17" presetID="53" presetClass="entr" presetSubtype="16"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p:cTn id="19" dur="500" fill="hold"/>
                                        <p:tgtEl>
                                          <p:spTgt spid="47"/>
                                        </p:tgtEl>
                                        <p:attrNameLst>
                                          <p:attrName>ppt_w</p:attrName>
                                        </p:attrNameLst>
                                      </p:cBhvr>
                                      <p:tavLst>
                                        <p:tav tm="0">
                                          <p:val>
                                            <p:fltVal val="0"/>
                                          </p:val>
                                        </p:tav>
                                        <p:tav tm="100000">
                                          <p:val>
                                            <p:strVal val="#ppt_w"/>
                                          </p:val>
                                        </p:tav>
                                      </p:tavLst>
                                    </p:anim>
                                    <p:anim calcmode="lin" valueType="num">
                                      <p:cBhvr>
                                        <p:cTn id="20" dur="500" fill="hold"/>
                                        <p:tgtEl>
                                          <p:spTgt spid="47"/>
                                        </p:tgtEl>
                                        <p:attrNameLst>
                                          <p:attrName>ppt_h</p:attrName>
                                        </p:attrNameLst>
                                      </p:cBhvr>
                                      <p:tavLst>
                                        <p:tav tm="0">
                                          <p:val>
                                            <p:fltVal val="0"/>
                                          </p:val>
                                        </p:tav>
                                        <p:tav tm="100000">
                                          <p:val>
                                            <p:strVal val="#ppt_h"/>
                                          </p:val>
                                        </p:tav>
                                      </p:tavLst>
                                    </p:anim>
                                    <p:animEffect transition="in" filter="fade">
                                      <p:cBhvr>
                                        <p:cTn id="21" dur="500"/>
                                        <p:tgtEl>
                                          <p:spTgt spid="4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childTnLst>
                          </p:cTn>
                        </p:par>
                        <p:par>
                          <p:cTn id="28" fill="hold">
                            <p:stCondLst>
                              <p:cond delay="4700"/>
                            </p:stCondLst>
                            <p:childTnLst>
                              <p:par>
                                <p:cTn id="29" presetID="14" presetClass="entr" presetSubtype="10"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randombar(horizontal)">
                                      <p:cBhvr>
                                        <p:cTn id="31" dur="500"/>
                                        <p:tgtEl>
                                          <p:spTgt spid="4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randombar(horizontal)">
                                      <p:cBhvr>
                                        <p:cTn id="34" dur="500"/>
                                        <p:tgtEl>
                                          <p:spTgt spid="50"/>
                                        </p:tgtEl>
                                      </p:cBhvr>
                                    </p:animEffect>
                                  </p:childTnLst>
                                </p:cTn>
                              </p:par>
                              <p:par>
                                <p:cTn id="35" presetID="53" presetClass="entr" presetSubtype="16"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randombar(horizontal)">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randombar(horizontal)">
                                      <p:cBhvr>
                                        <p:cTn id="56" dur="5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mph" presetSubtype="2" fill="hold" grpId="1" nodeType="clickEffect">
                                  <p:stCondLst>
                                    <p:cond delay="0"/>
                                  </p:stCondLst>
                                  <p:childTnLst>
                                    <p:animClr clrSpc="rgb" dir="cw">
                                      <p:cBhvr override="childStyle">
                                        <p:cTn id="60" dur="2000" fill="hold"/>
                                        <p:tgtEl>
                                          <p:spTgt spid="50"/>
                                        </p:tgtEl>
                                        <p:attrNameLst>
                                          <p:attrName>style.color</p:attrName>
                                        </p:attrNameLst>
                                      </p:cBhvr>
                                      <p:to>
                                        <a:srgbClr val="FF2600"/>
                                      </p:to>
                                    </p:animClr>
                                  </p:childTnLst>
                                  <p:subTnLst>
                                    <p:audio>
                                      <p:cMediaNode>
                                        <p:cTn display="0" masterRel="sameClick">
                                          <p:stCondLst>
                                            <p:cond evt="begin" delay="0">
                                              <p:tn val="59"/>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1" grpId="0" animBg="1"/>
      <p:bldP spid="45" grpId="0"/>
      <p:bldP spid="46" grpId="0" animBg="1"/>
      <p:bldP spid="50" grpId="0"/>
      <p:bldP spid="50" grpId="1"/>
      <p:bldP spid="4" grpId="0" animBg="1"/>
      <p:bldP spid="8" grpId="0"/>
      <p:bldP spid="9" grpId="0" animBg="1"/>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2376" y="2244097"/>
            <a:ext cx="2904428" cy="2593707"/>
          </a:xfrm>
          <a:prstGeom prst="rect">
            <a:avLst/>
          </a:prstGeom>
        </p:spPr>
      </p:pic>
      <p:sp>
        <p:nvSpPr>
          <p:cNvPr id="36" name="Text Box 34"/>
          <p:cNvSpPr txBox="1">
            <a:spLocks noChangeArrowheads="1"/>
          </p:cNvSpPr>
          <p:nvPr/>
        </p:nvSpPr>
        <p:spPr bwMode="auto">
          <a:xfrm>
            <a:off x="93270" y="1351859"/>
            <a:ext cx="2502663" cy="3021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lnSpc>
                <a:spcPct val="150000"/>
              </a:lnSpc>
            </a:pPr>
            <a:r>
              <a:rPr lang="vi-VN" sz="2600" b="1" i="0" dirty="0">
                <a:latin typeface="Times New Roman" panose="02020603050405020304" pitchFamily="18" charset="0"/>
                <a:cs typeface="Times New Roman" panose="02020603050405020304" pitchFamily="18" charset="0"/>
              </a:rPr>
              <a:t>Câu 7. “Những người muôn năm cũ” trong bài thơ “Ông đồ” là ai?</a:t>
            </a:r>
            <a:endParaRPr lang="en-VN" sz="2600" b="1" i="0" dirty="0">
              <a:latin typeface="Times New Roman" panose="02020603050405020304" pitchFamily="18" charset="0"/>
              <a:cs typeface="Times New Roman" panose="02020603050405020304" pitchFamily="18" charset="0"/>
            </a:endParaRPr>
          </a:p>
        </p:txBody>
      </p:sp>
      <p:sp>
        <p:nvSpPr>
          <p:cNvPr id="37" name="TextBox 53"/>
          <p:cNvSpPr txBox="1">
            <a:spLocks noChangeArrowheads="1"/>
          </p:cNvSpPr>
          <p:nvPr/>
        </p:nvSpPr>
        <p:spPr bwMode="auto">
          <a:xfrm>
            <a:off x="5163320" y="2773116"/>
            <a:ext cx="5293938"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vi-VN" sz="2400" dirty="0">
                <a:latin typeface="Times New Roman" panose="02020603050405020304" pitchFamily="18" charset="0"/>
                <a:cs typeface="Times New Roman" panose="02020603050405020304" pitchFamily="18" charset="0"/>
              </a:rPr>
              <a:t>C. Ông đồ và người qua đường</a:t>
            </a:r>
            <a:endParaRPr lang="en-VN" sz="2400" dirty="0">
              <a:latin typeface="Times New Roman" panose="02020603050405020304" pitchFamily="18" charset="0"/>
              <a:cs typeface="Times New Roman" panose="02020603050405020304" pitchFamily="18" charset="0"/>
            </a:endParaRPr>
          </a:p>
        </p:txBody>
      </p:sp>
      <p:pic>
        <p:nvPicPr>
          <p:cNvPr id="38" name="Picture 2" descr="C:\Users\Thinkpad\Desktop\PNG\1_0005s_0001_图层-13-副本-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9940" y="1351859"/>
            <a:ext cx="1037041" cy="166828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3" descr="C:\Users\Thinkpad\Desktop\PNG\1_0005s_0000_图层-13-副本.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01886" y="2730122"/>
            <a:ext cx="1020645" cy="1410046"/>
          </a:xfrm>
          <a:prstGeom prst="rect">
            <a:avLst/>
          </a:prstGeom>
          <a:noFill/>
          <a:extLst>
            <a:ext uri="{909E8E84-426E-40DD-AFC4-6F175D3DCCD1}">
              <a14:hiddenFill xmlns:a14="http://schemas.microsoft.com/office/drawing/2010/main">
                <a:solidFill>
                  <a:srgbClr val="FFFFFF"/>
                </a:solidFill>
              </a14:hiddenFill>
            </a:ext>
          </a:extLst>
        </p:spPr>
      </p:pic>
      <p:sp>
        <p:nvSpPr>
          <p:cNvPr id="46" name="TextBox 49"/>
          <p:cNvSpPr txBox="1">
            <a:spLocks noChangeArrowheads="1"/>
          </p:cNvSpPr>
          <p:nvPr/>
        </p:nvSpPr>
        <p:spPr bwMode="auto">
          <a:xfrm>
            <a:off x="5220071" y="2116040"/>
            <a:ext cx="2925597"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vi-VN" sz="2400" dirty="0">
                <a:latin typeface="Times New Roman" panose="02020603050405020304" pitchFamily="18" charset="0"/>
                <a:cs typeface="Times New Roman" panose="02020603050405020304" pitchFamily="18" charset="0"/>
              </a:rPr>
              <a:t>B. Ông đồ</a:t>
            </a:r>
            <a:endParaRPr lang="en-VN" sz="2400" dirty="0">
              <a:latin typeface="Times New Roman" panose="02020603050405020304" pitchFamily="18" charset="0"/>
              <a:cs typeface="Times New Roman" panose="02020603050405020304" pitchFamily="18" charset="0"/>
            </a:endParaRPr>
          </a:p>
        </p:txBody>
      </p:sp>
      <p:sp>
        <p:nvSpPr>
          <p:cNvPr id="47" name="任意多边形 46"/>
          <p:cNvSpPr/>
          <p:nvPr/>
        </p:nvSpPr>
        <p:spPr>
          <a:xfrm>
            <a:off x="2530235" y="2379317"/>
            <a:ext cx="2563667"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任意多边形 47"/>
          <p:cNvSpPr/>
          <p:nvPr/>
        </p:nvSpPr>
        <p:spPr>
          <a:xfrm flipV="1">
            <a:off x="2547067" y="2824464"/>
            <a:ext cx="2562218" cy="240570"/>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任意多边形 48"/>
          <p:cNvSpPr/>
          <p:nvPr/>
        </p:nvSpPr>
        <p:spPr>
          <a:xfrm flipV="1">
            <a:off x="3804300" y="3817371"/>
            <a:ext cx="216948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0" name="TextBox 48"/>
          <p:cNvSpPr txBox="1">
            <a:spLocks noChangeArrowheads="1"/>
          </p:cNvSpPr>
          <p:nvPr/>
        </p:nvSpPr>
        <p:spPr bwMode="auto">
          <a:xfrm>
            <a:off x="5186935" y="4067063"/>
            <a:ext cx="2507655"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vi-VN" sz="2400" dirty="0">
                <a:latin typeface="Times New Roman" panose="02020603050405020304" pitchFamily="18" charset="0"/>
                <a:cs typeface="Times New Roman" panose="02020603050405020304" pitchFamily="18" charset="0"/>
              </a:rPr>
              <a:t>D. Người qua đường</a:t>
            </a:r>
            <a:endParaRPr lang="en-VN" sz="2400" dirty="0">
              <a:latin typeface="Times New Roman" panose="02020603050405020304" pitchFamily="18" charset="0"/>
              <a:cs typeface="Times New Roman" panose="02020603050405020304" pitchFamily="18" charset="0"/>
            </a:endParaRPr>
          </a:p>
        </p:txBody>
      </p:sp>
      <p:sp>
        <p:nvSpPr>
          <p:cNvPr id="51" name="TextBox 8"/>
          <p:cNvSpPr txBox="1">
            <a:spLocks noChangeArrowheads="1"/>
          </p:cNvSpPr>
          <p:nvPr/>
        </p:nvSpPr>
        <p:spPr bwMode="auto">
          <a:xfrm>
            <a:off x="6093375" y="614772"/>
            <a:ext cx="2646969" cy="10046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r>
              <a:rPr lang="vi-VN" sz="2400" dirty="0">
                <a:latin typeface="Times New Roman" panose="02020603050405020304" pitchFamily="18" charset="0"/>
                <a:cs typeface="Times New Roman" panose="02020603050405020304" pitchFamily="18" charset="0"/>
              </a:rPr>
              <a:t>A. Ông đồ và những người thuê ông viết</a:t>
            </a:r>
            <a:endParaRPr lang="en-VN" sz="2400" dirty="0">
              <a:latin typeface="Times New Roman" panose="02020603050405020304" pitchFamily="18" charset="0"/>
              <a:cs typeface="Times New Roman" panose="02020603050405020304" pitchFamily="18" charset="0"/>
            </a:endParaRPr>
          </a:p>
        </p:txBody>
      </p:sp>
      <p:sp>
        <p:nvSpPr>
          <p:cNvPr id="52" name="任意多边形 51"/>
          <p:cNvSpPr/>
          <p:nvPr/>
        </p:nvSpPr>
        <p:spPr>
          <a:xfrm>
            <a:off x="3862815" y="1535307"/>
            <a:ext cx="2168030" cy="228976"/>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chemeClr val="tx1"/>
            </a:solidFill>
            <a:prstDash val="dash"/>
            <a:headEnd type="diamond" w="med" len="med"/>
            <a:tailEnd type="diamond"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 name="TextBox 8">
            <a:extLst>
              <a:ext uri="{FF2B5EF4-FFF2-40B4-BE49-F238E27FC236}">
                <a16:creationId xmlns:a16="http://schemas.microsoft.com/office/drawing/2014/main" id="{72DEA7A3-415F-C98C-12C8-431F1CFD4E82}"/>
              </a:ext>
            </a:extLst>
          </p:cNvPr>
          <p:cNvSpPr txBox="1">
            <a:spLocks noChangeArrowheads="1"/>
          </p:cNvSpPr>
          <p:nvPr/>
        </p:nvSpPr>
        <p:spPr bwMode="auto">
          <a:xfrm>
            <a:off x="6093374" y="620778"/>
            <a:ext cx="2646969" cy="10046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30000"/>
              </a:lnSpc>
              <a:defRPr sz="1600" b="0" kern="0" spc="-150">
                <a:solidFill>
                  <a:schemeClr val="tx1">
                    <a:lumMod val="95000"/>
                    <a:lumOff val="5000"/>
                  </a:schemeClr>
                </a:solidFill>
                <a:latin typeface="楷体" pitchFamily="49" charset="-122"/>
                <a:ea typeface="楷体" pitchFamily="49" charset="-122"/>
              </a:defRPr>
            </a:lvl1pPr>
          </a:lstStyle>
          <a:p>
            <a:r>
              <a:rPr lang="vi-VN" sz="2400" dirty="0">
                <a:solidFill>
                  <a:srgbClr val="FF0000"/>
                </a:solidFill>
                <a:latin typeface="Times New Roman" panose="02020603050405020304" pitchFamily="18" charset="0"/>
                <a:cs typeface="Times New Roman" panose="02020603050405020304" pitchFamily="18" charset="0"/>
              </a:rPr>
              <a:t>A. Ông đồ và những người thuê ông viết</a:t>
            </a:r>
            <a:endParaRPr lang="en-VN"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9078309"/>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
                                        </p:tgtEl>
                                        <p:attrNameLst>
                                          <p:attrName>style.visibility</p:attrName>
                                        </p:attrNameLst>
                                      </p:cBhvr>
                                      <p:to>
                                        <p:strVal val="visible"/>
                                      </p:to>
                                    </p:set>
                                    <p:anim by="(-#ppt_w*2)" calcmode="lin" valueType="num">
                                      <p:cBhvr rctx="PPT">
                                        <p:cTn id="7" dur="250" autoRev="1" fill="hold">
                                          <p:stCondLst>
                                            <p:cond delay="0"/>
                                          </p:stCondLst>
                                        </p:cTn>
                                        <p:tgtEl>
                                          <p:spTgt spid="36"/>
                                        </p:tgtEl>
                                        <p:attrNameLst>
                                          <p:attrName>ppt_w</p:attrName>
                                        </p:attrNameLst>
                                      </p:cBhvr>
                                    </p:anim>
                                    <p:anim by="(#ppt_w*0.50)" calcmode="lin" valueType="num">
                                      <p:cBhvr>
                                        <p:cTn id="8" dur="250" decel="50000" autoRev="1" fill="hold">
                                          <p:stCondLst>
                                            <p:cond delay="0"/>
                                          </p:stCondLst>
                                        </p:cTn>
                                        <p:tgtEl>
                                          <p:spTgt spid="36"/>
                                        </p:tgtEl>
                                        <p:attrNameLst>
                                          <p:attrName>ppt_x</p:attrName>
                                        </p:attrNameLst>
                                      </p:cBhvr>
                                    </p:anim>
                                    <p:anim from="(-#ppt_h/2)" to="(#ppt_y)" calcmode="lin" valueType="num">
                                      <p:cBhvr>
                                        <p:cTn id="9" dur="500" fill="hold">
                                          <p:stCondLst>
                                            <p:cond delay="0"/>
                                          </p:stCondLst>
                                        </p:cTn>
                                        <p:tgtEl>
                                          <p:spTgt spid="36"/>
                                        </p:tgtEl>
                                        <p:attrNameLst>
                                          <p:attrName>ppt_y</p:attrName>
                                        </p:attrNameLst>
                                      </p:cBhvr>
                                    </p:anim>
                                    <p:animRot by="21600000">
                                      <p:cBhvr>
                                        <p:cTn id="10" dur="500" fill="hold">
                                          <p:stCondLst>
                                            <p:cond delay="0"/>
                                          </p:stCondLst>
                                        </p:cTn>
                                        <p:tgtEl>
                                          <p:spTgt spid="36"/>
                                        </p:tgtEl>
                                        <p:attrNameLst>
                                          <p:attrName>r</p:attrName>
                                        </p:attrNameLst>
                                      </p:cBhvr>
                                    </p:animRot>
                                  </p:childTnLst>
                                </p:cTn>
                              </p:par>
                              <p:par>
                                <p:cTn id="11" presetID="2" presetClass="entr" presetSubtype="3" decel="5000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1+#ppt_w/2"/>
                                          </p:val>
                                        </p:tav>
                                        <p:tav tm="100000">
                                          <p:val>
                                            <p:strVal val="#ppt_x"/>
                                          </p:val>
                                        </p:tav>
                                      </p:tavLst>
                                    </p:anim>
                                    <p:anim calcmode="lin" valueType="num">
                                      <p:cBhvr additive="base">
                                        <p:cTn id="14" dur="500" fill="hold"/>
                                        <p:tgtEl>
                                          <p:spTgt spid="38"/>
                                        </p:tgtEl>
                                        <p:attrNameLst>
                                          <p:attrName>ppt_y</p:attrName>
                                        </p:attrNameLst>
                                      </p:cBhvr>
                                      <p:tavLst>
                                        <p:tav tm="0">
                                          <p:val>
                                            <p:strVal val="0-#ppt_h/2"/>
                                          </p:val>
                                        </p:tav>
                                        <p:tav tm="100000">
                                          <p:val>
                                            <p:strVal val="#ppt_y"/>
                                          </p:val>
                                        </p:tav>
                                      </p:tavLst>
                                    </p:anim>
                                  </p:childTnLst>
                                </p:cTn>
                              </p:par>
                              <p:par>
                                <p:cTn id="15" presetID="2" presetClass="entr" presetSubtype="6" decel="50000"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1+#ppt_w/2"/>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par>
                                <p:cTn id="19" presetID="26" presetClass="emph" presetSubtype="0" fill="hold" nodeType="withEffect">
                                  <p:stCondLst>
                                    <p:cond delay="250"/>
                                  </p:stCondLst>
                                  <p:childTnLst>
                                    <p:animEffect transition="out" filter="fade">
                                      <p:cBhvr>
                                        <p:cTn id="20" dur="500" tmFilter="0, 0; .2, .5; .8, .5; 1, 0"/>
                                        <p:tgtEl>
                                          <p:spTgt spid="38"/>
                                        </p:tgtEl>
                                      </p:cBhvr>
                                    </p:animEffect>
                                    <p:animScale>
                                      <p:cBhvr>
                                        <p:cTn id="21" dur="250" autoRev="1" fill="hold"/>
                                        <p:tgtEl>
                                          <p:spTgt spid="38"/>
                                        </p:tgtEl>
                                      </p:cBhvr>
                                      <p:by x="105000" y="105000"/>
                                    </p:animScale>
                                  </p:childTnLst>
                                </p:cTn>
                              </p:par>
                              <p:par>
                                <p:cTn id="22" presetID="26" presetClass="emph" presetSubtype="0" fill="hold" nodeType="withEffect">
                                  <p:stCondLst>
                                    <p:cond delay="750"/>
                                  </p:stCondLst>
                                  <p:childTnLst>
                                    <p:animEffect transition="out" filter="fade">
                                      <p:cBhvr>
                                        <p:cTn id="23" dur="500" tmFilter="0, 0; .2, .5; .8, .5; 1, 0"/>
                                        <p:tgtEl>
                                          <p:spTgt spid="39"/>
                                        </p:tgtEl>
                                      </p:cBhvr>
                                    </p:animEffect>
                                    <p:animScale>
                                      <p:cBhvr>
                                        <p:cTn id="24" dur="250" autoRev="1" fill="hold"/>
                                        <p:tgtEl>
                                          <p:spTgt spid="39"/>
                                        </p:tgtEl>
                                      </p:cBhvr>
                                      <p:by x="105000" y="105000"/>
                                    </p:animScale>
                                  </p:childTnLst>
                                </p:cTn>
                              </p:par>
                            </p:childTnLst>
                          </p:cTn>
                        </p:par>
                        <p:par>
                          <p:cTn id="25" fill="hold">
                            <p:stCondLst>
                              <p:cond delay="29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250"/>
                                        <p:tgtEl>
                                          <p:spTgt spid="47"/>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250"/>
                                        <p:tgtEl>
                                          <p:spTgt spid="4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250"/>
                                        <p:tgtEl>
                                          <p:spTgt spid="48"/>
                                        </p:tgtEl>
                                      </p:cBhvr>
                                    </p:animEffect>
                                  </p:childTnLst>
                                </p:cTn>
                              </p:par>
                              <p:par>
                                <p:cTn id="35" presetID="22" presetClass="entr" presetSubtype="8" fill="hold" grpId="0" nodeType="withEffect">
                                  <p:stCondLst>
                                    <p:cond delay="25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250"/>
                                        <p:tgtEl>
                                          <p:spTgt spid="52"/>
                                        </p:tgtEl>
                                      </p:cBhvr>
                                    </p:animEffect>
                                  </p:childTnLst>
                                </p:cTn>
                              </p:par>
                            </p:childTnLst>
                          </p:cTn>
                        </p:par>
                        <p:par>
                          <p:cTn id="38" fill="hold">
                            <p:stCondLst>
                              <p:cond delay="3400"/>
                            </p:stCondLst>
                            <p:childTnLst>
                              <p:par>
                                <p:cTn id="39" presetID="2" presetClass="entr" presetSubtype="2"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250" fill="hold"/>
                                        <p:tgtEl>
                                          <p:spTgt spid="51"/>
                                        </p:tgtEl>
                                        <p:attrNameLst>
                                          <p:attrName>ppt_x</p:attrName>
                                        </p:attrNameLst>
                                      </p:cBhvr>
                                      <p:tavLst>
                                        <p:tav tm="0">
                                          <p:val>
                                            <p:strVal val="1+#ppt_w/2"/>
                                          </p:val>
                                        </p:tav>
                                        <p:tav tm="100000">
                                          <p:val>
                                            <p:strVal val="#ppt_x"/>
                                          </p:val>
                                        </p:tav>
                                      </p:tavLst>
                                    </p:anim>
                                    <p:anim calcmode="lin" valueType="num">
                                      <p:cBhvr additive="base">
                                        <p:cTn id="42" dur="250" fill="hold"/>
                                        <p:tgtEl>
                                          <p:spTgt spid="5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6"/>
                                        </p:tgtEl>
                                        <p:attrNameLst>
                                          <p:attrName>style.visibility</p:attrName>
                                        </p:attrNameLst>
                                      </p:cBhvr>
                                      <p:to>
                                        <p:strVal val="visible"/>
                                      </p:to>
                                    </p:set>
                                    <p:anim calcmode="lin" valueType="num">
                                      <p:cBhvr additive="base">
                                        <p:cTn id="45" dur="250" fill="hold"/>
                                        <p:tgtEl>
                                          <p:spTgt spid="46"/>
                                        </p:tgtEl>
                                        <p:attrNameLst>
                                          <p:attrName>ppt_x</p:attrName>
                                        </p:attrNameLst>
                                      </p:cBhvr>
                                      <p:tavLst>
                                        <p:tav tm="0">
                                          <p:val>
                                            <p:strVal val="1+#ppt_w/2"/>
                                          </p:val>
                                        </p:tav>
                                        <p:tav tm="100000">
                                          <p:val>
                                            <p:strVal val="#ppt_x"/>
                                          </p:val>
                                        </p:tav>
                                      </p:tavLst>
                                    </p:anim>
                                    <p:anim calcmode="lin" valueType="num">
                                      <p:cBhvr additive="base">
                                        <p:cTn id="46" dur="250" fill="hold"/>
                                        <p:tgtEl>
                                          <p:spTgt spid="4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250" fill="hold"/>
                                        <p:tgtEl>
                                          <p:spTgt spid="37"/>
                                        </p:tgtEl>
                                        <p:attrNameLst>
                                          <p:attrName>ppt_x</p:attrName>
                                        </p:attrNameLst>
                                      </p:cBhvr>
                                      <p:tavLst>
                                        <p:tav tm="0">
                                          <p:val>
                                            <p:strVal val="1+#ppt_w/2"/>
                                          </p:val>
                                        </p:tav>
                                        <p:tav tm="100000">
                                          <p:val>
                                            <p:strVal val="#ppt_x"/>
                                          </p:val>
                                        </p:tav>
                                      </p:tavLst>
                                    </p:anim>
                                    <p:anim calcmode="lin" valueType="num">
                                      <p:cBhvr additive="base">
                                        <p:cTn id="50" dur="250" fill="hold"/>
                                        <p:tgtEl>
                                          <p:spTgt spid="3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5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250" fill="hold"/>
                                        <p:tgtEl>
                                          <p:spTgt spid="50"/>
                                        </p:tgtEl>
                                        <p:attrNameLst>
                                          <p:attrName>ppt_x</p:attrName>
                                        </p:attrNameLst>
                                      </p:cBhvr>
                                      <p:tavLst>
                                        <p:tav tm="0">
                                          <p:val>
                                            <p:strVal val="1+#ppt_w/2"/>
                                          </p:val>
                                        </p:tav>
                                        <p:tav tm="100000">
                                          <p:val>
                                            <p:strVal val="#ppt_x"/>
                                          </p:val>
                                        </p:tav>
                                      </p:tavLst>
                                    </p:anim>
                                    <p:anim calcmode="lin" valueType="num">
                                      <p:cBhvr additive="base">
                                        <p:cTn id="54" dur="25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Effect transition="in" filter="fade">
                                      <p:cBhvr>
                                        <p:cTn id="59" dur="1000"/>
                                        <p:tgtEl>
                                          <p:spTgt spid="2"/>
                                        </p:tgtEl>
                                      </p:cBhvr>
                                    </p:animEffect>
                                    <p:anim calcmode="lin" valueType="num">
                                      <p:cBhvr>
                                        <p:cTn id="60" dur="1000" fill="hold"/>
                                        <p:tgtEl>
                                          <p:spTgt spid="2"/>
                                        </p:tgtEl>
                                        <p:attrNameLst>
                                          <p:attrName>ppt_x</p:attrName>
                                        </p:attrNameLst>
                                      </p:cBhvr>
                                      <p:tavLst>
                                        <p:tav tm="0">
                                          <p:val>
                                            <p:strVal val="#ppt_x"/>
                                          </p:val>
                                        </p:tav>
                                        <p:tav tm="100000">
                                          <p:val>
                                            <p:strVal val="#ppt_x"/>
                                          </p:val>
                                        </p:tav>
                                      </p:tavLst>
                                    </p:anim>
                                    <p:anim calcmode="lin" valueType="num">
                                      <p:cBhvr>
                                        <p:cTn id="6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2" fill="hold" grpId="0" nodeType="clickEffect">
                                  <p:stCondLst>
                                    <p:cond delay="0"/>
                                  </p:stCondLst>
                                  <p:childTnLst>
                                    <p:set>
                                      <p:cBhvr>
                                        <p:cTn id="65" dur="1" fill="hold">
                                          <p:stCondLst>
                                            <p:cond delay="0"/>
                                          </p:stCondLst>
                                        </p:cTn>
                                        <p:tgtEl>
                                          <p:spTgt spid="3"/>
                                        </p:tgtEl>
                                        <p:attrNameLst>
                                          <p:attrName>style.visibility</p:attrName>
                                        </p:attrNameLst>
                                      </p:cBhvr>
                                      <p:to>
                                        <p:strVal val="visible"/>
                                      </p:to>
                                    </p:set>
                                    <p:anim calcmode="lin" valueType="num">
                                      <p:cBhvr additive="base">
                                        <p:cTn id="66" dur="250" fill="hold"/>
                                        <p:tgtEl>
                                          <p:spTgt spid="3"/>
                                        </p:tgtEl>
                                        <p:attrNameLst>
                                          <p:attrName>ppt_x</p:attrName>
                                        </p:attrNameLst>
                                      </p:cBhvr>
                                      <p:tavLst>
                                        <p:tav tm="0">
                                          <p:val>
                                            <p:strVal val="1+#ppt_w/2"/>
                                          </p:val>
                                        </p:tav>
                                        <p:tav tm="100000">
                                          <p:val>
                                            <p:strVal val="#ppt_x"/>
                                          </p:val>
                                        </p:tav>
                                      </p:tavLst>
                                    </p:anim>
                                    <p:anim calcmode="lin" valueType="num">
                                      <p:cBhvr additive="base">
                                        <p:cTn id="67" dur="25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4"/>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6" grpId="0"/>
      <p:bldP spid="47" grpId="0" animBg="1"/>
      <p:bldP spid="48" grpId="0" animBg="1"/>
      <p:bldP spid="49" grpId="0" animBg="1"/>
      <p:bldP spid="50" grpId="0"/>
      <p:bldP spid="51" grpId="0"/>
      <p:bldP spid="52" grpId="0" animBg="1"/>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 descr="I:\我的模板\中国风模板\中国风模板05\宽版\页面2\切片\竹子.png"/>
          <p:cNvPicPr>
            <a:picLocks noChangeAspect="1" noChangeArrowheads="1"/>
          </p:cNvPicPr>
          <p:nvPr/>
        </p:nvPicPr>
        <p:blipFill>
          <a:blip r:embed="rId4"/>
          <a:srcRect b="32238"/>
          <a:stretch>
            <a:fillRect/>
          </a:stretch>
        </p:blipFill>
        <p:spPr bwMode="auto">
          <a:xfrm>
            <a:off x="0" y="1341875"/>
            <a:ext cx="3071008" cy="1943132"/>
          </a:xfrm>
          <a:prstGeom prst="rect">
            <a:avLst/>
          </a:prstGeom>
          <a:noFill/>
        </p:spPr>
      </p:pic>
      <p:pic>
        <p:nvPicPr>
          <p:cNvPr id="34" name="Picture 2" descr="C:\Users\zjd\Desktop\Nipic_3589564_20100909174801000827.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56" t="422" r="33105" b="51986"/>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Soloman\Desktop\未标题-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9305985">
            <a:off x="922432" y="227532"/>
            <a:ext cx="4227145" cy="4225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 name="组合 37"/>
          <p:cNvGrpSpPr>
            <a:grpSpLocks/>
          </p:cNvGrpSpPr>
          <p:nvPr/>
        </p:nvGrpSpPr>
        <p:grpSpPr bwMode="auto">
          <a:xfrm>
            <a:off x="5004048" y="1277119"/>
            <a:ext cx="790575" cy="790575"/>
            <a:chOff x="3275856" y="1124744"/>
            <a:chExt cx="792088" cy="792088"/>
          </a:xfrm>
        </p:grpSpPr>
        <p:pic>
          <p:nvPicPr>
            <p:cNvPr id="39" name="Picture 4" descr="C:\Users\Soloman\Desktop\墨斑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
              <a:hlinkClick r:id="" action="ppaction://noaction"/>
            </p:cNvPr>
            <p:cNvSpPr txBox="1">
              <a:spLocks noChangeArrowheads="1"/>
            </p:cNvSpPr>
            <p:nvPr/>
          </p:nvSpPr>
          <p:spPr bwMode="auto">
            <a:xfrm>
              <a:off x="3400832" y="1259178"/>
              <a:ext cx="382567" cy="44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vi-VN" altLang="zh-CN" sz="2300" b="1" dirty="0">
                  <a:solidFill>
                    <a:srgbClr val="FFFFFF"/>
                  </a:solidFill>
                  <a:latin typeface="Times New Roman" panose="02020603050405020304" pitchFamily="18" charset="0"/>
                  <a:ea typeface="华文隶书" pitchFamily="2" charset="-122"/>
                  <a:cs typeface="Times New Roman" panose="02020603050405020304" pitchFamily="18" charset="0"/>
                </a:rPr>
                <a:t>A</a:t>
              </a:r>
              <a:endParaRPr lang="zh-CN" altLang="en-US" sz="2300" b="1" dirty="0">
                <a:solidFill>
                  <a:srgbClr val="FFFFFF"/>
                </a:solidFill>
                <a:latin typeface="Times New Roman" panose="02020603050405020304" pitchFamily="18" charset="0"/>
                <a:ea typeface="华文隶书" pitchFamily="2" charset="-122"/>
                <a:cs typeface="Times New Roman" panose="02020603050405020304" pitchFamily="18" charset="0"/>
              </a:endParaRPr>
            </a:p>
          </p:txBody>
        </p:sp>
      </p:grpSp>
      <p:grpSp>
        <p:nvGrpSpPr>
          <p:cNvPr id="41" name="组合 40"/>
          <p:cNvGrpSpPr>
            <a:grpSpLocks/>
          </p:cNvGrpSpPr>
          <p:nvPr/>
        </p:nvGrpSpPr>
        <p:grpSpPr bwMode="auto">
          <a:xfrm>
            <a:off x="4932040" y="2643683"/>
            <a:ext cx="790575" cy="792163"/>
            <a:chOff x="3275856" y="2060848"/>
            <a:chExt cx="792088" cy="792088"/>
          </a:xfrm>
        </p:grpSpPr>
        <p:pic>
          <p:nvPicPr>
            <p:cNvPr id="42" name="Picture 4" descr="C:\Users\Soloman\Desktop\墨斑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hlinkClick r:id="" action="ppaction://noaction"/>
            </p:cNvPr>
            <p:cNvSpPr txBox="1">
              <a:spLocks noChangeArrowheads="1"/>
            </p:cNvSpPr>
            <p:nvPr/>
          </p:nvSpPr>
          <p:spPr bwMode="auto">
            <a:xfrm>
              <a:off x="3399229" y="2195282"/>
              <a:ext cx="382567" cy="44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vi-VN" altLang="zh-CN" sz="2300" b="1" dirty="0">
                  <a:solidFill>
                    <a:srgbClr val="FFFFFF"/>
                  </a:solidFill>
                  <a:latin typeface="Times New Roman" panose="02020603050405020304" pitchFamily="18" charset="0"/>
                  <a:ea typeface="华文隶书" pitchFamily="2" charset="-122"/>
                  <a:cs typeface="Times New Roman" panose="02020603050405020304" pitchFamily="18" charset="0"/>
                </a:rPr>
                <a:t>B</a:t>
              </a:r>
              <a:endParaRPr lang="zh-CN" altLang="en-US" sz="2300" b="1" dirty="0">
                <a:solidFill>
                  <a:srgbClr val="FFFFFF"/>
                </a:solidFill>
                <a:latin typeface="Times New Roman" panose="02020603050405020304" pitchFamily="18" charset="0"/>
                <a:ea typeface="华文隶书" pitchFamily="2" charset="-122"/>
                <a:cs typeface="Times New Roman" panose="02020603050405020304" pitchFamily="18" charset="0"/>
              </a:endParaRPr>
            </a:p>
          </p:txBody>
        </p:sp>
      </p:grpSp>
      <p:grpSp>
        <p:nvGrpSpPr>
          <p:cNvPr id="44" name="组合 43"/>
          <p:cNvGrpSpPr>
            <a:grpSpLocks/>
          </p:cNvGrpSpPr>
          <p:nvPr/>
        </p:nvGrpSpPr>
        <p:grpSpPr bwMode="auto">
          <a:xfrm>
            <a:off x="3779912" y="3867819"/>
            <a:ext cx="790575" cy="792163"/>
            <a:chOff x="3275856" y="2996952"/>
            <a:chExt cx="792088" cy="792088"/>
          </a:xfrm>
        </p:grpSpPr>
        <p:pic>
          <p:nvPicPr>
            <p:cNvPr id="45" name="Picture 4" descr="C:\Users\Soloman\Desktop\墨斑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3">
              <a:hlinkClick r:id="" action="ppaction://noaction"/>
            </p:cNvPr>
            <p:cNvSpPr txBox="1">
              <a:spLocks noChangeArrowheads="1"/>
            </p:cNvSpPr>
            <p:nvPr/>
          </p:nvSpPr>
          <p:spPr bwMode="auto">
            <a:xfrm>
              <a:off x="3399229" y="3131386"/>
              <a:ext cx="382567" cy="44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vi-VN" altLang="zh-CN" sz="2300" b="1" dirty="0">
                  <a:solidFill>
                    <a:srgbClr val="FFFFFF"/>
                  </a:solidFill>
                  <a:latin typeface="Times New Roman" panose="02020603050405020304" pitchFamily="18" charset="0"/>
                  <a:ea typeface="华文隶书" pitchFamily="2" charset="-122"/>
                  <a:cs typeface="Times New Roman" panose="02020603050405020304" pitchFamily="18" charset="0"/>
                </a:rPr>
                <a:t>C</a:t>
              </a:r>
              <a:endParaRPr lang="zh-CN" altLang="en-US" sz="2300" b="1" dirty="0">
                <a:solidFill>
                  <a:srgbClr val="FFFFFF"/>
                </a:solidFill>
                <a:latin typeface="Times New Roman" panose="02020603050405020304" pitchFamily="18" charset="0"/>
                <a:ea typeface="华文隶书" pitchFamily="2" charset="-122"/>
                <a:cs typeface="Times New Roman" panose="02020603050405020304" pitchFamily="18" charset="0"/>
              </a:endParaRPr>
            </a:p>
          </p:txBody>
        </p:sp>
      </p:grpSp>
      <p:grpSp>
        <p:nvGrpSpPr>
          <p:cNvPr id="47" name="组合 46"/>
          <p:cNvGrpSpPr>
            <a:grpSpLocks/>
          </p:cNvGrpSpPr>
          <p:nvPr/>
        </p:nvGrpSpPr>
        <p:grpSpPr bwMode="auto">
          <a:xfrm>
            <a:off x="2123728" y="3797399"/>
            <a:ext cx="790575" cy="790575"/>
            <a:chOff x="3275856" y="3933056"/>
            <a:chExt cx="792088" cy="792088"/>
          </a:xfrm>
        </p:grpSpPr>
        <p:pic>
          <p:nvPicPr>
            <p:cNvPr id="48" name="Picture 4" descr="C:\Users\Soloman\Desktop\墨斑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4">
              <a:hlinkClick r:id="" action="ppaction://noaction"/>
            </p:cNvPr>
            <p:cNvSpPr txBox="1">
              <a:spLocks noChangeArrowheads="1"/>
            </p:cNvSpPr>
            <p:nvPr/>
          </p:nvSpPr>
          <p:spPr bwMode="auto">
            <a:xfrm>
              <a:off x="3399229" y="4067490"/>
              <a:ext cx="398627" cy="44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vi-VN" altLang="zh-CN" sz="2300" b="1" dirty="0">
                  <a:solidFill>
                    <a:srgbClr val="FFFFFF"/>
                  </a:solidFill>
                  <a:latin typeface="Times New Roman" panose="02020603050405020304" pitchFamily="18" charset="0"/>
                  <a:ea typeface="华文隶书" pitchFamily="2" charset="-122"/>
                  <a:cs typeface="Times New Roman" panose="02020603050405020304" pitchFamily="18" charset="0"/>
                </a:rPr>
                <a:t>D</a:t>
              </a:r>
              <a:endParaRPr lang="zh-CN" altLang="en-US" sz="2300" b="1" dirty="0">
                <a:solidFill>
                  <a:srgbClr val="FFFFFF"/>
                </a:solidFill>
                <a:latin typeface="Times New Roman" panose="02020603050405020304" pitchFamily="18" charset="0"/>
                <a:ea typeface="华文隶书" pitchFamily="2" charset="-122"/>
                <a:cs typeface="Times New Roman" panose="02020603050405020304" pitchFamily="18" charset="0"/>
              </a:endParaRPr>
            </a:p>
          </p:txBody>
        </p:sp>
      </p:grpSp>
      <p:sp>
        <p:nvSpPr>
          <p:cNvPr id="50" name="TextBox 49"/>
          <p:cNvSpPr txBox="1"/>
          <p:nvPr/>
        </p:nvSpPr>
        <p:spPr>
          <a:xfrm>
            <a:off x="351507" y="3709026"/>
            <a:ext cx="1967201" cy="1154162"/>
          </a:xfrm>
          <a:prstGeom prst="rect">
            <a:avLst/>
          </a:prstGeom>
          <a:noFill/>
        </p:spPr>
        <p:txBody>
          <a:bodyPr wrap="square" rtlCol="0">
            <a:spAutoFit/>
          </a:bodyPr>
          <a:lstStyle/>
          <a:p>
            <a:r>
              <a:rPr lang="vi-VN" sz="2300" dirty="0">
                <a:latin typeface="Times New Roman" panose="02020603050405020304" pitchFamily="18" charset="0"/>
                <a:cs typeface="Times New Roman" panose="02020603050405020304" pitchFamily="18" charset="0"/>
              </a:rPr>
              <a:t>D. Người viết chữ nho đẹp, chuẩn mực</a:t>
            </a:r>
            <a:endParaRPr lang="en-VN" sz="2300" dirty="0">
              <a:latin typeface="Times New Roman" panose="02020603050405020304" pitchFamily="18" charset="0"/>
              <a:cs typeface="Times New Roman" panose="02020603050405020304" pitchFamily="18" charset="0"/>
            </a:endParaRPr>
          </a:p>
        </p:txBody>
      </p:sp>
      <p:sp>
        <p:nvSpPr>
          <p:cNvPr id="51" name="TextBox 50"/>
          <p:cNvSpPr txBox="1"/>
          <p:nvPr/>
        </p:nvSpPr>
        <p:spPr>
          <a:xfrm>
            <a:off x="4408022" y="3931576"/>
            <a:ext cx="2208231" cy="800219"/>
          </a:xfrm>
          <a:prstGeom prst="rect">
            <a:avLst/>
          </a:prstGeom>
          <a:noFill/>
        </p:spPr>
        <p:txBody>
          <a:bodyPr wrap="square" rtlCol="0">
            <a:spAutoFit/>
          </a:bodyPr>
          <a:lstStyle/>
          <a:p>
            <a:r>
              <a:rPr lang="vi-VN" sz="2300" dirty="0">
                <a:latin typeface="Times New Roman" panose="02020603050405020304" pitchFamily="18" charset="0"/>
                <a:cs typeface="Times New Roman" panose="02020603050405020304" pitchFamily="18" charset="0"/>
              </a:rPr>
              <a:t>C. Người dạy học chữ nho xưa</a:t>
            </a:r>
            <a:endParaRPr lang="en-VN" sz="2300" dirty="0">
              <a:latin typeface="Times New Roman" panose="02020603050405020304" pitchFamily="18" charset="0"/>
              <a:cs typeface="Times New Roman" panose="02020603050405020304" pitchFamily="18" charset="0"/>
            </a:endParaRPr>
          </a:p>
        </p:txBody>
      </p:sp>
      <p:sp>
        <p:nvSpPr>
          <p:cNvPr id="52" name="TextBox 51"/>
          <p:cNvSpPr txBox="1"/>
          <p:nvPr/>
        </p:nvSpPr>
        <p:spPr>
          <a:xfrm>
            <a:off x="5675287" y="2601158"/>
            <a:ext cx="3308167" cy="800219"/>
          </a:xfrm>
          <a:prstGeom prst="rect">
            <a:avLst/>
          </a:prstGeom>
          <a:noFill/>
        </p:spPr>
        <p:txBody>
          <a:bodyPr wrap="square" rtlCol="0">
            <a:spAutoFit/>
          </a:bodyPr>
          <a:lstStyle/>
          <a:p>
            <a:r>
              <a:rPr lang="vi-VN" sz="2300" dirty="0">
                <a:latin typeface="Times New Roman" panose="02020603050405020304" pitchFamily="18" charset="0"/>
                <a:cs typeface="Times New Roman" panose="02020603050405020304" pitchFamily="18" charset="0"/>
              </a:rPr>
              <a:t>B. Người chuyên viết câu đối bằng chữ nho</a:t>
            </a:r>
            <a:endParaRPr lang="en-VN" sz="2300" dirty="0">
              <a:latin typeface="Times New Roman" panose="02020603050405020304" pitchFamily="18" charset="0"/>
              <a:cs typeface="Times New Roman" panose="02020603050405020304" pitchFamily="18" charset="0"/>
            </a:endParaRPr>
          </a:p>
        </p:txBody>
      </p:sp>
      <p:sp>
        <p:nvSpPr>
          <p:cNvPr id="53" name="TextBox 52"/>
          <p:cNvSpPr txBox="1"/>
          <p:nvPr/>
        </p:nvSpPr>
        <p:spPr>
          <a:xfrm>
            <a:off x="5868144" y="1236697"/>
            <a:ext cx="3115310" cy="800219"/>
          </a:xfrm>
          <a:prstGeom prst="rect">
            <a:avLst/>
          </a:prstGeom>
          <a:noFill/>
        </p:spPr>
        <p:txBody>
          <a:bodyPr wrap="square" rtlCol="0">
            <a:spAutoFit/>
          </a:bodyPr>
          <a:lstStyle/>
          <a:p>
            <a:r>
              <a:rPr lang="vi-VN" sz="2300" dirty="0">
                <a:latin typeface="Times New Roman" panose="02020603050405020304" pitchFamily="18" charset="0"/>
                <a:cs typeface="Times New Roman" panose="02020603050405020304" pitchFamily="18" charset="0"/>
              </a:rPr>
              <a:t>A. Người dạy học nói chung</a:t>
            </a:r>
            <a:endParaRPr lang="en-VN" sz="2300" dirty="0">
              <a:latin typeface="Times New Roman" panose="02020603050405020304" pitchFamily="18" charset="0"/>
              <a:cs typeface="Times New Roman" panose="02020603050405020304" pitchFamily="18" charset="0"/>
            </a:endParaRPr>
          </a:p>
        </p:txBody>
      </p:sp>
      <p:sp>
        <p:nvSpPr>
          <p:cNvPr id="25" name="Text Box 34"/>
          <p:cNvSpPr txBox="1">
            <a:spLocks noChangeArrowheads="1"/>
          </p:cNvSpPr>
          <p:nvPr/>
        </p:nvSpPr>
        <p:spPr bwMode="auto">
          <a:xfrm>
            <a:off x="1654919" y="1411296"/>
            <a:ext cx="2518767"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a:r>
              <a:rPr lang="vi-VN" sz="2300" dirty="0">
                <a:latin typeface="Times New Roman" panose="02020603050405020304" pitchFamily="18" charset="0"/>
                <a:cs typeface="Times New Roman" panose="02020603050405020304" pitchFamily="18" charset="0"/>
              </a:rPr>
              <a:t>Câu 8. Nghĩa của từ “ông đồ” trong bài thơ “ông đồ” của Vũ Đình Liên là gì?</a:t>
            </a:r>
            <a:endParaRPr lang="en-VN" sz="23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250" autoRev="1" fill="hold">
                                          <p:stCondLst>
                                            <p:cond delay="0"/>
                                          </p:stCondLst>
                                        </p:cTn>
                                        <p:tgtEl>
                                          <p:spTgt spid="25"/>
                                        </p:tgtEl>
                                        <p:attrNameLst>
                                          <p:attrName>ppt_w</p:attrName>
                                        </p:attrNameLst>
                                      </p:cBhvr>
                                    </p:anim>
                                    <p:anim by="(#ppt_w*0.50)" calcmode="lin" valueType="num">
                                      <p:cBhvr>
                                        <p:cTn id="8" dur="250" decel="50000" autoRev="1" fill="hold">
                                          <p:stCondLst>
                                            <p:cond delay="0"/>
                                          </p:stCondLst>
                                        </p:cTn>
                                        <p:tgtEl>
                                          <p:spTgt spid="25"/>
                                        </p:tgtEl>
                                        <p:attrNameLst>
                                          <p:attrName>ppt_x</p:attrName>
                                        </p:attrNameLst>
                                      </p:cBhvr>
                                    </p:anim>
                                    <p:anim from="(-#ppt_h/2)" to="(#ppt_y)" calcmode="lin" valueType="num">
                                      <p:cBhvr>
                                        <p:cTn id="9" dur="500" fill="hold">
                                          <p:stCondLst>
                                            <p:cond delay="0"/>
                                          </p:stCondLst>
                                        </p:cTn>
                                        <p:tgtEl>
                                          <p:spTgt spid="25"/>
                                        </p:tgtEl>
                                        <p:attrNameLst>
                                          <p:attrName>ppt_y</p:attrName>
                                        </p:attrNameLst>
                                      </p:cBhvr>
                                    </p:anim>
                                    <p:animRot by="21600000">
                                      <p:cBhvr>
                                        <p:cTn id="10" dur="500" fill="hold">
                                          <p:stCondLst>
                                            <p:cond delay="0"/>
                                          </p:stCondLst>
                                        </p:cTn>
                                        <p:tgtEl>
                                          <p:spTgt spid="25"/>
                                        </p:tgtEl>
                                        <p:attrNameLst>
                                          <p:attrName>r</p:attrName>
                                        </p:attrNameLst>
                                      </p:cBhvr>
                                    </p:animRot>
                                  </p:childTnLst>
                                </p:cTn>
                              </p:par>
                              <p:par>
                                <p:cTn id="11" presetID="10" presetClass="entr" presetSubtype="0" fill="hold" nodeType="withEffect">
                                  <p:stCondLst>
                                    <p:cond delay="10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3000"/>
                                        <p:tgtEl>
                                          <p:spTgt spid="33"/>
                                        </p:tgtEl>
                                      </p:cBhvr>
                                    </p:animEffect>
                                  </p:childTnLst>
                                </p:cTn>
                              </p:par>
                              <p:par>
                                <p:cTn id="14" presetID="10" presetClass="entr" presetSubtype="0" fill="hold" nodeType="with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grpId="0" nodeType="withEffect">
                                  <p:stCondLst>
                                    <p:cond delay="90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12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nodeType="withEffect">
                                  <p:stCondLst>
                                    <p:cond delay="17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170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nodeType="withEffect">
                                  <p:stCondLst>
                                    <p:cond delay="2000"/>
                                  </p:stCondLst>
                                  <p:childTnLst>
                                    <p:set>
                                      <p:cBhvr>
                                        <p:cTn id="33" dur="1" fill="hold">
                                          <p:stCondLst>
                                            <p:cond delay="0"/>
                                          </p:stCondLst>
                                        </p:cTn>
                                        <p:tgtEl>
                                          <p:spTgt spid="47"/>
                                        </p:tgtEl>
                                        <p:attrNameLst>
                                          <p:attrName>style.visibility</p:attrName>
                                        </p:attrNameLst>
                                      </p:cBhvr>
                                      <p:to>
                                        <p:strVal val="visible"/>
                                      </p:to>
                                    </p:set>
                                    <p:animEffect transition="in" filter="fade">
                                      <p:cBhvr>
                                        <p:cTn id="34" dur="500"/>
                                        <p:tgtEl>
                                          <p:spTgt spid="4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130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20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mph" presetSubtype="2" fill="hold" grpId="1" nodeType="clickEffect">
                                  <p:stCondLst>
                                    <p:cond delay="0"/>
                                  </p:stCondLst>
                                  <p:childTnLst>
                                    <p:animClr clrSpc="rgb" dir="cw">
                                      <p:cBhvr override="childStyle">
                                        <p:cTn id="44" dur="2000" fill="hold"/>
                                        <p:tgtEl>
                                          <p:spTgt spid="51"/>
                                        </p:tgtEl>
                                        <p:attrNameLst>
                                          <p:attrName>style.color</p:attrName>
                                        </p:attrNameLst>
                                      </p:cBhvr>
                                      <p:to>
                                        <a:srgbClr val="FF2600"/>
                                      </p:to>
                                    </p:animClr>
                                  </p:childTnLst>
                                  <p:subTnLst>
                                    <p:audio>
                                      <p:cMediaNode>
                                        <p:cTn display="0" masterRel="sameClick">
                                          <p:stCondLst>
                                            <p:cond evt="begin" delay="0">
                                              <p:tn val="43"/>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1" grpId="1"/>
      <p:bldP spid="52" grpId="0"/>
      <p:bldP spid="53" grpId="0"/>
      <p:bldP spid="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8888" y="1801654"/>
            <a:ext cx="5381625" cy="4295775"/>
          </a:xfrm>
          <a:prstGeom prst="rect">
            <a:avLst/>
          </a:prstGeom>
        </p:spPr>
      </p:pic>
      <p:pic>
        <p:nvPicPr>
          <p:cNvPr id="31" name="Picture 208" descr="30"/>
          <p:cNvPicPr>
            <a:picLocks noChangeAspect="1" noChangeArrowheads="1"/>
          </p:cNvPicPr>
          <p:nvPr/>
        </p:nvPicPr>
        <p:blipFill>
          <a:blip r:embed="rId5" cstate="print">
            <a:lum bright="-18000" contrast="18000"/>
            <a:extLst>
              <a:ext uri="{28A0092B-C50C-407E-A947-70E740481C1C}">
                <a14:useLocalDpi xmlns:a14="http://schemas.microsoft.com/office/drawing/2010/main" val="0"/>
              </a:ext>
            </a:extLst>
          </a:blip>
          <a:srcRect/>
          <a:stretch>
            <a:fillRect/>
          </a:stretch>
        </p:blipFill>
        <p:spPr bwMode="auto">
          <a:xfrm rot="1227045">
            <a:off x="3389314" y="3190399"/>
            <a:ext cx="2238375"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199" descr="4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8500" y="887255"/>
            <a:ext cx="4725988" cy="252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00" descr="荷花212副本"/>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8088" y="2316004"/>
            <a:ext cx="1524000" cy="87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Line 202"/>
          <p:cNvSpPr>
            <a:spLocks noChangeShapeType="1"/>
          </p:cNvSpPr>
          <p:nvPr/>
        </p:nvSpPr>
        <p:spPr bwMode="auto">
          <a:xfrm flipV="1">
            <a:off x="4484688" y="3037523"/>
            <a:ext cx="0" cy="41148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Times New Roman" panose="02020603050405020304" pitchFamily="18" charset="0"/>
              <a:cs typeface="Times New Roman" panose="02020603050405020304" pitchFamily="18" charset="0"/>
            </a:endParaRPr>
          </a:p>
        </p:txBody>
      </p:sp>
      <p:pic>
        <p:nvPicPr>
          <p:cNvPr id="36" name="Picture 207" descr="30"/>
          <p:cNvPicPr>
            <a:picLocks noChangeAspect="1" noChangeArrowheads="1"/>
          </p:cNvPicPr>
          <p:nvPr/>
        </p:nvPicPr>
        <p:blipFill>
          <a:blip r:embed="rId8" cstate="print">
            <a:lum bright="-18000" contrast="18000"/>
            <a:extLst>
              <a:ext uri="{28A0092B-C50C-407E-A947-70E740481C1C}">
                <a14:useLocalDpi xmlns:a14="http://schemas.microsoft.com/office/drawing/2010/main" val="0"/>
              </a:ext>
            </a:extLst>
          </a:blip>
          <a:srcRect/>
          <a:stretch>
            <a:fillRect/>
          </a:stretch>
        </p:blipFill>
        <p:spPr bwMode="auto">
          <a:xfrm rot="1227045">
            <a:off x="5922963" y="3190399"/>
            <a:ext cx="2209800" cy="139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209" descr="30"/>
          <p:cNvPicPr>
            <a:picLocks noChangeAspect="1" noChangeArrowheads="1"/>
          </p:cNvPicPr>
          <p:nvPr/>
        </p:nvPicPr>
        <p:blipFill>
          <a:blip r:embed="rId5" cstate="print">
            <a:lum bright="-18000" contrast="18000"/>
            <a:extLst>
              <a:ext uri="{28A0092B-C50C-407E-A947-70E740481C1C}">
                <a14:useLocalDpi xmlns:a14="http://schemas.microsoft.com/office/drawing/2010/main" val="0"/>
              </a:ext>
            </a:extLst>
          </a:blip>
          <a:srcRect/>
          <a:stretch>
            <a:fillRect/>
          </a:stretch>
        </p:blipFill>
        <p:spPr bwMode="auto">
          <a:xfrm rot="1227045">
            <a:off x="815976" y="3138964"/>
            <a:ext cx="2239963" cy="141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Line 210"/>
          <p:cNvSpPr>
            <a:spLocks noChangeShapeType="1"/>
          </p:cNvSpPr>
          <p:nvPr/>
        </p:nvSpPr>
        <p:spPr bwMode="auto">
          <a:xfrm flipH="1" flipV="1">
            <a:off x="5627688" y="2986088"/>
            <a:ext cx="6858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Times New Roman" panose="02020603050405020304" pitchFamily="18" charset="0"/>
              <a:cs typeface="Times New Roman" panose="02020603050405020304" pitchFamily="18" charset="0"/>
            </a:endParaRPr>
          </a:p>
        </p:txBody>
      </p:sp>
      <p:sp>
        <p:nvSpPr>
          <p:cNvPr id="39" name="Line 211"/>
          <p:cNvSpPr>
            <a:spLocks noChangeShapeType="1"/>
          </p:cNvSpPr>
          <p:nvPr/>
        </p:nvSpPr>
        <p:spPr bwMode="auto">
          <a:xfrm flipV="1">
            <a:off x="2732088" y="2986088"/>
            <a:ext cx="609600" cy="462915"/>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Times New Roman" panose="02020603050405020304" pitchFamily="18" charset="0"/>
              <a:cs typeface="Times New Roman" panose="02020603050405020304" pitchFamily="18" charset="0"/>
            </a:endParaRPr>
          </a:p>
        </p:txBody>
      </p:sp>
      <p:sp>
        <p:nvSpPr>
          <p:cNvPr id="40" name="Rectangle 212"/>
          <p:cNvSpPr>
            <a:spLocks noChangeArrowheads="1"/>
          </p:cNvSpPr>
          <p:nvPr/>
        </p:nvSpPr>
        <p:spPr bwMode="auto">
          <a:xfrm>
            <a:off x="1358900" y="3469980"/>
            <a:ext cx="1220788" cy="7167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vi-VN" altLang="zh-CN" b="1" dirty="0">
                <a:solidFill>
                  <a:srgbClr val="FFFFFF"/>
                </a:solidFill>
                <a:latin typeface="Times New Roman" panose="02020603050405020304" pitchFamily="18" charset="0"/>
                <a:cs typeface="Times New Roman" panose="02020603050405020304" pitchFamily="18" charset="0"/>
              </a:rPr>
              <a:t>A. Hoán dụ</a:t>
            </a:r>
            <a:endParaRPr lang="zh-CN" altLang="en-US" b="1" dirty="0">
              <a:solidFill>
                <a:srgbClr val="FFFFFF"/>
              </a:solidFill>
              <a:latin typeface="Times New Roman" panose="02020603050405020304" pitchFamily="18" charset="0"/>
              <a:cs typeface="Times New Roman" panose="02020603050405020304" pitchFamily="18" charset="0"/>
            </a:endParaRPr>
          </a:p>
        </p:txBody>
      </p:sp>
      <p:sp>
        <p:nvSpPr>
          <p:cNvPr id="41" name="Rectangle 213"/>
          <p:cNvSpPr>
            <a:spLocks noChangeArrowheads="1"/>
          </p:cNvSpPr>
          <p:nvPr/>
        </p:nvSpPr>
        <p:spPr bwMode="auto">
          <a:xfrm>
            <a:off x="3989388" y="3630464"/>
            <a:ext cx="1219200" cy="3843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vi-VN" altLang="zh-CN" b="1" dirty="0">
                <a:solidFill>
                  <a:srgbClr val="FFFFFF"/>
                </a:solidFill>
                <a:latin typeface="Times New Roman" panose="02020603050405020304" pitchFamily="18" charset="0"/>
                <a:cs typeface="Times New Roman" panose="02020603050405020304" pitchFamily="18" charset="0"/>
              </a:rPr>
              <a:t>B. Ẩn dụ</a:t>
            </a:r>
            <a:endParaRPr lang="zh-CN" altLang="en-US" b="1" dirty="0">
              <a:solidFill>
                <a:srgbClr val="FFFFFF"/>
              </a:solidFill>
              <a:latin typeface="Times New Roman" panose="02020603050405020304" pitchFamily="18" charset="0"/>
              <a:cs typeface="Times New Roman" panose="02020603050405020304" pitchFamily="18" charset="0"/>
            </a:endParaRPr>
          </a:p>
        </p:txBody>
      </p:sp>
      <p:sp>
        <p:nvSpPr>
          <p:cNvPr id="42" name="Rectangle 214"/>
          <p:cNvSpPr>
            <a:spLocks noChangeArrowheads="1"/>
          </p:cNvSpPr>
          <p:nvPr/>
        </p:nvSpPr>
        <p:spPr bwMode="auto">
          <a:xfrm>
            <a:off x="6465888" y="3464265"/>
            <a:ext cx="1219200" cy="7167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vi-VN" altLang="zh-CN" b="1" dirty="0">
                <a:solidFill>
                  <a:srgbClr val="FFFFFF"/>
                </a:solidFill>
                <a:latin typeface="Times New Roman" panose="02020603050405020304" pitchFamily="18" charset="0"/>
                <a:cs typeface="Times New Roman" panose="02020603050405020304" pitchFamily="18" charset="0"/>
              </a:rPr>
              <a:t>C. Nhân hoá</a:t>
            </a:r>
            <a:endParaRPr lang="en-US" altLang="zh-CN" b="1" dirty="0">
              <a:solidFill>
                <a:srgbClr val="FFFFFF"/>
              </a:solidFill>
              <a:latin typeface="Times New Roman" panose="02020603050405020304" pitchFamily="18" charset="0"/>
              <a:cs typeface="Times New Roman" panose="02020603050405020304" pitchFamily="18" charset="0"/>
            </a:endParaRPr>
          </a:p>
        </p:txBody>
      </p:sp>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27100" y="1011555"/>
            <a:ext cx="1697038" cy="222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34"/>
          <p:cNvSpPr txBox="1">
            <a:spLocks noChangeArrowheads="1"/>
          </p:cNvSpPr>
          <p:nvPr/>
        </p:nvSpPr>
        <p:spPr bwMode="auto">
          <a:xfrm>
            <a:off x="395536" y="195486"/>
            <a:ext cx="8424936"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r>
              <a:rPr lang="vi-VN" sz="2300" dirty="0">
                <a:latin typeface="Times New Roman" panose="02020603050405020304" pitchFamily="18" charset="0"/>
                <a:cs typeface="Times New Roman" panose="02020603050405020304" pitchFamily="18" charset="0"/>
              </a:rPr>
              <a:t>Câu 9. Hai câu thơ “Giấy đỏ buồn không thắm / Mực đọng trong nghiên sầu” trong bài thơ sử dụng biện pháp tu từ gì?</a:t>
            </a:r>
            <a:endParaRPr lang="en-VN" sz="2300" dirty="0">
              <a:latin typeface="Times New Roman" panose="02020603050405020304" pitchFamily="18" charset="0"/>
              <a:cs typeface="Times New Roman" panose="02020603050405020304" pitchFamily="18" charset="0"/>
            </a:endParaRPr>
          </a:p>
        </p:txBody>
      </p:sp>
      <p:pic>
        <p:nvPicPr>
          <p:cNvPr id="2" name="Picture 207" descr="30">
            <a:extLst>
              <a:ext uri="{FF2B5EF4-FFF2-40B4-BE49-F238E27FC236}">
                <a16:creationId xmlns:a16="http://schemas.microsoft.com/office/drawing/2014/main" id="{561575E2-D5E5-BD66-E51E-FF3860A5DBEC}"/>
              </a:ext>
            </a:extLst>
          </p:cNvPr>
          <p:cNvPicPr>
            <a:picLocks noChangeAspect="1" noChangeArrowheads="1"/>
          </p:cNvPicPr>
          <p:nvPr/>
        </p:nvPicPr>
        <p:blipFill>
          <a:blip r:embed="rId8" cstate="print">
            <a:lum bright="-18000" contrast="18000"/>
            <a:extLst>
              <a:ext uri="{28A0092B-C50C-407E-A947-70E740481C1C}">
                <a14:useLocalDpi xmlns:a14="http://schemas.microsoft.com/office/drawing/2010/main" val="0"/>
              </a:ext>
            </a:extLst>
          </a:blip>
          <a:srcRect/>
          <a:stretch>
            <a:fillRect/>
          </a:stretch>
        </p:blipFill>
        <p:spPr bwMode="auto">
          <a:xfrm rot="1227045">
            <a:off x="6725752" y="725600"/>
            <a:ext cx="2209800" cy="1398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Line 210">
            <a:extLst>
              <a:ext uri="{FF2B5EF4-FFF2-40B4-BE49-F238E27FC236}">
                <a16:creationId xmlns:a16="http://schemas.microsoft.com/office/drawing/2014/main" id="{6E0B1E94-C1FC-B214-9FBB-7E1F5C4C9A39}"/>
              </a:ext>
            </a:extLst>
          </p:cNvPr>
          <p:cNvSpPr>
            <a:spLocks noChangeShapeType="1"/>
          </p:cNvSpPr>
          <p:nvPr/>
        </p:nvSpPr>
        <p:spPr bwMode="auto">
          <a:xfrm flipH="1">
            <a:off x="5774718" y="1463966"/>
            <a:ext cx="871560" cy="134028"/>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latin typeface="Times New Roman" panose="02020603050405020304" pitchFamily="18" charset="0"/>
              <a:cs typeface="Times New Roman" panose="02020603050405020304" pitchFamily="18" charset="0"/>
            </a:endParaRPr>
          </a:p>
        </p:txBody>
      </p:sp>
      <p:sp>
        <p:nvSpPr>
          <p:cNvPr id="5" name="Rectangle 214">
            <a:extLst>
              <a:ext uri="{FF2B5EF4-FFF2-40B4-BE49-F238E27FC236}">
                <a16:creationId xmlns:a16="http://schemas.microsoft.com/office/drawing/2014/main" id="{09B4C9C9-2136-3FBA-9A02-0F124420E80D}"/>
              </a:ext>
            </a:extLst>
          </p:cNvPr>
          <p:cNvSpPr>
            <a:spLocks noChangeArrowheads="1"/>
          </p:cNvSpPr>
          <p:nvPr/>
        </p:nvSpPr>
        <p:spPr bwMode="auto">
          <a:xfrm>
            <a:off x="7268677" y="1164927"/>
            <a:ext cx="1219200" cy="38579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vi-VN" altLang="zh-CN" b="1" dirty="0">
                <a:solidFill>
                  <a:srgbClr val="FFFFFF"/>
                </a:solidFill>
                <a:latin typeface="Times New Roman" panose="02020603050405020304" pitchFamily="18" charset="0"/>
                <a:cs typeface="Times New Roman" panose="02020603050405020304" pitchFamily="18" charset="0"/>
              </a:rPr>
              <a:t>D. So sánh</a:t>
            </a:r>
            <a:endParaRPr lang="en-US" altLang="zh-CN" b="1" dirty="0">
              <a:solidFill>
                <a:srgbClr val="FFFFFF"/>
              </a:solidFill>
              <a:latin typeface="Times New Roman" panose="02020603050405020304" pitchFamily="18" charset="0"/>
              <a:cs typeface="Times New Roman" panose="02020603050405020304" pitchFamily="18" charset="0"/>
            </a:endParaRPr>
          </a:p>
        </p:txBody>
      </p:sp>
      <p:sp>
        <p:nvSpPr>
          <p:cNvPr id="6" name="Rectangle 214">
            <a:extLst>
              <a:ext uri="{FF2B5EF4-FFF2-40B4-BE49-F238E27FC236}">
                <a16:creationId xmlns:a16="http://schemas.microsoft.com/office/drawing/2014/main" id="{FEF8B95B-898B-E326-9DAE-344CEBF5F0C8}"/>
              </a:ext>
            </a:extLst>
          </p:cNvPr>
          <p:cNvSpPr>
            <a:spLocks noChangeArrowheads="1"/>
          </p:cNvSpPr>
          <p:nvPr/>
        </p:nvSpPr>
        <p:spPr bwMode="auto">
          <a:xfrm>
            <a:off x="6458458" y="3464144"/>
            <a:ext cx="1219200" cy="71671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ct val="120000"/>
              </a:lnSpc>
            </a:pPr>
            <a:r>
              <a:rPr lang="vi-VN" altLang="zh-CN" b="1" dirty="0">
                <a:solidFill>
                  <a:srgbClr val="FFFF00"/>
                </a:solidFill>
                <a:latin typeface="Times New Roman" panose="02020603050405020304" pitchFamily="18" charset="0"/>
                <a:cs typeface="Times New Roman" panose="02020603050405020304" pitchFamily="18" charset="0"/>
              </a:rPr>
              <a:t>C. Nhân hoá</a:t>
            </a:r>
            <a:endParaRPr lang="en-US" altLang="zh-CN" b="1" dirty="0">
              <a:solidFill>
                <a:srgbClr val="FFFF00"/>
              </a:solidFill>
              <a:latin typeface="Times New Roman" panose="02020603050405020304" pitchFamily="18" charset="0"/>
              <a:cs typeface="Times New Roman" panose="02020603050405020304" pitchFamily="18" charset="0"/>
            </a:endParaRPr>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by="(-#ppt_w*2)" calcmode="lin" valueType="num">
                                      <p:cBhvr rctx="PPT">
                                        <p:cTn id="7" dur="250" autoRev="1" fill="hold">
                                          <p:stCondLst>
                                            <p:cond delay="0"/>
                                          </p:stCondLst>
                                        </p:cTn>
                                        <p:tgtEl>
                                          <p:spTgt spid="17"/>
                                        </p:tgtEl>
                                        <p:attrNameLst>
                                          <p:attrName>ppt_w</p:attrName>
                                        </p:attrNameLst>
                                      </p:cBhvr>
                                    </p:anim>
                                    <p:anim by="(#ppt_w*0.50)" calcmode="lin" valueType="num">
                                      <p:cBhvr>
                                        <p:cTn id="8" dur="250" decel="50000" autoRev="1" fill="hold">
                                          <p:stCondLst>
                                            <p:cond delay="0"/>
                                          </p:stCondLst>
                                        </p:cTn>
                                        <p:tgtEl>
                                          <p:spTgt spid="17"/>
                                        </p:tgtEl>
                                        <p:attrNameLst>
                                          <p:attrName>ppt_x</p:attrName>
                                        </p:attrNameLst>
                                      </p:cBhvr>
                                    </p:anim>
                                    <p:anim from="(-#ppt_h/2)" to="(#ppt_y)" calcmode="lin" valueType="num">
                                      <p:cBhvr>
                                        <p:cTn id="9" dur="500" fill="hold">
                                          <p:stCondLst>
                                            <p:cond delay="0"/>
                                          </p:stCondLst>
                                        </p:cTn>
                                        <p:tgtEl>
                                          <p:spTgt spid="17"/>
                                        </p:tgtEl>
                                        <p:attrNameLst>
                                          <p:attrName>ppt_y</p:attrName>
                                        </p:attrNameLst>
                                      </p:cBhvr>
                                    </p:anim>
                                    <p:animRot by="21600000">
                                      <p:cBhvr>
                                        <p:cTn id="10" dur="500" fill="hold">
                                          <p:stCondLst>
                                            <p:cond delay="0"/>
                                          </p:stCondLst>
                                        </p:cTn>
                                        <p:tgtEl>
                                          <p:spTgt spid="17"/>
                                        </p:tgtEl>
                                        <p:attrNameLst>
                                          <p:attrName>r</p:attrName>
                                        </p:attrNameLst>
                                      </p:cBhvr>
                                    </p:animRot>
                                  </p:childTnLst>
                                </p:cTn>
                              </p:par>
                            </p:childTnLst>
                          </p:cTn>
                        </p:par>
                        <p:par>
                          <p:cTn id="11" fill="hold">
                            <p:stCondLst>
                              <p:cond delay="4900"/>
                            </p:stCondLst>
                            <p:childTnLst>
                              <p:par>
                                <p:cTn id="12" presetID="21" presetClass="entr" presetSubtype="1"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heel(1)">
                                      <p:cBhvr>
                                        <p:cTn id="14" dur="2000"/>
                                        <p:tgtEl>
                                          <p:spTgt spid="32"/>
                                        </p:tgtEl>
                                      </p:cBhvr>
                                    </p:animEffect>
                                  </p:childTnLst>
                                </p:cTn>
                              </p:par>
                            </p:childTnLst>
                          </p:cTn>
                        </p:par>
                        <p:par>
                          <p:cTn id="15" fill="hold">
                            <p:stCondLst>
                              <p:cond delay="6900"/>
                            </p:stCondLst>
                            <p:childTnLst>
                              <p:par>
                                <p:cTn id="16" presetID="42"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1000"/>
                                        <p:tgtEl>
                                          <p:spTgt spid="33"/>
                                        </p:tgtEl>
                                      </p:cBhvr>
                                    </p:animEffect>
                                    <p:anim calcmode="lin" valueType="num">
                                      <p:cBhvr>
                                        <p:cTn id="19" dur="1000" fill="hold"/>
                                        <p:tgtEl>
                                          <p:spTgt spid="33"/>
                                        </p:tgtEl>
                                        <p:attrNameLst>
                                          <p:attrName>ppt_x</p:attrName>
                                        </p:attrNameLst>
                                      </p:cBhvr>
                                      <p:tavLst>
                                        <p:tav tm="0">
                                          <p:val>
                                            <p:strVal val="#ppt_x"/>
                                          </p:val>
                                        </p:tav>
                                        <p:tav tm="100000">
                                          <p:val>
                                            <p:strVal val="#ppt_x"/>
                                          </p:val>
                                        </p:tav>
                                      </p:tavLst>
                                    </p:anim>
                                    <p:anim calcmode="lin" valueType="num">
                                      <p:cBhvr>
                                        <p:cTn id="20" dur="1000" fill="hold"/>
                                        <p:tgtEl>
                                          <p:spTgt spid="33"/>
                                        </p:tgtEl>
                                        <p:attrNameLst>
                                          <p:attrName>ppt_y</p:attrName>
                                        </p:attrNameLst>
                                      </p:cBhvr>
                                      <p:tavLst>
                                        <p:tav tm="0">
                                          <p:val>
                                            <p:strVal val="#ppt_y+.1"/>
                                          </p:val>
                                        </p:tav>
                                        <p:tav tm="100000">
                                          <p:val>
                                            <p:strVal val="#ppt_y"/>
                                          </p:val>
                                        </p:tav>
                                      </p:tavLst>
                                    </p:anim>
                                  </p:childTnLst>
                                </p:cTn>
                              </p:par>
                            </p:childTnLst>
                          </p:cTn>
                        </p:par>
                        <p:par>
                          <p:cTn id="21" fill="hold">
                            <p:stCondLst>
                              <p:cond delay="7900"/>
                            </p:stCondLst>
                            <p:childTnLst>
                              <p:par>
                                <p:cTn id="22" presetID="22" presetClass="entr" presetSubtype="1"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up)">
                                      <p:cBhvr>
                                        <p:cTn id="24" dur="500"/>
                                        <p:tgtEl>
                                          <p:spTgt spid="39"/>
                                        </p:tgtEl>
                                      </p:cBhvr>
                                    </p:animEffect>
                                  </p:childTnLst>
                                </p:cTn>
                              </p:par>
                            </p:childTnLst>
                          </p:cTn>
                        </p:par>
                        <p:par>
                          <p:cTn id="25" fill="hold">
                            <p:stCondLst>
                              <p:cond delay="8400"/>
                            </p:stCondLst>
                            <p:childTnLst>
                              <p:par>
                                <p:cTn id="26" presetID="23" presetClass="entr" presetSubtype="16"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childTnLst>
                                </p:cTn>
                              </p:par>
                              <p:par>
                                <p:cTn id="30" presetID="56" presetClass="entr" presetSubtype="0" fill="hold" grpId="0" nodeType="withEffect">
                                  <p:stCondLst>
                                    <p:cond delay="0"/>
                                  </p:stCondLst>
                                  <p:iterate type="lt">
                                    <p:tmPct val="10000"/>
                                  </p:iterate>
                                  <p:childTnLst>
                                    <p:set>
                                      <p:cBhvr>
                                        <p:cTn id="31" dur="1" fill="hold">
                                          <p:stCondLst>
                                            <p:cond delay="0"/>
                                          </p:stCondLst>
                                        </p:cTn>
                                        <p:tgtEl>
                                          <p:spTgt spid="40"/>
                                        </p:tgtEl>
                                        <p:attrNameLst>
                                          <p:attrName>style.visibility</p:attrName>
                                        </p:attrNameLst>
                                      </p:cBhvr>
                                      <p:to>
                                        <p:strVal val="visible"/>
                                      </p:to>
                                    </p:set>
                                    <p:anim by="(-#ppt_w*2)" calcmode="lin" valueType="num">
                                      <p:cBhvr rctx="PPT">
                                        <p:cTn id="32" dur="500" autoRev="1" fill="hold">
                                          <p:stCondLst>
                                            <p:cond delay="0"/>
                                          </p:stCondLst>
                                        </p:cTn>
                                        <p:tgtEl>
                                          <p:spTgt spid="40"/>
                                        </p:tgtEl>
                                        <p:attrNameLst>
                                          <p:attrName>ppt_w</p:attrName>
                                        </p:attrNameLst>
                                      </p:cBhvr>
                                    </p:anim>
                                    <p:anim by="(#ppt_w*0.50)" calcmode="lin" valueType="num">
                                      <p:cBhvr>
                                        <p:cTn id="33" dur="500" decel="50000" autoRev="1" fill="hold">
                                          <p:stCondLst>
                                            <p:cond delay="0"/>
                                          </p:stCondLst>
                                        </p:cTn>
                                        <p:tgtEl>
                                          <p:spTgt spid="40"/>
                                        </p:tgtEl>
                                        <p:attrNameLst>
                                          <p:attrName>ppt_x</p:attrName>
                                        </p:attrNameLst>
                                      </p:cBhvr>
                                    </p:anim>
                                    <p:anim from="(-#ppt_h/2)" to="(#ppt_y)" calcmode="lin" valueType="num">
                                      <p:cBhvr>
                                        <p:cTn id="34" dur="1000" fill="hold">
                                          <p:stCondLst>
                                            <p:cond delay="0"/>
                                          </p:stCondLst>
                                        </p:cTn>
                                        <p:tgtEl>
                                          <p:spTgt spid="40"/>
                                        </p:tgtEl>
                                        <p:attrNameLst>
                                          <p:attrName>ppt_y</p:attrName>
                                        </p:attrNameLst>
                                      </p:cBhvr>
                                    </p:anim>
                                    <p:animRot by="21600000">
                                      <p:cBhvr>
                                        <p:cTn id="35" dur="1000" fill="hold">
                                          <p:stCondLst>
                                            <p:cond delay="0"/>
                                          </p:stCondLst>
                                        </p:cTn>
                                        <p:tgtEl>
                                          <p:spTgt spid="40"/>
                                        </p:tgtEl>
                                        <p:attrNameLst>
                                          <p:attrName>r</p:attrName>
                                        </p:attrNameLst>
                                      </p:cBhvr>
                                    </p:animRo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3" presetClass="entr" presetSubtype="1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1000" fill="hold"/>
                                        <p:tgtEl>
                                          <p:spTgt spid="31"/>
                                        </p:tgtEl>
                                        <p:attrNameLst>
                                          <p:attrName>ppt_w</p:attrName>
                                        </p:attrNameLst>
                                      </p:cBhvr>
                                      <p:tavLst>
                                        <p:tav tm="0">
                                          <p:val>
                                            <p:fltVal val="0"/>
                                          </p:val>
                                        </p:tav>
                                        <p:tav tm="100000">
                                          <p:val>
                                            <p:strVal val="#ppt_w"/>
                                          </p:val>
                                        </p:tav>
                                      </p:tavLst>
                                    </p:anim>
                                    <p:anim calcmode="lin" valueType="num">
                                      <p:cBhvr>
                                        <p:cTn id="42" dur="1000" fill="hold"/>
                                        <p:tgtEl>
                                          <p:spTgt spid="31"/>
                                        </p:tgtEl>
                                        <p:attrNameLst>
                                          <p:attrName>ppt_h</p:attrName>
                                        </p:attrNameLst>
                                      </p:cBhvr>
                                      <p:tavLst>
                                        <p:tav tm="0">
                                          <p:val>
                                            <p:fltVal val="0"/>
                                          </p:val>
                                        </p:tav>
                                        <p:tav tm="100000">
                                          <p:val>
                                            <p:strVal val="#ppt_h"/>
                                          </p:val>
                                        </p:tav>
                                      </p:tavLst>
                                    </p:anim>
                                  </p:childTnLst>
                                </p:cTn>
                              </p:par>
                              <p:par>
                                <p:cTn id="43" presetID="56" presetClass="entr" presetSubtype="0" fill="hold" grpId="0" nodeType="withEffect">
                                  <p:stCondLst>
                                    <p:cond delay="0"/>
                                  </p:stCondLst>
                                  <p:iterate type="lt">
                                    <p:tmPct val="10000"/>
                                  </p:iterate>
                                  <p:childTnLst>
                                    <p:set>
                                      <p:cBhvr>
                                        <p:cTn id="44" dur="1" fill="hold">
                                          <p:stCondLst>
                                            <p:cond delay="0"/>
                                          </p:stCondLst>
                                        </p:cTn>
                                        <p:tgtEl>
                                          <p:spTgt spid="41"/>
                                        </p:tgtEl>
                                        <p:attrNameLst>
                                          <p:attrName>style.visibility</p:attrName>
                                        </p:attrNameLst>
                                      </p:cBhvr>
                                      <p:to>
                                        <p:strVal val="visible"/>
                                      </p:to>
                                    </p:set>
                                    <p:anim by="(-#ppt_w*2)" calcmode="lin" valueType="num">
                                      <p:cBhvr rctx="PPT">
                                        <p:cTn id="45" dur="500" autoRev="1" fill="hold">
                                          <p:stCondLst>
                                            <p:cond delay="0"/>
                                          </p:stCondLst>
                                        </p:cTn>
                                        <p:tgtEl>
                                          <p:spTgt spid="41"/>
                                        </p:tgtEl>
                                        <p:attrNameLst>
                                          <p:attrName>ppt_w</p:attrName>
                                        </p:attrNameLst>
                                      </p:cBhvr>
                                    </p:anim>
                                    <p:anim by="(#ppt_w*0.50)" calcmode="lin" valueType="num">
                                      <p:cBhvr>
                                        <p:cTn id="46" dur="500" decel="50000" autoRev="1" fill="hold">
                                          <p:stCondLst>
                                            <p:cond delay="0"/>
                                          </p:stCondLst>
                                        </p:cTn>
                                        <p:tgtEl>
                                          <p:spTgt spid="41"/>
                                        </p:tgtEl>
                                        <p:attrNameLst>
                                          <p:attrName>ppt_x</p:attrName>
                                        </p:attrNameLst>
                                      </p:cBhvr>
                                    </p:anim>
                                    <p:anim from="(-#ppt_h/2)" to="(#ppt_y)" calcmode="lin" valueType="num">
                                      <p:cBhvr>
                                        <p:cTn id="47" dur="1000" fill="hold">
                                          <p:stCondLst>
                                            <p:cond delay="0"/>
                                          </p:stCondLst>
                                        </p:cTn>
                                        <p:tgtEl>
                                          <p:spTgt spid="41"/>
                                        </p:tgtEl>
                                        <p:attrNameLst>
                                          <p:attrName>ppt_y</p:attrName>
                                        </p:attrNameLst>
                                      </p:cBhvr>
                                    </p:anim>
                                    <p:animRot by="21600000">
                                      <p:cBhvr>
                                        <p:cTn id="48" dur="1000" fill="hold">
                                          <p:stCondLst>
                                            <p:cond delay="0"/>
                                          </p:stCondLst>
                                        </p:cTn>
                                        <p:tgtEl>
                                          <p:spTgt spid="41"/>
                                        </p:tgtEl>
                                        <p:attrNameLst>
                                          <p:attrName>r</p:attrName>
                                        </p:attrNameLst>
                                      </p:cBhvr>
                                    </p:animRot>
                                  </p:childTnLst>
                                </p:cTn>
                              </p:par>
                              <p:par>
                                <p:cTn id="49" presetID="2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up)">
                                      <p:cBhvr>
                                        <p:cTn id="51" dur="500"/>
                                        <p:tgtEl>
                                          <p:spTgt spid="38"/>
                                        </p:tgtEl>
                                      </p:cBhvr>
                                    </p:animEffect>
                                  </p:childTnLst>
                                </p:cTn>
                              </p:par>
                              <p:par>
                                <p:cTn id="52" presetID="23" presetClass="entr" presetSubtype="16"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1000" fill="hold"/>
                                        <p:tgtEl>
                                          <p:spTgt spid="36"/>
                                        </p:tgtEl>
                                        <p:attrNameLst>
                                          <p:attrName>ppt_w</p:attrName>
                                        </p:attrNameLst>
                                      </p:cBhvr>
                                      <p:tavLst>
                                        <p:tav tm="0">
                                          <p:val>
                                            <p:fltVal val="0"/>
                                          </p:val>
                                        </p:tav>
                                        <p:tav tm="100000">
                                          <p:val>
                                            <p:strVal val="#ppt_w"/>
                                          </p:val>
                                        </p:tav>
                                      </p:tavLst>
                                    </p:anim>
                                    <p:anim calcmode="lin" valueType="num">
                                      <p:cBhvr>
                                        <p:cTn id="55" dur="1000" fill="hold"/>
                                        <p:tgtEl>
                                          <p:spTgt spid="36"/>
                                        </p:tgtEl>
                                        <p:attrNameLst>
                                          <p:attrName>ppt_h</p:attrName>
                                        </p:attrNameLst>
                                      </p:cBhvr>
                                      <p:tavLst>
                                        <p:tav tm="0">
                                          <p:val>
                                            <p:fltVal val="0"/>
                                          </p:val>
                                        </p:tav>
                                        <p:tav tm="100000">
                                          <p:val>
                                            <p:strVal val="#ppt_h"/>
                                          </p:val>
                                        </p:tav>
                                      </p:tavLst>
                                    </p:anim>
                                  </p:childTnLst>
                                </p:cTn>
                              </p:par>
                              <p:par>
                                <p:cTn id="56" presetID="56" presetClass="entr" presetSubtype="0" fill="hold" grpId="0" nodeType="withEffect">
                                  <p:stCondLst>
                                    <p:cond delay="0"/>
                                  </p:stCondLst>
                                  <p:iterate type="lt">
                                    <p:tmPct val="10000"/>
                                  </p:iterate>
                                  <p:childTnLst>
                                    <p:set>
                                      <p:cBhvr>
                                        <p:cTn id="57" dur="1" fill="hold">
                                          <p:stCondLst>
                                            <p:cond delay="0"/>
                                          </p:stCondLst>
                                        </p:cTn>
                                        <p:tgtEl>
                                          <p:spTgt spid="42"/>
                                        </p:tgtEl>
                                        <p:attrNameLst>
                                          <p:attrName>style.visibility</p:attrName>
                                        </p:attrNameLst>
                                      </p:cBhvr>
                                      <p:to>
                                        <p:strVal val="visible"/>
                                      </p:to>
                                    </p:set>
                                    <p:anim by="(-#ppt_w*2)" calcmode="lin" valueType="num">
                                      <p:cBhvr rctx="PPT">
                                        <p:cTn id="58" dur="500" autoRev="1" fill="hold">
                                          <p:stCondLst>
                                            <p:cond delay="0"/>
                                          </p:stCondLst>
                                        </p:cTn>
                                        <p:tgtEl>
                                          <p:spTgt spid="42"/>
                                        </p:tgtEl>
                                        <p:attrNameLst>
                                          <p:attrName>ppt_w</p:attrName>
                                        </p:attrNameLst>
                                      </p:cBhvr>
                                    </p:anim>
                                    <p:anim by="(#ppt_w*0.50)" calcmode="lin" valueType="num">
                                      <p:cBhvr>
                                        <p:cTn id="59" dur="500" decel="50000" autoRev="1" fill="hold">
                                          <p:stCondLst>
                                            <p:cond delay="0"/>
                                          </p:stCondLst>
                                        </p:cTn>
                                        <p:tgtEl>
                                          <p:spTgt spid="42"/>
                                        </p:tgtEl>
                                        <p:attrNameLst>
                                          <p:attrName>ppt_x</p:attrName>
                                        </p:attrNameLst>
                                      </p:cBhvr>
                                    </p:anim>
                                    <p:anim from="(-#ppt_h/2)" to="(#ppt_y)" calcmode="lin" valueType="num">
                                      <p:cBhvr>
                                        <p:cTn id="60" dur="1000" fill="hold">
                                          <p:stCondLst>
                                            <p:cond delay="0"/>
                                          </p:stCondLst>
                                        </p:cTn>
                                        <p:tgtEl>
                                          <p:spTgt spid="42"/>
                                        </p:tgtEl>
                                        <p:attrNameLst>
                                          <p:attrName>ppt_y</p:attrName>
                                        </p:attrNameLst>
                                      </p:cBhvr>
                                    </p:anim>
                                    <p:animRot by="21600000">
                                      <p:cBhvr>
                                        <p:cTn id="61" dur="1000" fill="hold">
                                          <p:stCondLst>
                                            <p:cond delay="0"/>
                                          </p:stCondLst>
                                        </p:cTn>
                                        <p:tgtEl>
                                          <p:spTgt spid="42"/>
                                        </p:tgtEl>
                                        <p:attrNameLst>
                                          <p:attrName>r</p:attrName>
                                        </p:attrNameLst>
                                      </p:cBhvr>
                                    </p:animRot>
                                  </p:childTnLst>
                                </p:cTn>
                              </p:par>
                              <p:par>
                                <p:cTn id="62" presetID="14" presetClass="entr" presetSubtype="10" fill="hold"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randombar(horizontal)">
                                      <p:cBhvr>
                                        <p:cTn id="64" dur="500"/>
                                        <p:tgtEl>
                                          <p:spTgt spid="43"/>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up)">
                                      <p:cBhvr>
                                        <p:cTn id="67" dur="500"/>
                                        <p:tgtEl>
                                          <p:spTgt spid="4"/>
                                        </p:tgtEl>
                                      </p:cBhvr>
                                    </p:animEffect>
                                  </p:childTnLst>
                                </p:cTn>
                              </p:par>
                              <p:par>
                                <p:cTn id="68" presetID="23" presetClass="entr" presetSubtype="16" fill="hold"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p:cTn id="70" dur="1000" fill="hold"/>
                                        <p:tgtEl>
                                          <p:spTgt spid="2"/>
                                        </p:tgtEl>
                                        <p:attrNameLst>
                                          <p:attrName>ppt_w</p:attrName>
                                        </p:attrNameLst>
                                      </p:cBhvr>
                                      <p:tavLst>
                                        <p:tav tm="0">
                                          <p:val>
                                            <p:fltVal val="0"/>
                                          </p:val>
                                        </p:tav>
                                        <p:tav tm="100000">
                                          <p:val>
                                            <p:strVal val="#ppt_w"/>
                                          </p:val>
                                        </p:tav>
                                      </p:tavLst>
                                    </p:anim>
                                    <p:anim calcmode="lin" valueType="num">
                                      <p:cBhvr>
                                        <p:cTn id="71" dur="1000" fill="hold"/>
                                        <p:tgtEl>
                                          <p:spTgt spid="2"/>
                                        </p:tgtEl>
                                        <p:attrNameLst>
                                          <p:attrName>ppt_h</p:attrName>
                                        </p:attrNameLst>
                                      </p:cBhvr>
                                      <p:tavLst>
                                        <p:tav tm="0">
                                          <p:val>
                                            <p:fltVal val="0"/>
                                          </p:val>
                                        </p:tav>
                                        <p:tav tm="100000">
                                          <p:val>
                                            <p:strVal val="#ppt_h"/>
                                          </p:val>
                                        </p:tav>
                                      </p:tavLst>
                                    </p:anim>
                                  </p:childTnLst>
                                </p:cTn>
                              </p:par>
                              <p:par>
                                <p:cTn id="72" presetID="56" presetClass="entr" presetSubtype="0" fill="hold" grpId="0" nodeType="withEffect">
                                  <p:stCondLst>
                                    <p:cond delay="0"/>
                                  </p:stCondLst>
                                  <p:iterate type="lt">
                                    <p:tmPct val="10000"/>
                                  </p:iterate>
                                  <p:childTnLst>
                                    <p:set>
                                      <p:cBhvr>
                                        <p:cTn id="73" dur="1" fill="hold">
                                          <p:stCondLst>
                                            <p:cond delay="0"/>
                                          </p:stCondLst>
                                        </p:cTn>
                                        <p:tgtEl>
                                          <p:spTgt spid="5"/>
                                        </p:tgtEl>
                                        <p:attrNameLst>
                                          <p:attrName>style.visibility</p:attrName>
                                        </p:attrNameLst>
                                      </p:cBhvr>
                                      <p:to>
                                        <p:strVal val="visible"/>
                                      </p:to>
                                    </p:set>
                                    <p:anim by="(-#ppt_w*2)" calcmode="lin" valueType="num">
                                      <p:cBhvr rctx="PPT">
                                        <p:cTn id="74" dur="500" autoRev="1" fill="hold">
                                          <p:stCondLst>
                                            <p:cond delay="0"/>
                                          </p:stCondLst>
                                        </p:cTn>
                                        <p:tgtEl>
                                          <p:spTgt spid="5"/>
                                        </p:tgtEl>
                                        <p:attrNameLst>
                                          <p:attrName>ppt_w</p:attrName>
                                        </p:attrNameLst>
                                      </p:cBhvr>
                                    </p:anim>
                                    <p:anim by="(#ppt_w*0.50)" calcmode="lin" valueType="num">
                                      <p:cBhvr>
                                        <p:cTn id="75" dur="500" decel="50000" autoRev="1" fill="hold">
                                          <p:stCondLst>
                                            <p:cond delay="0"/>
                                          </p:stCondLst>
                                        </p:cTn>
                                        <p:tgtEl>
                                          <p:spTgt spid="5"/>
                                        </p:tgtEl>
                                        <p:attrNameLst>
                                          <p:attrName>ppt_x</p:attrName>
                                        </p:attrNameLst>
                                      </p:cBhvr>
                                    </p:anim>
                                    <p:anim from="(-#ppt_h/2)" to="(#ppt_y)" calcmode="lin" valueType="num">
                                      <p:cBhvr>
                                        <p:cTn id="76" dur="1000" fill="hold">
                                          <p:stCondLst>
                                            <p:cond delay="0"/>
                                          </p:stCondLst>
                                        </p:cTn>
                                        <p:tgtEl>
                                          <p:spTgt spid="5"/>
                                        </p:tgtEl>
                                        <p:attrNameLst>
                                          <p:attrName>ppt_y</p:attrName>
                                        </p:attrNameLst>
                                      </p:cBhvr>
                                    </p:anim>
                                    <p:animRot by="21600000">
                                      <p:cBhvr>
                                        <p:cTn id="77" dur="1000" fill="hold">
                                          <p:stCondLst>
                                            <p:cond delay="0"/>
                                          </p:stCondLst>
                                        </p:cTn>
                                        <p:tgtEl>
                                          <p:spTgt spid="5"/>
                                        </p:tgtEl>
                                        <p:attrNameLst>
                                          <p:attrName>r</p:attrName>
                                        </p:attrNameLst>
                                      </p:cBhvr>
                                    </p:animRot>
                                  </p:childTnLst>
                                </p:cTn>
                              </p:par>
                            </p:childTnLst>
                          </p:cTn>
                        </p:par>
                      </p:childTnLst>
                    </p:cTn>
                  </p:par>
                  <p:par>
                    <p:cTn id="78" fill="hold">
                      <p:stCondLst>
                        <p:cond delay="indefinite"/>
                      </p:stCondLst>
                      <p:childTnLst>
                        <p:par>
                          <p:cTn id="79" fill="hold">
                            <p:stCondLst>
                              <p:cond delay="0"/>
                            </p:stCondLst>
                            <p:childTnLst>
                              <p:par>
                                <p:cTn id="80" presetID="56" presetClass="entr" presetSubtype="0" fill="hold" grpId="0" nodeType="clickEffect">
                                  <p:stCondLst>
                                    <p:cond delay="0"/>
                                  </p:stCondLst>
                                  <p:iterate type="lt">
                                    <p:tmPct val="10000"/>
                                  </p:iterate>
                                  <p:childTnLst>
                                    <p:set>
                                      <p:cBhvr>
                                        <p:cTn id="81" dur="1" fill="hold">
                                          <p:stCondLst>
                                            <p:cond delay="0"/>
                                          </p:stCondLst>
                                        </p:cTn>
                                        <p:tgtEl>
                                          <p:spTgt spid="6"/>
                                        </p:tgtEl>
                                        <p:attrNameLst>
                                          <p:attrName>style.visibility</p:attrName>
                                        </p:attrNameLst>
                                      </p:cBhvr>
                                      <p:to>
                                        <p:strVal val="visible"/>
                                      </p:to>
                                    </p:set>
                                    <p:anim by="(-#ppt_w*2)" calcmode="lin" valueType="num">
                                      <p:cBhvr rctx="PPT">
                                        <p:cTn id="82" dur="500" autoRev="1" fill="hold">
                                          <p:stCondLst>
                                            <p:cond delay="0"/>
                                          </p:stCondLst>
                                        </p:cTn>
                                        <p:tgtEl>
                                          <p:spTgt spid="6"/>
                                        </p:tgtEl>
                                        <p:attrNameLst>
                                          <p:attrName>ppt_w</p:attrName>
                                        </p:attrNameLst>
                                      </p:cBhvr>
                                    </p:anim>
                                    <p:anim by="(#ppt_w*0.50)" calcmode="lin" valueType="num">
                                      <p:cBhvr>
                                        <p:cTn id="83" dur="500" decel="50000" autoRev="1" fill="hold">
                                          <p:stCondLst>
                                            <p:cond delay="0"/>
                                          </p:stCondLst>
                                        </p:cTn>
                                        <p:tgtEl>
                                          <p:spTgt spid="6"/>
                                        </p:tgtEl>
                                        <p:attrNameLst>
                                          <p:attrName>ppt_x</p:attrName>
                                        </p:attrNameLst>
                                      </p:cBhvr>
                                    </p:anim>
                                    <p:anim from="(-#ppt_h/2)" to="(#ppt_y)" calcmode="lin" valueType="num">
                                      <p:cBhvr>
                                        <p:cTn id="84" dur="1000" fill="hold">
                                          <p:stCondLst>
                                            <p:cond delay="0"/>
                                          </p:stCondLst>
                                        </p:cTn>
                                        <p:tgtEl>
                                          <p:spTgt spid="6"/>
                                        </p:tgtEl>
                                        <p:attrNameLst>
                                          <p:attrName>ppt_y</p:attrName>
                                        </p:attrNameLst>
                                      </p:cBhvr>
                                    </p:anim>
                                    <p:animRot by="21600000">
                                      <p:cBhvr>
                                        <p:cTn id="85" dur="1000" fill="hold">
                                          <p:stCondLst>
                                            <p:cond delay="0"/>
                                          </p:stCondLst>
                                        </p:cTn>
                                        <p:tgtEl>
                                          <p:spTgt spid="6"/>
                                        </p:tgtEl>
                                        <p:attrNameLst>
                                          <p:attrName>r</p:attrName>
                                        </p:attrNameLst>
                                      </p:cBhvr>
                                    </p:animRot>
                                  </p:childTnLst>
                                  <p:subTnLst>
                                    <p:audio>
                                      <p:cMediaNode>
                                        <p:cTn display="0" masterRel="sameClick">
                                          <p:stCondLst>
                                            <p:cond evt="begin" delay="0">
                                              <p:tn val="80"/>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P spid="39" grpId="0" animBg="1"/>
      <p:bldP spid="40" grpId="0"/>
      <p:bldP spid="41" grpId="0"/>
      <p:bldP spid="42" grpId="0"/>
      <p:bldP spid="17" grpId="0"/>
      <p:bldP spid="4" grpId="0" animBg="1"/>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4"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7188" y="1763078"/>
            <a:ext cx="3124200" cy="2003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 descr="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0600" y="1210152"/>
            <a:ext cx="1982788"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 descr="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0600" y="3011805"/>
            <a:ext cx="1982788"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 descr="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1193007"/>
            <a:ext cx="1981200"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 descr="1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988" y="3011805"/>
            <a:ext cx="1981200" cy="126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Group 22"/>
          <p:cNvGrpSpPr>
            <a:grpSpLocks/>
          </p:cNvGrpSpPr>
          <p:nvPr/>
        </p:nvGrpSpPr>
        <p:grpSpPr bwMode="auto">
          <a:xfrm>
            <a:off x="2668588" y="2221707"/>
            <a:ext cx="3505200" cy="1235868"/>
            <a:chOff x="1872" y="1872"/>
            <a:chExt cx="2208" cy="1152"/>
          </a:xfrm>
        </p:grpSpPr>
        <p:sp>
          <p:nvSpPr>
            <p:cNvPr id="13328"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Times New Roman" panose="02020603050405020304" pitchFamily="18" charset="0"/>
                <a:cs typeface="Times New Roman" panose="02020603050405020304" pitchFamily="18" charset="0"/>
              </a:endParaRPr>
            </a:p>
          </p:txBody>
        </p:sp>
        <p:sp>
          <p:nvSpPr>
            <p:cNvPr id="13329"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Times New Roman" panose="02020603050405020304" pitchFamily="18" charset="0"/>
                <a:cs typeface="Times New Roman" panose="02020603050405020304" pitchFamily="18" charset="0"/>
              </a:endParaRPr>
            </a:p>
          </p:txBody>
        </p:sp>
        <p:sp>
          <p:nvSpPr>
            <p:cNvPr id="13330"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Times New Roman" panose="02020603050405020304" pitchFamily="18" charset="0"/>
                <a:cs typeface="Times New Roman" panose="02020603050405020304" pitchFamily="18" charset="0"/>
              </a:endParaRPr>
            </a:p>
          </p:txBody>
        </p:sp>
        <p:sp>
          <p:nvSpPr>
            <p:cNvPr id="13331"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2400">
                <a:latin typeface="Times New Roman" panose="02020603050405020304" pitchFamily="18" charset="0"/>
                <a:cs typeface="Times New Roman" panose="02020603050405020304" pitchFamily="18" charset="0"/>
              </a:endParaRPr>
            </a:p>
          </p:txBody>
        </p:sp>
      </p:grpSp>
      <p:sp>
        <p:nvSpPr>
          <p:cNvPr id="39" name="Text Box 14"/>
          <p:cNvSpPr txBox="1">
            <a:spLocks noChangeArrowheads="1"/>
          </p:cNvSpPr>
          <p:nvPr/>
        </p:nvSpPr>
        <p:spPr bwMode="auto">
          <a:xfrm>
            <a:off x="1371600" y="1416821"/>
            <a:ext cx="1220788"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vi-VN" altLang="zh-CN" sz="2400" b="1" dirty="0">
                <a:solidFill>
                  <a:srgbClr val="000000"/>
                </a:solidFill>
                <a:latin typeface="Times New Roman" panose="02020603050405020304" pitchFamily="18" charset="0"/>
                <a:ea typeface="楷体" pitchFamily="49" charset="-122"/>
                <a:cs typeface="Times New Roman" panose="02020603050405020304" pitchFamily="18" charset="0"/>
              </a:rPr>
              <a:t>A. So sánh</a:t>
            </a:r>
            <a:endParaRPr lang="zh-CN" altLang="en-US" sz="2400" b="1" dirty="0">
              <a:solidFill>
                <a:srgbClr val="000000"/>
              </a:solidFill>
              <a:latin typeface="Times New Roman" panose="02020603050405020304" pitchFamily="18" charset="0"/>
              <a:ea typeface="楷体" pitchFamily="49" charset="-122"/>
              <a:cs typeface="Times New Roman" panose="02020603050405020304" pitchFamily="18" charset="0"/>
            </a:endParaRPr>
          </a:p>
        </p:txBody>
      </p:sp>
      <p:sp>
        <p:nvSpPr>
          <p:cNvPr id="40" name="Text Box 15"/>
          <p:cNvSpPr txBox="1">
            <a:spLocks noChangeArrowheads="1"/>
          </p:cNvSpPr>
          <p:nvPr/>
        </p:nvSpPr>
        <p:spPr bwMode="auto">
          <a:xfrm>
            <a:off x="6211888" y="1414395"/>
            <a:ext cx="1342156"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vi-VN" altLang="zh-CN" sz="2400" b="1" dirty="0">
                <a:solidFill>
                  <a:srgbClr val="000000"/>
                </a:solidFill>
                <a:latin typeface="Times New Roman" panose="02020603050405020304" pitchFamily="18" charset="0"/>
                <a:ea typeface="楷体" pitchFamily="49" charset="-122"/>
                <a:cs typeface="Times New Roman" panose="02020603050405020304" pitchFamily="18" charset="0"/>
              </a:rPr>
              <a:t>D. Câu hỏi tu từ</a:t>
            </a:r>
            <a:endParaRPr lang="zh-CN" altLang="en-US" sz="2400" b="1" dirty="0">
              <a:solidFill>
                <a:srgbClr val="000000"/>
              </a:solidFill>
              <a:latin typeface="Times New Roman" panose="02020603050405020304" pitchFamily="18" charset="0"/>
              <a:ea typeface="楷体" pitchFamily="49" charset="-122"/>
              <a:cs typeface="Times New Roman" panose="02020603050405020304" pitchFamily="18" charset="0"/>
            </a:endParaRPr>
          </a:p>
        </p:txBody>
      </p:sp>
      <p:sp>
        <p:nvSpPr>
          <p:cNvPr id="41" name="Text Box 16"/>
          <p:cNvSpPr txBox="1">
            <a:spLocks noChangeArrowheads="1"/>
          </p:cNvSpPr>
          <p:nvPr/>
        </p:nvSpPr>
        <p:spPr bwMode="auto">
          <a:xfrm>
            <a:off x="1371600" y="3264223"/>
            <a:ext cx="1220788"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vi-VN" altLang="zh-CN" sz="2400" b="1" dirty="0">
                <a:solidFill>
                  <a:srgbClr val="000000"/>
                </a:solidFill>
                <a:latin typeface="Times New Roman" panose="02020603050405020304" pitchFamily="18" charset="0"/>
                <a:ea typeface="楷体" pitchFamily="49" charset="-122"/>
                <a:cs typeface="Times New Roman" panose="02020603050405020304" pitchFamily="18" charset="0"/>
              </a:rPr>
              <a:t>B. Ẩn dụ</a:t>
            </a:r>
            <a:endParaRPr lang="zh-CN" altLang="en-US" sz="2400" b="1" dirty="0">
              <a:solidFill>
                <a:srgbClr val="000000"/>
              </a:solidFill>
              <a:latin typeface="Times New Roman" panose="02020603050405020304" pitchFamily="18" charset="0"/>
              <a:ea typeface="楷体" pitchFamily="49" charset="-122"/>
              <a:cs typeface="Times New Roman" panose="02020603050405020304" pitchFamily="18" charset="0"/>
            </a:endParaRPr>
          </a:p>
        </p:txBody>
      </p:sp>
      <p:sp>
        <p:nvSpPr>
          <p:cNvPr id="42" name="Text Box 17"/>
          <p:cNvSpPr txBox="1">
            <a:spLocks noChangeArrowheads="1"/>
          </p:cNvSpPr>
          <p:nvPr/>
        </p:nvSpPr>
        <p:spPr bwMode="auto">
          <a:xfrm>
            <a:off x="6173788" y="3314673"/>
            <a:ext cx="1418356" cy="821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1640" tIns="40820" rIns="81640" bIns="40820">
            <a:spAutoFit/>
          </a:bodyPr>
          <a:lstStyle>
            <a:lvl1pPr defTabSz="815975" eaLnBrk="0" hangingPunct="0">
              <a:defRPr i="1">
                <a:solidFill>
                  <a:schemeClr val="tx1"/>
                </a:solidFill>
                <a:latin typeface="Arial" pitchFamily="34" charset="0"/>
                <a:ea typeface="宋体" pitchFamily="2" charset="-122"/>
              </a:defRPr>
            </a:lvl1pPr>
            <a:lvl2pPr marL="742950" indent="-285750" defTabSz="815975" eaLnBrk="0" hangingPunct="0">
              <a:defRPr i="1">
                <a:solidFill>
                  <a:schemeClr val="tx1"/>
                </a:solidFill>
                <a:latin typeface="Arial" pitchFamily="34" charset="0"/>
                <a:ea typeface="宋体" pitchFamily="2" charset="-122"/>
              </a:defRPr>
            </a:lvl2pPr>
            <a:lvl3pPr marL="1143000" indent="-228600" defTabSz="815975" eaLnBrk="0" hangingPunct="0">
              <a:defRPr i="1">
                <a:solidFill>
                  <a:schemeClr val="tx1"/>
                </a:solidFill>
                <a:latin typeface="Arial" pitchFamily="34" charset="0"/>
                <a:ea typeface="宋体" pitchFamily="2" charset="-122"/>
              </a:defRPr>
            </a:lvl3pPr>
            <a:lvl4pPr marL="1600200" indent="-228600" defTabSz="815975" eaLnBrk="0" hangingPunct="0">
              <a:defRPr i="1">
                <a:solidFill>
                  <a:schemeClr val="tx1"/>
                </a:solidFill>
                <a:latin typeface="Arial" pitchFamily="34" charset="0"/>
                <a:ea typeface="宋体" pitchFamily="2" charset="-122"/>
              </a:defRPr>
            </a:lvl4pPr>
            <a:lvl5pPr marL="2057400" indent="-228600" defTabSz="815975" eaLnBrk="0" hangingPunct="0">
              <a:defRPr i="1">
                <a:solidFill>
                  <a:schemeClr val="tx1"/>
                </a:solidFill>
                <a:latin typeface="Arial" pitchFamily="34" charset="0"/>
                <a:ea typeface="宋体" pitchFamily="2" charset="-122"/>
              </a:defRPr>
            </a:lvl5pPr>
            <a:lvl6pPr marL="25146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defTabSz="815975"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spcBef>
                <a:spcPct val="50000"/>
              </a:spcBef>
            </a:pPr>
            <a:r>
              <a:rPr lang="vi-VN" altLang="zh-CN" sz="2400" b="1" dirty="0">
                <a:solidFill>
                  <a:srgbClr val="000000"/>
                </a:solidFill>
                <a:latin typeface="Times New Roman" panose="02020603050405020304" pitchFamily="18" charset="0"/>
                <a:ea typeface="楷体" pitchFamily="49" charset="-122"/>
                <a:cs typeface="Times New Roman" panose="02020603050405020304" pitchFamily="18" charset="0"/>
              </a:rPr>
              <a:t>C. Nhân hoá</a:t>
            </a:r>
            <a:endParaRPr lang="zh-CN" altLang="en-US" sz="2400" b="1" dirty="0">
              <a:solidFill>
                <a:srgbClr val="000000"/>
              </a:solidFill>
              <a:latin typeface="Times New Roman" panose="02020603050405020304" pitchFamily="18" charset="0"/>
              <a:ea typeface="楷体" pitchFamily="49" charset="-122"/>
              <a:cs typeface="Times New Roman" panose="02020603050405020304" pitchFamily="18" charset="0"/>
            </a:endParaRP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9114" y="2830355"/>
            <a:ext cx="2960687" cy="256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437404A-71F8-8270-9496-506E8625DAB0}"/>
              </a:ext>
            </a:extLst>
          </p:cNvPr>
          <p:cNvSpPr txBox="1"/>
          <p:nvPr/>
        </p:nvSpPr>
        <p:spPr>
          <a:xfrm>
            <a:off x="1895458" y="109990"/>
            <a:ext cx="5287997" cy="907749"/>
          </a:xfrm>
          <a:prstGeom prst="rect">
            <a:avLst/>
          </a:prstGeom>
          <a:noFill/>
        </p:spPr>
        <p:txBody>
          <a:bodyPr wrap="square">
            <a:spAutoFit/>
          </a:bodyPr>
          <a:lstStyle/>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 10. Câu thơ “Người thuê viết nay đâu?” sử dụng biện pháp tu từ gì?</a:t>
            </a:r>
            <a:endParaRPr lang="en-VN" sz="24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2000"/>
                                        <p:tgtEl>
                                          <p:spTgt spid="28"/>
                                        </p:tgtEl>
                                      </p:cBhvr>
                                    </p:animEffect>
                                  </p:childTnLst>
                                </p:cTn>
                              </p:par>
                            </p:childTnLst>
                          </p:cTn>
                        </p:par>
                        <p:par>
                          <p:cTn id="8" fill="hold" nodeType="afterGroup">
                            <p:stCondLst>
                              <p:cond delay="2000"/>
                            </p:stCondLst>
                            <p:childTnLst>
                              <p:par>
                                <p:cTn id="9" presetID="2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1000" fill="hold"/>
                                        <p:tgtEl>
                                          <p:spTgt spid="33"/>
                                        </p:tgtEl>
                                        <p:attrNameLst>
                                          <p:attrName>ppt_w</p:attrName>
                                        </p:attrNameLst>
                                      </p:cBhvr>
                                      <p:tavLst>
                                        <p:tav tm="0">
                                          <p:val>
                                            <p:fltVal val="0"/>
                                          </p:val>
                                        </p:tav>
                                        <p:tav tm="100000">
                                          <p:val>
                                            <p:strVal val="#ppt_w"/>
                                          </p:val>
                                        </p:tav>
                                      </p:tavLst>
                                    </p:anim>
                                    <p:anim calcmode="lin" valueType="num">
                                      <p:cBhvr>
                                        <p:cTn id="12" dur="1000" fill="hold"/>
                                        <p:tgtEl>
                                          <p:spTgt spid="33"/>
                                        </p:tgtEl>
                                        <p:attrNameLst>
                                          <p:attrName>ppt_h</p:attrName>
                                        </p:attrNameLst>
                                      </p:cBhvr>
                                      <p:tavLst>
                                        <p:tav tm="0">
                                          <p:val>
                                            <p:fltVal val="0"/>
                                          </p:val>
                                        </p:tav>
                                        <p:tav tm="100000">
                                          <p:val>
                                            <p:strVal val="#ppt_h"/>
                                          </p:val>
                                        </p:tav>
                                      </p:tavLst>
                                    </p:anim>
                                  </p:childTnLst>
                                </p:cTn>
                              </p:par>
                            </p:childTnLst>
                          </p:cTn>
                        </p:par>
                        <p:par>
                          <p:cTn id="13" fill="hold" nodeType="afterGroup">
                            <p:stCondLst>
                              <p:cond delay="3000"/>
                            </p:stCondLst>
                            <p:childTnLst>
                              <p:par>
                                <p:cTn id="14" presetID="8"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amond(in)">
                                      <p:cBhvr>
                                        <p:cTn id="16" dur="2000"/>
                                        <p:tgtEl>
                                          <p:spTgt spid="29"/>
                                        </p:tgtEl>
                                      </p:cBhvr>
                                    </p:animEffect>
                                  </p:childTnLst>
                                </p:cTn>
                              </p:par>
                              <p:par>
                                <p:cTn id="17" presetID="8" presetClass="entr" presetSubtype="1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diamond(in)">
                                      <p:cBhvr>
                                        <p:cTn id="19" dur="2000"/>
                                        <p:tgtEl>
                                          <p:spTgt spid="30"/>
                                        </p:tgtEl>
                                      </p:cBhvr>
                                    </p:animEffect>
                                  </p:childTnLst>
                                </p:cTn>
                              </p:par>
                              <p:par>
                                <p:cTn id="20" presetID="8" presetClass="entr" presetSubtype="16"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diamond(in)">
                                      <p:cBhvr>
                                        <p:cTn id="22" dur="2000"/>
                                        <p:tgtEl>
                                          <p:spTgt spid="31"/>
                                        </p:tgtEl>
                                      </p:cBhvr>
                                    </p:animEffect>
                                  </p:childTnLst>
                                </p:cTn>
                              </p:par>
                              <p:par>
                                <p:cTn id="23" presetID="8"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diamond(in)">
                                      <p:cBhvr>
                                        <p:cTn id="25" dur="2000"/>
                                        <p:tgtEl>
                                          <p:spTgt spid="32"/>
                                        </p:tgtEl>
                                      </p:cBhvr>
                                    </p:animEffect>
                                  </p:childTnLst>
                                </p:cTn>
                              </p:par>
                            </p:childTnLst>
                          </p:cTn>
                        </p:par>
                        <p:par>
                          <p:cTn id="26" fill="hold" nodeType="afterGroup">
                            <p:stCondLst>
                              <p:cond delay="5000"/>
                            </p:stCondLst>
                            <p:childTnLst>
                              <p:par>
                                <p:cTn id="27" presetID="49" presetClass="entr" presetSubtype="0" decel="10000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1000" fill="hold"/>
                                        <p:tgtEl>
                                          <p:spTgt spid="39"/>
                                        </p:tgtEl>
                                        <p:attrNameLst>
                                          <p:attrName>ppt_w</p:attrName>
                                        </p:attrNameLst>
                                      </p:cBhvr>
                                      <p:tavLst>
                                        <p:tav tm="0">
                                          <p:val>
                                            <p:fltVal val="0"/>
                                          </p:val>
                                        </p:tav>
                                        <p:tav tm="100000">
                                          <p:val>
                                            <p:strVal val="#ppt_w"/>
                                          </p:val>
                                        </p:tav>
                                      </p:tavLst>
                                    </p:anim>
                                    <p:anim calcmode="lin" valueType="num">
                                      <p:cBhvr>
                                        <p:cTn id="30" dur="1000" fill="hold"/>
                                        <p:tgtEl>
                                          <p:spTgt spid="39"/>
                                        </p:tgtEl>
                                        <p:attrNameLst>
                                          <p:attrName>ppt_h</p:attrName>
                                        </p:attrNameLst>
                                      </p:cBhvr>
                                      <p:tavLst>
                                        <p:tav tm="0">
                                          <p:val>
                                            <p:fltVal val="0"/>
                                          </p:val>
                                        </p:tav>
                                        <p:tav tm="100000">
                                          <p:val>
                                            <p:strVal val="#ppt_h"/>
                                          </p:val>
                                        </p:tav>
                                      </p:tavLst>
                                    </p:anim>
                                    <p:anim calcmode="lin" valueType="num">
                                      <p:cBhvr>
                                        <p:cTn id="31" dur="1000" fill="hold"/>
                                        <p:tgtEl>
                                          <p:spTgt spid="39"/>
                                        </p:tgtEl>
                                        <p:attrNameLst>
                                          <p:attrName>style.rotation</p:attrName>
                                        </p:attrNameLst>
                                      </p:cBhvr>
                                      <p:tavLst>
                                        <p:tav tm="0">
                                          <p:val>
                                            <p:fltVal val="360"/>
                                          </p:val>
                                        </p:tav>
                                        <p:tav tm="100000">
                                          <p:val>
                                            <p:fltVal val="0"/>
                                          </p:val>
                                        </p:tav>
                                      </p:tavLst>
                                    </p:anim>
                                    <p:animEffect transition="in" filter="fade">
                                      <p:cBhvr>
                                        <p:cTn id="32" dur="1000"/>
                                        <p:tgtEl>
                                          <p:spTgt spid="39"/>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1000" fill="hold"/>
                                        <p:tgtEl>
                                          <p:spTgt spid="41"/>
                                        </p:tgtEl>
                                        <p:attrNameLst>
                                          <p:attrName>ppt_w</p:attrName>
                                        </p:attrNameLst>
                                      </p:cBhvr>
                                      <p:tavLst>
                                        <p:tav tm="0">
                                          <p:val>
                                            <p:fltVal val="0"/>
                                          </p:val>
                                        </p:tav>
                                        <p:tav tm="100000">
                                          <p:val>
                                            <p:strVal val="#ppt_w"/>
                                          </p:val>
                                        </p:tav>
                                      </p:tavLst>
                                    </p:anim>
                                    <p:anim calcmode="lin" valueType="num">
                                      <p:cBhvr>
                                        <p:cTn id="36" dur="1000" fill="hold"/>
                                        <p:tgtEl>
                                          <p:spTgt spid="41"/>
                                        </p:tgtEl>
                                        <p:attrNameLst>
                                          <p:attrName>ppt_h</p:attrName>
                                        </p:attrNameLst>
                                      </p:cBhvr>
                                      <p:tavLst>
                                        <p:tav tm="0">
                                          <p:val>
                                            <p:fltVal val="0"/>
                                          </p:val>
                                        </p:tav>
                                        <p:tav tm="100000">
                                          <p:val>
                                            <p:strVal val="#ppt_h"/>
                                          </p:val>
                                        </p:tav>
                                      </p:tavLst>
                                    </p:anim>
                                    <p:anim calcmode="lin" valueType="num">
                                      <p:cBhvr>
                                        <p:cTn id="37" dur="1000" fill="hold"/>
                                        <p:tgtEl>
                                          <p:spTgt spid="41"/>
                                        </p:tgtEl>
                                        <p:attrNameLst>
                                          <p:attrName>style.rotation</p:attrName>
                                        </p:attrNameLst>
                                      </p:cBhvr>
                                      <p:tavLst>
                                        <p:tav tm="0">
                                          <p:val>
                                            <p:fltVal val="360"/>
                                          </p:val>
                                        </p:tav>
                                        <p:tav tm="100000">
                                          <p:val>
                                            <p:fltVal val="0"/>
                                          </p:val>
                                        </p:tav>
                                      </p:tavLst>
                                    </p:anim>
                                    <p:animEffect transition="in" filter="fade">
                                      <p:cBhvr>
                                        <p:cTn id="38" dur="1000"/>
                                        <p:tgtEl>
                                          <p:spTgt spid="41"/>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1000" fill="hold"/>
                                        <p:tgtEl>
                                          <p:spTgt spid="42"/>
                                        </p:tgtEl>
                                        <p:attrNameLst>
                                          <p:attrName>ppt_w</p:attrName>
                                        </p:attrNameLst>
                                      </p:cBhvr>
                                      <p:tavLst>
                                        <p:tav tm="0">
                                          <p:val>
                                            <p:fltVal val="0"/>
                                          </p:val>
                                        </p:tav>
                                        <p:tav tm="100000">
                                          <p:val>
                                            <p:strVal val="#ppt_w"/>
                                          </p:val>
                                        </p:tav>
                                      </p:tavLst>
                                    </p:anim>
                                    <p:anim calcmode="lin" valueType="num">
                                      <p:cBhvr>
                                        <p:cTn id="42" dur="1000" fill="hold"/>
                                        <p:tgtEl>
                                          <p:spTgt spid="42"/>
                                        </p:tgtEl>
                                        <p:attrNameLst>
                                          <p:attrName>ppt_h</p:attrName>
                                        </p:attrNameLst>
                                      </p:cBhvr>
                                      <p:tavLst>
                                        <p:tav tm="0">
                                          <p:val>
                                            <p:fltVal val="0"/>
                                          </p:val>
                                        </p:tav>
                                        <p:tav tm="100000">
                                          <p:val>
                                            <p:strVal val="#ppt_h"/>
                                          </p:val>
                                        </p:tav>
                                      </p:tavLst>
                                    </p:anim>
                                    <p:anim calcmode="lin" valueType="num">
                                      <p:cBhvr>
                                        <p:cTn id="43" dur="1000" fill="hold"/>
                                        <p:tgtEl>
                                          <p:spTgt spid="42"/>
                                        </p:tgtEl>
                                        <p:attrNameLst>
                                          <p:attrName>style.rotation</p:attrName>
                                        </p:attrNameLst>
                                      </p:cBhvr>
                                      <p:tavLst>
                                        <p:tav tm="0">
                                          <p:val>
                                            <p:fltVal val="360"/>
                                          </p:val>
                                        </p:tav>
                                        <p:tav tm="100000">
                                          <p:val>
                                            <p:fltVal val="0"/>
                                          </p:val>
                                        </p:tav>
                                      </p:tavLst>
                                    </p:anim>
                                    <p:animEffect transition="in" filter="fade">
                                      <p:cBhvr>
                                        <p:cTn id="44" dur="1000"/>
                                        <p:tgtEl>
                                          <p:spTgt spid="4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 calcmode="lin" valueType="num">
                                      <p:cBhvr>
                                        <p:cTn id="49" dur="1000" fill="hold"/>
                                        <p:tgtEl>
                                          <p:spTgt spid="40"/>
                                        </p:tgtEl>
                                        <p:attrNameLst>
                                          <p:attrName>style.rotation</p:attrName>
                                        </p:attrNameLst>
                                      </p:cBhvr>
                                      <p:tavLst>
                                        <p:tav tm="0">
                                          <p:val>
                                            <p:fltVal val="360"/>
                                          </p:val>
                                        </p:tav>
                                        <p:tav tm="100000">
                                          <p:val>
                                            <p:fltVal val="0"/>
                                          </p:val>
                                        </p:tav>
                                      </p:tavLst>
                                    </p:anim>
                                    <p:animEffect transition="in" filter="fade">
                                      <p:cBhvr>
                                        <p:cTn id="50" dur="1000"/>
                                        <p:tgtEl>
                                          <p:spTgt spid="4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1" presetClass="entr" presetSubtype="3"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heel(3)">
                                      <p:cBhvr>
                                        <p:cTn id="55" dur="20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mph" presetSubtype="2" fill="hold" grpId="1" nodeType="clickEffect">
                                  <p:stCondLst>
                                    <p:cond delay="0"/>
                                  </p:stCondLst>
                                  <p:childTnLst>
                                    <p:animClr clrSpc="rgb" dir="cw">
                                      <p:cBhvr override="childStyle">
                                        <p:cTn id="59" dur="2000" fill="hold"/>
                                        <p:tgtEl>
                                          <p:spTgt spid="40"/>
                                        </p:tgtEl>
                                        <p:attrNameLst>
                                          <p:attrName>style.color</p:attrName>
                                        </p:attrNameLst>
                                      </p:cBhvr>
                                      <p:to>
                                        <a:srgbClr val="FF2600"/>
                                      </p:to>
                                    </p:animClr>
                                  </p:childTnLst>
                                  <p:subTnLst>
                                    <p:audio>
                                      <p:cMediaNode>
                                        <p:cTn display="0" masterRel="sameClick">
                                          <p:stCondLst>
                                            <p:cond evt="begin" delay="0">
                                              <p:tn val="58"/>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0" grpId="1"/>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b="1" i="0" spc="-300" dirty="0">
                <a:latin typeface="Times New Roman" panose="02020603050405020304" pitchFamily="18" charset="0"/>
                <a:ea typeface="方正字迹-吕建德字体" panose="02010600010101010101" pitchFamily="2" charset="-122"/>
                <a:cs typeface="Times New Roman" panose="02020603050405020304" pitchFamily="18" charset="0"/>
              </a:rPr>
              <a:t>I</a:t>
            </a:r>
            <a:endParaRPr lang="zh-CN" altLang="en-US" sz="5400" b="1" i="0"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i="0" spc="-300" dirty="0">
                <a:latin typeface="Times New Roman" panose="02020603050405020304" pitchFamily="18" charset="0"/>
                <a:ea typeface="方正华隶简体" pitchFamily="65" charset="-122"/>
                <a:cs typeface="Times New Roman" panose="02020603050405020304" pitchFamily="18" charset="0"/>
              </a:rPr>
              <a:t>Tìm hiểu chung</a:t>
            </a:r>
            <a:endParaRPr lang="zh-CN" altLang="en-US" sz="3600" b="1" i="0"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75796228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F:\360安全浏览器下载\水墨\1402\13.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l="14583" t="10737" r="14583" b="15705"/>
          <a:stretch/>
        </p:blipFill>
        <p:spPr bwMode="auto">
          <a:xfrm>
            <a:off x="2009508" y="642404"/>
            <a:ext cx="4896544" cy="2861118"/>
          </a:xfrm>
          <a:prstGeom prst="rect">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2699792" y="1419622"/>
            <a:ext cx="3442628" cy="1015663"/>
          </a:xfrm>
          <a:prstGeom prst="rect">
            <a:avLst/>
          </a:prstGeom>
        </p:spPr>
        <p:txBody>
          <a:bodyPr wrap="square">
            <a:spAutoFit/>
          </a:bodyPr>
          <a:lstStyle/>
          <a:p>
            <a:pPr algn="ctr"/>
            <a:r>
              <a:rPr lang="vi-VN" altLang="zh-CN" sz="6000" b="1" i="0" spc="-300" dirty="0">
                <a:latin typeface="Times New Roman" panose="02020603050405020304" pitchFamily="18" charset="0"/>
                <a:ea typeface="方正字迹-吕建德字体" panose="02010600010101010101" pitchFamily="2" charset="-122"/>
                <a:cs typeface="Times New Roman" panose="02020603050405020304" pitchFamily="18" charset="0"/>
              </a:rPr>
              <a:t>V.</a:t>
            </a:r>
            <a:endParaRPr lang="zh-CN" altLang="en-US" sz="5400" b="1" i="0" spc="-300" dirty="0">
              <a:latin typeface="Times New Roman" panose="02020603050405020304" pitchFamily="18" charset="0"/>
              <a:ea typeface="方正字迹-吕建德字体" panose="02010600010101010101" pitchFamily="2" charset="-122"/>
              <a:cs typeface="Times New Roman" panose="02020603050405020304" pitchFamily="18" charset="0"/>
            </a:endParaRPr>
          </a:p>
        </p:txBody>
      </p:sp>
      <p:sp>
        <p:nvSpPr>
          <p:cNvPr id="38" name="矩形 37"/>
          <p:cNvSpPr/>
          <p:nvPr/>
        </p:nvSpPr>
        <p:spPr>
          <a:xfrm>
            <a:off x="2216455" y="3651589"/>
            <a:ext cx="5002153" cy="646331"/>
          </a:xfrm>
          <a:prstGeom prst="rect">
            <a:avLst/>
          </a:prstGeom>
        </p:spPr>
        <p:txBody>
          <a:bodyPr wrap="square">
            <a:spAutoFit/>
          </a:bodyPr>
          <a:lstStyle/>
          <a:p>
            <a:pPr algn="ctr"/>
            <a:r>
              <a:rPr lang="vi-VN" altLang="zh-CN" sz="3600" b="1" i="0" spc="-300" dirty="0">
                <a:latin typeface="Times New Roman" panose="02020603050405020304" pitchFamily="18" charset="0"/>
                <a:ea typeface="方正华隶简体" pitchFamily="65" charset="-122"/>
                <a:cs typeface="Times New Roman" panose="02020603050405020304" pitchFamily="18" charset="0"/>
              </a:rPr>
              <a:t>VẬN DỤNG</a:t>
            </a:r>
            <a:endParaRPr lang="zh-CN" altLang="en-US" sz="3600" b="1" i="0" spc="-300" dirty="0">
              <a:latin typeface="Times New Roman" panose="02020603050405020304" pitchFamily="18" charset="0"/>
              <a:ea typeface="方正华隶简体" pitchFamily="65" charset="-122"/>
              <a:cs typeface="Times New Roman" panose="02020603050405020304" pitchFamily="18" charset="0"/>
            </a:endParaRPr>
          </a:p>
        </p:txBody>
      </p:sp>
      <p:pic>
        <p:nvPicPr>
          <p:cNvPr id="39" name="Picture 4" descr="E:\PPT\PPT中国风元素\水墨祥云\水墨祥云\01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73144" y="3730401"/>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5" descr="毛笔2"/>
          <p:cNvPicPr>
            <a:picLocks noChangeAspect="1" noChangeArrowheads="1"/>
          </p:cNvPicPr>
          <p:nvPr/>
        </p:nvPicPr>
        <p:blipFill>
          <a:blip r:embed="rId6" cstate="print">
            <a:extLst>
              <a:ext uri="{28A0092B-C50C-407E-A947-70E740481C1C}">
                <a14:useLocalDpi xmlns:a14="http://schemas.microsoft.com/office/drawing/2010/main" val="0"/>
              </a:ext>
            </a:extLst>
          </a:blip>
          <a:srcRect l="48750" t="22501" r="13750" b="42500"/>
          <a:stretch>
            <a:fillRect/>
          </a:stretch>
        </p:blipFill>
        <p:spPr bwMode="auto">
          <a:xfrm>
            <a:off x="2491044" y="2514612"/>
            <a:ext cx="2254768" cy="1577911"/>
          </a:xfrm>
          <a:prstGeom prst="rect">
            <a:avLst/>
          </a:prstGeom>
          <a:noFill/>
          <a:extLst>
            <a:ext uri="{909E8E84-426E-40DD-AFC4-6F175D3DCCD1}">
              <a14:hiddenFill xmlns:a14="http://schemas.microsoft.com/office/drawing/2010/main">
                <a:solidFill>
                  <a:srgbClr val="FFFFFF"/>
                </a:solidFill>
              </a14:hiddenFill>
            </a:ext>
          </a:extLst>
        </p:spPr>
      </p:pic>
      <p:pic>
        <p:nvPicPr>
          <p:cNvPr id="41" name="图片 41" descr="C_108.jpg"/>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78924" y="4208352"/>
            <a:ext cx="5345404" cy="163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120473"/>
            <a:ext cx="3335025" cy="1727543"/>
          </a:xfrm>
          <a:prstGeom prst="rect">
            <a:avLst/>
          </a:prstGeom>
        </p:spPr>
      </p:pic>
    </p:spTree>
    <p:extLst>
      <p:ext uri="{BB962C8B-B14F-4D97-AF65-F5344CB8AC3E}">
        <p14:creationId xmlns:p14="http://schemas.microsoft.com/office/powerpoint/2010/main" val="8429743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750" fill="hold"/>
                                        <p:tgtEl>
                                          <p:spTgt spid="37"/>
                                        </p:tgtEl>
                                        <p:attrNameLst>
                                          <p:attrName>ppt_w</p:attrName>
                                        </p:attrNameLst>
                                      </p:cBhvr>
                                      <p:tavLst>
                                        <p:tav tm="0">
                                          <p:val>
                                            <p:fltVal val="0"/>
                                          </p:val>
                                        </p:tav>
                                        <p:tav tm="100000">
                                          <p:val>
                                            <p:strVal val="#ppt_w"/>
                                          </p:val>
                                        </p:tav>
                                      </p:tavLst>
                                    </p:anim>
                                    <p:anim calcmode="lin" valueType="num">
                                      <p:cBhvr>
                                        <p:cTn id="14" dur="750" fill="hold"/>
                                        <p:tgtEl>
                                          <p:spTgt spid="37"/>
                                        </p:tgtEl>
                                        <p:attrNameLst>
                                          <p:attrName>ppt_h</p:attrName>
                                        </p:attrNameLst>
                                      </p:cBhvr>
                                      <p:tavLst>
                                        <p:tav tm="0">
                                          <p:val>
                                            <p:fltVal val="0"/>
                                          </p:val>
                                        </p:tav>
                                        <p:tav tm="100000">
                                          <p:val>
                                            <p:strVal val="#ppt_h"/>
                                          </p:val>
                                        </p:tav>
                                      </p:tavLst>
                                    </p:anim>
                                    <p:animEffect transition="in" filter="fade">
                                      <p:cBhvr>
                                        <p:cTn id="15" dur="750"/>
                                        <p:tgtEl>
                                          <p:spTgt spid="37"/>
                                        </p:tgtEl>
                                      </p:cBhvr>
                                    </p:animEffect>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250" fill="hold"/>
                                        <p:tgtEl>
                                          <p:spTgt spid="39"/>
                                        </p:tgtEl>
                                        <p:attrNameLst>
                                          <p:attrName>ppt_x</p:attrName>
                                        </p:attrNameLst>
                                      </p:cBhvr>
                                      <p:tavLst>
                                        <p:tav tm="0">
                                          <p:val>
                                            <p:strVal val="0-#ppt_w/2"/>
                                          </p:val>
                                        </p:tav>
                                        <p:tav tm="100000">
                                          <p:val>
                                            <p:strVal val="#ppt_x"/>
                                          </p:val>
                                        </p:tav>
                                      </p:tavLst>
                                    </p:anim>
                                    <p:anim calcmode="lin" valueType="num">
                                      <p:cBhvr additive="base">
                                        <p:cTn id="20" dur="1250" fill="hold"/>
                                        <p:tgtEl>
                                          <p:spTgt spid="39"/>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2250"/>
                                        <p:tgtEl>
                                          <p:spTgt spid="41"/>
                                        </p:tgtEl>
                                      </p:cBhvr>
                                    </p:animEffect>
                                  </p:childTnLst>
                                </p:cTn>
                              </p:par>
                            </p:childTnLst>
                          </p:cTn>
                        </p:par>
                        <p:par>
                          <p:cTn id="25" fill="hold">
                            <p:stCondLst>
                              <p:cond delay="525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22" presetClass="entr" presetSubtype="8" fill="hold" grpId="0" nodeType="withEffect">
                                  <p:stCondLst>
                                    <p:cond delay="125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2750"/>
                                        <p:tgtEl>
                                          <p:spTgt spid="38"/>
                                        </p:tgtEl>
                                      </p:cBhvr>
                                    </p:animEffect>
                                  </p:childTnLst>
                                </p:cTn>
                              </p:par>
                              <p:par>
                                <p:cTn id="32" presetID="0" presetClass="path" presetSubtype="0" accel="50000" decel="50000" fill="hold" nodeType="withEffect">
                                  <p:stCondLst>
                                    <p:cond delay="1250"/>
                                  </p:stCondLst>
                                  <p:childTnLst>
                                    <p:animMotion origin="layout" path="M -0.02292 -0.00401 C -0.02101 0.01449 -0.02292 0.02003 -0.01233 0.02651 C -0.00313 0.02219 0.00034 0.02096 0.00729 0.00986 C 0.01007 0.00555 0.01528 -0.00401 0.01528 -0.0037 C 0.01232 0.01079 0.01146 0.02096 0.00607 0.03576 C 0.00521 0.03822 0.00243 0.041 0.00347 0.04285 C 0.00382 0.04346 0.01545 0.03637 0.01666 0.03576 C 0.02048 0.02867 0.02413 0.02497 0.02708 0.01695 C 0.02552 0.0262 0.02378 0.02897 0.03368 0.02158 C 0.03958 0.01726 0.04496 0.00863 0.04948 0.00061 C 0.05 -0.00247 0.05087 -0.01172 0.05087 -0.00863 C 0.05087 -0.00124 0.04878 0.01233 0.04687 0.01942 C 0.04618 0.02188 0.04288 0.02497 0.04427 0.02651 C 0.04548 0.02774 0.05278 0.02281 0.05468 0.02158 C 0.05798 0.00585 0.05781 0.02466 0.05868 0.03113 C 0.06076 0.07675 0.05764 0.06257 0.06666 0.04747 C 0.06857 0.03637 0.07482 0.02897 0.08107 0.02651 C 0.08576 0.01788 0.08576 0.01202 0.09028 0.02404 C 0.09166 0.02312 0.09305 0.02003 0.09427 0.02158 C 0.09791 0.02589 0.10052 0.04839 0.10347 0.05672 C 0.12187 0.05425 0.12205 0.05949 0.12968 0.03576 C 0.12934 0.03021 0.12847 0.02497 0.12847 0.01942 C 0.12847 0.01479 0.12847 0.02897 0.12968 0.03329 C 0.13038 0.03576 0.13229 0.03637 0.13368 0.03791 C 0.13593 0.03637 0.13837 0.03576 0.14028 0.03329 C 0.1434 0.02928 0.14305 0.0225 0.14427 0.01695 C 0.14653 0.00647 0.14618 0.00863 0.15087 0.00308 C 0.15885 0.00647 0.16545 0.01449 0.17309 0.01942 C 0.17725 0.0299 0.17864 0.03791 0.17048 0.04285 C 0.16597 0.05456 0.16979 0.04932 0.16528 0.04285 C 0.16423 0.0413 0.16267 0.0413 0.16128 0.04038 C 0.15694 0.0413 0.15225 0.04038 0.14809 0.04285 C 0.14635 0.04377 0.15416 0.04192 0.15347 0.045 C 0.15191 0.05086 0.14635 0.04778 0.14288 0.04963 C 0.14201 0.05209 0.13923 0.05456 0.14028 0.05672 C 0.14218 0.06011 0.14548 0.05949 0.14809 0.05918 C 0.15434 0.05857 0.16041 0.0561 0.16666 0.05425 C 0.17066 0.05302 0.17847 0.04963 0.17847 0.04994 C 0.18403 0.0447 0.18819 0.04254 0.19427 0.04038 C 0.19982 0.05548 0.20555 0.05179 0.21528 0.04963 C 0.21805 0.04223 0.21962 0.03452 0.22187 0.02651 C 0.22222 0.02343 0.22239 0.02003 0.22309 0.01695 C 0.22378 0.01418 0.22534 0.00709 0.22587 0.00986 C 0.2335 0.04593 0.221 0.02867 0.23107 0.04038 C 0.23212 0.03915 0.23923 0.03052 0.24028 0.03113 C 0.24201 0.03237 0.24114 0.0373 0.24166 0.04038 C 0.24271 0.0598 0.2408 0.07213 0.25087 0.05425 C 0.2533 0.041 0.25017 0.05333 0.25607 0.04285 C 0.25712 0.041 0.25868 0.03576 0.25868 0.03606 C 0.25955 0.03329 0.26059 0.03113 0.26128 0.02867 C 0.26198 0.02651 0.26128 0.02158 0.26267 0.02158 C 0.26545 0.02158 0.26319 0.03237 0.26528 0.03576 C 0.26823 0.04069 0.27309 0.03915 0.27708 0.04038 C 0.28559 0.0373 0.28958 0.03267 0.29548 0.02158 C 0.296 0.01942 0.29548 0.01479 0.29687 0.01479 C 0.29843 0.01479 0.29861 0.01942 0.29948 0.02158 C 0.30243 0.02805 0.30243 0.02682 0.30729 0.03113 C 0.31215 0.03021 0.31753 0.02497 0.32187 0.02867 C 0.33559 0.04069 0.31458 0.04963 0.32708 0.04285 C 0.33871 0.02867 0.325 0.04192 0.33229 0.045 C 0.33576 0.04655 0.33941 0.04346 0.34288 0.04285 C 0.34843 0.03298 0.35312 0.02219 0.35868 0.01233 C 0.36319 0.02435 0.36267 0.0262 0.37048 0.01942 C 0.37361 0.0111 0.3743 0.00555 0.3783 -0.00154 C 0.38472 0.00955 0.38819 0.01788 0.39687 0.02158 C 0.40399 0.01911 0.40972 0.01973 0.41666 0.02404 C 0.42153 0.03113 0.42656 0.03298 0.42847 0.04285 C 0.42222 0.04716 0.41545 0.04716 0.41788 0.06134 C 0.42066 0.06103 0.44791 0.06812 0.44427 0.04747 C 0.44809 0.04038 0.45468 0.01942 0.44288 0.02651 C 0.43993 0.04346 0.44774 0.03021 0.45087 0.02651 C 0.45434 0.0447 0.45764 0.05209 0.46788 0.06134 C 0.46875 0.05888 0.46927 0.0561 0.47048 0.05425 C 0.47569 0.04655 0.47812 0.05333 0.47309 0.045 C 0.47448 0.04439 0.47604 0.0447 0.47708 0.04285 C 0.4842 0.03021 0.47968 0.02404 0.48368 0.03113 L 0.49166 0.01233 " pathEditMode="relative" rAng="0" ptsTypes="fffffffffffffffffffffffffffffffffffffffffffffffffffffffffffffffffffffffffffAA">
                                      <p:cBhvr>
                                        <p:cTn id="33" dur="2750" fill="hold"/>
                                        <p:tgtEl>
                                          <p:spTgt spid="40"/>
                                        </p:tgtEl>
                                        <p:attrNameLst>
                                          <p:attrName>ppt_x</p:attrName>
                                          <p:attrName>ppt_y</p:attrName>
                                        </p:attrNameLst>
                                      </p:cBhvr>
                                      <p:rCtr x="25729" y="3637"/>
                                    </p:animMotion>
                                  </p:childTnLst>
                                </p:cTn>
                              </p:par>
                            </p:childTnLst>
                          </p:cTn>
                        </p:par>
                        <p:par>
                          <p:cTn id="34" fill="hold">
                            <p:stCondLst>
                              <p:cond delay="9250"/>
                            </p:stCondLst>
                            <p:childTnLst>
                              <p:par>
                                <p:cTn id="35" presetID="10" presetClass="exit" presetSubtype="0" fill="hold" nodeType="afterEffect">
                                  <p:stCondLst>
                                    <p:cond delay="0"/>
                                  </p:stCondLst>
                                  <p:childTnLst>
                                    <p:animEffect transition="out" filter="fade">
                                      <p:cBhvr>
                                        <p:cTn id="36" dur="500"/>
                                        <p:tgtEl>
                                          <p:spTgt spid="40"/>
                                        </p:tgtEl>
                                      </p:cBhvr>
                                    </p:animEffect>
                                    <p:set>
                                      <p:cBhvr>
                                        <p:cTn id="37"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0" descr="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 y="3284697"/>
            <a:ext cx="9145587" cy="186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9" descr="09"/>
          <p:cNvPicPr>
            <a:picLocks noChangeAspect="1" noChangeArrowheads="1"/>
          </p:cNvPicPr>
          <p:nvPr/>
        </p:nvPicPr>
        <p:blipFill>
          <a:blip r:embed="rId4">
            <a:lum bright="-14000" contrast="14000"/>
            <a:extLst>
              <a:ext uri="{28A0092B-C50C-407E-A947-70E740481C1C}">
                <a14:useLocalDpi xmlns:a14="http://schemas.microsoft.com/office/drawing/2010/main" val="0"/>
              </a:ext>
            </a:extLst>
          </a:blip>
          <a:srcRect/>
          <a:stretch>
            <a:fillRect/>
          </a:stretch>
        </p:blipFill>
        <p:spPr bwMode="auto">
          <a:xfrm>
            <a:off x="1476375" y="3077528"/>
            <a:ext cx="3444875" cy="1850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46" descr="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76" y="1248728"/>
            <a:ext cx="3978275"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8C335D9F-86FE-D999-BFFD-9A9F52C953DD}"/>
              </a:ext>
            </a:extLst>
          </p:cNvPr>
          <p:cNvSpPr txBox="1"/>
          <p:nvPr/>
        </p:nvSpPr>
        <p:spPr>
          <a:xfrm>
            <a:off x="4110036" y="419563"/>
            <a:ext cx="4572000" cy="2878480"/>
          </a:xfrm>
          <a:prstGeom prst="rect">
            <a:avLst/>
          </a:prstGeom>
          <a:noFill/>
        </p:spPr>
        <p:txBody>
          <a:bodyPr wrap="square">
            <a:spAutoFit/>
          </a:bodyPr>
          <a:lstStyle/>
          <a:p>
            <a:pPr algn="just">
              <a:lnSpc>
                <a:spcPct val="115000"/>
              </a:lnSpc>
            </a:pPr>
            <a:r>
              <a:rPr lang="vi-VN" sz="3200" i="0" dirty="0">
                <a:solidFill>
                  <a:srgbClr val="000000"/>
                </a:solidFill>
                <a:effectLst/>
                <a:latin typeface="Times New Roman" panose="02020603050405020304" pitchFamily="18" charset="0"/>
                <a:ea typeface="Times New Roman" panose="02020603050405020304" pitchFamily="18" charset="0"/>
              </a:rPr>
              <a:t>Qua bài thơ, em hiểu gì về tục “xin chữ” mỗi dịp Tết đến, xuân về. Nếu vẽ minh hoạ cho bài thơ, em sẽ vẽ hình ảnh nào?  </a:t>
            </a:r>
            <a:endParaRPr lang="en-VN" sz="3200" i="0" dirty="0">
              <a:effectLst/>
              <a:latin typeface="Times New Roman" panose="02020603050405020304" pitchFamily="18" charset="0"/>
              <a:ea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1" presetClass="entr" presetSubtype="1" fill="hold" nodeType="afterEffect">
                                  <p:stCondLst>
                                    <p:cond delay="0"/>
                                  </p:stCondLst>
                                  <p:childTnLst>
                                    <p:set>
                                      <p:cBhvr>
                                        <p:cTn id="22" dur="1" fill="hold">
                                          <p:stCondLst>
                                            <p:cond delay="0"/>
                                          </p:stCondLst>
                                        </p:cTn>
                                        <p:tgtEl>
                                          <p:spTgt spid="13">
                                            <p:txEl>
                                              <p:pRg st="0" end="0"/>
                                            </p:txEl>
                                          </p:spTgt>
                                        </p:tgtEl>
                                        <p:attrNameLst>
                                          <p:attrName>style.visibility</p:attrName>
                                        </p:attrNameLst>
                                      </p:cBhvr>
                                      <p:to>
                                        <p:strVal val="visible"/>
                                      </p:to>
                                    </p:set>
                                    <p:animEffect transition="in" filter="wheel(1)">
                                      <p:cBhvr>
                                        <p:cTn id="23" dur="2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6899" y="3402328"/>
            <a:ext cx="4223226" cy="2006155"/>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2512" t="-9307" r="-2512" b="50464"/>
          <a:stretch/>
        </p:blipFill>
        <p:spPr>
          <a:xfrm>
            <a:off x="-22608" y="-603114"/>
            <a:ext cx="5307403" cy="3816424"/>
          </a:xfrm>
          <a:prstGeom prst="rect">
            <a:avLst/>
          </a:prstGeom>
        </p:spPr>
      </p:pic>
      <p:sp>
        <p:nvSpPr>
          <p:cNvPr id="20" name="Rectangle 13"/>
          <p:cNvSpPr txBox="1">
            <a:spLocks noChangeArrowheads="1"/>
          </p:cNvSpPr>
          <p:nvPr/>
        </p:nvSpPr>
        <p:spPr bwMode="auto">
          <a:xfrm>
            <a:off x="1266802" y="2211710"/>
            <a:ext cx="6610396" cy="15094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19" tIns="45709" rIns="91419" bIns="45709"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lnSpc>
                <a:spcPts val="4200"/>
              </a:lnSpc>
            </a:pPr>
            <a:r>
              <a:rPr lang="vi-VN" altLang="zh-CN" sz="6000" dirty="0">
                <a:latin typeface="Times New Roman" panose="02020603050405020304" pitchFamily="18" charset="0"/>
                <a:ea typeface="方正舒体" panose="02010601030101010101" pitchFamily="2" charset="-122"/>
                <a:cs typeface="Times New Roman" panose="02020603050405020304" pitchFamily="18" charset="0"/>
              </a:rPr>
              <a:t>Chúc các em học tốt !</a:t>
            </a:r>
            <a:endParaRPr lang="zh-CN" altLang="en-US" sz="6000" dirty="0">
              <a:latin typeface="Times New Roman" panose="02020603050405020304" pitchFamily="18" charset="0"/>
              <a:ea typeface="方正舒体" panose="02010601030101010101" pitchFamily="2" charset="-122"/>
              <a:cs typeface="Times New Roman" panose="02020603050405020304" pitchFamily="18" charset="0"/>
            </a:endParaRPr>
          </a:p>
        </p:txBody>
      </p:sp>
      <p:pic>
        <p:nvPicPr>
          <p:cNvPr id="7" name="Picture 3" descr="I:\我的模板\中国风模板\中国风模板05\宽版\树叶\树叶0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4180" y="-163413"/>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我的模板\中国风模板\中国风模板05\宽版\树叶\树叶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1588" y="-29675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I:\我的模板\中国风模板\中国风模板05\宽版\树叶\树叶0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9284" y="59516"/>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I:\我的模板\中国风模板\中国风模板05\宽版\树叶\树叶0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9934" y="-163413"/>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4413850">
            <a:off x="-308695" y="475740"/>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5828100" flipV="1">
            <a:off x="7740901" y="-295049"/>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I:\我的模板\中国风模板\中国风模板05\宽版\树叶\树叶04.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8064902">
            <a:off x="5278390" y="-225443"/>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我的模板\中国风模板\中国风模板05\宽版\树叶\树叶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15422" y="-318988"/>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I:\我的模板\中国风模板\中国风模板05\宽版\树叶\树叶03.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779266" y="-380578"/>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26" name="渔舟唱晚.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8408898" y="4803934"/>
            <a:ext cx="339566" cy="339566"/>
          </a:xfrm>
          <a:prstGeom prst="rect">
            <a:avLst/>
          </a:prstGeom>
        </p:spPr>
      </p:pic>
      <p:pic>
        <p:nvPicPr>
          <p:cNvPr id="16" name="图片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0374" y="3285385"/>
            <a:ext cx="3581792" cy="1746812"/>
          </a:xfrm>
          <a:prstGeom prst="rect">
            <a:avLst/>
          </a:prstGeom>
        </p:spPr>
      </p:pic>
    </p:spTree>
    <p:extLst>
      <p:ext uri="{BB962C8B-B14F-4D97-AF65-F5344CB8AC3E}">
        <p14:creationId xmlns:p14="http://schemas.microsoft.com/office/powerpoint/2010/main" val="281190701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52" presetClass="entr" presetSubtype="0" fill="hold" grpId="4" nodeType="afterEffect">
                                  <p:stCondLst>
                                    <p:cond delay="0"/>
                                  </p:stCondLst>
                                  <p:iterate type="lt">
                                    <p:tmPct val="10000"/>
                                  </p:iterate>
                                  <p:childTnLst>
                                    <p:set>
                                      <p:cBhvr>
                                        <p:cTn id="9" dur="1" fill="hold">
                                          <p:stCondLst>
                                            <p:cond delay="0"/>
                                          </p:stCondLst>
                                        </p:cTn>
                                        <p:tgtEl>
                                          <p:spTgt spid="20"/>
                                        </p:tgtEl>
                                        <p:attrNameLst>
                                          <p:attrName>style.visibility</p:attrName>
                                        </p:attrNameLst>
                                      </p:cBhvr>
                                      <p:to>
                                        <p:strVal val="visible"/>
                                      </p:to>
                                    </p:set>
                                    <p:animScale>
                                      <p:cBhvr>
                                        <p:cTn id="10" dur="2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2000" decel="50000" fill="hold">
                                          <p:stCondLst>
                                            <p:cond delay="0"/>
                                          </p:stCondLst>
                                        </p:cTn>
                                        <p:tgtEl>
                                          <p:spTgt spid="20"/>
                                        </p:tgtEl>
                                        <p:attrNameLst>
                                          <p:attrName>ppt_x</p:attrName>
                                          <p:attrName>ppt_y</p:attrName>
                                        </p:attrNameLst>
                                      </p:cBhvr>
                                    </p:animMotion>
                                    <p:animEffect transition="in" filter="fade">
                                      <p:cBhvr>
                                        <p:cTn id="12" dur="2000"/>
                                        <p:tgtEl>
                                          <p:spTgt spid="20"/>
                                        </p:tgtEl>
                                      </p:cBhvr>
                                    </p:animEffect>
                                  </p:childTnLst>
                                </p:cTn>
                              </p:par>
                              <p:par>
                                <p:cTn id="13" presetID="51" presetClass="path" presetSubtype="0" repeatCount="3000"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14" dur="5000" fill="hold"/>
                                        <p:tgtEl>
                                          <p:spTgt spid="7"/>
                                        </p:tgtEl>
                                        <p:attrNameLst>
                                          <p:attrName>ppt_x</p:attrName>
                                          <p:attrName>ppt_y</p:attrName>
                                        </p:attrNameLst>
                                      </p:cBhvr>
                                      <p:rCtr x="4274" y="47647"/>
                                    </p:animMotion>
                                  </p:childTnLst>
                                </p:cTn>
                              </p:par>
                              <p:par>
                                <p:cTn id="15" presetID="58" presetClass="path" presetSubtype="0" repeatCount="3000"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16" dur="5000" fill="hold"/>
                                        <p:tgtEl>
                                          <p:spTgt spid="8"/>
                                        </p:tgtEl>
                                        <p:attrNameLst>
                                          <p:attrName>ppt_x</p:attrName>
                                          <p:attrName>ppt_y</p:attrName>
                                        </p:attrNameLst>
                                      </p:cBhvr>
                                      <p:rCtr x="8209" y="53794"/>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path" presetSubtype="0" accel="50000" decel="50000" fill="hold" nodeType="clickEffect">
                                  <p:stCondLst>
                                    <p:cond delay="0"/>
                                  </p:stCondLst>
                                  <p:childTnLst>
                                    <p:animMotion origin="layout" path="M 0 0 L 0.067 0.04 C 0.081 0.049 0.102 0.054 0.124 0.054 C 0.149 0.054 0.169 0.049 0.183 0.04 L 0.25 0 E" pathEditMode="relative" ptsTypes="">
                                      <p:cBhvr>
                                        <p:cTn id="25" dur="25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remove" display="0">
                  <p:stCondLst>
                    <p:cond delay="indefinite"/>
                  </p:stCondLst>
                  <p:endCondLst>
                    <p:cond evt="onStopAudio" delay="0">
                      <p:tgtEl>
                        <p:sldTgt/>
                      </p:tgtEl>
                    </p:cond>
                  </p:endCondLst>
                </p:cTn>
                <p:tgtEl>
                  <p:spTgt spid="26"/>
                </p:tgtEl>
              </p:cMediaNode>
            </p:audio>
          </p:childTnLst>
        </p:cTn>
      </p:par>
    </p:tnLst>
    <p:bldLst>
      <p:bldP spid="20" grpId="0" bldLvl="0" autoUpdateAnimBg="0"/>
      <p:bldP spid="20" grpId="1" bldLvl="0" autoUpdateAnimBg="0"/>
      <p:bldP spid="20" grpId="2" bldLvl="0" autoUpdateAnimBg="0"/>
      <p:bldP spid="20" grpId="3" bldLvl="0" autoUpdateAnimBg="0"/>
      <p:bldP spid="20" grpId="4"/>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56916"/>
            <a:ext cx="5840924" cy="5143500"/>
          </a:xfrm>
          <a:prstGeom prst="rect">
            <a:avLst/>
          </a:prstGeom>
        </p:spPr>
      </p:pic>
      <p:pic>
        <p:nvPicPr>
          <p:cNvPr id="7" name="Picture 6" descr="A picture containing person, person&#10;&#10;Description automatically generated">
            <a:extLst>
              <a:ext uri="{FF2B5EF4-FFF2-40B4-BE49-F238E27FC236}">
                <a16:creationId xmlns:a16="http://schemas.microsoft.com/office/drawing/2014/main" id="{1F3EB599-C9AD-512D-5E80-F0A4008B3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377" y="1135931"/>
            <a:ext cx="6201758" cy="3975486"/>
          </a:xfrm>
          <a:prstGeom prst="rect">
            <a:avLst/>
          </a:prstGeom>
        </p:spPr>
      </p:pic>
      <p:pic>
        <p:nvPicPr>
          <p:cNvPr id="32"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4657607" y="945064"/>
            <a:ext cx="759809" cy="702719"/>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5399087" y="532412"/>
            <a:ext cx="3659832" cy="1490473"/>
          </a:xfrm>
          <a:prstGeom prst="rect">
            <a:avLst/>
          </a:prstGeom>
          <a:noFill/>
        </p:spPr>
        <p:txBody>
          <a:bodyPr wrap="square" rtlCol="0">
            <a:spAutoFit/>
          </a:bodyPr>
          <a:lstStyle/>
          <a:p>
            <a:pPr algn="just">
              <a:lnSpc>
                <a:spcPct val="125000"/>
              </a:lnSpc>
            </a:pPr>
            <a:r>
              <a:rPr lang="vi-VN" sz="2500" i="0" dirty="0">
                <a:latin typeface="Times New Roman" panose="02020603050405020304" pitchFamily="18" charset="0"/>
                <a:cs typeface="Times New Roman" panose="02020603050405020304" pitchFamily="18" charset="0"/>
              </a:rPr>
              <a:t>Vũ Đình Liên (1913-1996), sinh ra tại Hà Nội, quê gốc ở Hải Dương</a:t>
            </a:r>
            <a:r>
              <a:rPr lang="en-VN" sz="2500" i="0" dirty="0">
                <a:latin typeface="Times New Roman" panose="02020603050405020304" pitchFamily="18" charset="0"/>
                <a:cs typeface="Times New Roman" panose="02020603050405020304" pitchFamily="18" charset="0"/>
              </a:rPr>
              <a:t> </a:t>
            </a:r>
            <a:endParaRPr lang="zh-CN" altLang="en-US" sz="2500" i="0" dirty="0">
              <a:latin typeface="Times New Roman" panose="02020603050405020304" pitchFamily="18" charset="0"/>
              <a:ea typeface="方正宋黑简体" pitchFamily="2" charset="-122"/>
              <a:cs typeface="Times New Roman" panose="02020603050405020304" pitchFamily="18" charset="0"/>
            </a:endParaRPr>
          </a:p>
        </p:txBody>
      </p:sp>
      <p:pic>
        <p:nvPicPr>
          <p:cNvPr id="41"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4657607" y="2623080"/>
            <a:ext cx="759809" cy="70271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Thinkpad\Desktop\PNG\1_0002_图层-5-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4657607" y="4028666"/>
            <a:ext cx="759809" cy="702719"/>
          </a:xfrm>
          <a:prstGeom prst="rect">
            <a:avLst/>
          </a:prstGeom>
          <a:noFill/>
          <a:extLst>
            <a:ext uri="{909E8E84-426E-40DD-AFC4-6F175D3DCCD1}">
              <a14:hiddenFill xmlns:a14="http://schemas.microsoft.com/office/drawing/2010/main">
                <a:solidFill>
                  <a:srgbClr val="FFFFFF"/>
                </a:solidFill>
              </a14:hiddenFill>
            </a:ext>
          </a:extLst>
        </p:spPr>
      </p:pic>
      <p:grpSp>
        <p:nvGrpSpPr>
          <p:cNvPr id="47" name="组合 46"/>
          <p:cNvGrpSpPr/>
          <p:nvPr/>
        </p:nvGrpSpPr>
        <p:grpSpPr>
          <a:xfrm>
            <a:off x="412319" y="-122926"/>
            <a:ext cx="4677859" cy="1756448"/>
            <a:chOff x="1281327" y="669162"/>
            <a:chExt cx="4677859" cy="1756448"/>
          </a:xfrm>
        </p:grpSpPr>
        <p:pic>
          <p:nvPicPr>
            <p:cNvPr id="48" name="Picture 2" descr="C:\Users\Thinkpad\Desktop\PNG\1_0001_图层-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81327" y="669162"/>
              <a:ext cx="4677859" cy="1756448"/>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950121" y="1096656"/>
              <a:ext cx="2069797" cy="719877"/>
            </a:xfrm>
            <a:prstGeom prst="rect">
              <a:avLst/>
            </a:prstGeom>
          </p:spPr>
          <p:txBody>
            <a:bodyPr wrap="none">
              <a:spAutoFit/>
            </a:bodyPr>
            <a:lstStyle/>
            <a:p>
              <a:pPr algn="ctr">
                <a:lnSpc>
                  <a:spcPct val="125000"/>
                </a:lnSpc>
              </a:pPr>
              <a:r>
                <a:rPr lang="vi-VN" altLang="zh-CN" sz="3600" b="1" i="0" dirty="0">
                  <a:solidFill>
                    <a:schemeClr val="bg1"/>
                  </a:solidFill>
                  <a:latin typeface="Times New Roman" panose="02020603050405020304" pitchFamily="18" charset="0"/>
                  <a:ea typeface="方正古隶简体" pitchFamily="65" charset="-122"/>
                  <a:cs typeface="Times New Roman" panose="02020603050405020304" pitchFamily="18" charset="0"/>
                </a:rPr>
                <a:t>1. Tác giả</a:t>
              </a:r>
              <a:endParaRPr lang="zh-CN" altLang="en-US" sz="3600" b="1" i="0"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grpSp>
      <p:pic>
        <p:nvPicPr>
          <p:cNvPr id="50" name="Picture 272" descr="2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081" y="-71106"/>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71600" y="2684675"/>
            <a:ext cx="2254742" cy="2013525"/>
          </a:xfrm>
          <a:prstGeom prst="rect">
            <a:avLst/>
          </a:prstGeom>
        </p:spPr>
      </p:pic>
      <p:sp>
        <p:nvSpPr>
          <p:cNvPr id="3" name="TextBox 2">
            <a:extLst>
              <a:ext uri="{FF2B5EF4-FFF2-40B4-BE49-F238E27FC236}">
                <a16:creationId xmlns:a16="http://schemas.microsoft.com/office/drawing/2014/main" id="{00936F8D-4833-CCAD-37F0-5BECC0AD127F}"/>
              </a:ext>
            </a:extLst>
          </p:cNvPr>
          <p:cNvSpPr txBox="1"/>
          <p:nvPr/>
        </p:nvSpPr>
        <p:spPr>
          <a:xfrm>
            <a:off x="5347262" y="2328333"/>
            <a:ext cx="3796738" cy="1246495"/>
          </a:xfrm>
          <a:prstGeom prst="rect">
            <a:avLst/>
          </a:prstGeom>
          <a:noFill/>
        </p:spPr>
        <p:txBody>
          <a:bodyPr wrap="square">
            <a:spAutoFit/>
          </a:bodyPr>
          <a:lstStyle/>
          <a:p>
            <a:pPr algn="just"/>
            <a:r>
              <a:rPr lang="vi-VN" sz="25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 một trong những nhà thơ lớn đầu tiên của phong trào Thơ mới.</a:t>
            </a:r>
            <a:r>
              <a:rPr lang="en-VN" sz="2500" i="0" dirty="0">
                <a:effectLst/>
                <a:latin typeface="Times New Roman" panose="02020603050405020304" pitchFamily="18" charset="0"/>
                <a:cs typeface="Times New Roman" panose="02020603050405020304" pitchFamily="18" charset="0"/>
              </a:rPr>
              <a:t> </a:t>
            </a:r>
            <a:endParaRPr lang="en-VN" sz="2500" i="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FEDC6AF-B63E-DF59-71D5-AA7A6F5DA82B}"/>
              </a:ext>
            </a:extLst>
          </p:cNvPr>
          <p:cNvSpPr txBox="1"/>
          <p:nvPr/>
        </p:nvSpPr>
        <p:spPr>
          <a:xfrm>
            <a:off x="5347262" y="3772690"/>
            <a:ext cx="3796738" cy="1246495"/>
          </a:xfrm>
          <a:prstGeom prst="rect">
            <a:avLst/>
          </a:prstGeom>
          <a:noFill/>
        </p:spPr>
        <p:txBody>
          <a:bodyPr wrap="square">
            <a:spAutoFit/>
          </a:bodyPr>
          <a:lstStyle/>
          <a:p>
            <a:pPr algn="just"/>
            <a:r>
              <a:rPr lang="vi-VN" sz="2500" i="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Thơ ông thường mang nặng lòng thương người và niềm hoài cổ. </a:t>
            </a:r>
            <a:endParaRPr lang="en-VN" sz="2500" i="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2105824"/>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2.77778E-7 4.93827E-6 L 0.32552 4.93827E-6 " pathEditMode="relative" rAng="0" ptsTypes="AA">
                                      <p:cBhvr>
                                        <p:cTn id="10" dur="2750" fill="hold"/>
                                        <p:tgtEl>
                                          <p:spTgt spid="50"/>
                                        </p:tgtEl>
                                        <p:attrNameLst>
                                          <p:attrName>ppt_x</p:attrName>
                                          <p:attrName>ppt_y</p:attrName>
                                        </p:attrNameLst>
                                      </p:cBhvr>
                                      <p:rCtr x="16267" y="0"/>
                                    </p:animMotion>
                                  </p:childTnLst>
                                </p:cTn>
                              </p:par>
                            </p:childTnLst>
                          </p:cTn>
                        </p:par>
                        <p:par>
                          <p:cTn id="11" fill="hold">
                            <p:stCondLst>
                              <p:cond delay="3250"/>
                            </p:stCondLst>
                            <p:childTnLst>
                              <p:par>
                                <p:cTn id="12" presetID="21"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par>
                                <p:cTn id="15" presetID="22" presetClass="entr" presetSubtype="8"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2750"/>
                                        <p:tgtEl>
                                          <p:spTgt spid="47"/>
                                        </p:tgtEl>
                                      </p:cBhvr>
                                    </p:animEffect>
                                  </p:childTnLst>
                                </p:cTn>
                              </p:par>
                            </p:childTnLst>
                          </p:cTn>
                        </p:par>
                        <p:par>
                          <p:cTn id="18" fill="hold">
                            <p:stCondLst>
                              <p:cond delay="6000"/>
                            </p:stCondLst>
                            <p:childTnLst>
                              <p:par>
                                <p:cTn id="19" presetID="10" presetClass="exit" presetSubtype="0" fill="hold" nodeType="afterEffect">
                                  <p:stCondLst>
                                    <p:cond delay="0"/>
                                  </p:stCondLst>
                                  <p:childTnLst>
                                    <p:animEffect transition="out" filter="fade">
                                      <p:cBhvr>
                                        <p:cTn id="20" dur="500"/>
                                        <p:tgtEl>
                                          <p:spTgt spid="50"/>
                                        </p:tgtEl>
                                      </p:cBhvr>
                                    </p:animEffect>
                                    <p:set>
                                      <p:cBhvr>
                                        <p:cTn id="21" dur="1" fill="hold">
                                          <p:stCondLst>
                                            <p:cond delay="499"/>
                                          </p:stCondLst>
                                        </p:cTn>
                                        <p:tgtEl>
                                          <p:spTgt spid="50"/>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linds(horizontal)">
                                      <p:cBhvr>
                                        <p:cTn id="26" dur="500"/>
                                        <p:tgtEl>
                                          <p:spTgt spid="39"/>
                                        </p:tgtEl>
                                      </p:cBhvr>
                                    </p:animEffect>
                                  </p:childTnLst>
                                </p:cTn>
                              </p:par>
                              <p:par>
                                <p:cTn id="27" presetID="3" presetClass="entr" presetSubtype="1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linds(horizontal)">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heel(1)">
                                      <p:cBhvr>
                                        <p:cTn id="34" dur="2000"/>
                                        <p:tgtEl>
                                          <p:spTgt spid="41"/>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heel(1)">
                                      <p:cBhvr>
                                        <p:cTn id="42" dur="2000"/>
                                        <p:tgtEl>
                                          <p:spTgt spid="44"/>
                                        </p:tgtEl>
                                      </p:cBhvr>
                                    </p:animEffect>
                                  </p:childTnLst>
                                </p:cTn>
                              </p:par>
                              <p:par>
                                <p:cTn id="43" presetID="21" presetClass="entr" presetSubtype="1"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heel(1)">
                                      <p:cBhvr>
                                        <p:cTn id="4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56916"/>
            <a:ext cx="5840924" cy="5143500"/>
          </a:xfrm>
          <a:prstGeom prst="rect">
            <a:avLst/>
          </a:prstGeom>
        </p:spPr>
      </p:pic>
      <p:grpSp>
        <p:nvGrpSpPr>
          <p:cNvPr id="47" name="组合 46"/>
          <p:cNvGrpSpPr/>
          <p:nvPr/>
        </p:nvGrpSpPr>
        <p:grpSpPr>
          <a:xfrm>
            <a:off x="117674" y="-128142"/>
            <a:ext cx="9632289" cy="1756448"/>
            <a:chOff x="986682" y="663946"/>
            <a:chExt cx="9632289" cy="1756448"/>
          </a:xfrm>
        </p:grpSpPr>
        <p:pic>
          <p:nvPicPr>
            <p:cNvPr id="48" name="Picture 2" descr="C:\Users\Thinkpad\Desktop\PNG\1_0001_图层-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6682" y="663946"/>
              <a:ext cx="9632289" cy="1756448"/>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984624" y="1182232"/>
              <a:ext cx="5591595" cy="719877"/>
            </a:xfrm>
            <a:prstGeom prst="rect">
              <a:avLst/>
            </a:prstGeom>
          </p:spPr>
          <p:txBody>
            <a:bodyPr wrap="none">
              <a:spAutoFit/>
            </a:bodyPr>
            <a:lstStyle/>
            <a:p>
              <a:pPr algn="ctr">
                <a:lnSpc>
                  <a:spcPct val="125000"/>
                </a:lnSpc>
              </a:pPr>
              <a:r>
                <a:rPr lang="vi-VN" altLang="zh-CN" sz="3600" b="1" i="0" dirty="0">
                  <a:solidFill>
                    <a:schemeClr val="bg1"/>
                  </a:solidFill>
                  <a:latin typeface="Times New Roman" panose="02020603050405020304" pitchFamily="18" charset="0"/>
                  <a:ea typeface="方正古隶简体" pitchFamily="65" charset="-122"/>
                  <a:cs typeface="Times New Roman" panose="02020603050405020304" pitchFamily="18" charset="0"/>
                </a:rPr>
                <a:t>2. Nghệ thuật viết thư pháp</a:t>
              </a:r>
              <a:endParaRPr lang="zh-CN" altLang="en-US" sz="3600" b="1" i="0"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grpSp>
      <p:pic>
        <p:nvPicPr>
          <p:cNvPr id="50" name="Picture 272" descr="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081" y="-71106"/>
            <a:ext cx="1579746" cy="120703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D83E1FE-386F-21A0-9042-0DE367A6B14A}"/>
              </a:ext>
            </a:extLst>
          </p:cNvPr>
          <p:cNvSpPr txBox="1"/>
          <p:nvPr/>
        </p:nvSpPr>
        <p:spPr>
          <a:xfrm>
            <a:off x="4890589" y="1563174"/>
            <a:ext cx="5050630" cy="548099"/>
          </a:xfrm>
          <a:prstGeom prst="rect">
            <a:avLst/>
          </a:prstGeom>
          <a:noFill/>
        </p:spPr>
        <p:txBody>
          <a:bodyPr wrap="square">
            <a:spAutoFit/>
          </a:bodyPr>
          <a:lstStyle/>
          <a:p>
            <a:pPr algn="just">
              <a:lnSpc>
                <a:spcPct val="115000"/>
              </a:lnSpc>
            </a:pPr>
            <a:r>
              <a:rPr lang="vi-VN" sz="2800" i="0" dirty="0">
                <a:solidFill>
                  <a:srgbClr val="000000"/>
                </a:solidFill>
                <a:effectLst/>
                <a:latin typeface="Times New Roman" panose="02020603050405020304" pitchFamily="18" charset="0"/>
                <a:ea typeface="Times New Roman" panose="02020603050405020304" pitchFamily="18" charset="0"/>
              </a:rPr>
              <a:t>Nghệ thuật viết chữ đẹp.</a:t>
            </a:r>
            <a:endParaRPr lang="en-VN" sz="2800" i="0" dirty="0">
              <a:effectLst/>
              <a:latin typeface="Times New Roman" panose="02020603050405020304" pitchFamily="18" charset="0"/>
              <a:ea typeface="Times New Roman" panose="02020603050405020304" pitchFamily="18" charset="0"/>
            </a:endParaRPr>
          </a:p>
        </p:txBody>
      </p:sp>
      <p:pic>
        <p:nvPicPr>
          <p:cNvPr id="6" name="Picture 6" descr="F:\360安全浏览器下载\水墨\1402\09.png">
            <a:extLst>
              <a:ext uri="{FF2B5EF4-FFF2-40B4-BE49-F238E27FC236}">
                <a16:creationId xmlns:a16="http://schemas.microsoft.com/office/drawing/2014/main" id="{3B74344B-78D8-489D-A1E2-98F9423C3D4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7776" y="1063124"/>
            <a:ext cx="1088448" cy="11562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98B52D08-CB54-03BE-E1B9-EA8E2446D818}"/>
              </a:ext>
            </a:extLst>
          </p:cNvPr>
          <p:cNvSpPr txBox="1"/>
          <p:nvPr/>
        </p:nvSpPr>
        <p:spPr>
          <a:xfrm>
            <a:off x="5116224" y="2924830"/>
            <a:ext cx="3785434" cy="1539139"/>
          </a:xfrm>
          <a:prstGeom prst="rect">
            <a:avLst/>
          </a:prstGeom>
          <a:noFill/>
        </p:spPr>
        <p:txBody>
          <a:bodyPr wrap="square">
            <a:spAutoFit/>
          </a:bodyPr>
          <a:lstStyle/>
          <a:p>
            <a:pPr algn="just">
              <a:lnSpc>
                <a:spcPct val="115000"/>
              </a:lnSpc>
            </a:pPr>
            <a:r>
              <a:rPr lang="vi-VN" sz="2800" i="0" dirty="0">
                <a:solidFill>
                  <a:srgbClr val="000000"/>
                </a:solidFill>
                <a:effectLst/>
                <a:latin typeface="Times New Roman" panose="02020603050405020304" pitchFamily="18" charset="0"/>
                <a:ea typeface="Times New Roman" panose="02020603050405020304" pitchFamily="18" charset="0"/>
              </a:rPr>
              <a:t>Cái đẹp của chữ + tài hoa, tâm hồn, khí phách con người.</a:t>
            </a:r>
            <a:endParaRPr lang="en-VN" sz="2800" i="0" dirty="0">
              <a:effectLst/>
              <a:latin typeface="Times New Roman" panose="02020603050405020304" pitchFamily="18" charset="0"/>
              <a:ea typeface="Times New Roman" panose="02020603050405020304" pitchFamily="18" charset="0"/>
            </a:endParaRPr>
          </a:p>
        </p:txBody>
      </p:sp>
      <p:pic>
        <p:nvPicPr>
          <p:cNvPr id="11" name="Picture 6" descr="F:\360安全浏览器下载\水墨\1402\09.png">
            <a:extLst>
              <a:ext uri="{FF2B5EF4-FFF2-40B4-BE49-F238E27FC236}">
                <a16:creationId xmlns:a16="http://schemas.microsoft.com/office/drawing/2014/main" id="{8B0618D7-B08E-C772-1647-A1DC6F8DC93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46365" y="2301286"/>
            <a:ext cx="1088448" cy="1156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341975"/>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2.77778E-7 4.93827E-6 L 0.70365 -0.00926 " pathEditMode="relative" rAng="0" ptsTypes="AA">
                                      <p:cBhvr>
                                        <p:cTn id="10" dur="2750" fill="hold"/>
                                        <p:tgtEl>
                                          <p:spTgt spid="50"/>
                                        </p:tgtEl>
                                        <p:attrNameLst>
                                          <p:attrName>ppt_x</p:attrName>
                                          <p:attrName>ppt_y</p:attrName>
                                        </p:attrNameLst>
                                      </p:cBhvr>
                                      <p:rCtr x="35174" y="-463"/>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with low confidence">
            <a:extLst>
              <a:ext uri="{FF2B5EF4-FFF2-40B4-BE49-F238E27FC236}">
                <a16:creationId xmlns:a16="http://schemas.microsoft.com/office/drawing/2014/main" id="{A79C25BB-399F-9C91-7B20-F95569446B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915566"/>
            <a:ext cx="4227934" cy="4227934"/>
          </a:xfrm>
          <a:prstGeom prst="rect">
            <a:avLst/>
          </a:prstGeom>
        </p:spPr>
      </p:pic>
      <p:sp>
        <p:nvSpPr>
          <p:cNvPr id="4" name="TextBox 3">
            <a:extLst>
              <a:ext uri="{FF2B5EF4-FFF2-40B4-BE49-F238E27FC236}">
                <a16:creationId xmlns:a16="http://schemas.microsoft.com/office/drawing/2014/main" id="{5D3074A1-F0F7-7ECA-9BCE-A99884A6D6CC}"/>
              </a:ext>
            </a:extLst>
          </p:cNvPr>
          <p:cNvSpPr txBox="1"/>
          <p:nvPr/>
        </p:nvSpPr>
        <p:spPr>
          <a:xfrm>
            <a:off x="1331640" y="1131590"/>
            <a:ext cx="4032448" cy="1569660"/>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Mời các em cùng xem video giới thiệu về nghệ thuật thư pháp</a:t>
            </a:r>
          </a:p>
        </p:txBody>
      </p:sp>
    </p:spTree>
    <p:extLst>
      <p:ext uri="{BB962C8B-B14F-4D97-AF65-F5344CB8AC3E}">
        <p14:creationId xmlns:p14="http://schemas.microsoft.com/office/powerpoint/2010/main" val="482071354"/>
      </p:ext>
    </p:extLst>
  </p:cSld>
  <p:clrMapOvr>
    <a:masterClrMapping/>
  </p:clrMapOvr>
  <p:transition spd="slow">
    <p:check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23528" y="-71106"/>
            <a:ext cx="6391929" cy="1756448"/>
            <a:chOff x="1281327" y="669162"/>
            <a:chExt cx="6391929" cy="1756448"/>
          </a:xfrm>
        </p:grpSpPr>
        <p:pic>
          <p:nvPicPr>
            <p:cNvPr id="48" name="Picture 2" descr="C:\Users\Thinkpad\Desktop\PNG\1_0001_图层-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1327" y="669162"/>
              <a:ext cx="6391929" cy="1756448"/>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866448" y="1128184"/>
              <a:ext cx="4145687" cy="719877"/>
            </a:xfrm>
            <a:prstGeom prst="rect">
              <a:avLst/>
            </a:prstGeom>
          </p:spPr>
          <p:txBody>
            <a:bodyPr wrap="none">
              <a:spAutoFit/>
            </a:bodyPr>
            <a:lstStyle/>
            <a:p>
              <a:pPr algn="ctr">
                <a:lnSpc>
                  <a:spcPct val="125000"/>
                </a:lnSpc>
              </a:pPr>
              <a:r>
                <a:rPr lang="vi-VN" altLang="zh-CN" sz="3600" b="1" i="0" dirty="0">
                  <a:solidFill>
                    <a:schemeClr val="bg1"/>
                  </a:solidFill>
                  <a:latin typeface="Times New Roman" panose="02020603050405020304" pitchFamily="18" charset="0"/>
                  <a:ea typeface="方正古隶简体" pitchFamily="65" charset="-122"/>
                  <a:cs typeface="Times New Roman" panose="02020603050405020304" pitchFamily="18" charset="0"/>
                </a:rPr>
                <a:t>3. Bài thơ “Ông đồ”</a:t>
              </a:r>
              <a:endParaRPr lang="zh-CN" altLang="en-US" sz="3600" b="1" i="0"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grpSp>
      <p:pic>
        <p:nvPicPr>
          <p:cNvPr id="50" name="Picture 272"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81" y="-71106"/>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1600" y="2684675"/>
            <a:ext cx="2254742" cy="2013525"/>
          </a:xfrm>
          <a:prstGeom prst="rect">
            <a:avLst/>
          </a:prstGeom>
        </p:spPr>
      </p:pic>
      <p:pic>
        <p:nvPicPr>
          <p:cNvPr id="11" name="Picture 10" descr="A picture containing doll, toy&#10;&#10;Description automatically generated">
            <a:extLst>
              <a:ext uri="{FF2B5EF4-FFF2-40B4-BE49-F238E27FC236}">
                <a16:creationId xmlns:a16="http://schemas.microsoft.com/office/drawing/2014/main" id="{E47860F4-5956-1CE7-38FF-75A684DD2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3862" y="229337"/>
            <a:ext cx="1442514" cy="1155562"/>
          </a:xfrm>
          <a:prstGeom prst="rect">
            <a:avLst/>
          </a:prstGeom>
        </p:spPr>
      </p:pic>
      <p:sp>
        <p:nvSpPr>
          <p:cNvPr id="13" name="TextBox 12">
            <a:extLst>
              <a:ext uri="{FF2B5EF4-FFF2-40B4-BE49-F238E27FC236}">
                <a16:creationId xmlns:a16="http://schemas.microsoft.com/office/drawing/2014/main" id="{D139EE6D-7653-C7AD-FD60-3EA6EDBA1948}"/>
              </a:ext>
            </a:extLst>
          </p:cNvPr>
          <p:cNvSpPr txBox="1"/>
          <p:nvPr/>
        </p:nvSpPr>
        <p:spPr>
          <a:xfrm>
            <a:off x="317658" y="1620726"/>
            <a:ext cx="2958198" cy="2933432"/>
          </a:xfrm>
          <a:prstGeom prst="rect">
            <a:avLst/>
          </a:prstGeom>
          <a:noFill/>
        </p:spPr>
        <p:txBody>
          <a:bodyPr wrap="square">
            <a:spAutoFit/>
          </a:bodyPr>
          <a:lstStyle/>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Mỗi năm hoa đào nở</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Lại thấy ông đồ già</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Bày mực tàu, giấy đỏ</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Bên phố đông người qua.</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 </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Bao nhiêu người thuê viết</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Tấm tắc ngợi khen tài</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“Hoa tay” thảo những nét</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Như phượng múa, rồng bay.”</a:t>
            </a:r>
            <a:endParaRPr lang="en-VN" dirty="0"/>
          </a:p>
        </p:txBody>
      </p:sp>
      <p:sp>
        <p:nvSpPr>
          <p:cNvPr id="14" name="TextBox 13">
            <a:extLst>
              <a:ext uri="{FF2B5EF4-FFF2-40B4-BE49-F238E27FC236}">
                <a16:creationId xmlns:a16="http://schemas.microsoft.com/office/drawing/2014/main" id="{D5D8B1D5-8CCB-5CAC-22D0-D71B66732C28}"/>
              </a:ext>
            </a:extLst>
          </p:cNvPr>
          <p:cNvSpPr txBox="1"/>
          <p:nvPr/>
        </p:nvSpPr>
        <p:spPr>
          <a:xfrm>
            <a:off x="3205782" y="1620726"/>
            <a:ext cx="4750594" cy="2933432"/>
          </a:xfrm>
          <a:prstGeom prst="rect">
            <a:avLst/>
          </a:prstGeom>
          <a:noFill/>
        </p:spPr>
        <p:txBody>
          <a:bodyPr wrap="square">
            <a:spAutoFit/>
          </a:bodyPr>
          <a:lstStyle/>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Nhưng mỗi năm  mỗi vắng</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Người thuê viết nay đâu?</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Giấy đỏ buồn không thắm;</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Mực đọng  trong nghiên sầu…</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 </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Ông đồ vẫn ngồi đấy,</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Qua đường không ai hay,</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Lá vàng rơi trên giấy;</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Ngoài giời mưa bụi bay.</a:t>
            </a:r>
            <a:endParaRPr lang="en-VN" dirty="0"/>
          </a:p>
        </p:txBody>
      </p:sp>
      <p:sp>
        <p:nvSpPr>
          <p:cNvPr id="15" name="TextBox 14">
            <a:extLst>
              <a:ext uri="{FF2B5EF4-FFF2-40B4-BE49-F238E27FC236}">
                <a16:creationId xmlns:a16="http://schemas.microsoft.com/office/drawing/2014/main" id="{B323B2E8-0AA0-7EA4-31EE-2DFE0B73268F}"/>
              </a:ext>
            </a:extLst>
          </p:cNvPr>
          <p:cNvSpPr txBox="1"/>
          <p:nvPr/>
        </p:nvSpPr>
        <p:spPr>
          <a:xfrm>
            <a:off x="6158110" y="1620726"/>
            <a:ext cx="2958198" cy="1324978"/>
          </a:xfrm>
          <a:prstGeom prst="rect">
            <a:avLst/>
          </a:prstGeom>
          <a:noFill/>
        </p:spPr>
        <p:txBody>
          <a:bodyPr wrap="square">
            <a:spAutoFit/>
          </a:bodyPr>
          <a:lstStyle/>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Năm nay đào lại nở,</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Không thấy ông đồ xưa.</a:t>
            </a:r>
            <a:endParaRPr lang="en-VN" sz="1800" dirty="0">
              <a:effectLst/>
              <a:latin typeface="Times New Roman" panose="02020603050405020304" pitchFamily="18" charset="0"/>
              <a:ea typeface="Times New Roman" panose="02020603050405020304" pitchFamily="18" charset="0"/>
            </a:endParaRPr>
          </a:p>
          <a:p>
            <a:pPr algn="just">
              <a:lnSpc>
                <a:spcPct val="115000"/>
              </a:lnSpc>
            </a:pPr>
            <a:r>
              <a:rPr lang="vi-VN" sz="1800" dirty="0">
                <a:solidFill>
                  <a:srgbClr val="000000"/>
                </a:solidFill>
                <a:effectLst/>
                <a:latin typeface="Times New Roman" panose="02020603050405020304" pitchFamily="18" charset="0"/>
                <a:ea typeface="Times New Roman" panose="02020603050405020304" pitchFamily="18" charset="0"/>
              </a:rPr>
              <a:t>Những người muôn năm cũ</a:t>
            </a:r>
            <a:endParaRPr lang="en-VN" sz="1800" dirty="0">
              <a:effectLst/>
              <a:latin typeface="Times New Roman" panose="02020603050405020304" pitchFamily="18" charset="0"/>
              <a:ea typeface="Times New Roman" panose="02020603050405020304" pitchFamily="18" charset="0"/>
            </a:endParaRPr>
          </a:p>
          <a:p>
            <a:r>
              <a:rPr lang="vi-VN" sz="1800" dirty="0">
                <a:solidFill>
                  <a:srgbClr val="000000"/>
                </a:solidFill>
                <a:effectLst/>
                <a:latin typeface="Times New Roman" panose="02020603050405020304" pitchFamily="18" charset="0"/>
                <a:ea typeface="Times New Roman" panose="02020603050405020304" pitchFamily="18" charset="0"/>
              </a:rPr>
              <a:t>Hồn ở đâu bây giờ? </a:t>
            </a:r>
            <a:endParaRPr lang="en-VN" dirty="0"/>
          </a:p>
        </p:txBody>
      </p:sp>
    </p:spTree>
    <p:extLst>
      <p:ext uri="{BB962C8B-B14F-4D97-AF65-F5344CB8AC3E}">
        <p14:creationId xmlns:p14="http://schemas.microsoft.com/office/powerpoint/2010/main" val="3332377570"/>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2.77778E-7 4.93827E-6 L 0.54601 0.00462 " pathEditMode="relative" rAng="0" ptsTypes="AA">
                                      <p:cBhvr>
                                        <p:cTn id="10" dur="2750" fill="hold"/>
                                        <p:tgtEl>
                                          <p:spTgt spid="50"/>
                                        </p:tgtEl>
                                        <p:attrNameLst>
                                          <p:attrName>ppt_x</p:attrName>
                                          <p:attrName>ppt_y</p:attrName>
                                        </p:attrNameLst>
                                      </p:cBhvr>
                                      <p:rCtr x="27292" y="216"/>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23528" y="-71106"/>
            <a:ext cx="6391929" cy="1756448"/>
            <a:chOff x="1281327" y="669162"/>
            <a:chExt cx="6391929" cy="1756448"/>
          </a:xfrm>
        </p:grpSpPr>
        <p:pic>
          <p:nvPicPr>
            <p:cNvPr id="48" name="Picture 2" descr="C:\Users\Thinkpad\Desktop\PNG\1_0001_图层-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1327" y="669162"/>
              <a:ext cx="6391929" cy="1756448"/>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1866448" y="1128184"/>
              <a:ext cx="4145687" cy="719877"/>
            </a:xfrm>
            <a:prstGeom prst="rect">
              <a:avLst/>
            </a:prstGeom>
          </p:spPr>
          <p:txBody>
            <a:bodyPr wrap="none">
              <a:spAutoFit/>
            </a:bodyPr>
            <a:lstStyle/>
            <a:p>
              <a:pPr algn="ctr">
                <a:lnSpc>
                  <a:spcPct val="125000"/>
                </a:lnSpc>
              </a:pPr>
              <a:r>
                <a:rPr lang="vi-VN" altLang="zh-CN" sz="3600" b="1" i="0" dirty="0">
                  <a:solidFill>
                    <a:schemeClr val="bg1"/>
                  </a:solidFill>
                  <a:latin typeface="Times New Roman" panose="02020603050405020304" pitchFamily="18" charset="0"/>
                  <a:ea typeface="方正古隶简体" pitchFamily="65" charset="-122"/>
                  <a:cs typeface="Times New Roman" panose="02020603050405020304" pitchFamily="18" charset="0"/>
                </a:rPr>
                <a:t>3. Bài thơ “Ông đồ”</a:t>
              </a:r>
              <a:endParaRPr lang="zh-CN" altLang="en-US" sz="3600" b="1" i="0" dirty="0">
                <a:solidFill>
                  <a:schemeClr val="bg1"/>
                </a:solidFill>
                <a:latin typeface="Times New Roman" panose="02020603050405020304" pitchFamily="18" charset="0"/>
                <a:ea typeface="方正古隶简体" pitchFamily="65" charset="-122"/>
                <a:cs typeface="Times New Roman" panose="02020603050405020304" pitchFamily="18" charset="0"/>
              </a:endParaRPr>
            </a:p>
          </p:txBody>
        </p:sp>
      </p:grpSp>
      <p:pic>
        <p:nvPicPr>
          <p:cNvPr id="50" name="Picture 272"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81" y="-71106"/>
            <a:ext cx="1579746" cy="1207037"/>
          </a:xfrm>
          <a:prstGeom prst="rect">
            <a:avLst/>
          </a:prstGeom>
          <a:noFill/>
          <a:extLst>
            <a:ext uri="{909E8E84-426E-40DD-AFC4-6F175D3DCCD1}">
              <a14:hiddenFill xmlns:a14="http://schemas.microsoft.com/office/drawing/2010/main">
                <a:solidFill>
                  <a:srgbClr val="FFFFFF"/>
                </a:solidFill>
              </a14:hiddenFill>
            </a:ext>
          </a:ex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1600" y="2684675"/>
            <a:ext cx="2254742" cy="2013525"/>
          </a:xfrm>
          <a:prstGeom prst="rect">
            <a:avLst/>
          </a:prstGeom>
        </p:spPr>
      </p:pic>
      <p:sp>
        <p:nvSpPr>
          <p:cNvPr id="2" name="TextBox 1">
            <a:extLst>
              <a:ext uri="{FF2B5EF4-FFF2-40B4-BE49-F238E27FC236}">
                <a16:creationId xmlns:a16="http://schemas.microsoft.com/office/drawing/2014/main" id="{831C43D0-41F8-C9DA-955E-84989B5B8911}"/>
              </a:ext>
            </a:extLst>
          </p:cNvPr>
          <p:cNvSpPr txBox="1"/>
          <p:nvPr/>
        </p:nvSpPr>
        <p:spPr>
          <a:xfrm>
            <a:off x="4890589" y="1563174"/>
            <a:ext cx="5050630" cy="548099"/>
          </a:xfrm>
          <a:prstGeom prst="rect">
            <a:avLst/>
          </a:prstGeom>
          <a:noFill/>
        </p:spPr>
        <p:txBody>
          <a:bodyPr wrap="square">
            <a:spAutoFit/>
          </a:bodyPr>
          <a:lstStyle/>
          <a:p>
            <a:pPr algn="just">
              <a:lnSpc>
                <a:spcPct val="115000"/>
              </a:lnSpc>
            </a:pPr>
            <a:r>
              <a:rPr lang="vi-VN" sz="2800" i="0" dirty="0">
                <a:solidFill>
                  <a:srgbClr val="000000"/>
                </a:solidFill>
                <a:effectLst/>
                <a:latin typeface="Times New Roman" panose="02020603050405020304" pitchFamily="18" charset="0"/>
                <a:ea typeface="Times New Roman" panose="02020603050405020304" pitchFamily="18" charset="0"/>
              </a:rPr>
              <a:t>Sáng tác năm 1936</a:t>
            </a:r>
            <a:endParaRPr lang="en-VN" sz="2800" i="0" dirty="0">
              <a:effectLst/>
              <a:latin typeface="Times New Roman" panose="02020603050405020304" pitchFamily="18" charset="0"/>
              <a:ea typeface="Times New Roman" panose="02020603050405020304" pitchFamily="18" charset="0"/>
            </a:endParaRPr>
          </a:p>
        </p:txBody>
      </p:sp>
      <p:pic>
        <p:nvPicPr>
          <p:cNvPr id="4" name="Picture 6" descr="F:\360安全浏览器下载\水墨\1402\09.png">
            <a:extLst>
              <a:ext uri="{FF2B5EF4-FFF2-40B4-BE49-F238E27FC236}">
                <a16:creationId xmlns:a16="http://schemas.microsoft.com/office/drawing/2014/main" id="{24C78B35-7B53-2CA4-09D4-A9BCE58E193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27776" y="1063124"/>
            <a:ext cx="1088448" cy="115627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8AB1C60-1AB3-FA11-B12B-F4BD057A1979}"/>
              </a:ext>
            </a:extLst>
          </p:cNvPr>
          <p:cNvSpPr txBox="1"/>
          <p:nvPr/>
        </p:nvSpPr>
        <p:spPr>
          <a:xfrm>
            <a:off x="5116224" y="2924830"/>
            <a:ext cx="2768144" cy="1043619"/>
          </a:xfrm>
          <a:prstGeom prst="rect">
            <a:avLst/>
          </a:prstGeom>
          <a:noFill/>
        </p:spPr>
        <p:txBody>
          <a:bodyPr wrap="square">
            <a:spAutoFit/>
          </a:bodyPr>
          <a:lstStyle/>
          <a:p>
            <a:pPr algn="just">
              <a:lnSpc>
                <a:spcPct val="115000"/>
              </a:lnSpc>
            </a:pPr>
            <a:r>
              <a:rPr lang="vi-VN" sz="2800" i="0" dirty="0">
                <a:solidFill>
                  <a:srgbClr val="000000"/>
                </a:solidFill>
                <a:effectLst/>
                <a:latin typeface="Times New Roman" panose="02020603050405020304" pitchFamily="18" charset="0"/>
                <a:ea typeface="Times New Roman" panose="02020603050405020304" pitchFamily="18" charset="0"/>
              </a:rPr>
              <a:t>In trong “Thi nhân Việt Nam”</a:t>
            </a:r>
            <a:endParaRPr lang="en-VN" sz="2800" i="0" dirty="0">
              <a:effectLst/>
              <a:latin typeface="Times New Roman" panose="02020603050405020304" pitchFamily="18" charset="0"/>
              <a:ea typeface="Times New Roman" panose="02020603050405020304" pitchFamily="18" charset="0"/>
            </a:endParaRPr>
          </a:p>
        </p:txBody>
      </p:sp>
      <p:pic>
        <p:nvPicPr>
          <p:cNvPr id="10" name="Picture 6" descr="F:\360安全浏览器下载\水墨\1402\09.png">
            <a:extLst>
              <a:ext uri="{FF2B5EF4-FFF2-40B4-BE49-F238E27FC236}">
                <a16:creationId xmlns:a16="http://schemas.microsoft.com/office/drawing/2014/main" id="{5F934BE5-6707-A249-2C61-1ED43B196B0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46365" y="2301286"/>
            <a:ext cx="1088448" cy="115627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doll, toy&#10;&#10;Description automatically generated">
            <a:extLst>
              <a:ext uri="{FF2B5EF4-FFF2-40B4-BE49-F238E27FC236}">
                <a16:creationId xmlns:a16="http://schemas.microsoft.com/office/drawing/2014/main" id="{E47860F4-5956-1CE7-38FF-75A684DD25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206" y="2139833"/>
            <a:ext cx="3785197" cy="3032227"/>
          </a:xfrm>
          <a:prstGeom prst="rect">
            <a:avLst/>
          </a:prstGeom>
        </p:spPr>
      </p:pic>
    </p:spTree>
    <p:extLst>
      <p:ext uri="{BB962C8B-B14F-4D97-AF65-F5344CB8AC3E}">
        <p14:creationId xmlns:p14="http://schemas.microsoft.com/office/powerpoint/2010/main" val="2403919738"/>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2.77778E-7 4.93827E-6 L 0.54601 0.00462 " pathEditMode="relative" rAng="0" ptsTypes="AA">
                                      <p:cBhvr>
                                        <p:cTn id="10" dur="2750" fill="hold"/>
                                        <p:tgtEl>
                                          <p:spTgt spid="50"/>
                                        </p:tgtEl>
                                        <p:attrNameLst>
                                          <p:attrName>ppt_x</p:attrName>
                                          <p:attrName>ppt_y</p:attrName>
                                        </p:attrNameLst>
                                      </p:cBhvr>
                                      <p:rCtr x="27292" y="216"/>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2750"/>
                                        <p:tgtEl>
                                          <p:spTgt spid="47"/>
                                        </p:tgtEl>
                                      </p:cBhvr>
                                    </p:animEffect>
                                  </p:childTnLst>
                                </p:cTn>
                              </p:par>
                            </p:childTnLst>
                          </p:cTn>
                        </p:par>
                        <p:par>
                          <p:cTn id="14" fill="hold">
                            <p:stCondLst>
                              <p:cond delay="3250"/>
                            </p:stCondLst>
                            <p:childTnLst>
                              <p:par>
                                <p:cTn id="15" presetID="10" presetClass="exit" presetSubtype="0" fill="hold" nodeType="afterEffect">
                                  <p:stCondLst>
                                    <p:cond delay="0"/>
                                  </p:stCondLst>
                                  <p:childTnLst>
                                    <p:animEffect transition="out" filter="fade">
                                      <p:cBhvr>
                                        <p:cTn id="16" dur="500"/>
                                        <p:tgtEl>
                                          <p:spTgt spid="50"/>
                                        </p:tgtEl>
                                      </p:cBhvr>
                                    </p:animEffect>
                                    <p:set>
                                      <p:cBhvr>
                                        <p:cTn id="17" dur="1" fill="hold">
                                          <p:stCondLst>
                                            <p:cond delay="499"/>
                                          </p:stCondLst>
                                        </p:cTn>
                                        <p:tgtEl>
                                          <p:spTgt spid="5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theme/theme1.xml><?xml version="1.0" encoding="utf-8"?>
<a:theme xmlns:a="http://schemas.openxmlformats.org/drawingml/2006/main" name="紫色科技演示模板">
  <a:themeElements>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紫色科技演示模板">
      <a:majorFont>
        <a:latin typeface="Verdana"/>
        <a:ea typeface="微软雅黑"/>
        <a:cs typeface=""/>
      </a:majorFont>
      <a:minorFont>
        <a:latin typeface="Verdana"/>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1"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紫色科技演示模板 1">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clrMap bg1="lt1" tx1="dk1" bg2="lt2" tx2="dk2" accent1="accent1" accent2="accent2" accent3="accent3" accent4="accent4" accent5="accent5" accent6="accent6" hlink="hlink" folHlink="folHlink"/>
    </a:extraClrScheme>
    <a:extraClrScheme>
      <a:clrScheme name="紫色科技演示模板 2">
        <a:dk1>
          <a:srgbClr val="000000"/>
        </a:dk1>
        <a:lt1>
          <a:srgbClr val="FFFFFF"/>
        </a:lt1>
        <a:dk2>
          <a:srgbClr val="004644"/>
        </a:dk2>
        <a:lt2>
          <a:srgbClr val="969696"/>
        </a:lt2>
        <a:accent1>
          <a:srgbClr val="CCCC00"/>
        </a:accent1>
        <a:accent2>
          <a:srgbClr val="4B9191"/>
        </a:accent2>
        <a:accent3>
          <a:srgbClr val="FFFFFF"/>
        </a:accent3>
        <a:accent4>
          <a:srgbClr val="000000"/>
        </a:accent4>
        <a:accent5>
          <a:srgbClr val="E2E2AA"/>
        </a:accent5>
        <a:accent6>
          <a:srgbClr val="438383"/>
        </a:accent6>
        <a:hlink>
          <a:srgbClr val="B1C9C9"/>
        </a:hlink>
        <a:folHlink>
          <a:srgbClr val="CCFFCC"/>
        </a:folHlink>
      </a:clrScheme>
      <a:clrMap bg1="lt1" tx1="dk1" bg2="lt2" tx2="dk2" accent1="accent1" accent2="accent2" accent3="accent3" accent4="accent4" accent5="accent5" accent6="accent6" hlink="hlink" folHlink="folHlink"/>
    </a:extraClrScheme>
    <a:extraClrScheme>
      <a:clrScheme name="紫色科技演示模板 3">
        <a:dk1>
          <a:srgbClr val="000000"/>
        </a:dk1>
        <a:lt1>
          <a:srgbClr val="FFFFFF"/>
        </a:lt1>
        <a:dk2>
          <a:srgbClr val="32147E"/>
        </a:dk2>
        <a:lt2>
          <a:srgbClr val="969696"/>
        </a:lt2>
        <a:accent1>
          <a:srgbClr val="99CC00"/>
        </a:accent1>
        <a:accent2>
          <a:srgbClr val="836CF8"/>
        </a:accent2>
        <a:accent3>
          <a:srgbClr val="FFFFFF"/>
        </a:accent3>
        <a:accent4>
          <a:srgbClr val="000000"/>
        </a:accent4>
        <a:accent5>
          <a:srgbClr val="CAE2AA"/>
        </a:accent5>
        <a:accent6>
          <a:srgbClr val="7661E1"/>
        </a:accent6>
        <a:hlink>
          <a:srgbClr val="99CCFF"/>
        </a:hlink>
        <a:folHlink>
          <a:srgbClr val="CC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66"/>
      </a:dk2>
      <a:lt2>
        <a:srgbClr val="969696"/>
      </a:lt2>
      <a:accent1>
        <a:srgbClr val="33CCCC"/>
      </a:accent1>
      <a:accent2>
        <a:srgbClr val="5B94E1"/>
      </a:accent2>
      <a:accent3>
        <a:srgbClr val="FFFFFF"/>
      </a:accent3>
      <a:accent4>
        <a:srgbClr val="000000"/>
      </a:accent4>
      <a:accent5>
        <a:srgbClr val="ADE2E2"/>
      </a:accent5>
      <a:accent6>
        <a:srgbClr val="5286CC"/>
      </a:accent6>
      <a:hlink>
        <a:srgbClr val="CCCCFF"/>
      </a:hlink>
      <a:folHlink>
        <a:srgbClr val="CCEC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1882</TotalTime>
  <Pages>0</Pages>
  <Words>1724</Words>
  <Characters>0</Characters>
  <Application>Microsoft Macintosh PowerPoint</Application>
  <DocSecurity>0</DocSecurity>
  <PresentationFormat>On-screen Show (16:9)</PresentationFormat>
  <Lines>0</Lines>
  <Paragraphs>235</Paragraphs>
  <Slides>42</Slides>
  <Notes>33</Notes>
  <HiddenSlides>0</HiddenSlides>
  <MMClips>3</MMClips>
  <ScaleCrop>false</ScaleCrop>
  <HeadingPairs>
    <vt:vector size="8" baseType="variant">
      <vt:variant>
        <vt:lpstr>Fonts Used</vt:lpstr>
      </vt:variant>
      <vt:variant>
        <vt:i4>6</vt:i4>
      </vt:variant>
      <vt:variant>
        <vt:lpstr>Theme</vt:lpstr>
      </vt:variant>
      <vt:variant>
        <vt:i4>1</vt:i4>
      </vt:variant>
      <vt:variant>
        <vt:lpstr>Slide Titles</vt:lpstr>
      </vt:variant>
      <vt:variant>
        <vt:i4>42</vt:i4>
      </vt:variant>
      <vt:variant>
        <vt:lpstr>Custom Shows</vt:lpstr>
      </vt:variant>
      <vt:variant>
        <vt:i4>1</vt:i4>
      </vt:variant>
    </vt:vector>
  </HeadingPairs>
  <TitlesOfParts>
    <vt:vector size="50" baseType="lpstr">
      <vt:lpstr>Arial</vt:lpstr>
      <vt:lpstr>Symbol</vt:lpstr>
      <vt:lpstr>Times New Roman</vt:lpstr>
      <vt:lpstr>Verdana</vt:lpstr>
      <vt:lpstr>Wingdings</vt:lpstr>
      <vt:lpstr>方正华隶简体</vt:lpstr>
      <vt:lpstr>紫色科技演示模板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自定义放映 1</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604</dc:title>
  <dc:creator>wangjunwei</dc:creator>
  <cp:lastModifiedBy>Bac Nguyen Xuan</cp:lastModifiedBy>
  <cp:revision>265</cp:revision>
  <dcterms:created xsi:type="dcterms:W3CDTF">2012-07-31T01:40:29Z</dcterms:created>
  <dcterms:modified xsi:type="dcterms:W3CDTF">2022-08-14T10:56:23Z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2052-9.1.0.4047</vt:lpwstr>
  </property>
</Properties>
</file>