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8" r:id="rId2"/>
    <p:sldId id="262" r:id="rId3"/>
    <p:sldId id="284" r:id="rId4"/>
    <p:sldId id="285" r:id="rId5"/>
    <p:sldId id="286" r:id="rId6"/>
    <p:sldId id="287" r:id="rId7"/>
    <p:sldId id="259" r:id="rId8"/>
    <p:sldId id="260" r:id="rId9"/>
    <p:sldId id="265" r:id="rId10"/>
    <p:sldId id="288" r:id="rId11"/>
    <p:sldId id="289" r:id="rId12"/>
    <p:sldId id="261" r:id="rId13"/>
    <p:sldId id="376" r:id="rId14"/>
    <p:sldId id="377" r:id="rId15"/>
    <p:sldId id="263" r:id="rId16"/>
    <p:sldId id="378" r:id="rId17"/>
    <p:sldId id="264" r:id="rId18"/>
    <p:sldId id="379" r:id="rId19"/>
    <p:sldId id="271" r:id="rId20"/>
    <p:sldId id="380" r:id="rId21"/>
    <p:sldId id="381" r:id="rId22"/>
    <p:sldId id="267" r:id="rId23"/>
    <p:sldId id="382" r:id="rId24"/>
    <p:sldId id="276" r:id="rId25"/>
    <p:sldId id="273" r:id="rId26"/>
    <p:sldId id="283" r:id="rId27"/>
    <p:sldId id="257" r:id="rId28"/>
    <p:sldId id="383" r:id="rId29"/>
    <p:sldId id="384" r:id="rId30"/>
    <p:sldId id="385" r:id="rId31"/>
    <p:sldId id="386" r:id="rId32"/>
    <p:sldId id="387" r:id="rId33"/>
    <p:sldId id="388" r:id="rId34"/>
    <p:sldId id="389" r:id="rId35"/>
    <p:sldId id="390" r:id="rId36"/>
    <p:sldId id="391" r:id="rId37"/>
    <p:sldId id="274" r:id="rId38"/>
    <p:sldId id="282"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C7392"/>
    <a:srgbClr val="054583"/>
    <a:srgbClr val="114D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26" autoAdjust="0"/>
    <p:restoredTop sz="95885"/>
  </p:normalViewPr>
  <p:slideViewPr>
    <p:cSldViewPr snapToGrid="0">
      <p:cViewPr varScale="1">
        <p:scale>
          <a:sx n="67" d="100"/>
          <a:sy n="67" d="100"/>
        </p:scale>
        <p:origin x="88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94DA4-5017-8945-AA09-4C9F9A16ECA9}" type="datetimeFigureOut">
              <a:rPr lang="x-none" smtClean="0"/>
              <a:t>9/7/2022</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CFCFF1-9D0D-CF44-BAC0-09EB34F6B5B1}" type="slidenum">
              <a:rPr lang="x-none" smtClean="0"/>
              <a:t>‹#›</a:t>
            </a:fld>
            <a:endParaRPr lang="x-none"/>
          </a:p>
        </p:txBody>
      </p:sp>
    </p:spTree>
    <p:extLst>
      <p:ext uri="{BB962C8B-B14F-4D97-AF65-F5344CB8AC3E}">
        <p14:creationId xmlns:p14="http://schemas.microsoft.com/office/powerpoint/2010/main" val="3604556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Xuân Quỳnh mồ côi mẹ từ lúc ấu thơ, người cha thường vắng nhà, hai chị em sống với bà trong suốt những năm tuổi nhỏ ở làng quê La Khê (Hà Tây), một làng có nghề dệt the lụa nổi tiếng. Những kỉ niệm tuổi thơ êm đềm bên bà có lẽ vì thế đã hằn sâu trong kí ức. Bài thơ “Tiếng gà trưa” gợi lại tình bà cháu giản dị, êm đềm. </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FBCFCFF1-9D0D-CF44-BAC0-09EB34F6B5B1}" type="slidenum">
              <a:rPr lang="x-none" smtClean="0"/>
              <a:t>7</a:t>
            </a:fld>
            <a:endParaRPr lang="x-none"/>
          </a:p>
        </p:txBody>
      </p:sp>
    </p:spTree>
    <p:extLst>
      <p:ext uri="{BB962C8B-B14F-4D97-AF65-F5344CB8AC3E}">
        <p14:creationId xmlns:p14="http://schemas.microsoft.com/office/powerpoint/2010/main" val="210503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i="1" kern="1200" dirty="0">
                <a:solidFill>
                  <a:schemeClr val="tx1"/>
                </a:solidFill>
                <a:effectLst/>
                <a:latin typeface="+mn-lt"/>
                <a:ea typeface="+mn-ea"/>
                <a:cs typeface="+mn-cs"/>
              </a:rPr>
              <a:t>Thơ Xuân Quỳnh thường viết về những tình cảm gần gũi, bình dị, trong sáng của đời sống gia đình và cuộc sống hàng ngày, biểu lộ những rung cảm và khát vọng của một trái tim phụ nữ chân thành, tha thiết và đằm thắm. </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Xuân Quỳnh được tặng Giải thưởng Nhà nước về văn học nghệ thuật vào năm 2011. </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FBCFCFF1-9D0D-CF44-BAC0-09EB34F6B5B1}" type="slidenum">
              <a:rPr lang="x-none" smtClean="0"/>
              <a:t>9</a:t>
            </a:fld>
            <a:endParaRPr lang="x-none"/>
          </a:p>
        </p:txBody>
      </p:sp>
    </p:spTree>
    <p:extLst>
      <p:ext uri="{BB962C8B-B14F-4D97-AF65-F5344CB8AC3E}">
        <p14:creationId xmlns:p14="http://schemas.microsoft.com/office/powerpoint/2010/main" val="3174557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i="1" kern="1200" dirty="0">
                <a:solidFill>
                  <a:schemeClr val="tx1"/>
                </a:solidFill>
                <a:effectLst/>
                <a:latin typeface="+mn-lt"/>
                <a:ea typeface="+mn-ea"/>
                <a:cs typeface="+mn-cs"/>
              </a:rPr>
              <a:t> Một số tác phẩm tiêu biểu:</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Các tập thơ: Chồi biếc (1963), Hoa dọc chiến hào (1968), Lời ru trên mặt đất (1978), Chờ trăng (1981), Tự hát (1984). Trong đó có một số bài thơ đặc biệt nổi tiếng: Thuyền và biển, Sóng, Tiếng gà trưa,…</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Một số tác phẩm viết cho thiếu nhi: Mùa xuân trên cánh đồng (truyện thiếu nhi, 1981), Bầu trời trong quả trứng (thơ văn thiếu nhi, 1982),…</a:t>
            </a:r>
            <a:r>
              <a:rPr lang="x-none" dirty="0">
                <a:effectLst/>
              </a:rPr>
              <a:t> </a:t>
            </a:r>
            <a:endParaRPr lang="x-none" dirty="0"/>
          </a:p>
        </p:txBody>
      </p:sp>
      <p:sp>
        <p:nvSpPr>
          <p:cNvPr id="4" name="Slide Number Placeholder 3"/>
          <p:cNvSpPr>
            <a:spLocks noGrp="1"/>
          </p:cNvSpPr>
          <p:nvPr>
            <p:ph type="sldNum" sz="quarter" idx="5"/>
          </p:nvPr>
        </p:nvSpPr>
        <p:spPr/>
        <p:txBody>
          <a:bodyPr/>
          <a:lstStyle/>
          <a:p>
            <a:fld id="{FBCFCFF1-9D0D-CF44-BAC0-09EB34F6B5B1}" type="slidenum">
              <a:rPr lang="x-none" smtClean="0"/>
              <a:t>11</a:t>
            </a:fld>
            <a:endParaRPr lang="x-none"/>
          </a:p>
        </p:txBody>
      </p:sp>
    </p:spTree>
    <p:extLst>
      <p:ext uri="{BB962C8B-B14F-4D97-AF65-F5344CB8AC3E}">
        <p14:creationId xmlns:p14="http://schemas.microsoft.com/office/powerpoint/2010/main" val="2172554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E33D04-5173-415E-A591-1DAAB0736C8D}" type="slidenum">
              <a:rPr lang="en-US" smtClean="0"/>
              <a:pPr/>
              <a:t>27</a:t>
            </a:fld>
            <a:endParaRPr lang="en-US"/>
          </a:p>
        </p:txBody>
      </p:sp>
    </p:spTree>
    <p:extLst>
      <p:ext uri="{BB962C8B-B14F-4D97-AF65-F5344CB8AC3E}">
        <p14:creationId xmlns:p14="http://schemas.microsoft.com/office/powerpoint/2010/main" val="2321052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29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7763C465-3019-45EB-A9B5-83AC62C73A0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1577" b="40927"/>
          <a:stretch/>
        </p:blipFill>
        <p:spPr>
          <a:xfrm>
            <a:off x="0" y="0"/>
            <a:ext cx="12192000" cy="6858000"/>
          </a:xfrm>
          <a:prstGeom prst="rect">
            <a:avLst/>
          </a:prstGeom>
        </p:spPr>
      </p:pic>
      <p:pic>
        <p:nvPicPr>
          <p:cNvPr id="14" name="图片 13">
            <a:extLst>
              <a:ext uri="{FF2B5EF4-FFF2-40B4-BE49-F238E27FC236}">
                <a16:creationId xmlns:a16="http://schemas.microsoft.com/office/drawing/2014/main" xmlns="" id="{3A91EDC3-4087-4097-B46E-CB39110E770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0439" r="8954"/>
          <a:stretch/>
        </p:blipFill>
        <p:spPr>
          <a:xfrm>
            <a:off x="3793788" y="0"/>
            <a:ext cx="8398212" cy="6858000"/>
          </a:xfrm>
          <a:prstGeom prst="rect">
            <a:avLst/>
          </a:prstGeom>
        </p:spPr>
      </p:pic>
      <p:pic>
        <p:nvPicPr>
          <p:cNvPr id="15" name="图片 14">
            <a:extLst>
              <a:ext uri="{FF2B5EF4-FFF2-40B4-BE49-F238E27FC236}">
                <a16:creationId xmlns:a16="http://schemas.microsoft.com/office/drawing/2014/main" xmlns="" id="{3353ADA8-C607-4611-9937-32F6E24A21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7105650" y="4179428"/>
            <a:ext cx="3429430" cy="1600401"/>
          </a:xfrm>
          <a:prstGeom prst="rect">
            <a:avLst/>
          </a:prstGeom>
        </p:spPr>
      </p:pic>
      <p:pic>
        <p:nvPicPr>
          <p:cNvPr id="16" name="图片 15">
            <a:extLst>
              <a:ext uri="{FF2B5EF4-FFF2-40B4-BE49-F238E27FC236}">
                <a16:creationId xmlns:a16="http://schemas.microsoft.com/office/drawing/2014/main" xmlns="" id="{E85B428F-7974-4B7C-9A88-DB9CB879C81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12945" b="35704"/>
          <a:stretch/>
        </p:blipFill>
        <p:spPr>
          <a:xfrm>
            <a:off x="4010186" y="989622"/>
            <a:ext cx="5895598" cy="4541579"/>
          </a:xfrm>
          <a:prstGeom prst="rect">
            <a:avLst/>
          </a:prstGeom>
        </p:spPr>
      </p:pic>
      <p:pic>
        <p:nvPicPr>
          <p:cNvPr id="17" name="图片 16">
            <a:extLst>
              <a:ext uri="{FF2B5EF4-FFF2-40B4-BE49-F238E27FC236}">
                <a16:creationId xmlns:a16="http://schemas.microsoft.com/office/drawing/2014/main" xmlns="" id="{13D9A1DB-0C1B-416E-9F8B-B4CACA82BA9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7676719" y="3101257"/>
            <a:ext cx="2038350" cy="1584528"/>
          </a:xfrm>
          <a:prstGeom prst="rect">
            <a:avLst/>
          </a:prstGeom>
        </p:spPr>
      </p:pic>
      <p:sp>
        <p:nvSpPr>
          <p:cNvPr id="19" name="矩形 18">
            <a:extLst>
              <a:ext uri="{FF2B5EF4-FFF2-40B4-BE49-F238E27FC236}">
                <a16:creationId xmlns:a16="http://schemas.microsoft.com/office/drawing/2014/main" xmlns="" id="{FD49A679-6B9F-43FA-9BC4-FF9E5BECA6D4}"/>
              </a:ext>
            </a:extLst>
          </p:cNvPr>
          <p:cNvSpPr/>
          <p:nvPr userDrawn="1"/>
        </p:nvSpPr>
        <p:spPr>
          <a:xfrm>
            <a:off x="1038171" y="905476"/>
            <a:ext cx="9534794" cy="5047047"/>
          </a:xfrm>
          <a:prstGeom prst="rect">
            <a:avLst/>
          </a:prstGeom>
          <a:solidFill>
            <a:srgbClr val="0C7392">
              <a:alpha val="78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4" name="矩形 23">
            <a:extLst>
              <a:ext uri="{FF2B5EF4-FFF2-40B4-BE49-F238E27FC236}">
                <a16:creationId xmlns:a16="http://schemas.microsoft.com/office/drawing/2014/main" xmlns="" id="{00D97026-1CF9-490F-90A2-F65051C55EBA}"/>
              </a:ext>
            </a:extLst>
          </p:cNvPr>
          <p:cNvSpPr/>
          <p:nvPr userDrawn="1"/>
        </p:nvSpPr>
        <p:spPr>
          <a:xfrm>
            <a:off x="1101558" y="983760"/>
            <a:ext cx="9408021" cy="489047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xmlns="" id="{0684A7F7-242F-47D6-A75D-963C72B5EE5E}"/>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7600949" y="0"/>
            <a:ext cx="4591051" cy="6211834"/>
          </a:xfrm>
          <a:prstGeom prst="rect">
            <a:avLst/>
          </a:prstGeom>
        </p:spPr>
      </p:pic>
      <p:cxnSp>
        <p:nvCxnSpPr>
          <p:cNvPr id="26" name="直接连接符 25">
            <a:extLst>
              <a:ext uri="{FF2B5EF4-FFF2-40B4-BE49-F238E27FC236}">
                <a16:creationId xmlns:a16="http://schemas.microsoft.com/office/drawing/2014/main" xmlns="" id="{F23C7BFE-153E-49B3-9D64-6D88870E7955}"/>
              </a:ext>
            </a:extLst>
          </p:cNvPr>
          <p:cNvCxnSpPr>
            <a:cxnSpLocks/>
          </p:cNvCxnSpPr>
          <p:nvPr userDrawn="1"/>
        </p:nvCxnSpPr>
        <p:spPr>
          <a:xfrm>
            <a:off x="1428750" y="1238250"/>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52DFC83-A790-4B73-A6B0-6E34FCF099F0}"/>
              </a:ext>
            </a:extLst>
          </p:cNvPr>
          <p:cNvCxnSpPr>
            <a:cxnSpLocks/>
          </p:cNvCxnSpPr>
          <p:nvPr userDrawn="1"/>
        </p:nvCxnSpPr>
        <p:spPr>
          <a:xfrm>
            <a:off x="9182100" y="5657850"/>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922D1B9-32F2-4214-81F8-DB78E0E9E7B8}"/>
              </a:ext>
            </a:extLst>
          </p:cNvPr>
          <p:cNvCxnSpPr>
            <a:cxnSpLocks/>
          </p:cNvCxnSpPr>
          <p:nvPr userDrawn="1"/>
        </p:nvCxnSpPr>
        <p:spPr>
          <a:xfrm rot="5400000">
            <a:off x="876300" y="5105400"/>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433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CF5AB57-4DA7-44D2-8944-12EBA65872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1577" b="40927"/>
          <a:stretch/>
        </p:blipFill>
        <p:spPr>
          <a:xfrm>
            <a:off x="0" y="0"/>
            <a:ext cx="12192000" cy="6858000"/>
          </a:xfrm>
          <a:prstGeom prst="rect">
            <a:avLst/>
          </a:prstGeom>
        </p:spPr>
      </p:pic>
      <p:pic>
        <p:nvPicPr>
          <p:cNvPr id="16" name="图片 15">
            <a:extLst>
              <a:ext uri="{FF2B5EF4-FFF2-40B4-BE49-F238E27FC236}">
                <a16:creationId xmlns:a16="http://schemas.microsoft.com/office/drawing/2014/main" xmlns="" id="{2EBFE320-951C-4614-B520-54D1FB2C089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99066" y="0"/>
            <a:ext cx="4207654" cy="3270854"/>
          </a:xfrm>
          <a:prstGeom prst="rect">
            <a:avLst/>
          </a:prstGeom>
        </p:spPr>
      </p:pic>
      <p:pic>
        <p:nvPicPr>
          <p:cNvPr id="15" name="图片 14">
            <a:extLst>
              <a:ext uri="{FF2B5EF4-FFF2-40B4-BE49-F238E27FC236}">
                <a16:creationId xmlns:a16="http://schemas.microsoft.com/office/drawing/2014/main" xmlns="" id="{7F3ECF51-06F3-4FD2-BD09-EB38D54016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12945" b="35704"/>
          <a:stretch/>
        </p:blipFill>
        <p:spPr>
          <a:xfrm>
            <a:off x="5123450" y="-246111"/>
            <a:ext cx="5895598" cy="4541579"/>
          </a:xfrm>
          <a:prstGeom prst="rect">
            <a:avLst/>
          </a:prstGeom>
        </p:spPr>
      </p:pic>
      <p:pic>
        <p:nvPicPr>
          <p:cNvPr id="5" name="图片 4">
            <a:extLst>
              <a:ext uri="{FF2B5EF4-FFF2-40B4-BE49-F238E27FC236}">
                <a16:creationId xmlns:a16="http://schemas.microsoft.com/office/drawing/2014/main" xmlns="" id="{516BB8B2-DBE9-428B-8A77-584FB77821D5}"/>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30198" b="70312"/>
          <a:stretch/>
        </p:blipFill>
        <p:spPr>
          <a:xfrm rot="5400000">
            <a:off x="7545766" y="2211767"/>
            <a:ext cx="5672967" cy="3619501"/>
          </a:xfrm>
          <a:prstGeom prst="rect">
            <a:avLst/>
          </a:prstGeom>
        </p:spPr>
      </p:pic>
      <p:pic>
        <p:nvPicPr>
          <p:cNvPr id="8" name="图片 7">
            <a:extLst>
              <a:ext uri="{FF2B5EF4-FFF2-40B4-BE49-F238E27FC236}">
                <a16:creationId xmlns:a16="http://schemas.microsoft.com/office/drawing/2014/main" xmlns="" id="{EF9E5498-F9A2-475E-B193-55784D4CB2D0}"/>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flipV="1">
            <a:off x="5715215" y="4021517"/>
            <a:ext cx="4549661" cy="2123175"/>
          </a:xfrm>
          <a:prstGeom prst="rect">
            <a:avLst/>
          </a:prstGeom>
        </p:spPr>
      </p:pic>
      <p:sp>
        <p:nvSpPr>
          <p:cNvPr id="10" name="矩形 9">
            <a:extLst>
              <a:ext uri="{FF2B5EF4-FFF2-40B4-BE49-F238E27FC236}">
                <a16:creationId xmlns:a16="http://schemas.microsoft.com/office/drawing/2014/main" xmlns="" id="{4F6EBE8E-030E-4D4A-AE82-72FB5B56B613}"/>
              </a:ext>
            </a:extLst>
          </p:cNvPr>
          <p:cNvSpPr/>
          <p:nvPr userDrawn="1"/>
        </p:nvSpPr>
        <p:spPr>
          <a:xfrm>
            <a:off x="1233461" y="713308"/>
            <a:ext cx="9725079" cy="5431384"/>
          </a:xfrm>
          <a:prstGeom prst="rect">
            <a:avLst/>
          </a:prstGeom>
          <a:solidFill>
            <a:srgbClr val="0C7392">
              <a:alpha val="78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7E3AF9FE-892E-49DE-8D64-0C29B02DE193}"/>
              </a:ext>
            </a:extLst>
          </p:cNvPr>
          <p:cNvSpPr/>
          <p:nvPr userDrawn="1"/>
        </p:nvSpPr>
        <p:spPr>
          <a:xfrm>
            <a:off x="1354475" y="848445"/>
            <a:ext cx="9483050" cy="516111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D5CBBAFB-7490-4B7D-AB83-756479D99AB7}"/>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27542" t="20350" r="28329" b="56500"/>
          <a:stretch/>
        </p:blipFill>
        <p:spPr>
          <a:xfrm>
            <a:off x="9222543" y="2260541"/>
            <a:ext cx="2969457" cy="2336920"/>
          </a:xfrm>
          <a:prstGeom prst="rect">
            <a:avLst/>
          </a:prstGeom>
        </p:spPr>
      </p:pic>
      <p:pic>
        <p:nvPicPr>
          <p:cNvPr id="14" name="图片 13">
            <a:extLst>
              <a:ext uri="{FF2B5EF4-FFF2-40B4-BE49-F238E27FC236}">
                <a16:creationId xmlns:a16="http://schemas.microsoft.com/office/drawing/2014/main" xmlns="" id="{A4F6A0A5-9274-4EEF-839E-6B69FAEBA8CF}"/>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48750" r="30198"/>
          <a:stretch/>
        </p:blipFill>
        <p:spPr>
          <a:xfrm rot="5400000">
            <a:off x="287717" y="897317"/>
            <a:ext cx="5672967" cy="6248399"/>
          </a:xfrm>
          <a:prstGeom prst="rect">
            <a:avLst/>
          </a:prstGeom>
        </p:spPr>
      </p:pic>
      <p:pic>
        <p:nvPicPr>
          <p:cNvPr id="11" name="图片 10">
            <a:extLst>
              <a:ext uri="{FF2B5EF4-FFF2-40B4-BE49-F238E27FC236}">
                <a16:creationId xmlns:a16="http://schemas.microsoft.com/office/drawing/2014/main" xmlns="" id="{E358DE40-577D-4201-8414-94DEFD9C7316}"/>
              </a:ext>
            </a:extLst>
          </p:cNvPr>
          <p:cNvPicPr>
            <a:picLocks noChangeAspect="1"/>
          </p:cNvPicPr>
          <p:nvPr userDrawn="1"/>
        </p:nvPicPr>
        <p:blipFill rotWithShape="1">
          <a:blip r:embed="rId9" cstate="print">
            <a:extLst>
              <a:ext uri="{28A0092B-C50C-407E-A947-70E740481C1C}">
                <a14:useLocalDpi xmlns:a14="http://schemas.microsoft.com/office/drawing/2010/main" val="0"/>
              </a:ext>
            </a:extLst>
          </a:blip>
          <a:srcRect/>
          <a:stretch/>
        </p:blipFill>
        <p:spPr>
          <a:xfrm>
            <a:off x="9013371" y="3942182"/>
            <a:ext cx="2015413" cy="2141376"/>
          </a:xfrm>
          <a:prstGeom prst="rect">
            <a:avLst/>
          </a:prstGeom>
        </p:spPr>
      </p:pic>
    </p:spTree>
    <p:extLst>
      <p:ext uri="{BB962C8B-B14F-4D97-AF65-F5344CB8AC3E}">
        <p14:creationId xmlns:p14="http://schemas.microsoft.com/office/powerpoint/2010/main" val="49944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96A3C9-361C-4CDB-BCB1-0144FB11F6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1577" b="40927"/>
          <a:stretch/>
        </p:blipFill>
        <p:spPr>
          <a:xfrm>
            <a:off x="0" y="0"/>
            <a:ext cx="12192000" cy="6858000"/>
          </a:xfrm>
          <a:prstGeom prst="rect">
            <a:avLst/>
          </a:prstGeom>
        </p:spPr>
      </p:pic>
      <p:pic>
        <p:nvPicPr>
          <p:cNvPr id="4" name="图片 3">
            <a:extLst>
              <a:ext uri="{FF2B5EF4-FFF2-40B4-BE49-F238E27FC236}">
                <a16:creationId xmlns:a16="http://schemas.microsoft.com/office/drawing/2014/main" xmlns="" id="{44AD3A89-0661-407D-961F-AB90D6D979B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3849"/>
          <a:stretch/>
        </p:blipFill>
        <p:spPr>
          <a:xfrm>
            <a:off x="2286216" y="0"/>
            <a:ext cx="9905784" cy="6858000"/>
          </a:xfrm>
          <a:prstGeom prst="rect">
            <a:avLst/>
          </a:prstGeom>
        </p:spPr>
      </p:pic>
      <p:pic>
        <p:nvPicPr>
          <p:cNvPr id="7" name="图片 6">
            <a:extLst>
              <a:ext uri="{FF2B5EF4-FFF2-40B4-BE49-F238E27FC236}">
                <a16:creationId xmlns:a16="http://schemas.microsoft.com/office/drawing/2014/main" xmlns="" id="{BE608072-F965-41E4-9D2C-C565CD444720}"/>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191000" y="5275334"/>
            <a:ext cx="2286000" cy="1066800"/>
          </a:xfrm>
          <a:prstGeom prst="rect">
            <a:avLst/>
          </a:prstGeom>
        </p:spPr>
      </p:pic>
      <p:pic>
        <p:nvPicPr>
          <p:cNvPr id="8" name="图片 7">
            <a:extLst>
              <a:ext uri="{FF2B5EF4-FFF2-40B4-BE49-F238E27FC236}">
                <a16:creationId xmlns:a16="http://schemas.microsoft.com/office/drawing/2014/main" xmlns="" id="{4ED07E1B-64AD-4F44-B4F0-EF1A48A441C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7172325" y="3314610"/>
            <a:ext cx="2038350" cy="1584528"/>
          </a:xfrm>
          <a:prstGeom prst="rect">
            <a:avLst/>
          </a:prstGeom>
        </p:spPr>
      </p:pic>
      <p:pic>
        <p:nvPicPr>
          <p:cNvPr id="9" name="图片 8">
            <a:extLst>
              <a:ext uri="{FF2B5EF4-FFF2-40B4-BE49-F238E27FC236}">
                <a16:creationId xmlns:a16="http://schemas.microsoft.com/office/drawing/2014/main" xmlns="" id="{000343DB-90CD-470B-A135-3A00EDAE1FB0}"/>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flipV="1">
            <a:off x="1143216" y="708790"/>
            <a:ext cx="2286000" cy="1066800"/>
          </a:xfrm>
          <a:prstGeom prst="rect">
            <a:avLst/>
          </a:prstGeom>
        </p:spPr>
      </p:pic>
      <p:pic>
        <p:nvPicPr>
          <p:cNvPr id="10" name="图片 9">
            <a:extLst>
              <a:ext uri="{FF2B5EF4-FFF2-40B4-BE49-F238E27FC236}">
                <a16:creationId xmlns:a16="http://schemas.microsoft.com/office/drawing/2014/main" xmlns="" id="{BE6E4117-3E42-40E4-BC49-B99BC6E8C8B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12945" b="35704"/>
          <a:stretch/>
        </p:blipFill>
        <p:spPr>
          <a:xfrm>
            <a:off x="3328932" y="1043820"/>
            <a:ext cx="5895598" cy="4541579"/>
          </a:xfrm>
          <a:prstGeom prst="rect">
            <a:avLst/>
          </a:prstGeom>
        </p:spPr>
      </p:pic>
      <p:sp>
        <p:nvSpPr>
          <p:cNvPr id="11" name="矩形 10">
            <a:extLst>
              <a:ext uri="{FF2B5EF4-FFF2-40B4-BE49-F238E27FC236}">
                <a16:creationId xmlns:a16="http://schemas.microsoft.com/office/drawing/2014/main" xmlns="" id="{0E47701B-6BBA-4074-9F86-F900347CA320}"/>
              </a:ext>
            </a:extLst>
          </p:cNvPr>
          <p:cNvSpPr/>
          <p:nvPr userDrawn="1"/>
        </p:nvSpPr>
        <p:spPr>
          <a:xfrm>
            <a:off x="407180" y="355153"/>
            <a:ext cx="11377640" cy="6147694"/>
          </a:xfrm>
          <a:prstGeom prst="rect">
            <a:avLst/>
          </a:prstGeom>
          <a:solidFill>
            <a:srgbClr val="0C7392">
              <a:alpha val="54000"/>
            </a:srgbClr>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xmlns="" id="{773D7E93-5C12-4A38-B3B0-7164103590F4}"/>
              </a:ext>
            </a:extLst>
          </p:cNvPr>
          <p:cNvCxnSpPr>
            <a:cxnSpLocks/>
          </p:cNvCxnSpPr>
          <p:nvPr userDrawn="1"/>
        </p:nvCxnSpPr>
        <p:spPr>
          <a:xfrm rot="5400000">
            <a:off x="10905203" y="5789684"/>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2AC8A9F2-B936-451C-93FF-596A273AC3C7}"/>
              </a:ext>
            </a:extLst>
          </p:cNvPr>
          <p:cNvCxnSpPr>
            <a:cxnSpLocks/>
          </p:cNvCxnSpPr>
          <p:nvPr userDrawn="1"/>
        </p:nvCxnSpPr>
        <p:spPr>
          <a:xfrm>
            <a:off x="10352753" y="708790"/>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9444D5B-F014-4D1F-8F81-998CB0710661}"/>
              </a:ext>
            </a:extLst>
          </p:cNvPr>
          <p:cNvCxnSpPr>
            <a:cxnSpLocks/>
          </p:cNvCxnSpPr>
          <p:nvPr userDrawn="1"/>
        </p:nvCxnSpPr>
        <p:spPr>
          <a:xfrm rot="5400000">
            <a:off x="167930" y="1347104"/>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73C27134-53F5-4C8F-9693-D1F67C379DE1}"/>
              </a:ext>
            </a:extLst>
          </p:cNvPr>
          <p:cNvCxnSpPr>
            <a:cxnSpLocks/>
          </p:cNvCxnSpPr>
          <p:nvPr userDrawn="1"/>
        </p:nvCxnSpPr>
        <p:spPr>
          <a:xfrm>
            <a:off x="720380" y="6153626"/>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5807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854604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961844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12.png"/><Relationship Id="rId10" Type="http://schemas.openxmlformats.org/officeDocument/2006/relationships/image" Target="../media/image14.png"/><Relationship Id="rId4" Type="http://schemas.openxmlformats.org/officeDocument/2006/relationships/image" Target="../media/image1.jpe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62.png"/><Relationship Id="rId18" Type="http://schemas.openxmlformats.org/officeDocument/2006/relationships/slide" Target="slide30.xml"/><Relationship Id="rId3" Type="http://schemas.openxmlformats.org/officeDocument/2006/relationships/image" Target="../media/image57.png"/><Relationship Id="rId21" Type="http://schemas.openxmlformats.org/officeDocument/2006/relationships/image" Target="../media/image65.png"/><Relationship Id="rId7" Type="http://schemas.openxmlformats.org/officeDocument/2006/relationships/image" Target="../media/image59.png"/><Relationship Id="rId12" Type="http://schemas.microsoft.com/office/2007/relationships/hdphoto" Target="../media/hdphoto5.wdp"/><Relationship Id="rId17" Type="http://schemas.openxmlformats.org/officeDocument/2006/relationships/slide" Target="slide28.xml"/><Relationship Id="rId2" Type="http://schemas.openxmlformats.org/officeDocument/2006/relationships/notesSlide" Target="../notesSlides/notesSlide4.xml"/><Relationship Id="rId16" Type="http://schemas.openxmlformats.org/officeDocument/2006/relationships/image" Target="../media/image63.png"/><Relationship Id="rId20" Type="http://schemas.openxmlformats.org/officeDocument/2006/relationships/slide" Target="slide29.xml"/><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61.png"/><Relationship Id="rId5" Type="http://schemas.openxmlformats.org/officeDocument/2006/relationships/image" Target="../media/image58.png"/><Relationship Id="rId15" Type="http://schemas.openxmlformats.org/officeDocument/2006/relationships/slide" Target="slide31.xml"/><Relationship Id="rId10" Type="http://schemas.microsoft.com/office/2007/relationships/hdphoto" Target="../media/hdphoto4.wdp"/><Relationship Id="rId19" Type="http://schemas.openxmlformats.org/officeDocument/2006/relationships/image" Target="../media/image64.png"/><Relationship Id="rId4" Type="http://schemas.microsoft.com/office/2007/relationships/hdphoto" Target="../media/hdphoto1.wdp"/><Relationship Id="rId9" Type="http://schemas.openxmlformats.org/officeDocument/2006/relationships/image" Target="../media/image60.png"/><Relationship Id="rId14" Type="http://schemas.microsoft.com/office/2007/relationships/hdphoto" Target="../media/hdphoto6.wdp"/><Relationship Id="rId22" Type="http://schemas.openxmlformats.org/officeDocument/2006/relationships/image" Target="../media/image66.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5.xml"/><Relationship Id="rId6" Type="http://schemas.microsoft.com/office/2007/relationships/hdphoto" Target="../media/hdphoto7.wdp"/><Relationship Id="rId5" Type="http://schemas.openxmlformats.org/officeDocument/2006/relationships/image" Target="../media/image69.png"/><Relationship Id="rId4" Type="http://schemas.openxmlformats.org/officeDocument/2006/relationships/slide" Target="slide27.xml"/></Relationships>
</file>

<file path=ppt/slides/_rels/slide3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3.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47482EA-8D65-443C-9B43-F5198EF27C15}"/>
              </a:ext>
            </a:extLst>
          </p:cNvPr>
          <p:cNvPicPr>
            <a:picLocks noChangeAspect="1"/>
          </p:cNvPicPr>
          <p:nvPr/>
        </p:nvPicPr>
        <p:blipFill rotWithShape="1">
          <a:blip r:embed="rId4">
            <a:extLst>
              <a:ext uri="{28A0092B-C50C-407E-A947-70E740481C1C}">
                <a14:useLocalDpi xmlns:a14="http://schemas.microsoft.com/office/drawing/2010/main" val="0"/>
              </a:ext>
            </a:extLst>
          </a:blip>
          <a:srcRect t="21577" b="40927"/>
          <a:stretch/>
        </p:blipFill>
        <p:spPr>
          <a:xfrm>
            <a:off x="0" y="0"/>
            <a:ext cx="12192000" cy="6858000"/>
          </a:xfrm>
          <a:prstGeom prst="rect">
            <a:avLst/>
          </a:prstGeom>
        </p:spPr>
      </p:pic>
      <p:pic>
        <p:nvPicPr>
          <p:cNvPr id="3" name="图片 2">
            <a:extLst>
              <a:ext uri="{FF2B5EF4-FFF2-40B4-BE49-F238E27FC236}">
                <a16:creationId xmlns:a16="http://schemas.microsoft.com/office/drawing/2014/main" xmlns="" id="{5E059493-1CE2-4643-94E0-0B6C1F443445}"/>
              </a:ext>
            </a:extLst>
          </p:cNvPr>
          <p:cNvPicPr>
            <a:picLocks noChangeAspect="1"/>
          </p:cNvPicPr>
          <p:nvPr/>
        </p:nvPicPr>
        <p:blipFill rotWithShape="1">
          <a:blip r:embed="rId5">
            <a:extLst>
              <a:ext uri="{28A0092B-C50C-407E-A947-70E740481C1C}">
                <a14:useLocalDpi xmlns:a14="http://schemas.microsoft.com/office/drawing/2010/main" val="0"/>
              </a:ext>
            </a:extLst>
          </a:blip>
          <a:srcRect b="53849"/>
          <a:stretch/>
        </p:blipFill>
        <p:spPr>
          <a:xfrm>
            <a:off x="2286216" y="0"/>
            <a:ext cx="9905784" cy="6858000"/>
          </a:xfrm>
          <a:prstGeom prst="rect">
            <a:avLst/>
          </a:prstGeom>
        </p:spPr>
      </p:pic>
      <p:pic>
        <p:nvPicPr>
          <p:cNvPr id="5" name="图片 4">
            <a:extLst>
              <a:ext uri="{FF2B5EF4-FFF2-40B4-BE49-F238E27FC236}">
                <a16:creationId xmlns:a16="http://schemas.microsoft.com/office/drawing/2014/main" xmlns="" id="{0D283DB9-74D8-41B1-9C06-B845E65EC93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542" t="20350" r="28329" b="56500"/>
          <a:stretch/>
        </p:blipFill>
        <p:spPr>
          <a:xfrm>
            <a:off x="5943600" y="4106874"/>
            <a:ext cx="2969457" cy="2336920"/>
          </a:xfrm>
          <a:prstGeom prst="rect">
            <a:avLst/>
          </a:prstGeom>
        </p:spPr>
      </p:pic>
      <p:grpSp>
        <p:nvGrpSpPr>
          <p:cNvPr id="10" name="组合 9">
            <a:extLst>
              <a:ext uri="{FF2B5EF4-FFF2-40B4-BE49-F238E27FC236}">
                <a16:creationId xmlns:a16="http://schemas.microsoft.com/office/drawing/2014/main" xmlns="" id="{16CBB1B5-992B-4188-8CD0-5512DAA7D573}"/>
              </a:ext>
            </a:extLst>
          </p:cNvPr>
          <p:cNvGrpSpPr/>
          <p:nvPr/>
        </p:nvGrpSpPr>
        <p:grpSpPr>
          <a:xfrm>
            <a:off x="1143216" y="708790"/>
            <a:ext cx="8067459" cy="5633344"/>
            <a:chOff x="1143216" y="708790"/>
            <a:chExt cx="8067459" cy="5633344"/>
          </a:xfrm>
        </p:grpSpPr>
        <p:pic>
          <p:nvPicPr>
            <p:cNvPr id="6" name="图片 5">
              <a:extLst>
                <a:ext uri="{FF2B5EF4-FFF2-40B4-BE49-F238E27FC236}">
                  <a16:creationId xmlns:a16="http://schemas.microsoft.com/office/drawing/2014/main" xmlns="" id="{F109CD03-DDF3-4DCE-BC88-BB03F2ACD53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91000" y="5275334"/>
              <a:ext cx="2286000" cy="1066800"/>
            </a:xfrm>
            <a:prstGeom prst="rect">
              <a:avLst/>
            </a:prstGeom>
          </p:spPr>
        </p:pic>
        <p:pic>
          <p:nvPicPr>
            <p:cNvPr id="7" name="图片 6">
              <a:extLst>
                <a:ext uri="{FF2B5EF4-FFF2-40B4-BE49-F238E27FC236}">
                  <a16:creationId xmlns:a16="http://schemas.microsoft.com/office/drawing/2014/main" xmlns="" id="{91C0C597-0C23-4C6B-A44F-16B51DD1BFB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172325" y="3314610"/>
              <a:ext cx="2038350" cy="1584528"/>
            </a:xfrm>
            <a:prstGeom prst="rect">
              <a:avLst/>
            </a:prstGeom>
          </p:spPr>
        </p:pic>
        <p:pic>
          <p:nvPicPr>
            <p:cNvPr id="8" name="图片 7">
              <a:extLst>
                <a:ext uri="{FF2B5EF4-FFF2-40B4-BE49-F238E27FC236}">
                  <a16:creationId xmlns:a16="http://schemas.microsoft.com/office/drawing/2014/main" xmlns="" id="{5E19F021-7EE6-41D5-94BE-34F7349CBB1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flipV="1">
              <a:off x="1143216" y="708790"/>
              <a:ext cx="2286000" cy="1066800"/>
            </a:xfrm>
            <a:prstGeom prst="rect">
              <a:avLst/>
            </a:prstGeom>
          </p:spPr>
        </p:pic>
      </p:grpSp>
      <p:pic>
        <p:nvPicPr>
          <p:cNvPr id="11" name="图片 10">
            <a:extLst>
              <a:ext uri="{FF2B5EF4-FFF2-40B4-BE49-F238E27FC236}">
                <a16:creationId xmlns:a16="http://schemas.microsoft.com/office/drawing/2014/main" xmlns="" id="{F84FE34F-1343-442F-A679-846CA0EDD5E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2945" b="35704"/>
          <a:stretch/>
        </p:blipFill>
        <p:spPr>
          <a:xfrm>
            <a:off x="3328932" y="1043820"/>
            <a:ext cx="5895598" cy="4541579"/>
          </a:xfrm>
          <a:prstGeom prst="rect">
            <a:avLst/>
          </a:prstGeom>
        </p:spPr>
      </p:pic>
      <p:pic>
        <p:nvPicPr>
          <p:cNvPr id="9" name="轻快唯美旋律纯钢琴轻音乐">
            <a:hlinkClick r:id="" action="ppaction://media"/>
            <a:extLst>
              <a:ext uri="{FF2B5EF4-FFF2-40B4-BE49-F238E27FC236}">
                <a16:creationId xmlns:a16="http://schemas.microsoft.com/office/drawing/2014/main" xmlns="" id="{7FFE76FB-DBC6-43D3-B0EA-884704A994B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07963" y="6177215"/>
            <a:ext cx="609600" cy="6096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xmlns="" id="{7932CE60-1066-5E2C-73E0-0886ABB2CD4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7563" y="3354102"/>
            <a:ext cx="5740400" cy="2438400"/>
          </a:xfrm>
          <a:prstGeom prst="rect">
            <a:avLst/>
          </a:prstGeom>
        </p:spPr>
      </p:pic>
    </p:spTree>
    <p:extLst>
      <p:ext uri="{BB962C8B-B14F-4D97-AF65-F5344CB8AC3E}">
        <p14:creationId xmlns:p14="http://schemas.microsoft.com/office/powerpoint/2010/main" val="291169226"/>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anim calcmode="lin" valueType="num">
                                      <p:cBhvr>
                                        <p:cTn id="14" dur="250" fill="hold"/>
                                        <p:tgtEl>
                                          <p:spTgt spid="10"/>
                                        </p:tgtEl>
                                        <p:attrNameLst>
                                          <p:attrName>ppt_x</p:attrName>
                                        </p:attrNameLst>
                                      </p:cBhvr>
                                      <p:tavLst>
                                        <p:tav tm="0">
                                          <p:val>
                                            <p:strVal val="#ppt_x"/>
                                          </p:val>
                                        </p:tav>
                                        <p:tav tm="100000">
                                          <p:val>
                                            <p:strVal val="#ppt_x"/>
                                          </p:val>
                                        </p:tav>
                                      </p:tavLst>
                                    </p:anim>
                                    <p:anim calcmode="lin" valueType="num">
                                      <p:cBhvr>
                                        <p:cTn id="15" dur="2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3" presetClass="entr" presetSubtype="1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250"/>
                                        <p:tgtEl>
                                          <p:spTgt spid="15"/>
                                        </p:tgtEl>
                                      </p:cBhvr>
                                    </p:animEffect>
                                  </p:childTnLst>
                                </p:cTn>
                              </p:par>
                            </p:childTnLst>
                          </p:cTn>
                        </p:par>
                        <p:par>
                          <p:cTn id="32" fill="hold">
                            <p:stCondLst>
                              <p:cond delay="2000"/>
                            </p:stCondLst>
                            <p:childTnLst>
                              <p:par>
                                <p:cTn id="33" presetID="1" presetClass="mediacall" presetSubtype="0" fill="hold" nodeType="afterEffect">
                                  <p:stCondLst>
                                    <p:cond delay="0"/>
                                  </p:stCondLst>
                                  <p:childTnLst>
                                    <p:cmd type="call" cmd="playFrom(0.0)">
                                      <p:cBhvr>
                                        <p:cTn id="34" dur="10514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8485" showWhenStopped="0">
                <p:cTn id="35"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146" name="Picture 2" descr="Chuyện tình đẹp nhưng đầy bi thương của Xuân Quỳnh - Lưu Quang Vũ: &quot;Cuộc  sống ngắn ngủi, con người chỉ đi qua cuộc đời như một vệt sáng rồi biến mất">
            <a:extLst>
              <a:ext uri="{FF2B5EF4-FFF2-40B4-BE49-F238E27FC236}">
                <a16:creationId xmlns:a16="http://schemas.microsoft.com/office/drawing/2014/main" xmlns="" id="{AB20DEDB-1726-CD83-5097-88A1CF845D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58" b="9259"/>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528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hóm bài thơ: Bầu trời trong quả trứng (1982) (Xuân Quỳnh - Nguyễn Thị Xuân  Quỳnh)">
            <a:extLst>
              <a:ext uri="{FF2B5EF4-FFF2-40B4-BE49-F238E27FC236}">
                <a16:creationId xmlns:a16="http://schemas.microsoft.com/office/drawing/2014/main" xmlns="" id="{E2A85CDE-CF03-5CFD-EA0F-9FD9BCFB2E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9743" y="399392"/>
            <a:ext cx="2839310" cy="430984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Không Bao Giờ Là Cuối - Xuân Quỳnh | Tiki">
            <a:extLst>
              <a:ext uri="{FF2B5EF4-FFF2-40B4-BE49-F238E27FC236}">
                <a16:creationId xmlns:a16="http://schemas.microsoft.com/office/drawing/2014/main" xmlns="" id="{0BAF4920-4929-6DC0-D53F-791C1189686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80073" y="2222856"/>
            <a:ext cx="2717940" cy="423575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Lời ru trên mặt đất by Xuân Quỳnh | Goodreads">
            <a:extLst>
              <a:ext uri="{FF2B5EF4-FFF2-40B4-BE49-F238E27FC236}">
                <a16:creationId xmlns:a16="http://schemas.microsoft.com/office/drawing/2014/main" xmlns="" id="{AFB61414-D1CA-9C76-DA49-E16C6D719C9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7896" y="2732608"/>
            <a:ext cx="2741847" cy="3725999"/>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Nữ hoàng thơ tình của Việt Nam đã được Google vinh danh – Văn Hóa &amp; Giải Trí">
            <a:extLst>
              <a:ext uri="{FF2B5EF4-FFF2-40B4-BE49-F238E27FC236}">
                <a16:creationId xmlns:a16="http://schemas.microsoft.com/office/drawing/2014/main" xmlns="" id="{F769A96A-E921-3C10-A90E-2D5903B9F4D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128" r="15737"/>
          <a:stretch/>
        </p:blipFill>
        <p:spPr bwMode="auto">
          <a:xfrm>
            <a:off x="504497" y="399393"/>
            <a:ext cx="2860079" cy="3811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5445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877FF97B-5128-4F65-AD71-9F7AE7A2B6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202" t="32108" b="13197"/>
          <a:stretch/>
        </p:blipFill>
        <p:spPr>
          <a:xfrm>
            <a:off x="1041774" y="1651993"/>
            <a:ext cx="3892176" cy="4157101"/>
          </a:xfrm>
          <a:prstGeom prst="rect">
            <a:avLst/>
          </a:prstGeom>
        </p:spPr>
      </p:pic>
      <p:cxnSp>
        <p:nvCxnSpPr>
          <p:cNvPr id="5" name="直接连接符 4">
            <a:extLst>
              <a:ext uri="{FF2B5EF4-FFF2-40B4-BE49-F238E27FC236}">
                <a16:creationId xmlns:a16="http://schemas.microsoft.com/office/drawing/2014/main" xmlns="" id="{7A1C9C6B-76EC-44B2-8335-66B383A02BF0}"/>
              </a:ext>
            </a:extLst>
          </p:cNvPr>
          <p:cNvCxnSpPr>
            <a:cxnSpLocks/>
          </p:cNvCxnSpPr>
          <p:nvPr/>
        </p:nvCxnSpPr>
        <p:spPr>
          <a:xfrm>
            <a:off x="6668483" y="1814960"/>
            <a:ext cx="1104900" cy="0"/>
          </a:xfrm>
          <a:prstGeom prst="line">
            <a:avLst/>
          </a:prstGeom>
          <a:ln>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cxnSp>
      <p:pic>
        <p:nvPicPr>
          <p:cNvPr id="8" name="Picture 7" descr="Text&#10;&#10;Description automatically generated">
            <a:extLst>
              <a:ext uri="{FF2B5EF4-FFF2-40B4-BE49-F238E27FC236}">
                <a16:creationId xmlns:a16="http://schemas.microsoft.com/office/drawing/2014/main" xmlns="" id="{76660C17-4817-2AA7-EE05-E7116BEF4F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852186"/>
            <a:ext cx="6908800" cy="1282700"/>
          </a:xfrm>
          <a:prstGeom prst="rect">
            <a:avLst/>
          </a:prstGeom>
        </p:spPr>
      </p:pic>
      <p:sp>
        <p:nvSpPr>
          <p:cNvPr id="10" name="TextBox 9">
            <a:extLst>
              <a:ext uri="{FF2B5EF4-FFF2-40B4-BE49-F238E27FC236}">
                <a16:creationId xmlns:a16="http://schemas.microsoft.com/office/drawing/2014/main" xmlns="" id="{8D1F8E1A-5A9E-E94A-59B8-CED4EAFF9AE4}"/>
              </a:ext>
            </a:extLst>
          </p:cNvPr>
          <p:cNvSpPr txBox="1"/>
          <p:nvPr/>
        </p:nvSpPr>
        <p:spPr>
          <a:xfrm>
            <a:off x="5349327" y="2425811"/>
            <a:ext cx="6096000" cy="2958502"/>
          </a:xfrm>
          <a:prstGeom prst="rect">
            <a:avLst/>
          </a:prstGeom>
          <a:noFill/>
        </p:spPr>
        <p:txBody>
          <a:bodyPr wrap="square">
            <a:spAutoFit/>
          </a:bodyPr>
          <a:lstStyle/>
          <a:p>
            <a:pPr algn="just">
              <a:lnSpc>
                <a:spcPct val="150000"/>
              </a:lnSpc>
            </a:pPr>
            <a:r>
              <a:rPr lang="vi-VN" sz="3200" dirty="0">
                <a:solidFill>
                  <a:schemeClr val="bg1"/>
                </a:solidFill>
                <a:effectLst/>
                <a:latin typeface="Times New Roman" panose="02020603050405020304" pitchFamily="18" charset="0"/>
                <a:ea typeface="Times New Roman" panose="02020603050405020304" pitchFamily="18" charset="0"/>
              </a:rPr>
              <a:t>- Viết trong thời kì đầu của cuộc kháng chiến chống Mỹ</a:t>
            </a:r>
            <a:r>
              <a:rPr lang="vi-VN" sz="3200" dirty="0">
                <a:solidFill>
                  <a:schemeClr val="bg1"/>
                </a:solidFill>
                <a:latin typeface="Times New Roman" panose="02020603050405020304" pitchFamily="18" charset="0"/>
                <a:ea typeface="Times New Roman" panose="02020603050405020304" pitchFamily="18" charset="0"/>
              </a:rPr>
              <a:t>.</a:t>
            </a:r>
          </a:p>
          <a:p>
            <a:pPr algn="just">
              <a:lnSpc>
                <a:spcPct val="150000"/>
              </a:lnSpc>
            </a:pPr>
            <a:r>
              <a:rPr lang="vi-VN" sz="3200" dirty="0">
                <a:solidFill>
                  <a:schemeClr val="bg1"/>
                </a:solidFill>
                <a:effectLst/>
                <a:latin typeface="Times New Roman" panose="02020603050405020304" pitchFamily="18" charset="0"/>
                <a:ea typeface="Times New Roman" panose="02020603050405020304" pitchFamily="18" charset="0"/>
              </a:rPr>
              <a:t>- In lần đầu trong tập thơ “Hoa dọc chiến hào” (1968). </a:t>
            </a:r>
            <a:endParaRPr lang="x-none" sz="32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89848349"/>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E2CB0E-7769-3F94-3CA1-EB127E15C60B}"/>
              </a:ext>
            </a:extLst>
          </p:cNvPr>
          <p:cNvSpPr/>
          <p:nvPr/>
        </p:nvSpPr>
        <p:spPr>
          <a:xfrm>
            <a:off x="865379" y="1518793"/>
            <a:ext cx="3527945" cy="4616648"/>
          </a:xfrm>
          <a:prstGeom prst="rect">
            <a:avLst/>
          </a:prstGeom>
        </p:spPr>
        <p:txBody>
          <a:bodyPr wrap="square">
            <a:spAutoFit/>
          </a:bodyPr>
          <a:lstStyle/>
          <a:p>
            <a:r>
              <a:rPr lang="vi-VN" sz="2100" dirty="0">
                <a:solidFill>
                  <a:schemeClr val="bg1"/>
                </a:solidFill>
                <a:latin typeface="Times New Roman" panose="02020603050405020304" pitchFamily="18" charset="0"/>
                <a:cs typeface="Times New Roman" panose="02020603050405020304" pitchFamily="18" charset="0"/>
              </a:rPr>
              <a:t>Trên đường hành quân xa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Dừng chân bên xóm nhỏ</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Tiếng gà ai nhảy ổ:</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“Cục... cục tác cục ta”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Nghe xao động nắng trưa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Nghe bàn chân đỡ mỏi</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Nghe gọi về tuổi thơ</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Tiếng gà trưa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Ổ rơm hồng những trứng</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Này con gà mái mơ</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Khắp mình hoa đốm trắng</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Này con gà mái vàng</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Lông óng như màu nắng</a:t>
            </a:r>
            <a:endParaRPr lang="en-US" sz="2100" dirty="0">
              <a:solidFill>
                <a:schemeClr val="bg1"/>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xmlns="" id="{0C053CDF-EFFB-4AA7-4960-DDB596AB1267}"/>
              </a:ext>
            </a:extLst>
          </p:cNvPr>
          <p:cNvSpPr/>
          <p:nvPr/>
        </p:nvSpPr>
        <p:spPr>
          <a:xfrm>
            <a:off x="7798677" y="384165"/>
            <a:ext cx="3925614" cy="6232475"/>
          </a:xfrm>
          <a:prstGeom prst="rect">
            <a:avLst/>
          </a:prstGeom>
        </p:spPr>
        <p:txBody>
          <a:bodyPr wrap="square">
            <a:spAutoFit/>
          </a:bodyPr>
          <a:lstStyle/>
          <a:p>
            <a:r>
              <a:rPr lang="vi-VN" sz="2100" dirty="0">
                <a:solidFill>
                  <a:schemeClr val="bg1"/>
                </a:solidFill>
                <a:latin typeface="Times New Roman" panose="02020603050405020304" pitchFamily="18" charset="0"/>
                <a:cs typeface="Times New Roman" panose="02020603050405020304" pitchFamily="18" charset="0"/>
              </a:rPr>
              <a:t>Mong trời đừng sương muối</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Để cuối năm bán gà</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Cháu được quần áo mới</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Ôi cái quần chéo go</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Ống rộng dài quét đất</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Cái áo cánh chúc bâu</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Đi qua nghe sột soạt </a:t>
            </a:r>
            <a:endParaRPr lang="en-US" sz="2100" dirty="0">
              <a:solidFill>
                <a:schemeClr val="bg1"/>
              </a:solidFill>
              <a:latin typeface="Times New Roman" panose="02020603050405020304" pitchFamily="18" charset="0"/>
              <a:cs typeface="Times New Roman" panose="02020603050405020304" pitchFamily="18" charset="0"/>
            </a:endParaRPr>
          </a:p>
          <a:p>
            <a:endParaRPr lang="en-US" sz="2100" dirty="0">
              <a:solidFill>
                <a:schemeClr val="bg1"/>
              </a:solidFill>
              <a:latin typeface="Times New Roman" panose="02020603050405020304" pitchFamily="18" charset="0"/>
              <a:cs typeface="Times New Roman" panose="02020603050405020304" pitchFamily="18" charset="0"/>
            </a:endParaRPr>
          </a:p>
          <a:p>
            <a:r>
              <a:rPr lang="vi-VN" sz="2100" dirty="0">
                <a:solidFill>
                  <a:schemeClr val="bg1"/>
                </a:solidFill>
                <a:latin typeface="Times New Roman" panose="02020603050405020304" pitchFamily="18" charset="0"/>
                <a:cs typeface="Times New Roman" panose="02020603050405020304" pitchFamily="18" charset="0"/>
              </a:rPr>
              <a:t>Tiếng gà trưa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Mang bao nhiêu hạnh phúc</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Đêm cháu về nằm mơ</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Giấc ngủ hồng sắc trứng</a:t>
            </a:r>
            <a:endParaRPr lang="en-US" sz="2100" dirty="0">
              <a:solidFill>
                <a:schemeClr val="bg1"/>
              </a:solidFill>
              <a:latin typeface="Times New Roman" panose="02020603050405020304" pitchFamily="18" charset="0"/>
              <a:cs typeface="Times New Roman" panose="02020603050405020304" pitchFamily="18" charset="0"/>
            </a:endParaRPr>
          </a:p>
          <a:p>
            <a:endParaRPr lang="en-US" sz="2100" dirty="0">
              <a:solidFill>
                <a:schemeClr val="bg1"/>
              </a:solidFill>
              <a:latin typeface="Times New Roman" panose="02020603050405020304" pitchFamily="18" charset="0"/>
              <a:cs typeface="Times New Roman" panose="02020603050405020304" pitchFamily="18" charset="0"/>
            </a:endParaRPr>
          </a:p>
          <a:p>
            <a:r>
              <a:rPr lang="vi-VN" sz="2100" dirty="0">
                <a:solidFill>
                  <a:schemeClr val="bg1"/>
                </a:solidFill>
                <a:latin typeface="Times New Roman" panose="02020603050405020304" pitchFamily="18" charset="0"/>
                <a:cs typeface="Times New Roman" panose="02020603050405020304" pitchFamily="18" charset="0"/>
              </a:rPr>
              <a:t>Cháu chiến đấu hôm nay</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Vì lòng yêu Tổ quốc</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Vì xóm làng thân thuộc</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Bà ơi, cũng vì bà</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Vì tiếng gà cục tác</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Ổ trứng hồng tuổi thơ</a:t>
            </a:r>
            <a:endParaRPr lang="en-US" sz="2100" dirty="0">
              <a:solidFill>
                <a:schemeClr val="bg1"/>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xmlns="" id="{C65D67D2-EBE3-2665-6948-E5F86DE70FF1}"/>
              </a:ext>
            </a:extLst>
          </p:cNvPr>
          <p:cNvSpPr/>
          <p:nvPr/>
        </p:nvSpPr>
        <p:spPr>
          <a:xfrm>
            <a:off x="4113940" y="1534021"/>
            <a:ext cx="3432488" cy="4939814"/>
          </a:xfrm>
          <a:prstGeom prst="rect">
            <a:avLst/>
          </a:prstGeom>
        </p:spPr>
        <p:txBody>
          <a:bodyPr wrap="square">
            <a:spAutoFit/>
          </a:bodyPr>
          <a:lstStyle/>
          <a:p>
            <a:r>
              <a:rPr lang="vi-VN" sz="2100" dirty="0">
                <a:solidFill>
                  <a:schemeClr val="bg1"/>
                </a:solidFill>
                <a:latin typeface="Times New Roman" panose="02020603050405020304" pitchFamily="18" charset="0"/>
                <a:cs typeface="Times New Roman" panose="02020603050405020304" pitchFamily="18" charset="0"/>
              </a:rPr>
              <a:t>Tiếng gà trưa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Có tiếng bà vẫn mắng:</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 Gà đẻ mà mày nhìn</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Rồi sau này lang mặt!</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Cháu về lấy gương soi</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Lòng dại thơ lo lắng</a:t>
            </a:r>
            <a:endParaRPr lang="en-US" sz="2100" dirty="0">
              <a:solidFill>
                <a:schemeClr val="bg1"/>
              </a:solidFill>
              <a:latin typeface="Times New Roman" panose="02020603050405020304" pitchFamily="18" charset="0"/>
              <a:cs typeface="Times New Roman" panose="02020603050405020304" pitchFamily="18" charset="0"/>
            </a:endParaRPr>
          </a:p>
          <a:p>
            <a:endParaRPr lang="en-US" sz="2100" dirty="0">
              <a:solidFill>
                <a:schemeClr val="bg1"/>
              </a:solidFill>
              <a:latin typeface="Times New Roman" panose="02020603050405020304" pitchFamily="18" charset="0"/>
              <a:cs typeface="Times New Roman" panose="02020603050405020304" pitchFamily="18" charset="0"/>
            </a:endParaRPr>
          </a:p>
          <a:p>
            <a:r>
              <a:rPr lang="vi-VN" sz="2100" dirty="0">
                <a:solidFill>
                  <a:schemeClr val="bg1"/>
                </a:solidFill>
                <a:latin typeface="Times New Roman" panose="02020603050405020304" pitchFamily="18" charset="0"/>
                <a:cs typeface="Times New Roman" panose="02020603050405020304" pitchFamily="18" charset="0"/>
              </a:rPr>
              <a:t>Tiếng gà trưa</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Tay bà khum soi trứng</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Dành từng quả chắt chiu</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Cho con gà mái ấp</a:t>
            </a:r>
            <a:endParaRPr lang="en-US" sz="2100" dirty="0">
              <a:solidFill>
                <a:schemeClr val="bg1"/>
              </a:solidFill>
              <a:latin typeface="Times New Roman" panose="02020603050405020304" pitchFamily="18" charset="0"/>
              <a:cs typeface="Times New Roman" panose="02020603050405020304" pitchFamily="18" charset="0"/>
            </a:endParaRPr>
          </a:p>
          <a:p>
            <a:endParaRPr lang="en-US" sz="2100" dirty="0">
              <a:solidFill>
                <a:schemeClr val="bg1"/>
              </a:solidFill>
              <a:latin typeface="Times New Roman" panose="02020603050405020304" pitchFamily="18" charset="0"/>
              <a:cs typeface="Times New Roman" panose="02020603050405020304" pitchFamily="18" charset="0"/>
            </a:endParaRPr>
          </a:p>
          <a:p>
            <a:r>
              <a:rPr lang="vi-VN" sz="2100" dirty="0">
                <a:solidFill>
                  <a:schemeClr val="bg1"/>
                </a:solidFill>
                <a:latin typeface="Times New Roman" panose="02020603050405020304" pitchFamily="18" charset="0"/>
                <a:cs typeface="Times New Roman" panose="02020603050405020304" pitchFamily="18" charset="0"/>
              </a:rPr>
              <a:t>Cứ hàng năm hàng năm</a:t>
            </a:r>
            <a:br>
              <a:rPr lang="vi-VN" sz="2100" dirty="0">
                <a:solidFill>
                  <a:schemeClr val="bg1"/>
                </a:solidFill>
                <a:latin typeface="Times New Roman" panose="02020603050405020304" pitchFamily="18" charset="0"/>
                <a:cs typeface="Times New Roman" panose="02020603050405020304" pitchFamily="18" charset="0"/>
              </a:rPr>
            </a:br>
            <a:r>
              <a:rPr lang="vi-VN" sz="2100" dirty="0">
                <a:solidFill>
                  <a:schemeClr val="bg1"/>
                </a:solidFill>
                <a:latin typeface="Times New Roman" panose="02020603050405020304" pitchFamily="18" charset="0"/>
                <a:cs typeface="Times New Roman" panose="02020603050405020304" pitchFamily="18" charset="0"/>
              </a:rPr>
              <a:t>Khi gió mùa đông tới</a:t>
            </a:r>
            <a:endParaRPr lang="en-US" sz="2100" dirty="0">
              <a:solidFill>
                <a:schemeClr val="bg1"/>
              </a:solidFill>
              <a:latin typeface="Times New Roman" panose="02020603050405020304" pitchFamily="18" charset="0"/>
              <a:cs typeface="Times New Roman" panose="02020603050405020304" pitchFamily="18" charset="0"/>
            </a:endParaRPr>
          </a:p>
          <a:p>
            <a:r>
              <a:rPr lang="vi-VN" sz="2100" dirty="0">
                <a:solidFill>
                  <a:schemeClr val="bg1"/>
                </a:solidFill>
                <a:latin typeface="Times New Roman" panose="02020603050405020304" pitchFamily="18" charset="0"/>
                <a:cs typeface="Times New Roman" panose="02020603050405020304" pitchFamily="18" charset="0"/>
              </a:rPr>
              <a:t>Bà lo đàn gà toi</a:t>
            </a:r>
            <a:endParaRPr lang="en-US" sz="2100" dirty="0">
              <a:solidFill>
                <a:schemeClr val="bg1"/>
              </a:solidFill>
              <a:latin typeface="Times New Roman" panose="02020603050405020304" pitchFamily="18" charset="0"/>
              <a:cs typeface="Times New Roman" panose="02020603050405020304" pitchFamily="18" charset="0"/>
            </a:endParaRPr>
          </a:p>
        </p:txBody>
      </p:sp>
      <p:pic>
        <p:nvPicPr>
          <p:cNvPr id="6" name="Picture 5" descr="Logo&#10;&#10;Description automatically generated with low confidence">
            <a:extLst>
              <a:ext uri="{FF2B5EF4-FFF2-40B4-BE49-F238E27FC236}">
                <a16:creationId xmlns:a16="http://schemas.microsoft.com/office/drawing/2014/main" xmlns="" id="{D0BC713D-D3F2-EC1A-E168-1579609E70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7914" y="516499"/>
            <a:ext cx="4192051" cy="1327799"/>
          </a:xfrm>
          <a:prstGeom prst="rect">
            <a:avLst/>
          </a:prstGeom>
        </p:spPr>
      </p:pic>
      <p:pic>
        <p:nvPicPr>
          <p:cNvPr id="8" name="Picture 7" descr="A picture containing toy, doll, vector graphics&#10;&#10;Description automatically generated">
            <a:extLst>
              <a:ext uri="{FF2B5EF4-FFF2-40B4-BE49-F238E27FC236}">
                <a16:creationId xmlns:a16="http://schemas.microsoft.com/office/drawing/2014/main" xmlns="" id="{88B0DA84-CB31-F93E-AAA8-4C9403BAC9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602"/>
          <a:stretch/>
        </p:blipFill>
        <p:spPr>
          <a:xfrm>
            <a:off x="10347109" y="4624551"/>
            <a:ext cx="1959023" cy="1849284"/>
          </a:xfrm>
          <a:prstGeom prst="rect">
            <a:avLst/>
          </a:prstGeom>
        </p:spPr>
      </p:pic>
      <p:pic>
        <p:nvPicPr>
          <p:cNvPr id="9" name="Picture 8" descr="—Pngtree—mujixiadan_2769499.png">
            <a:extLst>
              <a:ext uri="{FF2B5EF4-FFF2-40B4-BE49-F238E27FC236}">
                <a16:creationId xmlns:a16="http://schemas.microsoft.com/office/drawing/2014/main" xmlns="" id="{B82F3F08-1DFB-1F12-294A-62492AD3F736}"/>
              </a:ext>
            </a:extLst>
          </p:cNvPr>
          <p:cNvPicPr>
            <a:picLocks noChangeAspect="1"/>
          </p:cNvPicPr>
          <p:nvPr/>
        </p:nvPicPr>
        <p:blipFill>
          <a:blip r:embed="rId4" cstate="print"/>
          <a:stretch>
            <a:fillRect/>
          </a:stretch>
        </p:blipFill>
        <p:spPr>
          <a:xfrm flipH="1">
            <a:off x="855821" y="316015"/>
            <a:ext cx="1441478" cy="1403263"/>
          </a:xfrm>
          <a:prstGeom prst="rect">
            <a:avLst/>
          </a:prstGeom>
        </p:spPr>
      </p:pic>
    </p:spTree>
    <p:extLst>
      <p:ext uri="{BB962C8B-B14F-4D97-AF65-F5344CB8AC3E}">
        <p14:creationId xmlns:p14="http://schemas.microsoft.com/office/powerpoint/2010/main" val="404383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76A1D44C-230B-580E-0902-85F4B9C239DD}"/>
              </a:ext>
            </a:extLst>
          </p:cNvPr>
          <p:cNvGrpSpPr/>
          <p:nvPr/>
        </p:nvGrpSpPr>
        <p:grpSpPr>
          <a:xfrm>
            <a:off x="5584371" y="1603364"/>
            <a:ext cx="1023257" cy="830997"/>
            <a:chOff x="5834743" y="1486406"/>
            <a:chExt cx="1023257" cy="830997"/>
          </a:xfrm>
        </p:grpSpPr>
        <p:sp>
          <p:nvSpPr>
            <p:cNvPr id="6" name="矩形: 圆角 5">
              <a:extLst>
                <a:ext uri="{FF2B5EF4-FFF2-40B4-BE49-F238E27FC236}">
                  <a16:creationId xmlns:a16="http://schemas.microsoft.com/office/drawing/2014/main" xmlns="" id="{76FE6ECB-88A0-4B7F-9BD3-7FA5CA7C0D98}"/>
                </a:ext>
              </a:extLst>
            </p:cNvPr>
            <p:cNvSpPr/>
            <p:nvPr/>
          </p:nvSpPr>
          <p:spPr>
            <a:xfrm>
              <a:off x="5834743" y="1486406"/>
              <a:ext cx="1023257" cy="8298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1C9A0EEC-D92E-4C74-AE8E-0DCDFEEF13B7}"/>
                </a:ext>
              </a:extLst>
            </p:cNvPr>
            <p:cNvSpPr txBox="1"/>
            <p:nvPr/>
          </p:nvSpPr>
          <p:spPr>
            <a:xfrm>
              <a:off x="6015190" y="1486406"/>
              <a:ext cx="662361" cy="830997"/>
            </a:xfrm>
            <a:prstGeom prst="rect">
              <a:avLst/>
            </a:prstGeom>
            <a:noFill/>
          </p:spPr>
          <p:txBody>
            <a:bodyPr vert="horz" wrap="none" rtlCol="0">
              <a:spAutoFit/>
            </a:bodyPr>
            <a:lstStyle/>
            <a:p>
              <a:r>
                <a:rPr lang="en-US" altLang="zh-CN"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rPr>
                <a:t>II</a:t>
              </a:r>
              <a:endParaRPr lang="zh-CN" altLang="en-US"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endParaRPr>
            </a:p>
          </p:txBody>
        </p:sp>
      </p:grpSp>
      <p:sp>
        <p:nvSpPr>
          <p:cNvPr id="2" name="TextBox 1">
            <a:extLst>
              <a:ext uri="{FF2B5EF4-FFF2-40B4-BE49-F238E27FC236}">
                <a16:creationId xmlns:a16="http://schemas.microsoft.com/office/drawing/2014/main" xmlns="" id="{4AC637BA-7CC4-E112-38BB-3C59A89FA73F}"/>
              </a:ext>
            </a:extLst>
          </p:cNvPr>
          <p:cNvSpPr txBox="1"/>
          <p:nvPr/>
        </p:nvSpPr>
        <p:spPr>
          <a:xfrm>
            <a:off x="9792586" y="5050465"/>
            <a:ext cx="184731" cy="369332"/>
          </a:xfrm>
          <a:prstGeom prst="rect">
            <a:avLst/>
          </a:prstGeom>
          <a:noFill/>
        </p:spPr>
        <p:txBody>
          <a:bodyPr wrap="none" rtlCol="0">
            <a:spAutoFit/>
          </a:bodyPr>
          <a:lstStyle/>
          <a:p>
            <a:endParaRPr lang="x-none" dirty="0"/>
          </a:p>
        </p:txBody>
      </p:sp>
      <p:pic>
        <p:nvPicPr>
          <p:cNvPr id="10" name="Picture 9" descr="Graphical user interface, text&#10;&#10;Description automatically generated">
            <a:extLst>
              <a:ext uri="{FF2B5EF4-FFF2-40B4-BE49-F238E27FC236}">
                <a16:creationId xmlns:a16="http://schemas.microsoft.com/office/drawing/2014/main" xmlns="" id="{97C231BE-BFE6-75FA-56E9-8596F8F7CB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2551" y="2742224"/>
            <a:ext cx="7772400" cy="2677573"/>
          </a:xfrm>
          <a:prstGeom prst="rect">
            <a:avLst/>
          </a:prstGeom>
        </p:spPr>
      </p:pic>
    </p:spTree>
    <p:extLst>
      <p:ext uri="{BB962C8B-B14F-4D97-AF65-F5344CB8AC3E}">
        <p14:creationId xmlns:p14="http://schemas.microsoft.com/office/powerpoint/2010/main" val="247519342"/>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182A1BC-56F0-4F33-9D81-32C509FAF9B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559" t="21517" b="9038"/>
          <a:stretch/>
        </p:blipFill>
        <p:spPr>
          <a:xfrm>
            <a:off x="4401163" y="1816240"/>
            <a:ext cx="3389673" cy="3946978"/>
          </a:xfrm>
          <a:prstGeom prst="rect">
            <a:avLst/>
          </a:prstGeom>
        </p:spPr>
      </p:pic>
      <p:sp>
        <p:nvSpPr>
          <p:cNvPr id="5" name="TextBox 11">
            <a:extLst>
              <a:ext uri="{FF2B5EF4-FFF2-40B4-BE49-F238E27FC236}">
                <a16:creationId xmlns:a16="http://schemas.microsoft.com/office/drawing/2014/main" xmlns="" id="{5A9F3961-9527-4E34-A0BC-65E335BF1F65}"/>
              </a:ext>
            </a:extLst>
          </p:cNvPr>
          <p:cNvSpPr txBox="1"/>
          <p:nvPr/>
        </p:nvSpPr>
        <p:spPr>
          <a:xfrm>
            <a:off x="1267506" y="3429000"/>
            <a:ext cx="3531976" cy="1170962"/>
          </a:xfrm>
          <a:prstGeom prst="rect">
            <a:avLst/>
          </a:prstGeom>
          <a:noFill/>
        </p:spPr>
        <p:txBody>
          <a:bodyPr wrap="square" rtlCol="0">
            <a:spAutoFit/>
          </a:bodyPr>
          <a:lstStyle/>
          <a:p>
            <a:pPr algn="ctr">
              <a:lnSpc>
                <a:spcPct val="114000"/>
              </a:lnSpc>
              <a:defRPr/>
            </a:pPr>
            <a:r>
              <a:rPr kumimoji="0" lang="vi-VN" altLang="zh-CN" sz="3200" b="0" i="0" u="none" strike="noStrike" kern="1200" cap="none" spc="0" normalizeH="0" baseline="0" noProof="0" dirty="0">
                <a:ln>
                  <a:noFill/>
                </a:ln>
                <a:solidFill>
                  <a:schemeClr val="bg1"/>
                </a:solidFill>
                <a:effectLst/>
                <a:uLnTx/>
                <a:uFillTx/>
                <a:latin typeface="+mj-lt"/>
                <a:ea typeface="思源黑体 CN Regular" panose="020B0500000000000000"/>
              </a:rPr>
              <a:t>Cách ngắt nhịp: 2/3 hoặc 3/2.</a:t>
            </a:r>
          </a:p>
        </p:txBody>
      </p:sp>
      <p:sp>
        <p:nvSpPr>
          <p:cNvPr id="6" name="TextBox 11">
            <a:extLst>
              <a:ext uri="{FF2B5EF4-FFF2-40B4-BE49-F238E27FC236}">
                <a16:creationId xmlns:a16="http://schemas.microsoft.com/office/drawing/2014/main" xmlns="" id="{8EC36212-BE49-49E2-A46E-4E5819033AA9}"/>
              </a:ext>
            </a:extLst>
          </p:cNvPr>
          <p:cNvSpPr txBox="1"/>
          <p:nvPr/>
        </p:nvSpPr>
        <p:spPr>
          <a:xfrm>
            <a:off x="8433201" y="4554922"/>
            <a:ext cx="3531976" cy="1181477"/>
          </a:xfrm>
          <a:prstGeom prst="rect">
            <a:avLst/>
          </a:prstGeom>
          <a:noFill/>
        </p:spPr>
        <p:txBody>
          <a:bodyPr wrap="square" rtlCol="0">
            <a:spAutoFit/>
          </a:bodyPr>
          <a:lstStyle/>
          <a:p>
            <a:pPr algn="ctr">
              <a:lnSpc>
                <a:spcPct val="114000"/>
              </a:lnSpc>
              <a:defRPr/>
            </a:pPr>
            <a:r>
              <a:rPr kumimoji="0" lang="vi-VN" altLang="zh-CN" sz="3200" b="0" i="0" u="none" strike="noStrike" kern="1200" cap="none" spc="0" normalizeH="0" baseline="0" noProof="0" dirty="0">
                <a:ln>
                  <a:noFill/>
                </a:ln>
                <a:solidFill>
                  <a:schemeClr val="bg1"/>
                </a:solidFill>
                <a:effectLst/>
                <a:uLnTx/>
                <a:uFillTx/>
                <a:latin typeface="+mj-lt"/>
                <a:ea typeface="思源黑体 CN Regular" panose="020B0500000000000000"/>
              </a:rPr>
              <a:t>Số tiếng ở các dòng: 5 tiếng</a:t>
            </a:r>
            <a:endParaRPr lang="en-US" altLang="zh-CN" sz="3200" dirty="0">
              <a:solidFill>
                <a:schemeClr val="bg1"/>
              </a:solidFill>
              <a:latin typeface="+mj-lt"/>
              <a:ea typeface="思源黑体 CN Regular" panose="020B0500000000000000"/>
            </a:endParaRPr>
          </a:p>
        </p:txBody>
      </p:sp>
      <p:sp>
        <p:nvSpPr>
          <p:cNvPr id="7" name="TextBox 11">
            <a:extLst>
              <a:ext uri="{FF2B5EF4-FFF2-40B4-BE49-F238E27FC236}">
                <a16:creationId xmlns:a16="http://schemas.microsoft.com/office/drawing/2014/main" xmlns="" id="{ED21F4F6-5CCD-4D8C-B669-FA9CF8E51602}"/>
              </a:ext>
            </a:extLst>
          </p:cNvPr>
          <p:cNvSpPr txBox="1"/>
          <p:nvPr/>
        </p:nvSpPr>
        <p:spPr>
          <a:xfrm>
            <a:off x="7969144" y="1466168"/>
            <a:ext cx="3531976" cy="1181477"/>
          </a:xfrm>
          <a:prstGeom prst="rect">
            <a:avLst/>
          </a:prstGeom>
          <a:noFill/>
        </p:spPr>
        <p:txBody>
          <a:bodyPr wrap="square" rtlCol="0">
            <a:spAutoFit/>
          </a:bodyPr>
          <a:lstStyle/>
          <a:p>
            <a:pPr algn="ctr">
              <a:lnSpc>
                <a:spcPct val="114000"/>
              </a:lnSpc>
              <a:defRPr/>
            </a:pPr>
            <a:r>
              <a:rPr kumimoji="0" lang="vi-VN" altLang="zh-CN" sz="3200" b="0" i="0" u="none" strike="noStrike" kern="1200" cap="none" spc="0" normalizeH="0" baseline="0" noProof="0" dirty="0">
                <a:ln>
                  <a:noFill/>
                </a:ln>
                <a:solidFill>
                  <a:schemeClr val="bg1"/>
                </a:solidFill>
                <a:effectLst/>
                <a:uLnTx/>
                <a:uFillTx/>
                <a:latin typeface="+mj-lt"/>
                <a:ea typeface="思源黑体 CN Regular" panose="020B0500000000000000"/>
              </a:rPr>
              <a:t>Thể thơ năm chữ</a:t>
            </a:r>
          </a:p>
          <a:p>
            <a:pPr algn="ctr">
              <a:lnSpc>
                <a:spcPct val="114000"/>
              </a:lnSpc>
              <a:defRPr/>
            </a:pPr>
            <a:r>
              <a:rPr lang="vi-VN" altLang="zh-CN" sz="3200" dirty="0">
                <a:solidFill>
                  <a:schemeClr val="bg1"/>
                </a:solidFill>
                <a:latin typeface="+mj-lt"/>
                <a:ea typeface="思源黑体 CN Regular" panose="020B0500000000000000"/>
              </a:rPr>
              <a:t>Số khổ thơ: 6</a:t>
            </a:r>
            <a:endParaRPr lang="en-US" altLang="zh-CN" sz="3200" dirty="0">
              <a:solidFill>
                <a:schemeClr val="bg1"/>
              </a:solidFill>
              <a:latin typeface="+mj-lt"/>
              <a:ea typeface="思源黑体 CN Regular" panose="020B0500000000000000"/>
            </a:endParaRPr>
          </a:p>
        </p:txBody>
      </p:sp>
      <p:grpSp>
        <p:nvGrpSpPr>
          <p:cNvPr id="23" name="组合 22">
            <a:extLst>
              <a:ext uri="{FF2B5EF4-FFF2-40B4-BE49-F238E27FC236}">
                <a16:creationId xmlns:a16="http://schemas.microsoft.com/office/drawing/2014/main" xmlns="" id="{D4BB9F59-8D2F-4434-96A2-6B5B77876A33}"/>
              </a:ext>
            </a:extLst>
          </p:cNvPr>
          <p:cNvGrpSpPr/>
          <p:nvPr/>
        </p:nvGrpSpPr>
        <p:grpSpPr>
          <a:xfrm>
            <a:off x="3156857" y="2641600"/>
            <a:ext cx="1444172" cy="787400"/>
            <a:chOff x="3156857" y="2641600"/>
            <a:chExt cx="1444172" cy="787400"/>
          </a:xfrm>
        </p:grpSpPr>
        <p:cxnSp>
          <p:nvCxnSpPr>
            <p:cNvPr id="10" name="直接连接符 9">
              <a:extLst>
                <a:ext uri="{FF2B5EF4-FFF2-40B4-BE49-F238E27FC236}">
                  <a16:creationId xmlns:a16="http://schemas.microsoft.com/office/drawing/2014/main" xmlns="" id="{3DA14403-3EEF-4B9B-BFEA-4D9E1AF6F86A}"/>
                </a:ext>
              </a:extLst>
            </p:cNvPr>
            <p:cNvCxnSpPr>
              <a:cxnSpLocks/>
            </p:cNvCxnSpPr>
            <p:nvPr/>
          </p:nvCxnSpPr>
          <p:spPr>
            <a:xfrm>
              <a:off x="3156857" y="2641600"/>
              <a:ext cx="0" cy="787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7A73A6D-665C-4E91-98BB-CBA8904CBE17}"/>
                </a:ext>
              </a:extLst>
            </p:cNvPr>
            <p:cNvCxnSpPr>
              <a:cxnSpLocks/>
            </p:cNvCxnSpPr>
            <p:nvPr/>
          </p:nvCxnSpPr>
          <p:spPr>
            <a:xfrm>
              <a:off x="3157034" y="2657929"/>
              <a:ext cx="1443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CE6206E7-AB6C-4E63-8DD4-936D8F510810}"/>
              </a:ext>
            </a:extLst>
          </p:cNvPr>
          <p:cNvGrpSpPr/>
          <p:nvPr/>
        </p:nvGrpSpPr>
        <p:grpSpPr>
          <a:xfrm>
            <a:off x="5907314" y="1988457"/>
            <a:ext cx="2061830" cy="550984"/>
            <a:chOff x="5907314" y="1988457"/>
            <a:chExt cx="2061830" cy="550984"/>
          </a:xfrm>
        </p:grpSpPr>
        <p:cxnSp>
          <p:nvCxnSpPr>
            <p:cNvPr id="14" name="直接连接符 13">
              <a:extLst>
                <a:ext uri="{FF2B5EF4-FFF2-40B4-BE49-F238E27FC236}">
                  <a16:creationId xmlns:a16="http://schemas.microsoft.com/office/drawing/2014/main" xmlns="" id="{6BD2277D-4C23-41AE-AA71-0CB1A8E228A6}"/>
                </a:ext>
              </a:extLst>
            </p:cNvPr>
            <p:cNvCxnSpPr>
              <a:cxnSpLocks/>
            </p:cNvCxnSpPr>
            <p:nvPr/>
          </p:nvCxnSpPr>
          <p:spPr>
            <a:xfrm>
              <a:off x="5907314" y="1988457"/>
              <a:ext cx="0" cy="5509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8F23849-9B60-4B5E-914F-5D67B1C95CB6}"/>
                </a:ext>
              </a:extLst>
            </p:cNvPr>
            <p:cNvCxnSpPr>
              <a:cxnSpLocks/>
            </p:cNvCxnSpPr>
            <p:nvPr/>
          </p:nvCxnSpPr>
          <p:spPr>
            <a:xfrm>
              <a:off x="5907314" y="1988457"/>
              <a:ext cx="20618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7F19CAF6-22C0-42BB-86D8-2EA4AD621E7E}"/>
              </a:ext>
            </a:extLst>
          </p:cNvPr>
          <p:cNvGrpSpPr/>
          <p:nvPr/>
        </p:nvGrpSpPr>
        <p:grpSpPr>
          <a:xfrm>
            <a:off x="7402286" y="4043026"/>
            <a:ext cx="2069086" cy="511896"/>
            <a:chOff x="7402286" y="4043026"/>
            <a:chExt cx="2069086" cy="511896"/>
          </a:xfrm>
        </p:grpSpPr>
        <p:cxnSp>
          <p:nvCxnSpPr>
            <p:cNvPr id="18" name="直接连接符 17">
              <a:extLst>
                <a:ext uri="{FF2B5EF4-FFF2-40B4-BE49-F238E27FC236}">
                  <a16:creationId xmlns:a16="http://schemas.microsoft.com/office/drawing/2014/main" xmlns="" id="{80A33BE3-D524-4386-BA26-5F33F8DACE99}"/>
                </a:ext>
              </a:extLst>
            </p:cNvPr>
            <p:cNvCxnSpPr>
              <a:cxnSpLocks/>
            </p:cNvCxnSpPr>
            <p:nvPr/>
          </p:nvCxnSpPr>
          <p:spPr>
            <a:xfrm>
              <a:off x="7402286" y="4043026"/>
              <a:ext cx="20618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0FE89FD2-03DD-4FFC-99DF-8AE9D6C2D739}"/>
                </a:ext>
              </a:extLst>
            </p:cNvPr>
            <p:cNvCxnSpPr>
              <a:cxnSpLocks/>
            </p:cNvCxnSpPr>
            <p:nvPr/>
          </p:nvCxnSpPr>
          <p:spPr>
            <a:xfrm>
              <a:off x="9471372" y="4043026"/>
              <a:ext cx="0" cy="5118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8" name="Picture 7" descr="Text&#10;&#10;Description automatically generated">
            <a:extLst>
              <a:ext uri="{FF2B5EF4-FFF2-40B4-BE49-F238E27FC236}">
                <a16:creationId xmlns:a16="http://schemas.microsoft.com/office/drawing/2014/main" xmlns="" id="{2DD4942A-07AA-46BF-567C-417300ACB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963" y="937738"/>
            <a:ext cx="7772400" cy="1146003"/>
          </a:xfrm>
          <a:prstGeom prst="rect">
            <a:avLst/>
          </a:prstGeom>
        </p:spPr>
      </p:pic>
      <p:sp>
        <p:nvSpPr>
          <p:cNvPr id="9" name="TextBox 11">
            <a:extLst>
              <a:ext uri="{FF2B5EF4-FFF2-40B4-BE49-F238E27FC236}">
                <a16:creationId xmlns:a16="http://schemas.microsoft.com/office/drawing/2014/main" xmlns="" id="{EECC16AB-BD94-1147-4281-2B0AF85DE60D}"/>
              </a:ext>
            </a:extLst>
          </p:cNvPr>
          <p:cNvSpPr txBox="1"/>
          <p:nvPr/>
        </p:nvSpPr>
        <p:spPr>
          <a:xfrm>
            <a:off x="2333503" y="5736399"/>
            <a:ext cx="4514331" cy="609590"/>
          </a:xfrm>
          <a:prstGeom prst="rect">
            <a:avLst/>
          </a:prstGeom>
          <a:noFill/>
        </p:spPr>
        <p:txBody>
          <a:bodyPr wrap="square" rtlCol="0">
            <a:spAutoFit/>
          </a:bodyPr>
          <a:lstStyle/>
          <a:p>
            <a:pPr algn="ctr">
              <a:lnSpc>
                <a:spcPct val="114000"/>
              </a:lnSpc>
              <a:defRPr/>
            </a:pPr>
            <a:r>
              <a:rPr kumimoji="0" lang="vi-VN" altLang="zh-CN" sz="3200" b="0" i="0" u="none" strike="noStrike" kern="1200" cap="none" spc="0" normalizeH="0" baseline="0" noProof="0" dirty="0">
                <a:ln>
                  <a:noFill/>
                </a:ln>
                <a:solidFill>
                  <a:schemeClr val="bg1"/>
                </a:solidFill>
                <a:effectLst/>
                <a:uLnTx/>
                <a:uFillTx/>
                <a:latin typeface="+mj-lt"/>
                <a:ea typeface="思源黑体 CN Regular" panose="020B0500000000000000"/>
              </a:rPr>
              <a:t>Cách gieo vần: vần chân</a:t>
            </a:r>
          </a:p>
        </p:txBody>
      </p:sp>
      <p:grpSp>
        <p:nvGrpSpPr>
          <p:cNvPr id="11" name="组合 22">
            <a:extLst>
              <a:ext uri="{FF2B5EF4-FFF2-40B4-BE49-F238E27FC236}">
                <a16:creationId xmlns:a16="http://schemas.microsoft.com/office/drawing/2014/main" xmlns="" id="{A91C7FF0-AE32-634C-2F43-7BD956D29FCB}"/>
              </a:ext>
            </a:extLst>
          </p:cNvPr>
          <p:cNvGrpSpPr/>
          <p:nvPr/>
        </p:nvGrpSpPr>
        <p:grpSpPr>
          <a:xfrm>
            <a:off x="4222855" y="4948999"/>
            <a:ext cx="1444172" cy="787400"/>
            <a:chOff x="3156857" y="2641600"/>
            <a:chExt cx="1444172" cy="787400"/>
          </a:xfrm>
        </p:grpSpPr>
        <p:cxnSp>
          <p:nvCxnSpPr>
            <p:cNvPr id="13" name="直接连接符 9">
              <a:extLst>
                <a:ext uri="{FF2B5EF4-FFF2-40B4-BE49-F238E27FC236}">
                  <a16:creationId xmlns:a16="http://schemas.microsoft.com/office/drawing/2014/main" xmlns="" id="{02224719-7D74-1125-DAA8-A6DE593032B9}"/>
                </a:ext>
              </a:extLst>
            </p:cNvPr>
            <p:cNvCxnSpPr>
              <a:cxnSpLocks/>
            </p:cNvCxnSpPr>
            <p:nvPr/>
          </p:nvCxnSpPr>
          <p:spPr>
            <a:xfrm>
              <a:off x="3156857" y="2641600"/>
              <a:ext cx="0" cy="787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1">
              <a:extLst>
                <a:ext uri="{FF2B5EF4-FFF2-40B4-BE49-F238E27FC236}">
                  <a16:creationId xmlns:a16="http://schemas.microsoft.com/office/drawing/2014/main" xmlns="" id="{DB23798F-4524-DB1D-06C9-8930C5548F42}"/>
                </a:ext>
              </a:extLst>
            </p:cNvPr>
            <p:cNvCxnSpPr>
              <a:cxnSpLocks/>
            </p:cNvCxnSpPr>
            <p:nvPr/>
          </p:nvCxnSpPr>
          <p:spPr>
            <a:xfrm>
              <a:off x="3157034" y="2657929"/>
              <a:ext cx="1443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5840732"/>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xmlns="" id="{9BAB9548-0809-A67F-9FBE-7AA2AAA3D5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460" y="1051560"/>
            <a:ext cx="7772400" cy="1107048"/>
          </a:xfrm>
          <a:prstGeom prst="rect">
            <a:avLst/>
          </a:prstGeom>
        </p:spPr>
      </p:pic>
      <p:pic>
        <p:nvPicPr>
          <p:cNvPr id="6" name="Picture 5" descr="Diagram, shape&#10;&#10;Description automatically generated">
            <a:extLst>
              <a:ext uri="{FF2B5EF4-FFF2-40B4-BE49-F238E27FC236}">
                <a16:creationId xmlns:a16="http://schemas.microsoft.com/office/drawing/2014/main" xmlns="" id="{A7B24BB0-1125-67C0-8E03-870AD5DF34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7323">
            <a:off x="6483570" y="2416081"/>
            <a:ext cx="3661427" cy="5181381"/>
          </a:xfrm>
          <a:prstGeom prst="rect">
            <a:avLst/>
          </a:prstGeom>
        </p:spPr>
      </p:pic>
      <p:sp>
        <p:nvSpPr>
          <p:cNvPr id="7" name="TextBox 6">
            <a:extLst>
              <a:ext uri="{FF2B5EF4-FFF2-40B4-BE49-F238E27FC236}">
                <a16:creationId xmlns:a16="http://schemas.microsoft.com/office/drawing/2014/main" xmlns="" id="{B2C98F66-1009-9E74-2804-7655BE28268B}"/>
              </a:ext>
            </a:extLst>
          </p:cNvPr>
          <p:cNvSpPr txBox="1"/>
          <p:nvPr/>
        </p:nvSpPr>
        <p:spPr>
          <a:xfrm>
            <a:off x="1198880" y="3429000"/>
            <a:ext cx="4897120" cy="1481175"/>
          </a:xfrm>
          <a:prstGeom prst="rect">
            <a:avLst/>
          </a:prstGeom>
          <a:noFill/>
        </p:spPr>
        <p:txBody>
          <a:bodyPr wrap="square" rtlCol="0">
            <a:spAutoFit/>
          </a:bodyPr>
          <a:lstStyle/>
          <a:p>
            <a:pPr algn="ctr">
              <a:lnSpc>
                <a:spcPct val="150000"/>
              </a:lnSpc>
            </a:pPr>
            <a:r>
              <a:rPr lang="x-none" sz="3200" dirty="0">
                <a:solidFill>
                  <a:schemeClr val="bg1"/>
                </a:solidFill>
                <a:latin typeface="Times New Roman" panose="02020603050405020304" pitchFamily="18" charset="0"/>
                <a:cs typeface="Times New Roman" panose="02020603050405020304" pitchFamily="18" charset="0"/>
              </a:rPr>
              <a:t>HS hoạt động cặp đôi hoàn thành phiếu học tập số 1</a:t>
            </a:r>
          </a:p>
        </p:txBody>
      </p:sp>
    </p:spTree>
    <p:extLst>
      <p:ext uri="{BB962C8B-B14F-4D97-AF65-F5344CB8AC3E}">
        <p14:creationId xmlns:p14="http://schemas.microsoft.com/office/powerpoint/2010/main" val="300682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4557CB9A-7681-4D43-824E-589CC1340E88}"/>
              </a:ext>
            </a:extLst>
          </p:cNvPr>
          <p:cNvSpPr/>
          <p:nvPr/>
        </p:nvSpPr>
        <p:spPr>
          <a:xfrm>
            <a:off x="4351433" y="2105822"/>
            <a:ext cx="6645792" cy="39290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descr="Text&#10;&#10;Description automatically generated">
            <a:extLst>
              <a:ext uri="{FF2B5EF4-FFF2-40B4-BE49-F238E27FC236}">
                <a16:creationId xmlns:a16="http://schemas.microsoft.com/office/drawing/2014/main" xmlns="" id="{F94A3420-2AAC-E85D-70A6-A1E604DA6E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570" y="823122"/>
            <a:ext cx="5092700" cy="1282700"/>
          </a:xfrm>
          <a:prstGeom prst="rect">
            <a:avLst/>
          </a:prstGeom>
        </p:spPr>
      </p:pic>
      <p:pic>
        <p:nvPicPr>
          <p:cNvPr id="10" name="Picture 9" descr="A picture containing toy, doll&#10;&#10;Description automatically generated">
            <a:extLst>
              <a:ext uri="{FF2B5EF4-FFF2-40B4-BE49-F238E27FC236}">
                <a16:creationId xmlns:a16="http://schemas.microsoft.com/office/drawing/2014/main" xmlns="" id="{9A64FA66-9CE6-17A0-821D-5948F7C608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486"/>
          <a:stretch/>
        </p:blipFill>
        <p:spPr>
          <a:xfrm>
            <a:off x="-154527" y="1821180"/>
            <a:ext cx="4505960" cy="4213698"/>
          </a:xfrm>
          <a:prstGeom prst="rect">
            <a:avLst/>
          </a:prstGeom>
        </p:spPr>
      </p:pic>
      <p:sp>
        <p:nvSpPr>
          <p:cNvPr id="12" name="TextBox 11">
            <a:extLst>
              <a:ext uri="{FF2B5EF4-FFF2-40B4-BE49-F238E27FC236}">
                <a16:creationId xmlns:a16="http://schemas.microsoft.com/office/drawing/2014/main" xmlns="" id="{A62866FF-1DDB-900E-2258-A13F98C4DF69}"/>
              </a:ext>
            </a:extLst>
          </p:cNvPr>
          <p:cNvSpPr txBox="1"/>
          <p:nvPr/>
        </p:nvSpPr>
        <p:spPr>
          <a:xfrm>
            <a:off x="4515832" y="2362686"/>
            <a:ext cx="6316994" cy="3521220"/>
          </a:xfrm>
          <a:prstGeom prst="rect">
            <a:avLst/>
          </a:prstGeom>
          <a:noFill/>
        </p:spPr>
        <p:txBody>
          <a:bodyPr wrap="square">
            <a:spAutoFit/>
          </a:bodyPr>
          <a:lstStyle/>
          <a:p>
            <a:pPr algn="just">
              <a:lnSpc>
                <a:spcPct val="115000"/>
              </a:lnSpc>
            </a:pPr>
            <a:r>
              <a:rPr lang="vi-VN" sz="2800" dirty="0">
                <a:solidFill>
                  <a:schemeClr val="bg1"/>
                </a:solidFill>
                <a:effectLst/>
                <a:latin typeface="Times New Roman" panose="02020603050405020304" pitchFamily="18" charset="0"/>
                <a:ea typeface="Times New Roman" panose="02020603050405020304" pitchFamily="18" charset="0"/>
              </a:rPr>
              <a:t>- Bài thơ thể hiện nỗi nhớ của người cháu đối với bà.</a:t>
            </a:r>
            <a:endParaRPr lang="x-none" sz="28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chemeClr val="bg1"/>
                </a:solidFill>
                <a:effectLst/>
                <a:latin typeface="Times New Roman" panose="02020603050405020304" pitchFamily="18" charset="0"/>
                <a:ea typeface="Times New Roman" panose="02020603050405020304" pitchFamily="18" charset="0"/>
              </a:rPr>
              <a:t>- Cảm xúc đó được khơi gợi từ tiếng gà nhảy ổ trong một buổi trưa khi người cháu hành quân qua một xóm nhỏ.</a:t>
            </a:r>
            <a:endParaRPr lang="x-none" sz="28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chemeClr val="bg1"/>
                </a:solidFill>
                <a:effectLst/>
                <a:latin typeface="Times New Roman" panose="02020603050405020304" pitchFamily="18" charset="0"/>
                <a:ea typeface="Times New Roman" panose="02020603050405020304" pitchFamily="18" charset="0"/>
              </a:rPr>
              <a:t>- Người xưng “cháu” trong bài thơ là người chiến sĩ. </a:t>
            </a:r>
            <a:endParaRPr lang="x-none" sz="28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35376774"/>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barn(inVertical)">
                                      <p:cBhvr>
                                        <p:cTn id="14" dur="500"/>
                                        <p:tgtEl>
                                          <p:spTgt spid="1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barn(inVertical)">
                                      <p:cBhvr>
                                        <p:cTn id="19" dur="500"/>
                                        <p:tgtEl>
                                          <p:spTgt spid="1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barn(inVertical)">
                                      <p:cBhvr>
                                        <p:cTn id="2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xmlns="" id="{056341E6-9733-D3FA-4EC3-43D3D9C5E6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160" y="970280"/>
            <a:ext cx="7721600" cy="1219200"/>
          </a:xfrm>
          <a:prstGeom prst="rect">
            <a:avLst/>
          </a:prstGeom>
        </p:spPr>
      </p:pic>
      <p:pic>
        <p:nvPicPr>
          <p:cNvPr id="8" name="Picture 7" descr="Diagram&#10;&#10;Description automatically generated">
            <a:extLst>
              <a:ext uri="{FF2B5EF4-FFF2-40B4-BE49-F238E27FC236}">
                <a16:creationId xmlns:a16="http://schemas.microsoft.com/office/drawing/2014/main" xmlns="" id="{31A65C1F-F461-F0D0-AA9F-F2D99604C6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22113">
            <a:off x="1507806" y="2554142"/>
            <a:ext cx="3639215" cy="5149948"/>
          </a:xfrm>
          <a:prstGeom prst="rect">
            <a:avLst/>
          </a:prstGeom>
        </p:spPr>
      </p:pic>
      <p:sp>
        <p:nvSpPr>
          <p:cNvPr id="11" name="TextBox 10">
            <a:extLst>
              <a:ext uri="{FF2B5EF4-FFF2-40B4-BE49-F238E27FC236}">
                <a16:creationId xmlns:a16="http://schemas.microsoft.com/office/drawing/2014/main" xmlns="" id="{B14FAB07-1418-BFDB-22C2-62F9EEF288F8}"/>
              </a:ext>
            </a:extLst>
          </p:cNvPr>
          <p:cNvSpPr txBox="1"/>
          <p:nvPr/>
        </p:nvSpPr>
        <p:spPr>
          <a:xfrm>
            <a:off x="5405120" y="3187346"/>
            <a:ext cx="4897120" cy="1481175"/>
          </a:xfrm>
          <a:prstGeom prst="rect">
            <a:avLst/>
          </a:prstGeom>
          <a:noFill/>
        </p:spPr>
        <p:txBody>
          <a:bodyPr wrap="square" rtlCol="0">
            <a:spAutoFit/>
          </a:bodyPr>
          <a:lstStyle/>
          <a:p>
            <a:pPr algn="ctr">
              <a:lnSpc>
                <a:spcPct val="150000"/>
              </a:lnSpc>
            </a:pPr>
            <a:r>
              <a:rPr lang="x-none" sz="3200" dirty="0">
                <a:solidFill>
                  <a:schemeClr val="bg1"/>
                </a:solidFill>
                <a:latin typeface="Times New Roman" panose="02020603050405020304" pitchFamily="18" charset="0"/>
                <a:cs typeface="Times New Roman" panose="02020603050405020304" pitchFamily="18" charset="0"/>
              </a:rPr>
              <a:t>HS hoạt động nhóm hoàn thành phiếu học tập số 2</a:t>
            </a:r>
          </a:p>
        </p:txBody>
      </p:sp>
    </p:spTree>
    <p:extLst>
      <p:ext uri="{BB962C8B-B14F-4D97-AF65-F5344CB8AC3E}">
        <p14:creationId xmlns:p14="http://schemas.microsoft.com/office/powerpoint/2010/main" val="338864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Pngtree—a nest of quail eggs_3201469.png">
            <a:extLst>
              <a:ext uri="{FF2B5EF4-FFF2-40B4-BE49-F238E27FC236}">
                <a16:creationId xmlns:a16="http://schemas.microsoft.com/office/drawing/2014/main" xmlns="" id="{A11CF0D4-858A-6CB3-F110-3431CF136CFE}"/>
              </a:ext>
            </a:extLst>
          </p:cNvPr>
          <p:cNvPicPr>
            <a:picLocks noChangeAspect="1"/>
          </p:cNvPicPr>
          <p:nvPr/>
        </p:nvPicPr>
        <p:blipFill>
          <a:blip r:embed="rId2" cstate="print"/>
          <a:srcRect l="13579" t="19913" r="8326" b="18961"/>
          <a:stretch>
            <a:fillRect/>
          </a:stretch>
        </p:blipFill>
        <p:spPr>
          <a:xfrm>
            <a:off x="6096000" y="-1101445"/>
            <a:ext cx="812800" cy="636183"/>
          </a:xfrm>
          <a:prstGeom prst="rect">
            <a:avLst/>
          </a:prstGeom>
        </p:spPr>
      </p:pic>
      <p:pic>
        <p:nvPicPr>
          <p:cNvPr id="14" name="Picture 13" descr="Text&#10;&#10;Description automatically generated">
            <a:extLst>
              <a:ext uri="{FF2B5EF4-FFF2-40B4-BE49-F238E27FC236}">
                <a16:creationId xmlns:a16="http://schemas.microsoft.com/office/drawing/2014/main" xmlns="" id="{AA020439-771A-E50E-3B69-7AA3C0A49D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160" y="970280"/>
            <a:ext cx="7721600" cy="1219200"/>
          </a:xfrm>
          <a:prstGeom prst="rect">
            <a:avLst/>
          </a:prstGeom>
        </p:spPr>
      </p:pic>
      <p:sp>
        <p:nvSpPr>
          <p:cNvPr id="17" name="Rectangle 16">
            <a:extLst>
              <a:ext uri="{FF2B5EF4-FFF2-40B4-BE49-F238E27FC236}">
                <a16:creationId xmlns:a16="http://schemas.microsoft.com/office/drawing/2014/main" xmlns="" id="{7CB6BD39-6D8D-6D65-D3F8-9441685A961B}"/>
              </a:ext>
            </a:extLst>
          </p:cNvPr>
          <p:cNvSpPr/>
          <p:nvPr/>
        </p:nvSpPr>
        <p:spPr>
          <a:xfrm>
            <a:off x="7819187" y="1378253"/>
            <a:ext cx="4592432" cy="4493538"/>
          </a:xfrm>
          <a:prstGeom prst="rect">
            <a:avLst/>
          </a:prstGeom>
        </p:spPr>
        <p:txBody>
          <a:bodyPr wrap="square">
            <a:spAutoFit/>
          </a:bodyPr>
          <a:lstStyle/>
          <a:p>
            <a:r>
              <a:rPr lang="vi-VN" sz="2600" b="1" dirty="0">
                <a:solidFill>
                  <a:srgbClr val="FFFF00"/>
                </a:solidFill>
                <a:latin typeface="Times New Roman" panose="02020603050405020304" pitchFamily="18" charset="0"/>
                <a:cs typeface="Times New Roman" panose="02020603050405020304" pitchFamily="18" charset="0"/>
              </a:rPr>
              <a:t>Tiếng gà trưa</a:t>
            </a:r>
            <a:r>
              <a:rPr lang="vi-VN" sz="2600" dirty="0">
                <a:solidFill>
                  <a:schemeClr val="bg1"/>
                </a:solidFill>
                <a:latin typeface="Times New Roman" panose="02020603050405020304" pitchFamily="18" charset="0"/>
                <a:cs typeface="Times New Roman" panose="02020603050405020304" pitchFamily="18" charset="0"/>
              </a:rPr>
              <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Có tiếng bà vẫn mắng:</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 Gà đẻ mà mày nhìn</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Rồi sau này lang mặt!</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Cháu về lấy gương soi</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Lòng dại thơ lo lắng</a:t>
            </a:r>
            <a:endParaRPr lang="en-US" sz="2600" dirty="0">
              <a:solidFill>
                <a:schemeClr val="bg1"/>
              </a:solidFill>
              <a:latin typeface="Times New Roman" panose="02020603050405020304" pitchFamily="18" charset="0"/>
              <a:cs typeface="Times New Roman" panose="02020603050405020304" pitchFamily="18" charset="0"/>
            </a:endParaRPr>
          </a:p>
          <a:p>
            <a:endParaRPr lang="en-US" sz="2600" dirty="0">
              <a:solidFill>
                <a:schemeClr val="bg1"/>
              </a:solidFill>
              <a:latin typeface="Times New Roman" panose="02020603050405020304" pitchFamily="18" charset="0"/>
              <a:cs typeface="Times New Roman" panose="02020603050405020304" pitchFamily="18" charset="0"/>
            </a:endParaRPr>
          </a:p>
          <a:p>
            <a:r>
              <a:rPr lang="vi-VN" sz="2600" b="1" dirty="0">
                <a:solidFill>
                  <a:srgbClr val="FFFF00"/>
                </a:solidFill>
                <a:latin typeface="Times New Roman" panose="02020603050405020304" pitchFamily="18" charset="0"/>
                <a:cs typeface="Times New Roman" panose="02020603050405020304" pitchFamily="18" charset="0"/>
              </a:rPr>
              <a:t>Tiếng gà trưa</a:t>
            </a:r>
            <a:r>
              <a:rPr lang="vi-VN" sz="2600" dirty="0">
                <a:solidFill>
                  <a:schemeClr val="bg1"/>
                </a:solidFill>
                <a:latin typeface="Times New Roman" panose="02020603050405020304" pitchFamily="18" charset="0"/>
                <a:cs typeface="Times New Roman" panose="02020603050405020304" pitchFamily="18" charset="0"/>
              </a:rPr>
              <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Tay bà khum soi trứng</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Dành từng quả chắt chiu</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Cho con gà mái ấp</a:t>
            </a:r>
            <a:endParaRPr lang="en-US" sz="2600" dirty="0">
              <a:solidFill>
                <a:schemeClr val="bg1"/>
              </a:solidFill>
              <a:latin typeface="Times New Roman" panose="02020603050405020304" pitchFamily="18" charset="0"/>
              <a:cs typeface="Times New Roman" panose="02020603050405020304" pitchFamily="18" charset="0"/>
            </a:endParaRPr>
          </a:p>
        </p:txBody>
      </p:sp>
      <p:pic>
        <p:nvPicPr>
          <p:cNvPr id="19" name="Picture 18" descr="A picture containing text, vector graphics, businesscard&#10;&#10;Description automatically generated">
            <a:extLst>
              <a:ext uri="{FF2B5EF4-FFF2-40B4-BE49-F238E27FC236}">
                <a16:creationId xmlns:a16="http://schemas.microsoft.com/office/drawing/2014/main" xmlns="" id="{8048A7A6-BAEE-20C8-30CE-A5630CA678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520" y="2875918"/>
            <a:ext cx="3854129" cy="3854129"/>
          </a:xfrm>
          <a:prstGeom prst="rect">
            <a:avLst/>
          </a:prstGeom>
        </p:spPr>
      </p:pic>
      <p:sp>
        <p:nvSpPr>
          <p:cNvPr id="21" name="TextBox 20">
            <a:extLst>
              <a:ext uri="{FF2B5EF4-FFF2-40B4-BE49-F238E27FC236}">
                <a16:creationId xmlns:a16="http://schemas.microsoft.com/office/drawing/2014/main" xmlns="" id="{C12CD0C6-CAD2-686E-4167-FF2043DD6287}"/>
              </a:ext>
            </a:extLst>
          </p:cNvPr>
          <p:cNvSpPr txBox="1"/>
          <p:nvPr/>
        </p:nvSpPr>
        <p:spPr>
          <a:xfrm>
            <a:off x="3825766" y="2498606"/>
            <a:ext cx="4078014" cy="2492990"/>
          </a:xfrm>
          <a:prstGeom prst="rect">
            <a:avLst/>
          </a:prstGeom>
          <a:noFill/>
        </p:spPr>
        <p:txBody>
          <a:bodyPr wrap="square">
            <a:spAutoFit/>
          </a:bodyPr>
          <a:lstStyle/>
          <a:p>
            <a:r>
              <a:rPr lang="vi-VN" sz="2600" b="1" dirty="0">
                <a:solidFill>
                  <a:srgbClr val="FFFF00"/>
                </a:solidFill>
                <a:latin typeface="Times New Roman" panose="02020603050405020304" pitchFamily="18" charset="0"/>
                <a:cs typeface="Times New Roman" panose="02020603050405020304" pitchFamily="18" charset="0"/>
              </a:rPr>
              <a:t>Tiếng gà trưa</a:t>
            </a:r>
            <a:r>
              <a:rPr lang="vi-VN" sz="2600" dirty="0">
                <a:solidFill>
                  <a:schemeClr val="bg1"/>
                </a:solidFill>
                <a:latin typeface="Times New Roman" panose="02020603050405020304" pitchFamily="18" charset="0"/>
                <a:cs typeface="Times New Roman" panose="02020603050405020304" pitchFamily="18" charset="0"/>
              </a:rPr>
              <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Ổ rơm hồng những trứng</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Này con gà mái mơ</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Khắp mình hoa đốm trắng</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Này con gà mái vàng</a:t>
            </a:r>
            <a:br>
              <a:rPr lang="vi-VN" sz="2600" dirty="0">
                <a:solidFill>
                  <a:schemeClr val="bg1"/>
                </a:solidFill>
                <a:latin typeface="Times New Roman" panose="02020603050405020304" pitchFamily="18" charset="0"/>
                <a:cs typeface="Times New Roman" panose="02020603050405020304" pitchFamily="18" charset="0"/>
              </a:rPr>
            </a:br>
            <a:r>
              <a:rPr lang="vi-VN" sz="2600" dirty="0">
                <a:solidFill>
                  <a:schemeClr val="bg1"/>
                </a:solidFill>
                <a:latin typeface="Times New Roman" panose="02020603050405020304" pitchFamily="18" charset="0"/>
                <a:cs typeface="Times New Roman" panose="02020603050405020304" pitchFamily="18" charset="0"/>
              </a:rPr>
              <a:t>Lông óng như màu nắng </a:t>
            </a:r>
            <a:endParaRPr lang="x-none" sz="2600" dirty="0"/>
          </a:p>
        </p:txBody>
      </p:sp>
    </p:spTree>
    <p:extLst>
      <p:ext uri="{BB962C8B-B14F-4D97-AF65-F5344CB8AC3E}">
        <p14:creationId xmlns:p14="http://schemas.microsoft.com/office/powerpoint/2010/main" val="2599928964"/>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amond(in)">
                                      <p:cBhvr>
                                        <p:cTn id="1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B0F03B46-D081-9AA1-C869-143B59EC1AC5}"/>
              </a:ext>
            </a:extLst>
          </p:cNvPr>
          <p:cNvSpPr txBox="1"/>
          <p:nvPr/>
        </p:nvSpPr>
        <p:spPr>
          <a:xfrm>
            <a:off x="3048000" y="1694693"/>
            <a:ext cx="6096000" cy="1077218"/>
          </a:xfrm>
          <a:prstGeom prst="rect">
            <a:avLst/>
          </a:prstGeom>
          <a:noFill/>
        </p:spPr>
        <p:txBody>
          <a:bodyPr wrap="square">
            <a:spAutoFit/>
          </a:bodyPr>
          <a:lstStyle/>
          <a:p>
            <a:pPr algn="ctr"/>
            <a:r>
              <a:rPr lang="vi-VN" sz="3200" b="1" dirty="0">
                <a:solidFill>
                  <a:schemeClr val="bg1"/>
                </a:solidFill>
                <a:effectLst/>
                <a:latin typeface="Times New Roman" panose="02020603050405020304" pitchFamily="18" charset="0"/>
                <a:ea typeface="Calibri" panose="020F0502020204030204" pitchFamily="34" charset="0"/>
              </a:rPr>
              <a:t>Câu 1. Bài thơ “Tiếng gà trưa” được làm theo thể thơ gì?</a:t>
            </a:r>
            <a:r>
              <a:rPr lang="x-none" sz="3200" b="1" dirty="0">
                <a:solidFill>
                  <a:schemeClr val="bg1"/>
                </a:solidFill>
                <a:effectLst/>
              </a:rPr>
              <a:t> </a:t>
            </a:r>
            <a:endParaRPr lang="x-none" sz="3200" b="1" dirty="0">
              <a:solidFill>
                <a:schemeClr val="bg1"/>
              </a:solidFill>
            </a:endParaRPr>
          </a:p>
        </p:txBody>
      </p:sp>
      <p:sp>
        <p:nvSpPr>
          <p:cNvPr id="9" name="TextBox 8">
            <a:extLst>
              <a:ext uri="{FF2B5EF4-FFF2-40B4-BE49-F238E27FC236}">
                <a16:creationId xmlns:a16="http://schemas.microsoft.com/office/drawing/2014/main" xmlns="" id="{80454311-87A7-3A21-1344-87C19078DE0C}"/>
              </a:ext>
            </a:extLst>
          </p:cNvPr>
          <p:cNvSpPr txBox="1"/>
          <p:nvPr/>
        </p:nvSpPr>
        <p:spPr>
          <a:xfrm>
            <a:off x="4319117" y="4086090"/>
            <a:ext cx="3855218" cy="584775"/>
          </a:xfrm>
          <a:prstGeom prst="rect">
            <a:avLst/>
          </a:prstGeom>
          <a:noFill/>
        </p:spPr>
        <p:txBody>
          <a:bodyPr wrap="square">
            <a:spAutoFit/>
          </a:bodyPr>
          <a:lstStyle/>
          <a:p>
            <a:pPr algn="ctr"/>
            <a:r>
              <a:rPr lang="vi-VN" sz="3200" dirty="0">
                <a:solidFill>
                  <a:schemeClr val="bg1"/>
                </a:solidFill>
                <a:effectLst/>
                <a:latin typeface="+mj-lt"/>
                <a:ea typeface="Calibri" panose="020F0502020204030204" pitchFamily="34" charset="0"/>
              </a:rPr>
              <a:t>Thơ năm chữ</a:t>
            </a:r>
            <a:r>
              <a:rPr lang="x-none" sz="3200" dirty="0">
                <a:solidFill>
                  <a:schemeClr val="bg1"/>
                </a:solidFill>
                <a:effectLst/>
                <a:latin typeface="+mj-lt"/>
              </a:rPr>
              <a:t> </a:t>
            </a:r>
            <a:endParaRPr lang="x-none" sz="3200" dirty="0">
              <a:solidFill>
                <a:schemeClr val="bg1"/>
              </a:solidFill>
              <a:latin typeface="+mj-lt"/>
            </a:endParaRPr>
          </a:p>
        </p:txBody>
      </p:sp>
      <p:pic>
        <p:nvPicPr>
          <p:cNvPr id="10" name="Picture 9" descr="A picture containing doll, toy&#10;&#10;Description automatically generated">
            <a:extLst>
              <a:ext uri="{FF2B5EF4-FFF2-40B4-BE49-F238E27FC236}">
                <a16:creationId xmlns:a16="http://schemas.microsoft.com/office/drawing/2014/main" xmlns="" id="{14DDA373-4508-CB09-1271-AE8F78139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9" y="3429000"/>
            <a:ext cx="3051810" cy="3051810"/>
          </a:xfrm>
          <a:prstGeom prst="rect">
            <a:avLst/>
          </a:prstGeom>
        </p:spPr>
      </p:pic>
    </p:spTree>
    <p:extLst>
      <p:ext uri="{BB962C8B-B14F-4D97-AF65-F5344CB8AC3E}">
        <p14:creationId xmlns:p14="http://schemas.microsoft.com/office/powerpoint/2010/main" val="579516418"/>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E5FDD4C0-9719-4ED0-AB0B-EEC90F0CF586}"/>
              </a:ext>
            </a:extLst>
          </p:cNvPr>
          <p:cNvSpPr/>
          <p:nvPr/>
        </p:nvSpPr>
        <p:spPr>
          <a:xfrm>
            <a:off x="1274720" y="2175639"/>
            <a:ext cx="2180897" cy="3314067"/>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1D9C714E-7F1A-4DFA-BF26-DF227F60D68F}"/>
              </a:ext>
            </a:extLst>
          </p:cNvPr>
          <p:cNvSpPr/>
          <p:nvPr/>
        </p:nvSpPr>
        <p:spPr>
          <a:xfrm>
            <a:off x="3857466" y="2175638"/>
            <a:ext cx="2180897" cy="3314067"/>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347CC123-BB3E-43F3-9C9A-9A600AD0CCCE}"/>
              </a:ext>
            </a:extLst>
          </p:cNvPr>
          <p:cNvSpPr/>
          <p:nvPr/>
        </p:nvSpPr>
        <p:spPr>
          <a:xfrm>
            <a:off x="6440213" y="2175637"/>
            <a:ext cx="2180897" cy="3314067"/>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12" descr="—Pngtree—a nest of quail eggs_3201469.png">
            <a:extLst>
              <a:ext uri="{FF2B5EF4-FFF2-40B4-BE49-F238E27FC236}">
                <a16:creationId xmlns:a16="http://schemas.microsoft.com/office/drawing/2014/main" xmlns="" id="{A11CF0D4-858A-6CB3-F110-3431CF136CFE}"/>
              </a:ext>
            </a:extLst>
          </p:cNvPr>
          <p:cNvPicPr>
            <a:picLocks noChangeAspect="1"/>
          </p:cNvPicPr>
          <p:nvPr/>
        </p:nvPicPr>
        <p:blipFill>
          <a:blip r:embed="rId2" cstate="print"/>
          <a:srcRect l="13579" t="19913" r="8326" b="18961"/>
          <a:stretch>
            <a:fillRect/>
          </a:stretch>
        </p:blipFill>
        <p:spPr>
          <a:xfrm>
            <a:off x="1580757" y="5113540"/>
            <a:ext cx="1547297" cy="1211078"/>
          </a:xfrm>
          <a:prstGeom prst="rect">
            <a:avLst/>
          </a:prstGeom>
        </p:spPr>
      </p:pic>
      <p:pic>
        <p:nvPicPr>
          <p:cNvPr id="14" name="Picture 13" descr="Text&#10;&#10;Description automatically generated">
            <a:extLst>
              <a:ext uri="{FF2B5EF4-FFF2-40B4-BE49-F238E27FC236}">
                <a16:creationId xmlns:a16="http://schemas.microsoft.com/office/drawing/2014/main" xmlns="" id="{AA020439-771A-E50E-3B69-7AA3C0A49D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160" y="970280"/>
            <a:ext cx="7721600" cy="1219200"/>
          </a:xfrm>
          <a:prstGeom prst="rect">
            <a:avLst/>
          </a:prstGeom>
        </p:spPr>
      </p:pic>
      <p:sp>
        <p:nvSpPr>
          <p:cNvPr id="10" name="TextBox 9">
            <a:extLst>
              <a:ext uri="{FF2B5EF4-FFF2-40B4-BE49-F238E27FC236}">
                <a16:creationId xmlns:a16="http://schemas.microsoft.com/office/drawing/2014/main" xmlns="" id="{739A15C5-6986-533F-8850-74CE0D4B7BD6}"/>
              </a:ext>
            </a:extLst>
          </p:cNvPr>
          <p:cNvSpPr txBox="1"/>
          <p:nvPr/>
        </p:nvSpPr>
        <p:spPr>
          <a:xfrm>
            <a:off x="1465391" y="2189480"/>
            <a:ext cx="1799553" cy="2606676"/>
          </a:xfrm>
          <a:prstGeom prst="rect">
            <a:avLst/>
          </a:prstGeom>
          <a:noFill/>
        </p:spPr>
        <p:txBody>
          <a:bodyPr wrap="square">
            <a:spAutoFit/>
          </a:bodyPr>
          <a:lstStyle/>
          <a:p>
            <a:pPr algn="ctr">
              <a:lnSpc>
                <a:spcPct val="115000"/>
              </a:lnSpc>
            </a:pPr>
            <a:r>
              <a:rPr lang="vi-VN" sz="2400" dirty="0">
                <a:solidFill>
                  <a:schemeClr val="bg1"/>
                </a:solidFill>
                <a:effectLst/>
                <a:latin typeface="Times New Roman" panose="02020603050405020304" pitchFamily="18" charset="0"/>
                <a:ea typeface="Times New Roman" panose="02020603050405020304" pitchFamily="18" charset="0"/>
              </a:rPr>
              <a:t>Hình ảnh những con gà mái mơ, mái vàng và ổ trứng hồng.</a:t>
            </a:r>
            <a:endParaRPr lang="x-none" sz="2400" dirty="0">
              <a:solidFill>
                <a:schemeClr val="bg1"/>
              </a:solidFill>
              <a:effectLst/>
              <a:latin typeface="Times New Roman" panose="02020603050405020304" pitchFamily="18" charset="0"/>
              <a:ea typeface="Times New Roman" panose="02020603050405020304" pitchFamily="18" charset="0"/>
            </a:endParaRPr>
          </a:p>
        </p:txBody>
      </p:sp>
      <p:sp>
        <p:nvSpPr>
          <p:cNvPr id="16" name="TextBox 15">
            <a:extLst>
              <a:ext uri="{FF2B5EF4-FFF2-40B4-BE49-F238E27FC236}">
                <a16:creationId xmlns:a16="http://schemas.microsoft.com/office/drawing/2014/main" xmlns="" id="{BC9D5A44-591D-D147-F58F-3EE366DA5B29}"/>
              </a:ext>
            </a:extLst>
          </p:cNvPr>
          <p:cNvSpPr txBox="1"/>
          <p:nvPr/>
        </p:nvSpPr>
        <p:spPr>
          <a:xfrm>
            <a:off x="3958177" y="2189480"/>
            <a:ext cx="2052320" cy="3031407"/>
          </a:xfrm>
          <a:prstGeom prst="rect">
            <a:avLst/>
          </a:prstGeom>
          <a:noFill/>
        </p:spPr>
        <p:txBody>
          <a:bodyPr wrap="square">
            <a:spAutoFit/>
          </a:bodyPr>
          <a:lstStyle/>
          <a:p>
            <a:pPr algn="ctr">
              <a:lnSpc>
                <a:spcPct val="115000"/>
              </a:lnSpc>
            </a:pPr>
            <a:r>
              <a:rPr lang="vi-VN" sz="2400" dirty="0">
                <a:solidFill>
                  <a:schemeClr val="bg1"/>
                </a:solidFill>
                <a:effectLst/>
                <a:latin typeface="Times New Roman" panose="02020603050405020304" pitchFamily="18" charset="0"/>
                <a:ea typeface="Times New Roman" panose="02020603050405020304" pitchFamily="18" charset="0"/>
              </a:rPr>
              <a:t>Hình ảnh người bà với lòng yêu thương, chắt chiu dành dụm, chăm lo cho cháu.</a:t>
            </a:r>
            <a:endParaRPr lang="x-none" sz="2400" dirty="0">
              <a:solidFill>
                <a:schemeClr val="bg1"/>
              </a:solidFill>
              <a:effectLst/>
              <a:latin typeface="Times New Roman" panose="02020603050405020304" pitchFamily="18" charset="0"/>
              <a:ea typeface="Times New Roman" panose="02020603050405020304" pitchFamily="18" charset="0"/>
            </a:endParaRPr>
          </a:p>
        </p:txBody>
      </p:sp>
      <p:sp>
        <p:nvSpPr>
          <p:cNvPr id="18" name="TextBox 17">
            <a:extLst>
              <a:ext uri="{FF2B5EF4-FFF2-40B4-BE49-F238E27FC236}">
                <a16:creationId xmlns:a16="http://schemas.microsoft.com/office/drawing/2014/main" xmlns="" id="{D104CF86-16F9-E8AC-4A17-5F307B6C957B}"/>
              </a:ext>
            </a:extLst>
          </p:cNvPr>
          <p:cNvSpPr txBox="1"/>
          <p:nvPr/>
        </p:nvSpPr>
        <p:spPr>
          <a:xfrm>
            <a:off x="6440213" y="2324525"/>
            <a:ext cx="2180898" cy="2308324"/>
          </a:xfrm>
          <a:prstGeom prst="rect">
            <a:avLst/>
          </a:prstGeom>
          <a:noFill/>
        </p:spPr>
        <p:txBody>
          <a:bodyPr wrap="square">
            <a:spAutoFit/>
          </a:bodyPr>
          <a:lstStyle/>
          <a:p>
            <a:pPr algn="ctr"/>
            <a:r>
              <a:rPr lang="vi-VN" sz="2400" dirty="0">
                <a:solidFill>
                  <a:schemeClr val="bg1"/>
                </a:solidFill>
                <a:effectLst/>
                <a:latin typeface="Times New Roman" panose="02020603050405020304" pitchFamily="18" charset="0"/>
                <a:ea typeface="Times New Roman" panose="02020603050405020304" pitchFamily="18" charset="0"/>
              </a:rPr>
              <a:t>Niềm vui và mong ước của tuổi thơ: có được bộ quần áo mới từ tiền bán gà của bà.</a:t>
            </a:r>
            <a:r>
              <a:rPr lang="x-none" sz="2400" dirty="0">
                <a:solidFill>
                  <a:schemeClr val="bg1"/>
                </a:solidFill>
                <a:effectLst/>
              </a:rPr>
              <a:t> </a:t>
            </a:r>
            <a:endParaRPr lang="x-none" sz="2400" dirty="0">
              <a:solidFill>
                <a:schemeClr val="bg1"/>
              </a:solidFill>
            </a:endParaRPr>
          </a:p>
        </p:txBody>
      </p:sp>
      <p:pic>
        <p:nvPicPr>
          <p:cNvPr id="20" name="Picture 19">
            <a:extLst>
              <a:ext uri="{FF2B5EF4-FFF2-40B4-BE49-F238E27FC236}">
                <a16:creationId xmlns:a16="http://schemas.microsoft.com/office/drawing/2014/main" xmlns="" id="{914CE10B-9BD4-DED5-9379-CF8B45706B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5238" y="5220887"/>
            <a:ext cx="1195273" cy="1195273"/>
          </a:xfrm>
          <a:prstGeom prst="rect">
            <a:avLst/>
          </a:prstGeom>
        </p:spPr>
      </p:pic>
      <p:pic>
        <p:nvPicPr>
          <p:cNvPr id="22" name="Picture 21" descr="A picture containing toy, doll&#10;&#10;Description automatically generated">
            <a:extLst>
              <a:ext uri="{FF2B5EF4-FFF2-40B4-BE49-F238E27FC236}">
                <a16:creationId xmlns:a16="http://schemas.microsoft.com/office/drawing/2014/main" xmlns="" id="{B194F996-546E-0EC1-4D66-3FD4729F3209}"/>
              </a:ext>
            </a:extLst>
          </p:cNvPr>
          <p:cNvPicPr>
            <a:picLocks noChangeAspect="1"/>
          </p:cNvPicPr>
          <p:nvPr/>
        </p:nvPicPr>
        <p:blipFill>
          <a:blip r:embed="rId5"/>
          <a:stretch>
            <a:fillRect/>
          </a:stretch>
        </p:blipFill>
        <p:spPr>
          <a:xfrm>
            <a:off x="6096000" y="3429000"/>
            <a:ext cx="0" cy="0"/>
          </a:xfrm>
          <a:prstGeom prst="rect">
            <a:avLst/>
          </a:prstGeom>
        </p:spPr>
      </p:pic>
      <p:pic>
        <p:nvPicPr>
          <p:cNvPr id="24" name="Picture 23" descr="A picture containing toy, doll&#10;&#10;Description automatically generated">
            <a:extLst>
              <a:ext uri="{FF2B5EF4-FFF2-40B4-BE49-F238E27FC236}">
                <a16:creationId xmlns:a16="http://schemas.microsoft.com/office/drawing/2014/main" xmlns="" id="{E05880B0-006A-8AC3-C7CB-EDBF17B97DAD}"/>
              </a:ext>
            </a:extLst>
          </p:cNvPr>
          <p:cNvPicPr>
            <a:picLocks noChangeAspect="1"/>
          </p:cNvPicPr>
          <p:nvPr/>
        </p:nvPicPr>
        <p:blipFill>
          <a:blip r:embed="rId5"/>
          <a:stretch>
            <a:fillRect/>
          </a:stretch>
        </p:blipFill>
        <p:spPr>
          <a:xfrm>
            <a:off x="6096000" y="3429000"/>
            <a:ext cx="0" cy="0"/>
          </a:xfrm>
          <a:prstGeom prst="rect">
            <a:avLst/>
          </a:prstGeom>
        </p:spPr>
      </p:pic>
      <p:pic>
        <p:nvPicPr>
          <p:cNvPr id="26" name="Picture 25" descr="A picture containing toy, doll&#10;&#10;Description automatically generated">
            <a:extLst>
              <a:ext uri="{FF2B5EF4-FFF2-40B4-BE49-F238E27FC236}">
                <a16:creationId xmlns:a16="http://schemas.microsoft.com/office/drawing/2014/main" xmlns="" id="{E6FB2DF2-9697-41BE-5BF7-824631B6D36F}"/>
              </a:ext>
            </a:extLst>
          </p:cNvPr>
          <p:cNvPicPr>
            <a:picLocks noChangeAspect="1"/>
          </p:cNvPicPr>
          <p:nvPr/>
        </p:nvPicPr>
        <p:blipFill>
          <a:blip r:embed="rId5"/>
          <a:stretch>
            <a:fillRect/>
          </a:stretch>
        </p:blipFill>
        <p:spPr>
          <a:xfrm>
            <a:off x="6096000" y="3429000"/>
            <a:ext cx="0" cy="0"/>
          </a:xfrm>
          <a:prstGeom prst="rect">
            <a:avLst/>
          </a:prstGeom>
        </p:spPr>
      </p:pic>
      <p:pic>
        <p:nvPicPr>
          <p:cNvPr id="28" name="Picture 27" descr="A picture containing doll, toy&#10;&#10;Description automatically generated">
            <a:extLst>
              <a:ext uri="{FF2B5EF4-FFF2-40B4-BE49-F238E27FC236}">
                <a16:creationId xmlns:a16="http://schemas.microsoft.com/office/drawing/2014/main" xmlns="" id="{7FA7CC0B-B7DB-31DE-2467-AABD637401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68879" y="2212312"/>
            <a:ext cx="4385441" cy="4385441"/>
          </a:xfrm>
          <a:prstGeom prst="rect">
            <a:avLst/>
          </a:prstGeom>
        </p:spPr>
      </p:pic>
    </p:spTree>
    <p:extLst>
      <p:ext uri="{BB962C8B-B14F-4D97-AF65-F5344CB8AC3E}">
        <p14:creationId xmlns:p14="http://schemas.microsoft.com/office/powerpoint/2010/main" val="513057555"/>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6"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 holding flowers&#10;&#10;Description automatically generated with low confidence">
            <a:extLst>
              <a:ext uri="{FF2B5EF4-FFF2-40B4-BE49-F238E27FC236}">
                <a16:creationId xmlns:a16="http://schemas.microsoft.com/office/drawing/2014/main" xmlns="" id="{35B35908-0200-C00D-5A78-7213761697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284" y="2733600"/>
            <a:ext cx="3398436" cy="3718000"/>
          </a:xfrm>
          <a:prstGeom prst="rect">
            <a:avLst/>
          </a:prstGeom>
        </p:spPr>
      </p:pic>
      <p:pic>
        <p:nvPicPr>
          <p:cNvPr id="6" name="Picture 5" descr="Text&#10;&#10;Description automatically generated">
            <a:extLst>
              <a:ext uri="{FF2B5EF4-FFF2-40B4-BE49-F238E27FC236}">
                <a16:creationId xmlns:a16="http://schemas.microsoft.com/office/drawing/2014/main" xmlns="" id="{B57DAEE9-7E01-99C4-23CB-63D6433DE7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284" y="719461"/>
            <a:ext cx="7505700" cy="1549400"/>
          </a:xfrm>
          <a:prstGeom prst="rect">
            <a:avLst/>
          </a:prstGeom>
        </p:spPr>
      </p:pic>
      <p:sp>
        <p:nvSpPr>
          <p:cNvPr id="10" name="TextBox 9">
            <a:extLst>
              <a:ext uri="{FF2B5EF4-FFF2-40B4-BE49-F238E27FC236}">
                <a16:creationId xmlns:a16="http://schemas.microsoft.com/office/drawing/2014/main" xmlns="" id="{8448F599-B948-E5AF-2E34-E675E0B8ED79}"/>
              </a:ext>
            </a:extLst>
          </p:cNvPr>
          <p:cNvSpPr txBox="1"/>
          <p:nvPr/>
        </p:nvSpPr>
        <p:spPr>
          <a:xfrm>
            <a:off x="3667760" y="2268861"/>
            <a:ext cx="3860800" cy="1539139"/>
          </a:xfrm>
          <a:prstGeom prst="rect">
            <a:avLst/>
          </a:prstGeom>
          <a:solidFill>
            <a:srgbClr val="FFFFFF">
              <a:alpha val="75000"/>
            </a:srgbClr>
          </a:solidFill>
        </p:spPr>
        <p:txBody>
          <a:bodyPr wrap="square">
            <a:spAutoFit/>
          </a:bodyPr>
          <a:lstStyle/>
          <a:p>
            <a:pPr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Tay bà khum soi trứng</a:t>
            </a:r>
            <a:endParaRPr lang="x-none" sz="2800" dirty="0">
              <a:effectLst/>
              <a:latin typeface="Times New Roman" panose="02020603050405020304" pitchFamily="18" charset="0"/>
              <a:ea typeface="Times New Roman" panose="02020603050405020304" pitchFamily="18" charset="0"/>
            </a:endParaRPr>
          </a:p>
          <a:p>
            <a:pPr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Dành từng quả chắt chiu</a:t>
            </a:r>
            <a:endParaRPr lang="x-none" sz="2800" dirty="0">
              <a:effectLst/>
              <a:latin typeface="Times New Roman" panose="02020603050405020304" pitchFamily="18" charset="0"/>
              <a:ea typeface="Times New Roman" panose="02020603050405020304" pitchFamily="18" charset="0"/>
            </a:endParaRPr>
          </a:p>
          <a:p>
            <a:pPr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Cho con gà mái ấp</a:t>
            </a:r>
            <a:endParaRPr lang="x-none" sz="28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xmlns="" id="{FE3C19AC-3524-48EE-584C-3910E7D27AC0}"/>
              </a:ext>
            </a:extLst>
          </p:cNvPr>
          <p:cNvSpPr txBox="1"/>
          <p:nvPr/>
        </p:nvSpPr>
        <p:spPr>
          <a:xfrm>
            <a:off x="6705600" y="4161011"/>
            <a:ext cx="4673600" cy="2246769"/>
          </a:xfrm>
          <a:prstGeom prst="rect">
            <a:avLst/>
          </a:prstGeom>
          <a:solidFill>
            <a:srgbClr val="FFFFFF">
              <a:alpha val="75000"/>
            </a:srgbClr>
          </a:solidFill>
        </p:spPr>
        <p:txBody>
          <a:bodyPr wrap="square">
            <a:spAutoFit/>
          </a:bodyPr>
          <a:lstStyle/>
          <a:p>
            <a:r>
              <a:rPr lang="vi-VN" sz="2800" i="1" dirty="0">
                <a:latin typeface="Times New Roman" panose="02020603050405020304" pitchFamily="18" charset="0"/>
                <a:cs typeface="Times New Roman" panose="02020603050405020304" pitchFamily="18" charset="0"/>
              </a:rPr>
              <a:t>Khi gió mùa đông tới</a:t>
            </a:r>
            <a:endParaRPr lang="x-none" sz="2800" dirty="0">
              <a:latin typeface="Times New Roman" panose="02020603050405020304" pitchFamily="18" charset="0"/>
              <a:cs typeface="Times New Roman" panose="02020603050405020304" pitchFamily="18" charset="0"/>
            </a:endParaRPr>
          </a:p>
          <a:p>
            <a:r>
              <a:rPr lang="vi-VN" sz="2800" i="1" dirty="0">
                <a:latin typeface="Times New Roman" panose="02020603050405020304" pitchFamily="18" charset="0"/>
                <a:cs typeface="Times New Roman" panose="02020603050405020304" pitchFamily="18" charset="0"/>
              </a:rPr>
              <a:t>Bà lo đàn gà toi</a:t>
            </a:r>
            <a:endParaRPr lang="x-none" sz="2800" dirty="0">
              <a:latin typeface="Times New Roman" panose="02020603050405020304" pitchFamily="18" charset="0"/>
              <a:cs typeface="Times New Roman" panose="02020603050405020304" pitchFamily="18" charset="0"/>
            </a:endParaRPr>
          </a:p>
          <a:p>
            <a:r>
              <a:rPr lang="vi-VN" sz="2800" i="1" dirty="0">
                <a:latin typeface="Times New Roman" panose="02020603050405020304" pitchFamily="18" charset="0"/>
                <a:cs typeface="Times New Roman" panose="02020603050405020304" pitchFamily="18" charset="0"/>
              </a:rPr>
              <a:t>Mong trời đừng sương muối</a:t>
            </a:r>
            <a:endParaRPr lang="x-none" sz="2800" dirty="0">
              <a:latin typeface="Times New Roman" panose="02020603050405020304" pitchFamily="18" charset="0"/>
              <a:cs typeface="Times New Roman" panose="02020603050405020304" pitchFamily="18" charset="0"/>
            </a:endParaRPr>
          </a:p>
          <a:p>
            <a:r>
              <a:rPr lang="vi-VN" sz="2800" i="1" dirty="0">
                <a:latin typeface="Times New Roman" panose="02020603050405020304" pitchFamily="18" charset="0"/>
                <a:cs typeface="Times New Roman" panose="02020603050405020304" pitchFamily="18" charset="0"/>
              </a:rPr>
              <a:t>Để cuối năm bán gà</a:t>
            </a:r>
            <a:endParaRPr lang="x-none" sz="2800" dirty="0">
              <a:latin typeface="Times New Roman" panose="02020603050405020304" pitchFamily="18" charset="0"/>
              <a:cs typeface="Times New Roman" panose="02020603050405020304" pitchFamily="18" charset="0"/>
            </a:endParaRPr>
          </a:p>
          <a:p>
            <a:r>
              <a:rPr lang="vi-VN" sz="2800" i="1" dirty="0">
                <a:latin typeface="Times New Roman" panose="02020603050405020304" pitchFamily="18" charset="0"/>
                <a:cs typeface="Times New Roman" panose="02020603050405020304" pitchFamily="18" charset="0"/>
              </a:rPr>
              <a:t>Cháu được quần áo mới</a:t>
            </a:r>
            <a:endParaRPr lang="x-none"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88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3D3DD00C-24AA-4ECD-B790-766BFE842199}"/>
              </a:ext>
            </a:extLst>
          </p:cNvPr>
          <p:cNvGrpSpPr/>
          <p:nvPr/>
        </p:nvGrpSpPr>
        <p:grpSpPr>
          <a:xfrm>
            <a:off x="1014944" y="2215897"/>
            <a:ext cx="3908035" cy="1186374"/>
            <a:chOff x="1585210" y="2114332"/>
            <a:chExt cx="3908035" cy="1186374"/>
          </a:xfrm>
        </p:grpSpPr>
        <p:sp>
          <p:nvSpPr>
            <p:cNvPr id="8" name="矩形: 圆角 7">
              <a:extLst>
                <a:ext uri="{FF2B5EF4-FFF2-40B4-BE49-F238E27FC236}">
                  <a16:creationId xmlns:a16="http://schemas.microsoft.com/office/drawing/2014/main" xmlns="" id="{EE14074D-F754-49CF-B9C1-81478F264E78}"/>
                </a:ext>
              </a:extLst>
            </p:cNvPr>
            <p:cNvSpPr/>
            <p:nvPr/>
          </p:nvSpPr>
          <p:spPr>
            <a:xfrm>
              <a:off x="1585210" y="2114332"/>
              <a:ext cx="3908035" cy="716118"/>
            </a:xfrm>
            <a:prstGeom prst="roundRect">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rPr>
                <a:t>Những phẩm chất của bà</a:t>
              </a:r>
              <a:endParaRPr lang="zh-CN" altLang="en-US"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xmlns="" id="{260278B1-C942-4AEB-8D5D-D0DA0FCE04D6}"/>
                </a:ext>
              </a:extLst>
            </p:cNvPr>
            <p:cNvSpPr txBox="1"/>
            <p:nvPr/>
          </p:nvSpPr>
          <p:spPr>
            <a:xfrm>
              <a:off x="2438623" y="2777486"/>
              <a:ext cx="184731" cy="523220"/>
            </a:xfrm>
            <a:prstGeom prst="rect">
              <a:avLst/>
            </a:prstGeom>
            <a:noFill/>
          </p:spPr>
          <p:txBody>
            <a:bodyPr wrap="none" rtlCol="0">
              <a:spAutoFit/>
            </a:bodyPr>
            <a:lstStyle/>
            <a:p>
              <a:endParaRPr lang="zh-CN" altLang="en-US"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endParaRPr>
            </a:p>
          </p:txBody>
        </p:sp>
      </p:grpSp>
      <p:grpSp>
        <p:nvGrpSpPr>
          <p:cNvPr id="11" name="组合 10">
            <a:extLst>
              <a:ext uri="{FF2B5EF4-FFF2-40B4-BE49-F238E27FC236}">
                <a16:creationId xmlns:a16="http://schemas.microsoft.com/office/drawing/2014/main" xmlns="" id="{613EBBCB-A8DF-4810-BD62-AAD0D8030ADA}"/>
              </a:ext>
            </a:extLst>
          </p:cNvPr>
          <p:cNvGrpSpPr/>
          <p:nvPr/>
        </p:nvGrpSpPr>
        <p:grpSpPr>
          <a:xfrm>
            <a:off x="5515981" y="2215897"/>
            <a:ext cx="5121022" cy="1303485"/>
            <a:chOff x="2438623" y="1997221"/>
            <a:chExt cx="5121022" cy="1303485"/>
          </a:xfrm>
        </p:grpSpPr>
        <p:sp>
          <p:nvSpPr>
            <p:cNvPr id="13" name="矩形: 圆角 12">
              <a:extLst>
                <a:ext uri="{FF2B5EF4-FFF2-40B4-BE49-F238E27FC236}">
                  <a16:creationId xmlns:a16="http://schemas.microsoft.com/office/drawing/2014/main" xmlns="" id="{C41E1425-062F-45A3-ACDB-B2E86C1002D3}"/>
                </a:ext>
              </a:extLst>
            </p:cNvPr>
            <p:cNvSpPr/>
            <p:nvPr/>
          </p:nvSpPr>
          <p:spPr>
            <a:xfrm>
              <a:off x="3651609" y="1997221"/>
              <a:ext cx="3908036" cy="716118"/>
            </a:xfrm>
            <a:prstGeom prst="roundRect">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rPr>
                <a:t>Tình cảm dành cho bà:</a:t>
              </a:r>
              <a:endParaRPr lang="zh-CN" altLang="en-US"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endParaRPr>
            </a:p>
          </p:txBody>
        </p:sp>
        <p:sp>
          <p:nvSpPr>
            <p:cNvPr id="14" name="文本框 13">
              <a:extLst>
                <a:ext uri="{FF2B5EF4-FFF2-40B4-BE49-F238E27FC236}">
                  <a16:creationId xmlns:a16="http://schemas.microsoft.com/office/drawing/2014/main" xmlns="" id="{8494060A-E238-48CB-8BAA-07D5162C1226}"/>
                </a:ext>
              </a:extLst>
            </p:cNvPr>
            <p:cNvSpPr txBox="1"/>
            <p:nvPr/>
          </p:nvSpPr>
          <p:spPr>
            <a:xfrm>
              <a:off x="2438623" y="2777486"/>
              <a:ext cx="184731" cy="523220"/>
            </a:xfrm>
            <a:prstGeom prst="rect">
              <a:avLst/>
            </a:prstGeom>
            <a:noFill/>
          </p:spPr>
          <p:txBody>
            <a:bodyPr wrap="none" rtlCol="0">
              <a:spAutoFit/>
            </a:bodyPr>
            <a:lstStyle/>
            <a:p>
              <a:endParaRPr lang="zh-CN" altLang="en-US" sz="2800" dirty="0">
                <a:solidFill>
                  <a:schemeClr val="bg1"/>
                </a:solidFill>
                <a:latin typeface="Times New Roman" panose="02020603050405020304" pitchFamily="18" charset="0"/>
                <a:ea typeface="思源黑体 CN Regular" panose="020B0500000000000000" pitchFamily="34" charset="-122"/>
                <a:cs typeface="Times New Roman" panose="02020603050405020304" pitchFamily="18" charset="0"/>
              </a:endParaRPr>
            </a:p>
          </p:txBody>
        </p:sp>
      </p:grpSp>
      <p:pic>
        <p:nvPicPr>
          <p:cNvPr id="2" name="Picture 1" descr="Text&#10;&#10;Description automatically generated">
            <a:extLst>
              <a:ext uri="{FF2B5EF4-FFF2-40B4-BE49-F238E27FC236}">
                <a16:creationId xmlns:a16="http://schemas.microsoft.com/office/drawing/2014/main" xmlns="" id="{988D0F53-D94A-AC1B-4D05-5B90CF3EE3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284" y="719461"/>
            <a:ext cx="7505700" cy="1549400"/>
          </a:xfrm>
          <a:prstGeom prst="rect">
            <a:avLst/>
          </a:prstGeom>
        </p:spPr>
      </p:pic>
      <p:sp>
        <p:nvSpPr>
          <p:cNvPr id="4" name="TextBox 11">
            <a:extLst>
              <a:ext uri="{FF2B5EF4-FFF2-40B4-BE49-F238E27FC236}">
                <a16:creationId xmlns:a16="http://schemas.microsoft.com/office/drawing/2014/main" xmlns="" id="{CF743D64-7EA5-8F46-178A-F31C429DC108}"/>
              </a:ext>
            </a:extLst>
          </p:cNvPr>
          <p:cNvSpPr txBox="1"/>
          <p:nvPr/>
        </p:nvSpPr>
        <p:spPr>
          <a:xfrm>
            <a:off x="691437" y="3286288"/>
            <a:ext cx="4437721" cy="1936556"/>
          </a:xfrm>
          <a:prstGeom prst="rect">
            <a:avLst/>
          </a:prstGeom>
          <a:noFill/>
        </p:spPr>
        <p:txBody>
          <a:bodyPr wrap="square" rtlCol="0">
            <a:spAutoFit/>
          </a:bodyPr>
          <a:lstStyle/>
          <a:p>
            <a:pPr marL="457200" indent="-457200">
              <a:lnSpc>
                <a:spcPct val="114000"/>
              </a:lnSpc>
              <a:buFont typeface="Arial" panose="020B0604020202020204" pitchFamily="34" charset="0"/>
              <a:buChar char="•"/>
            </a:pPr>
            <a:r>
              <a:rPr lang="vi-VN" sz="2800" dirty="0">
                <a:solidFill>
                  <a:schemeClr val="bg1"/>
                </a:solidFill>
                <a:latin typeface="Times New Roman" panose="02020603050405020304" pitchFamily="18" charset="0"/>
                <a:cs typeface="Times New Roman" panose="02020603050405020304" pitchFamily="18" charset="0"/>
              </a:rPr>
              <a:t>Tần tảo, chắt chiu trong cảnh nghèo</a:t>
            </a:r>
            <a:endParaRPr lang="x-none" sz="2800" dirty="0">
              <a:solidFill>
                <a:schemeClr val="bg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vi-VN" sz="2800" dirty="0">
                <a:solidFill>
                  <a:schemeClr val="bg1"/>
                </a:solidFill>
                <a:latin typeface="Times New Roman" panose="02020603050405020304" pitchFamily="18" charset="0"/>
                <a:cs typeface="Times New Roman" panose="02020603050405020304" pitchFamily="18" charset="0"/>
              </a:rPr>
              <a:t>Chăm lo và dành trọn vẹn tình yêu thương cho cháu</a:t>
            </a:r>
            <a:endParaRPr lang="x-none" sz="2800" dirty="0">
              <a:solidFill>
                <a:schemeClr val="bg1"/>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AF768434-3EB3-63E0-8500-3D445F4BFEBC}"/>
              </a:ext>
            </a:extLst>
          </p:cNvPr>
          <p:cNvSpPr txBox="1"/>
          <p:nvPr/>
        </p:nvSpPr>
        <p:spPr>
          <a:xfrm>
            <a:off x="7560933" y="3140661"/>
            <a:ext cx="4437721" cy="1527341"/>
          </a:xfrm>
          <a:prstGeom prst="rect">
            <a:avLst/>
          </a:prstGeom>
          <a:noFill/>
        </p:spPr>
        <p:txBody>
          <a:bodyPr wrap="square" rtlCol="0">
            <a:spAutoFit/>
          </a:bodyPr>
          <a:lstStyle/>
          <a:p>
            <a:pPr marL="457200" indent="-457200">
              <a:lnSpc>
                <a:spcPct val="114000"/>
              </a:lnSpc>
              <a:buFont typeface="Arial" panose="020B0604020202020204" pitchFamily="34" charset="0"/>
              <a:buChar char="•"/>
            </a:pPr>
            <a:r>
              <a:rPr lang="vi-VN" sz="2800" dirty="0">
                <a:solidFill>
                  <a:schemeClr val="bg1"/>
                </a:solidFill>
                <a:latin typeface="Times New Roman" panose="02020603050405020304" pitchFamily="18" charset="0"/>
                <a:cs typeface="Times New Roman" panose="02020603050405020304" pitchFamily="18" charset="0"/>
              </a:rPr>
              <a:t>Nhớ bà</a:t>
            </a:r>
            <a:endParaRPr lang="x-none" sz="2800" dirty="0">
              <a:solidFill>
                <a:schemeClr val="bg1"/>
              </a:solidFill>
              <a:latin typeface="Times New Roman" panose="02020603050405020304" pitchFamily="18" charset="0"/>
              <a:cs typeface="Times New Roman" panose="02020603050405020304" pitchFamily="18" charset="0"/>
            </a:endParaRPr>
          </a:p>
          <a:p>
            <a:pPr marL="457200" indent="-457200">
              <a:lnSpc>
                <a:spcPct val="114000"/>
              </a:lnSpc>
              <a:buFont typeface="Arial" panose="020B0604020202020204" pitchFamily="34" charset="0"/>
              <a:buChar char="•"/>
            </a:pPr>
            <a:r>
              <a:rPr lang="vi-VN" sz="2800" dirty="0">
                <a:solidFill>
                  <a:schemeClr val="bg1"/>
                </a:solidFill>
                <a:latin typeface="Times New Roman" panose="02020603050405020304" pitchFamily="18" charset="0"/>
                <a:cs typeface="Times New Roman" panose="02020603050405020304" pitchFamily="18" charset="0"/>
              </a:rPr>
              <a:t>Yêu thương, kính trọng</a:t>
            </a:r>
            <a:endParaRPr lang="x-none" sz="2800" dirty="0">
              <a:solidFill>
                <a:schemeClr val="bg1"/>
              </a:solidFill>
              <a:latin typeface="Times New Roman" panose="02020603050405020304" pitchFamily="18" charset="0"/>
              <a:cs typeface="Times New Roman" panose="02020603050405020304" pitchFamily="18" charset="0"/>
            </a:endParaRPr>
          </a:p>
          <a:p>
            <a:pPr marL="457200" indent="-457200">
              <a:lnSpc>
                <a:spcPct val="114000"/>
              </a:lnSpc>
              <a:buFont typeface="Arial" panose="020B0604020202020204" pitchFamily="34" charset="0"/>
              <a:buChar char="•"/>
            </a:pPr>
            <a:r>
              <a:rPr lang="vi-VN" sz="2800" dirty="0">
                <a:solidFill>
                  <a:schemeClr val="bg1"/>
                </a:solidFill>
                <a:latin typeface="Times New Roman" panose="02020603050405020304" pitchFamily="18" charset="0"/>
                <a:cs typeface="Times New Roman" panose="02020603050405020304" pitchFamily="18" charset="0"/>
              </a:rPr>
              <a:t>Biết ơn bà</a:t>
            </a:r>
            <a:r>
              <a:rPr lang="x-none" sz="2800" dirty="0">
                <a:solidFill>
                  <a:schemeClr val="bg1"/>
                </a:solidFill>
                <a:latin typeface="Times New Roman" panose="02020603050405020304" pitchFamily="18" charset="0"/>
                <a:cs typeface="Times New Roman" panose="02020603050405020304" pitchFamily="18" charset="0"/>
              </a:rPr>
              <a:t> </a:t>
            </a:r>
            <a:endParaRPr lang="en-US" altLang="zh-CN" sz="2800" dirty="0">
              <a:solidFill>
                <a:schemeClr val="bg1"/>
              </a:solidFill>
              <a:latin typeface="Times New Roman" panose="02020603050405020304" pitchFamily="18" charset="0"/>
              <a:ea typeface="思源黑体 CN Regular" panose="020B0500000000000000"/>
              <a:cs typeface="Times New Roman" panose="02020603050405020304" pitchFamily="18" charset="0"/>
            </a:endParaRPr>
          </a:p>
        </p:txBody>
      </p:sp>
      <p:pic>
        <p:nvPicPr>
          <p:cNvPr id="15" name="Picture 14">
            <a:extLst>
              <a:ext uri="{FF2B5EF4-FFF2-40B4-BE49-F238E27FC236}">
                <a16:creationId xmlns:a16="http://schemas.microsoft.com/office/drawing/2014/main" xmlns="" id="{96720FB0-C9C5-1C2F-F5AD-B4D1B86080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0649" y="3542205"/>
            <a:ext cx="2928794" cy="2928794"/>
          </a:xfrm>
          <a:prstGeom prst="rect">
            <a:avLst/>
          </a:prstGeom>
        </p:spPr>
      </p:pic>
    </p:spTree>
    <p:extLst>
      <p:ext uri="{BB962C8B-B14F-4D97-AF65-F5344CB8AC3E}">
        <p14:creationId xmlns:p14="http://schemas.microsoft.com/office/powerpoint/2010/main" val="96332953"/>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ssolv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checkerboard(across)">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checkerboard(across)">
                                      <p:cBhvr>
                                        <p:cTn id="32" dur="5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checkerboard(across)">
                                      <p:cBhvr>
                                        <p:cTn id="3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76A1D44C-230B-580E-0902-85F4B9C239DD}"/>
              </a:ext>
            </a:extLst>
          </p:cNvPr>
          <p:cNvGrpSpPr/>
          <p:nvPr/>
        </p:nvGrpSpPr>
        <p:grpSpPr>
          <a:xfrm>
            <a:off x="5584371" y="1603364"/>
            <a:ext cx="1023257" cy="830997"/>
            <a:chOff x="5834743" y="1486406"/>
            <a:chExt cx="1023257" cy="830997"/>
          </a:xfrm>
        </p:grpSpPr>
        <p:sp>
          <p:nvSpPr>
            <p:cNvPr id="6" name="矩形: 圆角 5">
              <a:extLst>
                <a:ext uri="{FF2B5EF4-FFF2-40B4-BE49-F238E27FC236}">
                  <a16:creationId xmlns:a16="http://schemas.microsoft.com/office/drawing/2014/main" xmlns="" id="{76FE6ECB-88A0-4B7F-9BD3-7FA5CA7C0D98}"/>
                </a:ext>
              </a:extLst>
            </p:cNvPr>
            <p:cNvSpPr/>
            <p:nvPr/>
          </p:nvSpPr>
          <p:spPr>
            <a:xfrm>
              <a:off x="5834743" y="1486406"/>
              <a:ext cx="1023257" cy="8298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1C9A0EEC-D92E-4C74-AE8E-0DCDFEEF13B7}"/>
                </a:ext>
              </a:extLst>
            </p:cNvPr>
            <p:cNvSpPr txBox="1"/>
            <p:nvPr/>
          </p:nvSpPr>
          <p:spPr>
            <a:xfrm>
              <a:off x="5895766" y="1486406"/>
              <a:ext cx="901209" cy="830997"/>
            </a:xfrm>
            <a:prstGeom prst="rect">
              <a:avLst/>
            </a:prstGeom>
            <a:noFill/>
          </p:spPr>
          <p:txBody>
            <a:bodyPr vert="horz" wrap="none" rtlCol="0">
              <a:spAutoFit/>
            </a:bodyPr>
            <a:lstStyle/>
            <a:p>
              <a:r>
                <a:rPr lang="en-US" altLang="zh-CN"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rPr>
                <a:t>III</a:t>
              </a:r>
              <a:endParaRPr lang="zh-CN" altLang="en-US"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endParaRPr>
            </a:p>
          </p:txBody>
        </p:sp>
      </p:grpSp>
      <p:sp>
        <p:nvSpPr>
          <p:cNvPr id="2" name="TextBox 1">
            <a:extLst>
              <a:ext uri="{FF2B5EF4-FFF2-40B4-BE49-F238E27FC236}">
                <a16:creationId xmlns:a16="http://schemas.microsoft.com/office/drawing/2014/main" xmlns="" id="{4AC637BA-7CC4-E112-38BB-3C59A89FA73F}"/>
              </a:ext>
            </a:extLst>
          </p:cNvPr>
          <p:cNvSpPr txBox="1"/>
          <p:nvPr/>
        </p:nvSpPr>
        <p:spPr>
          <a:xfrm>
            <a:off x="9792586" y="5050465"/>
            <a:ext cx="184731" cy="369332"/>
          </a:xfrm>
          <a:prstGeom prst="rect">
            <a:avLst/>
          </a:prstGeom>
          <a:noFill/>
        </p:spPr>
        <p:txBody>
          <a:bodyPr wrap="none" rtlCol="0">
            <a:spAutoFit/>
          </a:bodyPr>
          <a:lstStyle/>
          <a:p>
            <a:endParaRPr lang="x-none" dirty="0"/>
          </a:p>
        </p:txBody>
      </p:sp>
      <p:pic>
        <p:nvPicPr>
          <p:cNvPr id="8" name="Picture 7" descr="Text&#10;&#10;Description automatically generated with medium confidence">
            <a:extLst>
              <a:ext uri="{FF2B5EF4-FFF2-40B4-BE49-F238E27FC236}">
                <a16:creationId xmlns:a16="http://schemas.microsoft.com/office/drawing/2014/main" xmlns="" id="{CDFEF645-DE45-DBF5-E723-E9866DD159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2548" y="3121097"/>
            <a:ext cx="6946900" cy="2298700"/>
          </a:xfrm>
          <a:prstGeom prst="rect">
            <a:avLst/>
          </a:prstGeom>
        </p:spPr>
      </p:pic>
    </p:spTree>
    <p:extLst>
      <p:ext uri="{BB962C8B-B14F-4D97-AF65-F5344CB8AC3E}">
        <p14:creationId xmlns:p14="http://schemas.microsoft.com/office/powerpoint/2010/main" val="361477113"/>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B725074-D130-4ACD-8A73-E75BC31809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539"/>
          <a:stretch/>
        </p:blipFill>
        <p:spPr>
          <a:xfrm>
            <a:off x="4159797" y="1224066"/>
            <a:ext cx="3175861" cy="3818750"/>
          </a:xfrm>
          <a:prstGeom prst="rect">
            <a:avLst/>
          </a:prstGeom>
        </p:spPr>
      </p:pic>
      <p:grpSp>
        <p:nvGrpSpPr>
          <p:cNvPr id="10" name="组合 9">
            <a:extLst>
              <a:ext uri="{FF2B5EF4-FFF2-40B4-BE49-F238E27FC236}">
                <a16:creationId xmlns:a16="http://schemas.microsoft.com/office/drawing/2014/main" xmlns="" id="{D5519F02-D9C3-4CB0-B5A0-33D2CCDB2179}"/>
              </a:ext>
            </a:extLst>
          </p:cNvPr>
          <p:cNvGrpSpPr/>
          <p:nvPr/>
        </p:nvGrpSpPr>
        <p:grpSpPr>
          <a:xfrm>
            <a:off x="1274720" y="2175640"/>
            <a:ext cx="2601994" cy="2254120"/>
            <a:chOff x="1274720" y="2175640"/>
            <a:chExt cx="2601994" cy="2254120"/>
          </a:xfrm>
        </p:grpSpPr>
        <p:sp>
          <p:nvSpPr>
            <p:cNvPr id="7" name="矩形: 圆角 6">
              <a:extLst>
                <a:ext uri="{FF2B5EF4-FFF2-40B4-BE49-F238E27FC236}">
                  <a16:creationId xmlns:a16="http://schemas.microsoft.com/office/drawing/2014/main" xmlns="" id="{D83E6E40-3042-4F74-AC93-A10065D0EDD8}"/>
                </a:ext>
              </a:extLst>
            </p:cNvPr>
            <p:cNvSpPr/>
            <p:nvPr/>
          </p:nvSpPr>
          <p:spPr>
            <a:xfrm>
              <a:off x="1274720" y="2175640"/>
              <a:ext cx="2601994" cy="2254120"/>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1">
              <a:extLst>
                <a:ext uri="{FF2B5EF4-FFF2-40B4-BE49-F238E27FC236}">
                  <a16:creationId xmlns:a16="http://schemas.microsoft.com/office/drawing/2014/main" xmlns="" id="{4E39BDF8-075F-48B3-B15E-FEBFD1BAA2ED}"/>
                </a:ext>
              </a:extLst>
            </p:cNvPr>
            <p:cNvSpPr txBox="1"/>
            <p:nvPr/>
          </p:nvSpPr>
          <p:spPr>
            <a:xfrm>
              <a:off x="1343962" y="2293417"/>
              <a:ext cx="2463507" cy="2018566"/>
            </a:xfrm>
            <a:prstGeom prst="rect">
              <a:avLst/>
            </a:prstGeom>
            <a:noFill/>
          </p:spPr>
          <p:txBody>
            <a:bodyPr wrap="square" rtlCol="0">
              <a:spAutoFit/>
            </a:bodyPr>
            <a:lstStyle/>
            <a:p>
              <a:pPr algn="ctr">
                <a:lnSpc>
                  <a:spcPct val="114000"/>
                </a:lnSpc>
                <a:defRPr/>
              </a:pPr>
              <a:r>
                <a:rPr lang="vi-VN" sz="2800" dirty="0">
                  <a:solidFill>
                    <a:schemeClr val="bg1"/>
                  </a:solidFill>
                  <a:latin typeface="Times New Roman" panose="02020603050405020304" pitchFamily="18" charset="0"/>
                  <a:cs typeface="Times New Roman" panose="02020603050405020304" pitchFamily="18" charset="0"/>
                </a:rPr>
                <a:t>Hình ảnh thơ giản dị, gần gũi, chân thực, có sức lay động</a:t>
              </a:r>
              <a:r>
                <a:rPr lang="x-none" sz="2800" dirty="0">
                  <a:solidFill>
                    <a:schemeClr val="bg1"/>
                  </a:solidFill>
                  <a:latin typeface="Times New Roman" panose="02020603050405020304" pitchFamily="18" charset="0"/>
                  <a:cs typeface="Times New Roman" panose="02020603050405020304" pitchFamily="18" charset="0"/>
                </a:rPr>
                <a:t> </a:t>
              </a:r>
              <a:endParaRPr lang="en-US" altLang="zh-CN" sz="2800" dirty="0">
                <a:solidFill>
                  <a:schemeClr val="bg1"/>
                </a:solidFill>
                <a:latin typeface="Times New Roman" panose="02020603050405020304" pitchFamily="18" charset="0"/>
                <a:ea typeface="思源黑体 CN Regular" panose="020B0500000000000000"/>
                <a:cs typeface="Times New Roman" panose="02020603050405020304" pitchFamily="18" charset="0"/>
              </a:endParaRPr>
            </a:p>
          </p:txBody>
        </p:sp>
      </p:grpSp>
      <p:grpSp>
        <p:nvGrpSpPr>
          <p:cNvPr id="11" name="组合 10">
            <a:extLst>
              <a:ext uri="{FF2B5EF4-FFF2-40B4-BE49-F238E27FC236}">
                <a16:creationId xmlns:a16="http://schemas.microsoft.com/office/drawing/2014/main" xmlns="" id="{948285D9-DE95-4BCA-9174-ECE810A002E3}"/>
              </a:ext>
            </a:extLst>
          </p:cNvPr>
          <p:cNvGrpSpPr/>
          <p:nvPr/>
        </p:nvGrpSpPr>
        <p:grpSpPr>
          <a:xfrm>
            <a:off x="8274610" y="2175639"/>
            <a:ext cx="2601994" cy="2254121"/>
            <a:chOff x="1274720" y="2175639"/>
            <a:chExt cx="2601994" cy="2254121"/>
          </a:xfrm>
        </p:grpSpPr>
        <p:sp>
          <p:nvSpPr>
            <p:cNvPr id="12" name="矩形: 圆角 11">
              <a:extLst>
                <a:ext uri="{FF2B5EF4-FFF2-40B4-BE49-F238E27FC236}">
                  <a16:creationId xmlns:a16="http://schemas.microsoft.com/office/drawing/2014/main" xmlns="" id="{B184DE23-4E39-47AE-80BF-3CAE581765DD}"/>
                </a:ext>
              </a:extLst>
            </p:cNvPr>
            <p:cNvSpPr/>
            <p:nvPr/>
          </p:nvSpPr>
          <p:spPr>
            <a:xfrm>
              <a:off x="1274720" y="2175639"/>
              <a:ext cx="2601994" cy="2254121"/>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a:extLst>
                <a:ext uri="{FF2B5EF4-FFF2-40B4-BE49-F238E27FC236}">
                  <a16:creationId xmlns:a16="http://schemas.microsoft.com/office/drawing/2014/main" xmlns="" id="{E1248568-5119-4516-ACAE-49A9EE041E98}"/>
                </a:ext>
              </a:extLst>
            </p:cNvPr>
            <p:cNvSpPr txBox="1"/>
            <p:nvPr/>
          </p:nvSpPr>
          <p:spPr>
            <a:xfrm>
              <a:off x="1561654" y="2394759"/>
              <a:ext cx="2035828" cy="1815882"/>
            </a:xfrm>
            <a:prstGeom prst="rect">
              <a:avLst/>
            </a:prstGeom>
            <a:noFill/>
          </p:spPr>
          <p:txBody>
            <a:bodyPr wrap="square" rtlCol="0">
              <a:spAutoFit/>
            </a:bodyPr>
            <a:lstStyle/>
            <a:p>
              <a:pPr algn="ctr"/>
              <a:r>
                <a:rPr lang="vi-VN" sz="2800" dirty="0">
                  <a:solidFill>
                    <a:schemeClr val="bg1"/>
                  </a:solidFill>
                  <a:latin typeface="Times New Roman" panose="02020603050405020304" pitchFamily="18" charset="0"/>
                  <a:cs typeface="Times New Roman" panose="02020603050405020304" pitchFamily="18" charset="0"/>
                </a:rPr>
                <a:t>Nghệ thuật: điệp ngữ, điệp cấu trúc, so sánh</a:t>
              </a:r>
              <a:endParaRPr lang="x-none" sz="2800" dirty="0">
                <a:solidFill>
                  <a:schemeClr val="bg1"/>
                </a:solidFill>
                <a:latin typeface="Times New Roman" panose="02020603050405020304" pitchFamily="18" charset="0"/>
                <a:cs typeface="Times New Roman" panose="02020603050405020304" pitchFamily="18" charset="0"/>
              </a:endParaRPr>
            </a:p>
          </p:txBody>
        </p:sp>
      </p:grpSp>
      <p:pic>
        <p:nvPicPr>
          <p:cNvPr id="6" name="Picture 5" descr="Text&#10;&#10;Description automatically generated">
            <a:extLst>
              <a:ext uri="{FF2B5EF4-FFF2-40B4-BE49-F238E27FC236}">
                <a16:creationId xmlns:a16="http://schemas.microsoft.com/office/drawing/2014/main" xmlns="" id="{D2A354F2-9D33-A11F-CAAF-55D989F3CF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66" y="881300"/>
            <a:ext cx="3848100" cy="1282700"/>
          </a:xfrm>
          <a:prstGeom prst="rect">
            <a:avLst/>
          </a:prstGeom>
        </p:spPr>
      </p:pic>
      <p:grpSp>
        <p:nvGrpSpPr>
          <p:cNvPr id="16" name="组合 9">
            <a:extLst>
              <a:ext uri="{FF2B5EF4-FFF2-40B4-BE49-F238E27FC236}">
                <a16:creationId xmlns:a16="http://schemas.microsoft.com/office/drawing/2014/main" xmlns="" id="{B20202EB-6106-F832-5441-5E9017089893}"/>
              </a:ext>
            </a:extLst>
          </p:cNvPr>
          <p:cNvGrpSpPr/>
          <p:nvPr/>
        </p:nvGrpSpPr>
        <p:grpSpPr>
          <a:xfrm>
            <a:off x="4412109" y="5210937"/>
            <a:ext cx="2671236" cy="845993"/>
            <a:chOff x="953165" y="2197530"/>
            <a:chExt cx="2671236" cy="845993"/>
          </a:xfrm>
        </p:grpSpPr>
        <p:sp>
          <p:nvSpPr>
            <p:cNvPr id="17" name="矩形: 圆角 6">
              <a:extLst>
                <a:ext uri="{FF2B5EF4-FFF2-40B4-BE49-F238E27FC236}">
                  <a16:creationId xmlns:a16="http://schemas.microsoft.com/office/drawing/2014/main" xmlns="" id="{2BEBD228-59B9-6DDA-DA7D-D135C46700FC}"/>
                </a:ext>
              </a:extLst>
            </p:cNvPr>
            <p:cNvSpPr/>
            <p:nvPr/>
          </p:nvSpPr>
          <p:spPr>
            <a:xfrm>
              <a:off x="987786" y="2197530"/>
              <a:ext cx="2601994" cy="845993"/>
            </a:xfrm>
            <a:prstGeom prst="roundRect">
              <a:avLst>
                <a:gd name="adj" fmla="val 6973"/>
              </a:avLst>
            </a:prstGeom>
            <a:solidFill>
              <a:srgbClr val="0C739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1">
              <a:extLst>
                <a:ext uri="{FF2B5EF4-FFF2-40B4-BE49-F238E27FC236}">
                  <a16:creationId xmlns:a16="http://schemas.microsoft.com/office/drawing/2014/main" xmlns="" id="{D4942B47-BADD-2933-1FC8-6056C4A04251}"/>
                </a:ext>
              </a:extLst>
            </p:cNvPr>
            <p:cNvSpPr txBox="1"/>
            <p:nvPr/>
          </p:nvSpPr>
          <p:spPr>
            <a:xfrm>
              <a:off x="953165" y="2348079"/>
              <a:ext cx="2671236" cy="544893"/>
            </a:xfrm>
            <a:prstGeom prst="rect">
              <a:avLst/>
            </a:prstGeom>
            <a:noFill/>
          </p:spPr>
          <p:txBody>
            <a:bodyPr wrap="square" rtlCol="0">
              <a:spAutoFit/>
            </a:bodyPr>
            <a:lstStyle/>
            <a:p>
              <a:pPr algn="ctr">
                <a:lnSpc>
                  <a:spcPct val="114000"/>
                </a:lnSpc>
                <a:defRPr/>
              </a:pPr>
              <a:r>
                <a:rPr lang="vi-VN" sz="2800" dirty="0">
                  <a:solidFill>
                    <a:schemeClr val="bg1"/>
                  </a:solidFill>
                  <a:latin typeface="Times New Roman" panose="02020603050405020304" pitchFamily="18" charset="0"/>
                  <a:cs typeface="Times New Roman" panose="02020603050405020304" pitchFamily="18" charset="0"/>
                </a:rPr>
                <a:t>Thể thơ năm chữ</a:t>
              </a:r>
              <a:endParaRPr lang="en-US" altLang="zh-CN" sz="2800" dirty="0">
                <a:solidFill>
                  <a:schemeClr val="bg1"/>
                </a:solidFill>
                <a:latin typeface="Times New Roman" panose="02020603050405020304" pitchFamily="18" charset="0"/>
                <a:ea typeface="思源黑体 CN Regular" panose="020B0500000000000000"/>
                <a:cs typeface="Times New Roman" panose="02020603050405020304" pitchFamily="18" charset="0"/>
              </a:endParaRPr>
            </a:p>
          </p:txBody>
        </p:sp>
      </p:grpSp>
    </p:spTree>
    <p:extLst>
      <p:ext uri="{BB962C8B-B14F-4D97-AF65-F5344CB8AC3E}">
        <p14:creationId xmlns:p14="http://schemas.microsoft.com/office/powerpoint/2010/main" val="2009540396"/>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Text, logo&#10;&#10;Description automatically generated">
            <a:extLst>
              <a:ext uri="{FF2B5EF4-FFF2-40B4-BE49-F238E27FC236}">
                <a16:creationId xmlns:a16="http://schemas.microsoft.com/office/drawing/2014/main" xmlns="" id="{7F7D44A1-9A21-9C0D-BBF4-64BDEB2254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971" y="900210"/>
            <a:ext cx="3505200" cy="1282700"/>
          </a:xfrm>
          <a:prstGeom prst="rect">
            <a:avLst/>
          </a:prstGeom>
        </p:spPr>
      </p:pic>
      <p:grpSp>
        <p:nvGrpSpPr>
          <p:cNvPr id="28" name="Group 27">
            <a:extLst>
              <a:ext uri="{FF2B5EF4-FFF2-40B4-BE49-F238E27FC236}">
                <a16:creationId xmlns:a16="http://schemas.microsoft.com/office/drawing/2014/main" xmlns="" id="{647506E4-C6B3-09EB-B939-0E7AD5113EB2}"/>
              </a:ext>
            </a:extLst>
          </p:cNvPr>
          <p:cNvGrpSpPr/>
          <p:nvPr/>
        </p:nvGrpSpPr>
        <p:grpSpPr>
          <a:xfrm>
            <a:off x="5041900" y="2618082"/>
            <a:ext cx="6400800" cy="2908617"/>
            <a:chOff x="5041900" y="2618082"/>
            <a:chExt cx="6400800" cy="2908617"/>
          </a:xfrm>
        </p:grpSpPr>
        <p:sp>
          <p:nvSpPr>
            <p:cNvPr id="26" name="TextBox 25">
              <a:extLst>
                <a:ext uri="{FF2B5EF4-FFF2-40B4-BE49-F238E27FC236}">
                  <a16:creationId xmlns:a16="http://schemas.microsoft.com/office/drawing/2014/main" xmlns="" id="{C9E55B46-7F67-D9CE-AFA4-C3FAD83A8374}"/>
                </a:ext>
              </a:extLst>
            </p:cNvPr>
            <p:cNvSpPr txBox="1"/>
            <p:nvPr/>
          </p:nvSpPr>
          <p:spPr>
            <a:xfrm>
              <a:off x="5041900" y="2618082"/>
              <a:ext cx="6400800" cy="2908617"/>
            </a:xfrm>
            <a:prstGeom prst="rect">
              <a:avLst/>
            </a:prstGeom>
            <a:solidFill>
              <a:srgbClr val="FFFFFF">
                <a:alpha val="41352"/>
              </a:srgbClr>
            </a:solidFill>
          </p:spPr>
          <p:txBody>
            <a:bodyPr wrap="square">
              <a:spAutoFit/>
            </a:bodyPr>
            <a:lstStyle/>
            <a:p>
              <a:pPr algn="just">
                <a:lnSpc>
                  <a:spcPct val="150000"/>
                </a:lnSpc>
              </a:pPr>
              <a:endParaRPr lang="x-none" sz="2500" dirty="0">
                <a:effectLst/>
                <a:latin typeface="Times New Roman" panose="02020603050405020304" pitchFamily="18" charset="0"/>
                <a:ea typeface="Times New Roman" panose="02020603050405020304" pitchFamily="18" charset="0"/>
              </a:endParaRPr>
            </a:p>
            <a:p>
              <a:pPr algn="just">
                <a:lnSpc>
                  <a:spcPct val="150000"/>
                </a:lnSpc>
              </a:pPr>
              <a:endParaRPr lang="x-none" sz="2500" dirty="0">
                <a:effectLst/>
                <a:latin typeface="Times New Roman" panose="02020603050405020304" pitchFamily="18" charset="0"/>
                <a:ea typeface="Times New Roman" panose="02020603050405020304" pitchFamily="18" charset="0"/>
              </a:endParaRPr>
            </a:p>
            <a:p>
              <a:pPr algn="just">
                <a:lnSpc>
                  <a:spcPct val="150000"/>
                </a:lnSpc>
              </a:pPr>
              <a:endParaRPr lang="x-none" sz="2500" dirty="0">
                <a:latin typeface="Times New Roman" panose="02020603050405020304" pitchFamily="18" charset="0"/>
                <a:ea typeface="Times New Roman" panose="02020603050405020304" pitchFamily="18" charset="0"/>
              </a:endParaRPr>
            </a:p>
            <a:p>
              <a:pPr algn="just">
                <a:lnSpc>
                  <a:spcPct val="150000"/>
                </a:lnSpc>
              </a:pPr>
              <a:endParaRPr lang="x-none" sz="2500" dirty="0">
                <a:effectLst/>
                <a:latin typeface="Times New Roman" panose="02020603050405020304" pitchFamily="18" charset="0"/>
                <a:ea typeface="Times New Roman" panose="02020603050405020304" pitchFamily="18" charset="0"/>
              </a:endParaRPr>
            </a:p>
            <a:p>
              <a:pPr algn="just">
                <a:lnSpc>
                  <a:spcPct val="150000"/>
                </a:lnSpc>
              </a:pPr>
              <a:endParaRPr lang="x-none" sz="2500" dirty="0">
                <a:effectLst/>
                <a:latin typeface="Times New Roman" panose="02020603050405020304" pitchFamily="18" charset="0"/>
                <a:ea typeface="Times New Roman" panose="02020603050405020304" pitchFamily="18" charset="0"/>
              </a:endParaRPr>
            </a:p>
          </p:txBody>
        </p:sp>
        <p:sp>
          <p:nvSpPr>
            <p:cNvPr id="27" name="TextBox 26">
              <a:extLst>
                <a:ext uri="{FF2B5EF4-FFF2-40B4-BE49-F238E27FC236}">
                  <a16:creationId xmlns:a16="http://schemas.microsoft.com/office/drawing/2014/main" xmlns="" id="{8BF55363-C25E-DC5C-1230-2F12B17DA227}"/>
                </a:ext>
              </a:extLst>
            </p:cNvPr>
            <p:cNvSpPr txBox="1"/>
            <p:nvPr/>
          </p:nvSpPr>
          <p:spPr>
            <a:xfrm>
              <a:off x="5194300" y="2772290"/>
              <a:ext cx="6096000" cy="2600199"/>
            </a:xfrm>
            <a:prstGeom prst="rect">
              <a:avLst/>
            </a:prstGeom>
            <a:solidFill>
              <a:srgbClr val="FFFFFF">
                <a:alpha val="70301"/>
              </a:srgbClr>
            </a:solid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Bài thơ gợi lại những kỉ niệm tuổi thơ êm đềm, tình bà cháu đẹp đẽ, qua đó nhà thơ khẳng định tình cảm gia đình đã làm sâu sắc thêm tình yêu quê hương, đất nước.  </a:t>
              </a:r>
              <a:endParaRPr lang="x-none" sz="2800" dirty="0">
                <a:effectLst/>
                <a:latin typeface="Times New Roman" panose="02020603050405020304" pitchFamily="18" charset="0"/>
                <a:ea typeface="Times New Roman" panose="02020603050405020304" pitchFamily="18" charset="0"/>
              </a:endParaRPr>
            </a:p>
          </p:txBody>
        </p:sp>
      </p:grpSp>
      <p:pic>
        <p:nvPicPr>
          <p:cNvPr id="30" name="Picture 29">
            <a:extLst>
              <a:ext uri="{FF2B5EF4-FFF2-40B4-BE49-F238E27FC236}">
                <a16:creationId xmlns:a16="http://schemas.microsoft.com/office/drawing/2014/main" xmlns="" id="{BECDA6ED-1DDB-5B92-CD42-E23F06C14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80" y="1783080"/>
            <a:ext cx="5074920" cy="5074920"/>
          </a:xfrm>
          <a:prstGeom prst="rect">
            <a:avLst/>
          </a:prstGeom>
        </p:spPr>
      </p:pic>
    </p:spTree>
    <p:custDataLst>
      <p:tags r:id="rId1"/>
    </p:custDataLst>
    <p:extLst>
      <p:ext uri="{BB962C8B-B14F-4D97-AF65-F5344CB8AC3E}">
        <p14:creationId xmlns:p14="http://schemas.microsoft.com/office/powerpoint/2010/main" val="460274889"/>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06EFF659-6E2C-B365-D0EC-1A9BFEBF0A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610" y="1010920"/>
            <a:ext cx="7772400" cy="907725"/>
          </a:xfrm>
          <a:prstGeom prst="rect">
            <a:avLst/>
          </a:prstGeom>
        </p:spPr>
      </p:pic>
      <p:sp>
        <p:nvSpPr>
          <p:cNvPr id="9" name="TextBox 8">
            <a:extLst>
              <a:ext uri="{FF2B5EF4-FFF2-40B4-BE49-F238E27FC236}">
                <a16:creationId xmlns:a16="http://schemas.microsoft.com/office/drawing/2014/main" xmlns="" id="{50A9879B-EB5C-CC88-E06A-810FB82FEEC3}"/>
              </a:ext>
            </a:extLst>
          </p:cNvPr>
          <p:cNvSpPr txBox="1"/>
          <p:nvPr/>
        </p:nvSpPr>
        <p:spPr>
          <a:xfrm>
            <a:off x="877570" y="1918645"/>
            <a:ext cx="7396480" cy="3902030"/>
          </a:xfrm>
          <a:prstGeom prst="rect">
            <a:avLst/>
          </a:prstGeom>
          <a:noFill/>
        </p:spPr>
        <p:txBody>
          <a:bodyPr wrap="square">
            <a:spAutoFit/>
          </a:bodyPr>
          <a:lstStyle/>
          <a:p>
            <a:pPr marL="457200" indent="-457200" algn="just">
              <a:lnSpc>
                <a:spcPct val="150000"/>
              </a:lnSpc>
              <a:buFont typeface="Wingdings" pitchFamily="2" charset="2"/>
              <a:buChar char="§"/>
            </a:pPr>
            <a:r>
              <a:rPr lang="vi-VN" sz="2800" dirty="0">
                <a:solidFill>
                  <a:schemeClr val="bg1"/>
                </a:solidFill>
                <a:effectLst/>
                <a:latin typeface="Times New Roman" panose="02020603050405020304" pitchFamily="18" charset="0"/>
                <a:ea typeface="Times New Roman" panose="02020603050405020304" pitchFamily="18" charset="0"/>
              </a:rPr>
              <a:t>Xác định số khổ, vần và nhịp của bài thơ.</a:t>
            </a:r>
            <a:endParaRPr lang="x-none" sz="2800" dirty="0">
              <a:solidFill>
                <a:schemeClr val="bg1"/>
              </a:solidFill>
              <a:effectLst/>
              <a:latin typeface="Times New Roman" panose="02020603050405020304" pitchFamily="18" charset="0"/>
              <a:ea typeface="Times New Roman" panose="02020603050405020304" pitchFamily="18" charset="0"/>
            </a:endParaRPr>
          </a:p>
          <a:p>
            <a:pPr marL="457200" indent="-457200" algn="just">
              <a:lnSpc>
                <a:spcPct val="150000"/>
              </a:lnSpc>
              <a:buFont typeface="Wingdings" pitchFamily="2" charset="2"/>
              <a:buChar char="§"/>
            </a:pPr>
            <a:r>
              <a:rPr lang="vi-VN" sz="2800" dirty="0">
                <a:solidFill>
                  <a:schemeClr val="bg1"/>
                </a:solidFill>
                <a:effectLst/>
                <a:latin typeface="Times New Roman" panose="02020603050405020304" pitchFamily="18" charset="0"/>
                <a:ea typeface="Times New Roman" panose="02020603050405020304" pitchFamily="18" charset="0"/>
              </a:rPr>
              <a:t>Xác định bài thơ viết về ai và về điều gì, ai là người đang bày tỏ tình cảm, cảm xúc, suy nghĩ trong bài thơ.</a:t>
            </a:r>
            <a:endParaRPr lang="x-none" sz="2800" dirty="0">
              <a:solidFill>
                <a:schemeClr val="bg1"/>
              </a:solidFill>
              <a:effectLst/>
              <a:latin typeface="Times New Roman" panose="02020603050405020304" pitchFamily="18" charset="0"/>
              <a:ea typeface="Times New Roman" panose="02020603050405020304" pitchFamily="18" charset="0"/>
            </a:endParaRPr>
          </a:p>
          <a:p>
            <a:pPr marL="457200" indent="-457200">
              <a:lnSpc>
                <a:spcPct val="150000"/>
              </a:lnSpc>
              <a:buFont typeface="Wingdings" pitchFamily="2" charset="2"/>
              <a:buChar char="§"/>
            </a:pPr>
            <a:r>
              <a:rPr lang="vi-VN" sz="2800" dirty="0">
                <a:solidFill>
                  <a:schemeClr val="bg1"/>
                </a:solidFill>
                <a:effectLst/>
                <a:latin typeface="Times New Roman" panose="02020603050405020304" pitchFamily="18" charset="0"/>
                <a:ea typeface="Times New Roman" panose="02020603050405020304" pitchFamily="18" charset="0"/>
              </a:rPr>
              <a:t>Bài thơ có những từ ngữ và biện pháp nghệ thuật nào đặc sắc? Tác dụng của chúng là gì?</a:t>
            </a:r>
            <a:r>
              <a:rPr lang="x-none" sz="2800" dirty="0">
                <a:solidFill>
                  <a:schemeClr val="bg1"/>
                </a:solidFill>
                <a:effectLst/>
              </a:rPr>
              <a:t> </a:t>
            </a:r>
            <a:endParaRPr lang="x-none" sz="2800" dirty="0">
              <a:solidFill>
                <a:schemeClr val="bg1"/>
              </a:solidFill>
            </a:endParaRPr>
          </a:p>
        </p:txBody>
      </p:sp>
      <p:pic>
        <p:nvPicPr>
          <p:cNvPr id="11" name="Picture 10" descr="A picture containing toy, doll&#10;&#10;Description automatically generated">
            <a:extLst>
              <a:ext uri="{FF2B5EF4-FFF2-40B4-BE49-F238E27FC236}">
                <a16:creationId xmlns:a16="http://schemas.microsoft.com/office/drawing/2014/main" xmlns="" id="{CAA3DF30-8B7C-711A-CD14-339C104015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9212" y="1718692"/>
            <a:ext cx="5322188" cy="5322188"/>
          </a:xfrm>
          <a:prstGeom prst="rect">
            <a:avLst/>
          </a:prstGeom>
        </p:spPr>
      </p:pic>
    </p:spTree>
    <p:extLst>
      <p:ext uri="{BB962C8B-B14F-4D97-AF65-F5344CB8AC3E}">
        <p14:creationId xmlns:p14="http://schemas.microsoft.com/office/powerpoint/2010/main" val="722958167"/>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Nong trai\transcoder.pn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48344" y="0"/>
            <a:ext cx="12540344" cy="705394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C:\Users\ADMIN\Desktop\Nong trai\dep-of-vector-farm-animals (5).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36290" y1="85824" x2="63306" y2="94253"/>
                      </a14:backgroundRemoval>
                    </a14:imgEffect>
                  </a14:imgLayer>
                </a14:imgProps>
              </a:ext>
              <a:ext uri="{28A0092B-C50C-407E-A947-70E740481C1C}">
                <a14:useLocalDpi xmlns:a14="http://schemas.microsoft.com/office/drawing/2010/main" val="0"/>
              </a:ext>
            </a:extLst>
          </a:blip>
          <a:srcRect/>
          <a:stretch>
            <a:fillRect/>
          </a:stretch>
        </p:blipFill>
        <p:spPr bwMode="auto">
          <a:xfrm>
            <a:off x="5833701" y="1215185"/>
            <a:ext cx="1075099" cy="11314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Kết quả hình ảnh cho tree apple cartoon"/>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a:off x="6908801" y="720025"/>
            <a:ext cx="1194103" cy="13600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Kết quả hình ảnh cho tree apple cartoon"/>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8755488" y="654878"/>
            <a:ext cx="2106877" cy="2479173"/>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5673512" y="2880024"/>
            <a:ext cx="1965109" cy="699381"/>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5" descr="C:\Users\ADMIN\Desktop\Nong trai\barn-clipart-old-macdonald-2a.jpg"/>
          <p:cNvPicPr>
            <a:picLocks noChangeAspect="1" noChangeArrowheads="1"/>
          </p:cNvPicPr>
          <p:nvPr/>
        </p:nvPicPr>
        <p:blipFill>
          <a:blip r:embed="rId13" cstate="print">
            <a:extLst>
              <a:ext uri="{BEBA8EAE-BF5A-486C-A8C5-ECC9F3942E4B}">
                <a14:imgProps xmlns:a14="http://schemas.microsoft.com/office/drawing/2010/main">
                  <a14:imgLayer r:embed="rId14">
                    <a14:imgEffect>
                      <a14:backgroundRemoval t="0" b="100000" l="0" r="100000">
                        <a14:foregroundMark x1="33832" y1="71453" x2="7065" y2="88205"/>
                        <a14:foregroundMark x1="92527" y1="76581" x2="32745" y2="93333"/>
                        <a14:foregroundMark x1="11957" y1="84444" x2="41304" y2="95385"/>
                        <a14:foregroundMark x1="11277" y1="94530" x2="38587" y2="95043"/>
                        <a14:foregroundMark x1="90761" y1="78632" x2="49049" y2="95897"/>
                        <a14:foregroundMark x1="28397" y1="47009" x2="28940" y2="73162"/>
                        <a14:foregroundMark x1="30842" y1="57094" x2="49321" y2="57436"/>
                        <a14:foregroundMark x1="49457" y1="58462" x2="45652" y2="84103"/>
                        <a14:foregroundMark x1="79891" y1="61026" x2="52310" y2="80342"/>
                        <a14:foregroundMark x1="58832" y1="57436" x2="77174" y2="75214"/>
                        <a14:foregroundMark x1="69158" y1="57436" x2="59375" y2="64444"/>
                      </a14:backgroundRemoval>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9217354" y="1040001"/>
            <a:ext cx="4095939" cy="325560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401248" y="2901605"/>
            <a:ext cx="2332553" cy="69938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152.png">
            <a:hlinkClick r:id="rId15" action="ppaction://hlinksldjump"/>
          </p:cNvPr>
          <p:cNvPicPr>
            <a:picLocks noChangeAspect="1"/>
          </p:cNvPicPr>
          <p:nvPr/>
        </p:nvPicPr>
        <p:blipFill>
          <a:blip r:embed="rId16" cstate="print"/>
          <a:stretch>
            <a:fillRect/>
          </a:stretch>
        </p:blipFill>
        <p:spPr>
          <a:xfrm>
            <a:off x="8046909" y="1936426"/>
            <a:ext cx="1139686" cy="773391"/>
          </a:xfrm>
          <a:prstGeom prst="rect">
            <a:avLst/>
          </a:prstGeom>
        </p:spPr>
      </p:pic>
      <p:pic>
        <p:nvPicPr>
          <p:cNvPr id="34" name="Picture 33" descr="152.png">
            <a:hlinkClick r:id="rId17" action="ppaction://hlinksldjump"/>
          </p:cNvPr>
          <p:cNvPicPr>
            <a:picLocks noChangeAspect="1"/>
          </p:cNvPicPr>
          <p:nvPr/>
        </p:nvPicPr>
        <p:blipFill>
          <a:blip r:embed="rId16" cstate="print"/>
          <a:stretch>
            <a:fillRect/>
          </a:stretch>
        </p:blipFill>
        <p:spPr>
          <a:xfrm>
            <a:off x="5108712" y="4977166"/>
            <a:ext cx="1139686" cy="773391"/>
          </a:xfrm>
          <a:prstGeom prst="rect">
            <a:avLst/>
          </a:prstGeom>
        </p:spPr>
      </p:pic>
      <p:pic>
        <p:nvPicPr>
          <p:cNvPr id="35" name="Picture 34" descr="152.png"/>
          <p:cNvPicPr>
            <a:picLocks noChangeAspect="1"/>
          </p:cNvPicPr>
          <p:nvPr/>
        </p:nvPicPr>
        <p:blipFill>
          <a:blip r:embed="rId16" cstate="print"/>
          <a:stretch>
            <a:fillRect/>
          </a:stretch>
        </p:blipFill>
        <p:spPr>
          <a:xfrm>
            <a:off x="7448878" y="3027575"/>
            <a:ext cx="1139686" cy="773391"/>
          </a:xfrm>
          <a:prstGeom prst="rect">
            <a:avLst/>
          </a:prstGeom>
        </p:spPr>
      </p:pic>
      <p:pic>
        <p:nvPicPr>
          <p:cNvPr id="36" name="Picture 35" descr="152.png">
            <a:hlinkClick r:id="rId18" action="ppaction://hlinksldjump"/>
          </p:cNvPr>
          <p:cNvPicPr>
            <a:picLocks noChangeAspect="1"/>
          </p:cNvPicPr>
          <p:nvPr/>
        </p:nvPicPr>
        <p:blipFill>
          <a:blip r:embed="rId16" cstate="print"/>
          <a:stretch>
            <a:fillRect/>
          </a:stretch>
        </p:blipFill>
        <p:spPr>
          <a:xfrm>
            <a:off x="9720276" y="3426076"/>
            <a:ext cx="1139686" cy="773391"/>
          </a:xfrm>
          <a:prstGeom prst="rect">
            <a:avLst/>
          </a:prstGeom>
        </p:spPr>
      </p:pic>
      <p:pic>
        <p:nvPicPr>
          <p:cNvPr id="38" name="Picture 37" descr="153.png"/>
          <p:cNvPicPr>
            <a:picLocks noChangeAspect="1"/>
          </p:cNvPicPr>
          <p:nvPr/>
        </p:nvPicPr>
        <p:blipFill>
          <a:blip r:embed="rId19" cstate="print"/>
          <a:stretch>
            <a:fillRect/>
          </a:stretch>
        </p:blipFill>
        <p:spPr>
          <a:xfrm flipH="1">
            <a:off x="-2599234" y="3980073"/>
            <a:ext cx="2195822" cy="1353732"/>
          </a:xfrm>
          <a:prstGeom prst="rect">
            <a:avLst/>
          </a:prstGeom>
        </p:spPr>
      </p:pic>
      <p:pic>
        <p:nvPicPr>
          <p:cNvPr id="26"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4023617" y="2793885"/>
            <a:ext cx="1965109" cy="69938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descr="152.png">
            <a:hlinkClick r:id="rId20" action="ppaction://hlinksldjump"/>
          </p:cNvPr>
          <p:cNvPicPr>
            <a:picLocks noChangeAspect="1"/>
          </p:cNvPicPr>
          <p:nvPr/>
        </p:nvPicPr>
        <p:blipFill>
          <a:blip r:embed="rId16" cstate="print"/>
          <a:stretch>
            <a:fillRect/>
          </a:stretch>
        </p:blipFill>
        <p:spPr>
          <a:xfrm>
            <a:off x="5518964" y="3109713"/>
            <a:ext cx="1139686" cy="773391"/>
          </a:xfrm>
          <a:prstGeom prst="rect">
            <a:avLst/>
          </a:prstGeom>
        </p:spPr>
      </p:pic>
      <p:pic>
        <p:nvPicPr>
          <p:cNvPr id="27"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10226891" y="4953989"/>
            <a:ext cx="1965109" cy="6993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8383581" y="4980493"/>
            <a:ext cx="2098888" cy="69938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5" descr="C:\Users\ADMIN\Desktop\Nong trai\bauernhof-gegenstände-43016029 (2).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flipH="1">
            <a:off x="6700557" y="4940736"/>
            <a:ext cx="1965109" cy="69938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Kết quả hình ảnh cho tree apple cartoon"/>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27660" y="900043"/>
            <a:ext cx="2106877" cy="247917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153.png"/>
          <p:cNvPicPr>
            <a:picLocks noChangeAspect="1"/>
          </p:cNvPicPr>
          <p:nvPr/>
        </p:nvPicPr>
        <p:blipFill>
          <a:blip r:embed="rId21" cstate="print"/>
          <a:stretch>
            <a:fillRect/>
          </a:stretch>
        </p:blipFill>
        <p:spPr>
          <a:xfrm flipH="1">
            <a:off x="-3200398" y="2433917"/>
            <a:ext cx="1976716" cy="1035421"/>
          </a:xfrm>
          <a:prstGeom prst="rect">
            <a:avLst/>
          </a:prstGeom>
        </p:spPr>
      </p:pic>
      <p:pic>
        <p:nvPicPr>
          <p:cNvPr id="20" name="Picture 19" descr="6a47e323f607fd7081d27d819f0cd3d1.png"/>
          <p:cNvPicPr>
            <a:picLocks noChangeAspect="1"/>
          </p:cNvPicPr>
          <p:nvPr/>
        </p:nvPicPr>
        <p:blipFill>
          <a:blip r:embed="rId22" cstate="print"/>
          <a:stretch>
            <a:fillRect/>
          </a:stretch>
        </p:blipFill>
        <p:spPr>
          <a:xfrm>
            <a:off x="12192000" y="4837042"/>
            <a:ext cx="1809585" cy="1775791"/>
          </a:xfrm>
          <a:prstGeom prst="rect">
            <a:avLst/>
          </a:prstGeom>
        </p:spPr>
      </p:pic>
    </p:spTree>
    <p:extLst>
      <p:ext uri="{BB962C8B-B14F-4D97-AF65-F5344CB8AC3E}">
        <p14:creationId xmlns:p14="http://schemas.microsoft.com/office/powerpoint/2010/main" val="195279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43134E-6 1.11111E-6 L 0.20357 -0.00023 " pathEditMode="relative" rAng="0" ptsTypes="AA">
                                      <p:cBhvr>
                                        <p:cTn id="6" dur="2000" fill="hold"/>
                                        <p:tgtEl>
                                          <p:spTgt spid="38"/>
                                        </p:tgtEl>
                                        <p:attrNameLst>
                                          <p:attrName>ppt_x</p:attrName>
                                          <p:attrName>ppt_y</p:attrName>
                                        </p:attrNameLst>
                                      </p:cBhvr>
                                      <p:rCtr x="102" y="0"/>
                                    </p:animMotion>
                                  </p:childTnLst>
                                </p:cTn>
                              </p:par>
                              <p:par>
                                <p:cTn id="7" presetID="63" presetClass="path" presetSubtype="0" accel="50000" decel="50000" fill="hold" nodeType="withEffect">
                                  <p:stCondLst>
                                    <p:cond delay="0"/>
                                  </p:stCondLst>
                                  <p:childTnLst>
                                    <p:animMotion origin="layout" path="M -4.79167E-6 -1.30435E-6 L -0.07929 -1.30435E-6 " pathEditMode="relative" rAng="0" ptsTypes="AA">
                                      <p:cBhvr>
                                        <p:cTn id="8" dur="2000" fill="hold"/>
                                        <p:tgtEl>
                                          <p:spTgt spid="35"/>
                                        </p:tgtEl>
                                        <p:attrNameLst>
                                          <p:attrName>ppt_x</p:attrName>
                                          <p:attrName>ppt_y</p:attrName>
                                        </p:attrNameLst>
                                      </p:cBhvr>
                                      <p:rCtr x="-40" y="0"/>
                                    </p:animMotion>
                                  </p:childTnLst>
                                </p:cTn>
                              </p:par>
                              <p:par>
                                <p:cTn id="9" presetID="35" presetClass="path" presetSubtype="0" accel="50000" decel="50000" fill="hold" nodeType="withEffect">
                                  <p:stCondLst>
                                    <p:cond delay="0"/>
                                  </p:stCondLst>
                                  <p:childTnLst>
                                    <p:animMotion origin="layout" path="M -8.33333E-7 -2.84921E-6 L -0.06302 -0.00185 " pathEditMode="relative" rAng="0" ptsTypes="AA">
                                      <p:cBhvr>
                                        <p:cTn id="10" dur="2000" fill="hold"/>
                                        <p:tgtEl>
                                          <p:spTgt spid="33"/>
                                        </p:tgtEl>
                                        <p:attrNameLst>
                                          <p:attrName>ppt_x</p:attrName>
                                          <p:attrName>ppt_y</p:attrName>
                                        </p:attrNameLst>
                                      </p:cBhvr>
                                      <p:rCtr x="-32" y="-1"/>
                                    </p:animMotion>
                                  </p:childTnLst>
                                </p:cTn>
                              </p:par>
                              <p:par>
                                <p:cTn id="11" presetID="35" presetClass="path" presetSubtype="0" accel="50000" decel="50000" fill="hold" nodeType="withEffect">
                                  <p:stCondLst>
                                    <p:cond delay="0"/>
                                  </p:stCondLst>
                                  <p:childTnLst>
                                    <p:animMotion origin="layout" path="M 8.33333E-7 -2.85846E-6 L -0.11641 -2.85846E-6 " pathEditMode="relative" rAng="0" ptsTypes="AA">
                                      <p:cBhvr>
                                        <p:cTn id="12" dur="2000" fill="hold"/>
                                        <p:tgtEl>
                                          <p:spTgt spid="36"/>
                                        </p:tgtEl>
                                        <p:attrNameLst>
                                          <p:attrName>ppt_x</p:attrName>
                                          <p:attrName>ppt_y</p:attrName>
                                        </p:attrNameLst>
                                      </p:cBhvr>
                                      <p:rCtr x="-58" y="0"/>
                                    </p:animMotion>
                                  </p:childTnLst>
                                </p:cTn>
                              </p:par>
                              <p:par>
                                <p:cTn id="13" presetID="35" presetClass="path" presetSubtype="0" accel="50000" decel="50000" fill="hold" nodeType="withEffect">
                                  <p:stCondLst>
                                    <p:cond delay="0"/>
                                  </p:stCondLst>
                                  <p:childTnLst>
                                    <p:animMotion origin="layout" path="M 4.37329E-7 0 L -0.06937 0 " pathEditMode="relative" rAng="0" ptsTypes="AA">
                                      <p:cBhvr>
                                        <p:cTn id="14" dur="2000" fill="hold"/>
                                        <p:tgtEl>
                                          <p:spTgt spid="34"/>
                                        </p:tgtEl>
                                        <p:attrNameLst>
                                          <p:attrName>ppt_x</p:attrName>
                                          <p:attrName>ppt_y</p:attrName>
                                        </p:attrNameLst>
                                      </p:cBhvr>
                                      <p:rCtr x="-35" y="0"/>
                                    </p:animMotion>
                                  </p:childTnLst>
                                </p:cTn>
                              </p:par>
                              <p:par>
                                <p:cTn id="15" presetID="35" presetClass="path" presetSubtype="0" accel="50000" decel="50000" fill="hold" nodeType="withEffect">
                                  <p:stCondLst>
                                    <p:cond delay="0"/>
                                  </p:stCondLst>
                                  <p:childTnLst>
                                    <p:animMotion origin="layout" path="M -2.5589E-6 2.96296E-6 L -0.09462 -0.00787 " pathEditMode="relative" rAng="0" ptsTypes="AA">
                                      <p:cBhvr>
                                        <p:cTn id="16" dur="2000" fill="hold"/>
                                        <p:tgtEl>
                                          <p:spTgt spid="37"/>
                                        </p:tgtEl>
                                        <p:attrNameLst>
                                          <p:attrName>ppt_x</p:attrName>
                                          <p:attrName>ppt_y</p:attrName>
                                        </p:attrNameLst>
                                      </p:cBhvr>
                                      <p:rCtr x="-47" y="-4"/>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34"/>
                    </p:tgtEl>
                  </p:cond>
                </p:stCondLst>
                <p:endSync evt="end" delay="0">
                  <p:rtn val="all"/>
                </p:endSync>
                <p:childTnLst>
                  <p:par>
                    <p:cTn id="18" fill="hold">
                      <p:stCondLst>
                        <p:cond delay="0"/>
                      </p:stCondLst>
                      <p:childTnLst>
                        <p:par>
                          <p:cTn id="19" fill="hold">
                            <p:stCondLst>
                              <p:cond delay="0"/>
                            </p:stCondLst>
                            <p:childTnLst>
                              <p:par>
                                <p:cTn id="20" presetID="0" presetClass="path" presetSubtype="0" accel="50000" decel="50000" fill="hold" nodeType="withEffect">
                                  <p:stCondLst>
                                    <p:cond delay="0"/>
                                  </p:stCondLst>
                                  <p:childTnLst>
                                    <p:animMotion origin="layout" path="M 4.08825E-6 0.00926 C -0.28856 0.03726 -0.57712 0.06597 -0.71483 0.04421 C -0.85228 0.02268 -0.80724 -0.09213 -0.82572 -0.11899 " pathEditMode="relative" rAng="0" ptsTypes="aaA">
                                      <p:cBhvr>
                                        <p:cTn id="21" dur="2000" fill="hold"/>
                                        <p:tgtEl>
                                          <p:spTgt spid="20"/>
                                        </p:tgtEl>
                                        <p:attrNameLst>
                                          <p:attrName>ppt_x</p:attrName>
                                          <p:attrName>ppt_y</p:attrName>
                                        </p:attrNameLst>
                                      </p:cBhvr>
                                      <p:rCtr x="-426" y="-36"/>
                                    </p:animMotion>
                                  </p:childTnLst>
                                </p:cTn>
                              </p:par>
                            </p:childTnLst>
                          </p:cTn>
                        </p:par>
                        <p:par>
                          <p:cTn id="22" fill="hold">
                            <p:stCondLst>
                              <p:cond delay="2000"/>
                            </p:stCondLst>
                            <p:childTnLst>
                              <p:par>
                                <p:cTn id="23" presetID="0" presetClass="path" presetSubtype="0" accel="50000" decel="50000" fill="hold" nodeType="afterEffect">
                                  <p:stCondLst>
                                    <p:cond delay="0"/>
                                  </p:stCondLst>
                                  <p:childTnLst>
                                    <p:animMotion origin="layout" path="M 0.20357 -0.00024 C 0.11272 0.08912 0.02213 0.1787 0.1942 0.21736 C 0.36639 0.25625 1.06144 0.22962 1.23689 0.23125 " pathEditMode="relative" rAng="0" ptsTypes="aaA">
                                      <p:cBhvr>
                                        <p:cTn id="24" dur="2000" fill="hold"/>
                                        <p:tgtEl>
                                          <p:spTgt spid="38"/>
                                        </p:tgtEl>
                                        <p:attrNameLst>
                                          <p:attrName>ppt_x</p:attrName>
                                          <p:attrName>ppt_y</p:attrName>
                                        </p:attrNameLst>
                                      </p:cBhvr>
                                      <p:rCtr x="426" y="128"/>
                                    </p:animMotion>
                                  </p:childTnLst>
                                </p:cTn>
                              </p:par>
                              <p:par>
                                <p:cTn id="25" presetID="63" presetClass="path" presetSubtype="0" accel="50000" decel="50000" fill="hold" nodeType="withEffect">
                                  <p:stCondLst>
                                    <p:cond delay="0"/>
                                  </p:stCondLst>
                                  <p:childTnLst>
                                    <p:animMotion origin="layout" path="M -6.15645E-7 -4.07407E-6 L 0.23142 0.00579 " pathEditMode="relative" rAng="0" ptsTypes="AA">
                                      <p:cBhvr>
                                        <p:cTn id="26" dur="2000" fill="hold"/>
                                        <p:tgtEl>
                                          <p:spTgt spid="21"/>
                                        </p:tgtEl>
                                        <p:attrNameLst>
                                          <p:attrName>ppt_x</p:attrName>
                                          <p:attrName>ppt_y</p:attrName>
                                        </p:attrNameLst>
                                      </p:cBhvr>
                                      <p:rCtr x="116" y="3"/>
                                    </p:animMotion>
                                  </p:childTnLst>
                                </p:cTn>
                              </p:par>
                            </p:childTnLst>
                          </p:cTn>
                        </p:par>
                      </p:childTnLst>
                    </p:cTn>
                  </p:par>
                </p:childTnLst>
              </p:cTn>
              <p:nextCondLst>
                <p:cond evt="onClick" delay="0">
                  <p:tgtEl>
                    <p:spTgt spid="34"/>
                  </p:tgtEl>
                </p:cond>
              </p:nextCondLst>
            </p:seq>
            <p:seq concurrent="1" nextAc="seek">
              <p:cTn id="27" restart="whenNotActive" fill="hold" evtFilter="cancelBubble" nodeType="interactiveSeq">
                <p:stCondLst>
                  <p:cond evt="onClick" delay="0">
                    <p:tgtEl>
                      <p:spTgt spid="37"/>
                    </p:tgtEl>
                  </p:cond>
                </p:stCondLst>
                <p:endSync evt="end" delay="0">
                  <p:rtn val="all"/>
                </p:endSync>
                <p:childTnLst>
                  <p:par>
                    <p:cTn id="28" fill="hold">
                      <p:stCondLst>
                        <p:cond delay="0"/>
                      </p:stCondLst>
                      <p:childTnLst>
                        <p:par>
                          <p:cTn id="29" fill="hold">
                            <p:stCondLst>
                              <p:cond delay="0"/>
                            </p:stCondLst>
                            <p:childTnLst>
                              <p:par>
                                <p:cTn id="30" presetID="0" presetClass="path" presetSubtype="0" accel="50000" decel="50000" fill="hold" nodeType="withEffect">
                                  <p:stCondLst>
                                    <p:cond delay="0"/>
                                  </p:stCondLst>
                                  <p:childTnLst>
                                    <p:animMotion origin="layout" path="M -0.82572 -0.11899 C -0.82 -0.19954 -0.81427 -0.27986 -0.81948 -0.3132 C -0.82468 -0.34653 -0.84069 -0.33287 -0.85657 -0.31899 " pathEditMode="relative" rAng="0" ptsTypes="aaA">
                                      <p:cBhvr>
                                        <p:cTn id="31" dur="2000" fill="hold"/>
                                        <p:tgtEl>
                                          <p:spTgt spid="20"/>
                                        </p:tgtEl>
                                        <p:attrNameLst>
                                          <p:attrName>ppt_x</p:attrName>
                                          <p:attrName>ppt_y</p:attrName>
                                        </p:attrNameLst>
                                      </p:cBhvr>
                                      <p:rCtr x="-10" y="-114"/>
                                    </p:animMotion>
                                  </p:childTnLst>
                                </p:cTn>
                              </p:par>
                            </p:childTnLst>
                          </p:cTn>
                        </p:par>
                        <p:par>
                          <p:cTn id="32" fill="hold">
                            <p:stCondLst>
                              <p:cond delay="2000"/>
                            </p:stCondLst>
                            <p:childTnLst>
                              <p:par>
                                <p:cTn id="33" presetID="35" presetClass="path" presetSubtype="0" accel="50000" decel="50000" fill="hold" nodeType="afterEffect">
                                  <p:stCondLst>
                                    <p:cond delay="0"/>
                                  </p:stCondLst>
                                  <p:childTnLst>
                                    <p:animMotion origin="layout" path="M 0.23142 0.00579 L -0.10673 0.01181 " pathEditMode="relative" rAng="0" ptsTypes="AA">
                                      <p:cBhvr>
                                        <p:cTn id="34" dur="2000" fill="hold"/>
                                        <p:tgtEl>
                                          <p:spTgt spid="21"/>
                                        </p:tgtEl>
                                        <p:attrNameLst>
                                          <p:attrName>ppt_x</p:attrName>
                                          <p:attrName>ppt_y</p:attrName>
                                        </p:attrNameLst>
                                      </p:cBhvr>
                                      <p:rCtr x="-169" y="3"/>
                                    </p:animMotion>
                                  </p:childTnLst>
                                </p:cTn>
                              </p:par>
                              <p:par>
                                <p:cTn id="35" presetID="35" presetClass="path" presetSubtype="0" accel="50000" decel="50000" fill="hold" nodeType="withEffect">
                                  <p:stCondLst>
                                    <p:cond delay="0"/>
                                  </p:stCondLst>
                                  <p:childTnLst>
                                    <p:animMotion origin="layout" path="M -0.85657 -0.31899 L -1.18157 -0.31297 " pathEditMode="relative" rAng="0" ptsTypes="AA">
                                      <p:cBhvr>
                                        <p:cTn id="36" dur="2000" fill="hold"/>
                                        <p:tgtEl>
                                          <p:spTgt spid="20"/>
                                        </p:tgtEl>
                                        <p:attrNameLst>
                                          <p:attrName>ppt_x</p:attrName>
                                          <p:attrName>ppt_y</p:attrName>
                                        </p:attrNameLst>
                                      </p:cBhvr>
                                      <p:rCtr x="-163" y="3"/>
                                    </p:animMotion>
                                  </p:childTnLst>
                                </p:cTn>
                              </p:par>
                            </p:childTnLst>
                          </p:cTn>
                        </p:par>
                        <p:par>
                          <p:cTn id="37" fill="hold">
                            <p:stCondLst>
                              <p:cond delay="4000"/>
                            </p:stCondLst>
                            <p:childTnLst>
                              <p:par>
                                <p:cTn id="38" presetID="0" presetClass="path" presetSubtype="0" accel="50000" decel="50000" fill="hold" nodeType="afterEffect">
                                  <p:stCondLst>
                                    <p:cond delay="0"/>
                                  </p:stCondLst>
                                  <p:childTnLst>
                                    <p:animMotion origin="layout" path="M 1.29909 0.60846 C 1.33959 0.39177 1.38086 0.1753 1.29336 0.09597 C 1.20691 0.01688 0.99206 0.07447 0.77774 0.13251 " pathEditMode="relative" rAng="0" ptsTypes="aaA">
                                      <p:cBhvr>
                                        <p:cTn id="39" dur="2000" fill="hold"/>
                                        <p:tgtEl>
                                          <p:spTgt spid="21"/>
                                        </p:tgtEl>
                                        <p:attrNameLst>
                                          <p:attrName>ppt_x</p:attrName>
                                          <p:attrName>ppt_y</p:attrName>
                                        </p:attrNameLst>
                                      </p:cBhvr>
                                      <p:rCtr x="-220" y="-296"/>
                                    </p:animMotion>
                                  </p:childTnLst>
                                </p:cTn>
                              </p:par>
                            </p:childTnLst>
                          </p:cTn>
                        </p:par>
                      </p:childTnLst>
                    </p:cTn>
                  </p:par>
                </p:childTnLst>
              </p:cTn>
              <p:nextCondLst>
                <p:cond evt="onClick" delay="0">
                  <p:tgtEl>
                    <p:spTgt spid="37"/>
                  </p:tgtEl>
                </p:cond>
              </p:nextCondLst>
            </p:seq>
            <p:seq concurrent="1" nextAc="seek">
              <p:cTn id="40" restart="whenNotActive" fill="hold" evtFilter="cancelBubble" nodeType="interactiveSeq">
                <p:stCondLst>
                  <p:cond evt="onClick" delay="0">
                    <p:tgtEl>
                      <p:spTgt spid="36"/>
                    </p:tgtEl>
                  </p:cond>
                </p:stCondLst>
                <p:endSync evt="end" delay="0">
                  <p:rtn val="all"/>
                </p:endSync>
                <p:childTnLst>
                  <p:par>
                    <p:cTn id="41" fill="hold">
                      <p:stCondLst>
                        <p:cond delay="0"/>
                      </p:stCondLst>
                      <p:childTnLst>
                        <p:par>
                          <p:cTn id="42" fill="hold">
                            <p:stCondLst>
                              <p:cond delay="0"/>
                            </p:stCondLst>
                            <p:childTnLst>
                              <p:par>
                                <p:cTn id="43" presetID="0" presetClass="path" presetSubtype="0" accel="50000" decel="50000" fill="hold" nodeType="withEffect">
                                  <p:stCondLst>
                                    <p:cond delay="0"/>
                                  </p:stCondLst>
                                  <p:childTnLst>
                                    <p:animMotion origin="layout" path="M -0.13625 0.4364 C -0.02645 0.50601 0.08323 0.57631 0.12687 0.44287 C 0.17051 0.30966 0.14289 -0.22156 0.12557 -0.36171 C 0.10798 -0.50093 0.06187 -0.39385 0.02201 -0.39802 C -0.01785 -0.40218 -0.08623 -0.41883 -0.11385 -0.38807 C -0.14146 -0.35708 -0.1386 -0.24168 -0.14342 -0.213 " pathEditMode="relative" rAng="0" ptsTypes="aaaaaA">
                                      <p:cBhvr>
                                        <p:cTn id="44" dur="2000" fill="hold"/>
                                        <p:tgtEl>
                                          <p:spTgt spid="20"/>
                                        </p:tgtEl>
                                        <p:attrNameLst>
                                          <p:attrName>ppt_x</p:attrName>
                                          <p:attrName>ppt_y</p:attrName>
                                        </p:attrNameLst>
                                      </p:cBhvr>
                                      <p:rCtr x="150" y="-399"/>
                                    </p:animMotion>
                                  </p:childTnLst>
                                </p:cTn>
                              </p:par>
                            </p:childTnLst>
                          </p:cTn>
                        </p:par>
                        <p:par>
                          <p:cTn id="45" fill="hold">
                            <p:stCondLst>
                              <p:cond delay="2000"/>
                            </p:stCondLst>
                            <p:childTnLst>
                              <p:par>
                                <p:cTn id="46" presetID="35" presetClass="path" presetSubtype="0" accel="50000" decel="50000" fill="hold" nodeType="afterEffect">
                                  <p:stCondLst>
                                    <p:cond delay="0"/>
                                  </p:stCondLst>
                                  <p:childTnLst>
                                    <p:animMotion origin="layout" path="M 0.77799 0.13251 L 0.02474 0.12858 " pathEditMode="relative" rAng="0" ptsTypes="AA">
                                      <p:cBhvr>
                                        <p:cTn id="47" dur="2000" fill="hold"/>
                                        <p:tgtEl>
                                          <p:spTgt spid="21"/>
                                        </p:tgtEl>
                                        <p:attrNameLst>
                                          <p:attrName>ppt_x</p:attrName>
                                          <p:attrName>ppt_y</p:attrName>
                                        </p:attrNameLst>
                                      </p:cBhvr>
                                      <p:rCtr x="-377" y="-2"/>
                                    </p:animMotion>
                                  </p:childTnLst>
                                </p:cTn>
                              </p:par>
                              <p:par>
                                <p:cTn id="48" presetID="0" presetClass="path" presetSubtype="0" accel="50000" decel="50000" fill="hold" nodeType="withEffect">
                                  <p:stCondLst>
                                    <p:cond delay="0"/>
                                  </p:stCondLst>
                                  <p:childTnLst>
                                    <p:animMotion origin="layout" path="M -0.14336 -0.213 C -0.14336 -0.21277 -0.75586 -0.22572 -1.36836 -0.23797 " pathEditMode="relative" rAng="0" ptsTypes="aA">
                                      <p:cBhvr>
                                        <p:cTn id="49" dur="3000" fill="hold"/>
                                        <p:tgtEl>
                                          <p:spTgt spid="20"/>
                                        </p:tgtEl>
                                        <p:attrNameLst>
                                          <p:attrName>ppt_x</p:attrName>
                                          <p:attrName>ppt_y</p:attrName>
                                        </p:attrNameLst>
                                      </p:cBhvr>
                                      <p:rCtr x="-613" y="-12"/>
                                    </p:animMotion>
                                  </p:childTnLst>
                                </p:cTn>
                              </p:par>
                            </p:childTnLst>
                          </p:cTn>
                        </p:par>
                        <p:par>
                          <p:cTn id="50" fill="hold">
                            <p:stCondLst>
                              <p:cond delay="5000"/>
                            </p:stCondLst>
                            <p:childTnLst>
                              <p:par>
                                <p:cTn id="51" presetID="0" presetClass="path" presetSubtype="0" accel="50000" decel="50000" fill="hold" nodeType="afterEffect">
                                  <p:stCondLst>
                                    <p:cond delay="0"/>
                                  </p:stCondLst>
                                  <p:childTnLst>
                                    <p:animMotion origin="layout" path="M 0.02475 0.12858 C -0.00794 0.02914 -0.04077 -0.07008 0.031 -0.11471 C 0.10252 -0.15935 0.27811 -0.14963 0.45409 -0.13992 " pathEditMode="relative" rAng="0" ptsTypes="aaA">
                                      <p:cBhvr>
                                        <p:cTn id="52" dur="2000" fill="hold"/>
                                        <p:tgtEl>
                                          <p:spTgt spid="21"/>
                                        </p:tgtEl>
                                        <p:attrNameLst>
                                          <p:attrName>ppt_x</p:attrName>
                                          <p:attrName>ppt_y</p:attrName>
                                        </p:attrNameLst>
                                      </p:cBhvr>
                                      <p:rCtr x="182" y="-144"/>
                                    </p:animMotion>
                                  </p:childTnLst>
                                </p:cTn>
                              </p:par>
                            </p:childTnLst>
                          </p:cTn>
                        </p:par>
                      </p:childTnLst>
                    </p:cTn>
                  </p:par>
                </p:childTnLst>
              </p:cTn>
              <p:nextCondLst>
                <p:cond evt="onClick" delay="0">
                  <p:tgtEl>
                    <p:spTgt spid="36"/>
                  </p:tgtEl>
                </p:cond>
              </p:nextCondLst>
            </p:seq>
            <p:seq concurrent="1" nextAc="seek">
              <p:cTn id="53" restart="whenNotActive" fill="hold" evtFilter="cancelBubble" nodeType="interactiveSeq">
                <p:stCondLst>
                  <p:cond evt="onClick" delay="0">
                    <p:tgtEl>
                      <p:spTgt spid="33"/>
                    </p:tgtEl>
                  </p:cond>
                </p:stCondLst>
                <p:endSync evt="end" delay="0">
                  <p:rtn val="all"/>
                </p:endSync>
                <p:childTnLst>
                  <p:par>
                    <p:cTn id="54" fill="hold">
                      <p:stCondLst>
                        <p:cond delay="0"/>
                      </p:stCondLst>
                      <p:childTnLst>
                        <p:par>
                          <p:cTn id="55" fill="hold">
                            <p:stCondLst>
                              <p:cond delay="0"/>
                            </p:stCondLst>
                            <p:childTnLst>
                              <p:par>
                                <p:cTn id="56" presetID="0" presetClass="path" presetSubtype="0" accel="50000" decel="50000" fill="hold" nodeType="withEffect">
                                  <p:stCondLst>
                                    <p:cond delay="0"/>
                                  </p:stCondLst>
                                  <p:childTnLst>
                                    <p:animMotion origin="layout" path="M 0.12505 -0.65033 C 0.12505 -0.65033 -0.26873 -0.58997 -0.66237 -0.52914 " pathEditMode="relative" rAng="0" ptsTypes="aA">
                                      <p:cBhvr>
                                        <p:cTn id="57" dur="2000" fill="hold"/>
                                        <p:tgtEl>
                                          <p:spTgt spid="20"/>
                                        </p:tgtEl>
                                        <p:attrNameLst>
                                          <p:attrName>ppt_x</p:attrName>
                                          <p:attrName>ppt_y</p:attrName>
                                        </p:attrNameLst>
                                      </p:cBhvr>
                                      <p:rCtr x="-394" y="61"/>
                                    </p:animMotion>
                                  </p:childTnLst>
                                </p:cTn>
                              </p:par>
                            </p:childTnLst>
                          </p:cTn>
                        </p:par>
                        <p:par>
                          <p:cTn id="58" fill="hold">
                            <p:stCondLst>
                              <p:cond delay="2000"/>
                            </p:stCondLst>
                            <p:childTnLst>
                              <p:par>
                                <p:cTn id="59" presetID="1" presetClass="exit" presetSubtype="0" fill="hold" nodeType="afterEffect">
                                  <p:stCondLst>
                                    <p:cond delay="0"/>
                                  </p:stCondLst>
                                  <p:childTnLst>
                                    <p:set>
                                      <p:cBhvr>
                                        <p:cTn id="60"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35243" y="1047408"/>
            <a:ext cx="3352572" cy="1846655"/>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Thể</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chủ</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yếu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được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sử</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dụng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Tiếng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trưa</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5" name="TextBox 4"/>
          <p:cNvSpPr txBox="1"/>
          <p:nvPr/>
        </p:nvSpPr>
        <p:spPr>
          <a:xfrm>
            <a:off x="4109248" y="4086995"/>
            <a:ext cx="2309280" cy="615549"/>
          </a:xfrm>
          <a:prstGeom prst="rect">
            <a:avLst/>
          </a:prstGeom>
          <a:noFill/>
        </p:spPr>
        <p:txBody>
          <a:bodyPr wrap="none" lIns="121917" tIns="60958" rIns="121917" bIns="60958" rtlCol="0">
            <a:spAutoFit/>
          </a:bodyPr>
          <a:lstStyle/>
          <a:p>
            <a:r>
              <a:rPr lang="en-US" sz="3200" b="1" dirty="0">
                <a:solidFill>
                  <a:srgbClr val="0000FF"/>
                </a:solidFill>
                <a:latin typeface="Times New Roman" panose="02020603050405020304" pitchFamily="18" charset="0"/>
                <a:cs typeface="Times New Roman" panose="02020603050405020304" pitchFamily="18" charset="0"/>
              </a:rPr>
              <a:t>B. </a:t>
            </a:r>
            <a:r>
              <a:rPr lang="en-US" sz="3200" b="1" dirty="0" err="1">
                <a:solidFill>
                  <a:srgbClr val="0000FF"/>
                </a:solidFill>
                <a:latin typeface="Times New Roman" panose="02020603050405020304" pitchFamily="18" charset="0"/>
                <a:cs typeface="Times New Roman" panose="02020603050405020304" pitchFamily="18" charset="0"/>
              </a:rPr>
              <a:t>Năm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chữ</a:t>
            </a:r>
            <a:endParaRPr lang="en-US" sz="3200" b="1" dirty="0">
              <a:solidFill>
                <a:srgbClr val="0000FF"/>
              </a:solidFill>
              <a:latin typeface="Times New Roman" panose="02020603050405020304" pitchFamily="18" charset="0"/>
              <a:cs typeface="Times New Roman" panose="02020603050405020304" pitchFamily="18" charset="0"/>
            </a:endParaRPr>
          </a:p>
        </p:txBody>
      </p:sp>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4980C6CF-1C80-F546-9762-B69D5B10EDF6}"/>
              </a:ext>
            </a:extLst>
          </p:cNvPr>
          <p:cNvSpPr txBox="1"/>
          <p:nvPr/>
        </p:nvSpPr>
        <p:spPr>
          <a:xfrm>
            <a:off x="5263888" y="1047408"/>
            <a:ext cx="4789673" cy="1846655"/>
          </a:xfrm>
          <a:prstGeom prst="rect">
            <a:avLst/>
          </a:prstGeom>
          <a:noFill/>
        </p:spPr>
        <p:txBody>
          <a:bodyPr wrap="square" lIns="121917" tIns="60958" rIns="121917" bIns="60958" rtlCol="0">
            <a:spAutoFit/>
          </a:bodyPr>
          <a:lstStyle/>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Bốn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chữ</a:t>
            </a:r>
            <a:endParaRPr lang="en-US" sz="28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Năm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chữ</a:t>
            </a:r>
            <a:endParaRPr lang="en-US" sz="28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Tự</a:t>
            </a:r>
            <a:r>
              <a:rPr lang="en-US" sz="2800" b="1" dirty="0">
                <a:solidFill>
                  <a:schemeClr val="bg1"/>
                </a:solidFill>
                <a:latin typeface="Times New Roman" panose="02020603050405020304" pitchFamily="18" charset="0"/>
                <a:cs typeface="Times New Roman" panose="02020603050405020304" pitchFamily="18" charset="0"/>
              </a:rPr>
              <a:t> do </a:t>
            </a: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Lục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bát</a:t>
            </a:r>
            <a:endParaRPr lang="en-US"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4106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76247A2A-B4B7-1640-9E60-85BB7F2006E4}"/>
              </a:ext>
            </a:extLst>
          </p:cNvPr>
          <p:cNvSpPr txBox="1"/>
          <p:nvPr/>
        </p:nvSpPr>
        <p:spPr>
          <a:xfrm>
            <a:off x="1532043" y="1510212"/>
            <a:ext cx="3352572" cy="984881"/>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Tiếng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trưa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gieo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vần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nào</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xmlns="" id="{6044CAE2-419F-DF4D-B307-5D44CA9F012B}"/>
              </a:ext>
            </a:extLst>
          </p:cNvPr>
          <p:cNvSpPr txBox="1"/>
          <p:nvPr/>
        </p:nvSpPr>
        <p:spPr>
          <a:xfrm>
            <a:off x="3798390" y="3863833"/>
            <a:ext cx="2415655" cy="615549"/>
          </a:xfrm>
          <a:prstGeom prst="rect">
            <a:avLst/>
          </a:prstGeom>
          <a:noFill/>
        </p:spPr>
        <p:txBody>
          <a:bodyPr wrap="none" lIns="121917" tIns="60958" rIns="121917" bIns="60958" rtlCol="0">
            <a:spAutoFit/>
          </a:bodyPr>
          <a:lstStyle/>
          <a:p>
            <a:r>
              <a:rPr lang="en-US" sz="3200" b="1" dirty="0">
                <a:solidFill>
                  <a:srgbClr val="0000FF"/>
                </a:solidFill>
                <a:latin typeface="Times New Roman" panose="02020603050405020304" pitchFamily="18" charset="0"/>
                <a:cs typeface="Times New Roman" panose="02020603050405020304" pitchFamily="18" charset="0"/>
              </a:rPr>
              <a:t>A. </a:t>
            </a:r>
            <a:r>
              <a:rPr lang="en-US" sz="3200" b="1" dirty="0" err="1">
                <a:solidFill>
                  <a:srgbClr val="0000FF"/>
                </a:solidFill>
                <a:latin typeface="Times New Roman" panose="02020603050405020304" pitchFamily="18" charset="0"/>
                <a:cs typeface="Times New Roman" panose="02020603050405020304" pitchFamily="18" charset="0"/>
              </a:rPr>
              <a:t>Vần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chân</a:t>
            </a:r>
            <a:endParaRPr lang="en-US" sz="3200" b="1" dirty="0">
              <a:solidFill>
                <a:srgbClr val="0000FF"/>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xmlns="" id="{FA25A97D-1FDA-3949-AB04-EFE303414E43}"/>
              </a:ext>
            </a:extLst>
          </p:cNvPr>
          <p:cNvSpPr txBox="1"/>
          <p:nvPr/>
        </p:nvSpPr>
        <p:spPr>
          <a:xfrm>
            <a:off x="5087815" y="1139740"/>
            <a:ext cx="5310327" cy="1661989"/>
          </a:xfrm>
          <a:prstGeom prst="rect">
            <a:avLst/>
          </a:prstGeom>
          <a:noFill/>
        </p:spPr>
        <p:txBody>
          <a:bodyPr wrap="square" lIns="121917" tIns="60958" rIns="121917" bIns="60958" rtlCol="0">
            <a:spAutoFit/>
          </a:bodyPr>
          <a:lstStyle/>
          <a:p>
            <a:pPr marL="514350" indent="-514350" algn="just">
              <a:buAutoNum type="alphaUcPeriod"/>
            </a:pPr>
            <a:r>
              <a:rPr lang="en-US" sz="2500" b="1" dirty="0" err="1">
                <a:solidFill>
                  <a:schemeClr val="bg1"/>
                </a:solidFill>
                <a:latin typeface="Times New Roman" panose="02020603050405020304" pitchFamily="18" charset="0"/>
                <a:cs typeface="Times New Roman" panose="02020603050405020304" pitchFamily="18" charset="0"/>
              </a:rPr>
              <a:t>Vần</a:t>
            </a:r>
            <a:r>
              <a:rPr lang="en-US" sz="2500" b="1" dirty="0">
                <a:solidFill>
                  <a:schemeClr val="bg1"/>
                </a:solidFill>
                <a:latin typeface="Times New Roman" panose="02020603050405020304" pitchFamily="18" charset="0"/>
                <a:cs typeface="Times New Roman" panose="02020603050405020304" pitchFamily="18" charset="0"/>
              </a:rPr>
              <a:t> </a:t>
            </a:r>
            <a:r>
              <a:rPr lang="en-US" sz="2500" b="1" dirty="0" err="1">
                <a:solidFill>
                  <a:schemeClr val="bg1"/>
                </a:solidFill>
                <a:latin typeface="Times New Roman" panose="02020603050405020304" pitchFamily="18" charset="0"/>
                <a:cs typeface="Times New Roman" panose="02020603050405020304" pitchFamily="18" charset="0"/>
              </a:rPr>
              <a:t>chân</a:t>
            </a:r>
            <a:endParaRPr lang="en-US" sz="25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500" b="1" dirty="0" err="1">
                <a:solidFill>
                  <a:schemeClr val="bg1"/>
                </a:solidFill>
                <a:latin typeface="Times New Roman" panose="02020603050405020304" pitchFamily="18" charset="0"/>
                <a:cs typeface="Times New Roman" panose="02020603050405020304" pitchFamily="18" charset="0"/>
              </a:rPr>
              <a:t>Vần</a:t>
            </a:r>
            <a:r>
              <a:rPr lang="en-US" sz="2500" b="1" dirty="0">
                <a:solidFill>
                  <a:schemeClr val="bg1"/>
                </a:solidFill>
                <a:latin typeface="Times New Roman" panose="02020603050405020304" pitchFamily="18" charset="0"/>
                <a:cs typeface="Times New Roman" panose="02020603050405020304" pitchFamily="18" charset="0"/>
              </a:rPr>
              <a:t> </a:t>
            </a:r>
            <a:r>
              <a:rPr lang="en-US" sz="2500" b="1" dirty="0" err="1">
                <a:solidFill>
                  <a:schemeClr val="bg1"/>
                </a:solidFill>
                <a:latin typeface="Times New Roman" panose="02020603050405020304" pitchFamily="18" charset="0"/>
                <a:cs typeface="Times New Roman" panose="02020603050405020304" pitchFamily="18" charset="0"/>
              </a:rPr>
              <a:t>lưng</a:t>
            </a:r>
            <a:endParaRPr lang="en-US" sz="25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500" b="1" dirty="0" err="1">
                <a:solidFill>
                  <a:schemeClr val="bg1"/>
                </a:solidFill>
                <a:latin typeface="Times New Roman" panose="02020603050405020304" pitchFamily="18" charset="0"/>
                <a:cs typeface="Times New Roman" panose="02020603050405020304" pitchFamily="18" charset="0"/>
              </a:rPr>
              <a:t>Vần</a:t>
            </a:r>
            <a:r>
              <a:rPr lang="en-US" sz="2500" b="1" dirty="0">
                <a:solidFill>
                  <a:schemeClr val="bg1"/>
                </a:solidFill>
                <a:latin typeface="Times New Roman" panose="02020603050405020304" pitchFamily="18" charset="0"/>
                <a:cs typeface="Times New Roman" panose="02020603050405020304" pitchFamily="18" charset="0"/>
              </a:rPr>
              <a:t> </a:t>
            </a:r>
            <a:r>
              <a:rPr lang="en-US" sz="2500" b="1" dirty="0" err="1">
                <a:solidFill>
                  <a:schemeClr val="bg1"/>
                </a:solidFill>
                <a:latin typeface="Times New Roman" panose="02020603050405020304" pitchFamily="18" charset="0"/>
                <a:cs typeface="Times New Roman" panose="02020603050405020304" pitchFamily="18" charset="0"/>
              </a:rPr>
              <a:t>liền</a:t>
            </a:r>
            <a:endParaRPr lang="en-US" sz="25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500" b="1" dirty="0" err="1">
                <a:solidFill>
                  <a:schemeClr val="bg1"/>
                </a:solidFill>
                <a:latin typeface="Times New Roman" panose="02020603050405020304" pitchFamily="18" charset="0"/>
                <a:cs typeface="Times New Roman" panose="02020603050405020304" pitchFamily="18" charset="0"/>
              </a:rPr>
              <a:t>Vần</a:t>
            </a:r>
            <a:r>
              <a:rPr lang="en-US" sz="2500" b="1" dirty="0">
                <a:solidFill>
                  <a:schemeClr val="bg1"/>
                </a:solidFill>
                <a:latin typeface="Times New Roman" panose="02020603050405020304" pitchFamily="18" charset="0"/>
                <a:cs typeface="Times New Roman" panose="02020603050405020304" pitchFamily="18" charset="0"/>
              </a:rPr>
              <a:t> </a:t>
            </a:r>
            <a:r>
              <a:rPr lang="en-US" sz="2500" b="1" dirty="0" err="1">
                <a:solidFill>
                  <a:schemeClr val="bg1"/>
                </a:solidFill>
                <a:latin typeface="Times New Roman" panose="02020603050405020304" pitchFamily="18" charset="0"/>
                <a:cs typeface="Times New Roman" panose="02020603050405020304" pitchFamily="18" charset="0"/>
              </a:rPr>
              <a:t>hỗn</a:t>
            </a:r>
            <a:r>
              <a:rPr lang="en-US" sz="2500" b="1" dirty="0">
                <a:solidFill>
                  <a:schemeClr val="bg1"/>
                </a:solidFill>
                <a:latin typeface="Times New Roman" panose="02020603050405020304" pitchFamily="18" charset="0"/>
                <a:cs typeface="Times New Roman" panose="02020603050405020304" pitchFamily="18" charset="0"/>
              </a:rPr>
              <a:t> </a:t>
            </a:r>
            <a:r>
              <a:rPr lang="en-US" sz="2500" b="1" dirty="0" err="1">
                <a:solidFill>
                  <a:schemeClr val="bg1"/>
                </a:solidFill>
                <a:latin typeface="Times New Roman" panose="02020603050405020304" pitchFamily="18" charset="0"/>
                <a:cs typeface="Times New Roman" panose="02020603050405020304" pitchFamily="18" charset="0"/>
              </a:rPr>
              <a:t>hợp</a:t>
            </a:r>
            <a:endParaRPr lang="en-US" sz="25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0749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80">
                                          <p:stCondLst>
                                            <p:cond delay="0"/>
                                          </p:stCondLst>
                                        </p:cTn>
                                        <p:tgtEl>
                                          <p:spTgt spid="10"/>
                                        </p:tgtEl>
                                      </p:cBhvr>
                                    </p:animEffect>
                                    <p:anim calcmode="lin" valueType="num">
                                      <p:cBhvr>
                                        <p:cTn id="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5" dur="26">
                                          <p:stCondLst>
                                            <p:cond delay="650"/>
                                          </p:stCondLst>
                                        </p:cTn>
                                        <p:tgtEl>
                                          <p:spTgt spid="10"/>
                                        </p:tgtEl>
                                      </p:cBhvr>
                                      <p:to x="100000" y="60000"/>
                                    </p:animScale>
                                    <p:animScale>
                                      <p:cBhvr>
                                        <p:cTn id="46" dur="166" decel="50000">
                                          <p:stCondLst>
                                            <p:cond delay="676"/>
                                          </p:stCondLst>
                                        </p:cTn>
                                        <p:tgtEl>
                                          <p:spTgt spid="10"/>
                                        </p:tgtEl>
                                      </p:cBhvr>
                                      <p:to x="100000" y="100000"/>
                                    </p:animScale>
                                    <p:animScale>
                                      <p:cBhvr>
                                        <p:cTn id="47" dur="26">
                                          <p:stCondLst>
                                            <p:cond delay="1312"/>
                                          </p:stCondLst>
                                        </p:cTn>
                                        <p:tgtEl>
                                          <p:spTgt spid="10"/>
                                        </p:tgtEl>
                                      </p:cBhvr>
                                      <p:to x="100000" y="80000"/>
                                    </p:animScale>
                                    <p:animScale>
                                      <p:cBhvr>
                                        <p:cTn id="48" dur="166" decel="50000">
                                          <p:stCondLst>
                                            <p:cond delay="1338"/>
                                          </p:stCondLst>
                                        </p:cTn>
                                        <p:tgtEl>
                                          <p:spTgt spid="10"/>
                                        </p:tgtEl>
                                      </p:cBhvr>
                                      <p:to x="100000" y="100000"/>
                                    </p:animScale>
                                    <p:animScale>
                                      <p:cBhvr>
                                        <p:cTn id="49" dur="26">
                                          <p:stCondLst>
                                            <p:cond delay="1642"/>
                                          </p:stCondLst>
                                        </p:cTn>
                                        <p:tgtEl>
                                          <p:spTgt spid="10"/>
                                        </p:tgtEl>
                                      </p:cBhvr>
                                      <p:to x="100000" y="90000"/>
                                    </p:animScale>
                                    <p:animScale>
                                      <p:cBhvr>
                                        <p:cTn id="50" dur="166" decel="50000">
                                          <p:stCondLst>
                                            <p:cond delay="1668"/>
                                          </p:stCondLst>
                                        </p:cTn>
                                        <p:tgtEl>
                                          <p:spTgt spid="10"/>
                                        </p:tgtEl>
                                      </p:cBhvr>
                                      <p:to x="100000" y="100000"/>
                                    </p:animScale>
                                    <p:animScale>
                                      <p:cBhvr>
                                        <p:cTn id="51" dur="26">
                                          <p:stCondLst>
                                            <p:cond delay="1808"/>
                                          </p:stCondLst>
                                        </p:cTn>
                                        <p:tgtEl>
                                          <p:spTgt spid="10"/>
                                        </p:tgtEl>
                                      </p:cBhvr>
                                      <p:to x="100000" y="95000"/>
                                    </p:animScale>
                                    <p:animScale>
                                      <p:cBhvr>
                                        <p:cTn id="52" dur="166" decel="50000">
                                          <p:stCondLst>
                                            <p:cond delay="1834"/>
                                          </p:stCondLst>
                                        </p:cTn>
                                        <p:tgtEl>
                                          <p:spTgt spid="10"/>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B0F03B46-D081-9AA1-C869-143B59EC1AC5}"/>
              </a:ext>
            </a:extLst>
          </p:cNvPr>
          <p:cNvSpPr txBox="1"/>
          <p:nvPr/>
        </p:nvSpPr>
        <p:spPr>
          <a:xfrm>
            <a:off x="3048000" y="1694693"/>
            <a:ext cx="6096000" cy="1077218"/>
          </a:xfrm>
          <a:prstGeom prst="rect">
            <a:avLst/>
          </a:prstGeom>
          <a:noFill/>
        </p:spPr>
        <p:txBody>
          <a:bodyPr wrap="square">
            <a:spAutoFit/>
          </a:bodyPr>
          <a:lstStyle/>
          <a:p>
            <a:pPr algn="ctr"/>
            <a:r>
              <a:rPr lang="vi-VN" sz="3200" b="1" dirty="0">
                <a:solidFill>
                  <a:schemeClr val="bg1"/>
                </a:solidFill>
                <a:effectLst/>
                <a:latin typeface="Times New Roman" panose="02020603050405020304" pitchFamily="18" charset="0"/>
                <a:ea typeface="Calibri" panose="020F0502020204030204" pitchFamily="34" charset="0"/>
              </a:rPr>
              <a:t>Câu 2. Tác giả của bài thơ “Tiếng gà trưa” là ai?</a:t>
            </a:r>
            <a:endParaRPr lang="x-none" sz="3200" b="1" dirty="0">
              <a:solidFill>
                <a:schemeClr val="bg1"/>
              </a:solidFill>
            </a:endParaRPr>
          </a:p>
        </p:txBody>
      </p:sp>
      <p:sp>
        <p:nvSpPr>
          <p:cNvPr id="9" name="TextBox 8">
            <a:extLst>
              <a:ext uri="{FF2B5EF4-FFF2-40B4-BE49-F238E27FC236}">
                <a16:creationId xmlns:a16="http://schemas.microsoft.com/office/drawing/2014/main" xmlns="" id="{80454311-87A7-3A21-1344-87C19078DE0C}"/>
              </a:ext>
            </a:extLst>
          </p:cNvPr>
          <p:cNvSpPr txBox="1"/>
          <p:nvPr/>
        </p:nvSpPr>
        <p:spPr>
          <a:xfrm>
            <a:off x="4319117" y="4086090"/>
            <a:ext cx="3855218" cy="584775"/>
          </a:xfrm>
          <a:prstGeom prst="rect">
            <a:avLst/>
          </a:prstGeom>
          <a:noFill/>
        </p:spPr>
        <p:txBody>
          <a:bodyPr wrap="square">
            <a:spAutoFit/>
          </a:bodyPr>
          <a:lstStyle/>
          <a:p>
            <a:pPr algn="ctr"/>
            <a:r>
              <a:rPr lang="vi-VN" sz="3200" dirty="0">
                <a:solidFill>
                  <a:schemeClr val="bg1"/>
                </a:solidFill>
                <a:effectLst/>
                <a:latin typeface="+mj-lt"/>
                <a:ea typeface="Calibri" panose="020F0502020204030204" pitchFamily="34" charset="0"/>
              </a:rPr>
              <a:t>Xuân Quỳnh</a:t>
            </a:r>
            <a:endParaRPr lang="x-none" sz="3200" dirty="0">
              <a:solidFill>
                <a:schemeClr val="bg1"/>
              </a:solidFill>
              <a:latin typeface="+mj-lt"/>
            </a:endParaRPr>
          </a:p>
        </p:txBody>
      </p:sp>
      <p:pic>
        <p:nvPicPr>
          <p:cNvPr id="10" name="Picture 9" descr="A picture containing doll, toy&#10;&#10;Description automatically generated">
            <a:extLst>
              <a:ext uri="{FF2B5EF4-FFF2-40B4-BE49-F238E27FC236}">
                <a16:creationId xmlns:a16="http://schemas.microsoft.com/office/drawing/2014/main" xmlns="" id="{14DDA373-4508-CB09-1271-AE8F78139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9" y="3429000"/>
            <a:ext cx="3051810" cy="3051810"/>
          </a:xfrm>
          <a:prstGeom prst="rect">
            <a:avLst/>
          </a:prstGeom>
        </p:spPr>
      </p:pic>
    </p:spTree>
    <p:extLst>
      <p:ext uri="{BB962C8B-B14F-4D97-AF65-F5344CB8AC3E}">
        <p14:creationId xmlns:p14="http://schemas.microsoft.com/office/powerpoint/2010/main" val="2384670382"/>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CCDBE01E-C898-F646-B34D-83E41991D307}"/>
              </a:ext>
            </a:extLst>
          </p:cNvPr>
          <p:cNvSpPr txBox="1"/>
          <p:nvPr/>
        </p:nvSpPr>
        <p:spPr>
          <a:xfrm>
            <a:off x="1369482" y="1092202"/>
            <a:ext cx="3669877" cy="1846655"/>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Các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câu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Tiếng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trưa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thường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ngắt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theo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hai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loại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nhịp</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nào</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10" name="TextBox 9">
            <a:extLst>
              <a:ext uri="{FF2B5EF4-FFF2-40B4-BE49-F238E27FC236}">
                <a16:creationId xmlns:a16="http://schemas.microsoft.com/office/drawing/2014/main" xmlns="" id="{F8B81BBB-7228-DE42-96AB-748AAB67EB94}"/>
              </a:ext>
            </a:extLst>
          </p:cNvPr>
          <p:cNvSpPr txBox="1"/>
          <p:nvPr/>
        </p:nvSpPr>
        <p:spPr>
          <a:xfrm>
            <a:off x="5039359" y="1092202"/>
            <a:ext cx="5709138" cy="1846655"/>
          </a:xfrm>
          <a:prstGeom prst="rect">
            <a:avLst/>
          </a:prstGeom>
          <a:noFill/>
        </p:spPr>
        <p:txBody>
          <a:bodyPr wrap="square" lIns="121917" tIns="60958" rIns="121917" bIns="60958" rtlCol="0">
            <a:spAutoFit/>
          </a:bodyPr>
          <a:lstStyle/>
          <a:p>
            <a:pPr marL="514350" indent="-514350" algn="just">
              <a:buAutoNum type="alphaUcPeriod"/>
            </a:pPr>
            <a:r>
              <a:rPr lang="en-US" sz="2800" b="1" dirty="0">
                <a:solidFill>
                  <a:schemeClr val="bg1"/>
                </a:solidFill>
                <a:latin typeface="Times New Roman" panose="02020603050405020304" pitchFamily="18" charset="0"/>
                <a:cs typeface="Times New Roman" panose="02020603050405020304" pitchFamily="18" charset="0"/>
              </a:rPr>
              <a:t>2/3 </a:t>
            </a:r>
            <a:r>
              <a:rPr lang="en-US" sz="2800" b="1" dirty="0" err="1">
                <a:solidFill>
                  <a:schemeClr val="bg1"/>
                </a:solidFill>
                <a:latin typeface="Times New Roman" panose="02020603050405020304" pitchFamily="18" charset="0"/>
                <a:cs typeface="Times New Roman" panose="02020603050405020304" pitchFamily="18" charset="0"/>
              </a:rPr>
              <a:t>hoặc</a:t>
            </a:r>
            <a:r>
              <a:rPr lang="en-US" sz="2800" b="1" dirty="0">
                <a:solidFill>
                  <a:schemeClr val="bg1"/>
                </a:solidFill>
                <a:latin typeface="Times New Roman" panose="02020603050405020304" pitchFamily="18" charset="0"/>
                <a:cs typeface="Times New Roman" panose="02020603050405020304" pitchFamily="18" charset="0"/>
              </a:rPr>
              <a:t> 1/2/2</a:t>
            </a:r>
          </a:p>
          <a:p>
            <a:pPr marL="514350" indent="-514350" algn="just">
              <a:buAutoNum type="alphaUcPeriod"/>
            </a:pPr>
            <a:r>
              <a:rPr lang="en-US" sz="2800" b="1" dirty="0">
                <a:solidFill>
                  <a:schemeClr val="bg1"/>
                </a:solidFill>
                <a:latin typeface="Times New Roman" panose="02020603050405020304" pitchFamily="18" charset="0"/>
                <a:cs typeface="Times New Roman" panose="02020603050405020304" pitchFamily="18" charset="0"/>
              </a:rPr>
              <a:t>2/3 </a:t>
            </a:r>
            <a:r>
              <a:rPr lang="en-US" sz="2800" b="1" dirty="0" err="1">
                <a:solidFill>
                  <a:schemeClr val="bg1"/>
                </a:solidFill>
                <a:latin typeface="Times New Roman" panose="02020603050405020304" pitchFamily="18" charset="0"/>
                <a:cs typeface="Times New Roman" panose="02020603050405020304" pitchFamily="18" charset="0"/>
              </a:rPr>
              <a:t>hoặc</a:t>
            </a:r>
            <a:r>
              <a:rPr lang="en-US" sz="2800" b="1" dirty="0">
                <a:solidFill>
                  <a:schemeClr val="bg1"/>
                </a:solidFill>
                <a:latin typeface="Times New Roman" panose="02020603050405020304" pitchFamily="18" charset="0"/>
                <a:cs typeface="Times New Roman" panose="02020603050405020304" pitchFamily="18" charset="0"/>
              </a:rPr>
              <a:t> 3/2</a:t>
            </a:r>
          </a:p>
          <a:p>
            <a:pPr marL="514350" indent="-514350" algn="just">
              <a:buAutoNum type="alphaUcPeriod"/>
            </a:pPr>
            <a:r>
              <a:rPr lang="en-US" sz="2800" b="1" dirty="0">
                <a:solidFill>
                  <a:schemeClr val="bg1"/>
                </a:solidFill>
                <a:latin typeface="Times New Roman" panose="02020603050405020304" pitchFamily="18" charset="0"/>
                <a:cs typeface="Times New Roman" panose="02020603050405020304" pitchFamily="18" charset="0"/>
              </a:rPr>
              <a:t>2/2/1 </a:t>
            </a:r>
            <a:r>
              <a:rPr lang="en-US" sz="2800" b="1" dirty="0" err="1">
                <a:solidFill>
                  <a:schemeClr val="bg1"/>
                </a:solidFill>
                <a:latin typeface="Times New Roman" panose="02020603050405020304" pitchFamily="18" charset="0"/>
                <a:cs typeface="Times New Roman" panose="02020603050405020304" pitchFamily="18" charset="0"/>
              </a:rPr>
              <a:t>hoặc</a:t>
            </a:r>
            <a:r>
              <a:rPr lang="en-US" sz="2800" b="1" dirty="0">
                <a:solidFill>
                  <a:schemeClr val="bg1"/>
                </a:solidFill>
                <a:latin typeface="Times New Roman" panose="02020603050405020304" pitchFamily="18" charset="0"/>
                <a:cs typeface="Times New Roman" panose="02020603050405020304" pitchFamily="18" charset="0"/>
              </a:rPr>
              <a:t> 3/3</a:t>
            </a:r>
          </a:p>
          <a:p>
            <a:pPr marL="514350" indent="-514350" algn="just">
              <a:buAutoNum type="alphaUcPeriod"/>
            </a:pPr>
            <a:r>
              <a:rPr lang="en-US" sz="2800" b="1" dirty="0">
                <a:solidFill>
                  <a:schemeClr val="bg1"/>
                </a:solidFill>
                <a:latin typeface="Times New Roman" panose="02020603050405020304" pitchFamily="18" charset="0"/>
                <a:cs typeface="Times New Roman" panose="02020603050405020304" pitchFamily="18" charset="0"/>
              </a:rPr>
              <a:t>3/2 </a:t>
            </a:r>
            <a:r>
              <a:rPr lang="en-US" sz="2800" b="1" dirty="0" err="1">
                <a:solidFill>
                  <a:schemeClr val="bg1"/>
                </a:solidFill>
                <a:latin typeface="Times New Roman" panose="02020603050405020304" pitchFamily="18" charset="0"/>
                <a:cs typeface="Times New Roman" panose="02020603050405020304" pitchFamily="18" charset="0"/>
              </a:rPr>
              <a:t>hoặc</a:t>
            </a:r>
            <a:r>
              <a:rPr lang="en-US" sz="2800" b="1" dirty="0">
                <a:solidFill>
                  <a:schemeClr val="bg1"/>
                </a:solidFill>
                <a:latin typeface="Times New Roman" panose="02020603050405020304" pitchFamily="18" charset="0"/>
                <a:cs typeface="Times New Roman" panose="02020603050405020304" pitchFamily="18" charset="0"/>
              </a:rPr>
              <a:t> 1/2/2</a:t>
            </a:r>
          </a:p>
        </p:txBody>
      </p:sp>
      <p:sp>
        <p:nvSpPr>
          <p:cNvPr id="2" name="TextBox 1">
            <a:extLst>
              <a:ext uri="{FF2B5EF4-FFF2-40B4-BE49-F238E27FC236}">
                <a16:creationId xmlns:a16="http://schemas.microsoft.com/office/drawing/2014/main" xmlns="" id="{78B37C36-4D76-1C1F-8B99-C998F1CBD031}"/>
              </a:ext>
            </a:extLst>
          </p:cNvPr>
          <p:cNvSpPr txBox="1"/>
          <p:nvPr/>
        </p:nvSpPr>
        <p:spPr>
          <a:xfrm>
            <a:off x="3798390" y="3863833"/>
            <a:ext cx="2799799" cy="615549"/>
          </a:xfrm>
          <a:prstGeom prst="rect">
            <a:avLst/>
          </a:prstGeom>
          <a:noFill/>
        </p:spPr>
        <p:txBody>
          <a:bodyPr wrap="none" lIns="121917" tIns="60958" rIns="121917" bIns="60958" rtlCol="0">
            <a:spAutoFit/>
          </a:bodyPr>
          <a:lstStyle/>
          <a:p>
            <a:r>
              <a:rPr lang="en-US" sz="3200" b="1" dirty="0">
                <a:solidFill>
                  <a:srgbClr val="0000FF"/>
                </a:solidFill>
                <a:latin typeface="Times New Roman" panose="02020603050405020304" pitchFamily="18" charset="0"/>
                <a:cs typeface="Times New Roman" panose="02020603050405020304" pitchFamily="18" charset="0"/>
              </a:rPr>
              <a:t>B. 2/3 </a:t>
            </a:r>
            <a:r>
              <a:rPr lang="en-US" sz="3200" b="1" dirty="0" err="1">
                <a:solidFill>
                  <a:srgbClr val="0000FF"/>
                </a:solidFill>
                <a:latin typeface="Times New Roman" panose="02020603050405020304" pitchFamily="18" charset="0"/>
                <a:cs typeface="Times New Roman" panose="02020603050405020304" pitchFamily="18" charset="0"/>
              </a:rPr>
              <a:t>hoặc</a:t>
            </a:r>
            <a:r>
              <a:rPr lang="en-US" sz="3200" b="1" dirty="0">
                <a:solidFill>
                  <a:srgbClr val="0000FF"/>
                </a:solidFill>
                <a:latin typeface="Times New Roman" panose="02020603050405020304" pitchFamily="18" charset="0"/>
                <a:cs typeface="Times New Roman" panose="02020603050405020304" pitchFamily="18" charset="0"/>
              </a:rPr>
              <a:t> 3/2</a:t>
            </a:r>
          </a:p>
        </p:txBody>
      </p:sp>
    </p:spTree>
    <p:extLst>
      <p:ext uri="{BB962C8B-B14F-4D97-AF65-F5344CB8AC3E}">
        <p14:creationId xmlns:p14="http://schemas.microsoft.com/office/powerpoint/2010/main" val="225736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80">
                                          <p:stCondLst>
                                            <p:cond delay="0"/>
                                          </p:stCondLst>
                                        </p:cTn>
                                        <p:tgtEl>
                                          <p:spTgt spid="10"/>
                                        </p:tgtEl>
                                      </p:cBhvr>
                                    </p:animEffect>
                                    <p:anim calcmode="lin" valueType="num">
                                      <p:cBhvr>
                                        <p:cTn id="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5" dur="26">
                                          <p:stCondLst>
                                            <p:cond delay="650"/>
                                          </p:stCondLst>
                                        </p:cTn>
                                        <p:tgtEl>
                                          <p:spTgt spid="10"/>
                                        </p:tgtEl>
                                      </p:cBhvr>
                                      <p:to x="100000" y="60000"/>
                                    </p:animScale>
                                    <p:animScale>
                                      <p:cBhvr>
                                        <p:cTn id="46" dur="166" decel="50000">
                                          <p:stCondLst>
                                            <p:cond delay="676"/>
                                          </p:stCondLst>
                                        </p:cTn>
                                        <p:tgtEl>
                                          <p:spTgt spid="10"/>
                                        </p:tgtEl>
                                      </p:cBhvr>
                                      <p:to x="100000" y="100000"/>
                                    </p:animScale>
                                    <p:animScale>
                                      <p:cBhvr>
                                        <p:cTn id="47" dur="26">
                                          <p:stCondLst>
                                            <p:cond delay="1312"/>
                                          </p:stCondLst>
                                        </p:cTn>
                                        <p:tgtEl>
                                          <p:spTgt spid="10"/>
                                        </p:tgtEl>
                                      </p:cBhvr>
                                      <p:to x="100000" y="80000"/>
                                    </p:animScale>
                                    <p:animScale>
                                      <p:cBhvr>
                                        <p:cTn id="48" dur="166" decel="50000">
                                          <p:stCondLst>
                                            <p:cond delay="1338"/>
                                          </p:stCondLst>
                                        </p:cTn>
                                        <p:tgtEl>
                                          <p:spTgt spid="10"/>
                                        </p:tgtEl>
                                      </p:cBhvr>
                                      <p:to x="100000" y="100000"/>
                                    </p:animScale>
                                    <p:animScale>
                                      <p:cBhvr>
                                        <p:cTn id="49" dur="26">
                                          <p:stCondLst>
                                            <p:cond delay="1642"/>
                                          </p:stCondLst>
                                        </p:cTn>
                                        <p:tgtEl>
                                          <p:spTgt spid="10"/>
                                        </p:tgtEl>
                                      </p:cBhvr>
                                      <p:to x="100000" y="90000"/>
                                    </p:animScale>
                                    <p:animScale>
                                      <p:cBhvr>
                                        <p:cTn id="50" dur="166" decel="50000">
                                          <p:stCondLst>
                                            <p:cond delay="1668"/>
                                          </p:stCondLst>
                                        </p:cTn>
                                        <p:tgtEl>
                                          <p:spTgt spid="10"/>
                                        </p:tgtEl>
                                      </p:cBhvr>
                                      <p:to x="100000" y="100000"/>
                                    </p:animScale>
                                    <p:animScale>
                                      <p:cBhvr>
                                        <p:cTn id="51" dur="26">
                                          <p:stCondLst>
                                            <p:cond delay="1808"/>
                                          </p:stCondLst>
                                        </p:cTn>
                                        <p:tgtEl>
                                          <p:spTgt spid="10"/>
                                        </p:tgtEl>
                                      </p:cBhvr>
                                      <p:to x="100000" y="95000"/>
                                    </p:animScale>
                                    <p:animScale>
                                      <p:cBhvr>
                                        <p:cTn id="52" dur="166" decel="50000">
                                          <p:stCondLst>
                                            <p:cond delay="1834"/>
                                          </p:stCondLst>
                                        </p:cTn>
                                        <p:tgtEl>
                                          <p:spTgt spid="10"/>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369482" y="1092202"/>
            <a:ext cx="3669877" cy="1846655"/>
          </a:xfrm>
          <a:prstGeom prst="rect">
            <a:avLst/>
          </a:prstGeom>
          <a:noFill/>
        </p:spPr>
        <p:txBody>
          <a:bodyPr wrap="square" lIns="121917" tIns="60958" rIns="121917" bIns="60958" rtlCol="0">
            <a:spAutoFit/>
          </a:bodyPr>
          <a:lstStyle/>
          <a:p>
            <a:pPr algn="ctr"/>
            <a:r>
              <a:rPr lang="en-US" sz="2800" b="1" dirty="0">
                <a:solidFill>
                  <a:schemeClr val="bg1"/>
                </a:solidFill>
                <a:latin typeface="Times New Roman" panose="02020603050405020304" pitchFamily="18" charset="0"/>
                <a:cs typeface="Times New Roman" panose="02020603050405020304" pitchFamily="18" charset="0"/>
              </a:rPr>
              <a:t>Ai </a:t>
            </a:r>
            <a:r>
              <a:rPr lang="en-US" sz="2800" b="1" dirty="0" err="1">
                <a:solidFill>
                  <a:schemeClr val="bg1"/>
                </a:solidFill>
                <a:latin typeface="Times New Roman" panose="02020603050405020304" pitchFamily="18" charset="0"/>
                <a:cs typeface="Times New Roman" panose="02020603050405020304" pitchFamily="18" charset="0"/>
              </a:rPr>
              <a:t>là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người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bày</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tỏ</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cảm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xúc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suy</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nghĩ</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Tiếng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trưa</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xmlns="" id="{FA4E1198-E556-3A99-0F0F-EE494D656D27}"/>
              </a:ext>
            </a:extLst>
          </p:cNvPr>
          <p:cNvSpPr txBox="1"/>
          <p:nvPr/>
        </p:nvSpPr>
        <p:spPr>
          <a:xfrm>
            <a:off x="5039359" y="1092202"/>
            <a:ext cx="5709138" cy="1846655"/>
          </a:xfrm>
          <a:prstGeom prst="rect">
            <a:avLst/>
          </a:prstGeom>
          <a:noFill/>
        </p:spPr>
        <p:txBody>
          <a:bodyPr wrap="square" lIns="121917" tIns="60958" rIns="121917" bIns="60958" rtlCol="0">
            <a:spAutoFit/>
          </a:bodyPr>
          <a:lstStyle/>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Người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a:t>
            </a:r>
            <a:endParaRPr lang="en-US" sz="28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Tổ</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quốc</a:t>
            </a:r>
            <a:endParaRPr lang="en-US" sz="28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Người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cháu</a:t>
            </a:r>
            <a:endParaRPr lang="en-US" sz="2800" b="1" dirty="0">
              <a:solidFill>
                <a:schemeClr val="bg1"/>
              </a:solidFill>
              <a:latin typeface="Times New Roman" panose="02020603050405020304" pitchFamily="18" charset="0"/>
              <a:cs typeface="Times New Roman" panose="02020603050405020304" pitchFamily="18" charset="0"/>
            </a:endParaRPr>
          </a:p>
          <a:p>
            <a:pPr marL="514350" indent="-514350" algn="just">
              <a:buAutoNum type="alphaUcPeriod"/>
            </a:pPr>
            <a:r>
              <a:rPr lang="en-US" sz="2800" b="1" dirty="0" err="1">
                <a:solidFill>
                  <a:schemeClr val="bg1"/>
                </a:solidFill>
                <a:latin typeface="Times New Roman" panose="02020603050405020304" pitchFamily="18" charset="0"/>
                <a:cs typeface="Times New Roman" panose="02020603050405020304" pitchFamily="18" charset="0"/>
              </a:rPr>
              <a:t>Tiếng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trưa</a:t>
            </a:r>
            <a:endParaRPr lang="en-US" sz="2800" b="1"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798390" y="3863833"/>
            <a:ext cx="2783769" cy="615549"/>
          </a:xfrm>
          <a:prstGeom prst="rect">
            <a:avLst/>
          </a:prstGeom>
          <a:noFill/>
        </p:spPr>
        <p:txBody>
          <a:bodyPr wrap="none" lIns="121917" tIns="60958" rIns="121917" bIns="60958" rtlCol="0">
            <a:spAutoFit/>
          </a:bodyPr>
          <a:lstStyle/>
          <a:p>
            <a:r>
              <a:rPr lang="en-US" sz="3200" b="1" dirty="0">
                <a:solidFill>
                  <a:srgbClr val="0000FF"/>
                </a:solidFill>
                <a:latin typeface="Times New Roman" panose="02020603050405020304" pitchFamily="18" charset="0"/>
                <a:cs typeface="Times New Roman" panose="02020603050405020304" pitchFamily="18" charset="0"/>
              </a:rPr>
              <a:t>C. </a:t>
            </a:r>
            <a:r>
              <a:rPr lang="en-US" sz="3200" b="1" dirty="0" err="1">
                <a:solidFill>
                  <a:srgbClr val="0000FF"/>
                </a:solidFill>
                <a:latin typeface="Times New Roman" panose="02020603050405020304" pitchFamily="18" charset="0"/>
                <a:cs typeface="Times New Roman" panose="02020603050405020304" pitchFamily="18" charset="0"/>
              </a:rPr>
              <a:t>Người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cháu</a:t>
            </a:r>
            <a:endParaRPr 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124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369483" y="1092202"/>
            <a:ext cx="2897717" cy="1846655"/>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Cảm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xúc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chủ</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đạo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của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nhân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vật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trữ</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tình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gì</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xmlns="" id="{FA4E1198-E556-3A99-0F0F-EE494D656D27}"/>
              </a:ext>
            </a:extLst>
          </p:cNvPr>
          <p:cNvSpPr txBox="1"/>
          <p:nvPr/>
        </p:nvSpPr>
        <p:spPr>
          <a:xfrm>
            <a:off x="4267200" y="1092202"/>
            <a:ext cx="6705600" cy="1892822"/>
          </a:xfrm>
          <a:prstGeom prst="rect">
            <a:avLst/>
          </a:prstGeom>
          <a:noFill/>
        </p:spPr>
        <p:txBody>
          <a:bodyPr wrap="square" lIns="121917" tIns="60958" rIns="121917" bIns="60958" rtlCol="0">
            <a:spAutoFit/>
          </a:bodyPr>
          <a:lstStyle/>
          <a:p>
            <a:r>
              <a:rPr lang="vi-VN" sz="2300" dirty="0">
                <a:solidFill>
                  <a:schemeClr val="bg1"/>
                </a:solidFill>
                <a:latin typeface="Times New Roman" panose="02020603050405020304" pitchFamily="18" charset="0"/>
                <a:cs typeface="Times New Roman" panose="02020603050405020304" pitchFamily="18" charset="0"/>
              </a:rPr>
              <a:t>A. Nhớ về những năm tháng tuổi thơ với nhiều kỉ niệm đẹp</a:t>
            </a:r>
            <a:endParaRPr lang="x-none" sz="2300" dirty="0">
              <a:solidFill>
                <a:schemeClr val="bg1"/>
              </a:solidFill>
              <a:latin typeface="Times New Roman" panose="02020603050405020304" pitchFamily="18" charset="0"/>
              <a:cs typeface="Times New Roman" panose="02020603050405020304" pitchFamily="18" charset="0"/>
            </a:endParaRPr>
          </a:p>
          <a:p>
            <a:r>
              <a:rPr lang="vi-VN" sz="2300" dirty="0">
                <a:solidFill>
                  <a:schemeClr val="bg1"/>
                </a:solidFill>
                <a:latin typeface="Times New Roman" panose="02020603050405020304" pitchFamily="18" charset="0"/>
                <a:cs typeface="Times New Roman" panose="02020603050405020304" pitchFamily="18" charset="0"/>
              </a:rPr>
              <a:t>B. Thương bà đã già nhưng vẫn còn cơ cực, đắng cay</a:t>
            </a:r>
            <a:endParaRPr lang="x-none" sz="2300" dirty="0">
              <a:solidFill>
                <a:schemeClr val="bg1"/>
              </a:solidFill>
              <a:latin typeface="Times New Roman" panose="02020603050405020304" pitchFamily="18" charset="0"/>
              <a:cs typeface="Times New Roman" panose="02020603050405020304" pitchFamily="18" charset="0"/>
            </a:endParaRPr>
          </a:p>
          <a:p>
            <a:r>
              <a:rPr lang="vi-VN" sz="2300" dirty="0">
                <a:solidFill>
                  <a:schemeClr val="bg1"/>
                </a:solidFill>
                <a:latin typeface="Times New Roman" panose="02020603050405020304" pitchFamily="18" charset="0"/>
                <a:cs typeface="Times New Roman" panose="02020603050405020304" pitchFamily="18" charset="0"/>
              </a:rPr>
              <a:t>C. Nhớ bà và biết ơn những điều bà đã làm cho mình</a:t>
            </a:r>
            <a:endParaRPr lang="x-none" sz="2300" dirty="0">
              <a:solidFill>
                <a:schemeClr val="bg1"/>
              </a:solidFill>
              <a:latin typeface="Times New Roman" panose="02020603050405020304" pitchFamily="18" charset="0"/>
              <a:cs typeface="Times New Roman" panose="02020603050405020304" pitchFamily="18" charset="0"/>
            </a:endParaRPr>
          </a:p>
          <a:p>
            <a:r>
              <a:rPr lang="vi-VN" sz="2300" dirty="0">
                <a:solidFill>
                  <a:schemeClr val="bg1"/>
                </a:solidFill>
                <a:latin typeface="Times New Roman" panose="02020603050405020304" pitchFamily="18" charset="0"/>
                <a:cs typeface="Times New Roman" panose="02020603050405020304" pitchFamily="18" charset="0"/>
              </a:rPr>
              <a:t>D. Yêu bà, yêu Tổ quốc và xóm làng thân thuộc</a:t>
            </a:r>
            <a:endParaRPr lang="x-none" sz="2300"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493590" y="3492500"/>
            <a:ext cx="4471850" cy="1600434"/>
          </a:xfrm>
          <a:prstGeom prst="rect">
            <a:avLst/>
          </a:prstGeom>
          <a:noFill/>
        </p:spPr>
        <p:txBody>
          <a:bodyPr wrap="square" lIns="121917" tIns="60958" rIns="121917" bIns="60958" rtlCol="0">
            <a:spAutoFit/>
          </a:bodyPr>
          <a:lstStyle/>
          <a:p>
            <a:pPr algn="ctr"/>
            <a:r>
              <a:rPr lang="en-US" sz="3200" b="1" dirty="0">
                <a:solidFill>
                  <a:srgbClr val="0000FF"/>
                </a:solidFill>
                <a:latin typeface="Times New Roman" panose="02020603050405020304" pitchFamily="18" charset="0"/>
                <a:cs typeface="Times New Roman" panose="02020603050405020304" pitchFamily="18" charset="0"/>
              </a:rPr>
              <a:t>C. </a:t>
            </a:r>
            <a:r>
              <a:rPr lang="en-US" sz="3200" b="1" dirty="0" err="1">
                <a:solidFill>
                  <a:srgbClr val="0000FF"/>
                </a:solidFill>
                <a:latin typeface="Times New Roman" panose="02020603050405020304" pitchFamily="18" charset="0"/>
                <a:cs typeface="Times New Roman" panose="02020603050405020304" pitchFamily="18" charset="0"/>
              </a:rPr>
              <a:t>Nhớ</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biết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ơn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những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điều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đã</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làm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mình</a:t>
            </a:r>
            <a:endParaRPr 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563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219200" y="1092202"/>
            <a:ext cx="3271519" cy="1846655"/>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Hình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ảnh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khơi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gợi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cảm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xúc</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của</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nhân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vật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trữ</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tình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xmlns="" id="{FA4E1198-E556-3A99-0F0F-EE494D656D27}"/>
              </a:ext>
            </a:extLst>
          </p:cNvPr>
          <p:cNvSpPr txBox="1"/>
          <p:nvPr/>
        </p:nvSpPr>
        <p:spPr>
          <a:xfrm>
            <a:off x="4490718" y="1092202"/>
            <a:ext cx="6482081" cy="1846655"/>
          </a:xfrm>
          <a:prstGeom prst="rect">
            <a:avLst/>
          </a:prstGeom>
          <a:noFill/>
        </p:spPr>
        <p:txBody>
          <a:bodyPr wrap="square" lIns="121917" tIns="60958" rIns="121917" bIns="60958" rtlCol="0">
            <a:spAutoFit/>
          </a:bodyPr>
          <a:lstStyle/>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Tiếng gà trưa</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Gió mùa đông tới</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Trời đổ sương muối</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Giấc mơ của người cháu</a:t>
            </a:r>
            <a:endParaRPr lang="x-none" sz="2800"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259908" y="3908627"/>
            <a:ext cx="4471850" cy="615549"/>
          </a:xfrm>
          <a:prstGeom prst="rect">
            <a:avLst/>
          </a:prstGeom>
          <a:noFill/>
        </p:spPr>
        <p:txBody>
          <a:bodyPr wrap="square" lIns="121917" tIns="60958" rIns="121917" bIns="60958" rtlCol="0">
            <a:spAutoFit/>
          </a:bodyPr>
          <a:lstStyle/>
          <a:p>
            <a:pPr algn="ctr"/>
            <a:r>
              <a:rPr lang="en-US" sz="3200" b="1" dirty="0">
                <a:solidFill>
                  <a:srgbClr val="0000FF"/>
                </a:solidFill>
                <a:latin typeface="Times New Roman" panose="02020603050405020304" pitchFamily="18" charset="0"/>
                <a:cs typeface="Times New Roman" panose="02020603050405020304" pitchFamily="18" charset="0"/>
              </a:rPr>
              <a:t>A. </a:t>
            </a:r>
            <a:r>
              <a:rPr lang="en-US" sz="3200" b="1" dirty="0" err="1">
                <a:solidFill>
                  <a:srgbClr val="0000FF"/>
                </a:solidFill>
                <a:latin typeface="Times New Roman" panose="02020603050405020304" pitchFamily="18" charset="0"/>
                <a:cs typeface="Times New Roman" panose="02020603050405020304" pitchFamily="18" charset="0"/>
              </a:rPr>
              <a:t>Tiếng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trưa</a:t>
            </a:r>
            <a:endParaRPr 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2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219200" y="1092202"/>
            <a:ext cx="3271519" cy="1846655"/>
          </a:xfrm>
          <a:prstGeom prst="rect">
            <a:avLst/>
          </a:prstGeom>
          <a:noFill/>
        </p:spPr>
        <p:txBody>
          <a:bodyPr wrap="square" lIns="121917" tIns="60958" rIns="121917" bIns="60958" rtlCol="0">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Nhận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định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không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đúng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với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người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bài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thơ</a:t>
            </a:r>
            <a:r>
              <a:rPr lang="en-US" sz="2800" b="1" dirty="0">
                <a:solidFill>
                  <a:schemeClr val="bg1"/>
                </a:solidFill>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xmlns="" id="{FA4E1198-E556-3A99-0F0F-EE494D656D27}"/>
              </a:ext>
            </a:extLst>
          </p:cNvPr>
          <p:cNvSpPr txBox="1"/>
          <p:nvPr/>
        </p:nvSpPr>
        <p:spPr>
          <a:xfrm>
            <a:off x="4490718" y="1092202"/>
            <a:ext cx="6482081" cy="1846655"/>
          </a:xfrm>
          <a:prstGeom prst="rect">
            <a:avLst/>
          </a:prstGeom>
          <a:noFill/>
        </p:spPr>
        <p:txBody>
          <a:bodyPr wrap="square" lIns="121917" tIns="60958" rIns="121917" bIns="60958" rtlCol="0">
            <a:spAutoFit/>
          </a:bodyPr>
          <a:lstStyle/>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Bà là người chắt chiu</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Bà là người thương cháu</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Bà dành cho cháu những gì tốt đẹp nhất</a:t>
            </a:r>
          </a:p>
          <a:p>
            <a:pPr marL="457200" indent="-457200">
              <a:buAutoNum type="alphaUcPeriod"/>
            </a:pPr>
            <a:r>
              <a:rPr lang="vi-VN" sz="2800" dirty="0">
                <a:solidFill>
                  <a:schemeClr val="bg1"/>
                </a:solidFill>
                <a:latin typeface="Times New Roman" panose="02020603050405020304" pitchFamily="18" charset="0"/>
                <a:cs typeface="Times New Roman" panose="02020603050405020304" pitchFamily="18" charset="0"/>
              </a:rPr>
              <a:t>Bà phải trải qua nhiều gian nan, vất vả</a:t>
            </a:r>
            <a:endParaRPr lang="x-none" sz="2800"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259908" y="3908627"/>
            <a:ext cx="4471850" cy="1107992"/>
          </a:xfrm>
          <a:prstGeom prst="rect">
            <a:avLst/>
          </a:prstGeom>
          <a:noFill/>
        </p:spPr>
        <p:txBody>
          <a:bodyPr wrap="square" lIns="121917" tIns="60958" rIns="121917" bIns="60958" rtlCol="0">
            <a:spAutoFit/>
          </a:bodyPr>
          <a:lstStyle/>
          <a:p>
            <a:pPr algn="ctr"/>
            <a:r>
              <a:rPr lang="en-US" sz="3200" b="1" dirty="0">
                <a:solidFill>
                  <a:srgbClr val="0000FF"/>
                </a:solidFill>
                <a:latin typeface="Times New Roman" panose="02020603050405020304" pitchFamily="18" charset="0"/>
                <a:cs typeface="Times New Roman" panose="02020603050405020304" pitchFamily="18" charset="0"/>
              </a:rPr>
              <a:t>D. </a:t>
            </a:r>
            <a:r>
              <a:rPr lang="en-US" sz="3200" b="1" dirty="0" err="1">
                <a:solidFill>
                  <a:srgbClr val="0000FF"/>
                </a:solidFill>
                <a:latin typeface="Times New Roman" panose="02020603050405020304" pitchFamily="18" charset="0"/>
                <a:cs typeface="Times New Roman" panose="02020603050405020304" pitchFamily="18" charset="0"/>
              </a:rPr>
              <a:t>Bà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phải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trải</a:t>
            </a:r>
            <a:r>
              <a:rPr lang="en-US" sz="3200" b="1" dirty="0">
                <a:solidFill>
                  <a:srgbClr val="0000FF"/>
                </a:solidFill>
                <a:latin typeface="Times New Roman" panose="02020603050405020304" pitchFamily="18" charset="0"/>
                <a:cs typeface="Times New Roman" panose="02020603050405020304" pitchFamily="18" charset="0"/>
              </a:rPr>
              <a:t> qua </a:t>
            </a:r>
            <a:r>
              <a:rPr lang="en-US" sz="3200" b="1" dirty="0" err="1">
                <a:solidFill>
                  <a:srgbClr val="0000FF"/>
                </a:solidFill>
                <a:latin typeface="Times New Roman" panose="02020603050405020304" pitchFamily="18" charset="0"/>
                <a:cs typeface="Times New Roman" panose="02020603050405020304" pitchFamily="18" charset="0"/>
              </a:rPr>
              <a:t>nhiều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gian</a:t>
            </a:r>
            <a:r>
              <a:rPr lang="en-US" sz="3200" b="1" dirty="0">
                <a:solidFill>
                  <a:srgbClr val="0000FF"/>
                </a:solidFill>
                <a:latin typeface="Times New Roman" panose="02020603050405020304" pitchFamily="18" charset="0"/>
                <a:cs typeface="Times New Roman" panose="02020603050405020304" pitchFamily="18" charset="0"/>
              </a:rPr>
              <a:t> nan, </a:t>
            </a:r>
            <a:r>
              <a:rPr lang="en-US" sz="3200" b="1" dirty="0" err="1">
                <a:solidFill>
                  <a:srgbClr val="0000FF"/>
                </a:solidFill>
                <a:latin typeface="Times New Roman" panose="02020603050405020304" pitchFamily="18" charset="0"/>
                <a:cs typeface="Times New Roman" panose="02020603050405020304" pitchFamily="18" charset="0"/>
              </a:rPr>
              <a:t>vất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vả</a:t>
            </a:r>
            <a:endParaRPr 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884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219201" y="1092202"/>
            <a:ext cx="2194560" cy="1723545"/>
          </a:xfrm>
          <a:prstGeom prst="rect">
            <a:avLst/>
          </a:prstGeom>
          <a:noFill/>
        </p:spPr>
        <p:txBody>
          <a:bodyPr wrap="square" lIns="121917" tIns="60958" rIns="121917" bIns="60958" rtlCol="0">
            <a:spAutoFit/>
          </a:bodyPr>
          <a:lstStyle/>
          <a:p>
            <a:pPr algn="ctr"/>
            <a:r>
              <a:rPr lang="vi-VN" sz="2600" dirty="0">
                <a:solidFill>
                  <a:schemeClr val="bg1"/>
                </a:solidFill>
                <a:latin typeface="Times New Roman" panose="02020603050405020304" pitchFamily="18" charset="0"/>
                <a:cs typeface="Times New Roman" panose="02020603050405020304" pitchFamily="18" charset="0"/>
              </a:rPr>
              <a:t>Các dòng thơ nào không sử dụng phép điệp cấu trúc?</a:t>
            </a:r>
            <a:endParaRPr lang="x-none" sz="2600" dirty="0">
              <a:solidFill>
                <a:schemeClr val="bg1"/>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xmlns="" id="{FA4E1198-E556-3A99-0F0F-EE494D656D27}"/>
              </a:ext>
            </a:extLst>
          </p:cNvPr>
          <p:cNvSpPr txBox="1"/>
          <p:nvPr/>
        </p:nvSpPr>
        <p:spPr>
          <a:xfrm>
            <a:off x="3413762" y="1092202"/>
            <a:ext cx="7559038" cy="1877433"/>
          </a:xfrm>
          <a:prstGeom prst="rect">
            <a:avLst/>
          </a:prstGeom>
          <a:noFill/>
        </p:spPr>
        <p:txBody>
          <a:bodyPr wrap="square" lIns="121917" tIns="60958" rIns="121917" bIns="60958" rtlCol="0">
            <a:spAutoFit/>
          </a:bodyPr>
          <a:lstStyle/>
          <a:p>
            <a:pPr marL="457200" lvl="0" indent="-457200">
              <a:buFont typeface="+mj-lt"/>
              <a:buAutoNum type="alphaUcPeriod"/>
            </a:pPr>
            <a:r>
              <a:rPr lang="vi-VN" sz="1900" dirty="0">
                <a:solidFill>
                  <a:schemeClr val="bg1"/>
                </a:solidFill>
                <a:latin typeface="Times New Roman" panose="02020603050405020304" pitchFamily="18" charset="0"/>
                <a:cs typeface="Times New Roman" panose="02020603050405020304" pitchFamily="18" charset="0"/>
              </a:rPr>
              <a:t>Nghe xao động nắng trưa / Nghe bàn chân đỡ mỏi / Nghe gọi về tuổi thơ</a:t>
            </a:r>
            <a:endParaRPr lang="x-none" sz="1900" dirty="0">
              <a:solidFill>
                <a:schemeClr val="bg1"/>
              </a:solidFill>
              <a:latin typeface="Times New Roman" panose="02020603050405020304" pitchFamily="18" charset="0"/>
              <a:cs typeface="Times New Roman" panose="02020603050405020304" pitchFamily="18" charset="0"/>
            </a:endParaRPr>
          </a:p>
          <a:p>
            <a:pPr marL="457200" lvl="0" indent="-457200">
              <a:buFont typeface="+mj-lt"/>
              <a:buAutoNum type="alphaUcPeriod"/>
            </a:pPr>
            <a:r>
              <a:rPr lang="vi-VN" sz="1900" dirty="0">
                <a:solidFill>
                  <a:schemeClr val="bg1"/>
                </a:solidFill>
                <a:latin typeface="Times New Roman" panose="02020603050405020304" pitchFamily="18" charset="0"/>
                <a:cs typeface="Times New Roman" panose="02020603050405020304" pitchFamily="18" charset="0"/>
              </a:rPr>
              <a:t>Này con gà mái mơ / Này còn gà mái vàng</a:t>
            </a:r>
            <a:endParaRPr lang="x-none" sz="1900" dirty="0">
              <a:solidFill>
                <a:schemeClr val="bg1"/>
              </a:solidFill>
              <a:latin typeface="Times New Roman" panose="02020603050405020304" pitchFamily="18" charset="0"/>
              <a:cs typeface="Times New Roman" panose="02020603050405020304" pitchFamily="18" charset="0"/>
            </a:endParaRPr>
          </a:p>
          <a:p>
            <a:pPr marL="457200" lvl="0" indent="-457200">
              <a:buFont typeface="+mj-lt"/>
              <a:buAutoNum type="alphaUcPeriod"/>
            </a:pPr>
            <a:r>
              <a:rPr lang="vi-VN" sz="1900" dirty="0">
                <a:solidFill>
                  <a:schemeClr val="bg1"/>
                </a:solidFill>
                <a:latin typeface="Times New Roman" panose="02020603050405020304" pitchFamily="18" charset="0"/>
                <a:cs typeface="Times New Roman" panose="02020603050405020304" pitchFamily="18" charset="0"/>
              </a:rPr>
              <a:t>Ôi cái quần chéo go / Ống rộng dài quét đất / Cái áo cánh trúc bâu / Đi qua nghe sột soạt</a:t>
            </a:r>
          </a:p>
          <a:p>
            <a:pPr marL="457200" indent="-457200">
              <a:buFont typeface="+mj-lt"/>
              <a:buAutoNum type="alphaUcPeriod"/>
            </a:pPr>
            <a:r>
              <a:rPr lang="vi-VN" sz="1900" dirty="0">
                <a:solidFill>
                  <a:schemeClr val="bg1"/>
                </a:solidFill>
                <a:latin typeface="Times New Roman" panose="02020603050405020304" pitchFamily="18" charset="0"/>
                <a:cs typeface="Times New Roman" panose="02020603050405020304" pitchFamily="18" charset="0"/>
              </a:rPr>
              <a:t>Vì lòng yêu Tổ quốc / Vì xóm làng thân thuộc/… Vì tiếng gà cục tác</a:t>
            </a:r>
            <a:endParaRPr lang="x-none" sz="1900"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259908" y="3908627"/>
            <a:ext cx="4471850" cy="615549"/>
          </a:xfrm>
          <a:prstGeom prst="rect">
            <a:avLst/>
          </a:prstGeom>
          <a:noFill/>
        </p:spPr>
        <p:txBody>
          <a:bodyPr wrap="square" lIns="121917" tIns="60958" rIns="121917" bIns="60958" rtlCol="0">
            <a:spAutoFit/>
          </a:bodyPr>
          <a:lstStyle/>
          <a:p>
            <a:pPr algn="ctr"/>
            <a:r>
              <a:rPr lang="en-US" sz="3200" b="1" dirty="0" err="1">
                <a:solidFill>
                  <a:srgbClr val="0000FF"/>
                </a:solidFill>
                <a:latin typeface="Times New Roman" panose="02020603050405020304" pitchFamily="18" charset="0"/>
                <a:cs typeface="Times New Roman" panose="02020603050405020304" pitchFamily="18" charset="0"/>
              </a:rPr>
              <a:t>Đáp</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án</a:t>
            </a:r>
            <a:r>
              <a:rPr lang="en-US" sz="3200" b="1" dirty="0">
                <a:solidFill>
                  <a:srgbClr val="0000FF"/>
                </a:solidFill>
                <a:latin typeface="Times New Roman" panose="02020603050405020304" pitchFamily="18" charset="0"/>
                <a:cs typeface="Times New Roman" panose="02020603050405020304" pitchFamily="18" charset="0"/>
              </a:rPr>
              <a:t>: C</a:t>
            </a:r>
          </a:p>
        </p:txBody>
      </p:sp>
    </p:spTree>
    <p:extLst>
      <p:ext uri="{BB962C8B-B14F-4D97-AF65-F5344CB8AC3E}">
        <p14:creationId xmlns:p14="http://schemas.microsoft.com/office/powerpoint/2010/main" val="38762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89306AD-A315-0216-085E-78782658F7F1}"/>
              </a:ext>
            </a:extLst>
          </p:cNvPr>
          <p:cNvSpPr txBox="1"/>
          <p:nvPr/>
        </p:nvSpPr>
        <p:spPr>
          <a:xfrm>
            <a:off x="1219200" y="999868"/>
            <a:ext cx="3007360" cy="1969766"/>
          </a:xfrm>
          <a:prstGeom prst="rect">
            <a:avLst/>
          </a:prstGeom>
          <a:noFill/>
        </p:spPr>
        <p:txBody>
          <a:bodyPr wrap="square" lIns="121917" tIns="60958" rIns="121917" bIns="60958" rtlCol="0">
            <a:spAutoFit/>
          </a:bodyPr>
          <a:lstStyle/>
          <a:p>
            <a:pPr algn="ctr"/>
            <a:r>
              <a:rPr lang="vi-VN" sz="2000" dirty="0">
                <a:solidFill>
                  <a:schemeClr val="bg1"/>
                </a:solidFill>
                <a:latin typeface="Times New Roman" panose="02020603050405020304" pitchFamily="18" charset="0"/>
                <a:cs typeface="Times New Roman" panose="02020603050405020304" pitchFamily="18" charset="0"/>
              </a:rPr>
              <a:t>Ngoài việc khơi gợi ở bạn đọc những tình cảm tương tự tình cảm của người cháu dành cho bà, bài thơ còn khơi gợi ở chúng ta điều gì?</a:t>
            </a:r>
            <a:endParaRPr lang="x-none" sz="2000" dirty="0">
              <a:solidFill>
                <a:schemeClr val="bg1"/>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xmlns="" id="{FA4E1198-E556-3A99-0F0F-EE494D656D27}"/>
              </a:ext>
            </a:extLst>
          </p:cNvPr>
          <p:cNvSpPr txBox="1"/>
          <p:nvPr/>
        </p:nvSpPr>
        <p:spPr>
          <a:xfrm>
            <a:off x="4632960" y="1092202"/>
            <a:ext cx="6339840" cy="1969766"/>
          </a:xfrm>
          <a:prstGeom prst="rect">
            <a:avLst/>
          </a:prstGeom>
          <a:noFill/>
        </p:spPr>
        <p:txBody>
          <a:bodyPr wrap="square" lIns="121917" tIns="60958" rIns="121917" bIns="60958" rtlCol="0">
            <a:spAutoFit/>
          </a:bodyPr>
          <a:lstStyle/>
          <a:p>
            <a:pPr marL="342900" lvl="0" indent="-342900">
              <a:buFont typeface="+mj-lt"/>
              <a:buAutoNum type="alphaUcPeriod"/>
            </a:pPr>
            <a:r>
              <a:rPr lang="vi-VN" sz="2000" dirty="0">
                <a:solidFill>
                  <a:schemeClr val="bg1"/>
                </a:solidFill>
                <a:latin typeface="Times New Roman" panose="02020603050405020304" pitchFamily="18" charset="0"/>
                <a:cs typeface="Times New Roman" panose="02020603050405020304" pitchFamily="18" charset="0"/>
              </a:rPr>
              <a:t>Nên thường xuyên về thăm người thân trong gia đình</a:t>
            </a:r>
            <a:endParaRPr lang="x-none" sz="2000" dirty="0">
              <a:solidFill>
                <a:schemeClr val="bg1"/>
              </a:solidFill>
              <a:latin typeface="Times New Roman" panose="02020603050405020304" pitchFamily="18" charset="0"/>
              <a:cs typeface="Times New Roman" panose="02020603050405020304" pitchFamily="18" charset="0"/>
            </a:endParaRPr>
          </a:p>
          <a:p>
            <a:pPr marL="342900" lvl="0" indent="-342900">
              <a:buFont typeface="+mj-lt"/>
              <a:buAutoNum type="alphaUcPeriod"/>
            </a:pPr>
            <a:r>
              <a:rPr lang="vi-VN" sz="2000" dirty="0">
                <a:solidFill>
                  <a:schemeClr val="bg1"/>
                </a:solidFill>
                <a:latin typeface="Times New Roman" panose="02020603050405020304" pitchFamily="18" charset="0"/>
                <a:cs typeface="Times New Roman" panose="02020603050405020304" pitchFamily="18" charset="0"/>
              </a:rPr>
              <a:t>Luôn tỏ lòng biết ơn đối với những người thân của mình</a:t>
            </a:r>
            <a:endParaRPr lang="x-none" sz="2000" dirty="0">
              <a:solidFill>
                <a:schemeClr val="bg1"/>
              </a:solidFill>
              <a:latin typeface="Times New Roman" panose="02020603050405020304" pitchFamily="18" charset="0"/>
              <a:cs typeface="Times New Roman" panose="02020603050405020304" pitchFamily="18" charset="0"/>
            </a:endParaRPr>
          </a:p>
          <a:p>
            <a:pPr marL="342900" lvl="0" indent="-342900">
              <a:buFont typeface="+mj-lt"/>
              <a:buAutoNum type="alphaUcPeriod"/>
            </a:pPr>
            <a:r>
              <a:rPr lang="vi-VN" sz="2000" dirty="0">
                <a:solidFill>
                  <a:schemeClr val="bg1"/>
                </a:solidFill>
                <a:latin typeface="Times New Roman" panose="02020603050405020304" pitchFamily="18" charset="0"/>
                <a:cs typeface="Times New Roman" panose="02020603050405020304" pitchFamily="18" charset="0"/>
              </a:rPr>
              <a:t>Coi người thân trong gia đình là điểm tựa tinh thần của mình</a:t>
            </a:r>
            <a:endParaRPr lang="x-none" sz="2000" dirty="0">
              <a:solidFill>
                <a:schemeClr val="bg1"/>
              </a:solidFill>
              <a:latin typeface="Times New Roman" panose="02020603050405020304" pitchFamily="18" charset="0"/>
              <a:cs typeface="Times New Roman" panose="02020603050405020304" pitchFamily="18" charset="0"/>
            </a:endParaRPr>
          </a:p>
          <a:p>
            <a:pPr marL="342900" indent="-342900">
              <a:buFont typeface="+mj-lt"/>
              <a:buAutoNum type="alphaUcPeriod"/>
            </a:pPr>
            <a:r>
              <a:rPr lang="vi-VN" sz="2000" dirty="0">
                <a:solidFill>
                  <a:schemeClr val="bg1"/>
                </a:solidFill>
                <a:latin typeface="Times New Roman" panose="02020603050405020304" pitchFamily="18" charset="0"/>
                <a:cs typeface="Times New Roman" panose="02020603050405020304" pitchFamily="18" charset="0"/>
              </a:rPr>
              <a:t>Luôn trân trọng những giây phút được sống bên người thân.</a:t>
            </a:r>
            <a:r>
              <a:rPr lang="x-none" sz="2000" dirty="0">
                <a:solidFill>
                  <a:schemeClr val="bg1"/>
                </a:solidFill>
                <a:latin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xmlns="" id="{E7011742-742A-2342-D0BD-FF4896A17B59}"/>
              </a:ext>
            </a:extLst>
          </p:cNvPr>
          <p:cNvSpPr txBox="1"/>
          <p:nvPr/>
        </p:nvSpPr>
        <p:spPr>
          <a:xfrm>
            <a:off x="3259908" y="3908627"/>
            <a:ext cx="4471850" cy="615549"/>
          </a:xfrm>
          <a:prstGeom prst="rect">
            <a:avLst/>
          </a:prstGeom>
          <a:noFill/>
        </p:spPr>
        <p:txBody>
          <a:bodyPr wrap="square" lIns="121917" tIns="60958" rIns="121917" bIns="60958" rtlCol="0">
            <a:spAutoFit/>
          </a:bodyPr>
          <a:lstStyle/>
          <a:p>
            <a:pPr algn="ctr"/>
            <a:r>
              <a:rPr lang="en-US" sz="3200" b="1" dirty="0" err="1">
                <a:solidFill>
                  <a:srgbClr val="0000FF"/>
                </a:solidFill>
                <a:latin typeface="Times New Roman" panose="02020603050405020304" pitchFamily="18" charset="0"/>
                <a:cs typeface="Times New Roman" panose="02020603050405020304" pitchFamily="18" charset="0"/>
              </a:rPr>
              <a:t>Đáp</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án</a:t>
            </a:r>
            <a:r>
              <a:rPr lang="en-US" sz="3200" b="1" dirty="0">
                <a:solidFill>
                  <a:srgbClr val="0000FF"/>
                </a:solidFill>
                <a:latin typeface="Times New Roman" panose="02020603050405020304" pitchFamily="18" charset="0"/>
                <a:cs typeface="Times New Roman" panose="02020603050405020304" pitchFamily="18" charset="0"/>
              </a:rPr>
              <a:t>: C</a:t>
            </a:r>
          </a:p>
        </p:txBody>
      </p:sp>
    </p:spTree>
    <p:extLst>
      <p:ext uri="{BB962C8B-B14F-4D97-AF65-F5344CB8AC3E}">
        <p14:creationId xmlns:p14="http://schemas.microsoft.com/office/powerpoint/2010/main" val="353011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F92D74E6-5FB5-501A-2F5B-F8304D0EC6DD}"/>
              </a:ext>
            </a:extLst>
          </p:cNvPr>
          <p:cNvSpPr txBox="1"/>
          <p:nvPr/>
        </p:nvSpPr>
        <p:spPr>
          <a:xfrm>
            <a:off x="711200" y="1828800"/>
            <a:ext cx="7416800" cy="3697166"/>
          </a:xfrm>
          <a:prstGeom prst="rect">
            <a:avLst/>
          </a:prstGeom>
          <a:noFill/>
        </p:spPr>
        <p:txBody>
          <a:bodyPr wrap="square">
            <a:spAutoFit/>
          </a:bodyPr>
          <a:lstStyle/>
          <a:p>
            <a:pPr algn="ctr">
              <a:lnSpc>
                <a:spcPct val="150000"/>
              </a:lnSpc>
            </a:pPr>
            <a:r>
              <a:rPr lang="vi-VN" sz="3200" dirty="0">
                <a:solidFill>
                  <a:schemeClr val="bg1"/>
                </a:solidFill>
                <a:effectLst/>
                <a:latin typeface="Times New Roman" panose="02020603050405020304" pitchFamily="18" charset="0"/>
                <a:ea typeface="Times New Roman" panose="02020603050405020304" pitchFamily="18" charset="0"/>
              </a:rPr>
              <a:t>Theo em, vì sao chúng ta luôn nghĩ về những người thân trong gia đình mỗi khi xa nhà hoặc gặp khó khăn? Hãy viết một bức thư gửi cho người thân ở nơi xa để bày tỏ tình cảm của em. </a:t>
            </a:r>
            <a:endParaRPr lang="x-none" sz="3200" dirty="0">
              <a:solidFill>
                <a:schemeClr val="bg1"/>
              </a:solidFill>
              <a:effectLst/>
              <a:latin typeface="Times New Roman" panose="02020603050405020304" pitchFamily="18" charset="0"/>
              <a:ea typeface="Times New Roman" panose="02020603050405020304" pitchFamily="18" charset="0"/>
            </a:endParaRPr>
          </a:p>
        </p:txBody>
      </p:sp>
      <p:pic>
        <p:nvPicPr>
          <p:cNvPr id="8" name="Picture 7">
            <a:extLst>
              <a:ext uri="{FF2B5EF4-FFF2-40B4-BE49-F238E27FC236}">
                <a16:creationId xmlns:a16="http://schemas.microsoft.com/office/drawing/2014/main" xmlns="" id="{4D923D32-828E-F72F-5CAC-1F0144AEB7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0160" y="1640840"/>
            <a:ext cx="6096000" cy="6096000"/>
          </a:xfrm>
          <a:prstGeom prst="rect">
            <a:avLst/>
          </a:prstGeom>
        </p:spPr>
      </p:pic>
    </p:spTree>
    <p:extLst>
      <p:ext uri="{BB962C8B-B14F-4D97-AF65-F5344CB8AC3E}">
        <p14:creationId xmlns:p14="http://schemas.microsoft.com/office/powerpoint/2010/main" val="2956518210"/>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D14B0C5-0AF1-4D09-B6B1-11A57FC75161}"/>
              </a:ext>
            </a:extLst>
          </p:cNvPr>
          <p:cNvPicPr>
            <a:picLocks noChangeAspect="1"/>
          </p:cNvPicPr>
          <p:nvPr/>
        </p:nvPicPr>
        <p:blipFill rotWithShape="1">
          <a:blip r:embed="rId2">
            <a:extLst>
              <a:ext uri="{28A0092B-C50C-407E-A947-70E740481C1C}">
                <a14:useLocalDpi xmlns:a14="http://schemas.microsoft.com/office/drawing/2010/main" val="0"/>
              </a:ext>
            </a:extLst>
          </a:blip>
          <a:srcRect t="21577" b="40927"/>
          <a:stretch/>
        </p:blipFill>
        <p:spPr>
          <a:xfrm>
            <a:off x="0" y="0"/>
            <a:ext cx="12192000" cy="6858000"/>
          </a:xfrm>
          <a:prstGeom prst="rect">
            <a:avLst/>
          </a:prstGeom>
        </p:spPr>
      </p:pic>
      <p:pic>
        <p:nvPicPr>
          <p:cNvPr id="3" name="图片 2">
            <a:extLst>
              <a:ext uri="{FF2B5EF4-FFF2-40B4-BE49-F238E27FC236}">
                <a16:creationId xmlns:a16="http://schemas.microsoft.com/office/drawing/2014/main" xmlns="" id="{DB0283A7-BC7A-42E5-8102-BB2D73C7970C}"/>
              </a:ext>
            </a:extLst>
          </p:cNvPr>
          <p:cNvPicPr>
            <a:picLocks noChangeAspect="1"/>
          </p:cNvPicPr>
          <p:nvPr/>
        </p:nvPicPr>
        <p:blipFill rotWithShape="1">
          <a:blip r:embed="rId3">
            <a:extLst>
              <a:ext uri="{28A0092B-C50C-407E-A947-70E740481C1C}">
                <a14:useLocalDpi xmlns:a14="http://schemas.microsoft.com/office/drawing/2010/main" val="0"/>
              </a:ext>
            </a:extLst>
          </a:blip>
          <a:srcRect b="53849"/>
          <a:stretch/>
        </p:blipFill>
        <p:spPr>
          <a:xfrm>
            <a:off x="2286216" y="0"/>
            <a:ext cx="9905784" cy="6858000"/>
          </a:xfrm>
          <a:prstGeom prst="rect">
            <a:avLst/>
          </a:prstGeom>
        </p:spPr>
      </p:pic>
      <p:pic>
        <p:nvPicPr>
          <p:cNvPr id="5" name="图片 4">
            <a:extLst>
              <a:ext uri="{FF2B5EF4-FFF2-40B4-BE49-F238E27FC236}">
                <a16:creationId xmlns:a16="http://schemas.microsoft.com/office/drawing/2014/main" xmlns="" id="{1B6019DC-0AED-438F-B086-26AD966D3E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542" t="20350" r="28329" b="56500"/>
          <a:stretch/>
        </p:blipFill>
        <p:spPr>
          <a:xfrm>
            <a:off x="5943600" y="4106874"/>
            <a:ext cx="2969457" cy="2336920"/>
          </a:xfrm>
          <a:prstGeom prst="rect">
            <a:avLst/>
          </a:prstGeom>
        </p:spPr>
      </p:pic>
      <p:grpSp>
        <p:nvGrpSpPr>
          <p:cNvPr id="6" name="组合 5">
            <a:extLst>
              <a:ext uri="{FF2B5EF4-FFF2-40B4-BE49-F238E27FC236}">
                <a16:creationId xmlns:a16="http://schemas.microsoft.com/office/drawing/2014/main" xmlns="" id="{E6B6E8A2-C063-401B-A72F-E55E36409532}"/>
              </a:ext>
            </a:extLst>
          </p:cNvPr>
          <p:cNvGrpSpPr/>
          <p:nvPr/>
        </p:nvGrpSpPr>
        <p:grpSpPr>
          <a:xfrm>
            <a:off x="1143216" y="708790"/>
            <a:ext cx="8067459" cy="5633344"/>
            <a:chOff x="1143216" y="708790"/>
            <a:chExt cx="8067459" cy="5633344"/>
          </a:xfrm>
        </p:grpSpPr>
        <p:pic>
          <p:nvPicPr>
            <p:cNvPr id="7" name="图片 6">
              <a:extLst>
                <a:ext uri="{FF2B5EF4-FFF2-40B4-BE49-F238E27FC236}">
                  <a16:creationId xmlns:a16="http://schemas.microsoft.com/office/drawing/2014/main" xmlns="" id="{2A767288-B27B-478C-8DC3-3545C7606CA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191000" y="5275334"/>
              <a:ext cx="2286000" cy="1066800"/>
            </a:xfrm>
            <a:prstGeom prst="rect">
              <a:avLst/>
            </a:prstGeom>
          </p:spPr>
        </p:pic>
        <p:pic>
          <p:nvPicPr>
            <p:cNvPr id="8" name="图片 7">
              <a:extLst>
                <a:ext uri="{FF2B5EF4-FFF2-40B4-BE49-F238E27FC236}">
                  <a16:creationId xmlns:a16="http://schemas.microsoft.com/office/drawing/2014/main" xmlns="" id="{4D4BEB7F-639D-4EDC-9D45-8F0CDBE0271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172325" y="3314610"/>
              <a:ext cx="2038350" cy="1584528"/>
            </a:xfrm>
            <a:prstGeom prst="rect">
              <a:avLst/>
            </a:prstGeom>
          </p:spPr>
        </p:pic>
        <p:pic>
          <p:nvPicPr>
            <p:cNvPr id="9" name="图片 8">
              <a:extLst>
                <a:ext uri="{FF2B5EF4-FFF2-40B4-BE49-F238E27FC236}">
                  <a16:creationId xmlns:a16="http://schemas.microsoft.com/office/drawing/2014/main" xmlns="" id="{587C1FB8-415E-4985-A96D-33D0A9F617D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V="1">
              <a:off x="1143216" y="708790"/>
              <a:ext cx="2286000" cy="1066800"/>
            </a:xfrm>
            <a:prstGeom prst="rect">
              <a:avLst/>
            </a:prstGeom>
          </p:spPr>
        </p:pic>
      </p:grpSp>
      <p:pic>
        <p:nvPicPr>
          <p:cNvPr id="10" name="图片 9">
            <a:extLst>
              <a:ext uri="{FF2B5EF4-FFF2-40B4-BE49-F238E27FC236}">
                <a16:creationId xmlns:a16="http://schemas.microsoft.com/office/drawing/2014/main" xmlns="" id="{BC29F0F0-BF68-4D63-8053-FA7D383A49B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2945" b="35704"/>
          <a:stretch/>
        </p:blipFill>
        <p:spPr>
          <a:xfrm>
            <a:off x="3328932" y="1043820"/>
            <a:ext cx="5895598" cy="4541579"/>
          </a:xfrm>
          <a:prstGeom prst="rect">
            <a:avLst/>
          </a:prstGeom>
        </p:spPr>
      </p:pic>
      <p:pic>
        <p:nvPicPr>
          <p:cNvPr id="13" name="Picture 12" descr="Graphical user interface, application&#10;&#10;Description automatically generated with medium confidence">
            <a:extLst>
              <a:ext uri="{FF2B5EF4-FFF2-40B4-BE49-F238E27FC236}">
                <a16:creationId xmlns:a16="http://schemas.microsoft.com/office/drawing/2014/main" xmlns="" id="{23952D4E-8E45-0BF5-ACD3-8C8938C9626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7467" y="3084826"/>
            <a:ext cx="6413500" cy="4191000"/>
          </a:xfrm>
          <a:prstGeom prst="rect">
            <a:avLst/>
          </a:prstGeom>
        </p:spPr>
      </p:pic>
    </p:spTree>
    <p:extLst>
      <p:ext uri="{BB962C8B-B14F-4D97-AF65-F5344CB8AC3E}">
        <p14:creationId xmlns:p14="http://schemas.microsoft.com/office/powerpoint/2010/main" val="3221568009"/>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B0F03B46-D081-9AA1-C869-143B59EC1AC5}"/>
              </a:ext>
            </a:extLst>
          </p:cNvPr>
          <p:cNvSpPr txBox="1"/>
          <p:nvPr/>
        </p:nvSpPr>
        <p:spPr>
          <a:xfrm>
            <a:off x="3048000" y="1694693"/>
            <a:ext cx="6096000" cy="1569660"/>
          </a:xfrm>
          <a:prstGeom prst="rect">
            <a:avLst/>
          </a:prstGeom>
          <a:noFill/>
        </p:spPr>
        <p:txBody>
          <a:bodyPr wrap="square">
            <a:spAutoFit/>
          </a:bodyPr>
          <a:lstStyle/>
          <a:p>
            <a:pPr algn="ctr"/>
            <a:r>
              <a:rPr lang="vi-VN" sz="3200" b="1" dirty="0">
                <a:solidFill>
                  <a:schemeClr val="bg1"/>
                </a:solidFill>
                <a:effectLst/>
                <a:latin typeface="Times New Roman" panose="02020603050405020304" pitchFamily="18" charset="0"/>
                <a:ea typeface="Calibri" panose="020F0502020204030204" pitchFamily="34" charset="0"/>
              </a:rPr>
              <a:t>Câu 3. Bài thơ “Tiếng gà trưa” được viết trong thời kì đầu của cuộc kháng chiến nào?</a:t>
            </a:r>
            <a:endParaRPr lang="x-none" sz="3200" b="1" dirty="0">
              <a:solidFill>
                <a:schemeClr val="bg1"/>
              </a:solidFill>
            </a:endParaRPr>
          </a:p>
        </p:txBody>
      </p:sp>
      <p:sp>
        <p:nvSpPr>
          <p:cNvPr id="9" name="TextBox 8">
            <a:extLst>
              <a:ext uri="{FF2B5EF4-FFF2-40B4-BE49-F238E27FC236}">
                <a16:creationId xmlns:a16="http://schemas.microsoft.com/office/drawing/2014/main" xmlns="" id="{80454311-87A7-3A21-1344-87C19078DE0C}"/>
              </a:ext>
            </a:extLst>
          </p:cNvPr>
          <p:cNvSpPr txBox="1"/>
          <p:nvPr/>
        </p:nvSpPr>
        <p:spPr>
          <a:xfrm>
            <a:off x="4319117" y="4086090"/>
            <a:ext cx="4483576" cy="584775"/>
          </a:xfrm>
          <a:prstGeom prst="rect">
            <a:avLst/>
          </a:prstGeom>
          <a:noFill/>
        </p:spPr>
        <p:txBody>
          <a:bodyPr wrap="square">
            <a:spAutoFit/>
          </a:bodyPr>
          <a:lstStyle/>
          <a:p>
            <a:pPr algn="ctr"/>
            <a:r>
              <a:rPr lang="vi-VN" sz="3200" dirty="0">
                <a:solidFill>
                  <a:schemeClr val="bg1"/>
                </a:solidFill>
                <a:effectLst/>
                <a:latin typeface="+mj-lt"/>
                <a:ea typeface="Calibri" panose="020F0502020204030204" pitchFamily="34" charset="0"/>
              </a:rPr>
              <a:t>Kháng chiến chống Mỹ</a:t>
            </a:r>
            <a:endParaRPr lang="x-none" sz="3200" dirty="0">
              <a:solidFill>
                <a:schemeClr val="bg1"/>
              </a:solidFill>
              <a:latin typeface="+mj-lt"/>
            </a:endParaRPr>
          </a:p>
        </p:txBody>
      </p:sp>
      <p:pic>
        <p:nvPicPr>
          <p:cNvPr id="10" name="Picture 9" descr="A picture containing doll, toy&#10;&#10;Description automatically generated">
            <a:extLst>
              <a:ext uri="{FF2B5EF4-FFF2-40B4-BE49-F238E27FC236}">
                <a16:creationId xmlns:a16="http://schemas.microsoft.com/office/drawing/2014/main" xmlns="" id="{14DDA373-4508-CB09-1271-AE8F78139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9" y="3429000"/>
            <a:ext cx="3051810" cy="3051810"/>
          </a:xfrm>
          <a:prstGeom prst="rect">
            <a:avLst/>
          </a:prstGeom>
        </p:spPr>
      </p:pic>
    </p:spTree>
    <p:extLst>
      <p:ext uri="{BB962C8B-B14F-4D97-AF65-F5344CB8AC3E}">
        <p14:creationId xmlns:p14="http://schemas.microsoft.com/office/powerpoint/2010/main" val="976637295"/>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B0F03B46-D081-9AA1-C869-143B59EC1AC5}"/>
              </a:ext>
            </a:extLst>
          </p:cNvPr>
          <p:cNvSpPr txBox="1"/>
          <p:nvPr/>
        </p:nvSpPr>
        <p:spPr>
          <a:xfrm>
            <a:off x="3048000" y="1694693"/>
            <a:ext cx="6522720" cy="1077218"/>
          </a:xfrm>
          <a:prstGeom prst="rect">
            <a:avLst/>
          </a:prstGeom>
          <a:noFill/>
        </p:spPr>
        <p:txBody>
          <a:bodyPr wrap="square">
            <a:spAutoFit/>
          </a:bodyPr>
          <a:lstStyle/>
          <a:p>
            <a:pPr algn="ctr"/>
            <a:r>
              <a:rPr lang="vi-VN" sz="3200" b="1" dirty="0">
                <a:solidFill>
                  <a:schemeClr val="bg1"/>
                </a:solidFill>
                <a:effectLst/>
                <a:latin typeface="Times New Roman" panose="02020603050405020304" pitchFamily="18" charset="0"/>
                <a:ea typeface="Calibri" panose="020F0502020204030204" pitchFamily="34" charset="0"/>
              </a:rPr>
              <a:t>Câu 4. Bài thơ “Tiếng gà trưa” được in lần đầu trong tập thơ nào?</a:t>
            </a:r>
            <a:endParaRPr lang="x-none" sz="3200" b="1" dirty="0">
              <a:solidFill>
                <a:schemeClr val="bg1"/>
              </a:solidFill>
            </a:endParaRPr>
          </a:p>
        </p:txBody>
      </p:sp>
      <p:sp>
        <p:nvSpPr>
          <p:cNvPr id="9" name="TextBox 8">
            <a:extLst>
              <a:ext uri="{FF2B5EF4-FFF2-40B4-BE49-F238E27FC236}">
                <a16:creationId xmlns:a16="http://schemas.microsoft.com/office/drawing/2014/main" xmlns="" id="{80454311-87A7-3A21-1344-87C19078DE0C}"/>
              </a:ext>
            </a:extLst>
          </p:cNvPr>
          <p:cNvSpPr txBox="1"/>
          <p:nvPr/>
        </p:nvSpPr>
        <p:spPr>
          <a:xfrm>
            <a:off x="4319116" y="4086090"/>
            <a:ext cx="5454804" cy="584775"/>
          </a:xfrm>
          <a:prstGeom prst="rect">
            <a:avLst/>
          </a:prstGeom>
          <a:noFill/>
        </p:spPr>
        <p:txBody>
          <a:bodyPr wrap="square">
            <a:spAutoFit/>
          </a:bodyPr>
          <a:lstStyle/>
          <a:p>
            <a:pPr algn="ctr"/>
            <a:r>
              <a:rPr lang="vi-VN" sz="3200" dirty="0">
                <a:solidFill>
                  <a:schemeClr val="bg1"/>
                </a:solidFill>
                <a:effectLst/>
                <a:latin typeface="+mj-lt"/>
                <a:ea typeface="Calibri" panose="020F0502020204030204" pitchFamily="34" charset="0"/>
              </a:rPr>
              <a:t>Tập thơ “Hoa dọc chiến hào”</a:t>
            </a:r>
            <a:endParaRPr lang="x-none" sz="3200" dirty="0">
              <a:solidFill>
                <a:schemeClr val="bg1"/>
              </a:solidFill>
              <a:latin typeface="+mj-lt"/>
            </a:endParaRPr>
          </a:p>
        </p:txBody>
      </p:sp>
      <p:pic>
        <p:nvPicPr>
          <p:cNvPr id="10" name="Picture 9" descr="A picture containing doll, toy&#10;&#10;Description automatically generated">
            <a:extLst>
              <a:ext uri="{FF2B5EF4-FFF2-40B4-BE49-F238E27FC236}">
                <a16:creationId xmlns:a16="http://schemas.microsoft.com/office/drawing/2014/main" xmlns="" id="{14DDA373-4508-CB09-1271-AE8F78139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9" y="3429000"/>
            <a:ext cx="3051810" cy="3051810"/>
          </a:xfrm>
          <a:prstGeom prst="rect">
            <a:avLst/>
          </a:prstGeom>
        </p:spPr>
      </p:pic>
    </p:spTree>
    <p:extLst>
      <p:ext uri="{BB962C8B-B14F-4D97-AF65-F5344CB8AC3E}">
        <p14:creationId xmlns:p14="http://schemas.microsoft.com/office/powerpoint/2010/main" val="1887572302"/>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B0F03B46-D081-9AA1-C869-143B59EC1AC5}"/>
              </a:ext>
            </a:extLst>
          </p:cNvPr>
          <p:cNvSpPr txBox="1"/>
          <p:nvPr/>
        </p:nvSpPr>
        <p:spPr>
          <a:xfrm>
            <a:off x="3048000" y="1694693"/>
            <a:ext cx="6522720" cy="1077218"/>
          </a:xfrm>
          <a:prstGeom prst="rect">
            <a:avLst/>
          </a:prstGeom>
          <a:noFill/>
        </p:spPr>
        <p:txBody>
          <a:bodyPr wrap="square">
            <a:spAutoFit/>
          </a:bodyPr>
          <a:lstStyle/>
          <a:p>
            <a:pPr algn="ctr"/>
            <a:r>
              <a:rPr lang="vi-VN" sz="3200" b="1" dirty="0">
                <a:solidFill>
                  <a:schemeClr val="bg1"/>
                </a:solidFill>
                <a:effectLst/>
                <a:latin typeface="Times New Roman" panose="02020603050405020304" pitchFamily="18" charset="0"/>
                <a:ea typeface="Calibri" panose="020F0502020204030204" pitchFamily="34" charset="0"/>
              </a:rPr>
              <a:t>Câu 5. Hình ảnh của ai xuất hiện trong nỗi nhớ của người cháu?</a:t>
            </a:r>
            <a:endParaRPr lang="x-none" sz="3200" b="1" dirty="0">
              <a:solidFill>
                <a:schemeClr val="bg1"/>
              </a:solidFill>
            </a:endParaRPr>
          </a:p>
        </p:txBody>
      </p:sp>
      <p:sp>
        <p:nvSpPr>
          <p:cNvPr id="9" name="TextBox 8">
            <a:extLst>
              <a:ext uri="{FF2B5EF4-FFF2-40B4-BE49-F238E27FC236}">
                <a16:creationId xmlns:a16="http://schemas.microsoft.com/office/drawing/2014/main" xmlns="" id="{80454311-87A7-3A21-1344-87C19078DE0C}"/>
              </a:ext>
            </a:extLst>
          </p:cNvPr>
          <p:cNvSpPr txBox="1"/>
          <p:nvPr/>
        </p:nvSpPr>
        <p:spPr>
          <a:xfrm>
            <a:off x="4319116" y="4086090"/>
            <a:ext cx="5454804" cy="584775"/>
          </a:xfrm>
          <a:prstGeom prst="rect">
            <a:avLst/>
          </a:prstGeom>
          <a:noFill/>
        </p:spPr>
        <p:txBody>
          <a:bodyPr wrap="square">
            <a:spAutoFit/>
          </a:bodyPr>
          <a:lstStyle/>
          <a:p>
            <a:pPr algn="ctr"/>
            <a:r>
              <a:rPr lang="vi-VN" sz="3200" dirty="0">
                <a:solidFill>
                  <a:schemeClr val="bg1"/>
                </a:solidFill>
                <a:effectLst/>
                <a:latin typeface="+mj-lt"/>
                <a:ea typeface="Calibri" panose="020F0502020204030204" pitchFamily="34" charset="0"/>
              </a:rPr>
              <a:t>Hình ảnh người bà</a:t>
            </a:r>
            <a:endParaRPr lang="x-none" sz="3200" dirty="0">
              <a:solidFill>
                <a:schemeClr val="bg1"/>
              </a:solidFill>
              <a:latin typeface="+mj-lt"/>
            </a:endParaRPr>
          </a:p>
        </p:txBody>
      </p:sp>
      <p:pic>
        <p:nvPicPr>
          <p:cNvPr id="10" name="Picture 9" descr="A picture containing doll, toy&#10;&#10;Description automatically generated">
            <a:extLst>
              <a:ext uri="{FF2B5EF4-FFF2-40B4-BE49-F238E27FC236}">
                <a16:creationId xmlns:a16="http://schemas.microsoft.com/office/drawing/2014/main" xmlns="" id="{14DDA373-4508-CB09-1271-AE8F781390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9" y="3429000"/>
            <a:ext cx="3051810" cy="3051810"/>
          </a:xfrm>
          <a:prstGeom prst="rect">
            <a:avLst/>
          </a:prstGeom>
        </p:spPr>
      </p:pic>
    </p:spTree>
    <p:extLst>
      <p:ext uri="{BB962C8B-B14F-4D97-AF65-F5344CB8AC3E}">
        <p14:creationId xmlns:p14="http://schemas.microsoft.com/office/powerpoint/2010/main" val="1877145589"/>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go&#10;&#10;Description automatically generated with low confidence">
            <a:extLst>
              <a:ext uri="{FF2B5EF4-FFF2-40B4-BE49-F238E27FC236}">
                <a16:creationId xmlns:a16="http://schemas.microsoft.com/office/drawing/2014/main" xmlns="" id="{835E8AA8-0004-7D30-7BD3-FCDBE73B39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120" y="2425114"/>
            <a:ext cx="7772400" cy="2461846"/>
          </a:xfrm>
          <a:prstGeom prst="rect">
            <a:avLst/>
          </a:prstGeom>
        </p:spPr>
      </p:pic>
      <p:pic>
        <p:nvPicPr>
          <p:cNvPr id="5" name="Picture 4" descr="A picture containing logo&#10;&#10;Description automatically generated">
            <a:extLst>
              <a:ext uri="{FF2B5EF4-FFF2-40B4-BE49-F238E27FC236}">
                <a16:creationId xmlns:a16="http://schemas.microsoft.com/office/drawing/2014/main" xmlns="" id="{08681916-424D-CEAC-EF3D-08AE671CCD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7860" y="4258310"/>
            <a:ext cx="4076700" cy="1016000"/>
          </a:xfrm>
          <a:prstGeom prst="rect">
            <a:avLst/>
          </a:prstGeom>
        </p:spPr>
      </p:pic>
      <p:pic>
        <p:nvPicPr>
          <p:cNvPr id="32" name="Picture 31" descr="A picture containing doll, toy&#10;&#10;Description automatically generated">
            <a:extLst>
              <a:ext uri="{FF2B5EF4-FFF2-40B4-BE49-F238E27FC236}">
                <a16:creationId xmlns:a16="http://schemas.microsoft.com/office/drawing/2014/main" xmlns="" id="{424400B1-CD3C-3EC1-4274-8B8245E57E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90" y="3823970"/>
            <a:ext cx="3051810" cy="3051810"/>
          </a:xfrm>
          <a:prstGeom prst="rect">
            <a:avLst/>
          </a:prstGeom>
        </p:spPr>
      </p:pic>
    </p:spTree>
    <p:extLst>
      <p:ext uri="{BB962C8B-B14F-4D97-AF65-F5344CB8AC3E}">
        <p14:creationId xmlns:p14="http://schemas.microsoft.com/office/powerpoint/2010/main" val="2545433437"/>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76A1D44C-230B-580E-0902-85F4B9C239DD}"/>
              </a:ext>
            </a:extLst>
          </p:cNvPr>
          <p:cNvGrpSpPr/>
          <p:nvPr/>
        </p:nvGrpSpPr>
        <p:grpSpPr>
          <a:xfrm>
            <a:off x="5584371" y="1563383"/>
            <a:ext cx="1023257" cy="869858"/>
            <a:chOff x="5834743" y="1446425"/>
            <a:chExt cx="1023257" cy="869858"/>
          </a:xfrm>
        </p:grpSpPr>
        <p:sp>
          <p:nvSpPr>
            <p:cNvPr id="6" name="矩形: 圆角 5">
              <a:extLst>
                <a:ext uri="{FF2B5EF4-FFF2-40B4-BE49-F238E27FC236}">
                  <a16:creationId xmlns:a16="http://schemas.microsoft.com/office/drawing/2014/main" xmlns="" id="{76FE6ECB-88A0-4B7F-9BD3-7FA5CA7C0D98}"/>
                </a:ext>
              </a:extLst>
            </p:cNvPr>
            <p:cNvSpPr/>
            <p:nvPr/>
          </p:nvSpPr>
          <p:spPr>
            <a:xfrm>
              <a:off x="5834743" y="1486406"/>
              <a:ext cx="1023257" cy="8298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1C9A0EEC-D92E-4C74-AE8E-0DCDFEEF13B7}"/>
                </a:ext>
              </a:extLst>
            </p:cNvPr>
            <p:cNvSpPr txBox="1"/>
            <p:nvPr/>
          </p:nvSpPr>
          <p:spPr>
            <a:xfrm>
              <a:off x="6100028" y="1446425"/>
              <a:ext cx="423514" cy="830997"/>
            </a:xfrm>
            <a:prstGeom prst="rect">
              <a:avLst/>
            </a:prstGeom>
            <a:noFill/>
          </p:spPr>
          <p:txBody>
            <a:bodyPr vert="horz" wrap="none" rtlCol="0">
              <a:spAutoFit/>
            </a:bodyPr>
            <a:lstStyle/>
            <a:p>
              <a:r>
                <a:rPr lang="en-US" altLang="zh-CN"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rPr>
                <a:t>I</a:t>
              </a:r>
              <a:endParaRPr lang="zh-CN" altLang="en-US" sz="4800" b="1" dirty="0">
                <a:solidFill>
                  <a:srgbClr val="0C7392"/>
                </a:solidFill>
                <a:latin typeface="Times New Roman" panose="02020603050405020304" pitchFamily="18" charset="0"/>
                <a:ea typeface="字魂57号-创细黑" panose="00000500000000000000" pitchFamily="2" charset="-122"/>
                <a:cs typeface="Times New Roman" panose="02020603050405020304" pitchFamily="18" charset="0"/>
              </a:endParaRPr>
            </a:p>
          </p:txBody>
        </p:sp>
      </p:grpSp>
      <p:sp>
        <p:nvSpPr>
          <p:cNvPr id="2" name="TextBox 1">
            <a:extLst>
              <a:ext uri="{FF2B5EF4-FFF2-40B4-BE49-F238E27FC236}">
                <a16:creationId xmlns:a16="http://schemas.microsoft.com/office/drawing/2014/main" xmlns="" id="{4AC637BA-7CC4-E112-38BB-3C59A89FA73F}"/>
              </a:ext>
            </a:extLst>
          </p:cNvPr>
          <p:cNvSpPr txBox="1"/>
          <p:nvPr/>
        </p:nvSpPr>
        <p:spPr>
          <a:xfrm>
            <a:off x="9792586" y="5050465"/>
            <a:ext cx="184731" cy="369332"/>
          </a:xfrm>
          <a:prstGeom prst="rect">
            <a:avLst/>
          </a:prstGeom>
          <a:noFill/>
        </p:spPr>
        <p:txBody>
          <a:bodyPr wrap="none" rtlCol="0">
            <a:spAutoFit/>
          </a:bodyPr>
          <a:lstStyle/>
          <a:p>
            <a:endParaRPr lang="x-none" dirty="0"/>
          </a:p>
        </p:txBody>
      </p:sp>
      <p:pic>
        <p:nvPicPr>
          <p:cNvPr id="51" name="Picture 50" descr="Text&#10;&#10;Description automatically generated">
            <a:extLst>
              <a:ext uri="{FF2B5EF4-FFF2-40B4-BE49-F238E27FC236}">
                <a16:creationId xmlns:a16="http://schemas.microsoft.com/office/drawing/2014/main" xmlns="" id="{9FD2CB8E-3A72-01F5-1E14-75DDF81AF1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4683" y="2985597"/>
            <a:ext cx="7772400" cy="2269039"/>
          </a:xfrm>
          <a:prstGeom prst="rect">
            <a:avLst/>
          </a:prstGeom>
        </p:spPr>
      </p:pic>
    </p:spTree>
    <p:extLst>
      <p:ext uri="{BB962C8B-B14F-4D97-AF65-F5344CB8AC3E}">
        <p14:creationId xmlns:p14="http://schemas.microsoft.com/office/powerpoint/2010/main" val="1624001965"/>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person, posing&#10;&#10;Description automatically generated">
            <a:extLst>
              <a:ext uri="{FF2B5EF4-FFF2-40B4-BE49-F238E27FC236}">
                <a16:creationId xmlns:a16="http://schemas.microsoft.com/office/drawing/2014/main" xmlns="" id="{4AF514CC-16D4-9E93-87E6-8084F3080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14539" y="1043940"/>
            <a:ext cx="4313545" cy="5814060"/>
          </a:xfrm>
          <a:prstGeom prst="rect">
            <a:avLst/>
          </a:prstGeom>
        </p:spPr>
      </p:pic>
      <p:pic>
        <p:nvPicPr>
          <p:cNvPr id="7" name="Picture 6" descr="A picture containing text, vector graphics&#10;&#10;Description automatically generated">
            <a:extLst>
              <a:ext uri="{FF2B5EF4-FFF2-40B4-BE49-F238E27FC236}">
                <a16:creationId xmlns:a16="http://schemas.microsoft.com/office/drawing/2014/main" xmlns="" id="{368725FC-7A0C-75EE-FC6B-8C009E6C87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717" y="2052596"/>
            <a:ext cx="985243" cy="985243"/>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xmlns="" id="{5A598D91-42E2-E664-6229-74711C616C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716" y="3820162"/>
            <a:ext cx="985243" cy="985243"/>
          </a:xfrm>
          <a:prstGeom prst="rect">
            <a:avLst/>
          </a:prstGeom>
        </p:spPr>
      </p:pic>
      <p:sp>
        <p:nvSpPr>
          <p:cNvPr id="10" name="TextBox 9">
            <a:extLst>
              <a:ext uri="{FF2B5EF4-FFF2-40B4-BE49-F238E27FC236}">
                <a16:creationId xmlns:a16="http://schemas.microsoft.com/office/drawing/2014/main" xmlns="" id="{0EF51A02-0746-96A1-BCB2-5DA74A958705}"/>
              </a:ext>
            </a:extLst>
          </p:cNvPr>
          <p:cNvSpPr txBox="1"/>
          <p:nvPr/>
        </p:nvSpPr>
        <p:spPr>
          <a:xfrm>
            <a:off x="1870959" y="2094641"/>
            <a:ext cx="6096000" cy="1179554"/>
          </a:xfrm>
          <a:prstGeom prst="rect">
            <a:avLst/>
          </a:prstGeom>
          <a:noFill/>
        </p:spPr>
        <p:txBody>
          <a:bodyPr wrap="square">
            <a:spAutoFit/>
          </a:bodyPr>
          <a:lstStyle/>
          <a:p>
            <a:pPr algn="just">
              <a:lnSpc>
                <a:spcPct val="115000"/>
              </a:lnSpc>
            </a:pPr>
            <a:r>
              <a:rPr lang="vi-VN" sz="3200" dirty="0">
                <a:solidFill>
                  <a:schemeClr val="bg1"/>
                </a:solidFill>
                <a:effectLst/>
                <a:latin typeface="Times New Roman" panose="02020603050405020304" pitchFamily="18" charset="0"/>
                <a:ea typeface="Times New Roman" panose="02020603050405020304" pitchFamily="18" charset="0"/>
              </a:rPr>
              <a:t>Xuân Quỳnh (1942 – 1988), quê ở Hà Nội. </a:t>
            </a:r>
            <a:endParaRPr lang="x-none" sz="3200" dirty="0">
              <a:solidFill>
                <a:schemeClr val="bg1"/>
              </a:solidFill>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xmlns="" id="{3378E14D-C6A7-2037-24A9-1FBF7B68DAF4}"/>
              </a:ext>
            </a:extLst>
          </p:cNvPr>
          <p:cNvSpPr txBox="1"/>
          <p:nvPr/>
        </p:nvSpPr>
        <p:spPr>
          <a:xfrm>
            <a:off x="1870959" y="3870993"/>
            <a:ext cx="6096000" cy="2062103"/>
          </a:xfrm>
          <a:prstGeom prst="rect">
            <a:avLst/>
          </a:prstGeom>
          <a:noFill/>
        </p:spPr>
        <p:txBody>
          <a:bodyPr wrap="square">
            <a:spAutoFit/>
          </a:bodyPr>
          <a:lstStyle/>
          <a:p>
            <a:r>
              <a:rPr lang="vi-VN" sz="3200" dirty="0">
                <a:solidFill>
                  <a:schemeClr val="bg1"/>
                </a:solidFill>
                <a:effectLst/>
                <a:latin typeface="Times New Roman" panose="02020603050405020304" pitchFamily="18" charset="0"/>
                <a:ea typeface="Times New Roman" panose="02020603050405020304" pitchFamily="18" charset="0"/>
              </a:rPr>
              <a:t>Là một trong những nhà thơ nữ xuất sắc của Việt Nam, được mệnh danh là nữ hoàng thơ tình yêu của Việt Nam. </a:t>
            </a:r>
            <a:endParaRPr lang="x-none" sz="3200" dirty="0">
              <a:solidFill>
                <a:schemeClr val="bg1"/>
              </a:solidFill>
            </a:endParaRPr>
          </a:p>
        </p:txBody>
      </p:sp>
      <p:pic>
        <p:nvPicPr>
          <p:cNvPr id="15" name="Picture 14" descr="Logo&#10;&#10;Description automatically generated with medium confidence">
            <a:extLst>
              <a:ext uri="{FF2B5EF4-FFF2-40B4-BE49-F238E27FC236}">
                <a16:creationId xmlns:a16="http://schemas.microsoft.com/office/drawing/2014/main" xmlns="" id="{819EDCDE-FB20-67D4-942C-AEAAB3FE586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3916" y="885896"/>
            <a:ext cx="2908300" cy="1282700"/>
          </a:xfrm>
          <a:prstGeom prst="rect">
            <a:avLst/>
          </a:prstGeom>
        </p:spPr>
      </p:pic>
    </p:spTree>
    <p:extLst>
      <p:ext uri="{BB962C8B-B14F-4D97-AF65-F5344CB8AC3E}">
        <p14:creationId xmlns:p14="http://schemas.microsoft.com/office/powerpoint/2010/main" val="3548708654"/>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3460;#175412;#176988;#155974;#1662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TotalTime>
  <Words>1341</Words>
  <Application>Microsoft Office PowerPoint</Application>
  <PresentationFormat>Widescreen</PresentationFormat>
  <Paragraphs>136</Paragraphs>
  <Slides>38</Slides>
  <Notes>4</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Calibri</vt:lpstr>
      <vt:lpstr>Times New Roman</vt:lpstr>
      <vt:lpstr>Wingdings</vt:lpstr>
      <vt:lpstr>字魂57号-创细黑</vt:lpstr>
      <vt:lpstr>思源黑体 CN Regular</vt:lpstr>
      <vt:lpstr>等线</vt:lpstr>
      <vt:lpstr>等线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许良东</dc:creator>
  <cp:lastModifiedBy>van phong</cp:lastModifiedBy>
  <cp:revision>51</cp:revision>
  <dcterms:created xsi:type="dcterms:W3CDTF">2021-05-12T02:25:09Z</dcterms:created>
  <dcterms:modified xsi:type="dcterms:W3CDTF">2022-09-07T08:49:37Z</dcterms:modified>
</cp:coreProperties>
</file>