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6"/>
  </p:notesMasterIdLst>
  <p:sldIdLst>
    <p:sldId id="258" r:id="rId2"/>
    <p:sldId id="260" r:id="rId3"/>
    <p:sldId id="261" r:id="rId4"/>
    <p:sldId id="262" r:id="rId5"/>
    <p:sldId id="285" r:id="rId6"/>
    <p:sldId id="286" r:id="rId7"/>
    <p:sldId id="287" r:id="rId8"/>
    <p:sldId id="288" r:id="rId9"/>
    <p:sldId id="290" r:id="rId10"/>
    <p:sldId id="291" r:id="rId11"/>
    <p:sldId id="289" r:id="rId12"/>
    <p:sldId id="263" r:id="rId13"/>
    <p:sldId id="264" r:id="rId14"/>
    <p:sldId id="284" r:id="rId15"/>
    <p:sldId id="269" r:id="rId16"/>
    <p:sldId id="271" r:id="rId17"/>
    <p:sldId id="270" r:id="rId18"/>
    <p:sldId id="275" r:id="rId19"/>
    <p:sldId id="273" r:id="rId20"/>
    <p:sldId id="272" r:id="rId21"/>
    <p:sldId id="265" r:id="rId22"/>
    <p:sldId id="274" r:id="rId23"/>
    <p:sldId id="292" r:id="rId24"/>
    <p:sldId id="276" r:id="rId25"/>
    <p:sldId id="280" r:id="rId26"/>
    <p:sldId id="294" r:id="rId27"/>
    <p:sldId id="277" r:id="rId28"/>
    <p:sldId id="266" r:id="rId29"/>
    <p:sldId id="278" r:id="rId30"/>
    <p:sldId id="295" r:id="rId31"/>
    <p:sldId id="300" r:id="rId32"/>
    <p:sldId id="299" r:id="rId33"/>
    <p:sldId id="298" r:id="rId34"/>
    <p:sldId id="301" r:id="rId35"/>
    <p:sldId id="302" r:id="rId36"/>
    <p:sldId id="256" r:id="rId37"/>
    <p:sldId id="279" r:id="rId38"/>
    <p:sldId id="283" r:id="rId39"/>
    <p:sldId id="304" r:id="rId40"/>
    <p:sldId id="306" r:id="rId41"/>
    <p:sldId id="305" r:id="rId42"/>
    <p:sldId id="307" r:id="rId43"/>
    <p:sldId id="303" r:id="rId44"/>
    <p:sldId id="257" r:id="rId45"/>
  </p:sldIdLst>
  <p:sldSz cx="12192000" cy="6858000"/>
  <p:notesSz cx="6858000" cy="9144000"/>
  <p:embeddedFontLst>
    <p:embeddedFont>
      <p:font typeface="字魂52号-阿开漫画体" panose="00000500000000000000" charset="-122"/>
      <p:regular r:id="rId47"/>
    </p:embeddedFont>
    <p:embeddedFont>
      <p:font typeface="Barabara" panose="020B0604020202020204" charset="0"/>
      <p:regular r:id="rId48"/>
      <p:bold r:id="rId49"/>
      <p:italic r:id="rId50"/>
      <p:boldItalic r:id="rId51"/>
    </p:embeddedFont>
    <p:embeddedFont>
      <p:font typeface="More Sugar" panose="020B0604020202020204" charset="0"/>
      <p:regular r:id="rId52"/>
      <p:bold r:id="rId53"/>
      <p:italic r:id="rId54"/>
      <p:boldItalic r:id="rId5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FBFF"/>
    <a:srgbClr val="592829"/>
    <a:srgbClr val="629FC9"/>
    <a:srgbClr val="78B3DE"/>
    <a:srgbClr val="FEE78A"/>
    <a:srgbClr val="7EC0E0"/>
    <a:srgbClr val="F38C24"/>
    <a:srgbClr val="FEF2D3"/>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74" autoAdjust="0"/>
    <p:restoredTop sz="94654"/>
  </p:normalViewPr>
  <p:slideViewPr>
    <p:cSldViewPr snapToGrid="0">
      <p:cViewPr varScale="1">
        <p:scale>
          <a:sx n="68" d="100"/>
          <a:sy n="68" d="100"/>
        </p:scale>
        <p:origin x="91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1.fntdata"/><Relationship Id="rId50" Type="http://schemas.openxmlformats.org/officeDocument/2006/relationships/font" Target="fonts/font4.fntdata"/><Relationship Id="rId55"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7.fntdata"/><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font" Target="fonts/font5.fntdata"/><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0D91ED-F297-7041-9F47-1CB3A6154C9C}" type="datetimeFigureOut">
              <a:rPr lang="en-VN" smtClean="0"/>
              <a:t>10/30/2024</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8E87F1-3D74-A54B-99D7-EFC85310FC5D}" type="slidenum">
              <a:rPr lang="en-VN" smtClean="0"/>
              <a:t>‹#›</a:t>
            </a:fld>
            <a:endParaRPr lang="en-VN"/>
          </a:p>
        </p:txBody>
      </p:sp>
    </p:spTree>
    <p:extLst>
      <p:ext uri="{BB962C8B-B14F-4D97-AF65-F5344CB8AC3E}">
        <p14:creationId xmlns:p14="http://schemas.microsoft.com/office/powerpoint/2010/main" val="13643851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a:solidFill>
                  <a:schemeClr val="tx1"/>
                </a:solidFill>
                <a:effectLst/>
                <a:latin typeface="+mn-lt"/>
                <a:ea typeface="+mn-ea"/>
                <a:cs typeface="+mn-cs"/>
              </a:rPr>
              <a:t>Biển cả luôn là một thế giới bí ẩn, kêu gọi con người khám phá, chinh phục,… Không phải chỉ bây giờ mà hàng trăm năm trước, nhà văn Véc-nơ đã nói lên khát vọng ấy bằng tiểu thuyết</a:t>
            </a:r>
            <a:r>
              <a:rPr lang="vi-VN" sz="1200" i="1" kern="1200" dirty="0">
                <a:solidFill>
                  <a:schemeClr val="tx1"/>
                </a:solidFill>
                <a:effectLst/>
                <a:latin typeface="+mn-lt"/>
                <a:ea typeface="+mn-ea"/>
                <a:cs typeface="+mn-cs"/>
              </a:rPr>
              <a:t> Hai vạn dặm dưới đáy. biển</a:t>
            </a:r>
            <a:r>
              <a:rPr lang="vi-VN" sz="1200" kern="1200" dirty="0">
                <a:solidFill>
                  <a:schemeClr val="tx1"/>
                </a:solidFill>
                <a:effectLst/>
                <a:latin typeface="+mn-lt"/>
                <a:ea typeface="+mn-ea"/>
                <a:cs typeface="+mn-cs"/>
              </a:rPr>
              <a:t>. Học đoạn trích</a:t>
            </a:r>
            <a:r>
              <a:rPr lang="vi-VN" sz="1200" i="1" kern="1200" dirty="0">
                <a:solidFill>
                  <a:schemeClr val="tx1"/>
                </a:solidFill>
                <a:effectLst/>
                <a:latin typeface="+mn-lt"/>
                <a:ea typeface="+mn-ea"/>
                <a:cs typeface="+mn-cs"/>
              </a:rPr>
              <a:t> Bạch tuộc</a:t>
            </a:r>
            <a:r>
              <a:rPr lang="vi-VN" sz="1200" kern="1200" dirty="0">
                <a:solidFill>
                  <a:schemeClr val="tx1"/>
                </a:solidFill>
                <a:effectLst/>
                <a:latin typeface="+mn-lt"/>
                <a:ea typeface="+mn-ea"/>
                <a:cs typeface="+mn-cs"/>
              </a:rPr>
              <a:t>, chúng ta sẽ hiểu điều đó</a:t>
            </a:r>
            <a:r>
              <a:rPr lang="en-VN" dirty="0">
                <a:effectLst/>
              </a:rPr>
              <a:t> </a:t>
            </a:r>
            <a:endParaRPr lang="en-VN" dirty="0"/>
          </a:p>
        </p:txBody>
      </p:sp>
      <p:sp>
        <p:nvSpPr>
          <p:cNvPr id="4" name="Slide Number Placeholder 3"/>
          <p:cNvSpPr>
            <a:spLocks noGrp="1"/>
          </p:cNvSpPr>
          <p:nvPr>
            <p:ph type="sldNum" sz="quarter" idx="5"/>
          </p:nvPr>
        </p:nvSpPr>
        <p:spPr/>
        <p:txBody>
          <a:bodyPr/>
          <a:lstStyle/>
          <a:p>
            <a:fld id="{EC8E87F1-3D74-A54B-99D7-EFC85310FC5D}" type="slidenum">
              <a:rPr lang="en-VN" smtClean="0"/>
              <a:t>12</a:t>
            </a:fld>
            <a:endParaRPr lang="en-VN"/>
          </a:p>
        </p:txBody>
      </p:sp>
    </p:spTree>
    <p:extLst>
      <p:ext uri="{BB962C8B-B14F-4D97-AF65-F5344CB8AC3E}">
        <p14:creationId xmlns:p14="http://schemas.microsoft.com/office/powerpoint/2010/main" val="2786174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i="1" kern="1200" dirty="0">
                <a:solidFill>
                  <a:schemeClr val="tx1"/>
                </a:solidFill>
                <a:effectLst/>
                <a:latin typeface="+mn-lt"/>
                <a:ea typeface="+mn-ea"/>
                <a:cs typeface="+mn-cs"/>
              </a:rPr>
              <a:t>Giuyn Véc-nơ không phải là nhà bác học, nhưng những tác phẩm của ông đã tạo nên lòng yêu khoa học và cung cấp cả những kiến thức khoa học cho biết bao thế hệ trong hơn một thế kỉ qua. Đây là cống hiến to lớn của Giuyn Véc-nơ cho sự phát triển của cuộc cách mạng khoa học thế kỉ XX và xã hội càng văn minh. Giuyn Véc-nơ là nhà văn viết truyện khoa học viễn tưởng nổi tiếng nhất từ trước đến nay. Tác phẩm của ông đã được dịch ra hàng chục thứ tiếng trên thế giới. Có người nói rằng, với hơn 100 tác phẩm xuất bản trong vòng gần nửa thế kỷ sáng tác, ông đã tưởng tượng ra tất cả những phát minh khoa học của thế kỉ XX này. </a:t>
            </a:r>
            <a:endParaRPr lang="en-VN" sz="1200" kern="1200" dirty="0">
              <a:solidFill>
                <a:schemeClr val="tx1"/>
              </a:solidFill>
              <a:effectLst/>
              <a:latin typeface="+mn-lt"/>
              <a:ea typeface="+mn-ea"/>
              <a:cs typeface="+mn-cs"/>
            </a:endParaRPr>
          </a:p>
          <a:p>
            <a:r>
              <a:rPr lang="vi-VN" sz="1200" i="1" kern="1200" dirty="0">
                <a:solidFill>
                  <a:schemeClr val="tx1"/>
                </a:solidFill>
                <a:effectLst/>
                <a:latin typeface="+mn-lt"/>
                <a:ea typeface="+mn-ea"/>
                <a:cs typeface="+mn-cs"/>
              </a:rPr>
              <a:t>    Cuốn tiểu thuyết được xuất bản lần đầu tiên từ tháng 3 năm 1869 đến tháng 6 năm 1870 trong tạp chí định kì Magasin d’Éducation et de Récréation của Pierre-Jules Hetzel. Phiên bản có tranh minh hoạ, xuất bản bởi Hetzel vào tháng 11 năm 1871 gồm 111 tranh minh hoạ của hoạ sĩ Alphonse de Neuville và Èdouard Riou. Cuốn sách được đánh giá cao trong thời gian phát hành và vẫn còn cho đến ngày nay. Cuốn sách được xem như một trong những tiểu thuyết mạo hiểm xuất sắc đồng thời là một trong những tác phẩm vĩ đại nhất của Verne, bên cạnh những tác phẩm khác như Vòng quanh thế giới trong 80 ngày và Du hành vào trung tâm trái đất. Mô tả tàu “Nautilus” của nhân vật truyền trưởng Nemo đã được coi là đi trước thời đại, vì nó mô tả chính xác các đặc điểm trên tàu ngầm hiện đại, trong khi thời kì cuốn sách được viết ra mới chỉ có những chiếc tàu ngầm rất sơ khai. Tác phẩm tiêu biểu cho đề tài quen thuộc của truyện khoa học viễn tưởng là khám phá đại dương đầy bí ẩn. </a:t>
            </a:r>
            <a:endParaRPr lang="en-VN" dirty="0"/>
          </a:p>
        </p:txBody>
      </p:sp>
      <p:sp>
        <p:nvSpPr>
          <p:cNvPr id="4" name="Slide Number Placeholder 3"/>
          <p:cNvSpPr>
            <a:spLocks noGrp="1"/>
          </p:cNvSpPr>
          <p:nvPr>
            <p:ph type="sldNum" sz="quarter" idx="5"/>
          </p:nvPr>
        </p:nvSpPr>
        <p:spPr/>
        <p:txBody>
          <a:bodyPr/>
          <a:lstStyle/>
          <a:p>
            <a:fld id="{EC8E87F1-3D74-A54B-99D7-EFC85310FC5D}" type="slidenum">
              <a:rPr lang="en-VN" smtClean="0"/>
              <a:t>19</a:t>
            </a:fld>
            <a:endParaRPr lang="en-VN"/>
          </a:p>
        </p:txBody>
      </p:sp>
    </p:spTree>
    <p:extLst>
      <p:ext uri="{BB962C8B-B14F-4D97-AF65-F5344CB8AC3E}">
        <p14:creationId xmlns:p14="http://schemas.microsoft.com/office/powerpoint/2010/main" val="2890883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sz="1200" kern="1200" dirty="0">
                <a:solidFill>
                  <a:schemeClr val="tx1"/>
                </a:solidFill>
                <a:effectLst/>
                <a:latin typeface="+mn-lt"/>
                <a:ea typeface="+mn-ea"/>
                <a:cs typeface="+mn-cs"/>
              </a:rPr>
              <a:t>+ Tác dụng của ngôi kể thứ nhất: mang lại sự chân thực, sinh động cho sự việc được kể; đồng thời nhấn mạnh một số đặc điểm của truyện khoa học viễn tưởng được thể hiện trong văn bản. </a:t>
            </a:r>
            <a:endParaRPr lang="en-VN"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 Sự kiện trong truyện khoa học viễn tưởng bắt đầu từ sự kiện có thật là có một số người đi biển đã bắt gặp loài bạch tuộc, từ đó tác giả có những thông tin ban đầu để hình dung và tưởng tượng ra hình dáng và sự vận động của nó. </a:t>
            </a:r>
            <a:endParaRPr lang="en-VN" sz="1200" kern="1200" dirty="0">
              <a:solidFill>
                <a:schemeClr val="tx1"/>
              </a:solidFill>
              <a:effectLst/>
              <a:latin typeface="+mn-lt"/>
              <a:ea typeface="+mn-ea"/>
              <a:cs typeface="+mn-cs"/>
            </a:endParaRPr>
          </a:p>
          <a:p>
            <a:r>
              <a:rPr lang="vi-VN" sz="1200" kern="1200" dirty="0">
                <a:solidFill>
                  <a:schemeClr val="tx1"/>
                </a:solidFill>
                <a:effectLst/>
                <a:latin typeface="+mn-lt"/>
                <a:ea typeface="+mn-ea"/>
                <a:cs typeface="+mn-cs"/>
              </a:rPr>
              <a:t>+ Tình huống trong văn bản cũng thể hiện nét đặc trưng của tình huống trong truyện khoa học viễn tưởng: Đó là một tình huống đột ngột, bất ngờ, có phần li kì, mạo hiểm…. chính điều đó đã tạo ra sức hấp dẫn riêng cho truyện khoa học viễn tưởng. </a:t>
            </a:r>
          </a:p>
          <a:p>
            <a:endParaRPr lang="en-VN" dirty="0"/>
          </a:p>
        </p:txBody>
      </p:sp>
      <p:sp>
        <p:nvSpPr>
          <p:cNvPr id="4" name="Slide Number Placeholder 3"/>
          <p:cNvSpPr>
            <a:spLocks noGrp="1"/>
          </p:cNvSpPr>
          <p:nvPr>
            <p:ph type="sldNum" sz="quarter" idx="5"/>
          </p:nvPr>
        </p:nvSpPr>
        <p:spPr/>
        <p:txBody>
          <a:bodyPr/>
          <a:lstStyle/>
          <a:p>
            <a:fld id="{EC8E87F1-3D74-A54B-99D7-EFC85310FC5D}" type="slidenum">
              <a:rPr lang="en-VN" smtClean="0"/>
              <a:t>27</a:t>
            </a:fld>
            <a:endParaRPr lang="en-VN"/>
          </a:p>
        </p:txBody>
      </p:sp>
    </p:spTree>
    <p:extLst>
      <p:ext uri="{BB962C8B-B14F-4D97-AF65-F5344CB8AC3E}">
        <p14:creationId xmlns:p14="http://schemas.microsoft.com/office/powerpoint/2010/main" val="4238624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30/10/2024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964309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2D3"/>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3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12" Type="http://schemas.openxmlformats.org/officeDocument/2006/relationships/image" Target="../media/image8.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png"/><Relationship Id="rId11" Type="http://schemas.openxmlformats.org/officeDocument/2006/relationships/image" Target="../media/image7.png"/><Relationship Id="rId5" Type="http://schemas.openxmlformats.org/officeDocument/2006/relationships/image" Target="../media/image2.png"/><Relationship Id="rId10" Type="http://schemas.microsoft.com/office/2007/relationships/hdphoto" Target="../media/hdphoto1.wdp"/><Relationship Id="rId4" Type="http://schemas.openxmlformats.org/officeDocument/2006/relationships/image" Target="../media/image1.png"/><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7.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9.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9.gif"/><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10.emf"/><Relationship Id="rId7"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svg"/><Relationship Id="rId7" Type="http://schemas.openxmlformats.org/officeDocument/2006/relationships/image" Target="../media/image46.sv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50.svg"/><Relationship Id="rId5" Type="http://schemas.openxmlformats.org/officeDocument/2006/relationships/image" Target="../media/image44.sv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sv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svg"/><Relationship Id="rId3" Type="http://schemas.openxmlformats.org/officeDocument/2006/relationships/image" Target="../media/image51.png"/><Relationship Id="rId7" Type="http://schemas.openxmlformats.org/officeDocument/2006/relationships/image" Target="../media/image53.svg"/><Relationship Id="rId12" Type="http://schemas.openxmlformats.org/officeDocument/2006/relationships/image" Target="../media/image58.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52.png"/><Relationship Id="rId11" Type="http://schemas.openxmlformats.org/officeDocument/2006/relationships/image" Target="../media/image57.svg"/><Relationship Id="rId5" Type="http://schemas.openxmlformats.org/officeDocument/2006/relationships/image" Target="../media/image42.svg"/><Relationship Id="rId15" Type="http://schemas.openxmlformats.org/officeDocument/2006/relationships/image" Target="../media/image61.svg"/><Relationship Id="rId10" Type="http://schemas.openxmlformats.org/officeDocument/2006/relationships/image" Target="../media/image56.png"/><Relationship Id="rId4" Type="http://schemas.openxmlformats.org/officeDocument/2006/relationships/image" Target="../media/image41.png"/><Relationship Id="rId9" Type="http://schemas.openxmlformats.org/officeDocument/2006/relationships/image" Target="../media/image55.svg"/><Relationship Id="rId14" Type="http://schemas.openxmlformats.org/officeDocument/2006/relationships/image" Target="../media/image60.png"/></Relationships>
</file>

<file path=ppt/slides/_rels/slide2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10.emf"/><Relationship Id="rId7" Type="http://schemas.openxmlformats.org/officeDocument/2006/relationships/image" Target="../media/image6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6.png"/><Relationship Id="rId10" Type="http://schemas.openxmlformats.org/officeDocument/2006/relationships/image" Target="../media/image66.svg"/><Relationship Id="rId4" Type="http://schemas.openxmlformats.org/officeDocument/2006/relationships/image" Target="../media/image5.png"/><Relationship Id="rId9" Type="http://schemas.openxmlformats.org/officeDocument/2006/relationships/image" Target="../media/image65.pn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microsoft.com/office/2007/relationships/hdphoto" Target="../media/hdphoto1.wdp"/><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png"/><Relationship Id="rId3" Type="http://schemas.openxmlformats.org/officeDocument/2006/relationships/image" Target="../media/image75.svg"/><Relationship Id="rId7" Type="http://schemas.openxmlformats.org/officeDocument/2006/relationships/image" Target="../media/image79.svg"/><Relationship Id="rId12" Type="http://schemas.openxmlformats.org/officeDocument/2006/relationships/image" Target="../media/image84.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87.jpeg"/><Relationship Id="rId5" Type="http://schemas.openxmlformats.org/officeDocument/2006/relationships/image" Target="../media/image86.jpeg"/><Relationship Id="rId4" Type="http://schemas.microsoft.com/office/2007/relationships/hdphoto" Target="../media/hdphoto1.wdp"/></Relationships>
</file>

<file path=ppt/slides/_rels/slide39.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png"/><Relationship Id="rId3" Type="http://schemas.openxmlformats.org/officeDocument/2006/relationships/image" Target="../media/image75.svg"/><Relationship Id="rId7" Type="http://schemas.openxmlformats.org/officeDocument/2006/relationships/image" Target="../media/image79.svg"/><Relationship Id="rId12" Type="http://schemas.openxmlformats.org/officeDocument/2006/relationships/image" Target="../media/image84.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microsoft.com/office/2007/relationships/hdphoto" Target="../media/hdphoto1.wdp"/><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8" Type="http://schemas.openxmlformats.org/officeDocument/2006/relationships/image" Target="../media/image80.png"/><Relationship Id="rId13" Type="http://schemas.openxmlformats.org/officeDocument/2006/relationships/image" Target="../media/image85.png"/><Relationship Id="rId3" Type="http://schemas.openxmlformats.org/officeDocument/2006/relationships/image" Target="../media/image75.svg"/><Relationship Id="rId7" Type="http://schemas.openxmlformats.org/officeDocument/2006/relationships/image" Target="../media/image79.svg"/><Relationship Id="rId12" Type="http://schemas.openxmlformats.org/officeDocument/2006/relationships/image" Target="../media/image84.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8.png"/><Relationship Id="rId11" Type="http://schemas.openxmlformats.org/officeDocument/2006/relationships/image" Target="../media/image83.png"/><Relationship Id="rId5" Type="http://schemas.openxmlformats.org/officeDocument/2006/relationships/image" Target="../media/image77.png"/><Relationship Id="rId10" Type="http://schemas.openxmlformats.org/officeDocument/2006/relationships/image" Target="../media/image82.png"/><Relationship Id="rId4" Type="http://schemas.openxmlformats.org/officeDocument/2006/relationships/image" Target="../media/image76.png"/><Relationship Id="rId9" Type="http://schemas.openxmlformats.org/officeDocument/2006/relationships/image" Target="../media/image81.png"/></Relationships>
</file>

<file path=ppt/slides/_rels/slide4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microsoft.com/office/2007/relationships/hdphoto" Target="../media/hdphoto1.wdp"/><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3.png"/></Relationships>
</file>

<file path=ppt/slides/_rels/slide4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96.png"/><Relationship Id="rId13" Type="http://schemas.openxmlformats.org/officeDocument/2006/relationships/image" Target="../media/image101.svg"/><Relationship Id="rId18" Type="http://schemas.openxmlformats.org/officeDocument/2006/relationships/image" Target="../media/image106.png"/><Relationship Id="rId26" Type="http://schemas.openxmlformats.org/officeDocument/2006/relationships/image" Target="../media/image114.png"/><Relationship Id="rId39" Type="http://schemas.openxmlformats.org/officeDocument/2006/relationships/image" Target="../media/image127.svg"/><Relationship Id="rId3" Type="http://schemas.openxmlformats.org/officeDocument/2006/relationships/image" Target="../media/image91.png"/><Relationship Id="rId21" Type="http://schemas.openxmlformats.org/officeDocument/2006/relationships/image" Target="../media/image109.svg"/><Relationship Id="rId34" Type="http://schemas.openxmlformats.org/officeDocument/2006/relationships/image" Target="../media/image122.png"/><Relationship Id="rId42" Type="http://schemas.openxmlformats.org/officeDocument/2006/relationships/image" Target="../media/image130.png"/><Relationship Id="rId7" Type="http://schemas.openxmlformats.org/officeDocument/2006/relationships/image" Target="../media/image95.svg"/><Relationship Id="rId12" Type="http://schemas.openxmlformats.org/officeDocument/2006/relationships/image" Target="../media/image100.png"/><Relationship Id="rId17" Type="http://schemas.openxmlformats.org/officeDocument/2006/relationships/image" Target="../media/image105.svg"/><Relationship Id="rId25" Type="http://schemas.openxmlformats.org/officeDocument/2006/relationships/image" Target="../media/image113.svg"/><Relationship Id="rId33" Type="http://schemas.openxmlformats.org/officeDocument/2006/relationships/image" Target="../media/image121.svg"/><Relationship Id="rId38" Type="http://schemas.openxmlformats.org/officeDocument/2006/relationships/image" Target="../media/image126.png"/><Relationship Id="rId2" Type="http://schemas.openxmlformats.org/officeDocument/2006/relationships/image" Target="../media/image90.jpeg"/><Relationship Id="rId16" Type="http://schemas.openxmlformats.org/officeDocument/2006/relationships/image" Target="../media/image104.png"/><Relationship Id="rId20" Type="http://schemas.openxmlformats.org/officeDocument/2006/relationships/image" Target="../media/image108.png"/><Relationship Id="rId29" Type="http://schemas.openxmlformats.org/officeDocument/2006/relationships/image" Target="../media/image117.svg"/><Relationship Id="rId41" Type="http://schemas.openxmlformats.org/officeDocument/2006/relationships/image" Target="../media/image129.svg"/><Relationship Id="rId1" Type="http://schemas.openxmlformats.org/officeDocument/2006/relationships/slideLayout" Target="../slideLayouts/slideLayout2.xml"/><Relationship Id="rId6" Type="http://schemas.openxmlformats.org/officeDocument/2006/relationships/image" Target="../media/image94.png"/><Relationship Id="rId11" Type="http://schemas.openxmlformats.org/officeDocument/2006/relationships/image" Target="../media/image99.svg"/><Relationship Id="rId24" Type="http://schemas.openxmlformats.org/officeDocument/2006/relationships/image" Target="../media/image112.png"/><Relationship Id="rId32" Type="http://schemas.openxmlformats.org/officeDocument/2006/relationships/image" Target="../media/image120.png"/><Relationship Id="rId37" Type="http://schemas.openxmlformats.org/officeDocument/2006/relationships/image" Target="../media/image125.svg"/><Relationship Id="rId40" Type="http://schemas.openxmlformats.org/officeDocument/2006/relationships/image" Target="../media/image128.png"/><Relationship Id="rId5" Type="http://schemas.openxmlformats.org/officeDocument/2006/relationships/image" Target="../media/image93.svg"/><Relationship Id="rId15" Type="http://schemas.openxmlformats.org/officeDocument/2006/relationships/image" Target="../media/image103.svg"/><Relationship Id="rId23" Type="http://schemas.openxmlformats.org/officeDocument/2006/relationships/image" Target="../media/image111.svg"/><Relationship Id="rId28" Type="http://schemas.openxmlformats.org/officeDocument/2006/relationships/image" Target="../media/image116.png"/><Relationship Id="rId36" Type="http://schemas.openxmlformats.org/officeDocument/2006/relationships/image" Target="../media/image124.png"/><Relationship Id="rId10" Type="http://schemas.openxmlformats.org/officeDocument/2006/relationships/image" Target="../media/image98.png"/><Relationship Id="rId19" Type="http://schemas.openxmlformats.org/officeDocument/2006/relationships/image" Target="../media/image107.svg"/><Relationship Id="rId31" Type="http://schemas.openxmlformats.org/officeDocument/2006/relationships/image" Target="../media/image119.svg"/><Relationship Id="rId4" Type="http://schemas.openxmlformats.org/officeDocument/2006/relationships/image" Target="../media/image92.png"/><Relationship Id="rId9" Type="http://schemas.openxmlformats.org/officeDocument/2006/relationships/image" Target="../media/image97.svg"/><Relationship Id="rId14" Type="http://schemas.openxmlformats.org/officeDocument/2006/relationships/image" Target="../media/image102.png"/><Relationship Id="rId22" Type="http://schemas.openxmlformats.org/officeDocument/2006/relationships/image" Target="../media/image110.png"/><Relationship Id="rId27" Type="http://schemas.openxmlformats.org/officeDocument/2006/relationships/image" Target="../media/image115.svg"/><Relationship Id="rId30" Type="http://schemas.openxmlformats.org/officeDocument/2006/relationships/image" Target="../media/image118.png"/><Relationship Id="rId35" Type="http://schemas.openxmlformats.org/officeDocument/2006/relationships/image" Target="../media/image123.svg"/><Relationship Id="rId43" Type="http://schemas.openxmlformats.org/officeDocument/2006/relationships/image" Target="../media/image131.svg"/></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id="{EA275453-308B-40CA-83A2-615F75801392}"/>
              </a:ext>
            </a:extLst>
          </p:cNvPr>
          <p:cNvGrpSpPr/>
          <p:nvPr/>
        </p:nvGrpSpPr>
        <p:grpSpPr>
          <a:xfrm>
            <a:off x="0" y="8221"/>
            <a:ext cx="12192000" cy="6809987"/>
            <a:chOff x="-355600" y="1242283"/>
            <a:chExt cx="13347700" cy="5974104"/>
          </a:xfrm>
        </p:grpSpPr>
        <p:pic>
          <p:nvPicPr>
            <p:cNvPr id="41" name="图片 40">
              <a:extLst>
                <a:ext uri="{FF2B5EF4-FFF2-40B4-BE49-F238E27FC236}">
                  <a16:creationId xmlns:a16="http://schemas.microsoft.com/office/drawing/2014/main" id="{78614D0D-1AD5-4D15-89A2-D786581AD802}"/>
                </a:ext>
              </a:extLst>
            </p:cNvPr>
            <p:cNvPicPr>
              <a:picLocks noChangeAspect="1"/>
            </p:cNvPicPr>
            <p:nvPr/>
          </p:nvPicPr>
          <p:blipFill rotWithShape="1">
            <a:blip r:embed="rId4">
              <a:extLst>
                <a:ext uri="{28A0092B-C50C-407E-A947-70E740481C1C}">
                  <a14:useLocalDpi xmlns:a14="http://schemas.microsoft.com/office/drawing/2010/main" val="0"/>
                </a:ext>
              </a:extLst>
            </a:blip>
            <a:srcRect l="44898" t="41978" r="-237" b="13260"/>
            <a:stretch/>
          </p:blipFill>
          <p:spPr>
            <a:xfrm>
              <a:off x="-355600" y="1242284"/>
              <a:ext cx="6731000" cy="5974103"/>
            </a:xfrm>
            <a:prstGeom prst="rect">
              <a:avLst/>
            </a:prstGeom>
          </p:spPr>
        </p:pic>
        <p:pic>
          <p:nvPicPr>
            <p:cNvPr id="42" name="图片 41">
              <a:extLst>
                <a:ext uri="{FF2B5EF4-FFF2-40B4-BE49-F238E27FC236}">
                  <a16:creationId xmlns:a16="http://schemas.microsoft.com/office/drawing/2014/main" id="{D4C632DA-6BBA-4034-8FD3-AAA1FBE4FC46}"/>
                </a:ext>
              </a:extLst>
            </p:cNvPr>
            <p:cNvPicPr>
              <a:picLocks noChangeAspect="1"/>
            </p:cNvPicPr>
            <p:nvPr/>
          </p:nvPicPr>
          <p:blipFill rotWithShape="1">
            <a:blip r:embed="rId4">
              <a:extLst>
                <a:ext uri="{28A0092B-C50C-407E-A947-70E740481C1C}">
                  <a14:useLocalDpi xmlns:a14="http://schemas.microsoft.com/office/drawing/2010/main" val="0"/>
                </a:ext>
              </a:extLst>
            </a:blip>
            <a:srcRect l="44898" t="41978" r="-237" b="13260"/>
            <a:stretch/>
          </p:blipFill>
          <p:spPr>
            <a:xfrm flipH="1">
              <a:off x="6261100" y="1242283"/>
              <a:ext cx="6731000" cy="5974103"/>
            </a:xfrm>
            <a:prstGeom prst="rect">
              <a:avLst/>
            </a:prstGeom>
          </p:spPr>
        </p:pic>
      </p:grpSp>
      <p:pic>
        <p:nvPicPr>
          <p:cNvPr id="20" name="图片 19">
            <a:extLst>
              <a:ext uri="{FF2B5EF4-FFF2-40B4-BE49-F238E27FC236}">
                <a16:creationId xmlns:a16="http://schemas.microsoft.com/office/drawing/2014/main" id="{EF25737E-F6C0-417C-8B33-77EAEE34EA2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48" t="45402" r="24803" b="24732"/>
          <a:stretch/>
        </p:blipFill>
        <p:spPr>
          <a:xfrm>
            <a:off x="200356" y="-350320"/>
            <a:ext cx="2178878" cy="1983752"/>
          </a:xfrm>
          <a:prstGeom prst="rect">
            <a:avLst/>
          </a:prstGeom>
        </p:spPr>
      </p:pic>
      <p:pic>
        <p:nvPicPr>
          <p:cNvPr id="25" name="图片 24">
            <a:extLst>
              <a:ext uri="{FF2B5EF4-FFF2-40B4-BE49-F238E27FC236}">
                <a16:creationId xmlns:a16="http://schemas.microsoft.com/office/drawing/2014/main" id="{F83A94E9-53AD-44B7-8C09-3BD9B95D2435}"/>
              </a:ext>
            </a:extLst>
          </p:cNvPr>
          <p:cNvPicPr>
            <a:picLocks noChangeAspect="1"/>
          </p:cNvPicPr>
          <p:nvPr/>
        </p:nvPicPr>
        <p:blipFill rotWithShape="1">
          <a:blip r:embed="rId6">
            <a:extLst>
              <a:ext uri="{28A0092B-C50C-407E-A947-70E740481C1C}">
                <a14:useLocalDpi xmlns:a14="http://schemas.microsoft.com/office/drawing/2010/main" val="0"/>
              </a:ext>
            </a:extLst>
          </a:blip>
          <a:srcRect t="71253" r="274" b="9427"/>
          <a:stretch/>
        </p:blipFill>
        <p:spPr>
          <a:xfrm>
            <a:off x="0" y="3556250"/>
            <a:ext cx="12192000" cy="3301750"/>
          </a:xfrm>
          <a:prstGeom prst="rect">
            <a:avLst/>
          </a:prstGeom>
        </p:spPr>
      </p:pic>
      <p:pic>
        <p:nvPicPr>
          <p:cNvPr id="23" name="图片 22">
            <a:extLst>
              <a:ext uri="{FF2B5EF4-FFF2-40B4-BE49-F238E27FC236}">
                <a16:creationId xmlns:a16="http://schemas.microsoft.com/office/drawing/2014/main" id="{236B012D-26C8-49E1-82B9-497CEE8F6C45}"/>
              </a:ext>
            </a:extLst>
          </p:cNvPr>
          <p:cNvPicPr>
            <a:picLocks noChangeAspect="1"/>
          </p:cNvPicPr>
          <p:nvPr/>
        </p:nvPicPr>
        <p:blipFill rotWithShape="1">
          <a:blip r:embed="rId7">
            <a:extLst>
              <a:ext uri="{28A0092B-C50C-407E-A947-70E740481C1C}">
                <a14:useLocalDpi xmlns:a14="http://schemas.microsoft.com/office/drawing/2010/main" val="0"/>
              </a:ext>
            </a:extLst>
          </a:blip>
          <a:srcRect l="58176" t="52867" r="-1171" b="21243"/>
          <a:stretch/>
        </p:blipFill>
        <p:spPr>
          <a:xfrm>
            <a:off x="9118237" y="3815161"/>
            <a:ext cx="3180415" cy="3406443"/>
          </a:xfrm>
          <a:prstGeom prst="rect">
            <a:avLst/>
          </a:prstGeom>
        </p:spPr>
      </p:pic>
      <p:pic>
        <p:nvPicPr>
          <p:cNvPr id="9" name="图片 8">
            <a:extLst>
              <a:ext uri="{FF2B5EF4-FFF2-40B4-BE49-F238E27FC236}">
                <a16:creationId xmlns:a16="http://schemas.microsoft.com/office/drawing/2014/main" id="{F87ADF33-8D76-4E87-A5BC-0D5D0C06A10E}"/>
              </a:ext>
            </a:extLst>
          </p:cNvPr>
          <p:cNvPicPr>
            <a:picLocks noChangeAspect="1"/>
          </p:cNvPicPr>
          <p:nvPr/>
        </p:nvPicPr>
        <p:blipFill rotWithShape="1">
          <a:blip r:embed="rId8">
            <a:extLst>
              <a:ext uri="{28A0092B-C50C-407E-A947-70E740481C1C}">
                <a14:useLocalDpi xmlns:a14="http://schemas.microsoft.com/office/drawing/2010/main" val="0"/>
              </a:ext>
            </a:extLst>
          </a:blip>
          <a:srcRect l="27630" t="30226" r="23590" b="29068"/>
          <a:stretch/>
        </p:blipFill>
        <p:spPr>
          <a:xfrm>
            <a:off x="879007" y="1715075"/>
            <a:ext cx="3000453" cy="4453524"/>
          </a:xfrm>
          <a:prstGeom prst="rect">
            <a:avLst/>
          </a:prstGeom>
        </p:spPr>
      </p:pic>
      <p:grpSp>
        <p:nvGrpSpPr>
          <p:cNvPr id="10" name="组合 9">
            <a:extLst>
              <a:ext uri="{FF2B5EF4-FFF2-40B4-BE49-F238E27FC236}">
                <a16:creationId xmlns:a16="http://schemas.microsoft.com/office/drawing/2014/main" id="{53225ACB-2B01-4694-A33C-3051DDC99CBC}"/>
              </a:ext>
            </a:extLst>
          </p:cNvPr>
          <p:cNvGrpSpPr/>
          <p:nvPr/>
        </p:nvGrpSpPr>
        <p:grpSpPr>
          <a:xfrm>
            <a:off x="0" y="3566019"/>
            <a:ext cx="12195836" cy="3433990"/>
            <a:chOff x="-3836" y="3564981"/>
            <a:chExt cx="12195836" cy="3433990"/>
          </a:xfrm>
        </p:grpSpPr>
        <p:pic>
          <p:nvPicPr>
            <p:cNvPr id="22" name="图片 21">
              <a:extLst>
                <a:ext uri="{FF2B5EF4-FFF2-40B4-BE49-F238E27FC236}">
                  <a16:creationId xmlns:a16="http://schemas.microsoft.com/office/drawing/2014/main" id="{2AD54DB5-DF11-4D4B-B715-14BE6EDB78E0}"/>
                </a:ext>
              </a:extLst>
            </p:cNvPr>
            <p:cNvPicPr>
              <a:picLocks noChangeAspect="1"/>
            </p:cNvPicPr>
            <p:nvPr/>
          </p:nvPicPr>
          <p:blipFill rotWithShape="1">
            <a:blip r:embed="rId7">
              <a:extLst>
                <a:ext uri="{28A0092B-C50C-407E-A947-70E740481C1C}">
                  <a14:useLocalDpi xmlns:a14="http://schemas.microsoft.com/office/drawing/2010/main" val="0"/>
                </a:ext>
              </a:extLst>
            </a:blip>
            <a:srcRect t="48762" r="59945" b="24596"/>
            <a:stretch/>
          </p:blipFill>
          <p:spPr>
            <a:xfrm>
              <a:off x="-3836" y="3705474"/>
              <a:ext cx="2664699" cy="3152526"/>
            </a:xfrm>
            <a:prstGeom prst="rect">
              <a:avLst/>
            </a:prstGeom>
          </p:spPr>
        </p:pic>
        <p:grpSp>
          <p:nvGrpSpPr>
            <p:cNvPr id="6" name="组合 5">
              <a:extLst>
                <a:ext uri="{FF2B5EF4-FFF2-40B4-BE49-F238E27FC236}">
                  <a16:creationId xmlns:a16="http://schemas.microsoft.com/office/drawing/2014/main" id="{8CBF9286-8141-422D-803D-CE836221C510}"/>
                </a:ext>
              </a:extLst>
            </p:cNvPr>
            <p:cNvGrpSpPr/>
            <p:nvPr/>
          </p:nvGrpSpPr>
          <p:grpSpPr>
            <a:xfrm>
              <a:off x="169579" y="3564981"/>
              <a:ext cx="12022421" cy="3433990"/>
              <a:chOff x="169579" y="3564981"/>
              <a:chExt cx="12022421" cy="3433990"/>
            </a:xfrm>
          </p:grpSpPr>
          <p:pic>
            <p:nvPicPr>
              <p:cNvPr id="8" name="图片 7">
                <a:extLst>
                  <a:ext uri="{FF2B5EF4-FFF2-40B4-BE49-F238E27FC236}">
                    <a16:creationId xmlns:a16="http://schemas.microsoft.com/office/drawing/2014/main" id="{C21A2CA1-D5CE-449E-89E2-D6C9BA13B12B}"/>
                  </a:ext>
                </a:extLst>
              </p:cNvPr>
              <p:cNvPicPr>
                <a:picLocks noChangeAspect="1"/>
              </p:cNvPicPr>
              <p:nvPr/>
            </p:nvPicPr>
            <p:blipFill rotWithShape="1">
              <a:blip r:embed="rId8">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grpSp>
            <p:nvGrpSpPr>
              <p:cNvPr id="4" name="组合 3">
                <a:extLst>
                  <a:ext uri="{FF2B5EF4-FFF2-40B4-BE49-F238E27FC236}">
                    <a16:creationId xmlns:a16="http://schemas.microsoft.com/office/drawing/2014/main" id="{BF4DC20D-0499-40A3-8AB2-CF1A63C3F8DB}"/>
                  </a:ext>
                </a:extLst>
              </p:cNvPr>
              <p:cNvGrpSpPr/>
              <p:nvPr/>
            </p:nvGrpSpPr>
            <p:grpSpPr>
              <a:xfrm>
                <a:off x="169579" y="3963247"/>
                <a:ext cx="9959645" cy="3035724"/>
                <a:chOff x="169579" y="3963247"/>
                <a:chExt cx="9959645" cy="3035724"/>
              </a:xfrm>
            </p:grpSpPr>
            <p:pic>
              <p:nvPicPr>
                <p:cNvPr id="5" name="图片 4">
                  <a:extLst>
                    <a:ext uri="{FF2B5EF4-FFF2-40B4-BE49-F238E27FC236}">
                      <a16:creationId xmlns:a16="http://schemas.microsoft.com/office/drawing/2014/main" id="{2F5957EB-EE9F-4FFA-B1EB-413A8D7F71BB}"/>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169579" y="4358452"/>
                  <a:ext cx="2467897" cy="2528052"/>
                </a:xfrm>
                <a:prstGeom prst="rect">
                  <a:avLst/>
                </a:prstGeom>
              </p:spPr>
            </p:pic>
            <p:pic>
              <p:nvPicPr>
                <p:cNvPr id="7" name="图片 6">
                  <a:extLst>
                    <a:ext uri="{FF2B5EF4-FFF2-40B4-BE49-F238E27FC236}">
                      <a16:creationId xmlns:a16="http://schemas.microsoft.com/office/drawing/2014/main" id="{CF706E28-17BB-46E7-B856-B13544EAEB5B}"/>
                    </a:ext>
                  </a:extLst>
                </p:cNvPr>
                <p:cNvPicPr>
                  <a:picLocks noChangeAspect="1"/>
                </p:cNvPicPr>
                <p:nvPr/>
              </p:nvPicPr>
              <p:blipFill rotWithShape="1">
                <a:blip r:embed="rId8">
                  <a:extLst>
                    <a:ext uri="{28A0092B-C50C-407E-A947-70E740481C1C}">
                      <a14:useLocalDpi xmlns:a14="http://schemas.microsoft.com/office/drawing/2010/main" val="0"/>
                    </a:ext>
                  </a:extLst>
                </a:blip>
                <a:srcRect l="40565" t="76702" r="34189"/>
                <a:stretch/>
              </p:blipFill>
              <p:spPr>
                <a:xfrm>
                  <a:off x="8729046" y="4649650"/>
                  <a:ext cx="1400178" cy="2298273"/>
                </a:xfrm>
                <a:prstGeom prst="rect">
                  <a:avLst/>
                </a:prstGeom>
              </p:spPr>
            </p:pic>
            <p:pic>
              <p:nvPicPr>
                <p:cNvPr id="24" name="图片 23">
                  <a:extLst>
                    <a:ext uri="{FF2B5EF4-FFF2-40B4-BE49-F238E27FC236}">
                      <a16:creationId xmlns:a16="http://schemas.microsoft.com/office/drawing/2014/main" id="{200886FB-87A5-49DB-8771-744C22C30483}"/>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2291851" y="4991808"/>
                  <a:ext cx="1850211" cy="1895310"/>
                </a:xfrm>
                <a:prstGeom prst="rect">
                  <a:avLst/>
                </a:prstGeom>
              </p:spPr>
            </p:pic>
            <p:pic>
              <p:nvPicPr>
                <p:cNvPr id="17" name="图片 16">
                  <a:extLst>
                    <a:ext uri="{FF2B5EF4-FFF2-40B4-BE49-F238E27FC236}">
                      <a16:creationId xmlns:a16="http://schemas.microsoft.com/office/drawing/2014/main" id="{2D9C71D4-CE87-4FBD-B4B8-575E92D75ABE}"/>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243369" y="4922282"/>
                  <a:ext cx="1917482" cy="1964221"/>
                </a:xfrm>
                <a:prstGeom prst="rect">
                  <a:avLst/>
                </a:prstGeom>
              </p:spPr>
            </p:pic>
            <p:pic>
              <p:nvPicPr>
                <p:cNvPr id="26" name="图片 25">
                  <a:extLst>
                    <a:ext uri="{FF2B5EF4-FFF2-40B4-BE49-F238E27FC236}">
                      <a16:creationId xmlns:a16="http://schemas.microsoft.com/office/drawing/2014/main" id="{AF19E9F9-C16C-4321-AE86-AD5E213B996E}"/>
                    </a:ext>
                  </a:extLst>
                </p:cNvPr>
                <p:cNvPicPr>
                  <a:picLocks noChangeAspect="1"/>
                </p:cNvPicPr>
                <p:nvPr/>
              </p:nvPicPr>
              <p:blipFill rotWithShape="1">
                <a:blip r:embed="rId7">
                  <a:extLst>
                    <a:ext uri="{28A0092B-C50C-407E-A947-70E740481C1C}">
                      <a14:useLocalDpi xmlns:a14="http://schemas.microsoft.com/office/drawing/2010/main" val="0"/>
                    </a:ext>
                  </a:extLst>
                </a:blip>
                <a:srcRect t="48762" r="59945" b="26775"/>
                <a:stretch/>
              </p:blipFill>
              <p:spPr>
                <a:xfrm>
                  <a:off x="3826598" y="5351805"/>
                  <a:ext cx="1400178" cy="1521061"/>
                </a:xfrm>
                <a:prstGeom prst="rect">
                  <a:avLst/>
                </a:prstGeom>
              </p:spPr>
            </p:pic>
            <p:pic>
              <p:nvPicPr>
                <p:cNvPr id="21" name="图片 20">
                  <a:extLst>
                    <a:ext uri="{FF2B5EF4-FFF2-40B4-BE49-F238E27FC236}">
                      <a16:creationId xmlns:a16="http://schemas.microsoft.com/office/drawing/2014/main" id="{8ED05ECC-D629-440F-BD3F-5DF2CBEA4695}"/>
                    </a:ext>
                  </a:extLst>
                </p:cNvPr>
                <p:cNvPicPr>
                  <a:picLocks noChangeAspect="1"/>
                </p:cNvPicPr>
                <p:nvPr/>
              </p:nvPicPr>
              <p:blipFill rotWithShape="1">
                <a:blip r:embed="rId8">
                  <a:extLst>
                    <a:ext uri="{28A0092B-C50C-407E-A947-70E740481C1C}">
                      <a14:useLocalDpi xmlns:a14="http://schemas.microsoft.com/office/drawing/2010/main" val="0"/>
                    </a:ext>
                  </a:extLst>
                </a:blip>
                <a:srcRect l="40565" t="76702" r="34189"/>
                <a:stretch/>
              </p:blipFill>
              <p:spPr>
                <a:xfrm>
                  <a:off x="4564326" y="4700698"/>
                  <a:ext cx="1400178" cy="2298273"/>
                </a:xfrm>
                <a:prstGeom prst="rect">
                  <a:avLst/>
                </a:prstGeom>
              </p:spPr>
            </p:pic>
            <p:pic>
              <p:nvPicPr>
                <p:cNvPr id="19" name="图片 18">
                  <a:extLst>
                    <a:ext uri="{FF2B5EF4-FFF2-40B4-BE49-F238E27FC236}">
                      <a16:creationId xmlns:a16="http://schemas.microsoft.com/office/drawing/2014/main" id="{0C998546-343A-4B4F-92E4-C3689280CAFF}"/>
                    </a:ext>
                  </a:extLst>
                </p:cNvPr>
                <p:cNvPicPr>
                  <a:picLocks noChangeAspect="1"/>
                </p:cNvPicPr>
                <p:nvPr/>
              </p:nvPicPr>
              <p:blipFill rotWithShape="1">
                <a:blip r:embed="rId7">
                  <a:extLst>
                    <a:ext uri="{28A0092B-C50C-407E-A947-70E740481C1C}">
                      <a14:useLocalDpi xmlns:a14="http://schemas.microsoft.com/office/drawing/2010/main" val="0"/>
                    </a:ext>
                  </a:extLst>
                </a:blip>
                <a:srcRect t="48762" r="59945" b="26775"/>
                <a:stretch/>
              </p:blipFill>
              <p:spPr>
                <a:xfrm>
                  <a:off x="5264416" y="3963247"/>
                  <a:ext cx="2664699" cy="2894753"/>
                </a:xfrm>
                <a:prstGeom prst="rect">
                  <a:avLst/>
                </a:prstGeom>
              </p:spPr>
            </p:pic>
          </p:grpSp>
        </p:grpSp>
      </p:grpSp>
      <p:pic>
        <p:nvPicPr>
          <p:cNvPr id="13" name="图片 12">
            <a:extLst>
              <a:ext uri="{FF2B5EF4-FFF2-40B4-BE49-F238E27FC236}">
                <a16:creationId xmlns:a16="http://schemas.microsoft.com/office/drawing/2014/main" id="{7EED0D06-5872-4EFE-BA2A-68A4D97D4F6F}"/>
              </a:ext>
            </a:extLst>
          </p:cNvPr>
          <p:cNvPicPr>
            <a:picLocks noChangeAspect="1"/>
          </p:cNvPicPr>
          <p:nvPr/>
        </p:nvPicPr>
        <p:blipFill rotWithShape="1">
          <a:blip r:embed="rId11">
            <a:extLst>
              <a:ext uri="{28A0092B-C50C-407E-A947-70E740481C1C}">
                <a14:useLocalDpi xmlns:a14="http://schemas.microsoft.com/office/drawing/2010/main" val="0"/>
              </a:ext>
            </a:extLst>
          </a:blip>
          <a:srcRect l="45354" t="27813" r="2313" b="48137"/>
          <a:stretch/>
        </p:blipFill>
        <p:spPr>
          <a:xfrm flipH="1">
            <a:off x="7091239" y="-347109"/>
            <a:ext cx="5100761" cy="4169385"/>
          </a:xfrm>
          <a:prstGeom prst="rect">
            <a:avLst/>
          </a:prstGeom>
        </p:spPr>
      </p:pic>
      <p:pic>
        <p:nvPicPr>
          <p:cNvPr id="43" name="5bfd36810f03f">
            <a:hlinkClick r:id="" action="ppaction://media"/>
            <a:extLst>
              <a:ext uri="{FF2B5EF4-FFF2-40B4-BE49-F238E27FC236}">
                <a16:creationId xmlns:a16="http://schemas.microsoft.com/office/drawing/2014/main" id="{70EBC0AE-450C-4F6B-A2A8-5A9941469560}"/>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73415" y="39792"/>
            <a:ext cx="487363" cy="487362"/>
          </a:xfrm>
          <a:prstGeom prst="rect">
            <a:avLst/>
          </a:prstGeom>
        </p:spPr>
      </p:pic>
      <p:sp>
        <p:nvSpPr>
          <p:cNvPr id="11" name="TextBox 10">
            <a:extLst>
              <a:ext uri="{FF2B5EF4-FFF2-40B4-BE49-F238E27FC236}">
                <a16:creationId xmlns:a16="http://schemas.microsoft.com/office/drawing/2014/main" id="{BCD9F2DB-90D7-3081-674D-BC9C4C0222F3}"/>
              </a:ext>
            </a:extLst>
          </p:cNvPr>
          <p:cNvSpPr txBox="1"/>
          <p:nvPr/>
        </p:nvSpPr>
        <p:spPr>
          <a:xfrm>
            <a:off x="3023037" y="1607916"/>
            <a:ext cx="6250329" cy="1785104"/>
          </a:xfrm>
          <a:prstGeom prst="rect">
            <a:avLst/>
          </a:prstGeom>
          <a:noFill/>
        </p:spPr>
        <p:txBody>
          <a:bodyPr wrap="square" rtlCol="0">
            <a:spAutoFit/>
          </a:bodyPr>
          <a:lstStyle/>
          <a:p>
            <a:pPr algn="ctr"/>
            <a:r>
              <a:rPr lang="en-VN" sz="5500" b="1" i="1" dirty="0">
                <a:latin typeface="Times New Roman" panose="02020603050405020304" pitchFamily="18" charset="0"/>
                <a:cs typeface="Times New Roman" panose="02020603050405020304" pitchFamily="18" charset="0"/>
              </a:rPr>
              <a:t>C</a:t>
            </a:r>
            <a:r>
              <a:rPr lang="en-US" sz="5500" b="1" i="1" dirty="0">
                <a:latin typeface="Times New Roman" panose="02020603050405020304" pitchFamily="18" charset="0"/>
                <a:cs typeface="Times New Roman" panose="02020603050405020304" pitchFamily="18" charset="0"/>
              </a:rPr>
              <a:t>h</a:t>
            </a:r>
            <a:r>
              <a:rPr lang="en-VN" sz="5500" b="1" i="1" dirty="0">
                <a:latin typeface="Times New Roman" panose="02020603050405020304" pitchFamily="18" charset="0"/>
                <a:cs typeface="Times New Roman" panose="02020603050405020304" pitchFamily="18" charset="0"/>
              </a:rPr>
              <a:t>ào mừng các em học sinh yêu quý !</a:t>
            </a:r>
          </a:p>
        </p:txBody>
      </p:sp>
    </p:spTree>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4736" fill="hold"/>
                                        <p:tgtEl>
                                          <p:spTgt spid="43"/>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p:cTn id="21" dur="500" fill="hold"/>
                                        <p:tgtEl>
                                          <p:spTgt spid="25"/>
                                        </p:tgtEl>
                                        <p:attrNameLst>
                                          <p:attrName>ppt_w</p:attrName>
                                        </p:attrNameLst>
                                      </p:cBhvr>
                                      <p:tavLst>
                                        <p:tav tm="0">
                                          <p:val>
                                            <p:fltVal val="0"/>
                                          </p:val>
                                        </p:tav>
                                        <p:tav tm="100000">
                                          <p:val>
                                            <p:strVal val="#ppt_w"/>
                                          </p:val>
                                        </p:tav>
                                      </p:tavLst>
                                    </p:anim>
                                    <p:anim calcmode="lin" valueType="num">
                                      <p:cBhvr>
                                        <p:cTn id="22" dur="500" fill="hold"/>
                                        <p:tgtEl>
                                          <p:spTgt spid="25"/>
                                        </p:tgtEl>
                                        <p:attrNameLst>
                                          <p:attrName>ppt_h</p:attrName>
                                        </p:attrNameLst>
                                      </p:cBhvr>
                                      <p:tavLst>
                                        <p:tav tm="0">
                                          <p:val>
                                            <p:fltVal val="0"/>
                                          </p:val>
                                        </p:tav>
                                        <p:tav tm="100000">
                                          <p:val>
                                            <p:strVal val="#ppt_h"/>
                                          </p:val>
                                        </p:tav>
                                      </p:tavLst>
                                    </p:anim>
                                    <p:animEffect transition="in" filter="fade">
                                      <p:cBhvr>
                                        <p:cTn id="23" dur="500"/>
                                        <p:tgtEl>
                                          <p:spTgt spid="25"/>
                                        </p:tgtEl>
                                      </p:cBhvr>
                                    </p:animEffect>
                                  </p:childTnLst>
                                </p:cTn>
                              </p:par>
                              <p:par>
                                <p:cTn id="24" presetID="53" presetClass="entr" presetSubtype="1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500" fill="hold"/>
                                        <p:tgtEl>
                                          <p:spTgt spid="23"/>
                                        </p:tgtEl>
                                        <p:attrNameLst>
                                          <p:attrName>ppt_w</p:attrName>
                                        </p:attrNameLst>
                                      </p:cBhvr>
                                      <p:tavLst>
                                        <p:tav tm="0">
                                          <p:val>
                                            <p:fltVal val="0"/>
                                          </p:val>
                                        </p:tav>
                                        <p:tav tm="100000">
                                          <p:val>
                                            <p:strVal val="#ppt_w"/>
                                          </p:val>
                                        </p:tav>
                                      </p:tavLst>
                                    </p:anim>
                                    <p:anim calcmode="lin" valueType="num">
                                      <p:cBhvr>
                                        <p:cTn id="27" dur="500" fill="hold"/>
                                        <p:tgtEl>
                                          <p:spTgt spid="23"/>
                                        </p:tgtEl>
                                        <p:attrNameLst>
                                          <p:attrName>ppt_h</p:attrName>
                                        </p:attrNameLst>
                                      </p:cBhvr>
                                      <p:tavLst>
                                        <p:tav tm="0">
                                          <p:val>
                                            <p:fltVal val="0"/>
                                          </p:val>
                                        </p:tav>
                                        <p:tav tm="100000">
                                          <p:val>
                                            <p:strVal val="#ppt_h"/>
                                          </p:val>
                                        </p:tav>
                                      </p:tavLst>
                                    </p:anim>
                                    <p:animEffect transition="in" filter="fade">
                                      <p:cBhvr>
                                        <p:cTn id="28" dur="500"/>
                                        <p:tgtEl>
                                          <p:spTgt spid="23"/>
                                        </p:tgtEl>
                                      </p:cBhvr>
                                    </p:animEffect>
                                  </p:childTnLst>
                                </p:cTn>
                              </p:par>
                              <p:par>
                                <p:cTn id="29" presetID="53" presetClass="entr" presetSubtype="16"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47" repeatCount="indefinite" fill="remove" display="0">
                  <p:stCondLst>
                    <p:cond delay="indefinite"/>
                  </p:stCondLst>
                  <p:endCondLst>
                    <p:cond evt="onStopAudio" delay="0">
                      <p:tgtEl>
                        <p:sldTgt/>
                      </p:tgtEl>
                    </p:cond>
                  </p:endCondLst>
                </p:cTn>
                <p:tgtEl>
                  <p:spTgt spid="4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23" name="Rectangle 922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218" name="Picture 2" descr="Sứa biển là con gì? Cấu tạo, tác dụng, có lợi hay có hại - IAS Links">
            <a:extLst>
              <a:ext uri="{FF2B5EF4-FFF2-40B4-BE49-F238E27FC236}">
                <a16:creationId xmlns:a16="http://schemas.microsoft.com/office/drawing/2014/main" id="{A9FC710F-25DC-9222-6178-F7EA061DB0D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316" r="-1" b="-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
            <a:extLst>
              <a:ext uri="{FF2B5EF4-FFF2-40B4-BE49-F238E27FC236}">
                <a16:creationId xmlns:a16="http://schemas.microsoft.com/office/drawing/2014/main" id="{48CB7EF8-FFB4-6949-2273-D5FF29F3CF00}"/>
              </a:ext>
            </a:extLst>
          </p:cNvPr>
          <p:cNvSpPr/>
          <p:nvPr/>
        </p:nvSpPr>
        <p:spPr>
          <a:xfrm>
            <a:off x="561021" y="543029"/>
            <a:ext cx="5255914" cy="784830"/>
          </a:xfrm>
          <a:prstGeom prst="rect">
            <a:avLst/>
          </a:prstGeom>
        </p:spPr>
        <p:txBody>
          <a:bodyPr wrap="square">
            <a:spAutoFit/>
          </a:bodyPr>
          <a:lstStyle/>
          <a:p>
            <a:pPr algn="just"/>
            <a:r>
              <a:rPr lang="vi-VN" altLang="zh-CN"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rPr>
              <a:t>Sứa biển</a:t>
            </a:r>
            <a:endParaRPr lang="zh-CN" altLang="en-US"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111829020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5" name="Rectangle 7174">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7170" name="Picture 2" descr="Bạch tuộc là &quot;con lai&quot; của sinh vật ngoài hành tinh? - Báo Người lao động">
            <a:extLst>
              <a:ext uri="{FF2B5EF4-FFF2-40B4-BE49-F238E27FC236}">
                <a16:creationId xmlns:a16="http://schemas.microsoft.com/office/drawing/2014/main" id="{74D70512-6493-C092-6996-1E70BF73FDF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858" b="4572"/>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
            <a:extLst>
              <a:ext uri="{FF2B5EF4-FFF2-40B4-BE49-F238E27FC236}">
                <a16:creationId xmlns:a16="http://schemas.microsoft.com/office/drawing/2014/main" id="{EBA433FF-2982-F42C-3A01-51CF168D9D34}"/>
              </a:ext>
            </a:extLst>
          </p:cNvPr>
          <p:cNvSpPr/>
          <p:nvPr/>
        </p:nvSpPr>
        <p:spPr>
          <a:xfrm>
            <a:off x="561021" y="543029"/>
            <a:ext cx="5255914" cy="784830"/>
          </a:xfrm>
          <a:prstGeom prst="rect">
            <a:avLst/>
          </a:prstGeom>
        </p:spPr>
        <p:txBody>
          <a:bodyPr wrap="square">
            <a:spAutoFit/>
          </a:bodyPr>
          <a:lstStyle/>
          <a:p>
            <a:pPr algn="just"/>
            <a:r>
              <a:rPr lang="vi-VN" altLang="zh-CN"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rPr>
              <a:t>Bạch tuộc</a:t>
            </a:r>
            <a:endParaRPr lang="zh-CN" altLang="en-US"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3839477804"/>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981C407C-7223-4886-9E52-2C57DB7DC45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848" t="45402" r="24803" b="24732"/>
          <a:stretch/>
        </p:blipFill>
        <p:spPr>
          <a:xfrm>
            <a:off x="2903614" y="600089"/>
            <a:ext cx="2036981" cy="1854562"/>
          </a:xfrm>
          <a:prstGeom prst="rect">
            <a:avLst/>
          </a:prstGeom>
        </p:spPr>
      </p:pic>
      <p:sp>
        <p:nvSpPr>
          <p:cNvPr id="2" name="双波形 1">
            <a:extLst>
              <a:ext uri="{FF2B5EF4-FFF2-40B4-BE49-F238E27FC236}">
                <a16:creationId xmlns:a16="http://schemas.microsoft.com/office/drawing/2014/main" id="{4A7AF3C0-47C4-4FF9-BF06-C3CCF657CD0B}"/>
              </a:ext>
            </a:extLst>
          </p:cNvPr>
          <p:cNvSpPr/>
          <p:nvPr/>
        </p:nvSpPr>
        <p:spPr>
          <a:xfrm>
            <a:off x="1" y="1100607"/>
            <a:ext cx="12191999" cy="4375003"/>
          </a:xfrm>
          <a:prstGeom prst="doubleWave">
            <a:avLst/>
          </a:prstGeom>
          <a:solidFill>
            <a:schemeClr val="bg1"/>
          </a:solidFill>
          <a:ln w="76200" cap="rnd">
            <a:noFill/>
            <a:round/>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E6C6C485-9916-4FA3-816B-10102073CF4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116" t="9996" r="22555"/>
          <a:stretch/>
        </p:blipFill>
        <p:spPr>
          <a:xfrm rot="571035">
            <a:off x="6731417" y="257220"/>
            <a:ext cx="4984596" cy="6172450"/>
          </a:xfrm>
          <a:prstGeom prst="rect">
            <a:avLst/>
          </a:prstGeom>
        </p:spPr>
      </p:pic>
      <p:pic>
        <p:nvPicPr>
          <p:cNvPr id="7" name="Picture 6" descr="Text&#10;&#10;Description automatically generated with low confidence">
            <a:extLst>
              <a:ext uri="{FF2B5EF4-FFF2-40B4-BE49-F238E27FC236}">
                <a16:creationId xmlns:a16="http://schemas.microsoft.com/office/drawing/2014/main" id="{4D9832D9-5C3F-68FC-6658-5F679795323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0336" y="1527370"/>
            <a:ext cx="7772400" cy="2349500"/>
          </a:xfrm>
          <a:prstGeom prst="rect">
            <a:avLst/>
          </a:prstGeom>
        </p:spPr>
      </p:pic>
      <p:pic>
        <p:nvPicPr>
          <p:cNvPr id="11" name="Picture 10" descr="Text&#10;&#10;Description automatically generated">
            <a:extLst>
              <a:ext uri="{FF2B5EF4-FFF2-40B4-BE49-F238E27FC236}">
                <a16:creationId xmlns:a16="http://schemas.microsoft.com/office/drawing/2014/main" id="{69E4CB42-0320-2A23-DF8E-BF15783B37C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9136" y="3235847"/>
            <a:ext cx="6654800" cy="863600"/>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7EF40295-1BCC-F10F-9074-079B781EACD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52004" y="4122849"/>
            <a:ext cx="4140200" cy="863600"/>
          </a:xfrm>
          <a:prstGeom prst="rect">
            <a:avLst/>
          </a:prstGeom>
        </p:spPr>
      </p:pic>
    </p:spTree>
    <p:extLst>
      <p:ext uri="{BB962C8B-B14F-4D97-AF65-F5344CB8AC3E}">
        <p14:creationId xmlns:p14="http://schemas.microsoft.com/office/powerpoint/2010/main" val="78363869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124A7935-7918-4494-8C5E-C3A6E5C720D1}"/>
              </a:ext>
            </a:extLst>
          </p:cNvPr>
          <p:cNvPicPr>
            <a:picLocks noChangeAspect="1"/>
          </p:cNvPicPr>
          <p:nvPr/>
        </p:nvPicPr>
        <p:blipFill rotWithShape="1">
          <a:blip r:embed="rId2">
            <a:extLst>
              <a:ext uri="{28A0092B-C50C-407E-A947-70E740481C1C}">
                <a14:useLocalDpi xmlns:a14="http://schemas.microsoft.com/office/drawing/2010/main" val="0"/>
              </a:ext>
            </a:extLst>
          </a:blip>
          <a:srcRect t="2535" r="1294" b="67599"/>
          <a:stretch/>
        </p:blipFill>
        <p:spPr>
          <a:xfrm>
            <a:off x="-312234" y="-587228"/>
            <a:ext cx="11912615" cy="6498822"/>
          </a:xfrm>
          <a:prstGeom prst="rect">
            <a:avLst/>
          </a:prstGeom>
        </p:spPr>
      </p:pic>
      <p:grpSp>
        <p:nvGrpSpPr>
          <p:cNvPr id="22" name="组合 21">
            <a:extLst>
              <a:ext uri="{FF2B5EF4-FFF2-40B4-BE49-F238E27FC236}">
                <a16:creationId xmlns:a16="http://schemas.microsoft.com/office/drawing/2014/main" id="{620FC3D7-6F7D-4A14-B764-92EB5482C50D}"/>
              </a:ext>
            </a:extLst>
          </p:cNvPr>
          <p:cNvGrpSpPr/>
          <p:nvPr/>
        </p:nvGrpSpPr>
        <p:grpSpPr>
          <a:xfrm>
            <a:off x="0" y="3556250"/>
            <a:ext cx="12298652" cy="3665354"/>
            <a:chOff x="0" y="3556250"/>
            <a:chExt cx="12298652" cy="3665354"/>
          </a:xfrm>
        </p:grpSpPr>
        <p:pic>
          <p:nvPicPr>
            <p:cNvPr id="2" name="图片 1">
              <a:extLst>
                <a:ext uri="{FF2B5EF4-FFF2-40B4-BE49-F238E27FC236}">
                  <a16:creationId xmlns:a16="http://schemas.microsoft.com/office/drawing/2014/main" id="{B80FE276-E77D-41A5-B986-D74FD419AB14}"/>
                </a:ext>
              </a:extLst>
            </p:cNvPr>
            <p:cNvPicPr>
              <a:picLocks noChangeAspect="1"/>
            </p:cNvPicPr>
            <p:nvPr/>
          </p:nvPicPr>
          <p:blipFill rotWithShape="1">
            <a:blip r:embed="rId3">
              <a:extLst>
                <a:ext uri="{28A0092B-C50C-407E-A947-70E740481C1C}">
                  <a14:useLocalDpi xmlns:a14="http://schemas.microsoft.com/office/drawing/2010/main" val="0"/>
                </a:ext>
              </a:extLst>
            </a:blip>
            <a:srcRect t="71253" r="274" b="9427"/>
            <a:stretch/>
          </p:blipFill>
          <p:spPr>
            <a:xfrm>
              <a:off x="0" y="3556250"/>
              <a:ext cx="12192000" cy="3301750"/>
            </a:xfrm>
            <a:prstGeom prst="rect">
              <a:avLst/>
            </a:prstGeom>
          </p:spPr>
        </p:pic>
        <p:pic>
          <p:nvPicPr>
            <p:cNvPr id="3" name="图片 2">
              <a:extLst>
                <a:ext uri="{FF2B5EF4-FFF2-40B4-BE49-F238E27FC236}">
                  <a16:creationId xmlns:a16="http://schemas.microsoft.com/office/drawing/2014/main" id="{58103C4F-2318-4B58-A770-64D45BC7BF53}"/>
                </a:ext>
              </a:extLst>
            </p:cNvPr>
            <p:cNvPicPr>
              <a:picLocks noChangeAspect="1"/>
            </p:cNvPicPr>
            <p:nvPr/>
          </p:nvPicPr>
          <p:blipFill rotWithShape="1">
            <a:blip r:embed="rId4">
              <a:extLst>
                <a:ext uri="{28A0092B-C50C-407E-A947-70E740481C1C}">
                  <a14:useLocalDpi xmlns:a14="http://schemas.microsoft.com/office/drawing/2010/main" val="0"/>
                </a:ext>
              </a:extLst>
            </a:blip>
            <a:srcRect l="58176" t="52867" r="-1171" b="21243"/>
            <a:stretch/>
          </p:blipFill>
          <p:spPr>
            <a:xfrm>
              <a:off x="9118237" y="3815161"/>
              <a:ext cx="3180415" cy="3406443"/>
            </a:xfrm>
            <a:prstGeom prst="rect">
              <a:avLst/>
            </a:prstGeom>
          </p:spPr>
        </p:pic>
        <p:grpSp>
          <p:nvGrpSpPr>
            <p:cNvPr id="4" name="组合 3">
              <a:extLst>
                <a:ext uri="{FF2B5EF4-FFF2-40B4-BE49-F238E27FC236}">
                  <a16:creationId xmlns:a16="http://schemas.microsoft.com/office/drawing/2014/main" id="{14D8589A-264D-40B5-8697-08E9DE5CB187}"/>
                </a:ext>
              </a:extLst>
            </p:cNvPr>
            <p:cNvGrpSpPr/>
            <p:nvPr/>
          </p:nvGrpSpPr>
          <p:grpSpPr>
            <a:xfrm>
              <a:off x="0" y="3566019"/>
              <a:ext cx="12195836" cy="3433990"/>
              <a:chOff x="-3836" y="3564981"/>
              <a:chExt cx="12195836" cy="3433990"/>
            </a:xfrm>
          </p:grpSpPr>
          <p:pic>
            <p:nvPicPr>
              <p:cNvPr id="5" name="图片 4">
                <a:extLst>
                  <a:ext uri="{FF2B5EF4-FFF2-40B4-BE49-F238E27FC236}">
                    <a16:creationId xmlns:a16="http://schemas.microsoft.com/office/drawing/2014/main" id="{8FF883DA-996F-456A-9A1B-BEC642B9AEDA}"/>
                  </a:ext>
                </a:extLst>
              </p:cNvPr>
              <p:cNvPicPr>
                <a:picLocks noChangeAspect="1"/>
              </p:cNvPicPr>
              <p:nvPr/>
            </p:nvPicPr>
            <p:blipFill rotWithShape="1">
              <a:blip r:embed="rId4">
                <a:extLst>
                  <a:ext uri="{28A0092B-C50C-407E-A947-70E740481C1C}">
                    <a14:useLocalDpi xmlns:a14="http://schemas.microsoft.com/office/drawing/2010/main" val="0"/>
                  </a:ext>
                </a:extLst>
              </a:blip>
              <a:srcRect t="48762" r="59945" b="24596"/>
              <a:stretch/>
            </p:blipFill>
            <p:spPr>
              <a:xfrm>
                <a:off x="-3836" y="3705474"/>
                <a:ext cx="2664699" cy="3152526"/>
              </a:xfrm>
              <a:prstGeom prst="rect">
                <a:avLst/>
              </a:prstGeom>
            </p:spPr>
          </p:pic>
          <p:grpSp>
            <p:nvGrpSpPr>
              <p:cNvPr id="6" name="组合 5">
                <a:extLst>
                  <a:ext uri="{FF2B5EF4-FFF2-40B4-BE49-F238E27FC236}">
                    <a16:creationId xmlns:a16="http://schemas.microsoft.com/office/drawing/2014/main" id="{951E4154-E357-40F2-AD43-2C0BE454379A}"/>
                  </a:ext>
                </a:extLst>
              </p:cNvPr>
              <p:cNvGrpSpPr/>
              <p:nvPr/>
            </p:nvGrpSpPr>
            <p:grpSpPr>
              <a:xfrm>
                <a:off x="169579" y="3564981"/>
                <a:ext cx="12022421" cy="3433990"/>
                <a:chOff x="169579" y="3564981"/>
                <a:chExt cx="12022421" cy="3433990"/>
              </a:xfrm>
            </p:grpSpPr>
            <p:pic>
              <p:nvPicPr>
                <p:cNvPr id="7" name="图片 6">
                  <a:extLst>
                    <a:ext uri="{FF2B5EF4-FFF2-40B4-BE49-F238E27FC236}">
                      <a16:creationId xmlns:a16="http://schemas.microsoft.com/office/drawing/2014/main" id="{68C6718C-452B-40DB-8D79-D1D675B4D029}"/>
                    </a:ext>
                  </a:extLst>
                </p:cNvPr>
                <p:cNvPicPr>
                  <a:picLocks noChangeAspect="1"/>
                </p:cNvPicPr>
                <p:nvPr/>
              </p:nvPicPr>
              <p:blipFill rotWithShape="1">
                <a:blip r:embed="rId5">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grpSp>
              <p:nvGrpSpPr>
                <p:cNvPr id="8" name="组合 7">
                  <a:extLst>
                    <a:ext uri="{FF2B5EF4-FFF2-40B4-BE49-F238E27FC236}">
                      <a16:creationId xmlns:a16="http://schemas.microsoft.com/office/drawing/2014/main" id="{88B79C2C-B91C-4B94-A86D-3BD809854261}"/>
                    </a:ext>
                  </a:extLst>
                </p:cNvPr>
                <p:cNvGrpSpPr/>
                <p:nvPr/>
              </p:nvGrpSpPr>
              <p:grpSpPr>
                <a:xfrm>
                  <a:off x="169579" y="3963247"/>
                  <a:ext cx="9959645" cy="3035724"/>
                  <a:chOff x="169579" y="3963247"/>
                  <a:chExt cx="9959645" cy="3035724"/>
                </a:xfrm>
              </p:grpSpPr>
              <p:pic>
                <p:nvPicPr>
                  <p:cNvPr id="9" name="图片 8">
                    <a:extLst>
                      <a:ext uri="{FF2B5EF4-FFF2-40B4-BE49-F238E27FC236}">
                        <a16:creationId xmlns:a16="http://schemas.microsoft.com/office/drawing/2014/main" id="{2B4AFCCD-E267-4AF2-9653-74513936EC07}"/>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169579" y="4358452"/>
                    <a:ext cx="2467897" cy="2528052"/>
                  </a:xfrm>
                  <a:prstGeom prst="rect">
                    <a:avLst/>
                  </a:prstGeom>
                </p:spPr>
              </p:pic>
              <p:pic>
                <p:nvPicPr>
                  <p:cNvPr id="10" name="图片 9">
                    <a:extLst>
                      <a:ext uri="{FF2B5EF4-FFF2-40B4-BE49-F238E27FC236}">
                        <a16:creationId xmlns:a16="http://schemas.microsoft.com/office/drawing/2014/main" id="{D99A7E70-FE77-48B2-9322-4491AA9471A1}"/>
                      </a:ext>
                    </a:extLst>
                  </p:cNvPr>
                  <p:cNvPicPr>
                    <a:picLocks noChangeAspect="1"/>
                  </p:cNvPicPr>
                  <p:nvPr/>
                </p:nvPicPr>
                <p:blipFill rotWithShape="1">
                  <a:blip r:embed="rId5">
                    <a:extLst>
                      <a:ext uri="{28A0092B-C50C-407E-A947-70E740481C1C}">
                        <a14:useLocalDpi xmlns:a14="http://schemas.microsoft.com/office/drawing/2010/main" val="0"/>
                      </a:ext>
                    </a:extLst>
                  </a:blip>
                  <a:srcRect l="40565" t="76702" r="34189"/>
                  <a:stretch/>
                </p:blipFill>
                <p:spPr>
                  <a:xfrm>
                    <a:off x="8729046" y="4649650"/>
                    <a:ext cx="1400178" cy="2298273"/>
                  </a:xfrm>
                  <a:prstGeom prst="rect">
                    <a:avLst/>
                  </a:prstGeom>
                </p:spPr>
              </p:pic>
              <p:pic>
                <p:nvPicPr>
                  <p:cNvPr id="11" name="图片 10">
                    <a:extLst>
                      <a:ext uri="{FF2B5EF4-FFF2-40B4-BE49-F238E27FC236}">
                        <a16:creationId xmlns:a16="http://schemas.microsoft.com/office/drawing/2014/main" id="{4210CBC4-5A73-47DF-A142-3564F379E208}"/>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2291851" y="4991808"/>
                    <a:ext cx="1850211" cy="1895310"/>
                  </a:xfrm>
                  <a:prstGeom prst="rect">
                    <a:avLst/>
                  </a:prstGeom>
                </p:spPr>
              </p:pic>
              <p:pic>
                <p:nvPicPr>
                  <p:cNvPr id="12" name="图片 11">
                    <a:extLst>
                      <a:ext uri="{FF2B5EF4-FFF2-40B4-BE49-F238E27FC236}">
                        <a16:creationId xmlns:a16="http://schemas.microsoft.com/office/drawing/2014/main" id="{D22735E3-5461-4174-8C10-D5DA28BB2436}"/>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243369" y="4922282"/>
                    <a:ext cx="1917482" cy="1964221"/>
                  </a:xfrm>
                  <a:prstGeom prst="rect">
                    <a:avLst/>
                  </a:prstGeom>
                </p:spPr>
              </p:pic>
              <p:pic>
                <p:nvPicPr>
                  <p:cNvPr id="13" name="图片 12">
                    <a:extLst>
                      <a:ext uri="{FF2B5EF4-FFF2-40B4-BE49-F238E27FC236}">
                        <a16:creationId xmlns:a16="http://schemas.microsoft.com/office/drawing/2014/main" id="{14B06A8A-479F-4D69-AC81-6BC1C833CC7F}"/>
                      </a:ext>
                    </a:extLst>
                  </p:cNvPr>
                  <p:cNvPicPr>
                    <a:picLocks noChangeAspect="1"/>
                  </p:cNvPicPr>
                  <p:nvPr/>
                </p:nvPicPr>
                <p:blipFill rotWithShape="1">
                  <a:blip r:embed="rId4">
                    <a:extLst>
                      <a:ext uri="{28A0092B-C50C-407E-A947-70E740481C1C}">
                        <a14:useLocalDpi xmlns:a14="http://schemas.microsoft.com/office/drawing/2010/main" val="0"/>
                      </a:ext>
                    </a:extLst>
                  </a:blip>
                  <a:srcRect t="48762" r="59945" b="26775"/>
                  <a:stretch/>
                </p:blipFill>
                <p:spPr>
                  <a:xfrm>
                    <a:off x="3826598" y="5351805"/>
                    <a:ext cx="1400178" cy="1521061"/>
                  </a:xfrm>
                  <a:prstGeom prst="rect">
                    <a:avLst/>
                  </a:prstGeom>
                </p:spPr>
              </p:pic>
              <p:pic>
                <p:nvPicPr>
                  <p:cNvPr id="14" name="图片 13">
                    <a:extLst>
                      <a:ext uri="{FF2B5EF4-FFF2-40B4-BE49-F238E27FC236}">
                        <a16:creationId xmlns:a16="http://schemas.microsoft.com/office/drawing/2014/main" id="{143FE559-4CD7-4355-8182-5C6E3AA0D076}"/>
                      </a:ext>
                    </a:extLst>
                  </p:cNvPr>
                  <p:cNvPicPr>
                    <a:picLocks noChangeAspect="1"/>
                  </p:cNvPicPr>
                  <p:nvPr/>
                </p:nvPicPr>
                <p:blipFill rotWithShape="1">
                  <a:blip r:embed="rId5">
                    <a:extLst>
                      <a:ext uri="{28A0092B-C50C-407E-A947-70E740481C1C}">
                        <a14:useLocalDpi xmlns:a14="http://schemas.microsoft.com/office/drawing/2010/main" val="0"/>
                      </a:ext>
                    </a:extLst>
                  </a:blip>
                  <a:srcRect l="40565" t="76702" r="34189"/>
                  <a:stretch/>
                </p:blipFill>
                <p:spPr>
                  <a:xfrm>
                    <a:off x="4564326" y="4700698"/>
                    <a:ext cx="1400178" cy="2298273"/>
                  </a:xfrm>
                  <a:prstGeom prst="rect">
                    <a:avLst/>
                  </a:prstGeom>
                </p:spPr>
              </p:pic>
              <p:pic>
                <p:nvPicPr>
                  <p:cNvPr id="15" name="图片 14">
                    <a:extLst>
                      <a:ext uri="{FF2B5EF4-FFF2-40B4-BE49-F238E27FC236}">
                        <a16:creationId xmlns:a16="http://schemas.microsoft.com/office/drawing/2014/main" id="{A7F456D0-18B6-4D39-9BF1-086F7085C643}"/>
                      </a:ext>
                    </a:extLst>
                  </p:cNvPr>
                  <p:cNvPicPr>
                    <a:picLocks noChangeAspect="1"/>
                  </p:cNvPicPr>
                  <p:nvPr/>
                </p:nvPicPr>
                <p:blipFill rotWithShape="1">
                  <a:blip r:embed="rId4">
                    <a:extLst>
                      <a:ext uri="{28A0092B-C50C-407E-A947-70E740481C1C}">
                        <a14:useLocalDpi xmlns:a14="http://schemas.microsoft.com/office/drawing/2010/main" val="0"/>
                      </a:ext>
                    </a:extLst>
                  </a:blip>
                  <a:srcRect t="48762" r="59945" b="26775"/>
                  <a:stretch/>
                </p:blipFill>
                <p:spPr>
                  <a:xfrm>
                    <a:off x="5264416" y="3963247"/>
                    <a:ext cx="2664699" cy="2894753"/>
                  </a:xfrm>
                  <a:prstGeom prst="rect">
                    <a:avLst/>
                  </a:prstGeom>
                </p:spPr>
              </p:pic>
            </p:grpSp>
          </p:grpSp>
        </p:grpSp>
      </p:grpSp>
      <p:sp>
        <p:nvSpPr>
          <p:cNvPr id="19" name="云形 18">
            <a:extLst>
              <a:ext uri="{FF2B5EF4-FFF2-40B4-BE49-F238E27FC236}">
                <a16:creationId xmlns:a16="http://schemas.microsoft.com/office/drawing/2014/main" id="{B11380F0-CD74-4EB0-8505-ED385D6F7F4E}"/>
              </a:ext>
            </a:extLst>
          </p:cNvPr>
          <p:cNvSpPr/>
          <p:nvPr/>
        </p:nvSpPr>
        <p:spPr>
          <a:xfrm>
            <a:off x="1272213" y="830777"/>
            <a:ext cx="7060704" cy="4205388"/>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C925739F-7C5C-47CC-B69D-F6C2C9BB60B6}"/>
              </a:ext>
            </a:extLst>
          </p:cNvPr>
          <p:cNvSpPr/>
          <p:nvPr/>
        </p:nvSpPr>
        <p:spPr>
          <a:xfrm>
            <a:off x="1198510" y="1689989"/>
            <a:ext cx="6566519" cy="2123658"/>
          </a:xfrm>
          <a:prstGeom prst="rect">
            <a:avLst/>
          </a:prstGeom>
        </p:spPr>
        <p:txBody>
          <a:bodyPr wrap="square">
            <a:spAutoFit/>
          </a:bodyPr>
          <a:lstStyle/>
          <a:p>
            <a:pPr algn="ctr"/>
            <a:r>
              <a:rPr lang="vi-VN" altLang="zh-CN"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I.</a:t>
            </a:r>
          </a:p>
          <a:p>
            <a:pPr algn="ctr"/>
            <a:r>
              <a:rPr lang="vi-VN" altLang="zh-CN"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Tìm hiểu chung</a:t>
            </a:r>
            <a:endParaRPr lang="zh-CN" altLang="en-US"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endParaRPr>
          </a:p>
        </p:txBody>
      </p:sp>
      <p:pic>
        <p:nvPicPr>
          <p:cNvPr id="17" name="Picture 16">
            <a:extLst>
              <a:ext uri="{FF2B5EF4-FFF2-40B4-BE49-F238E27FC236}">
                <a16:creationId xmlns:a16="http://schemas.microsoft.com/office/drawing/2014/main" id="{9A48AE74-C6F1-1A31-72EC-F59E4EDF3C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17629" y="34950"/>
            <a:ext cx="5001215" cy="5001215"/>
          </a:xfrm>
          <a:prstGeom prst="rect">
            <a:avLst/>
          </a:prstGeom>
        </p:spPr>
      </p:pic>
    </p:spTree>
    <p:extLst>
      <p:ext uri="{BB962C8B-B14F-4D97-AF65-F5344CB8AC3E}">
        <p14:creationId xmlns:p14="http://schemas.microsoft.com/office/powerpoint/2010/main" val="305392292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7E60E3A-E49A-4836-891C-653C14F930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478894" y="-2823865"/>
            <a:ext cx="6688916" cy="11860897"/>
          </a:xfrm>
          <a:prstGeom prst="rect">
            <a:avLst/>
          </a:prstGeom>
        </p:spPr>
      </p:pic>
      <p:sp>
        <p:nvSpPr>
          <p:cNvPr id="3" name="云形 2">
            <a:extLst>
              <a:ext uri="{FF2B5EF4-FFF2-40B4-BE49-F238E27FC236}">
                <a16:creationId xmlns:a16="http://schemas.microsoft.com/office/drawing/2014/main" id="{8034A2B0-24EA-4983-8308-7E023886D24A}"/>
              </a:ext>
            </a:extLst>
          </p:cNvPr>
          <p:cNvSpPr/>
          <p:nvPr/>
        </p:nvSpPr>
        <p:spPr>
          <a:xfrm>
            <a:off x="-321276" y="172995"/>
            <a:ext cx="9860691" cy="6278047"/>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a16="http://schemas.microsoft.com/office/drawing/2014/main" id="{A11D6CC7-8030-4585-BD8E-CBE5EAA913E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173415" y="4359490"/>
            <a:ext cx="2467897" cy="2528052"/>
          </a:xfrm>
          <a:prstGeom prst="rect">
            <a:avLst/>
          </a:prstGeom>
        </p:spPr>
      </p:pic>
      <p:pic>
        <p:nvPicPr>
          <p:cNvPr id="7" name="图片 17">
            <a:extLst>
              <a:ext uri="{FF2B5EF4-FFF2-40B4-BE49-F238E27FC236}">
                <a16:creationId xmlns:a16="http://schemas.microsoft.com/office/drawing/2014/main" id="{2D9DDC84-0B8E-74F3-7E61-D509E3912AF5}"/>
              </a:ext>
            </a:extLst>
          </p:cNvPr>
          <p:cNvPicPr>
            <a:picLocks noChangeAspect="1"/>
          </p:cNvPicPr>
          <p:nvPr/>
        </p:nvPicPr>
        <p:blipFill rotWithShape="1">
          <a:blip r:embed="rId5">
            <a:extLst>
              <a:ext uri="{28A0092B-C50C-407E-A947-70E740481C1C}">
                <a14:useLocalDpi xmlns:a14="http://schemas.microsoft.com/office/drawing/2010/main" val="0"/>
              </a:ext>
            </a:extLst>
          </a:blip>
          <a:srcRect l="7981" t="27813" r="2312" b="48137"/>
          <a:stretch/>
        </p:blipFill>
        <p:spPr>
          <a:xfrm flipH="1">
            <a:off x="6993924" y="4411081"/>
            <a:ext cx="5198076" cy="2827238"/>
          </a:xfrm>
          <a:prstGeom prst="rect">
            <a:avLst/>
          </a:prstGeom>
        </p:spPr>
      </p:pic>
      <p:sp>
        <p:nvSpPr>
          <p:cNvPr id="9" name="TextBox 8">
            <a:extLst>
              <a:ext uri="{FF2B5EF4-FFF2-40B4-BE49-F238E27FC236}">
                <a16:creationId xmlns:a16="http://schemas.microsoft.com/office/drawing/2014/main" id="{F005FD35-FC98-C064-D3C1-A8FEE7FEDF8E}"/>
              </a:ext>
            </a:extLst>
          </p:cNvPr>
          <p:cNvSpPr txBox="1"/>
          <p:nvPr/>
        </p:nvSpPr>
        <p:spPr>
          <a:xfrm>
            <a:off x="1071416" y="850452"/>
            <a:ext cx="7798493" cy="4512261"/>
          </a:xfrm>
          <a:prstGeom prst="rect">
            <a:avLst/>
          </a:prstGeom>
          <a:noFill/>
        </p:spPr>
        <p:txBody>
          <a:bodyPr wrap="square">
            <a:spAutoFit/>
          </a:bodyPr>
          <a:lstStyle/>
          <a:p>
            <a:pPr algn="just">
              <a:lnSpc>
                <a:spcPct val="115000"/>
              </a:lnSpc>
            </a:pPr>
            <a:r>
              <a:rPr lang="vi-VN" sz="2800" b="1" i="1" dirty="0">
                <a:solidFill>
                  <a:srgbClr val="000000"/>
                </a:solidFill>
                <a:effectLst/>
                <a:latin typeface="Times New Roman" panose="02020603050405020304" pitchFamily="18" charset="0"/>
                <a:ea typeface="Times New Roman" panose="02020603050405020304" pitchFamily="18" charset="0"/>
              </a:rPr>
              <a:t>1. Truyện khoa học viễn tưởng</a:t>
            </a:r>
            <a:endParaRPr lang="en-VN" sz="2800" dirty="0">
              <a:effectLst/>
              <a:latin typeface="Times New Roman" panose="02020603050405020304" pitchFamily="18" charset="0"/>
              <a:ea typeface="Times New Roman" panose="02020603050405020304" pitchFamily="18" charset="0"/>
            </a:endParaRPr>
          </a:p>
          <a:p>
            <a:pPr algn="just">
              <a:lnSpc>
                <a:spcPct val="115000"/>
              </a:lnSpc>
            </a:pPr>
            <a:r>
              <a:rPr lang="vi-VN" sz="2800" i="1" dirty="0">
                <a:solidFill>
                  <a:srgbClr val="000000"/>
                </a:solidFill>
                <a:effectLst/>
                <a:latin typeface="Times New Roman" panose="02020603050405020304" pitchFamily="18" charset="0"/>
                <a:ea typeface="Times New Roman" panose="02020603050405020304" pitchFamily="18" charset="0"/>
              </a:rPr>
              <a:t>a. Khái niệm</a:t>
            </a:r>
            <a:endParaRPr lang="en-VN" sz="2800" dirty="0">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rPr>
              <a:t>- Là những tác phẩm văn học mà ở đó, tác giả tưởng tượng, hư cấu dựa trên thành tựu của khoa học và công nghệ. </a:t>
            </a:r>
            <a:endParaRPr lang="en-VN" sz="2800" dirty="0">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rPr>
              <a:t>- Truyện khoa học viễn tưởng rất ít khi chứa các yếu tố thần kì, siêu nhiên, mà luôn dựa trên những kiến thức hoặc lý thuyết khoa học tại thời điểm tác phẩm đó ra đời.</a:t>
            </a:r>
            <a:endParaRPr lang="en-VN" sz="2800" dirty="0">
              <a:effectLst/>
              <a:latin typeface="Times New Roman" panose="02020603050405020304" pitchFamily="18" charset="0"/>
              <a:ea typeface="Times New Roman" panose="02020603050405020304" pitchFamily="18" charset="0"/>
            </a:endParaRPr>
          </a:p>
        </p:txBody>
      </p:sp>
      <p:pic>
        <p:nvPicPr>
          <p:cNvPr id="11" name="Picture 10" descr="A picture containing vector graphics&#10;&#10;Description automatically generated">
            <a:extLst>
              <a:ext uri="{FF2B5EF4-FFF2-40B4-BE49-F238E27FC236}">
                <a16:creationId xmlns:a16="http://schemas.microsoft.com/office/drawing/2014/main" id="{E0E35679-6FF5-CB8E-E4FF-9C3C489E36F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96313" y="-295836"/>
            <a:ext cx="3882205" cy="3882205"/>
          </a:xfrm>
          <a:prstGeom prst="rect">
            <a:avLst/>
          </a:prstGeom>
        </p:spPr>
      </p:pic>
    </p:spTree>
    <p:extLst>
      <p:ext uri="{BB962C8B-B14F-4D97-AF65-F5344CB8AC3E}">
        <p14:creationId xmlns:p14="http://schemas.microsoft.com/office/powerpoint/2010/main" val="133768035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Effect transition="in" filter="barn(inVertical)">
                                      <p:cBhvr>
                                        <p:cTn id="29" dur="500"/>
                                        <p:tgtEl>
                                          <p:spTgt spid="9">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9">
                                            <p:txEl>
                                              <p:pRg st="1" end="1"/>
                                            </p:txEl>
                                          </p:spTgt>
                                        </p:tgtEl>
                                        <p:attrNameLst>
                                          <p:attrName>style.visibility</p:attrName>
                                        </p:attrNameLst>
                                      </p:cBhvr>
                                      <p:to>
                                        <p:strVal val="visible"/>
                                      </p:to>
                                    </p:set>
                                    <p:animEffect transition="in" filter="barn(inVertical)">
                                      <p:cBhvr>
                                        <p:cTn id="34" dur="500"/>
                                        <p:tgtEl>
                                          <p:spTgt spid="9">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9">
                                            <p:txEl>
                                              <p:pRg st="2" end="2"/>
                                            </p:txEl>
                                          </p:spTgt>
                                        </p:tgtEl>
                                        <p:attrNameLst>
                                          <p:attrName>style.visibility</p:attrName>
                                        </p:attrNameLst>
                                      </p:cBhvr>
                                      <p:to>
                                        <p:strVal val="visible"/>
                                      </p:to>
                                    </p:set>
                                    <p:animEffect transition="in" filter="barn(inVertical)">
                                      <p:cBhvr>
                                        <p:cTn id="39" dur="500"/>
                                        <p:tgtEl>
                                          <p:spTgt spid="9">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9">
                                            <p:txEl>
                                              <p:pRg st="3" end="3"/>
                                            </p:txEl>
                                          </p:spTgt>
                                        </p:tgtEl>
                                        <p:attrNameLst>
                                          <p:attrName>style.visibility</p:attrName>
                                        </p:attrNameLst>
                                      </p:cBhvr>
                                      <p:to>
                                        <p:strVal val="visible"/>
                                      </p:to>
                                    </p:set>
                                    <p:animEffect transition="in" filter="barn(inVertical)">
                                      <p:cBhvr>
                                        <p:cTn id="44"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1DA970F-F944-4BF6-9F7D-68B905A0C8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337856" y="-2840653"/>
            <a:ext cx="6688916" cy="11860897"/>
          </a:xfrm>
          <a:prstGeom prst="rect">
            <a:avLst/>
          </a:prstGeom>
        </p:spPr>
      </p:pic>
      <p:sp>
        <p:nvSpPr>
          <p:cNvPr id="3" name="双波形 2">
            <a:extLst>
              <a:ext uri="{FF2B5EF4-FFF2-40B4-BE49-F238E27FC236}">
                <a16:creationId xmlns:a16="http://schemas.microsoft.com/office/drawing/2014/main" id="{DBC676FA-F0F7-4E17-90BA-61F2E5D4B1AB}"/>
              </a:ext>
            </a:extLst>
          </p:cNvPr>
          <p:cNvSpPr/>
          <p:nvPr/>
        </p:nvSpPr>
        <p:spPr>
          <a:xfrm>
            <a:off x="0" y="1241496"/>
            <a:ext cx="12191999" cy="4375003"/>
          </a:xfrm>
          <a:prstGeom prst="doubleWave">
            <a:avLst/>
          </a:prstGeom>
          <a:solidFill>
            <a:schemeClr val="bg1"/>
          </a:solidFill>
          <a:ln w="762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id="{29457A35-3DA4-4CD1-AA6E-825C1870E4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5233" y="-304031"/>
            <a:ext cx="3733028" cy="3733028"/>
          </a:xfrm>
          <a:prstGeom prst="rect">
            <a:avLst/>
          </a:prstGeom>
        </p:spPr>
      </p:pic>
      <p:graphicFrame>
        <p:nvGraphicFramePr>
          <p:cNvPr id="6" name="Table 5">
            <a:extLst>
              <a:ext uri="{FF2B5EF4-FFF2-40B4-BE49-F238E27FC236}">
                <a16:creationId xmlns:a16="http://schemas.microsoft.com/office/drawing/2014/main" id="{2BA215E6-7F8B-DBD0-3077-35B841D02F91}"/>
              </a:ext>
            </a:extLst>
          </p:cNvPr>
          <p:cNvGraphicFramePr>
            <a:graphicFrameLocks noGrp="1"/>
          </p:cNvGraphicFramePr>
          <p:nvPr>
            <p:extLst>
              <p:ext uri="{D42A27DB-BD31-4B8C-83A1-F6EECF244321}">
                <p14:modId xmlns:p14="http://schemas.microsoft.com/office/powerpoint/2010/main" val="2676800840"/>
              </p:ext>
            </p:extLst>
          </p:nvPr>
        </p:nvGraphicFramePr>
        <p:xfrm>
          <a:off x="594694" y="423746"/>
          <a:ext cx="9684175" cy="6215853"/>
        </p:xfrm>
        <a:graphic>
          <a:graphicData uri="http://schemas.openxmlformats.org/drawingml/2006/table">
            <a:tbl>
              <a:tblPr firstRow="1" firstCol="1" bandRow="1"/>
              <a:tblGrid>
                <a:gridCol w="1844126">
                  <a:extLst>
                    <a:ext uri="{9D8B030D-6E8A-4147-A177-3AD203B41FA5}">
                      <a16:colId xmlns:a16="http://schemas.microsoft.com/office/drawing/2014/main" val="3314503647"/>
                    </a:ext>
                  </a:extLst>
                </a:gridCol>
                <a:gridCol w="443875">
                  <a:extLst>
                    <a:ext uri="{9D8B030D-6E8A-4147-A177-3AD203B41FA5}">
                      <a16:colId xmlns:a16="http://schemas.microsoft.com/office/drawing/2014/main" val="2942879136"/>
                    </a:ext>
                  </a:extLst>
                </a:gridCol>
                <a:gridCol w="7396174">
                  <a:extLst>
                    <a:ext uri="{9D8B030D-6E8A-4147-A177-3AD203B41FA5}">
                      <a16:colId xmlns:a16="http://schemas.microsoft.com/office/drawing/2014/main" val="2305872230"/>
                    </a:ext>
                  </a:extLst>
                </a:gridCol>
              </a:tblGrid>
              <a:tr h="795867">
                <a:tc>
                  <a:txBody>
                    <a:bodyPr/>
                    <a:lstStyle/>
                    <a:p>
                      <a:pPr algn="ctr" fontAlgn="t">
                        <a:lnSpc>
                          <a:spcPct val="115000"/>
                        </a:lnSpc>
                        <a:spcBef>
                          <a:spcPts val="0"/>
                        </a:spcBef>
                        <a:spcAft>
                          <a:spcPts val="0"/>
                        </a:spcAft>
                      </a:pPr>
                      <a:r>
                        <a:rPr lang="vi-VN" sz="2100" b="1" i="0" u="none" strike="noStrike" dirty="0">
                          <a:solidFill>
                            <a:srgbClr val="000000"/>
                          </a:solidFill>
                          <a:effectLst/>
                          <a:latin typeface="Times New Roman" panose="02020603050405020304" pitchFamily="18" charset="0"/>
                          <a:ea typeface="Times New Roman" panose="02020603050405020304" pitchFamily="18" charset="0"/>
                        </a:rPr>
                        <a:t>Cột A</a:t>
                      </a:r>
                      <a:endParaRPr lang="vi-VN" sz="2700" b="0" i="0" u="none" strike="noStrike" dirty="0">
                        <a:effectLst/>
                        <a:latin typeface="Arial" panose="020B0604020202020204" pitchFamily="34" charset="0"/>
                      </a:endParaRPr>
                    </a:p>
                    <a:p>
                      <a:pPr algn="ctr" fontAlgn="t">
                        <a:lnSpc>
                          <a:spcPct val="115000"/>
                        </a:lnSpc>
                        <a:spcBef>
                          <a:spcPts val="0"/>
                        </a:spcBef>
                        <a:spcAft>
                          <a:spcPts val="0"/>
                        </a:spcAft>
                      </a:pPr>
                      <a:r>
                        <a:rPr lang="vi-VN" sz="2100" b="1" i="0" u="none" strike="noStrike" dirty="0">
                          <a:solidFill>
                            <a:srgbClr val="000000"/>
                          </a:solidFill>
                          <a:effectLst/>
                          <a:latin typeface="Times New Roman" panose="02020603050405020304" pitchFamily="18" charset="0"/>
                          <a:ea typeface="Times New Roman" panose="02020603050405020304" pitchFamily="18" charset="0"/>
                        </a:rPr>
                        <a:t>Các yếu tố</a:t>
                      </a:r>
                      <a:endParaRPr lang="vi-VN" sz="2700" b="0" i="0" u="none" strike="noStrike" dirty="0">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lnSpc>
                          <a:spcPct val="115000"/>
                        </a:lnSpc>
                        <a:spcBef>
                          <a:spcPts val="0"/>
                        </a:spcBef>
                        <a:spcAft>
                          <a:spcPts val="0"/>
                        </a:spcAft>
                      </a:pPr>
                      <a:r>
                        <a:rPr lang="vi-VN" sz="2100" b="1" i="0" u="none" strike="noStrike">
                          <a:solidFill>
                            <a:srgbClr val="000000"/>
                          </a:solidFill>
                          <a:effectLst/>
                          <a:latin typeface="Times New Roman" panose="02020603050405020304" pitchFamily="18" charset="0"/>
                          <a:ea typeface="Times New Roman" panose="02020603050405020304" pitchFamily="18" charset="0"/>
                        </a:rPr>
                        <a:t> </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t">
                        <a:lnSpc>
                          <a:spcPct val="115000"/>
                        </a:lnSpc>
                        <a:spcBef>
                          <a:spcPts val="0"/>
                        </a:spcBef>
                        <a:spcAft>
                          <a:spcPts val="0"/>
                        </a:spcAft>
                      </a:pPr>
                      <a:r>
                        <a:rPr lang="vi-VN" sz="2100" b="1" i="0" u="none" strike="noStrike" dirty="0">
                          <a:solidFill>
                            <a:srgbClr val="000000"/>
                          </a:solidFill>
                          <a:effectLst/>
                          <a:latin typeface="Times New Roman" panose="02020603050405020304" pitchFamily="18" charset="0"/>
                          <a:ea typeface="Times New Roman" panose="02020603050405020304" pitchFamily="18" charset="0"/>
                        </a:rPr>
                        <a:t>Cột B</a:t>
                      </a:r>
                      <a:endParaRPr lang="vi-VN" sz="2700" b="0" i="0" u="none" strike="noStrike" dirty="0">
                        <a:effectLst/>
                        <a:latin typeface="Arial" panose="020B0604020202020204" pitchFamily="34" charset="0"/>
                      </a:endParaRPr>
                    </a:p>
                    <a:p>
                      <a:pPr algn="ctr" fontAlgn="t">
                        <a:lnSpc>
                          <a:spcPct val="115000"/>
                        </a:lnSpc>
                        <a:spcBef>
                          <a:spcPts val="0"/>
                        </a:spcBef>
                        <a:spcAft>
                          <a:spcPts val="0"/>
                        </a:spcAft>
                      </a:pPr>
                      <a:r>
                        <a:rPr lang="vi-VN" sz="2100" b="1" i="0" u="none" strike="noStrike" dirty="0">
                          <a:solidFill>
                            <a:srgbClr val="000000"/>
                          </a:solidFill>
                          <a:effectLst/>
                          <a:latin typeface="Times New Roman" panose="02020603050405020304" pitchFamily="18" charset="0"/>
                          <a:ea typeface="Times New Roman" panose="02020603050405020304" pitchFamily="18" charset="0"/>
                        </a:rPr>
                        <a:t>Đặt điểm</a:t>
                      </a:r>
                      <a:endParaRPr lang="vi-VN" sz="2700" b="0" i="0" u="none" strike="noStrike" dirty="0">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008745"/>
                  </a:ext>
                </a:extLst>
              </a:tr>
              <a:tr h="795867">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a. Đề tài</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 </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fontAlgn="t">
                        <a:lnSpc>
                          <a:spcPct val="115000"/>
                        </a:lnSpc>
                        <a:spcBef>
                          <a:spcPts val="0"/>
                        </a:spcBef>
                        <a:spcAft>
                          <a:spcPts val="0"/>
                        </a:spcAft>
                      </a:pPr>
                      <a:r>
                        <a:rPr lang="vi-VN" sz="2100" b="0" i="0" u="none" strike="noStrike" dirty="0">
                          <a:solidFill>
                            <a:srgbClr val="000000"/>
                          </a:solidFill>
                          <a:effectLst/>
                          <a:latin typeface="Times New Roman" panose="02020603050405020304" pitchFamily="18" charset="0"/>
                          <a:ea typeface="Times New Roman" panose="02020603050405020304" pitchFamily="18" charset="0"/>
                        </a:rPr>
                        <a:t>1. … có thể bắt đầu từ những sự kiện có thật, từ đó nhà văn hình dung tưởng tượng ra câu chuyện.</a:t>
                      </a:r>
                      <a:endParaRPr lang="vi-VN" sz="2700" b="0" i="0" u="none" strike="noStrike" dirty="0">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6211007"/>
                  </a:ext>
                </a:extLst>
              </a:tr>
              <a:tr h="795867">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b. Sự kiện</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 </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2. … thường gắn với các sự kiện khoa học và công nghệ, với những sự kiện “đi trước thời gian” những tình huống táo bạo, bất ngờ.</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8177047"/>
                  </a:ext>
                </a:extLst>
              </a:tr>
              <a:tr h="1159627">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c. Tình huống</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 </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3. …thường gắn với các lĩnh vực khoa học như công nghệ tương lai, du hành vũ trụ, người ngoài hành tinh, khám phá đại dương và lòng đất…</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4660996"/>
                  </a:ext>
                </a:extLst>
              </a:tr>
              <a:tr h="795867">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d. Cốt truyện</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 </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4. … thường là những con người thông thái (nhà khoa học, nhà phát minh, sáng chế…) trong các lĩnh vực (đề tài) mà tác phẩm đề cập.</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2732096"/>
                  </a:ext>
                </a:extLst>
              </a:tr>
              <a:tr h="795867">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e. Nhân vật</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 </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5. … thường gắn với đề tài của truyện, trong một dòng thời gian đã bị biến đổi; không gian thường ngoài vũ trụ và các hành tinh…</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30968829"/>
                  </a:ext>
                </a:extLst>
              </a:tr>
              <a:tr h="432107">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g. Bối cảnh</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lnSpc>
                          <a:spcPct val="115000"/>
                        </a:lnSpc>
                        <a:spcBef>
                          <a:spcPts val="0"/>
                        </a:spcBef>
                        <a:spcAft>
                          <a:spcPts val="0"/>
                        </a:spcAft>
                      </a:pPr>
                      <a:r>
                        <a:rPr lang="vi-VN" sz="2100" b="0" i="0" u="none" strike="noStrike">
                          <a:solidFill>
                            <a:srgbClr val="000000"/>
                          </a:solidFill>
                          <a:effectLst/>
                          <a:latin typeface="Times New Roman" panose="02020603050405020304" pitchFamily="18" charset="0"/>
                          <a:ea typeface="Times New Roman" panose="02020603050405020304" pitchFamily="18" charset="0"/>
                        </a:rPr>
                        <a:t> </a:t>
                      </a:r>
                      <a:endParaRPr lang="vi-VN" sz="2700" b="0" i="0" u="none" strike="noStrike">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just" fontAlgn="t">
                        <a:lnSpc>
                          <a:spcPct val="115000"/>
                        </a:lnSpc>
                        <a:spcBef>
                          <a:spcPts val="0"/>
                        </a:spcBef>
                        <a:spcAft>
                          <a:spcPts val="0"/>
                        </a:spcAft>
                      </a:pPr>
                      <a:r>
                        <a:rPr lang="vi-VN" sz="2100" b="0" i="0" u="none" strike="noStrike" dirty="0">
                          <a:solidFill>
                            <a:srgbClr val="000000"/>
                          </a:solidFill>
                          <a:effectLst/>
                          <a:latin typeface="Times New Roman" panose="02020603050405020304" pitchFamily="18" charset="0"/>
                          <a:ea typeface="Times New Roman" panose="02020603050405020304" pitchFamily="18" charset="0"/>
                        </a:rPr>
                        <a:t>6. … thường đột ngột, bất ngờ, có phần ly kỳ, mạo hiểm.</a:t>
                      </a:r>
                      <a:endParaRPr lang="vi-VN" sz="2700" b="0" i="0" u="none" strike="noStrike" dirty="0">
                        <a:effectLst/>
                        <a:latin typeface="Arial" panose="020B0604020202020204" pitchFamily="34" charset="0"/>
                      </a:endParaRPr>
                    </a:p>
                  </a:txBody>
                  <a:tcPr marL="101672" marR="101672" marT="1412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8883783"/>
                  </a:ext>
                </a:extLst>
              </a:tr>
            </a:tbl>
          </a:graphicData>
        </a:graphic>
      </p:graphicFrame>
      <p:cxnSp>
        <p:nvCxnSpPr>
          <p:cNvPr id="8" name="Straight Arrow Connector 7">
            <a:extLst>
              <a:ext uri="{FF2B5EF4-FFF2-40B4-BE49-F238E27FC236}">
                <a16:creationId xmlns:a16="http://schemas.microsoft.com/office/drawing/2014/main" id="{11EFB1A1-BA77-9081-CE14-9ED4AAE01451}"/>
              </a:ext>
            </a:extLst>
          </p:cNvPr>
          <p:cNvCxnSpPr>
            <a:cxnSpLocks/>
          </p:cNvCxnSpPr>
          <p:nvPr/>
        </p:nvCxnSpPr>
        <p:spPr>
          <a:xfrm>
            <a:off x="2224216" y="1606378"/>
            <a:ext cx="801190" cy="2212851"/>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9" name="Straight Arrow Connector 8">
            <a:extLst>
              <a:ext uri="{FF2B5EF4-FFF2-40B4-BE49-F238E27FC236}">
                <a16:creationId xmlns:a16="http://schemas.microsoft.com/office/drawing/2014/main" id="{270E93DE-AFD7-885B-E1A4-5A322BD18022}"/>
              </a:ext>
            </a:extLst>
          </p:cNvPr>
          <p:cNvCxnSpPr>
            <a:cxnSpLocks/>
          </p:cNvCxnSpPr>
          <p:nvPr/>
        </p:nvCxnSpPr>
        <p:spPr>
          <a:xfrm flipV="1">
            <a:off x="2224216" y="1606378"/>
            <a:ext cx="766119" cy="817750"/>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1" name="Straight Arrow Connector 10">
            <a:extLst>
              <a:ext uri="{FF2B5EF4-FFF2-40B4-BE49-F238E27FC236}">
                <a16:creationId xmlns:a16="http://schemas.microsoft.com/office/drawing/2014/main" id="{68067701-E5F6-AF48-EA58-0F74FA24F86F}"/>
              </a:ext>
            </a:extLst>
          </p:cNvPr>
          <p:cNvCxnSpPr>
            <a:cxnSpLocks/>
          </p:cNvCxnSpPr>
          <p:nvPr/>
        </p:nvCxnSpPr>
        <p:spPr>
          <a:xfrm>
            <a:off x="2224216" y="3819229"/>
            <a:ext cx="766119" cy="2514168"/>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3" name="Straight Arrow Connector 12">
            <a:extLst>
              <a:ext uri="{FF2B5EF4-FFF2-40B4-BE49-F238E27FC236}">
                <a16:creationId xmlns:a16="http://schemas.microsoft.com/office/drawing/2014/main" id="{F6F27326-F254-0B5D-D283-2871B8CBA445}"/>
              </a:ext>
            </a:extLst>
          </p:cNvPr>
          <p:cNvCxnSpPr>
            <a:cxnSpLocks/>
          </p:cNvCxnSpPr>
          <p:nvPr/>
        </p:nvCxnSpPr>
        <p:spPr>
          <a:xfrm flipV="1">
            <a:off x="2100648" y="2424128"/>
            <a:ext cx="924758" cy="2398854"/>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6" name="Straight Arrow Connector 15">
            <a:extLst>
              <a:ext uri="{FF2B5EF4-FFF2-40B4-BE49-F238E27FC236}">
                <a16:creationId xmlns:a16="http://schemas.microsoft.com/office/drawing/2014/main" id="{77DAEEA1-7CB7-FA9E-F531-1B7CEDDB1D73}"/>
              </a:ext>
            </a:extLst>
          </p:cNvPr>
          <p:cNvCxnSpPr>
            <a:cxnSpLocks/>
          </p:cNvCxnSpPr>
          <p:nvPr/>
        </p:nvCxnSpPr>
        <p:spPr>
          <a:xfrm flipV="1">
            <a:off x="2144896" y="4775521"/>
            <a:ext cx="880510" cy="1166528"/>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8" name="Straight Arrow Connector 17">
            <a:extLst>
              <a:ext uri="{FF2B5EF4-FFF2-40B4-BE49-F238E27FC236}">
                <a16:creationId xmlns:a16="http://schemas.microsoft.com/office/drawing/2014/main" id="{FE8049FC-562D-7E04-077E-343E3E4C5DA3}"/>
              </a:ext>
            </a:extLst>
          </p:cNvPr>
          <p:cNvCxnSpPr>
            <a:cxnSpLocks/>
          </p:cNvCxnSpPr>
          <p:nvPr/>
        </p:nvCxnSpPr>
        <p:spPr>
          <a:xfrm flipV="1">
            <a:off x="2109825" y="5779274"/>
            <a:ext cx="959829" cy="746039"/>
          </a:xfrm>
          <a:prstGeom prst="straightConnector1">
            <a:avLst/>
          </a:prstGeom>
          <a:ln w="28575">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310879144"/>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barn(inVertical)">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8">
            <a:extLst>
              <a:ext uri="{FF2B5EF4-FFF2-40B4-BE49-F238E27FC236}">
                <a16:creationId xmlns:a16="http://schemas.microsoft.com/office/drawing/2014/main" id="{B33AC48C-5F35-4B25-9519-457069059779}"/>
              </a:ext>
            </a:extLst>
          </p:cNvPr>
          <p:cNvPicPr>
            <a:picLocks noChangeAspect="1"/>
          </p:cNvPicPr>
          <p:nvPr/>
        </p:nvPicPr>
        <p:blipFill>
          <a:blip r:embed="rId2"/>
          <a:stretch>
            <a:fillRect/>
          </a:stretch>
        </p:blipFill>
        <p:spPr>
          <a:xfrm>
            <a:off x="1788388" y="645606"/>
            <a:ext cx="8615224" cy="5566787"/>
          </a:xfrm>
          <a:prstGeom prst="rect">
            <a:avLst/>
          </a:prstGeom>
          <a:noFill/>
          <a:ln w="9525">
            <a:noFill/>
          </a:ln>
        </p:spPr>
      </p:pic>
      <p:pic>
        <p:nvPicPr>
          <p:cNvPr id="5" name="图片 4">
            <a:extLst>
              <a:ext uri="{FF2B5EF4-FFF2-40B4-BE49-F238E27FC236}">
                <a16:creationId xmlns:a16="http://schemas.microsoft.com/office/drawing/2014/main" id="{D67C932F-B5BE-4FD3-A2C5-1A4A8790568F}"/>
              </a:ext>
            </a:extLst>
          </p:cNvPr>
          <p:cNvPicPr>
            <a:picLocks noChangeAspect="1"/>
          </p:cNvPicPr>
          <p:nvPr/>
        </p:nvPicPr>
        <p:blipFill rotWithShape="1">
          <a:blip r:embed="rId3">
            <a:extLst>
              <a:ext uri="{28A0092B-C50C-407E-A947-70E740481C1C}">
                <a14:useLocalDpi xmlns:a14="http://schemas.microsoft.com/office/drawing/2010/main" val="0"/>
              </a:ext>
            </a:extLst>
          </a:blip>
          <a:srcRect l="65426" t="67526" r="-108" b="9176"/>
          <a:stretch/>
        </p:blipFill>
        <p:spPr>
          <a:xfrm>
            <a:off x="8651829" y="2632668"/>
            <a:ext cx="3544008" cy="4234569"/>
          </a:xfrm>
          <a:prstGeom prst="rect">
            <a:avLst/>
          </a:prstGeom>
        </p:spPr>
      </p:pic>
      <p:pic>
        <p:nvPicPr>
          <p:cNvPr id="6" name="图片 5" descr="图片包含 无脊椎动物, 软体动物, 动物&#10;&#10;描述已自动生成">
            <a:extLst>
              <a:ext uri="{FF2B5EF4-FFF2-40B4-BE49-F238E27FC236}">
                <a16:creationId xmlns:a16="http://schemas.microsoft.com/office/drawing/2014/main" id="{7677DA10-9DDC-41CF-8F04-9FE4FC6FAA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197015">
            <a:off x="-560003" y="4620"/>
            <a:ext cx="4696782" cy="3316863"/>
          </a:xfrm>
          <a:prstGeom prst="rect">
            <a:avLst/>
          </a:prstGeom>
        </p:spPr>
      </p:pic>
      <p:sp>
        <p:nvSpPr>
          <p:cNvPr id="7" name="TextBox 6">
            <a:extLst>
              <a:ext uri="{FF2B5EF4-FFF2-40B4-BE49-F238E27FC236}">
                <a16:creationId xmlns:a16="http://schemas.microsoft.com/office/drawing/2014/main" id="{E4446FEA-7647-0D2B-F6E4-4EFB5FD51C2A}"/>
              </a:ext>
            </a:extLst>
          </p:cNvPr>
          <p:cNvSpPr txBox="1"/>
          <p:nvPr/>
        </p:nvSpPr>
        <p:spPr>
          <a:xfrm>
            <a:off x="2924432" y="2344086"/>
            <a:ext cx="6343135" cy="2169825"/>
          </a:xfrm>
          <a:prstGeom prst="rect">
            <a:avLst/>
          </a:prstGeom>
          <a:noFill/>
        </p:spPr>
        <p:txBody>
          <a:bodyPr wrap="square">
            <a:spAutoFit/>
          </a:bodyPr>
          <a:lstStyle/>
          <a:p>
            <a:pPr algn="ctr"/>
            <a:r>
              <a:rPr lang="vi-VN" sz="4500" i="1" dirty="0">
                <a:solidFill>
                  <a:srgbClr val="000000"/>
                </a:solidFill>
                <a:effectLst/>
                <a:latin typeface="Times New Roman" panose="02020603050405020304" pitchFamily="18" charset="0"/>
                <a:ea typeface="Times New Roman" panose="02020603050405020304" pitchFamily="18" charset="0"/>
              </a:rPr>
              <a:t>c. Những lưu ý khi đọc truyện khoa học viễn tưởng (SGK tr.60)</a:t>
            </a:r>
            <a:r>
              <a:rPr lang="en-VN" sz="4500" dirty="0">
                <a:effectLst/>
              </a:rPr>
              <a:t> </a:t>
            </a:r>
            <a:endParaRPr lang="en-VN" sz="4500" dirty="0"/>
          </a:p>
        </p:txBody>
      </p:sp>
    </p:spTree>
    <p:extLst>
      <p:ext uri="{BB962C8B-B14F-4D97-AF65-F5344CB8AC3E}">
        <p14:creationId xmlns:p14="http://schemas.microsoft.com/office/powerpoint/2010/main" val="30699645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a:extLst>
              <a:ext uri="{FF2B5EF4-FFF2-40B4-BE49-F238E27FC236}">
                <a16:creationId xmlns:a16="http://schemas.microsoft.com/office/drawing/2014/main" id="{E1C246DA-5B9F-48BC-B82A-B9CA43339505}"/>
              </a:ext>
            </a:extLst>
          </p:cNvPr>
          <p:cNvSpPr/>
          <p:nvPr/>
        </p:nvSpPr>
        <p:spPr>
          <a:xfrm>
            <a:off x="3627809" y="582657"/>
            <a:ext cx="8395894" cy="5692686"/>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latin typeface="Times New Roman" panose="02020603050405020304" pitchFamily="18" charset="0"/>
              <a:cs typeface="Times New Roman" panose="02020603050405020304" pitchFamily="18" charset="0"/>
            </a:endParaRPr>
          </a:p>
        </p:txBody>
      </p:sp>
      <p:pic>
        <p:nvPicPr>
          <p:cNvPr id="15" name="图片 19">
            <a:extLst>
              <a:ext uri="{FF2B5EF4-FFF2-40B4-BE49-F238E27FC236}">
                <a16:creationId xmlns:a16="http://schemas.microsoft.com/office/drawing/2014/main" id="{4D7AA5D0-07CF-D246-B717-DEAC07B9F7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79227" y="-2778961"/>
            <a:ext cx="6688916" cy="11860897"/>
          </a:xfrm>
          <a:prstGeom prst="rect">
            <a:avLst/>
          </a:prstGeom>
        </p:spPr>
      </p:pic>
      <p:sp>
        <p:nvSpPr>
          <p:cNvPr id="3" name="矩形 1">
            <a:extLst>
              <a:ext uri="{FF2B5EF4-FFF2-40B4-BE49-F238E27FC236}">
                <a16:creationId xmlns:a16="http://schemas.microsoft.com/office/drawing/2014/main" id="{F9806BD5-6767-C7F9-A6A5-3A274BF6BAD5}"/>
              </a:ext>
            </a:extLst>
          </p:cNvPr>
          <p:cNvSpPr/>
          <p:nvPr/>
        </p:nvSpPr>
        <p:spPr>
          <a:xfrm>
            <a:off x="5615279" y="1302539"/>
            <a:ext cx="4818820" cy="630942"/>
          </a:xfrm>
          <a:prstGeom prst="rect">
            <a:avLst/>
          </a:prstGeom>
        </p:spPr>
        <p:txBody>
          <a:bodyPr wrap="none">
            <a:spAutoFit/>
          </a:bodyPr>
          <a:lstStyle/>
          <a:p>
            <a:r>
              <a:rPr lang="vi-VN" altLang="zh-CN" sz="3500" b="1" dirty="0">
                <a:solidFill>
                  <a:srgbClr val="629FC9"/>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2. Tác giả Giuyn Véc-nơ</a:t>
            </a:r>
            <a:endParaRPr lang="zh-CN" altLang="en-US" sz="3500"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731A59BF-D062-16A0-8A43-713CCDD23EA2}"/>
              </a:ext>
            </a:extLst>
          </p:cNvPr>
          <p:cNvSpPr txBox="1"/>
          <p:nvPr/>
        </p:nvSpPr>
        <p:spPr>
          <a:xfrm>
            <a:off x="4728524" y="2133368"/>
            <a:ext cx="6592330" cy="3139706"/>
          </a:xfrm>
          <a:prstGeom prst="rect">
            <a:avLst/>
          </a:prstGeom>
          <a:noFill/>
        </p:spPr>
        <p:txBody>
          <a:bodyPr wrap="square">
            <a:spAutoFit/>
          </a:bodyPr>
          <a:lstStyle/>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 Là nhà văn người Pháp nổi tiếng, đi tiên phong trong thể loại văn học khoa học viễn tưởng và được coi là một trong những “cha đẻ” của thể loại này.</a:t>
            </a:r>
            <a:endParaRPr lang="en-VN" sz="3500" dirty="0">
              <a:effectLst/>
              <a:latin typeface="Times New Roman" panose="02020603050405020304" pitchFamily="18" charset="0"/>
              <a:ea typeface="Times New Roman" panose="02020603050405020304" pitchFamily="18" charset="0"/>
            </a:endParaRPr>
          </a:p>
        </p:txBody>
      </p:sp>
      <p:grpSp>
        <p:nvGrpSpPr>
          <p:cNvPr id="10" name="组合 8">
            <a:extLst>
              <a:ext uri="{FF2B5EF4-FFF2-40B4-BE49-F238E27FC236}">
                <a16:creationId xmlns:a16="http://schemas.microsoft.com/office/drawing/2014/main" id="{B174EB10-7D6D-98D2-65F5-8D746F21B662}"/>
              </a:ext>
            </a:extLst>
          </p:cNvPr>
          <p:cNvGrpSpPr/>
          <p:nvPr/>
        </p:nvGrpSpPr>
        <p:grpSpPr>
          <a:xfrm flipH="1">
            <a:off x="9292281" y="4619832"/>
            <a:ext cx="3506691" cy="2238168"/>
            <a:chOff x="-2809304" y="-107721"/>
            <a:chExt cx="9399677" cy="6688916"/>
          </a:xfrm>
        </p:grpSpPr>
        <p:pic>
          <p:nvPicPr>
            <p:cNvPr id="11" name="图片 5">
              <a:extLst>
                <a:ext uri="{FF2B5EF4-FFF2-40B4-BE49-F238E27FC236}">
                  <a16:creationId xmlns:a16="http://schemas.microsoft.com/office/drawing/2014/main" id="{7BA0BD55-C21F-6478-013D-42E105AAC1B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724" t="4714" r="8853" b="27643"/>
            <a:stretch/>
          </p:blipFill>
          <p:spPr>
            <a:xfrm rot="20613849" flipH="1">
              <a:off x="-1059365" y="1605633"/>
              <a:ext cx="6936059" cy="4638909"/>
            </a:xfrm>
            <a:prstGeom prst="rect">
              <a:avLst/>
            </a:prstGeom>
          </p:spPr>
        </p:pic>
        <p:pic>
          <p:nvPicPr>
            <p:cNvPr id="12" name="图片 6">
              <a:extLst>
                <a:ext uri="{FF2B5EF4-FFF2-40B4-BE49-F238E27FC236}">
                  <a16:creationId xmlns:a16="http://schemas.microsoft.com/office/drawing/2014/main" id="{632677D3-7182-6F3D-03EC-8FE10EB8E75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20751"/>
            <a:stretch/>
          </p:blipFill>
          <p:spPr>
            <a:xfrm rot="5400000">
              <a:off x="-1453923" y="-1463102"/>
              <a:ext cx="6688916" cy="9399677"/>
            </a:xfrm>
            <a:prstGeom prst="rect">
              <a:avLst/>
            </a:prstGeom>
          </p:spPr>
        </p:pic>
      </p:grpSp>
      <p:pic>
        <p:nvPicPr>
          <p:cNvPr id="14" name="Picture 13" descr="A person with a white beard&#10;&#10;Description automatically generated with medium confidence">
            <a:extLst>
              <a:ext uri="{FF2B5EF4-FFF2-40B4-BE49-F238E27FC236}">
                <a16:creationId xmlns:a16="http://schemas.microsoft.com/office/drawing/2014/main" id="{4C034FEE-EB4B-F28A-A0E7-71DDBA7057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877312"/>
            <a:ext cx="5129164" cy="4980688"/>
          </a:xfrm>
          <a:prstGeom prst="rect">
            <a:avLst/>
          </a:prstGeom>
        </p:spPr>
      </p:pic>
    </p:spTree>
    <p:extLst>
      <p:ext uri="{BB962C8B-B14F-4D97-AF65-F5344CB8AC3E}">
        <p14:creationId xmlns:p14="http://schemas.microsoft.com/office/powerpoint/2010/main" val="412146527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ircle(in)">
                                      <p:cBhvr>
                                        <p:cTn id="15" dur="2000"/>
                                        <p:tgtEl>
                                          <p:spTgt spid="3"/>
                                        </p:tgtEl>
                                      </p:cBhvr>
                                    </p:animEffect>
                                  </p:childTnLst>
                                </p:cTn>
                              </p:par>
                              <p:par>
                                <p:cTn id="16" presetID="31" presetClass="entr" presetSubtype="0"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fltVal val="0"/>
                                          </p:val>
                                        </p:tav>
                                        <p:tav tm="100000">
                                          <p:val>
                                            <p:strVal val="#ppt_w"/>
                                          </p:val>
                                        </p:tav>
                                      </p:tavLst>
                                    </p:anim>
                                    <p:anim calcmode="lin" valueType="num">
                                      <p:cBhvr>
                                        <p:cTn id="19" dur="1000" fill="hold"/>
                                        <p:tgtEl>
                                          <p:spTgt spid="10"/>
                                        </p:tgtEl>
                                        <p:attrNameLst>
                                          <p:attrName>ppt_h</p:attrName>
                                        </p:attrNameLst>
                                      </p:cBhvr>
                                      <p:tavLst>
                                        <p:tav tm="0">
                                          <p:val>
                                            <p:fltVal val="0"/>
                                          </p:val>
                                        </p:tav>
                                        <p:tav tm="100000">
                                          <p:val>
                                            <p:strVal val="#ppt_h"/>
                                          </p:val>
                                        </p:tav>
                                      </p:tavLst>
                                    </p:anim>
                                    <p:anim calcmode="lin" valueType="num">
                                      <p:cBhvr>
                                        <p:cTn id="20" dur="1000" fill="hold"/>
                                        <p:tgtEl>
                                          <p:spTgt spid="10"/>
                                        </p:tgtEl>
                                        <p:attrNameLst>
                                          <p:attrName>style.rotation</p:attrName>
                                        </p:attrNameLst>
                                      </p:cBhvr>
                                      <p:tavLst>
                                        <p:tav tm="0">
                                          <p:val>
                                            <p:fltVal val="90"/>
                                          </p:val>
                                        </p:tav>
                                        <p:tav tm="100000">
                                          <p:val>
                                            <p:fltVal val="0"/>
                                          </p:val>
                                        </p:tav>
                                      </p:tavLst>
                                    </p:anim>
                                    <p:animEffect transition="in" filter="fade">
                                      <p:cBhvr>
                                        <p:cTn id="21" dur="1000"/>
                                        <p:tgtEl>
                                          <p:spTgt spid="1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p:cTn id="26" dur="500" fill="hold"/>
                                        <p:tgtEl>
                                          <p:spTgt spid="15"/>
                                        </p:tgtEl>
                                        <p:attrNameLst>
                                          <p:attrName>ppt_w</p:attrName>
                                        </p:attrNameLst>
                                      </p:cBhvr>
                                      <p:tavLst>
                                        <p:tav tm="0">
                                          <p:val>
                                            <p:fltVal val="0"/>
                                          </p:val>
                                        </p:tav>
                                        <p:tav tm="100000">
                                          <p:val>
                                            <p:strVal val="#ppt_w"/>
                                          </p:val>
                                        </p:tav>
                                      </p:tavLst>
                                    </p:anim>
                                    <p:anim calcmode="lin" valueType="num">
                                      <p:cBhvr>
                                        <p:cTn id="27" dur="500" fill="hold"/>
                                        <p:tgtEl>
                                          <p:spTgt spid="15"/>
                                        </p:tgtEl>
                                        <p:attrNameLst>
                                          <p:attrName>ppt_h</p:attrName>
                                        </p:attrNameLst>
                                      </p:cBhvr>
                                      <p:tavLst>
                                        <p:tav tm="0">
                                          <p:val>
                                            <p:fltVal val="0"/>
                                          </p:val>
                                        </p:tav>
                                        <p:tav tm="100000">
                                          <p:val>
                                            <p:strVal val="#ppt_h"/>
                                          </p:val>
                                        </p:tav>
                                      </p:tavLst>
                                    </p:anim>
                                    <p:animEffect transition="in" filter="fade">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a:extLst>
              <a:ext uri="{FF2B5EF4-FFF2-40B4-BE49-F238E27FC236}">
                <a16:creationId xmlns:a16="http://schemas.microsoft.com/office/drawing/2014/main" id="{B2ACAC15-2DAC-4EDA-AB1F-113B88B2AB50}"/>
              </a:ext>
            </a:extLst>
          </p:cNvPr>
          <p:cNvSpPr/>
          <p:nvPr/>
        </p:nvSpPr>
        <p:spPr>
          <a:xfrm>
            <a:off x="2683262" y="1163023"/>
            <a:ext cx="8395894" cy="4965928"/>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C772CECC-C65B-4BC9-A263-F3794B02EFE6}"/>
              </a:ext>
            </a:extLst>
          </p:cNvPr>
          <p:cNvPicPr>
            <a:picLocks noChangeAspect="1"/>
          </p:cNvPicPr>
          <p:nvPr/>
        </p:nvPicPr>
        <p:blipFill rotWithShape="1">
          <a:blip r:embed="rId2">
            <a:extLst>
              <a:ext uri="{28A0092B-C50C-407E-A947-70E740481C1C}">
                <a14:useLocalDpi xmlns:a14="http://schemas.microsoft.com/office/drawing/2010/main" val="0"/>
              </a:ext>
            </a:extLst>
          </a:blip>
          <a:srcRect l="65426" t="67526" r="-108" b="9176"/>
          <a:stretch/>
        </p:blipFill>
        <p:spPr>
          <a:xfrm>
            <a:off x="9379995" y="3502719"/>
            <a:ext cx="2815842" cy="3364518"/>
          </a:xfrm>
          <a:prstGeom prst="rect">
            <a:avLst/>
          </a:prstGeom>
        </p:spPr>
      </p:pic>
      <p:sp>
        <p:nvSpPr>
          <p:cNvPr id="6" name="TextBox 5">
            <a:extLst>
              <a:ext uri="{FF2B5EF4-FFF2-40B4-BE49-F238E27FC236}">
                <a16:creationId xmlns:a16="http://schemas.microsoft.com/office/drawing/2014/main" id="{CE591234-256B-2B12-8BAB-967CD7B10391}"/>
              </a:ext>
            </a:extLst>
          </p:cNvPr>
          <p:cNvSpPr txBox="1"/>
          <p:nvPr/>
        </p:nvSpPr>
        <p:spPr>
          <a:xfrm>
            <a:off x="3906683" y="1753210"/>
            <a:ext cx="6267042" cy="1179554"/>
          </a:xfrm>
          <a:prstGeom prst="rect">
            <a:avLst/>
          </a:prstGeom>
          <a:noFill/>
        </p:spPr>
        <p:txBody>
          <a:bodyPr wrap="square">
            <a:spAutoFit/>
          </a:bodyPr>
          <a:lstStyle/>
          <a:p>
            <a:pPr algn="just">
              <a:lnSpc>
                <a:spcPct val="115000"/>
              </a:lnSpc>
            </a:pPr>
            <a:r>
              <a:rPr lang="vi-VN" sz="3200" b="1" dirty="0">
                <a:solidFill>
                  <a:srgbClr val="000000"/>
                </a:solidFill>
                <a:effectLst/>
                <a:latin typeface="Times New Roman" panose="02020603050405020304" pitchFamily="18" charset="0"/>
                <a:ea typeface="Times New Roman" panose="02020603050405020304" pitchFamily="18" charset="0"/>
              </a:rPr>
              <a:t>3. Tác phẩm “Hai vạn dặm dưới đáy biển”</a:t>
            </a:r>
            <a:endParaRPr lang="en-VN" sz="3200" dirty="0">
              <a:effectLst/>
              <a:latin typeface="Times New Roman" panose="02020603050405020304" pitchFamily="18" charset="0"/>
              <a:ea typeface="Times New Roman" panose="02020603050405020304" pitchFamily="18" charset="0"/>
            </a:endParaRPr>
          </a:p>
        </p:txBody>
      </p:sp>
      <p:sp>
        <p:nvSpPr>
          <p:cNvPr id="10" name="TextBox 9">
            <a:extLst>
              <a:ext uri="{FF2B5EF4-FFF2-40B4-BE49-F238E27FC236}">
                <a16:creationId xmlns:a16="http://schemas.microsoft.com/office/drawing/2014/main" id="{DF6DEC57-0F3D-AC1C-899A-01E52C70B776}"/>
              </a:ext>
            </a:extLst>
          </p:cNvPr>
          <p:cNvSpPr txBox="1"/>
          <p:nvPr/>
        </p:nvSpPr>
        <p:spPr>
          <a:xfrm>
            <a:off x="3906683" y="2960289"/>
            <a:ext cx="6586150" cy="2312171"/>
          </a:xfrm>
          <a:prstGeom prst="rect">
            <a:avLst/>
          </a:prstGeom>
          <a:noFill/>
        </p:spPr>
        <p:txBody>
          <a:bodyPr wrap="square">
            <a:spAutoFit/>
          </a:bodyPr>
          <a:lstStyle/>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Thời điểm xuất bản lần đầu tiên năm 1870. Phiên bản có tranh minh hoạ, xuất bản bởi Hetzel vào tháng 11 năm 1871, gồm 111 tranh minh hoạ.</a:t>
            </a:r>
            <a:endParaRPr lang="en-VN" sz="3200" dirty="0">
              <a:effectLst/>
              <a:latin typeface="Times New Roman" panose="02020603050405020304" pitchFamily="18" charset="0"/>
              <a:ea typeface="Times New Roman" panose="02020603050405020304" pitchFamily="18" charset="0"/>
            </a:endParaRPr>
          </a:p>
        </p:txBody>
      </p:sp>
      <p:pic>
        <p:nvPicPr>
          <p:cNvPr id="12290" name="Picture 2" descr="image">
            <a:extLst>
              <a:ext uri="{FF2B5EF4-FFF2-40B4-BE49-F238E27FC236}">
                <a16:creationId xmlns:a16="http://schemas.microsoft.com/office/drawing/2014/main" id="{AEB2E6A3-9394-24DA-5C0A-22340D490E3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8077" t="1397" r="18397" b="1550"/>
          <a:stretch/>
        </p:blipFill>
        <p:spPr bwMode="auto">
          <a:xfrm rot="21053653">
            <a:off x="579187" y="2133842"/>
            <a:ext cx="2867305" cy="4380615"/>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82126841-18AB-4841-A276-5AA1C84E3D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2417" y="-476111"/>
            <a:ext cx="3905111" cy="3905111"/>
          </a:xfrm>
          <a:prstGeom prst="rect">
            <a:avLst/>
          </a:prstGeom>
        </p:spPr>
      </p:pic>
      <p:pic>
        <p:nvPicPr>
          <p:cNvPr id="12292" name="Picture 4" descr="Minh Khai Book Store - HAI VẠN DẶM DƯỚI ĐÁY BIỂN">
            <a:extLst>
              <a:ext uri="{FF2B5EF4-FFF2-40B4-BE49-F238E27FC236}">
                <a16:creationId xmlns:a16="http://schemas.microsoft.com/office/drawing/2014/main" id="{AAF64F67-3425-546E-E468-30143C4DC9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79665" y="342319"/>
            <a:ext cx="1861714" cy="1852594"/>
          </a:xfrm>
          <a:prstGeom prst="cloud">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93381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par>
                                <p:cTn id="18" presetID="31" presetClass="entr" presetSubtype="0"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000" fill="hold"/>
                                        <p:tgtEl>
                                          <p:spTgt spid="7"/>
                                        </p:tgtEl>
                                        <p:attrNameLst>
                                          <p:attrName>ppt_w</p:attrName>
                                        </p:attrNameLst>
                                      </p:cBhvr>
                                      <p:tavLst>
                                        <p:tav tm="0">
                                          <p:val>
                                            <p:fltVal val="0"/>
                                          </p:val>
                                        </p:tav>
                                        <p:tav tm="100000">
                                          <p:val>
                                            <p:strVal val="#ppt_w"/>
                                          </p:val>
                                        </p:tav>
                                      </p:tavLst>
                                    </p:anim>
                                    <p:anim calcmode="lin" valueType="num">
                                      <p:cBhvr>
                                        <p:cTn id="21" dur="1000" fill="hold"/>
                                        <p:tgtEl>
                                          <p:spTgt spid="7"/>
                                        </p:tgtEl>
                                        <p:attrNameLst>
                                          <p:attrName>ppt_h</p:attrName>
                                        </p:attrNameLst>
                                      </p:cBhvr>
                                      <p:tavLst>
                                        <p:tav tm="0">
                                          <p:val>
                                            <p:fltVal val="0"/>
                                          </p:val>
                                        </p:tav>
                                        <p:tav tm="100000">
                                          <p:val>
                                            <p:strVal val="#ppt_h"/>
                                          </p:val>
                                        </p:tav>
                                      </p:tavLst>
                                    </p:anim>
                                    <p:anim calcmode="lin" valueType="num">
                                      <p:cBhvr>
                                        <p:cTn id="22" dur="1000" fill="hold"/>
                                        <p:tgtEl>
                                          <p:spTgt spid="7"/>
                                        </p:tgtEl>
                                        <p:attrNameLst>
                                          <p:attrName>style.rotation</p:attrName>
                                        </p:attrNameLst>
                                      </p:cBhvr>
                                      <p:tavLst>
                                        <p:tav tm="0">
                                          <p:val>
                                            <p:fltVal val="90"/>
                                          </p:val>
                                        </p:tav>
                                        <p:tav tm="100000">
                                          <p:val>
                                            <p:fltVal val="0"/>
                                          </p:val>
                                        </p:tav>
                                      </p:tavLst>
                                    </p:anim>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A18EF2BC-9538-4B12-BBBF-EE53AF73422F}"/>
              </a:ext>
            </a:extLst>
          </p:cNvPr>
          <p:cNvPicPr>
            <a:picLocks noChangeAspect="1"/>
          </p:cNvPicPr>
          <p:nvPr/>
        </p:nvPicPr>
        <p:blipFill rotWithShape="1">
          <a:blip r:embed="rId3">
            <a:extLst>
              <a:ext uri="{28A0092B-C50C-407E-A947-70E740481C1C}">
                <a14:useLocalDpi xmlns:a14="http://schemas.microsoft.com/office/drawing/2010/main" val="0"/>
              </a:ext>
            </a:extLst>
          </a:blip>
          <a:srcRect l="-1" t="22711" r="5857" b="32161"/>
          <a:stretch/>
        </p:blipFill>
        <p:spPr>
          <a:xfrm>
            <a:off x="-243597" y="-148587"/>
            <a:ext cx="9719193" cy="7006587"/>
          </a:xfrm>
          <a:prstGeom prst="rect">
            <a:avLst/>
          </a:prstGeom>
        </p:spPr>
      </p:pic>
      <p:pic>
        <p:nvPicPr>
          <p:cNvPr id="12" name="图片 11">
            <a:extLst>
              <a:ext uri="{FF2B5EF4-FFF2-40B4-BE49-F238E27FC236}">
                <a16:creationId xmlns:a16="http://schemas.microsoft.com/office/drawing/2014/main" id="{FD967D6A-1F74-4094-B8D3-5FD52F554F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9257839">
            <a:off x="-396354" y="3668724"/>
            <a:ext cx="3341289" cy="3341289"/>
          </a:xfrm>
          <a:prstGeom prst="rect">
            <a:avLst/>
          </a:prstGeom>
        </p:spPr>
      </p:pic>
      <p:sp>
        <p:nvSpPr>
          <p:cNvPr id="3" name="TextBox 2">
            <a:extLst>
              <a:ext uri="{FF2B5EF4-FFF2-40B4-BE49-F238E27FC236}">
                <a16:creationId xmlns:a16="http://schemas.microsoft.com/office/drawing/2014/main" id="{68679A80-6944-FA39-C0CB-BD8D7F8F88C0}"/>
              </a:ext>
            </a:extLst>
          </p:cNvPr>
          <p:cNvSpPr txBox="1"/>
          <p:nvPr/>
        </p:nvSpPr>
        <p:spPr>
          <a:xfrm>
            <a:off x="1541728" y="1289781"/>
            <a:ext cx="6545979" cy="3697166"/>
          </a:xfrm>
          <a:prstGeom prst="rect">
            <a:avLst/>
          </a:prstGeom>
          <a:noFill/>
        </p:spPr>
        <p:txBody>
          <a:bodyPr wrap="square">
            <a:spAutoFit/>
          </a:bodyPr>
          <a:lstStyle/>
          <a:p>
            <a:pPr algn="ctr">
              <a:lnSpc>
                <a:spcPct val="150000"/>
              </a:lnSpc>
            </a:pPr>
            <a:r>
              <a:rPr lang="vi-VN" sz="3200" b="1" i="1" dirty="0">
                <a:solidFill>
                  <a:srgbClr val="000000"/>
                </a:solidFill>
                <a:effectLst/>
                <a:latin typeface="Times New Roman" panose="02020603050405020304" pitchFamily="18" charset="0"/>
                <a:ea typeface="Times New Roman" panose="02020603050405020304" pitchFamily="18" charset="0"/>
              </a:rPr>
              <a:t>- Đề tài:</a:t>
            </a:r>
            <a:r>
              <a:rPr lang="vi-VN" sz="3200" dirty="0">
                <a:solidFill>
                  <a:srgbClr val="000000"/>
                </a:solidFill>
                <a:effectLst/>
                <a:latin typeface="Times New Roman" panose="02020603050405020304" pitchFamily="18" charset="0"/>
                <a:ea typeface="Times New Roman" panose="02020603050405020304" pitchFamily="18" charset="0"/>
              </a:rPr>
              <a:t> khám phá đại dương bí ẩn.</a:t>
            </a:r>
            <a:endParaRPr lang="en-VN" sz="3200" dirty="0">
              <a:effectLst/>
              <a:latin typeface="Times New Roman" panose="02020603050405020304" pitchFamily="18" charset="0"/>
              <a:ea typeface="Times New Roman" panose="02020603050405020304" pitchFamily="18" charset="0"/>
            </a:endParaRPr>
          </a:p>
          <a:p>
            <a:pPr algn="ctr">
              <a:lnSpc>
                <a:spcPct val="150000"/>
              </a:lnSpc>
            </a:pPr>
            <a:r>
              <a:rPr lang="vi-VN" sz="3200" b="1" i="1" dirty="0">
                <a:solidFill>
                  <a:srgbClr val="000000"/>
                </a:solidFill>
                <a:effectLst/>
                <a:latin typeface="Times New Roman" panose="02020603050405020304" pitchFamily="18" charset="0"/>
                <a:ea typeface="Times New Roman" panose="02020603050405020304" pitchFamily="18" charset="0"/>
              </a:rPr>
              <a:t>- Nội dung chính:</a:t>
            </a:r>
            <a:r>
              <a:rPr lang="vi-VN" sz="3200" dirty="0">
                <a:solidFill>
                  <a:srgbClr val="000000"/>
                </a:solidFill>
                <a:effectLst/>
                <a:latin typeface="Times New Roman" panose="02020603050405020304" pitchFamily="18" charset="0"/>
                <a:ea typeface="Times New Roman" panose="02020603050405020304" pitchFamily="18" charset="0"/>
              </a:rPr>
              <a:t> Tác phẩm kể về cuộc thám hiểm trên biển của con tàu No-ti-lớt và những cuộc phiêu lưu của những nhân vật trên con tàu đó.</a:t>
            </a:r>
            <a:endParaRPr lang="en-VN" sz="3200" dirty="0">
              <a:effectLst/>
              <a:latin typeface="Times New Roman" panose="02020603050405020304" pitchFamily="18" charset="0"/>
              <a:ea typeface="Times New Roman" panose="02020603050405020304" pitchFamily="18" charset="0"/>
            </a:endParaRPr>
          </a:p>
        </p:txBody>
      </p:sp>
      <p:pic>
        <p:nvPicPr>
          <p:cNvPr id="13314" name="Picture 2" descr="Review sách Hai Vạn Dặm Dưới Đáy Biển - Vnwriter.net">
            <a:extLst>
              <a:ext uri="{FF2B5EF4-FFF2-40B4-BE49-F238E27FC236}">
                <a16:creationId xmlns:a16="http://schemas.microsoft.com/office/drawing/2014/main" id="{F38754CB-E0B1-3B2A-8230-5FD42FF6E11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67199">
            <a:off x="8394842" y="559776"/>
            <a:ext cx="2839372" cy="397475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图片 12">
            <a:extLst>
              <a:ext uri="{FF2B5EF4-FFF2-40B4-BE49-F238E27FC236}">
                <a16:creationId xmlns:a16="http://schemas.microsoft.com/office/drawing/2014/main" id="{111CA430-0796-4C9E-8F3E-8BBD6E7F7FE5}"/>
              </a:ext>
            </a:extLst>
          </p:cNvPr>
          <p:cNvPicPr>
            <a:picLocks noChangeAspect="1"/>
          </p:cNvPicPr>
          <p:nvPr/>
        </p:nvPicPr>
        <p:blipFill rotWithShape="1">
          <a:blip r:embed="rId6">
            <a:extLst>
              <a:ext uri="{28A0092B-C50C-407E-A947-70E740481C1C}">
                <a14:useLocalDpi xmlns:a14="http://schemas.microsoft.com/office/drawing/2010/main" val="0"/>
              </a:ext>
            </a:extLst>
          </a:blip>
          <a:srcRect l="65426" t="67526" r="-108" b="9176"/>
          <a:stretch/>
        </p:blipFill>
        <p:spPr>
          <a:xfrm>
            <a:off x="8647992" y="2623431"/>
            <a:ext cx="3544008" cy="4234569"/>
          </a:xfrm>
          <a:prstGeom prst="rect">
            <a:avLst/>
          </a:prstGeom>
        </p:spPr>
      </p:pic>
    </p:spTree>
    <p:extLst>
      <p:ext uri="{BB962C8B-B14F-4D97-AF65-F5344CB8AC3E}">
        <p14:creationId xmlns:p14="http://schemas.microsoft.com/office/powerpoint/2010/main" val="2560495648"/>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par>
                                <p:cTn id="11" presetID="3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barn(inVertical)">
                                      <p:cBhvr>
                                        <p:cTn id="27" dur="500"/>
                                        <p:tgtEl>
                                          <p:spTgt spid="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barn(inVertical)">
                                      <p:cBhvr>
                                        <p:cTn id="3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5E8F82EE-7829-4B33-8252-685053D17562}"/>
              </a:ext>
            </a:extLst>
          </p:cNvPr>
          <p:cNvPicPr>
            <a:picLocks noChangeAspect="1"/>
          </p:cNvPicPr>
          <p:nvPr/>
        </p:nvPicPr>
        <p:blipFill rotWithShape="1">
          <a:blip r:embed="rId2">
            <a:extLst>
              <a:ext uri="{28A0092B-C50C-407E-A947-70E740481C1C}">
                <a14:useLocalDpi xmlns:a14="http://schemas.microsoft.com/office/drawing/2010/main" val="0"/>
              </a:ext>
            </a:extLst>
          </a:blip>
          <a:srcRect t="2535" r="1294" b="67599"/>
          <a:stretch/>
        </p:blipFill>
        <p:spPr>
          <a:xfrm>
            <a:off x="2636267" y="693962"/>
            <a:ext cx="8742234" cy="4769249"/>
          </a:xfrm>
          <a:prstGeom prst="rect">
            <a:avLst/>
          </a:prstGeom>
        </p:spPr>
      </p:pic>
      <p:pic>
        <p:nvPicPr>
          <p:cNvPr id="24" name="图片 23">
            <a:extLst>
              <a:ext uri="{FF2B5EF4-FFF2-40B4-BE49-F238E27FC236}">
                <a16:creationId xmlns:a16="http://schemas.microsoft.com/office/drawing/2014/main" id="{737293C1-3AD1-4EF5-98B7-57FA2761C1DF}"/>
              </a:ext>
            </a:extLst>
          </p:cNvPr>
          <p:cNvPicPr>
            <a:picLocks noChangeAspect="1"/>
          </p:cNvPicPr>
          <p:nvPr/>
        </p:nvPicPr>
        <p:blipFill>
          <a:blip r:embed="rId3"/>
          <a:stretch>
            <a:fillRect/>
          </a:stretch>
        </p:blipFill>
        <p:spPr>
          <a:xfrm>
            <a:off x="3691343" y="282709"/>
            <a:ext cx="7338590" cy="5778825"/>
          </a:xfrm>
          <a:prstGeom prst="rect">
            <a:avLst/>
          </a:prstGeom>
        </p:spPr>
      </p:pic>
      <p:pic>
        <p:nvPicPr>
          <p:cNvPr id="23" name="图片 22">
            <a:extLst>
              <a:ext uri="{FF2B5EF4-FFF2-40B4-BE49-F238E27FC236}">
                <a16:creationId xmlns:a16="http://schemas.microsoft.com/office/drawing/2014/main" id="{06A619E3-DDE3-43F6-8B72-FD5D7696B8DF}"/>
              </a:ext>
            </a:extLst>
          </p:cNvPr>
          <p:cNvPicPr>
            <a:picLocks noChangeAspect="1"/>
          </p:cNvPicPr>
          <p:nvPr/>
        </p:nvPicPr>
        <p:blipFill rotWithShape="1">
          <a:blip r:embed="rId4">
            <a:extLst>
              <a:ext uri="{28A0092B-C50C-407E-A947-70E740481C1C}">
                <a14:useLocalDpi xmlns:a14="http://schemas.microsoft.com/office/drawing/2010/main" val="0"/>
              </a:ext>
            </a:extLst>
          </a:blip>
          <a:srcRect l="34455" t="27813" r="2314" b="48137"/>
          <a:stretch/>
        </p:blipFill>
        <p:spPr>
          <a:xfrm rot="19887232">
            <a:off x="-909344" y="1508391"/>
            <a:ext cx="5685222" cy="5747861"/>
          </a:xfrm>
          <a:prstGeom prst="rect">
            <a:avLst/>
          </a:prstGeom>
        </p:spPr>
      </p:pic>
      <p:pic>
        <p:nvPicPr>
          <p:cNvPr id="29" name="图片 28">
            <a:extLst>
              <a:ext uri="{FF2B5EF4-FFF2-40B4-BE49-F238E27FC236}">
                <a16:creationId xmlns:a16="http://schemas.microsoft.com/office/drawing/2014/main" id="{09799811-90DD-48FA-9829-5628882BB95B}"/>
              </a:ext>
            </a:extLst>
          </p:cNvPr>
          <p:cNvPicPr>
            <a:picLocks noChangeAspect="1"/>
          </p:cNvPicPr>
          <p:nvPr/>
        </p:nvPicPr>
        <p:blipFill rotWithShape="1">
          <a:blip r:embed="rId5">
            <a:extLst>
              <a:ext uri="{28A0092B-C50C-407E-A947-70E740481C1C}">
                <a14:useLocalDpi xmlns:a14="http://schemas.microsoft.com/office/drawing/2010/main" val="0"/>
              </a:ext>
            </a:extLst>
          </a:blip>
          <a:srcRect l="65426" t="67526" r="-108" b="9176"/>
          <a:stretch/>
        </p:blipFill>
        <p:spPr>
          <a:xfrm>
            <a:off x="9429135" y="3566438"/>
            <a:ext cx="2762865" cy="3301218"/>
          </a:xfrm>
          <a:prstGeom prst="rect">
            <a:avLst/>
          </a:prstGeom>
        </p:spPr>
      </p:pic>
      <p:pic>
        <p:nvPicPr>
          <p:cNvPr id="32" name="图片 31">
            <a:extLst>
              <a:ext uri="{FF2B5EF4-FFF2-40B4-BE49-F238E27FC236}">
                <a16:creationId xmlns:a16="http://schemas.microsoft.com/office/drawing/2014/main" id="{9A8D6782-EC8D-4E5A-84FB-A2FA74E3ACA8}"/>
              </a:ext>
            </a:extLst>
          </p:cNvPr>
          <p:cNvPicPr>
            <a:picLocks noChangeAspect="1"/>
          </p:cNvPicPr>
          <p:nvPr/>
        </p:nvPicPr>
        <p:blipFill rotWithShape="1">
          <a:blip r:embed="rId6">
            <a:extLst>
              <a:ext uri="{28A0092B-C50C-407E-A947-70E740481C1C}">
                <a14:useLocalDpi xmlns:a14="http://schemas.microsoft.com/office/drawing/2010/main" val="0"/>
              </a:ext>
            </a:extLst>
          </a:blip>
          <a:srcRect t="48762" r="59945" b="26775"/>
          <a:stretch/>
        </p:blipFill>
        <p:spPr>
          <a:xfrm flipH="1">
            <a:off x="7590841" y="4581924"/>
            <a:ext cx="2104079" cy="2285732"/>
          </a:xfrm>
          <a:prstGeom prst="rect">
            <a:avLst/>
          </a:prstGeom>
        </p:spPr>
      </p:pic>
      <p:pic>
        <p:nvPicPr>
          <p:cNvPr id="34" name="图片 33">
            <a:extLst>
              <a:ext uri="{FF2B5EF4-FFF2-40B4-BE49-F238E27FC236}">
                <a16:creationId xmlns:a16="http://schemas.microsoft.com/office/drawing/2014/main" id="{9904E573-1D87-464B-A61C-4507F3486AB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6848" t="45402" r="24803" b="24732"/>
          <a:stretch/>
        </p:blipFill>
        <p:spPr>
          <a:xfrm>
            <a:off x="3027120" y="460287"/>
            <a:ext cx="1721474" cy="1567310"/>
          </a:xfrm>
          <a:prstGeom prst="rect">
            <a:avLst/>
          </a:prstGeom>
        </p:spPr>
      </p:pic>
      <p:pic>
        <p:nvPicPr>
          <p:cNvPr id="30" name="图片 29">
            <a:extLst>
              <a:ext uri="{FF2B5EF4-FFF2-40B4-BE49-F238E27FC236}">
                <a16:creationId xmlns:a16="http://schemas.microsoft.com/office/drawing/2014/main" id="{00BB0C1C-58C5-4A7D-818B-4DAAEBA8C0FA}"/>
              </a:ext>
            </a:extLst>
          </p:cNvPr>
          <p:cNvPicPr>
            <a:picLocks noChangeAspect="1"/>
          </p:cNvPicPr>
          <p:nvPr/>
        </p:nvPicPr>
        <p:blipFill rotWithShape="1">
          <a:blip r:embed="rId5">
            <a:extLst>
              <a:ext uri="{28A0092B-C50C-407E-A947-70E740481C1C}">
                <a14:useLocalDpi xmlns:a14="http://schemas.microsoft.com/office/drawing/2010/main" val="0"/>
              </a:ext>
            </a:extLst>
          </a:blip>
          <a:srcRect l="40565" t="76702" r="34189"/>
          <a:stretch/>
        </p:blipFill>
        <p:spPr>
          <a:xfrm>
            <a:off x="9063808" y="4621683"/>
            <a:ext cx="1400178" cy="2298273"/>
          </a:xfrm>
          <a:prstGeom prst="rect">
            <a:avLst/>
          </a:prstGeom>
        </p:spPr>
      </p:pic>
      <p:sp>
        <p:nvSpPr>
          <p:cNvPr id="3" name="TextBox 2">
            <a:extLst>
              <a:ext uri="{FF2B5EF4-FFF2-40B4-BE49-F238E27FC236}">
                <a16:creationId xmlns:a16="http://schemas.microsoft.com/office/drawing/2014/main" id="{475ACEB5-C2E8-448B-F857-B669C9652EE8}"/>
              </a:ext>
            </a:extLst>
          </p:cNvPr>
          <p:cNvSpPr txBox="1"/>
          <p:nvPr/>
        </p:nvSpPr>
        <p:spPr>
          <a:xfrm>
            <a:off x="5002306" y="2170059"/>
            <a:ext cx="4692614" cy="3046988"/>
          </a:xfrm>
          <a:prstGeom prst="rect">
            <a:avLst/>
          </a:prstGeom>
          <a:noFill/>
        </p:spPr>
        <p:txBody>
          <a:bodyPr wrap="square">
            <a:spAutoFit/>
          </a:bodyPr>
          <a:lstStyle/>
          <a:p>
            <a:pPr algn="ctr"/>
            <a:r>
              <a:rPr lang="vi-VN" sz="3200" dirty="0">
                <a:solidFill>
                  <a:srgbClr val="000000"/>
                </a:solidFill>
                <a:effectLst/>
                <a:latin typeface="Times New Roman" panose="02020603050405020304" pitchFamily="18" charset="0"/>
                <a:ea typeface="Calibri" panose="020F0502020204030204" pitchFamily="34" charset="0"/>
              </a:rPr>
              <a:t>Em nào đã đọc văn bản</a:t>
            </a:r>
            <a:r>
              <a:rPr lang="vi-VN" sz="3200" i="1" dirty="0">
                <a:solidFill>
                  <a:srgbClr val="000000"/>
                </a:solidFill>
                <a:effectLst/>
                <a:latin typeface="Times New Roman" panose="02020603050405020304" pitchFamily="18" charset="0"/>
                <a:ea typeface="Calibri" panose="020F0502020204030204" pitchFamily="34" charset="0"/>
              </a:rPr>
              <a:t> Bạch tuộc</a:t>
            </a:r>
            <a:r>
              <a:rPr lang="vi-VN" sz="3200" dirty="0">
                <a:solidFill>
                  <a:srgbClr val="000000"/>
                </a:solidFill>
                <a:effectLst/>
                <a:latin typeface="Times New Roman" panose="02020603050405020304" pitchFamily="18" charset="0"/>
                <a:ea typeface="Calibri" panose="020F0502020204030204" pitchFamily="34" charset="0"/>
              </a:rPr>
              <a:t> trong SGK? Truyện kể về ai, về sự kiện gì? Nhân vật nào để lại cho em ấn tượng nhiều nhất? Vì sao?</a:t>
            </a:r>
            <a:r>
              <a:rPr lang="en-VN" sz="3200" dirty="0">
                <a:effectLst/>
              </a:rPr>
              <a:t> </a:t>
            </a:r>
            <a:endParaRPr lang="en-VN" sz="3200" dirty="0"/>
          </a:p>
        </p:txBody>
      </p:sp>
    </p:spTree>
    <p:extLst>
      <p:ext uri="{BB962C8B-B14F-4D97-AF65-F5344CB8AC3E}">
        <p14:creationId xmlns:p14="http://schemas.microsoft.com/office/powerpoint/2010/main" val="2001541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par>
                                <p:cTn id="22" presetID="53" presetClass="entr" presetSubtype="16"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Effect transition="in" filter="fade">
                                      <p:cBhvr>
                                        <p:cTn id="33" dur="500"/>
                                        <p:tgtEl>
                                          <p:spTgt spid="30"/>
                                        </p:tgtEl>
                                      </p:cBhvr>
                                    </p:animEffect>
                                  </p:childTnLst>
                                </p:cTn>
                              </p:par>
                              <p:par>
                                <p:cTn id="34" presetID="53" presetClass="entr" presetSubtype="16" fill="hold" nodeType="with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par>
                                <p:cTn id="39" presetID="53" presetClass="entr" presetSubtype="16" fill="hold" nodeType="with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500" fill="hold"/>
                                        <p:tgtEl>
                                          <p:spTgt spid="32"/>
                                        </p:tgtEl>
                                        <p:attrNameLst>
                                          <p:attrName>ppt_w</p:attrName>
                                        </p:attrNameLst>
                                      </p:cBhvr>
                                      <p:tavLst>
                                        <p:tav tm="0">
                                          <p:val>
                                            <p:fltVal val="0"/>
                                          </p:val>
                                        </p:tav>
                                        <p:tav tm="100000">
                                          <p:val>
                                            <p:strVal val="#ppt_w"/>
                                          </p:val>
                                        </p:tav>
                                      </p:tavLst>
                                    </p:anim>
                                    <p:anim calcmode="lin" valueType="num">
                                      <p:cBhvr>
                                        <p:cTn id="42" dur="500" fill="hold"/>
                                        <p:tgtEl>
                                          <p:spTgt spid="32"/>
                                        </p:tgtEl>
                                        <p:attrNameLst>
                                          <p:attrName>ppt_h</p:attrName>
                                        </p:attrNameLst>
                                      </p:cBhvr>
                                      <p:tavLst>
                                        <p:tav tm="0">
                                          <p:val>
                                            <p:fltVal val="0"/>
                                          </p:val>
                                        </p:tav>
                                        <p:tav tm="100000">
                                          <p:val>
                                            <p:strVal val="#ppt_h"/>
                                          </p:val>
                                        </p:tav>
                                      </p:tavLst>
                                    </p:anim>
                                    <p:animEffect transition="in" filter="fade">
                                      <p:cBhvr>
                                        <p:cTn id="4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a:extLst>
              <a:ext uri="{FF2B5EF4-FFF2-40B4-BE49-F238E27FC236}">
                <a16:creationId xmlns:a16="http://schemas.microsoft.com/office/drawing/2014/main" id="{856175D3-62FE-41BF-9E47-D5F8EF0CB2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79227" y="-2778961"/>
            <a:ext cx="6688916" cy="11860897"/>
          </a:xfrm>
          <a:prstGeom prst="rect">
            <a:avLst/>
          </a:prstGeom>
        </p:spPr>
      </p:pic>
      <p:sp>
        <p:nvSpPr>
          <p:cNvPr id="19" name="云形 18">
            <a:extLst>
              <a:ext uri="{FF2B5EF4-FFF2-40B4-BE49-F238E27FC236}">
                <a16:creationId xmlns:a16="http://schemas.microsoft.com/office/drawing/2014/main" id="{4B1CAABC-7F3C-4503-B2D5-AC84F5F5EF1B}"/>
              </a:ext>
            </a:extLst>
          </p:cNvPr>
          <p:cNvSpPr/>
          <p:nvPr/>
        </p:nvSpPr>
        <p:spPr>
          <a:xfrm>
            <a:off x="1125767" y="970701"/>
            <a:ext cx="10189211" cy="4642560"/>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2B8B286D-13E4-4386-85CD-93642C3081C2}"/>
              </a:ext>
            </a:extLst>
          </p:cNvPr>
          <p:cNvGrpSpPr/>
          <p:nvPr/>
        </p:nvGrpSpPr>
        <p:grpSpPr>
          <a:xfrm>
            <a:off x="0" y="3566019"/>
            <a:ext cx="12298652" cy="3655585"/>
            <a:chOff x="0" y="3566019"/>
            <a:chExt cx="12298652" cy="3655585"/>
          </a:xfrm>
        </p:grpSpPr>
        <p:pic>
          <p:nvPicPr>
            <p:cNvPr id="6" name="图片 5">
              <a:extLst>
                <a:ext uri="{FF2B5EF4-FFF2-40B4-BE49-F238E27FC236}">
                  <a16:creationId xmlns:a16="http://schemas.microsoft.com/office/drawing/2014/main" id="{53A473BC-F9A0-478F-A946-88779046A98C}"/>
                </a:ext>
              </a:extLst>
            </p:cNvPr>
            <p:cNvPicPr>
              <a:picLocks noChangeAspect="1"/>
            </p:cNvPicPr>
            <p:nvPr/>
          </p:nvPicPr>
          <p:blipFill rotWithShape="1">
            <a:blip r:embed="rId3">
              <a:extLst>
                <a:ext uri="{28A0092B-C50C-407E-A947-70E740481C1C}">
                  <a14:useLocalDpi xmlns:a14="http://schemas.microsoft.com/office/drawing/2010/main" val="0"/>
                </a:ext>
              </a:extLst>
            </a:blip>
            <a:srcRect l="58176" t="52867" r="-1171" b="21243"/>
            <a:stretch/>
          </p:blipFill>
          <p:spPr>
            <a:xfrm>
              <a:off x="9118237" y="3815161"/>
              <a:ext cx="3180415" cy="3406443"/>
            </a:xfrm>
            <a:prstGeom prst="rect">
              <a:avLst/>
            </a:prstGeom>
          </p:spPr>
        </p:pic>
        <p:grpSp>
          <p:nvGrpSpPr>
            <p:cNvPr id="7" name="组合 6">
              <a:extLst>
                <a:ext uri="{FF2B5EF4-FFF2-40B4-BE49-F238E27FC236}">
                  <a16:creationId xmlns:a16="http://schemas.microsoft.com/office/drawing/2014/main" id="{99BE9762-6BC1-4F56-B633-F59049C2206A}"/>
                </a:ext>
              </a:extLst>
            </p:cNvPr>
            <p:cNvGrpSpPr/>
            <p:nvPr/>
          </p:nvGrpSpPr>
          <p:grpSpPr>
            <a:xfrm>
              <a:off x="0" y="3566019"/>
              <a:ext cx="12195836" cy="3433990"/>
              <a:chOff x="-3836" y="3564981"/>
              <a:chExt cx="12195836" cy="3433990"/>
            </a:xfrm>
          </p:grpSpPr>
          <p:pic>
            <p:nvPicPr>
              <p:cNvPr id="8" name="图片 7">
                <a:extLst>
                  <a:ext uri="{FF2B5EF4-FFF2-40B4-BE49-F238E27FC236}">
                    <a16:creationId xmlns:a16="http://schemas.microsoft.com/office/drawing/2014/main" id="{49DDBED0-53F1-4378-B3E9-AF8E26070294}"/>
                  </a:ext>
                </a:extLst>
              </p:cNvPr>
              <p:cNvPicPr>
                <a:picLocks noChangeAspect="1"/>
              </p:cNvPicPr>
              <p:nvPr/>
            </p:nvPicPr>
            <p:blipFill rotWithShape="1">
              <a:blip r:embed="rId3">
                <a:extLst>
                  <a:ext uri="{28A0092B-C50C-407E-A947-70E740481C1C}">
                    <a14:useLocalDpi xmlns:a14="http://schemas.microsoft.com/office/drawing/2010/main" val="0"/>
                  </a:ext>
                </a:extLst>
              </a:blip>
              <a:srcRect t="48762" r="59945" b="24596"/>
              <a:stretch/>
            </p:blipFill>
            <p:spPr>
              <a:xfrm>
                <a:off x="-3836" y="3705474"/>
                <a:ext cx="2664699" cy="3152526"/>
              </a:xfrm>
              <a:prstGeom prst="rect">
                <a:avLst/>
              </a:prstGeom>
            </p:spPr>
          </p:pic>
          <p:grpSp>
            <p:nvGrpSpPr>
              <p:cNvPr id="9" name="组合 8">
                <a:extLst>
                  <a:ext uri="{FF2B5EF4-FFF2-40B4-BE49-F238E27FC236}">
                    <a16:creationId xmlns:a16="http://schemas.microsoft.com/office/drawing/2014/main" id="{C30C1514-3C65-4865-B8BC-B1A9A1972CDE}"/>
                  </a:ext>
                </a:extLst>
              </p:cNvPr>
              <p:cNvGrpSpPr/>
              <p:nvPr/>
            </p:nvGrpSpPr>
            <p:grpSpPr>
              <a:xfrm>
                <a:off x="169579" y="3564981"/>
                <a:ext cx="12022421" cy="3433990"/>
                <a:chOff x="169579" y="3564981"/>
                <a:chExt cx="12022421" cy="3433990"/>
              </a:xfrm>
            </p:grpSpPr>
            <p:pic>
              <p:nvPicPr>
                <p:cNvPr id="10" name="图片 9">
                  <a:extLst>
                    <a:ext uri="{FF2B5EF4-FFF2-40B4-BE49-F238E27FC236}">
                      <a16:creationId xmlns:a16="http://schemas.microsoft.com/office/drawing/2014/main" id="{C25C1E48-9BFE-46F6-810D-93D469D99B78}"/>
                    </a:ext>
                  </a:extLst>
                </p:cNvPr>
                <p:cNvPicPr>
                  <a:picLocks noChangeAspect="1"/>
                </p:cNvPicPr>
                <p:nvPr/>
              </p:nvPicPr>
              <p:blipFill rotWithShape="1">
                <a:blip r:embed="rId4">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grpSp>
              <p:nvGrpSpPr>
                <p:cNvPr id="11" name="组合 10">
                  <a:extLst>
                    <a:ext uri="{FF2B5EF4-FFF2-40B4-BE49-F238E27FC236}">
                      <a16:creationId xmlns:a16="http://schemas.microsoft.com/office/drawing/2014/main" id="{27B89C5D-35C4-4008-AB8D-FBF4806782E5}"/>
                    </a:ext>
                  </a:extLst>
                </p:cNvPr>
                <p:cNvGrpSpPr/>
                <p:nvPr/>
              </p:nvGrpSpPr>
              <p:grpSpPr>
                <a:xfrm>
                  <a:off x="169579" y="3963247"/>
                  <a:ext cx="9959645" cy="3035724"/>
                  <a:chOff x="169579" y="3963247"/>
                  <a:chExt cx="9959645" cy="3035724"/>
                </a:xfrm>
              </p:grpSpPr>
              <p:pic>
                <p:nvPicPr>
                  <p:cNvPr id="12" name="图片 11">
                    <a:extLst>
                      <a:ext uri="{FF2B5EF4-FFF2-40B4-BE49-F238E27FC236}">
                        <a16:creationId xmlns:a16="http://schemas.microsoft.com/office/drawing/2014/main" id="{CEBFF2AA-724A-495D-A640-8D812B521385}"/>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169579" y="4358452"/>
                    <a:ext cx="2467897" cy="2528052"/>
                  </a:xfrm>
                  <a:prstGeom prst="rect">
                    <a:avLst/>
                  </a:prstGeom>
                </p:spPr>
              </p:pic>
              <p:pic>
                <p:nvPicPr>
                  <p:cNvPr id="13" name="图片 12">
                    <a:extLst>
                      <a:ext uri="{FF2B5EF4-FFF2-40B4-BE49-F238E27FC236}">
                        <a16:creationId xmlns:a16="http://schemas.microsoft.com/office/drawing/2014/main" id="{5D4300EE-3F82-4C00-8664-B55A0EDEDBEB}"/>
                      </a:ext>
                    </a:extLst>
                  </p:cNvPr>
                  <p:cNvPicPr>
                    <a:picLocks noChangeAspect="1"/>
                  </p:cNvPicPr>
                  <p:nvPr/>
                </p:nvPicPr>
                <p:blipFill rotWithShape="1">
                  <a:blip r:embed="rId4">
                    <a:extLst>
                      <a:ext uri="{28A0092B-C50C-407E-A947-70E740481C1C}">
                        <a14:useLocalDpi xmlns:a14="http://schemas.microsoft.com/office/drawing/2010/main" val="0"/>
                      </a:ext>
                    </a:extLst>
                  </a:blip>
                  <a:srcRect l="40565" t="76702" r="34189"/>
                  <a:stretch/>
                </p:blipFill>
                <p:spPr>
                  <a:xfrm>
                    <a:off x="8729046" y="4649650"/>
                    <a:ext cx="1400178" cy="2298273"/>
                  </a:xfrm>
                  <a:prstGeom prst="rect">
                    <a:avLst/>
                  </a:prstGeom>
                </p:spPr>
              </p:pic>
              <p:pic>
                <p:nvPicPr>
                  <p:cNvPr id="14" name="图片 13">
                    <a:extLst>
                      <a:ext uri="{FF2B5EF4-FFF2-40B4-BE49-F238E27FC236}">
                        <a16:creationId xmlns:a16="http://schemas.microsoft.com/office/drawing/2014/main" id="{5640B3CE-E8B2-44A9-957B-686E3860FDDB}"/>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2291851" y="4991808"/>
                    <a:ext cx="1850211" cy="1895310"/>
                  </a:xfrm>
                  <a:prstGeom prst="rect">
                    <a:avLst/>
                  </a:prstGeom>
                </p:spPr>
              </p:pic>
              <p:pic>
                <p:nvPicPr>
                  <p:cNvPr id="15" name="图片 14">
                    <a:extLst>
                      <a:ext uri="{FF2B5EF4-FFF2-40B4-BE49-F238E27FC236}">
                        <a16:creationId xmlns:a16="http://schemas.microsoft.com/office/drawing/2014/main" id="{AEF7373B-BEC1-4A61-B090-08ED59AB823E}"/>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243369" y="4922282"/>
                    <a:ext cx="1917482" cy="1964221"/>
                  </a:xfrm>
                  <a:prstGeom prst="rect">
                    <a:avLst/>
                  </a:prstGeom>
                </p:spPr>
              </p:pic>
              <p:pic>
                <p:nvPicPr>
                  <p:cNvPr id="16" name="图片 15">
                    <a:extLst>
                      <a:ext uri="{FF2B5EF4-FFF2-40B4-BE49-F238E27FC236}">
                        <a16:creationId xmlns:a16="http://schemas.microsoft.com/office/drawing/2014/main" id="{DAB82CD2-9A9B-4E89-9B5F-2728206AF129}"/>
                      </a:ext>
                    </a:extLst>
                  </p:cNvPr>
                  <p:cNvPicPr>
                    <a:picLocks noChangeAspect="1"/>
                  </p:cNvPicPr>
                  <p:nvPr/>
                </p:nvPicPr>
                <p:blipFill rotWithShape="1">
                  <a:blip r:embed="rId3">
                    <a:extLst>
                      <a:ext uri="{28A0092B-C50C-407E-A947-70E740481C1C}">
                        <a14:useLocalDpi xmlns:a14="http://schemas.microsoft.com/office/drawing/2010/main" val="0"/>
                      </a:ext>
                    </a:extLst>
                  </a:blip>
                  <a:srcRect t="48762" r="59945" b="26775"/>
                  <a:stretch/>
                </p:blipFill>
                <p:spPr>
                  <a:xfrm>
                    <a:off x="3826598" y="5351805"/>
                    <a:ext cx="1400178" cy="1521061"/>
                  </a:xfrm>
                  <a:prstGeom prst="rect">
                    <a:avLst/>
                  </a:prstGeom>
                </p:spPr>
              </p:pic>
              <p:pic>
                <p:nvPicPr>
                  <p:cNvPr id="17" name="图片 16">
                    <a:extLst>
                      <a:ext uri="{FF2B5EF4-FFF2-40B4-BE49-F238E27FC236}">
                        <a16:creationId xmlns:a16="http://schemas.microsoft.com/office/drawing/2014/main" id="{B81093AC-79EF-4F88-8DAE-0068594FC41D}"/>
                      </a:ext>
                    </a:extLst>
                  </p:cNvPr>
                  <p:cNvPicPr>
                    <a:picLocks noChangeAspect="1"/>
                  </p:cNvPicPr>
                  <p:nvPr/>
                </p:nvPicPr>
                <p:blipFill rotWithShape="1">
                  <a:blip r:embed="rId4">
                    <a:extLst>
                      <a:ext uri="{28A0092B-C50C-407E-A947-70E740481C1C}">
                        <a14:useLocalDpi xmlns:a14="http://schemas.microsoft.com/office/drawing/2010/main" val="0"/>
                      </a:ext>
                    </a:extLst>
                  </a:blip>
                  <a:srcRect l="40565" t="76702" r="34189"/>
                  <a:stretch/>
                </p:blipFill>
                <p:spPr>
                  <a:xfrm>
                    <a:off x="4564326" y="4700698"/>
                    <a:ext cx="1400178" cy="2298273"/>
                  </a:xfrm>
                  <a:prstGeom prst="rect">
                    <a:avLst/>
                  </a:prstGeom>
                </p:spPr>
              </p:pic>
              <p:pic>
                <p:nvPicPr>
                  <p:cNvPr id="18" name="图片 17">
                    <a:extLst>
                      <a:ext uri="{FF2B5EF4-FFF2-40B4-BE49-F238E27FC236}">
                        <a16:creationId xmlns:a16="http://schemas.microsoft.com/office/drawing/2014/main" id="{F673F3D3-6D52-421F-858E-5593CC04583C}"/>
                      </a:ext>
                    </a:extLst>
                  </p:cNvPr>
                  <p:cNvPicPr>
                    <a:picLocks noChangeAspect="1"/>
                  </p:cNvPicPr>
                  <p:nvPr/>
                </p:nvPicPr>
                <p:blipFill rotWithShape="1">
                  <a:blip r:embed="rId3">
                    <a:extLst>
                      <a:ext uri="{28A0092B-C50C-407E-A947-70E740481C1C}">
                        <a14:useLocalDpi xmlns:a14="http://schemas.microsoft.com/office/drawing/2010/main" val="0"/>
                      </a:ext>
                    </a:extLst>
                  </a:blip>
                  <a:srcRect t="48762" r="59945" b="26775"/>
                  <a:stretch/>
                </p:blipFill>
                <p:spPr>
                  <a:xfrm>
                    <a:off x="5264416" y="3963247"/>
                    <a:ext cx="2664699" cy="2894753"/>
                  </a:xfrm>
                  <a:prstGeom prst="rect">
                    <a:avLst/>
                  </a:prstGeom>
                </p:spPr>
              </p:pic>
            </p:grpSp>
          </p:grpSp>
        </p:grpSp>
      </p:grpSp>
      <p:sp>
        <p:nvSpPr>
          <p:cNvPr id="3" name="矩形 19">
            <a:extLst>
              <a:ext uri="{FF2B5EF4-FFF2-40B4-BE49-F238E27FC236}">
                <a16:creationId xmlns:a16="http://schemas.microsoft.com/office/drawing/2014/main" id="{E3E8D1DA-BA0B-8F45-4F97-BA92B08936DF}"/>
              </a:ext>
            </a:extLst>
          </p:cNvPr>
          <p:cNvSpPr/>
          <p:nvPr/>
        </p:nvSpPr>
        <p:spPr>
          <a:xfrm>
            <a:off x="2937112" y="1421170"/>
            <a:ext cx="6566519" cy="1107996"/>
          </a:xfrm>
          <a:prstGeom prst="rect">
            <a:avLst/>
          </a:prstGeom>
        </p:spPr>
        <p:txBody>
          <a:bodyPr wrap="square">
            <a:spAutoFit/>
          </a:bodyPr>
          <a:lstStyle/>
          <a:p>
            <a:pPr algn="ctr"/>
            <a:r>
              <a:rPr lang="vi-VN" altLang="zh-CN"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ĐỌC VĂN BẢN</a:t>
            </a:r>
            <a:endParaRPr lang="zh-CN" altLang="en-US"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
        <p:nvSpPr>
          <p:cNvPr id="21" name="TextBox 20">
            <a:extLst>
              <a:ext uri="{FF2B5EF4-FFF2-40B4-BE49-F238E27FC236}">
                <a16:creationId xmlns:a16="http://schemas.microsoft.com/office/drawing/2014/main" id="{72F006ED-6B6D-9F3B-7674-F821D4638AC8}"/>
              </a:ext>
            </a:extLst>
          </p:cNvPr>
          <p:cNvSpPr txBox="1"/>
          <p:nvPr/>
        </p:nvSpPr>
        <p:spPr>
          <a:xfrm>
            <a:off x="2058320" y="2679380"/>
            <a:ext cx="8647546" cy="1539139"/>
          </a:xfrm>
          <a:prstGeom prst="rect">
            <a:avLst/>
          </a:prstGeom>
          <a:noFill/>
        </p:spPr>
        <p:txBody>
          <a:bodyPr wrap="square">
            <a:spAutoFit/>
          </a:bodyPr>
          <a:lstStyle/>
          <a:p>
            <a:pPr algn="ctr">
              <a:lnSpc>
                <a:spcPct val="115000"/>
              </a:lnSpc>
            </a:pPr>
            <a:r>
              <a:rPr lang="vi-VN" sz="2800" i="1" dirty="0">
                <a:solidFill>
                  <a:srgbClr val="000000"/>
                </a:solidFill>
                <a:latin typeface="Times New Roman" panose="02020603050405020304" pitchFamily="18" charset="0"/>
                <a:ea typeface="Times New Roman" panose="02020603050405020304" pitchFamily="18" charset="0"/>
              </a:rPr>
              <a:t>H</a:t>
            </a:r>
            <a:r>
              <a:rPr lang="vi-VN" sz="2800" i="1" dirty="0">
                <a:solidFill>
                  <a:srgbClr val="000000"/>
                </a:solidFill>
                <a:effectLst/>
                <a:latin typeface="Times New Roman" panose="02020603050405020304" pitchFamily="18" charset="0"/>
                <a:ea typeface="Times New Roman" panose="02020603050405020304" pitchFamily="18" charset="0"/>
              </a:rPr>
              <a:t>ướng dẫn cách đọc: rõ ràng, rành mạch, chú ý phân biệt giọng kể của “tôi” và giọng đối thoại của từng nhân vật; đặc biệt chú ý các từ ngữ phiên âm tiếng nước ngoài.</a:t>
            </a:r>
            <a:endParaRPr lang="en-VN" sz="2800" i="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2766207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Effect transition="in" filter="fad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124A7935-7918-4494-8C5E-C3A6E5C720D1}"/>
              </a:ext>
            </a:extLst>
          </p:cNvPr>
          <p:cNvPicPr>
            <a:picLocks noChangeAspect="1"/>
          </p:cNvPicPr>
          <p:nvPr/>
        </p:nvPicPr>
        <p:blipFill rotWithShape="1">
          <a:blip r:embed="rId2">
            <a:extLst>
              <a:ext uri="{28A0092B-C50C-407E-A947-70E740481C1C}">
                <a14:useLocalDpi xmlns:a14="http://schemas.microsoft.com/office/drawing/2010/main" val="0"/>
              </a:ext>
            </a:extLst>
          </a:blip>
          <a:srcRect t="2535" r="1294" b="67599"/>
          <a:stretch/>
        </p:blipFill>
        <p:spPr>
          <a:xfrm>
            <a:off x="-312234" y="-587228"/>
            <a:ext cx="11912615" cy="6498822"/>
          </a:xfrm>
          <a:prstGeom prst="rect">
            <a:avLst/>
          </a:prstGeom>
        </p:spPr>
      </p:pic>
      <p:grpSp>
        <p:nvGrpSpPr>
          <p:cNvPr id="22" name="组合 21">
            <a:extLst>
              <a:ext uri="{FF2B5EF4-FFF2-40B4-BE49-F238E27FC236}">
                <a16:creationId xmlns:a16="http://schemas.microsoft.com/office/drawing/2014/main" id="{620FC3D7-6F7D-4A14-B764-92EB5482C50D}"/>
              </a:ext>
            </a:extLst>
          </p:cNvPr>
          <p:cNvGrpSpPr/>
          <p:nvPr/>
        </p:nvGrpSpPr>
        <p:grpSpPr>
          <a:xfrm>
            <a:off x="0" y="3556250"/>
            <a:ext cx="12298652" cy="3665354"/>
            <a:chOff x="0" y="3556250"/>
            <a:chExt cx="12298652" cy="3665354"/>
          </a:xfrm>
        </p:grpSpPr>
        <p:pic>
          <p:nvPicPr>
            <p:cNvPr id="2" name="图片 1">
              <a:extLst>
                <a:ext uri="{FF2B5EF4-FFF2-40B4-BE49-F238E27FC236}">
                  <a16:creationId xmlns:a16="http://schemas.microsoft.com/office/drawing/2014/main" id="{B80FE276-E77D-41A5-B986-D74FD419AB14}"/>
                </a:ext>
              </a:extLst>
            </p:cNvPr>
            <p:cNvPicPr>
              <a:picLocks noChangeAspect="1"/>
            </p:cNvPicPr>
            <p:nvPr/>
          </p:nvPicPr>
          <p:blipFill rotWithShape="1">
            <a:blip r:embed="rId3">
              <a:extLst>
                <a:ext uri="{28A0092B-C50C-407E-A947-70E740481C1C}">
                  <a14:useLocalDpi xmlns:a14="http://schemas.microsoft.com/office/drawing/2010/main" val="0"/>
                </a:ext>
              </a:extLst>
            </a:blip>
            <a:srcRect t="71253" r="274" b="9427"/>
            <a:stretch/>
          </p:blipFill>
          <p:spPr>
            <a:xfrm>
              <a:off x="0" y="3556250"/>
              <a:ext cx="12192000" cy="3301750"/>
            </a:xfrm>
            <a:prstGeom prst="rect">
              <a:avLst/>
            </a:prstGeom>
          </p:spPr>
        </p:pic>
        <p:pic>
          <p:nvPicPr>
            <p:cNvPr id="3" name="图片 2">
              <a:extLst>
                <a:ext uri="{FF2B5EF4-FFF2-40B4-BE49-F238E27FC236}">
                  <a16:creationId xmlns:a16="http://schemas.microsoft.com/office/drawing/2014/main" id="{58103C4F-2318-4B58-A770-64D45BC7BF53}"/>
                </a:ext>
              </a:extLst>
            </p:cNvPr>
            <p:cNvPicPr>
              <a:picLocks noChangeAspect="1"/>
            </p:cNvPicPr>
            <p:nvPr/>
          </p:nvPicPr>
          <p:blipFill rotWithShape="1">
            <a:blip r:embed="rId4">
              <a:extLst>
                <a:ext uri="{28A0092B-C50C-407E-A947-70E740481C1C}">
                  <a14:useLocalDpi xmlns:a14="http://schemas.microsoft.com/office/drawing/2010/main" val="0"/>
                </a:ext>
              </a:extLst>
            </a:blip>
            <a:srcRect l="58176" t="52867" r="-1171" b="21243"/>
            <a:stretch/>
          </p:blipFill>
          <p:spPr>
            <a:xfrm>
              <a:off x="9118237" y="3815161"/>
              <a:ext cx="3180415" cy="3406443"/>
            </a:xfrm>
            <a:prstGeom prst="rect">
              <a:avLst/>
            </a:prstGeom>
          </p:spPr>
        </p:pic>
        <p:grpSp>
          <p:nvGrpSpPr>
            <p:cNvPr id="4" name="组合 3">
              <a:extLst>
                <a:ext uri="{FF2B5EF4-FFF2-40B4-BE49-F238E27FC236}">
                  <a16:creationId xmlns:a16="http://schemas.microsoft.com/office/drawing/2014/main" id="{14D8589A-264D-40B5-8697-08E9DE5CB187}"/>
                </a:ext>
              </a:extLst>
            </p:cNvPr>
            <p:cNvGrpSpPr/>
            <p:nvPr/>
          </p:nvGrpSpPr>
          <p:grpSpPr>
            <a:xfrm>
              <a:off x="0" y="3566019"/>
              <a:ext cx="12195836" cy="3433990"/>
              <a:chOff x="-3836" y="3564981"/>
              <a:chExt cx="12195836" cy="3433990"/>
            </a:xfrm>
          </p:grpSpPr>
          <p:pic>
            <p:nvPicPr>
              <p:cNvPr id="5" name="图片 4">
                <a:extLst>
                  <a:ext uri="{FF2B5EF4-FFF2-40B4-BE49-F238E27FC236}">
                    <a16:creationId xmlns:a16="http://schemas.microsoft.com/office/drawing/2014/main" id="{8FF883DA-996F-456A-9A1B-BEC642B9AEDA}"/>
                  </a:ext>
                </a:extLst>
              </p:cNvPr>
              <p:cNvPicPr>
                <a:picLocks noChangeAspect="1"/>
              </p:cNvPicPr>
              <p:nvPr/>
            </p:nvPicPr>
            <p:blipFill rotWithShape="1">
              <a:blip r:embed="rId4">
                <a:extLst>
                  <a:ext uri="{28A0092B-C50C-407E-A947-70E740481C1C}">
                    <a14:useLocalDpi xmlns:a14="http://schemas.microsoft.com/office/drawing/2010/main" val="0"/>
                  </a:ext>
                </a:extLst>
              </a:blip>
              <a:srcRect t="48762" r="59945" b="24596"/>
              <a:stretch/>
            </p:blipFill>
            <p:spPr>
              <a:xfrm>
                <a:off x="-3836" y="3705474"/>
                <a:ext cx="2664699" cy="3152526"/>
              </a:xfrm>
              <a:prstGeom prst="rect">
                <a:avLst/>
              </a:prstGeom>
            </p:spPr>
          </p:pic>
          <p:grpSp>
            <p:nvGrpSpPr>
              <p:cNvPr id="6" name="组合 5">
                <a:extLst>
                  <a:ext uri="{FF2B5EF4-FFF2-40B4-BE49-F238E27FC236}">
                    <a16:creationId xmlns:a16="http://schemas.microsoft.com/office/drawing/2014/main" id="{951E4154-E357-40F2-AD43-2C0BE454379A}"/>
                  </a:ext>
                </a:extLst>
              </p:cNvPr>
              <p:cNvGrpSpPr/>
              <p:nvPr/>
            </p:nvGrpSpPr>
            <p:grpSpPr>
              <a:xfrm>
                <a:off x="169579" y="3564981"/>
                <a:ext cx="12022421" cy="3433990"/>
                <a:chOff x="169579" y="3564981"/>
                <a:chExt cx="12022421" cy="3433990"/>
              </a:xfrm>
            </p:grpSpPr>
            <p:pic>
              <p:nvPicPr>
                <p:cNvPr id="7" name="图片 6">
                  <a:extLst>
                    <a:ext uri="{FF2B5EF4-FFF2-40B4-BE49-F238E27FC236}">
                      <a16:creationId xmlns:a16="http://schemas.microsoft.com/office/drawing/2014/main" id="{68C6718C-452B-40DB-8D79-D1D675B4D029}"/>
                    </a:ext>
                  </a:extLst>
                </p:cNvPr>
                <p:cNvPicPr>
                  <a:picLocks noChangeAspect="1"/>
                </p:cNvPicPr>
                <p:nvPr/>
              </p:nvPicPr>
              <p:blipFill rotWithShape="1">
                <a:blip r:embed="rId5">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grpSp>
              <p:nvGrpSpPr>
                <p:cNvPr id="8" name="组合 7">
                  <a:extLst>
                    <a:ext uri="{FF2B5EF4-FFF2-40B4-BE49-F238E27FC236}">
                      <a16:creationId xmlns:a16="http://schemas.microsoft.com/office/drawing/2014/main" id="{88B79C2C-B91C-4B94-A86D-3BD809854261}"/>
                    </a:ext>
                  </a:extLst>
                </p:cNvPr>
                <p:cNvGrpSpPr/>
                <p:nvPr/>
              </p:nvGrpSpPr>
              <p:grpSpPr>
                <a:xfrm>
                  <a:off x="169579" y="3963247"/>
                  <a:ext cx="9959645" cy="3035724"/>
                  <a:chOff x="169579" y="3963247"/>
                  <a:chExt cx="9959645" cy="3035724"/>
                </a:xfrm>
              </p:grpSpPr>
              <p:pic>
                <p:nvPicPr>
                  <p:cNvPr id="9" name="图片 8">
                    <a:extLst>
                      <a:ext uri="{FF2B5EF4-FFF2-40B4-BE49-F238E27FC236}">
                        <a16:creationId xmlns:a16="http://schemas.microsoft.com/office/drawing/2014/main" id="{2B4AFCCD-E267-4AF2-9653-74513936EC07}"/>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169579" y="4358452"/>
                    <a:ext cx="2467897" cy="2528052"/>
                  </a:xfrm>
                  <a:prstGeom prst="rect">
                    <a:avLst/>
                  </a:prstGeom>
                </p:spPr>
              </p:pic>
              <p:pic>
                <p:nvPicPr>
                  <p:cNvPr id="10" name="图片 9">
                    <a:extLst>
                      <a:ext uri="{FF2B5EF4-FFF2-40B4-BE49-F238E27FC236}">
                        <a16:creationId xmlns:a16="http://schemas.microsoft.com/office/drawing/2014/main" id="{D99A7E70-FE77-48B2-9322-4491AA9471A1}"/>
                      </a:ext>
                    </a:extLst>
                  </p:cNvPr>
                  <p:cNvPicPr>
                    <a:picLocks noChangeAspect="1"/>
                  </p:cNvPicPr>
                  <p:nvPr/>
                </p:nvPicPr>
                <p:blipFill rotWithShape="1">
                  <a:blip r:embed="rId5">
                    <a:extLst>
                      <a:ext uri="{28A0092B-C50C-407E-A947-70E740481C1C}">
                        <a14:useLocalDpi xmlns:a14="http://schemas.microsoft.com/office/drawing/2010/main" val="0"/>
                      </a:ext>
                    </a:extLst>
                  </a:blip>
                  <a:srcRect l="40565" t="76702" r="34189"/>
                  <a:stretch/>
                </p:blipFill>
                <p:spPr>
                  <a:xfrm>
                    <a:off x="8729046" y="4649650"/>
                    <a:ext cx="1400178" cy="2298273"/>
                  </a:xfrm>
                  <a:prstGeom prst="rect">
                    <a:avLst/>
                  </a:prstGeom>
                </p:spPr>
              </p:pic>
              <p:pic>
                <p:nvPicPr>
                  <p:cNvPr id="11" name="图片 10">
                    <a:extLst>
                      <a:ext uri="{FF2B5EF4-FFF2-40B4-BE49-F238E27FC236}">
                        <a16:creationId xmlns:a16="http://schemas.microsoft.com/office/drawing/2014/main" id="{4210CBC4-5A73-47DF-A142-3564F379E208}"/>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2291851" y="4991808"/>
                    <a:ext cx="1850211" cy="1895310"/>
                  </a:xfrm>
                  <a:prstGeom prst="rect">
                    <a:avLst/>
                  </a:prstGeom>
                </p:spPr>
              </p:pic>
              <p:pic>
                <p:nvPicPr>
                  <p:cNvPr id="12" name="图片 11">
                    <a:extLst>
                      <a:ext uri="{FF2B5EF4-FFF2-40B4-BE49-F238E27FC236}">
                        <a16:creationId xmlns:a16="http://schemas.microsoft.com/office/drawing/2014/main" id="{D22735E3-5461-4174-8C10-D5DA28BB2436}"/>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243369" y="4922282"/>
                    <a:ext cx="1917482" cy="1964221"/>
                  </a:xfrm>
                  <a:prstGeom prst="rect">
                    <a:avLst/>
                  </a:prstGeom>
                </p:spPr>
              </p:pic>
              <p:pic>
                <p:nvPicPr>
                  <p:cNvPr id="13" name="图片 12">
                    <a:extLst>
                      <a:ext uri="{FF2B5EF4-FFF2-40B4-BE49-F238E27FC236}">
                        <a16:creationId xmlns:a16="http://schemas.microsoft.com/office/drawing/2014/main" id="{14B06A8A-479F-4D69-AC81-6BC1C833CC7F}"/>
                      </a:ext>
                    </a:extLst>
                  </p:cNvPr>
                  <p:cNvPicPr>
                    <a:picLocks noChangeAspect="1"/>
                  </p:cNvPicPr>
                  <p:nvPr/>
                </p:nvPicPr>
                <p:blipFill rotWithShape="1">
                  <a:blip r:embed="rId4">
                    <a:extLst>
                      <a:ext uri="{28A0092B-C50C-407E-A947-70E740481C1C}">
                        <a14:useLocalDpi xmlns:a14="http://schemas.microsoft.com/office/drawing/2010/main" val="0"/>
                      </a:ext>
                    </a:extLst>
                  </a:blip>
                  <a:srcRect t="48762" r="59945" b="26775"/>
                  <a:stretch/>
                </p:blipFill>
                <p:spPr>
                  <a:xfrm>
                    <a:off x="3826598" y="5351805"/>
                    <a:ext cx="1400178" cy="1521061"/>
                  </a:xfrm>
                  <a:prstGeom prst="rect">
                    <a:avLst/>
                  </a:prstGeom>
                </p:spPr>
              </p:pic>
              <p:pic>
                <p:nvPicPr>
                  <p:cNvPr id="14" name="图片 13">
                    <a:extLst>
                      <a:ext uri="{FF2B5EF4-FFF2-40B4-BE49-F238E27FC236}">
                        <a16:creationId xmlns:a16="http://schemas.microsoft.com/office/drawing/2014/main" id="{143FE559-4CD7-4355-8182-5C6E3AA0D076}"/>
                      </a:ext>
                    </a:extLst>
                  </p:cNvPr>
                  <p:cNvPicPr>
                    <a:picLocks noChangeAspect="1"/>
                  </p:cNvPicPr>
                  <p:nvPr/>
                </p:nvPicPr>
                <p:blipFill rotWithShape="1">
                  <a:blip r:embed="rId5">
                    <a:extLst>
                      <a:ext uri="{28A0092B-C50C-407E-A947-70E740481C1C}">
                        <a14:useLocalDpi xmlns:a14="http://schemas.microsoft.com/office/drawing/2010/main" val="0"/>
                      </a:ext>
                    </a:extLst>
                  </a:blip>
                  <a:srcRect l="40565" t="76702" r="34189"/>
                  <a:stretch/>
                </p:blipFill>
                <p:spPr>
                  <a:xfrm>
                    <a:off x="4564326" y="4700698"/>
                    <a:ext cx="1400178" cy="2298273"/>
                  </a:xfrm>
                  <a:prstGeom prst="rect">
                    <a:avLst/>
                  </a:prstGeom>
                </p:spPr>
              </p:pic>
              <p:pic>
                <p:nvPicPr>
                  <p:cNvPr id="15" name="图片 14">
                    <a:extLst>
                      <a:ext uri="{FF2B5EF4-FFF2-40B4-BE49-F238E27FC236}">
                        <a16:creationId xmlns:a16="http://schemas.microsoft.com/office/drawing/2014/main" id="{A7F456D0-18B6-4D39-9BF1-086F7085C643}"/>
                      </a:ext>
                    </a:extLst>
                  </p:cNvPr>
                  <p:cNvPicPr>
                    <a:picLocks noChangeAspect="1"/>
                  </p:cNvPicPr>
                  <p:nvPr/>
                </p:nvPicPr>
                <p:blipFill rotWithShape="1">
                  <a:blip r:embed="rId4">
                    <a:extLst>
                      <a:ext uri="{28A0092B-C50C-407E-A947-70E740481C1C}">
                        <a14:useLocalDpi xmlns:a14="http://schemas.microsoft.com/office/drawing/2010/main" val="0"/>
                      </a:ext>
                    </a:extLst>
                  </a:blip>
                  <a:srcRect t="48762" r="59945" b="26775"/>
                  <a:stretch/>
                </p:blipFill>
                <p:spPr>
                  <a:xfrm>
                    <a:off x="5264416" y="3963247"/>
                    <a:ext cx="2664699" cy="2894753"/>
                  </a:xfrm>
                  <a:prstGeom prst="rect">
                    <a:avLst/>
                  </a:prstGeom>
                </p:spPr>
              </p:pic>
            </p:grpSp>
          </p:grpSp>
        </p:grpSp>
      </p:grpSp>
      <p:sp>
        <p:nvSpPr>
          <p:cNvPr id="19" name="云形 18">
            <a:extLst>
              <a:ext uri="{FF2B5EF4-FFF2-40B4-BE49-F238E27FC236}">
                <a16:creationId xmlns:a16="http://schemas.microsoft.com/office/drawing/2014/main" id="{B11380F0-CD74-4EB0-8505-ED385D6F7F4E}"/>
              </a:ext>
            </a:extLst>
          </p:cNvPr>
          <p:cNvSpPr/>
          <p:nvPr/>
        </p:nvSpPr>
        <p:spPr>
          <a:xfrm>
            <a:off x="1272213" y="830777"/>
            <a:ext cx="7060704" cy="4205388"/>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19">
            <a:extLst>
              <a:ext uri="{FF2B5EF4-FFF2-40B4-BE49-F238E27FC236}">
                <a16:creationId xmlns:a16="http://schemas.microsoft.com/office/drawing/2014/main" id="{6B9BC808-D9E5-EE84-1039-CE2613B39FF9}"/>
              </a:ext>
            </a:extLst>
          </p:cNvPr>
          <p:cNvSpPr/>
          <p:nvPr/>
        </p:nvSpPr>
        <p:spPr>
          <a:xfrm>
            <a:off x="1247263" y="1870142"/>
            <a:ext cx="6566519" cy="1477328"/>
          </a:xfrm>
          <a:prstGeom prst="rect">
            <a:avLst/>
          </a:prstGeom>
        </p:spPr>
        <p:txBody>
          <a:bodyPr wrap="square">
            <a:spAutoFit/>
          </a:bodyPr>
          <a:lstStyle/>
          <a:p>
            <a:pPr algn="ctr"/>
            <a:r>
              <a:rPr lang="vi-VN" altLang="zh-CN" sz="45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4. </a:t>
            </a:r>
          </a:p>
          <a:p>
            <a:pPr algn="ctr"/>
            <a:r>
              <a:rPr lang="vi-VN" altLang="zh-CN" sz="45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Văn bản “Bạch tuộc”</a:t>
            </a:r>
            <a:endParaRPr lang="zh-CN" altLang="en-US" sz="45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endParaRPr>
          </a:p>
        </p:txBody>
      </p:sp>
      <p:pic>
        <p:nvPicPr>
          <p:cNvPr id="25" name="Picture 24">
            <a:extLst>
              <a:ext uri="{FF2B5EF4-FFF2-40B4-BE49-F238E27FC236}">
                <a16:creationId xmlns:a16="http://schemas.microsoft.com/office/drawing/2014/main" id="{22F9C532-218F-D2DA-BB1D-F2CD6EED4F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17629" y="34950"/>
            <a:ext cx="5001215" cy="5001215"/>
          </a:xfrm>
          <a:prstGeom prst="rect">
            <a:avLst/>
          </a:prstGeom>
        </p:spPr>
      </p:pic>
    </p:spTree>
    <p:extLst>
      <p:ext uri="{BB962C8B-B14F-4D97-AF65-F5344CB8AC3E}">
        <p14:creationId xmlns:p14="http://schemas.microsoft.com/office/powerpoint/2010/main" val="187169757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ppt_x"/>
                                          </p:val>
                                        </p:tav>
                                        <p:tav tm="100000">
                                          <p:val>
                                            <p:strVal val="#ppt_x"/>
                                          </p:val>
                                        </p:tav>
                                      </p:tavLst>
                                    </p:anim>
                                    <p:anim calcmode="lin" valueType="num">
                                      <p:cBhvr additive="base">
                                        <p:cTn id="2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a:extLst>
              <a:ext uri="{FF2B5EF4-FFF2-40B4-BE49-F238E27FC236}">
                <a16:creationId xmlns:a16="http://schemas.microsoft.com/office/drawing/2014/main" id="{8283DC05-875A-4F7B-859F-75DA095A1846}"/>
              </a:ext>
            </a:extLst>
          </p:cNvPr>
          <p:cNvPicPr>
            <a:picLocks noChangeAspect="1"/>
          </p:cNvPicPr>
          <p:nvPr/>
        </p:nvPicPr>
        <p:blipFill rotWithShape="1">
          <a:blip r:embed="rId2">
            <a:extLst>
              <a:ext uri="{28A0092B-C50C-407E-A947-70E740481C1C}">
                <a14:useLocalDpi xmlns:a14="http://schemas.microsoft.com/office/drawing/2010/main" val="0"/>
              </a:ext>
            </a:extLst>
          </a:blip>
          <a:srcRect t="20751"/>
          <a:stretch/>
        </p:blipFill>
        <p:spPr>
          <a:xfrm rot="5400000">
            <a:off x="-1069625" y="-1207349"/>
            <a:ext cx="5845215" cy="8486035"/>
          </a:xfrm>
          <a:prstGeom prst="rect">
            <a:avLst/>
          </a:prstGeom>
        </p:spPr>
      </p:pic>
      <p:pic>
        <p:nvPicPr>
          <p:cNvPr id="6" name="图片 5">
            <a:extLst>
              <a:ext uri="{FF2B5EF4-FFF2-40B4-BE49-F238E27FC236}">
                <a16:creationId xmlns:a16="http://schemas.microsoft.com/office/drawing/2014/main" id="{A18EF2BC-9538-4B12-BBBF-EE53AF73422F}"/>
              </a:ext>
            </a:extLst>
          </p:cNvPr>
          <p:cNvPicPr>
            <a:picLocks noChangeAspect="1"/>
          </p:cNvPicPr>
          <p:nvPr/>
        </p:nvPicPr>
        <p:blipFill rotWithShape="1">
          <a:blip r:embed="rId3">
            <a:extLst>
              <a:ext uri="{28A0092B-C50C-407E-A947-70E740481C1C}">
                <a14:useLocalDpi xmlns:a14="http://schemas.microsoft.com/office/drawing/2010/main" val="0"/>
              </a:ext>
            </a:extLst>
          </a:blip>
          <a:srcRect l="-1" t="22711" r="5857" b="32161"/>
          <a:stretch/>
        </p:blipFill>
        <p:spPr>
          <a:xfrm>
            <a:off x="2198152" y="-74294"/>
            <a:ext cx="9719193" cy="7006587"/>
          </a:xfrm>
          <a:prstGeom prst="rect">
            <a:avLst/>
          </a:prstGeom>
        </p:spPr>
      </p:pic>
      <p:pic>
        <p:nvPicPr>
          <p:cNvPr id="7" name="图片 6">
            <a:extLst>
              <a:ext uri="{FF2B5EF4-FFF2-40B4-BE49-F238E27FC236}">
                <a16:creationId xmlns:a16="http://schemas.microsoft.com/office/drawing/2014/main" id="{31370EB0-A7EA-4521-842C-745145C9F01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8320"/>
          <a:stretch/>
        </p:blipFill>
        <p:spPr>
          <a:xfrm flipH="1">
            <a:off x="189585" y="4174064"/>
            <a:ext cx="6400065" cy="3379131"/>
          </a:xfrm>
          <a:prstGeom prst="rect">
            <a:avLst/>
          </a:prstGeom>
        </p:spPr>
      </p:pic>
      <p:pic>
        <p:nvPicPr>
          <p:cNvPr id="14" name="图片 13">
            <a:extLst>
              <a:ext uri="{FF2B5EF4-FFF2-40B4-BE49-F238E27FC236}">
                <a16:creationId xmlns:a16="http://schemas.microsoft.com/office/drawing/2014/main" id="{D88287E9-A27A-4A9A-B40D-5493F1006C8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48" t="45402" r="24803" b="24732"/>
          <a:stretch/>
        </p:blipFill>
        <p:spPr>
          <a:xfrm>
            <a:off x="9789683" y="371669"/>
            <a:ext cx="1721474" cy="1567310"/>
          </a:xfrm>
          <a:prstGeom prst="rect">
            <a:avLst/>
          </a:prstGeom>
        </p:spPr>
      </p:pic>
      <p:sp>
        <p:nvSpPr>
          <p:cNvPr id="3" name="TextBox 2">
            <a:extLst>
              <a:ext uri="{FF2B5EF4-FFF2-40B4-BE49-F238E27FC236}">
                <a16:creationId xmlns:a16="http://schemas.microsoft.com/office/drawing/2014/main" id="{5998D22E-4417-4F14-4B76-C9FB5DF5E5A5}"/>
              </a:ext>
            </a:extLst>
          </p:cNvPr>
          <p:cNvSpPr txBox="1"/>
          <p:nvPr/>
        </p:nvSpPr>
        <p:spPr>
          <a:xfrm>
            <a:off x="5075038" y="1382664"/>
            <a:ext cx="5192969" cy="2878480"/>
          </a:xfrm>
          <a:prstGeom prst="rect">
            <a:avLst/>
          </a:prstGeom>
          <a:noFill/>
        </p:spPr>
        <p:txBody>
          <a:bodyPr wrap="square">
            <a:spAutoFit/>
          </a:bodyPr>
          <a:lstStyle/>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Ngôi kể: thứ nhất</a:t>
            </a:r>
            <a:endParaRPr lang="en-VN" sz="3200" dirty="0">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Nhân vật: tôi (giáo sư A-rôn-nác), thuyền trưởng Nê-mô, Nét-Len, Công-xây, thuỷ thủ,…</a:t>
            </a:r>
            <a:endParaRPr lang="en-VN" sz="3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0456882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
                                            <p:txEl>
                                              <p:pRg st="0" end="0"/>
                                            </p:txEl>
                                          </p:spTgt>
                                        </p:tgtEl>
                                        <p:attrNameLst>
                                          <p:attrName>style.visibility</p:attrName>
                                        </p:attrNameLst>
                                      </p:cBhvr>
                                      <p:to>
                                        <p:strVal val="visible"/>
                                      </p:to>
                                    </p:set>
                                    <p:animEffect transition="in" filter="barn(inVertical)">
                                      <p:cBhvr>
                                        <p:cTn id="29" dur="500"/>
                                        <p:tgtEl>
                                          <p:spTgt spid="3">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3">
                                            <p:txEl>
                                              <p:pRg st="1" end="1"/>
                                            </p:txEl>
                                          </p:spTgt>
                                        </p:tgtEl>
                                        <p:attrNameLst>
                                          <p:attrName>style.visibility</p:attrName>
                                        </p:attrNameLst>
                                      </p:cBhvr>
                                      <p:to>
                                        <p:strVal val="visible"/>
                                      </p:to>
                                    </p:set>
                                    <p:animEffect transition="in" filter="barn(inVertical)">
                                      <p:cBhvr>
                                        <p:cTn id="3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alphaModFix amt="50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35173" b="3345"/>
          <a:stretch>
            <a:fillRect/>
          </a:stretch>
        </p:blipFill>
        <p:spPr>
          <a:xfrm rot="5400000">
            <a:off x="3082631" y="4762670"/>
            <a:ext cx="844333" cy="3663394"/>
          </a:xfrm>
          <a:prstGeom prst="rect">
            <a:avLst/>
          </a:prstGeom>
        </p:spPr>
      </p:pic>
      <p:pic>
        <p:nvPicPr>
          <p:cNvPr id="3" name="Picture 3"/>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543685" y="3883324"/>
            <a:ext cx="3616628" cy="2974677"/>
          </a:xfrm>
          <a:prstGeom prst="rect">
            <a:avLst/>
          </a:prstGeom>
        </p:spPr>
      </p:pic>
      <p:pic>
        <p:nvPicPr>
          <p:cNvPr id="4" name="Picture 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6580485">
            <a:off x="-1004065" y="2559668"/>
            <a:ext cx="2623765" cy="2915294"/>
          </a:xfrm>
          <a:prstGeom prst="rect">
            <a:avLst/>
          </a:prstGeom>
        </p:spPr>
      </p:pic>
      <p:grpSp>
        <p:nvGrpSpPr>
          <p:cNvPr id="5" name="Group 5"/>
          <p:cNvGrpSpPr/>
          <p:nvPr/>
        </p:nvGrpSpPr>
        <p:grpSpPr>
          <a:xfrm>
            <a:off x="-393700" y="-1536306"/>
            <a:ext cx="4892579" cy="4892579"/>
            <a:chOff x="0" y="0"/>
            <a:chExt cx="812800" cy="812800"/>
          </a:xfrm>
        </p:grpSpPr>
        <p:sp>
          <p:nvSpPr>
            <p:cNvPr id="6" name="Freeform 6"/>
            <p:cNvSpPr/>
            <p:nvPr/>
          </p:nvSpPr>
          <p:spPr>
            <a:xfrm>
              <a:off x="1813" y="0"/>
              <a:ext cx="809173" cy="812800"/>
            </a:xfrm>
            <a:custGeom>
              <a:avLst/>
              <a:gdLst/>
              <a:ahLst/>
              <a:cxnLst/>
              <a:rect l="l" t="t" r="r" b="b"/>
              <a:pathLst>
                <a:path w="809173" h="812800">
                  <a:moveTo>
                    <a:pt x="404587" y="0"/>
                  </a:moveTo>
                  <a:cubicBezTo>
                    <a:pt x="628326" y="1001"/>
                    <a:pt x="809174" y="182659"/>
                    <a:pt x="809174" y="406400"/>
                  </a:cubicBezTo>
                  <a:cubicBezTo>
                    <a:pt x="809174" y="630141"/>
                    <a:pt x="628326" y="811799"/>
                    <a:pt x="404587" y="812800"/>
                  </a:cubicBezTo>
                  <a:cubicBezTo>
                    <a:pt x="180848" y="811799"/>
                    <a:pt x="0" y="630141"/>
                    <a:pt x="0" y="406400"/>
                  </a:cubicBezTo>
                  <a:cubicBezTo>
                    <a:pt x="0" y="182659"/>
                    <a:pt x="180848" y="1001"/>
                    <a:pt x="404587" y="0"/>
                  </a:cubicBezTo>
                  <a:close/>
                </a:path>
              </a:pathLst>
            </a:custGeom>
            <a:solidFill>
              <a:srgbClr val="3066C2"/>
            </a:solidFill>
          </p:spPr>
        </p:sp>
        <p:sp>
          <p:nvSpPr>
            <p:cNvPr id="7" name="TextBox 7"/>
            <p:cNvSpPr txBox="1"/>
            <p:nvPr/>
          </p:nvSpPr>
          <p:spPr>
            <a:xfrm>
              <a:off x="76200" y="38100"/>
              <a:ext cx="660400" cy="698500"/>
            </a:xfrm>
            <a:prstGeom prst="rect">
              <a:avLst/>
            </a:prstGeom>
          </p:spPr>
          <p:txBody>
            <a:bodyPr lIns="33867" tIns="33867" rIns="33867" bIns="33867" rtlCol="0" anchor="ctr"/>
            <a:lstStyle/>
            <a:p>
              <a:pPr algn="ctr">
                <a:lnSpc>
                  <a:spcPts val="1773"/>
                </a:lnSpc>
              </a:pPr>
              <a:endParaRPr sz="3200">
                <a:latin typeface="Times New Roman" panose="02020603050405020304" pitchFamily="18" charset="0"/>
                <a:cs typeface="Times New Roman" panose="02020603050405020304" pitchFamily="18" charset="0"/>
              </a:endParaRPr>
            </a:p>
          </p:txBody>
        </p:sp>
      </p:grpSp>
      <p:pic>
        <p:nvPicPr>
          <p:cNvPr id="8" name="Picture 8"/>
          <p:cNvPicPr>
            <a:picLocks noChangeAspect="1"/>
          </p:cNvPicPr>
          <p:nvPr/>
        </p:nvPicPr>
        <p:blipFill>
          <a:blip r:embed="rId2">
            <a:alphaModFix amt="50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35173" b="3345"/>
          <a:stretch>
            <a:fillRect/>
          </a:stretch>
        </p:blipFill>
        <p:spPr>
          <a:xfrm rot="5400000">
            <a:off x="6510384" y="4762670"/>
            <a:ext cx="844333" cy="3663394"/>
          </a:xfrm>
          <a:prstGeom prst="rect">
            <a:avLst/>
          </a:prstGeom>
        </p:spPr>
      </p:pic>
      <p:pic>
        <p:nvPicPr>
          <p:cNvPr id="9" name="Picture 9"/>
          <p:cNvPicPr>
            <a:picLocks noChangeAspect="1"/>
          </p:cNvPicPr>
          <p:nvPr/>
        </p:nvPicPr>
        <p:blipFill>
          <a:blip r:embed="rId2">
            <a:alphaModFix amt="50000"/>
            <a:extLst>
              <a:ext uri="{28A0092B-C50C-407E-A947-70E740481C1C}">
                <a14:useLocalDpi xmlns:a14="http://schemas.microsoft.com/office/drawing/2010/main" val="0"/>
              </a:ext>
              <a:ext uri="{96DAC541-7B7A-43D3-8B79-37D633B846F1}">
                <asvg:svgBlip xmlns:asvg="http://schemas.microsoft.com/office/drawing/2016/SVG/main" r:embed="rId3"/>
              </a:ext>
            </a:extLst>
          </a:blip>
          <a:srcRect l="35173" b="3345"/>
          <a:stretch>
            <a:fillRect/>
          </a:stretch>
        </p:blipFill>
        <p:spPr>
          <a:xfrm rot="5400000">
            <a:off x="9938137" y="4762670"/>
            <a:ext cx="844333" cy="3663394"/>
          </a:xfrm>
          <a:prstGeom prst="rect">
            <a:avLst/>
          </a:prstGeom>
        </p:spPr>
      </p:pic>
      <p:sp>
        <p:nvSpPr>
          <p:cNvPr id="10" name="TextBox 10"/>
          <p:cNvSpPr txBox="1"/>
          <p:nvPr/>
        </p:nvSpPr>
        <p:spPr>
          <a:xfrm rot="-820936">
            <a:off x="681734" y="1061527"/>
            <a:ext cx="2767423" cy="766044"/>
          </a:xfrm>
          <a:prstGeom prst="rect">
            <a:avLst/>
          </a:prstGeom>
        </p:spPr>
        <p:txBody>
          <a:bodyPr lIns="0" tIns="0" rIns="0" bIns="0" rtlCol="0" anchor="t">
            <a:spAutoFit/>
          </a:bodyPr>
          <a:lstStyle/>
          <a:p>
            <a:pPr algn="ctr">
              <a:lnSpc>
                <a:spcPts val="5866"/>
              </a:lnSpc>
              <a:spcBef>
                <a:spcPct val="0"/>
              </a:spcBef>
            </a:pPr>
            <a:r>
              <a:rPr lang="en-US" sz="5866" b="1" dirty="0" err="1">
                <a:solidFill>
                  <a:srgbClr val="FFFFFF"/>
                </a:solidFill>
                <a:latin typeface="Times New Roman" panose="02020603050405020304" pitchFamily="18" charset="0"/>
                <a:cs typeface="Times New Roman" panose="02020603050405020304" pitchFamily="18" charset="0"/>
              </a:rPr>
              <a:t>Bố</a:t>
            </a:r>
            <a:r>
              <a:rPr lang="en-US" sz="5866" b="1" dirty="0">
                <a:solidFill>
                  <a:srgbClr val="FFFFFF"/>
                </a:solidFill>
                <a:latin typeface="Times New Roman" panose="02020603050405020304" pitchFamily="18" charset="0"/>
                <a:cs typeface="Times New Roman" panose="02020603050405020304" pitchFamily="18" charset="0"/>
              </a:rPr>
              <a:t> </a:t>
            </a:r>
            <a:r>
              <a:rPr lang="en-US" sz="5866" b="1" dirty="0" err="1">
                <a:solidFill>
                  <a:srgbClr val="FFFFFF"/>
                </a:solidFill>
                <a:latin typeface="Times New Roman" panose="02020603050405020304" pitchFamily="18" charset="0"/>
                <a:cs typeface="Times New Roman" panose="02020603050405020304" pitchFamily="18" charset="0"/>
              </a:rPr>
              <a:t>cục</a:t>
            </a:r>
            <a:endParaRPr lang="en-US" sz="5866" b="1" dirty="0">
              <a:solidFill>
                <a:srgbClr val="FFFFFF"/>
              </a:solidFill>
              <a:latin typeface="Times New Roman" panose="02020603050405020304" pitchFamily="18" charset="0"/>
              <a:cs typeface="Times New Roman" panose="02020603050405020304" pitchFamily="18" charset="0"/>
            </a:endParaRPr>
          </a:p>
        </p:txBody>
      </p:sp>
      <p:grpSp>
        <p:nvGrpSpPr>
          <p:cNvPr id="17" name="Group 17"/>
          <p:cNvGrpSpPr/>
          <p:nvPr/>
        </p:nvGrpSpPr>
        <p:grpSpPr>
          <a:xfrm rot="5400000">
            <a:off x="7479754" y="1320826"/>
            <a:ext cx="1767747" cy="8655907"/>
            <a:chOff x="0" y="0"/>
            <a:chExt cx="643227" cy="5951982"/>
          </a:xfrm>
        </p:grpSpPr>
        <p:sp>
          <p:nvSpPr>
            <p:cNvPr id="18" name="Freeform 18"/>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19" name="TextBox 19"/>
            <p:cNvSpPr txBox="1"/>
            <p:nvPr/>
          </p:nvSpPr>
          <p:spPr>
            <a:xfrm>
              <a:off x="0" y="-38100"/>
              <a:ext cx="660400" cy="723900"/>
            </a:xfrm>
            <a:prstGeom prst="rect">
              <a:avLst/>
            </a:prstGeom>
          </p:spPr>
          <p:txBody>
            <a:bodyPr lIns="33867" tIns="33867" rIns="33867" bIns="33867" rtlCol="0" anchor="ctr"/>
            <a:lstStyle/>
            <a:p>
              <a:pPr algn="ctr">
                <a:lnSpc>
                  <a:spcPts val="1773"/>
                </a:lnSpc>
              </a:pPr>
              <a:endParaRPr sz="3200">
                <a:latin typeface="Times New Roman" panose="02020603050405020304" pitchFamily="18" charset="0"/>
                <a:cs typeface="Times New Roman" panose="02020603050405020304" pitchFamily="18" charset="0"/>
              </a:endParaRPr>
            </a:p>
          </p:txBody>
        </p:sp>
      </p:grpSp>
      <p:grpSp>
        <p:nvGrpSpPr>
          <p:cNvPr id="20" name="Group 20"/>
          <p:cNvGrpSpPr/>
          <p:nvPr/>
        </p:nvGrpSpPr>
        <p:grpSpPr>
          <a:xfrm rot="5400000">
            <a:off x="7479754" y="-704612"/>
            <a:ext cx="1767747" cy="8655907"/>
            <a:chOff x="0" y="0"/>
            <a:chExt cx="643227" cy="5951982"/>
          </a:xfrm>
        </p:grpSpPr>
        <p:sp>
          <p:nvSpPr>
            <p:cNvPr id="21" name="Freeform 21"/>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22" name="TextBox 22"/>
            <p:cNvSpPr txBox="1"/>
            <p:nvPr/>
          </p:nvSpPr>
          <p:spPr>
            <a:xfrm>
              <a:off x="0" y="-38100"/>
              <a:ext cx="660400" cy="723900"/>
            </a:xfrm>
            <a:prstGeom prst="rect">
              <a:avLst/>
            </a:prstGeom>
          </p:spPr>
          <p:txBody>
            <a:bodyPr lIns="33867" tIns="33867" rIns="33867" bIns="33867" rtlCol="0" anchor="ctr"/>
            <a:lstStyle/>
            <a:p>
              <a:pPr algn="ctr">
                <a:lnSpc>
                  <a:spcPts val="1773"/>
                </a:lnSpc>
              </a:pPr>
              <a:endParaRPr sz="3200">
                <a:latin typeface="Times New Roman" panose="02020603050405020304" pitchFamily="18" charset="0"/>
                <a:cs typeface="Times New Roman" panose="02020603050405020304" pitchFamily="18" charset="0"/>
              </a:endParaRPr>
            </a:p>
          </p:txBody>
        </p:sp>
      </p:grpSp>
      <p:grpSp>
        <p:nvGrpSpPr>
          <p:cNvPr id="23" name="Group 23"/>
          <p:cNvGrpSpPr/>
          <p:nvPr/>
        </p:nvGrpSpPr>
        <p:grpSpPr>
          <a:xfrm rot="5400000">
            <a:off x="7496422" y="-2758280"/>
            <a:ext cx="1767747" cy="8655907"/>
            <a:chOff x="0" y="0"/>
            <a:chExt cx="643227" cy="5951982"/>
          </a:xfrm>
        </p:grpSpPr>
        <p:sp>
          <p:nvSpPr>
            <p:cNvPr id="24" name="Freeform 24"/>
            <p:cNvSpPr/>
            <p:nvPr/>
          </p:nvSpPr>
          <p:spPr>
            <a:xfrm>
              <a:off x="0" y="0"/>
              <a:ext cx="643227" cy="5951982"/>
            </a:xfrm>
            <a:custGeom>
              <a:avLst/>
              <a:gdLst/>
              <a:ahLst/>
              <a:cxnLst/>
              <a:rect l="l" t="t" r="r" b="b"/>
              <a:pathLst>
                <a:path w="643227" h="5951982">
                  <a:moveTo>
                    <a:pt x="214525" y="5932913"/>
                  </a:moveTo>
                  <a:cubicBezTo>
                    <a:pt x="247501" y="5944426"/>
                    <a:pt x="284992" y="5951982"/>
                    <a:pt x="321787" y="5951982"/>
                  </a:cubicBezTo>
                  <a:cubicBezTo>
                    <a:pt x="358583" y="5951982"/>
                    <a:pt x="393990" y="5945505"/>
                    <a:pt x="426619" y="5933991"/>
                  </a:cubicBezTo>
                  <a:cubicBezTo>
                    <a:pt x="427314" y="5933631"/>
                    <a:pt x="428008" y="5933631"/>
                    <a:pt x="428702" y="5933272"/>
                  </a:cubicBezTo>
                  <a:cubicBezTo>
                    <a:pt x="551238" y="5887217"/>
                    <a:pt x="641492" y="5765603"/>
                    <a:pt x="643227" y="5509324"/>
                  </a:cubicBezTo>
                  <a:lnTo>
                    <a:pt x="643227" y="0"/>
                  </a:lnTo>
                  <a:lnTo>
                    <a:pt x="0" y="0"/>
                  </a:lnTo>
                  <a:lnTo>
                    <a:pt x="0" y="5505235"/>
                  </a:lnTo>
                  <a:cubicBezTo>
                    <a:pt x="1736" y="5766322"/>
                    <a:pt x="90600" y="5887937"/>
                    <a:pt x="214525" y="5932913"/>
                  </a:cubicBezTo>
                  <a:close/>
                </a:path>
              </a:pathLst>
            </a:custGeom>
            <a:solidFill>
              <a:srgbClr val="FFFFFF"/>
            </a:solidFill>
          </p:spPr>
        </p:sp>
        <p:sp>
          <p:nvSpPr>
            <p:cNvPr id="25" name="TextBox 25"/>
            <p:cNvSpPr txBox="1"/>
            <p:nvPr/>
          </p:nvSpPr>
          <p:spPr>
            <a:xfrm>
              <a:off x="0" y="-38100"/>
              <a:ext cx="660400" cy="723900"/>
            </a:xfrm>
            <a:prstGeom prst="rect">
              <a:avLst/>
            </a:prstGeom>
          </p:spPr>
          <p:txBody>
            <a:bodyPr lIns="33867" tIns="33867" rIns="33867" bIns="33867" rtlCol="0" anchor="ctr"/>
            <a:lstStyle/>
            <a:p>
              <a:pPr algn="ctr">
                <a:lnSpc>
                  <a:spcPts val="1773"/>
                </a:lnSpc>
              </a:pPr>
              <a:endParaRPr sz="3200">
                <a:latin typeface="Times New Roman" panose="02020603050405020304" pitchFamily="18" charset="0"/>
                <a:cs typeface="Times New Roman" panose="02020603050405020304" pitchFamily="18" charset="0"/>
              </a:endParaRPr>
            </a:p>
          </p:txBody>
        </p:sp>
      </p:grpSp>
      <p:sp>
        <p:nvSpPr>
          <p:cNvPr id="26" name="TextBox 26"/>
          <p:cNvSpPr txBox="1"/>
          <p:nvPr/>
        </p:nvSpPr>
        <p:spPr>
          <a:xfrm>
            <a:off x="5159651" y="1159117"/>
            <a:ext cx="6737909" cy="984885"/>
          </a:xfrm>
          <a:prstGeom prst="rect">
            <a:avLst/>
          </a:prstGeom>
        </p:spPr>
        <p:txBody>
          <a:bodyPr lIns="0" tIns="0" rIns="0" bIns="0" rtlCol="0" anchor="t">
            <a:spAutoFit/>
          </a:bodyPr>
          <a:lstStyle/>
          <a:p>
            <a:r>
              <a:rPr lang="vi-VN" sz="3200" dirty="0">
                <a:latin typeface="Times New Roman" panose="02020603050405020304" pitchFamily="18" charset="0"/>
                <a:cs typeface="Times New Roman" panose="02020603050405020304" pitchFamily="18" charset="0"/>
              </a:rPr>
              <a:t>Phần 1 (đoạn 1):</a:t>
            </a:r>
            <a:r>
              <a:rPr lang="vi-VN" sz="3200" i="1" dirty="0">
                <a:latin typeface="Times New Roman" panose="02020603050405020304" pitchFamily="18" charset="0"/>
                <a:cs typeface="Times New Roman" panose="02020603050405020304" pitchFamily="18" charset="0"/>
              </a:rPr>
              <a:t> Thông tin ban đầu về bạch tuộc.</a:t>
            </a:r>
            <a:endParaRPr lang="en-VN" sz="3200" dirty="0">
              <a:latin typeface="Times New Roman" panose="02020603050405020304" pitchFamily="18" charset="0"/>
              <a:cs typeface="Times New Roman" panose="02020603050405020304" pitchFamily="18" charset="0"/>
            </a:endParaRPr>
          </a:p>
        </p:txBody>
      </p:sp>
      <p:sp>
        <p:nvSpPr>
          <p:cNvPr id="27" name="TextBox 27"/>
          <p:cNvSpPr txBox="1"/>
          <p:nvPr/>
        </p:nvSpPr>
        <p:spPr>
          <a:xfrm>
            <a:off x="5100853" y="3435152"/>
            <a:ext cx="6737909" cy="346249"/>
          </a:xfrm>
          <a:prstGeom prst="rect">
            <a:avLst/>
          </a:prstGeom>
        </p:spPr>
        <p:txBody>
          <a:bodyPr lIns="0" tIns="0" rIns="0" bIns="0" rtlCol="0" anchor="t">
            <a:spAutoFit/>
          </a:bodyPr>
          <a:lstStyle/>
          <a:p>
            <a:pPr>
              <a:lnSpc>
                <a:spcPts val="2613"/>
              </a:lnSpc>
              <a:spcBef>
                <a:spcPct val="0"/>
              </a:spcBef>
            </a:pPr>
            <a:r>
              <a:rPr lang="vi-VN" sz="3200" dirty="0">
                <a:latin typeface="Times New Roman" panose="02020603050405020304" pitchFamily="18" charset="0"/>
                <a:cs typeface="Times New Roman" panose="02020603050405020304" pitchFamily="18" charset="0"/>
              </a:rPr>
              <a:t>Phần 2 (đoạn 2):</a:t>
            </a:r>
            <a:r>
              <a:rPr lang="vi-VN" sz="3200" i="1" dirty="0">
                <a:latin typeface="Times New Roman" panose="02020603050405020304" pitchFamily="18" charset="0"/>
                <a:cs typeface="Times New Roman" panose="02020603050405020304" pitchFamily="18" charset="0"/>
              </a:rPr>
              <a:t> Bạch tuộc xuất hiện</a:t>
            </a:r>
            <a:r>
              <a:rPr lang="en-VN" sz="3200" dirty="0">
                <a:latin typeface="Times New Roman" panose="02020603050405020304" pitchFamily="18" charset="0"/>
                <a:cs typeface="Times New Roman" panose="02020603050405020304" pitchFamily="18" charset="0"/>
              </a:rPr>
              <a:t> </a:t>
            </a:r>
            <a:endParaRPr lang="en-US" sz="3200" spc="279" dirty="0">
              <a:solidFill>
                <a:srgbClr val="000000"/>
              </a:solidFill>
              <a:latin typeface="Times New Roman" panose="02020603050405020304" pitchFamily="18" charset="0"/>
              <a:cs typeface="Times New Roman" panose="02020603050405020304" pitchFamily="18" charset="0"/>
            </a:endParaRPr>
          </a:p>
        </p:txBody>
      </p:sp>
      <p:sp>
        <p:nvSpPr>
          <p:cNvPr id="28" name="TextBox 28"/>
          <p:cNvSpPr txBox="1"/>
          <p:nvPr/>
        </p:nvSpPr>
        <p:spPr>
          <a:xfrm>
            <a:off x="5100852" y="5163282"/>
            <a:ext cx="6737909" cy="1078629"/>
          </a:xfrm>
          <a:prstGeom prst="rect">
            <a:avLst/>
          </a:prstGeom>
        </p:spPr>
        <p:txBody>
          <a:bodyPr lIns="0" tIns="0" rIns="0" bIns="0" rtlCol="0" anchor="t">
            <a:spAutoFit/>
          </a:bodyPr>
          <a:lstStyle/>
          <a:p>
            <a:pPr>
              <a:lnSpc>
                <a:spcPct val="114000"/>
              </a:lnSpc>
              <a:spcBef>
                <a:spcPct val="0"/>
              </a:spcBef>
            </a:pPr>
            <a:r>
              <a:rPr lang="vi-VN" sz="3200" dirty="0">
                <a:latin typeface="Times New Roman" panose="02020603050405020304" pitchFamily="18" charset="0"/>
                <a:cs typeface="Times New Roman" panose="02020603050405020304" pitchFamily="18" charset="0"/>
              </a:rPr>
              <a:t>Phần 3 (đoạn 3):</a:t>
            </a:r>
            <a:r>
              <a:rPr lang="vi-VN" sz="3200" i="1" dirty="0">
                <a:latin typeface="Times New Roman" panose="02020603050405020304" pitchFamily="18" charset="0"/>
                <a:cs typeface="Times New Roman" panose="02020603050405020304" pitchFamily="18" charset="0"/>
              </a:rPr>
              <a:t> Cuộc giáp chiến với Bạch tuộc</a:t>
            </a:r>
            <a:r>
              <a:rPr lang="en-VN" sz="3200" dirty="0">
                <a:latin typeface="Times New Roman" panose="02020603050405020304" pitchFamily="18" charset="0"/>
                <a:cs typeface="Times New Roman" panose="02020603050405020304" pitchFamily="18" charset="0"/>
              </a:rPr>
              <a:t> </a:t>
            </a:r>
            <a:endParaRPr lang="en-US" sz="3200" spc="279" dirty="0">
              <a:solidFill>
                <a:srgbClr val="000000"/>
              </a:solidFill>
              <a:latin typeface="Times New Roman" panose="02020603050405020304" pitchFamily="18" charset="0"/>
              <a:cs typeface="Times New Roman" panose="02020603050405020304" pitchFamily="18" charset="0"/>
            </a:endParaRPr>
          </a:p>
        </p:txBody>
      </p:sp>
      <p:pic>
        <p:nvPicPr>
          <p:cNvPr id="31" name="Picture 31"/>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749621">
            <a:off x="10892879" y="5688141"/>
            <a:ext cx="1508437" cy="1476383"/>
          </a:xfrm>
          <a:prstGeom prst="rect">
            <a:avLst/>
          </a:prstGeom>
        </p:spPr>
      </p:pic>
      <p:grpSp>
        <p:nvGrpSpPr>
          <p:cNvPr id="32" name="Group 32"/>
          <p:cNvGrpSpPr/>
          <p:nvPr/>
        </p:nvGrpSpPr>
        <p:grpSpPr>
          <a:xfrm>
            <a:off x="4228175" y="1313589"/>
            <a:ext cx="629138" cy="624420"/>
            <a:chOff x="0" y="0"/>
            <a:chExt cx="1258277" cy="1248840"/>
          </a:xfrm>
        </p:grpSpPr>
        <p:pic>
          <p:nvPicPr>
            <p:cNvPr id="33" name="Picture 33"/>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0" y="0"/>
              <a:ext cx="1258277" cy="1248840"/>
            </a:xfrm>
            <a:prstGeom prst="rect">
              <a:avLst/>
            </a:prstGeom>
          </p:spPr>
        </p:pic>
        <p:sp>
          <p:nvSpPr>
            <p:cNvPr id="34" name="TextBox 34"/>
            <p:cNvSpPr txBox="1"/>
            <p:nvPr/>
          </p:nvSpPr>
          <p:spPr>
            <a:xfrm>
              <a:off x="210294" y="218332"/>
              <a:ext cx="837691" cy="769442"/>
            </a:xfrm>
            <a:prstGeom prst="rect">
              <a:avLst/>
            </a:prstGeom>
          </p:spPr>
          <p:txBody>
            <a:bodyPr lIns="0" tIns="0" rIns="0" bIns="0" rtlCol="0" anchor="t">
              <a:spAutoFit/>
            </a:bodyPr>
            <a:lstStyle/>
            <a:p>
              <a:pPr algn="ctr">
                <a:lnSpc>
                  <a:spcPts val="2986"/>
                </a:lnSpc>
              </a:pPr>
              <a:r>
                <a:rPr lang="en-US" sz="3200" dirty="0">
                  <a:solidFill>
                    <a:srgbClr val="000000"/>
                  </a:solidFill>
                  <a:latin typeface="Times New Roman" panose="02020603050405020304" pitchFamily="18" charset="0"/>
                  <a:cs typeface="Times New Roman" panose="02020603050405020304" pitchFamily="18" charset="0"/>
                </a:rPr>
                <a:t>01</a:t>
              </a:r>
            </a:p>
          </p:txBody>
        </p:sp>
      </p:grpSp>
      <p:grpSp>
        <p:nvGrpSpPr>
          <p:cNvPr id="35" name="Group 35"/>
          <p:cNvGrpSpPr/>
          <p:nvPr/>
        </p:nvGrpSpPr>
        <p:grpSpPr>
          <a:xfrm>
            <a:off x="4169377" y="3315110"/>
            <a:ext cx="629138" cy="624420"/>
            <a:chOff x="0" y="0"/>
            <a:chExt cx="1258277" cy="1248840"/>
          </a:xfrm>
        </p:grpSpPr>
        <p:pic>
          <p:nvPicPr>
            <p:cNvPr id="36" name="Picture 3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0" y="0"/>
              <a:ext cx="1258277" cy="1248840"/>
            </a:xfrm>
            <a:prstGeom prst="rect">
              <a:avLst/>
            </a:prstGeom>
          </p:spPr>
        </p:pic>
        <p:sp>
          <p:nvSpPr>
            <p:cNvPr id="37" name="TextBox 37"/>
            <p:cNvSpPr txBox="1"/>
            <p:nvPr/>
          </p:nvSpPr>
          <p:spPr>
            <a:xfrm>
              <a:off x="210294" y="218332"/>
              <a:ext cx="837691" cy="769442"/>
            </a:xfrm>
            <a:prstGeom prst="rect">
              <a:avLst/>
            </a:prstGeom>
          </p:spPr>
          <p:txBody>
            <a:bodyPr lIns="0" tIns="0" rIns="0" bIns="0" rtlCol="0" anchor="t">
              <a:spAutoFit/>
            </a:bodyPr>
            <a:lstStyle/>
            <a:p>
              <a:pPr algn="ctr">
                <a:lnSpc>
                  <a:spcPts val="2986"/>
                </a:lnSpc>
              </a:pPr>
              <a:r>
                <a:rPr lang="en-US" sz="3200" dirty="0">
                  <a:solidFill>
                    <a:srgbClr val="000000"/>
                  </a:solidFill>
                  <a:latin typeface="Times New Roman" panose="02020603050405020304" pitchFamily="18" charset="0"/>
                  <a:cs typeface="Times New Roman" panose="02020603050405020304" pitchFamily="18" charset="0"/>
                </a:rPr>
                <a:t>02</a:t>
              </a:r>
            </a:p>
          </p:txBody>
        </p:sp>
      </p:grpSp>
      <p:grpSp>
        <p:nvGrpSpPr>
          <p:cNvPr id="38" name="Group 38"/>
          <p:cNvGrpSpPr/>
          <p:nvPr/>
        </p:nvGrpSpPr>
        <p:grpSpPr>
          <a:xfrm>
            <a:off x="4187061" y="5390281"/>
            <a:ext cx="629138" cy="624420"/>
            <a:chOff x="0" y="0"/>
            <a:chExt cx="1258277" cy="1248840"/>
          </a:xfrm>
        </p:grpSpPr>
        <p:pic>
          <p:nvPicPr>
            <p:cNvPr id="39" name="Picture 3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0" y="0"/>
              <a:ext cx="1258277" cy="1248840"/>
            </a:xfrm>
            <a:prstGeom prst="rect">
              <a:avLst/>
            </a:prstGeom>
          </p:spPr>
        </p:pic>
        <p:sp>
          <p:nvSpPr>
            <p:cNvPr id="40" name="TextBox 40"/>
            <p:cNvSpPr txBox="1"/>
            <p:nvPr/>
          </p:nvSpPr>
          <p:spPr>
            <a:xfrm>
              <a:off x="210294" y="218332"/>
              <a:ext cx="837691" cy="769442"/>
            </a:xfrm>
            <a:prstGeom prst="rect">
              <a:avLst/>
            </a:prstGeom>
          </p:spPr>
          <p:txBody>
            <a:bodyPr lIns="0" tIns="0" rIns="0" bIns="0" rtlCol="0" anchor="t">
              <a:spAutoFit/>
            </a:bodyPr>
            <a:lstStyle/>
            <a:p>
              <a:pPr algn="ctr">
                <a:lnSpc>
                  <a:spcPts val="2986"/>
                </a:lnSpc>
              </a:pPr>
              <a:r>
                <a:rPr lang="en-US" sz="3200" dirty="0">
                  <a:solidFill>
                    <a:srgbClr val="000000"/>
                  </a:solidFill>
                  <a:latin typeface="Times New Roman" panose="02020603050405020304" pitchFamily="18" charset="0"/>
                  <a:cs typeface="Times New Roman" panose="02020603050405020304" pitchFamily="18" charset="0"/>
                </a:rPr>
                <a:t>03</a:t>
              </a:r>
            </a:p>
          </p:txBody>
        </p:sp>
      </p:grpSp>
    </p:spTree>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云形 1">
            <a:extLst>
              <a:ext uri="{FF2B5EF4-FFF2-40B4-BE49-F238E27FC236}">
                <a16:creationId xmlns:a16="http://schemas.microsoft.com/office/drawing/2014/main" id="{FE8BDB62-2D79-4738-B01E-62762125637D}"/>
              </a:ext>
            </a:extLst>
          </p:cNvPr>
          <p:cNvSpPr/>
          <p:nvPr/>
        </p:nvSpPr>
        <p:spPr>
          <a:xfrm>
            <a:off x="564976" y="750821"/>
            <a:ext cx="8395894" cy="4531954"/>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D0AA9AD6-34FD-44D5-AAC0-E5268B8A9CDA}"/>
              </a:ext>
            </a:extLst>
          </p:cNvPr>
          <p:cNvGrpSpPr/>
          <p:nvPr/>
        </p:nvGrpSpPr>
        <p:grpSpPr>
          <a:xfrm>
            <a:off x="0" y="3566019"/>
            <a:ext cx="12298652" cy="3655585"/>
            <a:chOff x="0" y="3566019"/>
            <a:chExt cx="12298652" cy="3655585"/>
          </a:xfrm>
        </p:grpSpPr>
        <p:pic>
          <p:nvPicPr>
            <p:cNvPr id="6" name="图片 5">
              <a:extLst>
                <a:ext uri="{FF2B5EF4-FFF2-40B4-BE49-F238E27FC236}">
                  <a16:creationId xmlns:a16="http://schemas.microsoft.com/office/drawing/2014/main" id="{8C270624-5266-4EDE-83EF-0F8643D77F11}"/>
                </a:ext>
              </a:extLst>
            </p:cNvPr>
            <p:cNvPicPr>
              <a:picLocks noChangeAspect="1"/>
            </p:cNvPicPr>
            <p:nvPr/>
          </p:nvPicPr>
          <p:blipFill rotWithShape="1">
            <a:blip r:embed="rId2">
              <a:extLst>
                <a:ext uri="{28A0092B-C50C-407E-A947-70E740481C1C}">
                  <a14:useLocalDpi xmlns:a14="http://schemas.microsoft.com/office/drawing/2010/main" val="0"/>
                </a:ext>
              </a:extLst>
            </a:blip>
            <a:srcRect l="58176" t="52867" r="-1171" b="21243"/>
            <a:stretch/>
          </p:blipFill>
          <p:spPr>
            <a:xfrm>
              <a:off x="9118237" y="3815161"/>
              <a:ext cx="3180415" cy="3406443"/>
            </a:xfrm>
            <a:prstGeom prst="rect">
              <a:avLst/>
            </a:prstGeom>
          </p:spPr>
        </p:pic>
        <p:grpSp>
          <p:nvGrpSpPr>
            <p:cNvPr id="7" name="组合 6">
              <a:extLst>
                <a:ext uri="{FF2B5EF4-FFF2-40B4-BE49-F238E27FC236}">
                  <a16:creationId xmlns:a16="http://schemas.microsoft.com/office/drawing/2014/main" id="{94DBB5A1-7574-47F9-B895-1D56A239CE34}"/>
                </a:ext>
              </a:extLst>
            </p:cNvPr>
            <p:cNvGrpSpPr/>
            <p:nvPr/>
          </p:nvGrpSpPr>
          <p:grpSpPr>
            <a:xfrm>
              <a:off x="0" y="3566019"/>
              <a:ext cx="12195836" cy="3433990"/>
              <a:chOff x="-3836" y="3564981"/>
              <a:chExt cx="12195836" cy="3433990"/>
            </a:xfrm>
          </p:grpSpPr>
          <p:pic>
            <p:nvPicPr>
              <p:cNvPr id="8" name="图片 7">
                <a:extLst>
                  <a:ext uri="{FF2B5EF4-FFF2-40B4-BE49-F238E27FC236}">
                    <a16:creationId xmlns:a16="http://schemas.microsoft.com/office/drawing/2014/main" id="{FB630A38-2514-4CFF-B194-DEE48C721BE1}"/>
                  </a:ext>
                </a:extLst>
              </p:cNvPr>
              <p:cNvPicPr>
                <a:picLocks noChangeAspect="1"/>
              </p:cNvPicPr>
              <p:nvPr/>
            </p:nvPicPr>
            <p:blipFill rotWithShape="1">
              <a:blip r:embed="rId2">
                <a:extLst>
                  <a:ext uri="{28A0092B-C50C-407E-A947-70E740481C1C}">
                    <a14:useLocalDpi xmlns:a14="http://schemas.microsoft.com/office/drawing/2010/main" val="0"/>
                  </a:ext>
                </a:extLst>
              </a:blip>
              <a:srcRect t="48762" r="59945" b="24596"/>
              <a:stretch/>
            </p:blipFill>
            <p:spPr>
              <a:xfrm>
                <a:off x="-3836" y="3705474"/>
                <a:ext cx="2664699" cy="3152526"/>
              </a:xfrm>
              <a:prstGeom prst="rect">
                <a:avLst/>
              </a:prstGeom>
            </p:spPr>
          </p:pic>
          <p:grpSp>
            <p:nvGrpSpPr>
              <p:cNvPr id="9" name="组合 8">
                <a:extLst>
                  <a:ext uri="{FF2B5EF4-FFF2-40B4-BE49-F238E27FC236}">
                    <a16:creationId xmlns:a16="http://schemas.microsoft.com/office/drawing/2014/main" id="{028E2B8F-D192-4E5B-B7B5-4F4B4CC01314}"/>
                  </a:ext>
                </a:extLst>
              </p:cNvPr>
              <p:cNvGrpSpPr/>
              <p:nvPr/>
            </p:nvGrpSpPr>
            <p:grpSpPr>
              <a:xfrm>
                <a:off x="169579" y="3564981"/>
                <a:ext cx="12022421" cy="3433990"/>
                <a:chOff x="169579" y="3564981"/>
                <a:chExt cx="12022421" cy="3433990"/>
              </a:xfrm>
            </p:grpSpPr>
            <p:pic>
              <p:nvPicPr>
                <p:cNvPr id="10" name="图片 9">
                  <a:extLst>
                    <a:ext uri="{FF2B5EF4-FFF2-40B4-BE49-F238E27FC236}">
                      <a16:creationId xmlns:a16="http://schemas.microsoft.com/office/drawing/2014/main" id="{FFEA2B90-CF57-4CD0-BA1E-674B9296DB0F}"/>
                    </a:ext>
                  </a:extLst>
                </p:cNvPr>
                <p:cNvPicPr>
                  <a:picLocks noChangeAspect="1"/>
                </p:cNvPicPr>
                <p:nvPr/>
              </p:nvPicPr>
              <p:blipFill rotWithShape="1">
                <a:blip r:embed="rId3">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grpSp>
              <p:nvGrpSpPr>
                <p:cNvPr id="11" name="组合 10">
                  <a:extLst>
                    <a:ext uri="{FF2B5EF4-FFF2-40B4-BE49-F238E27FC236}">
                      <a16:creationId xmlns:a16="http://schemas.microsoft.com/office/drawing/2014/main" id="{7C7B4995-5499-4AA9-BA7C-DD894DBF2268}"/>
                    </a:ext>
                  </a:extLst>
                </p:cNvPr>
                <p:cNvGrpSpPr/>
                <p:nvPr/>
              </p:nvGrpSpPr>
              <p:grpSpPr>
                <a:xfrm>
                  <a:off x="169579" y="3963247"/>
                  <a:ext cx="9959645" cy="3035724"/>
                  <a:chOff x="169579" y="3963247"/>
                  <a:chExt cx="9959645" cy="3035724"/>
                </a:xfrm>
              </p:grpSpPr>
              <p:pic>
                <p:nvPicPr>
                  <p:cNvPr id="12" name="图片 11">
                    <a:extLst>
                      <a:ext uri="{FF2B5EF4-FFF2-40B4-BE49-F238E27FC236}">
                        <a16:creationId xmlns:a16="http://schemas.microsoft.com/office/drawing/2014/main" id="{2C2F6326-402C-4A5C-BF3A-27B61BCFAF80}"/>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169579" y="4358452"/>
                    <a:ext cx="2467897" cy="2528052"/>
                  </a:xfrm>
                  <a:prstGeom prst="rect">
                    <a:avLst/>
                  </a:prstGeom>
                </p:spPr>
              </p:pic>
              <p:pic>
                <p:nvPicPr>
                  <p:cNvPr id="13" name="图片 12">
                    <a:extLst>
                      <a:ext uri="{FF2B5EF4-FFF2-40B4-BE49-F238E27FC236}">
                        <a16:creationId xmlns:a16="http://schemas.microsoft.com/office/drawing/2014/main" id="{5648BA1D-CF97-4EAD-B60B-EADD594FA497}"/>
                      </a:ext>
                    </a:extLst>
                  </p:cNvPr>
                  <p:cNvPicPr>
                    <a:picLocks noChangeAspect="1"/>
                  </p:cNvPicPr>
                  <p:nvPr/>
                </p:nvPicPr>
                <p:blipFill rotWithShape="1">
                  <a:blip r:embed="rId3">
                    <a:extLst>
                      <a:ext uri="{28A0092B-C50C-407E-A947-70E740481C1C}">
                        <a14:useLocalDpi xmlns:a14="http://schemas.microsoft.com/office/drawing/2010/main" val="0"/>
                      </a:ext>
                    </a:extLst>
                  </a:blip>
                  <a:srcRect l="40565" t="76702" r="34189"/>
                  <a:stretch/>
                </p:blipFill>
                <p:spPr>
                  <a:xfrm>
                    <a:off x="8729046" y="4649650"/>
                    <a:ext cx="1400178" cy="2298273"/>
                  </a:xfrm>
                  <a:prstGeom prst="rect">
                    <a:avLst/>
                  </a:prstGeom>
                </p:spPr>
              </p:pic>
              <p:pic>
                <p:nvPicPr>
                  <p:cNvPr id="14" name="图片 13">
                    <a:extLst>
                      <a:ext uri="{FF2B5EF4-FFF2-40B4-BE49-F238E27FC236}">
                        <a16:creationId xmlns:a16="http://schemas.microsoft.com/office/drawing/2014/main" id="{EF516426-FEDF-4664-AB19-907674A35D8A}"/>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2291851" y="4991808"/>
                    <a:ext cx="1850211" cy="1895310"/>
                  </a:xfrm>
                  <a:prstGeom prst="rect">
                    <a:avLst/>
                  </a:prstGeom>
                </p:spPr>
              </p:pic>
              <p:pic>
                <p:nvPicPr>
                  <p:cNvPr id="15" name="图片 14">
                    <a:extLst>
                      <a:ext uri="{FF2B5EF4-FFF2-40B4-BE49-F238E27FC236}">
                        <a16:creationId xmlns:a16="http://schemas.microsoft.com/office/drawing/2014/main" id="{AA732CFD-D02F-4141-A799-6F8CB58878B5}"/>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243369" y="4922282"/>
                    <a:ext cx="1917482" cy="1964221"/>
                  </a:xfrm>
                  <a:prstGeom prst="rect">
                    <a:avLst/>
                  </a:prstGeom>
                </p:spPr>
              </p:pic>
              <p:pic>
                <p:nvPicPr>
                  <p:cNvPr id="16" name="图片 15">
                    <a:extLst>
                      <a:ext uri="{FF2B5EF4-FFF2-40B4-BE49-F238E27FC236}">
                        <a16:creationId xmlns:a16="http://schemas.microsoft.com/office/drawing/2014/main" id="{588A200D-F7C9-4639-86EC-4EC435673218}"/>
                      </a:ext>
                    </a:extLst>
                  </p:cNvPr>
                  <p:cNvPicPr>
                    <a:picLocks noChangeAspect="1"/>
                  </p:cNvPicPr>
                  <p:nvPr/>
                </p:nvPicPr>
                <p:blipFill rotWithShape="1">
                  <a:blip r:embed="rId2">
                    <a:extLst>
                      <a:ext uri="{28A0092B-C50C-407E-A947-70E740481C1C}">
                        <a14:useLocalDpi xmlns:a14="http://schemas.microsoft.com/office/drawing/2010/main" val="0"/>
                      </a:ext>
                    </a:extLst>
                  </a:blip>
                  <a:srcRect t="48762" r="59945" b="26775"/>
                  <a:stretch/>
                </p:blipFill>
                <p:spPr>
                  <a:xfrm>
                    <a:off x="3826598" y="5351805"/>
                    <a:ext cx="1400178" cy="1521061"/>
                  </a:xfrm>
                  <a:prstGeom prst="rect">
                    <a:avLst/>
                  </a:prstGeom>
                </p:spPr>
              </p:pic>
              <p:pic>
                <p:nvPicPr>
                  <p:cNvPr id="17" name="图片 16">
                    <a:extLst>
                      <a:ext uri="{FF2B5EF4-FFF2-40B4-BE49-F238E27FC236}">
                        <a16:creationId xmlns:a16="http://schemas.microsoft.com/office/drawing/2014/main" id="{DAB849BF-2EC5-4A8E-8E58-8CA6A24C9369}"/>
                      </a:ext>
                    </a:extLst>
                  </p:cNvPr>
                  <p:cNvPicPr>
                    <a:picLocks noChangeAspect="1"/>
                  </p:cNvPicPr>
                  <p:nvPr/>
                </p:nvPicPr>
                <p:blipFill rotWithShape="1">
                  <a:blip r:embed="rId3">
                    <a:extLst>
                      <a:ext uri="{28A0092B-C50C-407E-A947-70E740481C1C}">
                        <a14:useLocalDpi xmlns:a14="http://schemas.microsoft.com/office/drawing/2010/main" val="0"/>
                      </a:ext>
                    </a:extLst>
                  </a:blip>
                  <a:srcRect l="40565" t="76702" r="34189"/>
                  <a:stretch/>
                </p:blipFill>
                <p:spPr>
                  <a:xfrm>
                    <a:off x="4564326" y="4700698"/>
                    <a:ext cx="1400178" cy="2298273"/>
                  </a:xfrm>
                  <a:prstGeom prst="rect">
                    <a:avLst/>
                  </a:prstGeom>
                </p:spPr>
              </p:pic>
              <p:pic>
                <p:nvPicPr>
                  <p:cNvPr id="18" name="图片 17">
                    <a:extLst>
                      <a:ext uri="{FF2B5EF4-FFF2-40B4-BE49-F238E27FC236}">
                        <a16:creationId xmlns:a16="http://schemas.microsoft.com/office/drawing/2014/main" id="{803AC367-F525-41E8-A15E-0EFD36277711}"/>
                      </a:ext>
                    </a:extLst>
                  </p:cNvPr>
                  <p:cNvPicPr>
                    <a:picLocks noChangeAspect="1"/>
                  </p:cNvPicPr>
                  <p:nvPr/>
                </p:nvPicPr>
                <p:blipFill rotWithShape="1">
                  <a:blip r:embed="rId2">
                    <a:extLst>
                      <a:ext uri="{28A0092B-C50C-407E-A947-70E740481C1C}">
                        <a14:useLocalDpi xmlns:a14="http://schemas.microsoft.com/office/drawing/2010/main" val="0"/>
                      </a:ext>
                    </a:extLst>
                  </a:blip>
                  <a:srcRect t="48762" r="59945" b="26775"/>
                  <a:stretch/>
                </p:blipFill>
                <p:spPr>
                  <a:xfrm>
                    <a:off x="5264416" y="3963247"/>
                    <a:ext cx="2664699" cy="2894753"/>
                  </a:xfrm>
                  <a:prstGeom prst="rect">
                    <a:avLst/>
                  </a:prstGeom>
                </p:spPr>
              </p:pic>
            </p:grpSp>
          </p:grpSp>
        </p:grpSp>
      </p:grpSp>
      <p:pic>
        <p:nvPicPr>
          <p:cNvPr id="19" name="图片 18">
            <a:extLst>
              <a:ext uri="{FF2B5EF4-FFF2-40B4-BE49-F238E27FC236}">
                <a16:creationId xmlns:a16="http://schemas.microsoft.com/office/drawing/2014/main" id="{DE3C99E0-570A-4524-BAB1-167C8B56E1FC}"/>
              </a:ext>
            </a:extLst>
          </p:cNvPr>
          <p:cNvPicPr>
            <a:picLocks noChangeAspect="1"/>
          </p:cNvPicPr>
          <p:nvPr/>
        </p:nvPicPr>
        <p:blipFill rotWithShape="1">
          <a:blip r:embed="rId3">
            <a:extLst>
              <a:ext uri="{28A0092B-C50C-407E-A947-70E740481C1C}">
                <a14:useLocalDpi xmlns:a14="http://schemas.microsoft.com/office/drawing/2010/main" val="0"/>
              </a:ext>
            </a:extLst>
          </a:blip>
          <a:srcRect l="27630" t="30226" r="23590" b="29068"/>
          <a:stretch/>
        </p:blipFill>
        <p:spPr>
          <a:xfrm flipH="1">
            <a:off x="7338265" y="521401"/>
            <a:ext cx="3733221" cy="5541160"/>
          </a:xfrm>
          <a:prstGeom prst="rect">
            <a:avLst/>
          </a:prstGeom>
        </p:spPr>
      </p:pic>
      <p:sp>
        <p:nvSpPr>
          <p:cNvPr id="20" name="矩形 19">
            <a:extLst>
              <a:ext uri="{FF2B5EF4-FFF2-40B4-BE49-F238E27FC236}">
                <a16:creationId xmlns:a16="http://schemas.microsoft.com/office/drawing/2014/main" id="{6B148399-2274-1A12-A1B5-F71765BBC0FA}"/>
              </a:ext>
            </a:extLst>
          </p:cNvPr>
          <p:cNvSpPr/>
          <p:nvPr/>
        </p:nvSpPr>
        <p:spPr>
          <a:xfrm>
            <a:off x="1198510" y="1689989"/>
            <a:ext cx="6566519" cy="3139321"/>
          </a:xfrm>
          <a:prstGeom prst="rect">
            <a:avLst/>
          </a:prstGeom>
        </p:spPr>
        <p:txBody>
          <a:bodyPr wrap="square">
            <a:spAutoFit/>
          </a:bodyPr>
          <a:lstStyle/>
          <a:p>
            <a:pPr algn="ctr"/>
            <a:r>
              <a:rPr lang="vi-VN" altLang="zh-CN"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II.</a:t>
            </a:r>
          </a:p>
          <a:p>
            <a:pPr algn="ctr"/>
            <a:r>
              <a:rPr lang="vi-VN" altLang="zh-CN"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Đọc và tìm hiểu chi tiết</a:t>
            </a:r>
            <a:endParaRPr lang="zh-CN" altLang="en-US"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1301263036"/>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F834A4A3-C855-42E8-8259-B67EFFD63A69}"/>
              </a:ext>
            </a:extLst>
          </p:cNvPr>
          <p:cNvPicPr>
            <a:picLocks noChangeAspect="1"/>
          </p:cNvPicPr>
          <p:nvPr/>
        </p:nvPicPr>
        <p:blipFill rotWithShape="1">
          <a:blip r:embed="rId2">
            <a:extLst>
              <a:ext uri="{28A0092B-C50C-407E-A947-70E740481C1C}">
                <a14:useLocalDpi xmlns:a14="http://schemas.microsoft.com/office/drawing/2010/main" val="0"/>
              </a:ext>
            </a:extLst>
          </a:blip>
          <a:srcRect t="2535" r="1294" b="67599"/>
          <a:stretch/>
        </p:blipFill>
        <p:spPr>
          <a:xfrm>
            <a:off x="0" y="568932"/>
            <a:ext cx="11912615" cy="6498822"/>
          </a:xfrm>
          <a:prstGeom prst="rect">
            <a:avLst/>
          </a:prstGeom>
        </p:spPr>
      </p:pic>
      <p:sp>
        <p:nvSpPr>
          <p:cNvPr id="8" name="双波形 7">
            <a:extLst>
              <a:ext uri="{FF2B5EF4-FFF2-40B4-BE49-F238E27FC236}">
                <a16:creationId xmlns:a16="http://schemas.microsoft.com/office/drawing/2014/main" id="{8287E6B7-DAB9-454A-AFF6-59B52C948642}"/>
              </a:ext>
            </a:extLst>
          </p:cNvPr>
          <p:cNvSpPr/>
          <p:nvPr/>
        </p:nvSpPr>
        <p:spPr>
          <a:xfrm>
            <a:off x="6022312" y="2954216"/>
            <a:ext cx="6169688" cy="2062423"/>
          </a:xfrm>
          <a:prstGeom prst="doubleWave">
            <a:avLst/>
          </a:prstGeom>
          <a:solidFill>
            <a:schemeClr val="bg1"/>
          </a:solidFill>
          <a:ln w="762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图片包含 室内, 物体&#10;&#10;描述已自动生成">
            <a:extLst>
              <a:ext uri="{FF2B5EF4-FFF2-40B4-BE49-F238E27FC236}">
                <a16:creationId xmlns:a16="http://schemas.microsoft.com/office/drawing/2014/main" id="{D97C9D26-5B75-4EDB-B0C9-C4CDFB61255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9489" y="568932"/>
            <a:ext cx="8084705" cy="5720136"/>
          </a:xfrm>
          <a:prstGeom prst="rect">
            <a:avLst/>
          </a:prstGeom>
        </p:spPr>
      </p:pic>
      <p:sp>
        <p:nvSpPr>
          <p:cNvPr id="2" name="矩形 1">
            <a:extLst>
              <a:ext uri="{FF2B5EF4-FFF2-40B4-BE49-F238E27FC236}">
                <a16:creationId xmlns:a16="http://schemas.microsoft.com/office/drawing/2014/main" id="{A8B1C9D2-D235-4FA0-8633-1A54CC42D917}"/>
              </a:ext>
            </a:extLst>
          </p:cNvPr>
          <p:cNvSpPr/>
          <p:nvPr/>
        </p:nvSpPr>
        <p:spPr>
          <a:xfrm>
            <a:off x="2095364" y="1845680"/>
            <a:ext cx="4546598" cy="2554545"/>
          </a:xfrm>
          <a:prstGeom prst="rect">
            <a:avLst/>
          </a:prstGeom>
        </p:spPr>
        <p:txBody>
          <a:bodyPr wrap="square">
            <a:spAutoFit/>
          </a:bodyPr>
          <a:lstStyle/>
          <a:p>
            <a:r>
              <a:rPr lang="vi-VN" sz="3200" dirty="0">
                <a:latin typeface="Times New Roman" panose="02020603050405020304" pitchFamily="18" charset="0"/>
                <a:cs typeface="Times New Roman" panose="02020603050405020304" pitchFamily="18" charset="0"/>
              </a:rPr>
              <a:t>- Sự kiện chính: Đoàn thuỷ thủ tàu No-ti-lớt gặp đàn bạch tuộc khổng lồ và cuộc chiến đấu ác liệt đã xảy ra.</a:t>
            </a:r>
            <a:endParaRPr lang="en-VN" sz="3200" dirty="0">
              <a:latin typeface="Times New Roman" panose="02020603050405020304" pitchFamily="18" charset="0"/>
              <a:cs typeface="Times New Roman" panose="02020603050405020304" pitchFamily="18" charset="0"/>
            </a:endParaRPr>
          </a:p>
        </p:txBody>
      </p:sp>
      <p:pic>
        <p:nvPicPr>
          <p:cNvPr id="4" name="Picture 2">
            <a:extLst>
              <a:ext uri="{FF2B5EF4-FFF2-40B4-BE49-F238E27FC236}">
                <a16:creationId xmlns:a16="http://schemas.microsoft.com/office/drawing/2014/main" id="{92D8D7B0-D5D9-3788-6EC7-D90F5295BC9F}"/>
              </a:ext>
            </a:extLst>
          </p:cNvPr>
          <p:cNvPicPr>
            <a:picLocks noChangeAspect="1"/>
          </p:cNvPicPr>
          <p:nvPr/>
        </p:nvPicPr>
        <p:blipFill>
          <a:blip r:embed="rId4">
            <a:alphaModFix amt="3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l="35173" b="3345"/>
          <a:stretch>
            <a:fillRect/>
          </a:stretch>
        </p:blipFill>
        <p:spPr>
          <a:xfrm rot="-10800000">
            <a:off x="16994906" y="2621475"/>
            <a:ext cx="1529645" cy="6636825"/>
          </a:xfrm>
          <a:prstGeom prst="rect">
            <a:avLst/>
          </a:prstGeom>
        </p:spPr>
      </p:pic>
      <p:pic>
        <p:nvPicPr>
          <p:cNvPr id="5" name="Picture 3">
            <a:extLst>
              <a:ext uri="{FF2B5EF4-FFF2-40B4-BE49-F238E27FC236}">
                <a16:creationId xmlns:a16="http://schemas.microsoft.com/office/drawing/2014/main" id="{F2164945-590D-40BC-7B0E-ABEBEBCFD89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7604296" y="1957392"/>
            <a:ext cx="2864085" cy="3147346"/>
          </a:xfrm>
          <a:prstGeom prst="rect">
            <a:avLst/>
          </a:prstGeom>
        </p:spPr>
      </p:pic>
      <p:pic>
        <p:nvPicPr>
          <p:cNvPr id="11" name="Picture 6">
            <a:extLst>
              <a:ext uri="{FF2B5EF4-FFF2-40B4-BE49-F238E27FC236}">
                <a16:creationId xmlns:a16="http://schemas.microsoft.com/office/drawing/2014/main" id="{D8A164BD-E1BD-D2AF-12E2-9D8F4DF3361E}"/>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0800000">
            <a:off x="-544547" y="-24578"/>
            <a:ext cx="2712356" cy="2554546"/>
          </a:xfrm>
          <a:prstGeom prst="rect">
            <a:avLst/>
          </a:prstGeom>
        </p:spPr>
      </p:pic>
      <p:pic>
        <p:nvPicPr>
          <p:cNvPr id="12" name="Picture 7">
            <a:extLst>
              <a:ext uri="{FF2B5EF4-FFF2-40B4-BE49-F238E27FC236}">
                <a16:creationId xmlns:a16="http://schemas.microsoft.com/office/drawing/2014/main" id="{3206F1FB-1C93-FFA4-1489-AB6A24FDFA3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rot="-10800000" flipH="1">
            <a:off x="8946413" y="-168637"/>
            <a:ext cx="3355153" cy="3159944"/>
          </a:xfrm>
          <a:prstGeom prst="rect">
            <a:avLst/>
          </a:prstGeom>
        </p:spPr>
      </p:pic>
      <p:pic>
        <p:nvPicPr>
          <p:cNvPr id="13" name="Picture 8">
            <a:extLst>
              <a:ext uri="{FF2B5EF4-FFF2-40B4-BE49-F238E27FC236}">
                <a16:creationId xmlns:a16="http://schemas.microsoft.com/office/drawing/2014/main" id="{E667220D-D151-F033-BADB-D3F56609FF85}"/>
              </a:ext>
            </a:extLst>
          </p:cNvPr>
          <p:cNvPicPr>
            <a:picLocks noChangeAspect="1"/>
          </p:cNvPicPr>
          <p:nvPr/>
        </p:nvPicPr>
        <p:blipFill>
          <a:blip r:embed="rId4">
            <a:alphaModFix amt="3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l="35173" b="3345"/>
          <a:stretch>
            <a:fillRect/>
          </a:stretch>
        </p:blipFill>
        <p:spPr>
          <a:xfrm rot="-10800000">
            <a:off x="-215473" y="2621475"/>
            <a:ext cx="1529645" cy="6636825"/>
          </a:xfrm>
          <a:prstGeom prst="rect">
            <a:avLst/>
          </a:prstGeom>
        </p:spPr>
      </p:pic>
      <p:pic>
        <p:nvPicPr>
          <p:cNvPr id="16" name="Picture 11">
            <a:extLst>
              <a:ext uri="{FF2B5EF4-FFF2-40B4-BE49-F238E27FC236}">
                <a16:creationId xmlns:a16="http://schemas.microsoft.com/office/drawing/2014/main" id="{0523ED22-3784-C1AB-E295-4A6CC20390BE}"/>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799145">
            <a:off x="15238162" y="7772478"/>
            <a:ext cx="1897128" cy="3473003"/>
          </a:xfrm>
          <a:prstGeom prst="rect">
            <a:avLst/>
          </a:prstGeom>
        </p:spPr>
      </p:pic>
      <p:pic>
        <p:nvPicPr>
          <p:cNvPr id="17" name="Picture 12">
            <a:extLst>
              <a:ext uri="{FF2B5EF4-FFF2-40B4-BE49-F238E27FC236}">
                <a16:creationId xmlns:a16="http://schemas.microsoft.com/office/drawing/2014/main" id="{6FC409E6-D882-6F5B-3E1F-48A468AAA5B0}"/>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rot="1108035">
            <a:off x="396184" y="4965561"/>
            <a:ext cx="1595604" cy="1755823"/>
          </a:xfrm>
          <a:prstGeom prst="rect">
            <a:avLst/>
          </a:prstGeom>
        </p:spPr>
      </p:pic>
      <p:pic>
        <p:nvPicPr>
          <p:cNvPr id="18" name="Picture 13">
            <a:extLst>
              <a:ext uri="{FF2B5EF4-FFF2-40B4-BE49-F238E27FC236}">
                <a16:creationId xmlns:a16="http://schemas.microsoft.com/office/drawing/2014/main" id="{2FAD8A16-404F-7E31-A5BC-9D5CA9475A54}"/>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9892925" y="5287724"/>
            <a:ext cx="1105088" cy="1216053"/>
          </a:xfrm>
          <a:prstGeom prst="rect">
            <a:avLst/>
          </a:prstGeom>
        </p:spPr>
      </p:pic>
      <p:pic>
        <p:nvPicPr>
          <p:cNvPr id="19" name="Picture 14">
            <a:extLst>
              <a:ext uri="{FF2B5EF4-FFF2-40B4-BE49-F238E27FC236}">
                <a16:creationId xmlns:a16="http://schemas.microsoft.com/office/drawing/2014/main" id="{31517619-2EC1-9633-E0B4-7D97F273543E}"/>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15889817" y="3710055"/>
            <a:ext cx="1105088" cy="1216053"/>
          </a:xfrm>
          <a:prstGeom prst="rect">
            <a:avLst/>
          </a:prstGeom>
        </p:spPr>
      </p:pic>
    </p:spTree>
    <p:extLst>
      <p:ext uri="{BB962C8B-B14F-4D97-AF65-F5344CB8AC3E}">
        <p14:creationId xmlns:p14="http://schemas.microsoft.com/office/powerpoint/2010/main" val="460072628"/>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heel(1)">
                                      <p:cBhvr>
                                        <p:cTn id="19" dur="20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
                                            <p:txEl>
                                              <p:pRg st="0" end="0"/>
                                            </p:txEl>
                                          </p:spTgt>
                                        </p:tgtEl>
                                        <p:attrNameLst>
                                          <p:attrName>style.visibility</p:attrName>
                                        </p:attrNameLst>
                                      </p:cBhvr>
                                      <p:to>
                                        <p:strVal val="visible"/>
                                      </p:to>
                                    </p:set>
                                    <p:animEffect transition="in" filter="barn(inVertical)">
                                      <p:cBhvr>
                                        <p:cTn id="24"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Picture 2" descr="Hai vạn dặm dưới biển', cuộc khám phá đại dương của lòng người - VnExpress  Giải trí">
            <a:extLst>
              <a:ext uri="{FF2B5EF4-FFF2-40B4-BE49-F238E27FC236}">
                <a16:creationId xmlns:a16="http://schemas.microsoft.com/office/drawing/2014/main" id="{7187AA02-F268-10AA-B71D-346DDC80093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6811" r="-1" b="781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876BC48-AA3B-8F3A-2B41-C32A4DC670D7}"/>
              </a:ext>
            </a:extLst>
          </p:cNvPr>
          <p:cNvSpPr/>
          <p:nvPr/>
        </p:nvSpPr>
        <p:spPr>
          <a:xfrm>
            <a:off x="543697" y="593124"/>
            <a:ext cx="4517401" cy="5708822"/>
          </a:xfrm>
          <a:prstGeom prst="rect">
            <a:avLst/>
          </a:prstGeom>
          <a:solidFill>
            <a:schemeClr val="lt1">
              <a:alpha val="67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8" name="TextBox 7">
            <a:extLst>
              <a:ext uri="{FF2B5EF4-FFF2-40B4-BE49-F238E27FC236}">
                <a16:creationId xmlns:a16="http://schemas.microsoft.com/office/drawing/2014/main" id="{B31597A7-C199-849E-D529-289F1712CB7C}"/>
              </a:ext>
            </a:extLst>
          </p:cNvPr>
          <p:cNvSpPr txBox="1"/>
          <p:nvPr/>
        </p:nvSpPr>
        <p:spPr>
          <a:xfrm>
            <a:off x="778978" y="675050"/>
            <a:ext cx="4046838" cy="5650971"/>
          </a:xfrm>
          <a:prstGeom prst="rect">
            <a:avLst/>
          </a:prstGeom>
          <a:noFill/>
        </p:spPr>
        <p:txBody>
          <a:bodyPr wrap="square">
            <a:spAutoFit/>
          </a:bodyPr>
          <a:lstStyle/>
          <a:p>
            <a:pPr algn="just">
              <a:lnSpc>
                <a:spcPct val="150000"/>
              </a:lnSpc>
            </a:pPr>
            <a:r>
              <a:rPr lang="vi-VN" sz="3500" dirty="0">
                <a:solidFill>
                  <a:srgbClr val="000000"/>
                </a:solidFill>
                <a:effectLst/>
                <a:latin typeface="Times New Roman" panose="02020603050405020304" pitchFamily="18" charset="0"/>
                <a:ea typeface="Times New Roman" panose="02020603050405020304" pitchFamily="18" charset="0"/>
              </a:rPr>
              <a:t>- Bối cảnh: trên con tàu No-ti-lớt giữa không gian biển cả.</a:t>
            </a:r>
            <a:endParaRPr lang="en-VN" sz="3500" dirty="0">
              <a:effectLst/>
              <a:latin typeface="Times New Roman" panose="02020603050405020304" pitchFamily="18" charset="0"/>
              <a:ea typeface="Times New Roman" panose="02020603050405020304" pitchFamily="18" charset="0"/>
            </a:endParaRPr>
          </a:p>
          <a:p>
            <a:pPr algn="just">
              <a:lnSpc>
                <a:spcPct val="150000"/>
              </a:lnSpc>
            </a:pPr>
            <a:r>
              <a:rPr lang="vi-VN" sz="3500" dirty="0">
                <a:solidFill>
                  <a:srgbClr val="000000"/>
                </a:solidFill>
                <a:effectLst/>
                <a:latin typeface="Times New Roman" panose="02020603050405020304" pitchFamily="18" charset="0"/>
                <a:ea typeface="Times New Roman" panose="02020603050405020304" pitchFamily="18" charset="0"/>
                <a:sym typeface="Symbol" pitchFamily="2" charset="2"/>
              </a:rPr>
              <a:t></a:t>
            </a:r>
            <a:r>
              <a:rPr lang="vi-VN" sz="3500" dirty="0">
                <a:solidFill>
                  <a:srgbClr val="000000"/>
                </a:solidFill>
                <a:effectLst/>
                <a:latin typeface="Times New Roman" panose="02020603050405020304" pitchFamily="18" charset="0"/>
                <a:ea typeface="Times New Roman" panose="02020603050405020304" pitchFamily="18" charset="0"/>
              </a:rPr>
              <a:t> Bối cảnh gắn với đề tài câu chuyện là khám phá đại dương bí ẩn.</a:t>
            </a:r>
            <a:endParaRPr lang="en-VN" sz="35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8195751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双波形 5">
            <a:extLst>
              <a:ext uri="{FF2B5EF4-FFF2-40B4-BE49-F238E27FC236}">
                <a16:creationId xmlns:a16="http://schemas.microsoft.com/office/drawing/2014/main" id="{C327A5BB-C960-4AD8-AC33-47AFB255BFCC}"/>
              </a:ext>
            </a:extLst>
          </p:cNvPr>
          <p:cNvSpPr/>
          <p:nvPr/>
        </p:nvSpPr>
        <p:spPr>
          <a:xfrm>
            <a:off x="0" y="1245996"/>
            <a:ext cx="6169688" cy="2062423"/>
          </a:xfrm>
          <a:prstGeom prst="doubleWave">
            <a:avLst/>
          </a:prstGeom>
          <a:solidFill>
            <a:schemeClr val="bg1"/>
          </a:solidFill>
          <a:ln w="762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F5BC9FC7-F8AF-4E86-8853-532104AC19AC}"/>
              </a:ext>
            </a:extLst>
          </p:cNvPr>
          <p:cNvPicPr>
            <a:picLocks noChangeAspect="1"/>
          </p:cNvPicPr>
          <p:nvPr/>
        </p:nvPicPr>
        <p:blipFill>
          <a:blip r:embed="rId3"/>
          <a:stretch>
            <a:fillRect/>
          </a:stretch>
        </p:blipFill>
        <p:spPr>
          <a:xfrm>
            <a:off x="2058940" y="172952"/>
            <a:ext cx="9457410" cy="6132728"/>
          </a:xfrm>
          <a:prstGeom prst="rect">
            <a:avLst/>
          </a:prstGeom>
        </p:spPr>
      </p:pic>
      <p:pic>
        <p:nvPicPr>
          <p:cNvPr id="8" name="图片 7">
            <a:extLst>
              <a:ext uri="{FF2B5EF4-FFF2-40B4-BE49-F238E27FC236}">
                <a16:creationId xmlns:a16="http://schemas.microsoft.com/office/drawing/2014/main" id="{3514D634-C09E-46EC-9FA8-F5DD48CEEAEA}"/>
              </a:ext>
            </a:extLst>
          </p:cNvPr>
          <p:cNvPicPr>
            <a:picLocks noChangeAspect="1"/>
          </p:cNvPicPr>
          <p:nvPr/>
        </p:nvPicPr>
        <p:blipFill rotWithShape="1">
          <a:blip r:embed="rId4">
            <a:extLst>
              <a:ext uri="{28A0092B-C50C-407E-A947-70E740481C1C}">
                <a14:useLocalDpi xmlns:a14="http://schemas.microsoft.com/office/drawing/2010/main" val="0"/>
              </a:ext>
            </a:extLst>
          </a:blip>
          <a:srcRect l="65426" t="67526" r="-108" b="9176"/>
          <a:stretch/>
        </p:blipFill>
        <p:spPr>
          <a:xfrm>
            <a:off x="9432971" y="3566019"/>
            <a:ext cx="2762865" cy="3301218"/>
          </a:xfrm>
          <a:prstGeom prst="rect">
            <a:avLst/>
          </a:prstGeom>
        </p:spPr>
      </p:pic>
      <p:pic>
        <p:nvPicPr>
          <p:cNvPr id="9" name="图片 8">
            <a:extLst>
              <a:ext uri="{FF2B5EF4-FFF2-40B4-BE49-F238E27FC236}">
                <a16:creationId xmlns:a16="http://schemas.microsoft.com/office/drawing/2014/main" id="{FDECD3B0-E009-4079-8CEB-2B785F806A22}"/>
              </a:ext>
            </a:extLst>
          </p:cNvPr>
          <p:cNvPicPr>
            <a:picLocks noChangeAspect="1"/>
          </p:cNvPicPr>
          <p:nvPr/>
        </p:nvPicPr>
        <p:blipFill rotWithShape="1">
          <a:blip r:embed="rId4">
            <a:extLst>
              <a:ext uri="{28A0092B-C50C-407E-A947-70E740481C1C}">
                <a14:useLocalDpi xmlns:a14="http://schemas.microsoft.com/office/drawing/2010/main" val="0"/>
              </a:ext>
            </a:extLst>
          </a:blip>
          <a:srcRect l="40565" t="76702" r="34189"/>
          <a:stretch/>
        </p:blipFill>
        <p:spPr>
          <a:xfrm>
            <a:off x="8732882" y="4650688"/>
            <a:ext cx="1400178" cy="2298273"/>
          </a:xfrm>
          <a:prstGeom prst="rect">
            <a:avLst/>
          </a:prstGeom>
        </p:spPr>
      </p:pic>
      <p:pic>
        <p:nvPicPr>
          <p:cNvPr id="10" name="图片 9">
            <a:extLst>
              <a:ext uri="{FF2B5EF4-FFF2-40B4-BE49-F238E27FC236}">
                <a16:creationId xmlns:a16="http://schemas.microsoft.com/office/drawing/2014/main" id="{463173BE-0A33-43B5-91F3-97C07E27FEFB}"/>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247205" y="4923320"/>
            <a:ext cx="1917482" cy="1964221"/>
          </a:xfrm>
          <a:prstGeom prst="rect">
            <a:avLst/>
          </a:prstGeom>
        </p:spPr>
      </p:pic>
      <p:pic>
        <p:nvPicPr>
          <p:cNvPr id="5" name="Picture 9">
            <a:extLst>
              <a:ext uri="{FF2B5EF4-FFF2-40B4-BE49-F238E27FC236}">
                <a16:creationId xmlns:a16="http://schemas.microsoft.com/office/drawing/2014/main" id="{1CB2B568-8DF7-4504-BD93-32ADB575123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10800000" flipH="1">
            <a:off x="0" y="0"/>
            <a:ext cx="4086308" cy="4248525"/>
          </a:xfrm>
          <a:prstGeom prst="rect">
            <a:avLst/>
          </a:prstGeom>
        </p:spPr>
      </p:pic>
      <p:pic>
        <p:nvPicPr>
          <p:cNvPr id="11" name="Picture 15">
            <a:extLst>
              <a:ext uri="{FF2B5EF4-FFF2-40B4-BE49-F238E27FC236}">
                <a16:creationId xmlns:a16="http://schemas.microsoft.com/office/drawing/2014/main" id="{D00F332D-181C-F3ED-E7E4-089A4274A94B}"/>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968717">
            <a:off x="517918" y="3692355"/>
            <a:ext cx="2634629" cy="2578643"/>
          </a:xfrm>
          <a:prstGeom prst="rect">
            <a:avLst/>
          </a:prstGeom>
        </p:spPr>
      </p:pic>
      <p:sp>
        <p:nvSpPr>
          <p:cNvPr id="13" name="TextBox 12">
            <a:extLst>
              <a:ext uri="{FF2B5EF4-FFF2-40B4-BE49-F238E27FC236}">
                <a16:creationId xmlns:a16="http://schemas.microsoft.com/office/drawing/2014/main" id="{3D4BED89-264E-1026-4AA5-57F58E5251EB}"/>
              </a:ext>
            </a:extLst>
          </p:cNvPr>
          <p:cNvSpPr txBox="1"/>
          <p:nvPr/>
        </p:nvSpPr>
        <p:spPr>
          <a:xfrm>
            <a:off x="3459119" y="2149733"/>
            <a:ext cx="6169688" cy="3025700"/>
          </a:xfrm>
          <a:prstGeom prst="rect">
            <a:avLst/>
          </a:prstGeom>
          <a:noFill/>
        </p:spPr>
        <p:txBody>
          <a:bodyPr wrap="square">
            <a:spAutoFit/>
          </a:bodyPr>
          <a:lstStyle/>
          <a:p>
            <a:pPr algn="just">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rPr>
              <a:t>- Tình huống hấp dẫn nhất: cuộc chiến đấu gay cấn giữa đoàn thuỷ thủ và những con bạch tuộc.</a:t>
            </a:r>
            <a:endParaRPr lang="en-VN" sz="2800" dirty="0">
              <a:effectLst/>
              <a:latin typeface="Times New Roman" panose="02020603050405020304" pitchFamily="18" charset="0"/>
              <a:ea typeface="Times New Roman" panose="02020603050405020304" pitchFamily="18" charset="0"/>
            </a:endParaRPr>
          </a:p>
          <a:p>
            <a:pPr algn="just">
              <a:lnSpc>
                <a:spcPct val="115000"/>
              </a:lnSpc>
            </a:pPr>
            <a:r>
              <a:rPr lang="vi-VN" sz="2800" dirty="0">
                <a:solidFill>
                  <a:srgbClr val="000000"/>
                </a:solidFill>
                <a:effectLst/>
                <a:latin typeface="Times New Roman" panose="02020603050405020304" pitchFamily="18" charset="0"/>
                <a:ea typeface="Times New Roman" panose="02020603050405020304" pitchFamily="18" charset="0"/>
                <a:sym typeface="Symbol" pitchFamily="2" charset="2"/>
              </a:rPr>
              <a:t></a:t>
            </a:r>
            <a:r>
              <a:rPr lang="vi-VN" sz="2800" dirty="0">
                <a:solidFill>
                  <a:srgbClr val="000000"/>
                </a:solidFill>
                <a:effectLst/>
                <a:latin typeface="Times New Roman" panose="02020603050405020304" pitchFamily="18" charset="0"/>
                <a:ea typeface="Times New Roman" panose="02020603050405020304" pitchFamily="18" charset="0"/>
              </a:rPr>
              <a:t> Là tình huống bất ngờ, ly kì, mang đến nhiều cảm giác như: căng thẳng, hồi hộp, thích thú,… cho người đọc.</a:t>
            </a:r>
            <a:endParaRPr lang="en-VN"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3492163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000" fill="hold"/>
                                        <p:tgtEl>
                                          <p:spTgt spid="10"/>
                                        </p:tgtEl>
                                        <p:attrNameLst>
                                          <p:attrName>ppt_w</p:attrName>
                                        </p:attrNameLst>
                                      </p:cBhvr>
                                      <p:tavLst>
                                        <p:tav tm="0">
                                          <p:val>
                                            <p:fltVal val="0"/>
                                          </p:val>
                                        </p:tav>
                                        <p:tav tm="100000">
                                          <p:val>
                                            <p:strVal val="#ppt_w"/>
                                          </p:val>
                                        </p:tav>
                                      </p:tavLst>
                                    </p:anim>
                                    <p:anim calcmode="lin" valueType="num">
                                      <p:cBhvr>
                                        <p:cTn id="15" dur="1000" fill="hold"/>
                                        <p:tgtEl>
                                          <p:spTgt spid="10"/>
                                        </p:tgtEl>
                                        <p:attrNameLst>
                                          <p:attrName>ppt_h</p:attrName>
                                        </p:attrNameLst>
                                      </p:cBhvr>
                                      <p:tavLst>
                                        <p:tav tm="0">
                                          <p:val>
                                            <p:fltVal val="0"/>
                                          </p:val>
                                        </p:tav>
                                        <p:tav tm="100000">
                                          <p:val>
                                            <p:strVal val="#ppt_h"/>
                                          </p:val>
                                        </p:tav>
                                      </p:tavLst>
                                    </p:anim>
                                    <p:anim calcmode="lin" valueType="num">
                                      <p:cBhvr>
                                        <p:cTn id="16" dur="1000" fill="hold"/>
                                        <p:tgtEl>
                                          <p:spTgt spid="10"/>
                                        </p:tgtEl>
                                        <p:attrNameLst>
                                          <p:attrName>style.rotation</p:attrName>
                                        </p:attrNameLst>
                                      </p:cBhvr>
                                      <p:tavLst>
                                        <p:tav tm="0">
                                          <p:val>
                                            <p:fltVal val="90"/>
                                          </p:val>
                                        </p:tav>
                                        <p:tav tm="100000">
                                          <p:val>
                                            <p:fltVal val="0"/>
                                          </p:val>
                                        </p:tav>
                                      </p:tavLst>
                                    </p:anim>
                                    <p:animEffect transition="in" filter="fade">
                                      <p:cBhvr>
                                        <p:cTn id="17" dur="1000"/>
                                        <p:tgtEl>
                                          <p:spTgt spid="10"/>
                                        </p:tgtEl>
                                      </p:cBhvr>
                                    </p:animEffect>
                                  </p:childTnLst>
                                </p:cTn>
                              </p:par>
                              <p:par>
                                <p:cTn id="18" presetID="31"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par>
                                <p:cTn id="24" presetID="31"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1000" fill="hold"/>
                                        <p:tgtEl>
                                          <p:spTgt spid="9"/>
                                        </p:tgtEl>
                                        <p:attrNameLst>
                                          <p:attrName>ppt_w</p:attrName>
                                        </p:attrNameLst>
                                      </p:cBhvr>
                                      <p:tavLst>
                                        <p:tav tm="0">
                                          <p:val>
                                            <p:fltVal val="0"/>
                                          </p:val>
                                        </p:tav>
                                        <p:tav tm="100000">
                                          <p:val>
                                            <p:strVal val="#ppt_w"/>
                                          </p:val>
                                        </p:tav>
                                      </p:tavLst>
                                    </p:anim>
                                    <p:anim calcmode="lin" valueType="num">
                                      <p:cBhvr>
                                        <p:cTn id="27" dur="1000" fill="hold"/>
                                        <p:tgtEl>
                                          <p:spTgt spid="9"/>
                                        </p:tgtEl>
                                        <p:attrNameLst>
                                          <p:attrName>ppt_h</p:attrName>
                                        </p:attrNameLst>
                                      </p:cBhvr>
                                      <p:tavLst>
                                        <p:tav tm="0">
                                          <p:val>
                                            <p:fltVal val="0"/>
                                          </p:val>
                                        </p:tav>
                                        <p:tav tm="100000">
                                          <p:val>
                                            <p:strVal val="#ppt_h"/>
                                          </p:val>
                                        </p:tav>
                                      </p:tavLst>
                                    </p:anim>
                                    <p:anim calcmode="lin" valueType="num">
                                      <p:cBhvr>
                                        <p:cTn id="28" dur="1000" fill="hold"/>
                                        <p:tgtEl>
                                          <p:spTgt spid="9"/>
                                        </p:tgtEl>
                                        <p:attrNameLst>
                                          <p:attrName>style.rotation</p:attrName>
                                        </p:attrNameLst>
                                      </p:cBhvr>
                                      <p:tavLst>
                                        <p:tav tm="0">
                                          <p:val>
                                            <p:fltVal val="90"/>
                                          </p:val>
                                        </p:tav>
                                        <p:tav tm="100000">
                                          <p:val>
                                            <p:fltVal val="0"/>
                                          </p:val>
                                        </p:tav>
                                      </p:tavLst>
                                    </p:anim>
                                    <p:animEffect transition="in" filter="fade">
                                      <p:cBhvr>
                                        <p:cTn id="29" dur="1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3">
                                            <p:txEl>
                                              <p:pRg st="0" end="0"/>
                                            </p:txEl>
                                          </p:spTgt>
                                        </p:tgtEl>
                                        <p:attrNameLst>
                                          <p:attrName>style.visibility</p:attrName>
                                        </p:attrNameLst>
                                      </p:cBhvr>
                                      <p:to>
                                        <p:strVal val="visible"/>
                                      </p:to>
                                    </p:set>
                                    <p:animEffect transition="in" filter="barn(inVertical)">
                                      <p:cBhvr>
                                        <p:cTn id="34" dur="500"/>
                                        <p:tgtEl>
                                          <p:spTgt spid="13">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3">
                                            <p:txEl>
                                              <p:pRg st="1" end="1"/>
                                            </p:txEl>
                                          </p:spTgt>
                                        </p:tgtEl>
                                        <p:attrNameLst>
                                          <p:attrName>style.visibility</p:attrName>
                                        </p:attrNameLst>
                                      </p:cBhvr>
                                      <p:to>
                                        <p:strVal val="visible"/>
                                      </p:to>
                                    </p:set>
                                    <p:animEffect transition="in" filter="barn(inVertical)">
                                      <p:cBhvr>
                                        <p:cTn id="39"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id="{124A7935-7918-4494-8C5E-C3A6E5C720D1}"/>
              </a:ext>
            </a:extLst>
          </p:cNvPr>
          <p:cNvPicPr>
            <a:picLocks noChangeAspect="1"/>
          </p:cNvPicPr>
          <p:nvPr/>
        </p:nvPicPr>
        <p:blipFill rotWithShape="1">
          <a:blip r:embed="rId2">
            <a:extLst>
              <a:ext uri="{28A0092B-C50C-407E-A947-70E740481C1C}">
                <a14:useLocalDpi xmlns:a14="http://schemas.microsoft.com/office/drawing/2010/main" val="0"/>
              </a:ext>
            </a:extLst>
          </a:blip>
          <a:srcRect t="2535" r="1294" b="67599"/>
          <a:stretch/>
        </p:blipFill>
        <p:spPr>
          <a:xfrm>
            <a:off x="-312234" y="-587228"/>
            <a:ext cx="11912615" cy="6498822"/>
          </a:xfrm>
          <a:prstGeom prst="rect">
            <a:avLst/>
          </a:prstGeom>
        </p:spPr>
      </p:pic>
      <p:grpSp>
        <p:nvGrpSpPr>
          <p:cNvPr id="22" name="组合 21">
            <a:extLst>
              <a:ext uri="{FF2B5EF4-FFF2-40B4-BE49-F238E27FC236}">
                <a16:creationId xmlns:a16="http://schemas.microsoft.com/office/drawing/2014/main" id="{620FC3D7-6F7D-4A14-B764-92EB5482C50D}"/>
              </a:ext>
            </a:extLst>
          </p:cNvPr>
          <p:cNvGrpSpPr/>
          <p:nvPr/>
        </p:nvGrpSpPr>
        <p:grpSpPr>
          <a:xfrm>
            <a:off x="0" y="3556250"/>
            <a:ext cx="12298652" cy="3665354"/>
            <a:chOff x="0" y="3556250"/>
            <a:chExt cx="12298652" cy="3665354"/>
          </a:xfrm>
        </p:grpSpPr>
        <p:pic>
          <p:nvPicPr>
            <p:cNvPr id="2" name="图片 1">
              <a:extLst>
                <a:ext uri="{FF2B5EF4-FFF2-40B4-BE49-F238E27FC236}">
                  <a16:creationId xmlns:a16="http://schemas.microsoft.com/office/drawing/2014/main" id="{B80FE276-E77D-41A5-B986-D74FD419AB14}"/>
                </a:ext>
              </a:extLst>
            </p:cNvPr>
            <p:cNvPicPr>
              <a:picLocks noChangeAspect="1"/>
            </p:cNvPicPr>
            <p:nvPr/>
          </p:nvPicPr>
          <p:blipFill rotWithShape="1">
            <a:blip r:embed="rId3">
              <a:extLst>
                <a:ext uri="{28A0092B-C50C-407E-A947-70E740481C1C}">
                  <a14:useLocalDpi xmlns:a14="http://schemas.microsoft.com/office/drawing/2010/main" val="0"/>
                </a:ext>
              </a:extLst>
            </a:blip>
            <a:srcRect t="71253" r="274" b="9427"/>
            <a:stretch/>
          </p:blipFill>
          <p:spPr>
            <a:xfrm>
              <a:off x="0" y="3556250"/>
              <a:ext cx="12192000" cy="3301750"/>
            </a:xfrm>
            <a:prstGeom prst="rect">
              <a:avLst/>
            </a:prstGeom>
          </p:spPr>
        </p:pic>
        <p:pic>
          <p:nvPicPr>
            <p:cNvPr id="3" name="图片 2">
              <a:extLst>
                <a:ext uri="{FF2B5EF4-FFF2-40B4-BE49-F238E27FC236}">
                  <a16:creationId xmlns:a16="http://schemas.microsoft.com/office/drawing/2014/main" id="{58103C4F-2318-4B58-A770-64D45BC7BF53}"/>
                </a:ext>
              </a:extLst>
            </p:cNvPr>
            <p:cNvPicPr>
              <a:picLocks noChangeAspect="1"/>
            </p:cNvPicPr>
            <p:nvPr/>
          </p:nvPicPr>
          <p:blipFill rotWithShape="1">
            <a:blip r:embed="rId4">
              <a:extLst>
                <a:ext uri="{28A0092B-C50C-407E-A947-70E740481C1C}">
                  <a14:useLocalDpi xmlns:a14="http://schemas.microsoft.com/office/drawing/2010/main" val="0"/>
                </a:ext>
              </a:extLst>
            </a:blip>
            <a:srcRect l="58176" t="52867" r="-1171" b="21243"/>
            <a:stretch/>
          </p:blipFill>
          <p:spPr>
            <a:xfrm>
              <a:off x="9118237" y="3815161"/>
              <a:ext cx="3180415" cy="3406443"/>
            </a:xfrm>
            <a:prstGeom prst="rect">
              <a:avLst/>
            </a:prstGeom>
          </p:spPr>
        </p:pic>
        <p:grpSp>
          <p:nvGrpSpPr>
            <p:cNvPr id="4" name="组合 3">
              <a:extLst>
                <a:ext uri="{FF2B5EF4-FFF2-40B4-BE49-F238E27FC236}">
                  <a16:creationId xmlns:a16="http://schemas.microsoft.com/office/drawing/2014/main" id="{14D8589A-264D-40B5-8697-08E9DE5CB187}"/>
                </a:ext>
              </a:extLst>
            </p:cNvPr>
            <p:cNvGrpSpPr/>
            <p:nvPr/>
          </p:nvGrpSpPr>
          <p:grpSpPr>
            <a:xfrm>
              <a:off x="0" y="3566019"/>
              <a:ext cx="12195836" cy="3433990"/>
              <a:chOff x="-3836" y="3564981"/>
              <a:chExt cx="12195836" cy="3433990"/>
            </a:xfrm>
          </p:grpSpPr>
          <p:pic>
            <p:nvPicPr>
              <p:cNvPr id="5" name="图片 4">
                <a:extLst>
                  <a:ext uri="{FF2B5EF4-FFF2-40B4-BE49-F238E27FC236}">
                    <a16:creationId xmlns:a16="http://schemas.microsoft.com/office/drawing/2014/main" id="{8FF883DA-996F-456A-9A1B-BEC642B9AEDA}"/>
                  </a:ext>
                </a:extLst>
              </p:cNvPr>
              <p:cNvPicPr>
                <a:picLocks noChangeAspect="1"/>
              </p:cNvPicPr>
              <p:nvPr/>
            </p:nvPicPr>
            <p:blipFill rotWithShape="1">
              <a:blip r:embed="rId4">
                <a:extLst>
                  <a:ext uri="{28A0092B-C50C-407E-A947-70E740481C1C}">
                    <a14:useLocalDpi xmlns:a14="http://schemas.microsoft.com/office/drawing/2010/main" val="0"/>
                  </a:ext>
                </a:extLst>
              </a:blip>
              <a:srcRect t="48762" r="59945" b="24596"/>
              <a:stretch/>
            </p:blipFill>
            <p:spPr>
              <a:xfrm>
                <a:off x="-3836" y="3705474"/>
                <a:ext cx="2664699" cy="3152526"/>
              </a:xfrm>
              <a:prstGeom prst="rect">
                <a:avLst/>
              </a:prstGeom>
            </p:spPr>
          </p:pic>
          <p:grpSp>
            <p:nvGrpSpPr>
              <p:cNvPr id="6" name="组合 5">
                <a:extLst>
                  <a:ext uri="{FF2B5EF4-FFF2-40B4-BE49-F238E27FC236}">
                    <a16:creationId xmlns:a16="http://schemas.microsoft.com/office/drawing/2014/main" id="{951E4154-E357-40F2-AD43-2C0BE454379A}"/>
                  </a:ext>
                </a:extLst>
              </p:cNvPr>
              <p:cNvGrpSpPr/>
              <p:nvPr/>
            </p:nvGrpSpPr>
            <p:grpSpPr>
              <a:xfrm>
                <a:off x="169579" y="3564981"/>
                <a:ext cx="12022421" cy="3433990"/>
                <a:chOff x="169579" y="3564981"/>
                <a:chExt cx="12022421" cy="3433990"/>
              </a:xfrm>
            </p:grpSpPr>
            <p:pic>
              <p:nvPicPr>
                <p:cNvPr id="7" name="图片 6">
                  <a:extLst>
                    <a:ext uri="{FF2B5EF4-FFF2-40B4-BE49-F238E27FC236}">
                      <a16:creationId xmlns:a16="http://schemas.microsoft.com/office/drawing/2014/main" id="{68C6718C-452B-40DB-8D79-D1D675B4D029}"/>
                    </a:ext>
                  </a:extLst>
                </p:cNvPr>
                <p:cNvPicPr>
                  <a:picLocks noChangeAspect="1"/>
                </p:cNvPicPr>
                <p:nvPr/>
              </p:nvPicPr>
              <p:blipFill rotWithShape="1">
                <a:blip r:embed="rId5">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grpSp>
              <p:nvGrpSpPr>
                <p:cNvPr id="8" name="组合 7">
                  <a:extLst>
                    <a:ext uri="{FF2B5EF4-FFF2-40B4-BE49-F238E27FC236}">
                      <a16:creationId xmlns:a16="http://schemas.microsoft.com/office/drawing/2014/main" id="{88B79C2C-B91C-4B94-A86D-3BD809854261}"/>
                    </a:ext>
                  </a:extLst>
                </p:cNvPr>
                <p:cNvGrpSpPr/>
                <p:nvPr/>
              </p:nvGrpSpPr>
              <p:grpSpPr>
                <a:xfrm>
                  <a:off x="169579" y="3963247"/>
                  <a:ext cx="9959645" cy="3035724"/>
                  <a:chOff x="169579" y="3963247"/>
                  <a:chExt cx="9959645" cy="3035724"/>
                </a:xfrm>
              </p:grpSpPr>
              <p:pic>
                <p:nvPicPr>
                  <p:cNvPr id="9" name="图片 8">
                    <a:extLst>
                      <a:ext uri="{FF2B5EF4-FFF2-40B4-BE49-F238E27FC236}">
                        <a16:creationId xmlns:a16="http://schemas.microsoft.com/office/drawing/2014/main" id="{2B4AFCCD-E267-4AF2-9653-74513936EC07}"/>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169579" y="4358452"/>
                    <a:ext cx="2467897" cy="2528052"/>
                  </a:xfrm>
                  <a:prstGeom prst="rect">
                    <a:avLst/>
                  </a:prstGeom>
                </p:spPr>
              </p:pic>
              <p:pic>
                <p:nvPicPr>
                  <p:cNvPr id="10" name="图片 9">
                    <a:extLst>
                      <a:ext uri="{FF2B5EF4-FFF2-40B4-BE49-F238E27FC236}">
                        <a16:creationId xmlns:a16="http://schemas.microsoft.com/office/drawing/2014/main" id="{D99A7E70-FE77-48B2-9322-4491AA9471A1}"/>
                      </a:ext>
                    </a:extLst>
                  </p:cNvPr>
                  <p:cNvPicPr>
                    <a:picLocks noChangeAspect="1"/>
                  </p:cNvPicPr>
                  <p:nvPr/>
                </p:nvPicPr>
                <p:blipFill rotWithShape="1">
                  <a:blip r:embed="rId5">
                    <a:extLst>
                      <a:ext uri="{28A0092B-C50C-407E-A947-70E740481C1C}">
                        <a14:useLocalDpi xmlns:a14="http://schemas.microsoft.com/office/drawing/2010/main" val="0"/>
                      </a:ext>
                    </a:extLst>
                  </a:blip>
                  <a:srcRect l="40565" t="76702" r="34189"/>
                  <a:stretch/>
                </p:blipFill>
                <p:spPr>
                  <a:xfrm>
                    <a:off x="8729046" y="4649650"/>
                    <a:ext cx="1400178" cy="2298273"/>
                  </a:xfrm>
                  <a:prstGeom prst="rect">
                    <a:avLst/>
                  </a:prstGeom>
                </p:spPr>
              </p:pic>
              <p:pic>
                <p:nvPicPr>
                  <p:cNvPr id="11" name="图片 10">
                    <a:extLst>
                      <a:ext uri="{FF2B5EF4-FFF2-40B4-BE49-F238E27FC236}">
                        <a16:creationId xmlns:a16="http://schemas.microsoft.com/office/drawing/2014/main" id="{4210CBC4-5A73-47DF-A142-3564F379E208}"/>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2291851" y="4991808"/>
                    <a:ext cx="1850211" cy="1895310"/>
                  </a:xfrm>
                  <a:prstGeom prst="rect">
                    <a:avLst/>
                  </a:prstGeom>
                </p:spPr>
              </p:pic>
              <p:pic>
                <p:nvPicPr>
                  <p:cNvPr id="12" name="图片 11">
                    <a:extLst>
                      <a:ext uri="{FF2B5EF4-FFF2-40B4-BE49-F238E27FC236}">
                        <a16:creationId xmlns:a16="http://schemas.microsoft.com/office/drawing/2014/main" id="{D22735E3-5461-4174-8C10-D5DA28BB2436}"/>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243369" y="4922282"/>
                    <a:ext cx="1917482" cy="1964221"/>
                  </a:xfrm>
                  <a:prstGeom prst="rect">
                    <a:avLst/>
                  </a:prstGeom>
                </p:spPr>
              </p:pic>
              <p:pic>
                <p:nvPicPr>
                  <p:cNvPr id="13" name="图片 12">
                    <a:extLst>
                      <a:ext uri="{FF2B5EF4-FFF2-40B4-BE49-F238E27FC236}">
                        <a16:creationId xmlns:a16="http://schemas.microsoft.com/office/drawing/2014/main" id="{14B06A8A-479F-4D69-AC81-6BC1C833CC7F}"/>
                      </a:ext>
                    </a:extLst>
                  </p:cNvPr>
                  <p:cNvPicPr>
                    <a:picLocks noChangeAspect="1"/>
                  </p:cNvPicPr>
                  <p:nvPr/>
                </p:nvPicPr>
                <p:blipFill rotWithShape="1">
                  <a:blip r:embed="rId4">
                    <a:extLst>
                      <a:ext uri="{28A0092B-C50C-407E-A947-70E740481C1C}">
                        <a14:useLocalDpi xmlns:a14="http://schemas.microsoft.com/office/drawing/2010/main" val="0"/>
                      </a:ext>
                    </a:extLst>
                  </a:blip>
                  <a:srcRect t="48762" r="59945" b="26775"/>
                  <a:stretch/>
                </p:blipFill>
                <p:spPr>
                  <a:xfrm>
                    <a:off x="3826598" y="5351805"/>
                    <a:ext cx="1400178" cy="1521061"/>
                  </a:xfrm>
                  <a:prstGeom prst="rect">
                    <a:avLst/>
                  </a:prstGeom>
                </p:spPr>
              </p:pic>
              <p:pic>
                <p:nvPicPr>
                  <p:cNvPr id="14" name="图片 13">
                    <a:extLst>
                      <a:ext uri="{FF2B5EF4-FFF2-40B4-BE49-F238E27FC236}">
                        <a16:creationId xmlns:a16="http://schemas.microsoft.com/office/drawing/2014/main" id="{143FE559-4CD7-4355-8182-5C6E3AA0D076}"/>
                      </a:ext>
                    </a:extLst>
                  </p:cNvPr>
                  <p:cNvPicPr>
                    <a:picLocks noChangeAspect="1"/>
                  </p:cNvPicPr>
                  <p:nvPr/>
                </p:nvPicPr>
                <p:blipFill rotWithShape="1">
                  <a:blip r:embed="rId5">
                    <a:extLst>
                      <a:ext uri="{28A0092B-C50C-407E-A947-70E740481C1C}">
                        <a14:useLocalDpi xmlns:a14="http://schemas.microsoft.com/office/drawing/2010/main" val="0"/>
                      </a:ext>
                    </a:extLst>
                  </a:blip>
                  <a:srcRect l="40565" t="76702" r="34189"/>
                  <a:stretch/>
                </p:blipFill>
                <p:spPr>
                  <a:xfrm>
                    <a:off x="4564326" y="4700698"/>
                    <a:ext cx="1400178" cy="2298273"/>
                  </a:xfrm>
                  <a:prstGeom prst="rect">
                    <a:avLst/>
                  </a:prstGeom>
                </p:spPr>
              </p:pic>
              <p:pic>
                <p:nvPicPr>
                  <p:cNvPr id="15" name="图片 14">
                    <a:extLst>
                      <a:ext uri="{FF2B5EF4-FFF2-40B4-BE49-F238E27FC236}">
                        <a16:creationId xmlns:a16="http://schemas.microsoft.com/office/drawing/2014/main" id="{A7F456D0-18B6-4D39-9BF1-086F7085C643}"/>
                      </a:ext>
                    </a:extLst>
                  </p:cNvPr>
                  <p:cNvPicPr>
                    <a:picLocks noChangeAspect="1"/>
                  </p:cNvPicPr>
                  <p:nvPr/>
                </p:nvPicPr>
                <p:blipFill rotWithShape="1">
                  <a:blip r:embed="rId4">
                    <a:extLst>
                      <a:ext uri="{28A0092B-C50C-407E-A947-70E740481C1C}">
                        <a14:useLocalDpi xmlns:a14="http://schemas.microsoft.com/office/drawing/2010/main" val="0"/>
                      </a:ext>
                    </a:extLst>
                  </a:blip>
                  <a:srcRect t="48762" r="59945" b="26775"/>
                  <a:stretch/>
                </p:blipFill>
                <p:spPr>
                  <a:xfrm>
                    <a:off x="5264416" y="3963247"/>
                    <a:ext cx="2664699" cy="2894753"/>
                  </a:xfrm>
                  <a:prstGeom prst="rect">
                    <a:avLst/>
                  </a:prstGeom>
                </p:spPr>
              </p:pic>
            </p:grpSp>
          </p:grpSp>
        </p:grpSp>
      </p:grpSp>
      <p:sp>
        <p:nvSpPr>
          <p:cNvPr id="19" name="云形 18">
            <a:extLst>
              <a:ext uri="{FF2B5EF4-FFF2-40B4-BE49-F238E27FC236}">
                <a16:creationId xmlns:a16="http://schemas.microsoft.com/office/drawing/2014/main" id="{B11380F0-CD74-4EB0-8505-ED385D6F7F4E}"/>
              </a:ext>
            </a:extLst>
          </p:cNvPr>
          <p:cNvSpPr/>
          <p:nvPr/>
        </p:nvSpPr>
        <p:spPr>
          <a:xfrm>
            <a:off x="1272213" y="830777"/>
            <a:ext cx="7060704" cy="4205388"/>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FDC0421E-4690-49AB-A7C7-9A5C87ADC7BB}"/>
              </a:ext>
            </a:extLst>
          </p:cNvPr>
          <p:cNvPicPr>
            <a:picLocks noChangeAspect="1"/>
          </p:cNvPicPr>
          <p:nvPr/>
        </p:nvPicPr>
        <p:blipFill rotWithShape="1">
          <a:blip r:embed="rId8">
            <a:extLst>
              <a:ext uri="{28A0092B-C50C-407E-A947-70E740481C1C}">
                <a14:useLocalDpi xmlns:a14="http://schemas.microsoft.com/office/drawing/2010/main" val="0"/>
              </a:ext>
            </a:extLst>
          </a:blip>
          <a:srcRect l="7981" t="27813" r="2312" b="48137"/>
          <a:stretch/>
        </p:blipFill>
        <p:spPr>
          <a:xfrm flipH="1">
            <a:off x="6133194" y="1701358"/>
            <a:ext cx="6070500" cy="3301750"/>
          </a:xfrm>
          <a:prstGeom prst="rect">
            <a:avLst/>
          </a:prstGeom>
        </p:spPr>
      </p:pic>
      <p:sp>
        <p:nvSpPr>
          <p:cNvPr id="20" name="矩形 19">
            <a:extLst>
              <a:ext uri="{FF2B5EF4-FFF2-40B4-BE49-F238E27FC236}">
                <a16:creationId xmlns:a16="http://schemas.microsoft.com/office/drawing/2014/main" id="{C925739F-7C5C-47CC-B69D-F6C2C9BB60B6}"/>
              </a:ext>
            </a:extLst>
          </p:cNvPr>
          <p:cNvSpPr/>
          <p:nvPr/>
        </p:nvSpPr>
        <p:spPr>
          <a:xfrm>
            <a:off x="1399723" y="1440845"/>
            <a:ext cx="7035522" cy="2123658"/>
          </a:xfrm>
          <a:prstGeom prst="rect">
            <a:avLst/>
          </a:prstGeom>
        </p:spPr>
        <p:txBody>
          <a:bodyPr wrap="square">
            <a:spAutoFit/>
          </a:bodyPr>
          <a:lstStyle/>
          <a:p>
            <a:pPr algn="ctr"/>
            <a:r>
              <a:rPr lang="vi-VN" altLang="zh-CN"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2. </a:t>
            </a:r>
          </a:p>
          <a:p>
            <a:pPr algn="ctr"/>
            <a:r>
              <a:rPr lang="vi-VN" altLang="zh-CN"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Các chi tiết truyện</a:t>
            </a:r>
            <a:endParaRPr lang="zh-CN" altLang="en-US" sz="66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27409454"/>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p:cTn id="12" dur="500" fill="hold"/>
                                        <p:tgtEl>
                                          <p:spTgt spid="19"/>
                                        </p:tgtEl>
                                        <p:attrNameLst>
                                          <p:attrName>ppt_w</p:attrName>
                                        </p:attrNameLst>
                                      </p:cBhvr>
                                      <p:tavLst>
                                        <p:tav tm="0">
                                          <p:val>
                                            <p:fltVal val="0"/>
                                          </p:val>
                                        </p:tav>
                                        <p:tav tm="100000">
                                          <p:val>
                                            <p:strVal val="#ppt_w"/>
                                          </p:val>
                                        </p:tav>
                                      </p:tavLst>
                                    </p:anim>
                                    <p:anim calcmode="lin" valueType="num">
                                      <p:cBhvr>
                                        <p:cTn id="13" dur="500" fill="hold"/>
                                        <p:tgtEl>
                                          <p:spTgt spid="19"/>
                                        </p:tgtEl>
                                        <p:attrNameLst>
                                          <p:attrName>ppt_h</p:attrName>
                                        </p:attrNameLst>
                                      </p:cBhvr>
                                      <p:tavLst>
                                        <p:tav tm="0">
                                          <p:val>
                                            <p:fltVal val="0"/>
                                          </p:val>
                                        </p:tav>
                                        <p:tav tm="100000">
                                          <p:val>
                                            <p:strVal val="#ppt_h"/>
                                          </p:val>
                                        </p:tav>
                                      </p:tavLst>
                                    </p:anim>
                                    <p:animEffect transition="in" filter="fade">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双波形 4">
            <a:extLst>
              <a:ext uri="{FF2B5EF4-FFF2-40B4-BE49-F238E27FC236}">
                <a16:creationId xmlns:a16="http://schemas.microsoft.com/office/drawing/2014/main" id="{6346AFAF-F3D5-4762-A3B3-635417C1578A}"/>
              </a:ext>
            </a:extLst>
          </p:cNvPr>
          <p:cNvSpPr/>
          <p:nvPr/>
        </p:nvSpPr>
        <p:spPr>
          <a:xfrm>
            <a:off x="6022312" y="1146716"/>
            <a:ext cx="6169688" cy="2062423"/>
          </a:xfrm>
          <a:prstGeom prst="doubleWave">
            <a:avLst/>
          </a:prstGeom>
          <a:solidFill>
            <a:schemeClr val="bg1"/>
          </a:solidFill>
          <a:ln w="762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8077A3D4-58F8-48FA-A77E-81132A01319C}"/>
              </a:ext>
            </a:extLst>
          </p:cNvPr>
          <p:cNvPicPr>
            <a:picLocks noChangeAspect="1"/>
          </p:cNvPicPr>
          <p:nvPr/>
        </p:nvPicPr>
        <p:blipFill>
          <a:blip r:embed="rId2"/>
          <a:stretch>
            <a:fillRect/>
          </a:stretch>
        </p:blipFill>
        <p:spPr>
          <a:xfrm>
            <a:off x="941077" y="829571"/>
            <a:ext cx="6885248" cy="5630958"/>
          </a:xfrm>
          <a:prstGeom prst="rect">
            <a:avLst/>
          </a:prstGeom>
        </p:spPr>
      </p:pic>
      <p:sp>
        <p:nvSpPr>
          <p:cNvPr id="2" name="矩形 1">
            <a:extLst>
              <a:ext uri="{FF2B5EF4-FFF2-40B4-BE49-F238E27FC236}">
                <a16:creationId xmlns:a16="http://schemas.microsoft.com/office/drawing/2014/main" id="{AB03A3D3-FADC-40F7-B953-D673B1112B61}"/>
              </a:ext>
            </a:extLst>
          </p:cNvPr>
          <p:cNvSpPr/>
          <p:nvPr/>
        </p:nvSpPr>
        <p:spPr>
          <a:xfrm>
            <a:off x="1867151" y="1443841"/>
            <a:ext cx="5033099" cy="3970318"/>
          </a:xfrm>
          <a:prstGeom prst="rect">
            <a:avLst/>
          </a:prstGeom>
        </p:spPr>
        <p:txBody>
          <a:bodyPr wrap="square">
            <a:spAutoFit/>
          </a:bodyPr>
          <a:lstStyle/>
          <a:p>
            <a:pPr algn="ctr"/>
            <a:r>
              <a:rPr lang="vi-VN" sz="2800" dirty="0">
                <a:solidFill>
                  <a:srgbClr val="592829"/>
                </a:solidFill>
              </a:rPr>
              <a:t>GV phát phiếu học tập số 1, yêu cầu HS làm việc theo nhóm đôi trong vòng 10 phút</a:t>
            </a:r>
            <a:endParaRPr lang="en-VN" sz="2800" dirty="0">
              <a:solidFill>
                <a:srgbClr val="592829"/>
              </a:solidFill>
            </a:endParaRPr>
          </a:p>
          <a:p>
            <a:pPr algn="ctr"/>
            <a:r>
              <a:rPr lang="vi-VN" sz="2800" dirty="0">
                <a:solidFill>
                  <a:srgbClr val="592829"/>
                </a:solidFill>
              </a:rPr>
              <a:t>- Nhóm 1,2: thực hiện mục (1) của phiếu.</a:t>
            </a:r>
            <a:endParaRPr lang="en-VN" sz="2800" dirty="0">
              <a:solidFill>
                <a:srgbClr val="592829"/>
              </a:solidFill>
            </a:endParaRPr>
          </a:p>
          <a:p>
            <a:pPr algn="ctr"/>
            <a:r>
              <a:rPr lang="vi-VN" sz="2800" dirty="0">
                <a:solidFill>
                  <a:srgbClr val="592829"/>
                </a:solidFill>
              </a:rPr>
              <a:t>- Nhóm 3,4: thực hiện mục (2) của phiếu</a:t>
            </a:r>
            <a:endParaRPr lang="en-VN" sz="2800" dirty="0">
              <a:solidFill>
                <a:srgbClr val="592829"/>
              </a:solidFill>
            </a:endParaRPr>
          </a:p>
          <a:p>
            <a:pPr algn="ctr"/>
            <a:r>
              <a:rPr lang="vi-VN" sz="2800" dirty="0">
                <a:solidFill>
                  <a:srgbClr val="592829"/>
                </a:solidFill>
              </a:rPr>
              <a:t>- Nhóm 5,6: thực hiện mục (3) của phiếu.</a:t>
            </a:r>
            <a:endParaRPr lang="en-VN" sz="2800" dirty="0">
              <a:solidFill>
                <a:srgbClr val="592829"/>
              </a:solidFill>
            </a:endParaRPr>
          </a:p>
        </p:txBody>
      </p:sp>
      <p:sp>
        <p:nvSpPr>
          <p:cNvPr id="3" name="矩形 2">
            <a:extLst>
              <a:ext uri="{FF2B5EF4-FFF2-40B4-BE49-F238E27FC236}">
                <a16:creationId xmlns:a16="http://schemas.microsoft.com/office/drawing/2014/main" id="{A809B372-4541-4B69-97A5-F8A1E5130216}"/>
              </a:ext>
            </a:extLst>
          </p:cNvPr>
          <p:cNvSpPr/>
          <p:nvPr/>
        </p:nvSpPr>
        <p:spPr>
          <a:xfrm>
            <a:off x="7920159" y="1355444"/>
            <a:ext cx="3330764" cy="1477328"/>
          </a:xfrm>
          <a:prstGeom prst="rect">
            <a:avLst/>
          </a:prstGeom>
        </p:spPr>
        <p:txBody>
          <a:bodyPr vert="horz" wrap="square">
            <a:spAutoFit/>
          </a:bodyPr>
          <a:lstStyle/>
          <a:p>
            <a:pPr algn="ctr"/>
            <a:r>
              <a:rPr lang="vi-VN" altLang="zh-CN" sz="45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Làm việc </a:t>
            </a:r>
          </a:p>
          <a:p>
            <a:pPr algn="ctr"/>
            <a:r>
              <a:rPr lang="vi-VN" altLang="zh-CN" sz="45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theo cặp</a:t>
            </a:r>
            <a:endParaRPr lang="zh-CN" altLang="en-US" sz="4500" b="1" dirty="0">
              <a:solidFill>
                <a:srgbClr val="0070C0"/>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endParaRPr>
          </a:p>
        </p:txBody>
      </p:sp>
      <p:pic>
        <p:nvPicPr>
          <p:cNvPr id="7" name="图片 6">
            <a:extLst>
              <a:ext uri="{FF2B5EF4-FFF2-40B4-BE49-F238E27FC236}">
                <a16:creationId xmlns:a16="http://schemas.microsoft.com/office/drawing/2014/main" id="{8798F8B6-BABE-475C-AD0E-C0D13C16B4C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6290" y="2566202"/>
            <a:ext cx="6431270" cy="4537265"/>
          </a:xfrm>
          <a:prstGeom prst="rect">
            <a:avLst/>
          </a:prstGeom>
        </p:spPr>
      </p:pic>
    </p:spTree>
    <p:extLst>
      <p:ext uri="{BB962C8B-B14F-4D97-AF65-F5344CB8AC3E}">
        <p14:creationId xmlns:p14="http://schemas.microsoft.com/office/powerpoint/2010/main" val="898196884"/>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circle(in)">
                                      <p:cBhvr>
                                        <p:cTn id="24" dur="2000"/>
                                        <p:tgtEl>
                                          <p:spTgt spid="4"/>
                                        </p:tgtEl>
                                      </p:cBhvr>
                                    </p:animEffect>
                                  </p:childTnLst>
                                </p:cTn>
                              </p:par>
                              <p:par>
                                <p:cTn id="25" presetID="6" presetClass="entr" presetSubtype="16"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BFCEF484-6E6A-4607-8D88-1BBAF7BFB7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58180" y="-2880175"/>
            <a:ext cx="6875640" cy="12192000"/>
          </a:xfrm>
          <a:prstGeom prst="rect">
            <a:avLst/>
          </a:prstGeom>
        </p:spPr>
      </p:pic>
      <p:pic>
        <p:nvPicPr>
          <p:cNvPr id="6" name="PA_库_图片 961">
            <a:extLst>
              <a:ext uri="{FF2B5EF4-FFF2-40B4-BE49-F238E27FC236}">
                <a16:creationId xmlns:a16="http://schemas.microsoft.com/office/drawing/2014/main" id="{38B94B65-A73F-4C06-AF05-A2D1B32F4B43}"/>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160457" y="0"/>
            <a:ext cx="7044977" cy="6519459"/>
          </a:xfrm>
          <a:prstGeom prst="rect">
            <a:avLst/>
          </a:prstGeom>
        </p:spPr>
      </p:pic>
      <p:grpSp>
        <p:nvGrpSpPr>
          <p:cNvPr id="9" name="组合 8">
            <a:extLst>
              <a:ext uri="{FF2B5EF4-FFF2-40B4-BE49-F238E27FC236}">
                <a16:creationId xmlns:a16="http://schemas.microsoft.com/office/drawing/2014/main" id="{B5D1BE17-80E9-488A-AF6F-3AE6CC9B2B48}"/>
              </a:ext>
            </a:extLst>
          </p:cNvPr>
          <p:cNvGrpSpPr/>
          <p:nvPr/>
        </p:nvGrpSpPr>
        <p:grpSpPr>
          <a:xfrm>
            <a:off x="-70679" y="3564981"/>
            <a:ext cx="12262679" cy="3301218"/>
            <a:chOff x="-70679" y="3564981"/>
            <a:chExt cx="12262679" cy="3301218"/>
          </a:xfrm>
        </p:grpSpPr>
        <p:pic>
          <p:nvPicPr>
            <p:cNvPr id="10" name="图片 9">
              <a:extLst>
                <a:ext uri="{FF2B5EF4-FFF2-40B4-BE49-F238E27FC236}">
                  <a16:creationId xmlns:a16="http://schemas.microsoft.com/office/drawing/2014/main" id="{F409A957-F6F9-4D9C-9F3D-5C500CAB493B}"/>
                </a:ext>
              </a:extLst>
            </p:cNvPr>
            <p:cNvPicPr>
              <a:picLocks noChangeAspect="1"/>
            </p:cNvPicPr>
            <p:nvPr/>
          </p:nvPicPr>
          <p:blipFill rotWithShape="1">
            <a:blip r:embed="rId5">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pic>
          <p:nvPicPr>
            <p:cNvPr id="12" name="图片 11">
              <a:extLst>
                <a:ext uri="{FF2B5EF4-FFF2-40B4-BE49-F238E27FC236}">
                  <a16:creationId xmlns:a16="http://schemas.microsoft.com/office/drawing/2014/main" id="{C4B18591-DC44-4328-A2AF-2DC2736680E4}"/>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0679" y="4304370"/>
              <a:ext cx="2467186" cy="2527323"/>
            </a:xfrm>
            <a:prstGeom prst="rect">
              <a:avLst/>
            </a:prstGeom>
          </p:spPr>
        </p:pic>
      </p:grpSp>
      <p:pic>
        <p:nvPicPr>
          <p:cNvPr id="5" name="图片 4" descr="图片包含 无脊椎动物, 软体动物, 动物&#10;&#10;描述已自动生成">
            <a:extLst>
              <a:ext uri="{FF2B5EF4-FFF2-40B4-BE49-F238E27FC236}">
                <a16:creationId xmlns:a16="http://schemas.microsoft.com/office/drawing/2014/main" id="{B9DC9C62-940E-4791-A8ED-F731B87FE39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97015">
            <a:off x="5151033" y="1638624"/>
            <a:ext cx="7911282" cy="5586939"/>
          </a:xfrm>
          <a:prstGeom prst="rect">
            <a:avLst/>
          </a:prstGeom>
        </p:spPr>
      </p:pic>
      <p:sp>
        <p:nvSpPr>
          <p:cNvPr id="8" name="TextBox 7">
            <a:extLst>
              <a:ext uri="{FF2B5EF4-FFF2-40B4-BE49-F238E27FC236}">
                <a16:creationId xmlns:a16="http://schemas.microsoft.com/office/drawing/2014/main" id="{DCBCBD2A-B9F4-0E71-9016-5BFA80A6E5E1}"/>
              </a:ext>
            </a:extLst>
          </p:cNvPr>
          <p:cNvSpPr txBox="1"/>
          <p:nvPr/>
        </p:nvSpPr>
        <p:spPr>
          <a:xfrm>
            <a:off x="1952595" y="1464101"/>
            <a:ext cx="4894730" cy="2967992"/>
          </a:xfrm>
          <a:prstGeom prst="rect">
            <a:avLst/>
          </a:prstGeom>
          <a:noFill/>
        </p:spPr>
        <p:txBody>
          <a:bodyPr wrap="square">
            <a:spAutoFit/>
          </a:bodyPr>
          <a:lstStyle/>
          <a:p>
            <a:pPr algn="ctr">
              <a:lnSpc>
                <a:spcPct val="150000"/>
              </a:lnSpc>
            </a:pPr>
            <a:r>
              <a:rPr lang="vi-VN" sz="3200" dirty="0">
                <a:solidFill>
                  <a:srgbClr val="000000"/>
                </a:solidFill>
                <a:effectLst/>
                <a:latin typeface="Times New Roman" panose="02020603050405020304" pitchFamily="18" charset="0"/>
                <a:ea typeface="Calibri" panose="020F0502020204030204" pitchFamily="34" charset="0"/>
              </a:rPr>
              <a:t>Các em đã từng đọc truyện khoa học viễn tưởng chưa? Hãy nhớ và kể tên một truyện mà em đã biết, đã đọc</a:t>
            </a:r>
            <a:r>
              <a:rPr lang="en-VN" sz="3200" dirty="0">
                <a:effectLst/>
              </a:rPr>
              <a:t> </a:t>
            </a:r>
            <a:endParaRPr lang="en-VN" sz="3200" dirty="0"/>
          </a:p>
        </p:txBody>
      </p:sp>
    </p:spTree>
    <p:extLst>
      <p:ext uri="{BB962C8B-B14F-4D97-AF65-F5344CB8AC3E}">
        <p14:creationId xmlns:p14="http://schemas.microsoft.com/office/powerpoint/2010/main" val="3598185660"/>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A0ED3583-33A6-48CC-A1F7-5FEAC01A1D47}"/>
              </a:ext>
            </a:extLst>
          </p:cNvPr>
          <p:cNvGrpSpPr/>
          <p:nvPr/>
        </p:nvGrpSpPr>
        <p:grpSpPr>
          <a:xfrm>
            <a:off x="7247205" y="3566019"/>
            <a:ext cx="4948631" cy="3382942"/>
            <a:chOff x="7247205" y="3566019"/>
            <a:chExt cx="4948631" cy="3382942"/>
          </a:xfrm>
        </p:grpSpPr>
        <p:pic>
          <p:nvPicPr>
            <p:cNvPr id="8" name="图片 7">
              <a:extLst>
                <a:ext uri="{FF2B5EF4-FFF2-40B4-BE49-F238E27FC236}">
                  <a16:creationId xmlns:a16="http://schemas.microsoft.com/office/drawing/2014/main" id="{668AC9BE-981A-4E5D-91F4-76867B329120}"/>
                </a:ext>
              </a:extLst>
            </p:cNvPr>
            <p:cNvPicPr>
              <a:picLocks noChangeAspect="1"/>
            </p:cNvPicPr>
            <p:nvPr/>
          </p:nvPicPr>
          <p:blipFill rotWithShape="1">
            <a:blip r:embed="rId2">
              <a:extLst>
                <a:ext uri="{28A0092B-C50C-407E-A947-70E740481C1C}">
                  <a14:useLocalDpi xmlns:a14="http://schemas.microsoft.com/office/drawing/2010/main" val="0"/>
                </a:ext>
              </a:extLst>
            </a:blip>
            <a:srcRect l="65426" t="67526" r="-108" b="9176"/>
            <a:stretch/>
          </p:blipFill>
          <p:spPr>
            <a:xfrm>
              <a:off x="9432971" y="3566019"/>
              <a:ext cx="2762865" cy="3301218"/>
            </a:xfrm>
            <a:prstGeom prst="rect">
              <a:avLst/>
            </a:prstGeom>
          </p:spPr>
        </p:pic>
        <p:pic>
          <p:nvPicPr>
            <p:cNvPr id="9" name="图片 8">
              <a:extLst>
                <a:ext uri="{FF2B5EF4-FFF2-40B4-BE49-F238E27FC236}">
                  <a16:creationId xmlns:a16="http://schemas.microsoft.com/office/drawing/2014/main" id="{D057CA7A-3A03-4594-94E7-C73FA8973CE9}"/>
                </a:ext>
              </a:extLst>
            </p:cNvPr>
            <p:cNvPicPr>
              <a:picLocks noChangeAspect="1"/>
            </p:cNvPicPr>
            <p:nvPr/>
          </p:nvPicPr>
          <p:blipFill rotWithShape="1">
            <a:blip r:embed="rId2">
              <a:extLst>
                <a:ext uri="{28A0092B-C50C-407E-A947-70E740481C1C}">
                  <a14:useLocalDpi xmlns:a14="http://schemas.microsoft.com/office/drawing/2010/main" val="0"/>
                </a:ext>
              </a:extLst>
            </a:blip>
            <a:srcRect l="40565" t="76702" r="34189"/>
            <a:stretch/>
          </p:blipFill>
          <p:spPr>
            <a:xfrm>
              <a:off x="8732882" y="4650688"/>
              <a:ext cx="1400178" cy="2298273"/>
            </a:xfrm>
            <a:prstGeom prst="rect">
              <a:avLst/>
            </a:prstGeom>
          </p:spPr>
        </p:pic>
        <p:pic>
          <p:nvPicPr>
            <p:cNvPr id="10" name="图片 9">
              <a:extLst>
                <a:ext uri="{FF2B5EF4-FFF2-40B4-BE49-F238E27FC236}">
                  <a16:creationId xmlns:a16="http://schemas.microsoft.com/office/drawing/2014/main" id="{77058665-A704-4A38-B27E-24395D64B68F}"/>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247205" y="4923320"/>
              <a:ext cx="1917482" cy="1964221"/>
            </a:xfrm>
            <a:prstGeom prst="rect">
              <a:avLst/>
            </a:prstGeom>
          </p:spPr>
        </p:pic>
      </p:grpSp>
      <p:graphicFrame>
        <p:nvGraphicFramePr>
          <p:cNvPr id="12" name="Table 11">
            <a:extLst>
              <a:ext uri="{FF2B5EF4-FFF2-40B4-BE49-F238E27FC236}">
                <a16:creationId xmlns:a16="http://schemas.microsoft.com/office/drawing/2014/main" id="{18DE5F15-C57B-5148-9C2B-885D4D08D0B4}"/>
              </a:ext>
            </a:extLst>
          </p:cNvPr>
          <p:cNvGraphicFramePr>
            <a:graphicFrameLocks noGrp="1"/>
          </p:cNvGraphicFramePr>
          <p:nvPr>
            <p:extLst>
              <p:ext uri="{D42A27DB-BD31-4B8C-83A1-F6EECF244321}">
                <p14:modId xmlns:p14="http://schemas.microsoft.com/office/powerpoint/2010/main" val="1182891292"/>
              </p:ext>
            </p:extLst>
          </p:nvPr>
        </p:nvGraphicFramePr>
        <p:xfrm>
          <a:off x="425820" y="303225"/>
          <a:ext cx="11376320" cy="6212308"/>
        </p:xfrm>
        <a:graphic>
          <a:graphicData uri="http://schemas.openxmlformats.org/drawingml/2006/table">
            <a:tbl>
              <a:tblPr firstRow="1" firstCol="1" bandRow="1">
                <a:tableStyleId>{5A111915-BE36-4E01-A7E5-04B1672EAD32}</a:tableStyleId>
              </a:tblPr>
              <a:tblGrid>
                <a:gridCol w="6468234">
                  <a:extLst>
                    <a:ext uri="{9D8B030D-6E8A-4147-A177-3AD203B41FA5}">
                      <a16:colId xmlns:a16="http://schemas.microsoft.com/office/drawing/2014/main" val="654080034"/>
                    </a:ext>
                  </a:extLst>
                </a:gridCol>
                <a:gridCol w="4908086">
                  <a:extLst>
                    <a:ext uri="{9D8B030D-6E8A-4147-A177-3AD203B41FA5}">
                      <a16:colId xmlns:a16="http://schemas.microsoft.com/office/drawing/2014/main" val="2661582439"/>
                    </a:ext>
                  </a:extLst>
                </a:gridCol>
              </a:tblGrid>
              <a:tr h="709713">
                <a:tc gridSpan="2">
                  <a:txBody>
                    <a:bodyPr/>
                    <a:lstStyle/>
                    <a:p>
                      <a:pPr algn="ctr" fontAlgn="t">
                        <a:lnSpc>
                          <a:spcPct val="115000"/>
                        </a:lnSpc>
                        <a:spcBef>
                          <a:spcPts val="0"/>
                        </a:spcBef>
                        <a:spcAft>
                          <a:spcPts val="0"/>
                        </a:spcAft>
                      </a:pPr>
                      <a:r>
                        <a:rPr lang="vi-VN" sz="2000" b="1" u="none" strike="noStrike" dirty="0">
                          <a:solidFill>
                            <a:srgbClr val="000000"/>
                          </a:solidFill>
                          <a:effectLst/>
                        </a:rPr>
                        <a:t>Phiếu học tập số 1</a:t>
                      </a:r>
                      <a:endParaRPr lang="vi-VN" sz="2000" b="0" u="none" strike="noStrike" dirty="0">
                        <a:effectLst/>
                      </a:endParaRPr>
                    </a:p>
                    <a:p>
                      <a:pPr algn="ctr" fontAlgn="t">
                        <a:lnSpc>
                          <a:spcPct val="115000"/>
                        </a:lnSpc>
                        <a:spcBef>
                          <a:spcPts val="0"/>
                        </a:spcBef>
                        <a:spcAft>
                          <a:spcPts val="0"/>
                        </a:spcAft>
                      </a:pPr>
                      <a:r>
                        <a:rPr lang="vi-VN" sz="2000" b="1" u="none" strike="noStrike" dirty="0">
                          <a:solidFill>
                            <a:srgbClr val="000000"/>
                          </a:solidFill>
                          <a:effectLst/>
                        </a:rPr>
                        <a:t>Tìm hiểu chi tiết truyện</a:t>
                      </a:r>
                      <a:endParaRPr lang="vi-VN" sz="2000" b="0" i="0" u="none" strike="noStrike" dirty="0">
                        <a:effectLst/>
                        <a:latin typeface="Arial" panose="020B0604020202020204" pitchFamily="34" charset="0"/>
                      </a:endParaRPr>
                    </a:p>
                  </a:txBody>
                  <a:tcPr marL="104884" marR="104884" marT="52442" marB="52442">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5">
                        <a:lumMod val="40000"/>
                        <a:lumOff val="60000"/>
                      </a:schemeClr>
                    </a:solidFill>
                  </a:tcPr>
                </a:tc>
                <a:tc hMerge="1">
                  <a:txBody>
                    <a:bodyPr/>
                    <a:lstStyle/>
                    <a:p>
                      <a:endParaRPr lang="en-VN"/>
                    </a:p>
                  </a:txBody>
                  <a:tcPr/>
                </a:tc>
                <a:extLst>
                  <a:ext uri="{0D108BD9-81ED-4DB2-BD59-A6C34878D82A}">
                    <a16:rowId xmlns:a16="http://schemas.microsoft.com/office/drawing/2014/main" val="1880372533"/>
                  </a:ext>
                </a:extLst>
              </a:tr>
              <a:tr h="334317">
                <a:tc>
                  <a:txBody>
                    <a:bodyPr/>
                    <a:lstStyle/>
                    <a:p>
                      <a:pPr algn="ctr" fontAlgn="t">
                        <a:lnSpc>
                          <a:spcPct val="115000"/>
                        </a:lnSpc>
                        <a:spcBef>
                          <a:spcPts val="0"/>
                        </a:spcBef>
                        <a:spcAft>
                          <a:spcPts val="0"/>
                        </a:spcAft>
                      </a:pPr>
                      <a:r>
                        <a:rPr lang="vi-VN" sz="2000" b="1" u="none" strike="noStrike">
                          <a:solidFill>
                            <a:srgbClr val="000000"/>
                          </a:solidFill>
                          <a:effectLst/>
                        </a:rPr>
                        <a:t>Chi tiết truyện</a:t>
                      </a:r>
                      <a:endParaRPr lang="vi-VN" sz="2000" b="0" i="0" u="none" strike="noStrike">
                        <a:effectLst/>
                        <a:latin typeface="Arial" panose="020B0604020202020204" pitchFamily="34" charset="0"/>
                      </a:endParaRPr>
                    </a:p>
                  </a:txBody>
                  <a:tcPr marL="78663" marR="78663" marT="10925" marB="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5">
                        <a:lumMod val="40000"/>
                        <a:lumOff val="60000"/>
                      </a:schemeClr>
                    </a:solidFill>
                  </a:tcPr>
                </a:tc>
                <a:tc>
                  <a:txBody>
                    <a:bodyPr/>
                    <a:lstStyle/>
                    <a:p>
                      <a:pPr algn="ctr" fontAlgn="t">
                        <a:lnSpc>
                          <a:spcPct val="115000"/>
                        </a:lnSpc>
                        <a:spcBef>
                          <a:spcPts val="0"/>
                        </a:spcBef>
                        <a:spcAft>
                          <a:spcPts val="0"/>
                        </a:spcAft>
                      </a:pPr>
                      <a:r>
                        <a:rPr lang="vi-VN" sz="2000" b="1" u="none" strike="noStrike" dirty="0">
                          <a:solidFill>
                            <a:srgbClr val="000000"/>
                          </a:solidFill>
                          <a:effectLst/>
                        </a:rPr>
                        <a:t>Câu văn thể hiện</a:t>
                      </a:r>
                      <a:endParaRPr lang="vi-VN" sz="2000" b="0" i="0" u="none" strike="noStrike" dirty="0">
                        <a:effectLst/>
                        <a:latin typeface="Arial" panose="020B0604020202020204" pitchFamily="34" charset="0"/>
                      </a:endParaRPr>
                    </a:p>
                  </a:txBody>
                  <a:tcPr marL="78663" marR="78663" marT="10925" marB="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accent5">
                        <a:lumMod val="40000"/>
                        <a:lumOff val="60000"/>
                      </a:schemeClr>
                    </a:solidFill>
                  </a:tcPr>
                </a:tc>
                <a:extLst>
                  <a:ext uri="{0D108BD9-81ED-4DB2-BD59-A6C34878D82A}">
                    <a16:rowId xmlns:a16="http://schemas.microsoft.com/office/drawing/2014/main" val="629067058"/>
                  </a:ext>
                </a:extLst>
              </a:tr>
              <a:tr h="615754">
                <a:tc>
                  <a:txBody>
                    <a:bodyPr/>
                    <a:lstStyle/>
                    <a:p>
                      <a:pPr algn="just" fontAlgn="t">
                        <a:lnSpc>
                          <a:spcPct val="115000"/>
                        </a:lnSpc>
                        <a:spcBef>
                          <a:spcPts val="0"/>
                        </a:spcBef>
                        <a:spcAft>
                          <a:spcPts val="0"/>
                        </a:spcAft>
                      </a:pPr>
                      <a:r>
                        <a:rPr lang="vi-VN" sz="2000" b="0" u="none" strike="noStrike" dirty="0">
                          <a:solidFill>
                            <a:srgbClr val="000000"/>
                          </a:solidFill>
                          <a:effectLst/>
                        </a:rPr>
                        <a:t>1. Các chi tiết cho thấy trí tưởng tượng phong phú của nhà văn về bạch tuộc.</a:t>
                      </a:r>
                      <a:endParaRPr lang="vi-VN" sz="2000" b="0" i="0" u="none" strike="noStrike" dirty="0">
                        <a:effectLst/>
                        <a:latin typeface="Arial" panose="020B0604020202020204" pitchFamily="34" charset="0"/>
                      </a:endParaRPr>
                    </a:p>
                  </a:txBody>
                  <a:tcPr marL="78663" marR="78663" marT="10925" marB="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solidFill>
                  </a:tcPr>
                </a:tc>
                <a:tc>
                  <a:txBody>
                    <a:bodyPr/>
                    <a:lstStyle/>
                    <a:p>
                      <a:pPr algn="just" fontAlgn="t">
                        <a:lnSpc>
                          <a:spcPct val="115000"/>
                        </a:lnSpc>
                        <a:spcBef>
                          <a:spcPts val="0"/>
                        </a:spcBef>
                        <a:spcAft>
                          <a:spcPts val="0"/>
                        </a:spcAft>
                      </a:pPr>
                      <a:r>
                        <a:rPr lang="vi-VN" sz="2000" b="0" u="none" strike="noStrike">
                          <a:solidFill>
                            <a:srgbClr val="000000"/>
                          </a:solidFill>
                          <a:effectLst/>
                        </a:rPr>
                        <a:t> </a:t>
                      </a:r>
                      <a:endParaRPr lang="vi-VN" sz="2000" b="0" i="0" u="none" strike="noStrike">
                        <a:effectLst/>
                        <a:latin typeface="Arial" panose="020B0604020202020204" pitchFamily="34" charset="0"/>
                      </a:endParaRPr>
                    </a:p>
                  </a:txBody>
                  <a:tcPr marL="78663" marR="78663" marT="10925" marB="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solidFill>
                  </a:tcPr>
                </a:tc>
                <a:extLst>
                  <a:ext uri="{0D108BD9-81ED-4DB2-BD59-A6C34878D82A}">
                    <a16:rowId xmlns:a16="http://schemas.microsoft.com/office/drawing/2014/main" val="3072996434"/>
                  </a:ext>
                </a:extLst>
              </a:tr>
              <a:tr h="615754">
                <a:tc>
                  <a:txBody>
                    <a:bodyPr/>
                    <a:lstStyle/>
                    <a:p>
                      <a:pPr algn="just" fontAlgn="t">
                        <a:lnSpc>
                          <a:spcPct val="115000"/>
                        </a:lnSpc>
                        <a:spcBef>
                          <a:spcPts val="0"/>
                        </a:spcBef>
                        <a:spcAft>
                          <a:spcPts val="0"/>
                        </a:spcAft>
                      </a:pPr>
                      <a:r>
                        <a:rPr lang="vi-VN" sz="2000" b="0" u="none" strike="noStrike">
                          <a:solidFill>
                            <a:srgbClr val="000000"/>
                          </a:solidFill>
                          <a:effectLst/>
                        </a:rPr>
                        <a:t>2. Các chi tiết cho thấy người viết có những hiểu biết dựa vào thành tựu của khoa học.</a:t>
                      </a:r>
                      <a:endParaRPr lang="vi-VN" sz="2000" b="0" i="0" u="none" strike="noStrike">
                        <a:effectLst/>
                        <a:latin typeface="Arial" panose="020B0604020202020204" pitchFamily="34" charset="0"/>
                      </a:endParaRPr>
                    </a:p>
                  </a:txBody>
                  <a:tcPr marL="78663" marR="78663" marT="10925" marB="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solidFill>
                  </a:tcPr>
                </a:tc>
                <a:tc>
                  <a:txBody>
                    <a:bodyPr/>
                    <a:lstStyle/>
                    <a:p>
                      <a:pPr algn="just" fontAlgn="t">
                        <a:lnSpc>
                          <a:spcPct val="115000"/>
                        </a:lnSpc>
                        <a:spcBef>
                          <a:spcPts val="0"/>
                        </a:spcBef>
                        <a:spcAft>
                          <a:spcPts val="0"/>
                        </a:spcAft>
                      </a:pPr>
                      <a:r>
                        <a:rPr lang="vi-VN" sz="2000" b="0" u="none" strike="noStrike">
                          <a:solidFill>
                            <a:srgbClr val="000000"/>
                          </a:solidFill>
                          <a:effectLst/>
                        </a:rPr>
                        <a:t> </a:t>
                      </a:r>
                      <a:endParaRPr lang="vi-VN" sz="2000" b="0" i="0" u="none" strike="noStrike">
                        <a:effectLst/>
                        <a:latin typeface="Arial" panose="020B0604020202020204" pitchFamily="34" charset="0"/>
                      </a:endParaRPr>
                    </a:p>
                  </a:txBody>
                  <a:tcPr marL="78663" marR="78663" marT="10925" marB="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solidFill>
                  </a:tcPr>
                </a:tc>
                <a:extLst>
                  <a:ext uri="{0D108BD9-81ED-4DB2-BD59-A6C34878D82A}">
                    <a16:rowId xmlns:a16="http://schemas.microsoft.com/office/drawing/2014/main" val="1919603310"/>
                  </a:ext>
                </a:extLst>
              </a:tr>
              <a:tr h="2304380">
                <a:tc>
                  <a:txBody>
                    <a:bodyPr/>
                    <a:lstStyle/>
                    <a:p>
                      <a:pPr algn="just" fontAlgn="t">
                        <a:lnSpc>
                          <a:spcPct val="115000"/>
                        </a:lnSpc>
                        <a:spcBef>
                          <a:spcPts val="0"/>
                        </a:spcBef>
                        <a:spcAft>
                          <a:spcPts val="0"/>
                        </a:spcAft>
                      </a:pPr>
                      <a:r>
                        <a:rPr lang="vi-VN" sz="2000" b="0" u="none" strike="noStrike">
                          <a:solidFill>
                            <a:srgbClr val="000000"/>
                          </a:solidFill>
                          <a:effectLst/>
                        </a:rPr>
                        <a:t>3. Các chi tiết thể hiện lòng dũng cảm, tình yêu thương và tinh thần đồng đội của các nhân vật trong truyện.</a:t>
                      </a:r>
                      <a:endParaRPr lang="vi-VN" sz="2000" b="0" i="0" u="none" strike="noStrike">
                        <a:effectLst/>
                        <a:latin typeface="Arial" panose="020B0604020202020204" pitchFamily="34" charset="0"/>
                      </a:endParaRPr>
                    </a:p>
                  </a:txBody>
                  <a:tcPr marL="78663" marR="78663" marT="10925" marB="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solidFill>
                  </a:tcPr>
                </a:tc>
                <a:tc>
                  <a:txBody>
                    <a:bodyPr/>
                    <a:lstStyle/>
                    <a:p>
                      <a:pPr algn="just" fontAlgn="t">
                        <a:lnSpc>
                          <a:spcPct val="115000"/>
                        </a:lnSpc>
                        <a:spcBef>
                          <a:spcPts val="0"/>
                        </a:spcBef>
                        <a:spcAft>
                          <a:spcPts val="0"/>
                        </a:spcAft>
                      </a:pPr>
                      <a:r>
                        <a:rPr lang="vi-VN" sz="2000" b="0" u="none" strike="noStrike" dirty="0">
                          <a:solidFill>
                            <a:srgbClr val="000000"/>
                          </a:solidFill>
                          <a:effectLst/>
                        </a:rPr>
                        <a:t>* Hành động, cử chỉ, lời nói của nhân vật Nê-mô:</a:t>
                      </a:r>
                      <a:endParaRPr lang="vi-VN" sz="2000" b="0" u="none" strike="noStrike" dirty="0">
                        <a:effectLst/>
                      </a:endParaRPr>
                    </a:p>
                    <a:p>
                      <a:pPr algn="just" fontAlgn="t">
                        <a:lnSpc>
                          <a:spcPct val="115000"/>
                        </a:lnSpc>
                        <a:spcBef>
                          <a:spcPts val="0"/>
                        </a:spcBef>
                        <a:spcAft>
                          <a:spcPts val="0"/>
                        </a:spcAft>
                      </a:pPr>
                      <a:r>
                        <a:rPr lang="vi-VN" sz="2000" b="0" u="none" strike="noStrike" dirty="0">
                          <a:solidFill>
                            <a:srgbClr val="000000"/>
                          </a:solidFill>
                          <a:effectLst/>
                        </a:rPr>
                        <a:t> </a:t>
                      </a:r>
                      <a:endParaRPr lang="vi-VN" sz="2000" b="0" u="none" strike="noStrike" dirty="0">
                        <a:effectLst/>
                      </a:endParaRPr>
                    </a:p>
                    <a:p>
                      <a:pPr algn="just" fontAlgn="t">
                        <a:lnSpc>
                          <a:spcPct val="115000"/>
                        </a:lnSpc>
                        <a:spcBef>
                          <a:spcPts val="0"/>
                        </a:spcBef>
                        <a:spcAft>
                          <a:spcPts val="0"/>
                        </a:spcAft>
                      </a:pPr>
                      <a:r>
                        <a:rPr lang="vi-VN" sz="2000" b="0" u="none" strike="noStrike" dirty="0">
                          <a:solidFill>
                            <a:srgbClr val="000000"/>
                          </a:solidFill>
                          <a:effectLst/>
                        </a:rPr>
                        <a:t> </a:t>
                      </a:r>
                      <a:endParaRPr lang="vi-VN" sz="2000" b="0" u="none" strike="noStrike" dirty="0">
                        <a:effectLst/>
                      </a:endParaRPr>
                    </a:p>
                    <a:p>
                      <a:pPr algn="just" fontAlgn="t">
                        <a:lnSpc>
                          <a:spcPct val="115000"/>
                        </a:lnSpc>
                        <a:spcBef>
                          <a:spcPts val="0"/>
                        </a:spcBef>
                        <a:spcAft>
                          <a:spcPts val="0"/>
                        </a:spcAft>
                      </a:pPr>
                      <a:r>
                        <a:rPr lang="vi-VN" sz="2000" b="0" u="none" strike="noStrike" dirty="0">
                          <a:solidFill>
                            <a:srgbClr val="000000"/>
                          </a:solidFill>
                          <a:effectLst/>
                        </a:rPr>
                        <a:t>* Hành động của các nhân vật khác:</a:t>
                      </a:r>
                      <a:endParaRPr lang="vi-VN" sz="2000" b="0" u="none" strike="noStrike" dirty="0">
                        <a:effectLst/>
                      </a:endParaRPr>
                    </a:p>
                    <a:p>
                      <a:pPr algn="just" fontAlgn="t">
                        <a:lnSpc>
                          <a:spcPct val="115000"/>
                        </a:lnSpc>
                        <a:spcBef>
                          <a:spcPts val="0"/>
                        </a:spcBef>
                        <a:spcAft>
                          <a:spcPts val="0"/>
                        </a:spcAft>
                      </a:pPr>
                      <a:r>
                        <a:rPr lang="vi-VN" sz="2000" b="0" u="none" strike="noStrike" dirty="0">
                          <a:solidFill>
                            <a:srgbClr val="000000"/>
                          </a:solidFill>
                          <a:effectLst/>
                        </a:rPr>
                        <a:t> </a:t>
                      </a:r>
                      <a:endParaRPr lang="vi-VN" sz="2000" b="0" u="none" strike="noStrike" dirty="0">
                        <a:effectLst/>
                      </a:endParaRPr>
                    </a:p>
                    <a:p>
                      <a:pPr algn="just" fontAlgn="t">
                        <a:lnSpc>
                          <a:spcPct val="115000"/>
                        </a:lnSpc>
                        <a:spcBef>
                          <a:spcPts val="0"/>
                        </a:spcBef>
                        <a:spcAft>
                          <a:spcPts val="0"/>
                        </a:spcAft>
                      </a:pPr>
                      <a:r>
                        <a:rPr lang="vi-VN" sz="2000" b="0" u="none" strike="noStrike" dirty="0">
                          <a:solidFill>
                            <a:srgbClr val="000000"/>
                          </a:solidFill>
                          <a:effectLst/>
                        </a:rPr>
                        <a:t> </a:t>
                      </a:r>
                      <a:endParaRPr lang="vi-VN" sz="2000" b="0" i="0" u="none" strike="noStrike" dirty="0">
                        <a:effectLst/>
                        <a:latin typeface="Arial" panose="020B0604020202020204" pitchFamily="34" charset="0"/>
                      </a:endParaRPr>
                    </a:p>
                  </a:txBody>
                  <a:tcPr marL="78663" marR="78663" marT="10925" marB="0">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solidFill>
                  </a:tcPr>
                </a:tc>
                <a:extLst>
                  <a:ext uri="{0D108BD9-81ED-4DB2-BD59-A6C34878D82A}">
                    <a16:rowId xmlns:a16="http://schemas.microsoft.com/office/drawing/2014/main" val="1299371994"/>
                  </a:ext>
                </a:extLst>
              </a:tr>
              <a:tr h="991150">
                <a:tc gridSpan="2">
                  <a:txBody>
                    <a:bodyPr/>
                    <a:lstStyle/>
                    <a:p>
                      <a:pPr algn="just" fontAlgn="t">
                        <a:lnSpc>
                          <a:spcPct val="115000"/>
                        </a:lnSpc>
                        <a:spcBef>
                          <a:spcPts val="0"/>
                        </a:spcBef>
                        <a:spcAft>
                          <a:spcPts val="0"/>
                        </a:spcAft>
                      </a:pPr>
                      <a:r>
                        <a:rPr lang="vi-VN" sz="2000" b="0" u="none" strike="noStrike" dirty="0">
                          <a:solidFill>
                            <a:srgbClr val="000000"/>
                          </a:solidFill>
                          <a:effectLst/>
                        </a:rPr>
                        <a:t>* Nhận xét về các chi tiết truyện:</a:t>
                      </a:r>
                      <a:endParaRPr lang="vi-VN" sz="2000" b="0" u="none" strike="noStrike" dirty="0">
                        <a:effectLst/>
                      </a:endParaRPr>
                    </a:p>
                    <a:p>
                      <a:pPr algn="just" fontAlgn="t">
                        <a:lnSpc>
                          <a:spcPct val="115000"/>
                        </a:lnSpc>
                        <a:spcBef>
                          <a:spcPts val="0"/>
                        </a:spcBef>
                        <a:spcAft>
                          <a:spcPts val="0"/>
                        </a:spcAft>
                      </a:pPr>
                      <a:r>
                        <a:rPr lang="vi-VN" sz="2000" b="0" u="none" strike="noStrike" dirty="0">
                          <a:solidFill>
                            <a:srgbClr val="000000"/>
                          </a:solidFill>
                          <a:effectLst/>
                        </a:rPr>
                        <a:t> </a:t>
                      </a:r>
                      <a:endParaRPr lang="vi-VN" sz="2000" b="0" u="none" strike="noStrike" dirty="0">
                        <a:effectLst/>
                      </a:endParaRPr>
                    </a:p>
                    <a:p>
                      <a:pPr algn="just" fontAlgn="t">
                        <a:lnSpc>
                          <a:spcPct val="115000"/>
                        </a:lnSpc>
                        <a:spcBef>
                          <a:spcPts val="0"/>
                        </a:spcBef>
                        <a:spcAft>
                          <a:spcPts val="0"/>
                        </a:spcAft>
                      </a:pPr>
                      <a:r>
                        <a:rPr lang="vi-VN" sz="2000" b="0" u="none" strike="noStrike" dirty="0">
                          <a:solidFill>
                            <a:srgbClr val="000000"/>
                          </a:solidFill>
                          <a:effectLst/>
                        </a:rPr>
                        <a:t> </a:t>
                      </a:r>
                      <a:endParaRPr lang="vi-VN" sz="2000" b="0" i="0" u="none" strike="noStrike" dirty="0">
                        <a:effectLst/>
                        <a:latin typeface="Arial" panose="020B0604020202020204" pitchFamily="34" charset="0"/>
                      </a:endParaRPr>
                    </a:p>
                  </a:txBody>
                  <a:tcPr marL="104884" marR="104884" marT="52442" marB="52442">
                    <a:lnL w="12700" cap="flat" cmpd="sng" algn="ctr">
                      <a:solidFill>
                        <a:schemeClr val="accent5"/>
                      </a:solidFill>
                      <a:prstDash val="solid"/>
                      <a:round/>
                      <a:headEnd type="none" w="med" len="med"/>
                      <a:tailEnd type="none" w="med" len="med"/>
                    </a:lnL>
                    <a:lnR w="12700" cap="flat" cmpd="sng" algn="ctr">
                      <a:solidFill>
                        <a:schemeClr val="accent5"/>
                      </a:solidFill>
                      <a:prstDash val="solid"/>
                      <a:round/>
                      <a:headEnd type="none" w="med" len="med"/>
                      <a:tailEnd type="none" w="med" len="med"/>
                    </a:lnR>
                    <a:lnT w="12700" cap="flat" cmpd="sng" algn="ctr">
                      <a:solidFill>
                        <a:schemeClr val="accent5"/>
                      </a:solidFill>
                      <a:prstDash val="solid"/>
                      <a:round/>
                      <a:headEnd type="none" w="med" len="med"/>
                      <a:tailEnd type="none" w="med" len="med"/>
                    </a:lnT>
                    <a:lnB w="12700" cap="flat" cmpd="sng" algn="ctr">
                      <a:solidFill>
                        <a:schemeClr val="accent5"/>
                      </a:solidFill>
                      <a:prstDash val="solid"/>
                      <a:round/>
                      <a:headEnd type="none" w="med" len="med"/>
                      <a:tailEnd type="none" w="med" len="med"/>
                    </a:lnB>
                    <a:solidFill>
                      <a:schemeClr val="bg1"/>
                    </a:solidFill>
                  </a:tcPr>
                </a:tc>
                <a:tc hMerge="1">
                  <a:txBody>
                    <a:bodyPr/>
                    <a:lstStyle/>
                    <a:p>
                      <a:endParaRPr lang="en-VN"/>
                    </a:p>
                  </a:txBody>
                  <a:tcPr/>
                </a:tc>
                <a:extLst>
                  <a:ext uri="{0D108BD9-81ED-4DB2-BD59-A6C34878D82A}">
                    <a16:rowId xmlns:a16="http://schemas.microsoft.com/office/drawing/2014/main" val="3211084258"/>
                  </a:ext>
                </a:extLst>
              </a:tr>
            </a:tbl>
          </a:graphicData>
        </a:graphic>
      </p:graphicFrame>
    </p:spTree>
    <p:extLst>
      <p:ext uri="{BB962C8B-B14F-4D97-AF65-F5344CB8AC3E}">
        <p14:creationId xmlns:p14="http://schemas.microsoft.com/office/powerpoint/2010/main" val="42284580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5">
            <a:extLst>
              <a:ext uri="{FF2B5EF4-FFF2-40B4-BE49-F238E27FC236}">
                <a16:creationId xmlns:a16="http://schemas.microsoft.com/office/drawing/2014/main" id="{015D2760-BEB6-C177-41FA-26174F3B42D1}"/>
              </a:ext>
            </a:extLst>
          </p:cNvPr>
          <p:cNvPicPr>
            <a:picLocks noChangeAspect="1"/>
          </p:cNvPicPr>
          <p:nvPr/>
        </p:nvPicPr>
        <p:blipFill>
          <a:blip r:embed="rId2"/>
          <a:srcRect t="8324" r="149" b="7858"/>
          <a:stretch>
            <a:fillRect/>
          </a:stretch>
        </p:blipFill>
        <p:spPr>
          <a:xfrm>
            <a:off x="-1" y="2763079"/>
            <a:ext cx="12195533" cy="4094922"/>
          </a:xfrm>
          <a:prstGeom prst="rect">
            <a:avLst/>
          </a:prstGeom>
        </p:spPr>
      </p:pic>
      <p:sp>
        <p:nvSpPr>
          <p:cNvPr id="3" name="TextBox 2">
            <a:extLst>
              <a:ext uri="{FF2B5EF4-FFF2-40B4-BE49-F238E27FC236}">
                <a16:creationId xmlns:a16="http://schemas.microsoft.com/office/drawing/2014/main" id="{975DDD7B-93AE-CD54-AFDF-180EE8C24C7D}"/>
              </a:ext>
            </a:extLst>
          </p:cNvPr>
          <p:cNvSpPr txBox="1"/>
          <p:nvPr/>
        </p:nvSpPr>
        <p:spPr>
          <a:xfrm>
            <a:off x="382656" y="382514"/>
            <a:ext cx="11325639" cy="461665"/>
          </a:xfrm>
          <a:prstGeom prst="rect">
            <a:avLst/>
          </a:prstGeom>
          <a:noFill/>
        </p:spPr>
        <p:txBody>
          <a:bodyPr wrap="square">
            <a:spAutoFit/>
          </a:bodyPr>
          <a:lstStyle/>
          <a:p>
            <a:pPr algn="ctr"/>
            <a:r>
              <a:rPr lang="vi-VN" sz="2400" b="1" dirty="0">
                <a:solidFill>
                  <a:srgbClr val="000000"/>
                </a:solidFill>
                <a:effectLst/>
                <a:latin typeface="Times New Roman" panose="02020603050405020304" pitchFamily="18" charset="0"/>
                <a:ea typeface="Times New Roman" panose="02020603050405020304" pitchFamily="18" charset="0"/>
              </a:rPr>
              <a:t>1. Các chi tiết cho thấy trí tưởng tượng phong phú của nhà văn về bạch tuộc.</a:t>
            </a:r>
            <a:r>
              <a:rPr lang="en-VN" sz="2400" b="1" dirty="0">
                <a:effectLst/>
              </a:rPr>
              <a:t> </a:t>
            </a:r>
            <a:endParaRPr lang="en-VN" sz="2400" b="1" dirty="0"/>
          </a:p>
        </p:txBody>
      </p:sp>
      <p:sp>
        <p:nvSpPr>
          <p:cNvPr id="4" name="TextBox 3">
            <a:extLst>
              <a:ext uri="{FF2B5EF4-FFF2-40B4-BE49-F238E27FC236}">
                <a16:creationId xmlns:a16="http://schemas.microsoft.com/office/drawing/2014/main" id="{146124A6-8F73-181B-0E96-DA6F160AB867}"/>
              </a:ext>
            </a:extLst>
          </p:cNvPr>
          <p:cNvSpPr txBox="1"/>
          <p:nvPr/>
        </p:nvSpPr>
        <p:spPr>
          <a:xfrm>
            <a:off x="2430117" y="1076763"/>
            <a:ext cx="9278177" cy="2954655"/>
          </a:xfrm>
          <a:prstGeom prst="rect">
            <a:avLst/>
          </a:prstGeom>
          <a:noFill/>
        </p:spPr>
        <p:txBody>
          <a:bodyPr wrap="square">
            <a:spAutoFit/>
          </a:bodyPr>
          <a:lstStyle/>
          <a:p>
            <a:pPr algn="just">
              <a:lnSpc>
                <a:spcPct val="115000"/>
              </a:lnSpc>
            </a:pPr>
            <a:r>
              <a:rPr lang="vi-VN" sz="2400" dirty="0">
                <a:solidFill>
                  <a:srgbClr val="000000"/>
                </a:solidFill>
                <a:effectLst/>
                <a:latin typeface="Times New Roman" panose="02020603050405020304" pitchFamily="18" charset="0"/>
                <a:ea typeface="Times New Roman" panose="02020603050405020304" pitchFamily="18" charset="0"/>
              </a:rPr>
              <a:t>- con bạch tuộc dài chừng 8m, trên đầu nó có tám vòi, ngọ ngoạy trong nước biển như một bầy rắn; hai hàm của nó rất giống mỏ vẹt, nhưng lớn hơn nhiều…</a:t>
            </a:r>
            <a:endParaRPr lang="en-VN" sz="2400" dirty="0">
              <a:effectLst/>
              <a:latin typeface="Times New Roman" panose="02020603050405020304" pitchFamily="18" charset="0"/>
              <a:ea typeface="Times New Roman" panose="02020603050405020304" pitchFamily="18" charset="0"/>
            </a:endParaRPr>
          </a:p>
          <a:p>
            <a:pPr algn="just">
              <a:lnSpc>
                <a:spcPct val="115000"/>
              </a:lnSpc>
            </a:pPr>
            <a:r>
              <a:rPr lang="vi-VN" sz="2400" dirty="0">
                <a:solidFill>
                  <a:srgbClr val="000000"/>
                </a:solidFill>
                <a:effectLst/>
                <a:latin typeface="Times New Roman" panose="02020603050405020304" pitchFamily="18" charset="0"/>
                <a:ea typeface="Times New Roman" panose="02020603050405020304" pitchFamily="18" charset="0"/>
              </a:rPr>
              <a:t>- thân nó hình thoi, phình ở giữa là một khối thịt nặng chừng 20-25 tấn, màu sắc nó thay đổi rất nhanh từ màu xám chì sang màu nâu đỏ.</a:t>
            </a:r>
            <a:endParaRPr lang="en-VN" sz="2400" dirty="0">
              <a:effectLst/>
              <a:latin typeface="Times New Roman" panose="02020603050405020304" pitchFamily="18" charset="0"/>
              <a:ea typeface="Times New Roman" panose="02020603050405020304" pitchFamily="18" charset="0"/>
            </a:endParaRPr>
          </a:p>
          <a:p>
            <a:r>
              <a:rPr lang="vi-VN" sz="2400" dirty="0">
                <a:solidFill>
                  <a:srgbClr val="000000"/>
                </a:solidFill>
                <a:effectLst/>
                <a:latin typeface="Times New Roman" panose="02020603050405020304" pitchFamily="18" charset="0"/>
                <a:ea typeface="Times New Roman" panose="02020603050405020304" pitchFamily="18" charset="0"/>
              </a:rPr>
              <a:t>- lập tức một cái vòi dài trườn xuống dưới thang như một con rắn, còn độ hai chục vòi nữa thì ngoằn ngoèo ở phía trên.</a:t>
            </a:r>
            <a:r>
              <a:rPr lang="en-VN" sz="2400" dirty="0">
                <a:effectLst/>
              </a:rPr>
              <a:t> </a:t>
            </a:r>
            <a:endParaRPr lang="en-VN" sz="2400" dirty="0"/>
          </a:p>
        </p:txBody>
      </p:sp>
    </p:spTree>
    <p:extLst>
      <p:ext uri="{BB962C8B-B14F-4D97-AF65-F5344CB8AC3E}">
        <p14:creationId xmlns:p14="http://schemas.microsoft.com/office/powerpoint/2010/main" val="244128673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5" descr="A collage of different flowers&#10;&#10;Description automatically generated with low confidence">
            <a:extLst>
              <a:ext uri="{FF2B5EF4-FFF2-40B4-BE49-F238E27FC236}">
                <a16:creationId xmlns:a16="http://schemas.microsoft.com/office/drawing/2014/main" id="{683B8D3A-056F-437B-DA75-4BAF47277EF6}"/>
              </a:ext>
            </a:extLst>
          </p:cNvPr>
          <p:cNvPicPr>
            <a:picLocks noChangeAspect="1"/>
          </p:cNvPicPr>
          <p:nvPr/>
        </p:nvPicPr>
        <p:blipFill>
          <a:blip r:embed="rId2"/>
          <a:srcRect t="108" r="100" b="33"/>
          <a:stretch>
            <a:fillRect/>
          </a:stretch>
        </p:blipFill>
        <p:spPr>
          <a:xfrm>
            <a:off x="0" y="1891801"/>
            <a:ext cx="12192000" cy="4966199"/>
          </a:xfrm>
          <a:prstGeom prst="rect">
            <a:avLst/>
          </a:prstGeom>
        </p:spPr>
      </p:pic>
      <p:sp>
        <p:nvSpPr>
          <p:cNvPr id="3" name="TextBox 2">
            <a:extLst>
              <a:ext uri="{FF2B5EF4-FFF2-40B4-BE49-F238E27FC236}">
                <a16:creationId xmlns:a16="http://schemas.microsoft.com/office/drawing/2014/main" id="{B5C45727-378E-F537-67D8-7F01EF5413F9}"/>
              </a:ext>
            </a:extLst>
          </p:cNvPr>
          <p:cNvSpPr txBox="1"/>
          <p:nvPr/>
        </p:nvSpPr>
        <p:spPr>
          <a:xfrm>
            <a:off x="351183" y="442148"/>
            <a:ext cx="11489634" cy="461665"/>
          </a:xfrm>
          <a:prstGeom prst="rect">
            <a:avLst/>
          </a:prstGeom>
          <a:noFill/>
        </p:spPr>
        <p:txBody>
          <a:bodyPr wrap="square">
            <a:spAutoFit/>
          </a:bodyPr>
          <a:lstStyle/>
          <a:p>
            <a:pPr algn="ctr"/>
            <a:r>
              <a:rPr lang="vi-VN" sz="2400" b="1" dirty="0">
                <a:solidFill>
                  <a:srgbClr val="000000"/>
                </a:solidFill>
                <a:effectLst/>
                <a:latin typeface="Times New Roman" panose="02020603050405020304" pitchFamily="18" charset="0"/>
                <a:ea typeface="Times New Roman" panose="02020603050405020304" pitchFamily="18" charset="0"/>
              </a:rPr>
              <a:t>2. Các chi tiết cho thấy người viết có những hiểu biết dựa vào thành tựu của khoa học.</a:t>
            </a:r>
            <a:r>
              <a:rPr lang="en-VN" sz="2400" b="1" dirty="0">
                <a:effectLst/>
              </a:rPr>
              <a:t> </a:t>
            </a:r>
            <a:endParaRPr lang="en-VN" sz="2400" b="1" dirty="0"/>
          </a:p>
        </p:txBody>
      </p:sp>
      <p:sp>
        <p:nvSpPr>
          <p:cNvPr id="4" name="TextBox 3">
            <a:extLst>
              <a:ext uri="{FF2B5EF4-FFF2-40B4-BE49-F238E27FC236}">
                <a16:creationId xmlns:a16="http://schemas.microsoft.com/office/drawing/2014/main" id="{B5FA5208-1870-8C62-6E65-1797711DA34B}"/>
              </a:ext>
            </a:extLst>
          </p:cNvPr>
          <p:cNvSpPr txBox="1"/>
          <p:nvPr/>
        </p:nvSpPr>
        <p:spPr>
          <a:xfrm>
            <a:off x="1555474" y="1335676"/>
            <a:ext cx="9278178" cy="2803140"/>
          </a:xfrm>
          <a:prstGeom prst="rect">
            <a:avLst/>
          </a:prstGeom>
          <a:noFill/>
        </p:spPr>
        <p:txBody>
          <a:bodyPr wrap="square">
            <a:spAutoFit/>
          </a:bodyPr>
          <a:lstStyle/>
          <a:p>
            <a:pPr algn="just">
              <a:lnSpc>
                <a:spcPct val="150000"/>
              </a:lnSpc>
            </a:pPr>
            <a:r>
              <a:rPr lang="vi-VN" sz="2400" dirty="0">
                <a:solidFill>
                  <a:srgbClr val="000000"/>
                </a:solidFill>
                <a:effectLst/>
                <a:latin typeface="Times New Roman" panose="02020603050405020304" pitchFamily="18" charset="0"/>
                <a:ea typeface="Times New Roman" panose="02020603050405020304" pitchFamily="18" charset="0"/>
              </a:rPr>
              <a:t>- Những viên đạn có điện khi xuyên vào thân bạch tuộc mềm không thể nổ được vì không gặp đủ sức cản.</a:t>
            </a:r>
            <a:endParaRPr lang="en-VN" sz="2400" dirty="0">
              <a:effectLst/>
              <a:latin typeface="Times New Roman" panose="02020603050405020304" pitchFamily="18" charset="0"/>
              <a:ea typeface="Times New Roman" panose="02020603050405020304" pitchFamily="18" charset="0"/>
            </a:endParaRPr>
          </a:p>
          <a:p>
            <a:pPr algn="just">
              <a:lnSpc>
                <a:spcPct val="150000"/>
              </a:lnSpc>
            </a:pPr>
            <a:r>
              <a:rPr lang="vi-VN" sz="2400" dirty="0">
                <a:solidFill>
                  <a:srgbClr val="000000"/>
                </a:solidFill>
                <a:effectLst/>
                <a:latin typeface="Times New Roman" panose="02020603050405020304" pitchFamily="18" charset="0"/>
                <a:ea typeface="Times New Roman" panose="02020603050405020304" pitchFamily="18" charset="0"/>
              </a:rPr>
              <a:t>- Dù có vấp phải cái gì chúng ta cũng không ngại vì tàu đang đỗ ở chỗ nước trong.</a:t>
            </a:r>
            <a:endParaRPr lang="en-VN" sz="2400" dirty="0">
              <a:effectLst/>
              <a:latin typeface="Times New Roman" panose="02020603050405020304" pitchFamily="18" charset="0"/>
              <a:ea typeface="Times New Roman" panose="02020603050405020304" pitchFamily="18" charset="0"/>
            </a:endParaRPr>
          </a:p>
          <a:p>
            <a:pPr>
              <a:lnSpc>
                <a:spcPct val="150000"/>
              </a:lnSpc>
            </a:pPr>
            <a:r>
              <a:rPr lang="vi-VN" sz="2400" dirty="0">
                <a:solidFill>
                  <a:srgbClr val="000000"/>
                </a:solidFill>
                <a:effectLst/>
                <a:latin typeface="Times New Roman" panose="02020603050405020304" pitchFamily="18" charset="0"/>
                <a:ea typeface="Times New Roman" panose="02020603050405020304" pitchFamily="18" charset="0"/>
              </a:rPr>
              <a:t>- Chúng bị chém đứt và quằn quại trong máu xanh và “mực đen”.</a:t>
            </a:r>
            <a:r>
              <a:rPr lang="en-VN" sz="2400" dirty="0">
                <a:effectLst/>
              </a:rPr>
              <a:t> </a:t>
            </a:r>
            <a:endParaRPr lang="en-VN" sz="2400" dirty="0"/>
          </a:p>
        </p:txBody>
      </p:sp>
    </p:spTree>
    <p:extLst>
      <p:ext uri="{BB962C8B-B14F-4D97-AF65-F5344CB8AC3E}">
        <p14:creationId xmlns:p14="http://schemas.microsoft.com/office/powerpoint/2010/main" val="116551782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5">
            <a:extLst>
              <a:ext uri="{FF2B5EF4-FFF2-40B4-BE49-F238E27FC236}">
                <a16:creationId xmlns:a16="http://schemas.microsoft.com/office/drawing/2014/main" id="{2A7BEAC4-451C-8387-E05B-8CC6C4C2FE39}"/>
              </a:ext>
            </a:extLst>
          </p:cNvPr>
          <p:cNvPicPr>
            <a:picLocks noChangeAspect="1"/>
          </p:cNvPicPr>
          <p:nvPr/>
        </p:nvPicPr>
        <p:blipFill>
          <a:blip r:embed="rId2"/>
          <a:srcRect t="7531" r="186" b="7263"/>
          <a:stretch>
            <a:fillRect/>
          </a:stretch>
        </p:blipFill>
        <p:spPr>
          <a:xfrm>
            <a:off x="0" y="1081741"/>
            <a:ext cx="12192000" cy="5776260"/>
          </a:xfrm>
          <a:prstGeom prst="rect">
            <a:avLst/>
          </a:prstGeom>
        </p:spPr>
      </p:pic>
      <p:sp>
        <p:nvSpPr>
          <p:cNvPr id="4" name="TextBox 3">
            <a:extLst>
              <a:ext uri="{FF2B5EF4-FFF2-40B4-BE49-F238E27FC236}">
                <a16:creationId xmlns:a16="http://schemas.microsoft.com/office/drawing/2014/main" id="{9EBFC8B5-CB91-EDD6-FC3B-D9684611FEAB}"/>
              </a:ext>
            </a:extLst>
          </p:cNvPr>
          <p:cNvSpPr txBox="1"/>
          <p:nvPr/>
        </p:nvSpPr>
        <p:spPr>
          <a:xfrm>
            <a:off x="342901" y="183731"/>
            <a:ext cx="11444908" cy="830997"/>
          </a:xfrm>
          <a:prstGeom prst="rect">
            <a:avLst/>
          </a:prstGeom>
          <a:noFill/>
        </p:spPr>
        <p:txBody>
          <a:bodyPr wrap="square">
            <a:spAutoFit/>
          </a:bodyPr>
          <a:lstStyle/>
          <a:p>
            <a:pPr algn="ctr"/>
            <a:r>
              <a:rPr lang="vi-VN" sz="2400" b="1" dirty="0">
                <a:solidFill>
                  <a:srgbClr val="000000"/>
                </a:solidFill>
                <a:effectLst/>
                <a:latin typeface="Times New Roman" panose="02020603050405020304" pitchFamily="18" charset="0"/>
                <a:ea typeface="Times New Roman" panose="02020603050405020304" pitchFamily="18" charset="0"/>
              </a:rPr>
              <a:t>3. Các chi tiết thể hiện lòng dũng cảm, tình yêu thương và tinh thần đồng đội của các nhân vật trong truyện.</a:t>
            </a:r>
            <a:r>
              <a:rPr lang="en-VN" sz="2400" b="1" dirty="0">
                <a:effectLst/>
              </a:rPr>
              <a:t> </a:t>
            </a:r>
            <a:endParaRPr lang="en-VN" sz="2400" b="1" dirty="0"/>
          </a:p>
        </p:txBody>
      </p:sp>
      <p:sp>
        <p:nvSpPr>
          <p:cNvPr id="6" name="TextBox 5">
            <a:extLst>
              <a:ext uri="{FF2B5EF4-FFF2-40B4-BE49-F238E27FC236}">
                <a16:creationId xmlns:a16="http://schemas.microsoft.com/office/drawing/2014/main" id="{A1B4F629-C2D7-F004-3795-B72FFB3F4F1C}"/>
              </a:ext>
            </a:extLst>
          </p:cNvPr>
          <p:cNvSpPr txBox="1"/>
          <p:nvPr/>
        </p:nvSpPr>
        <p:spPr>
          <a:xfrm>
            <a:off x="1387337" y="1450958"/>
            <a:ext cx="9417326" cy="3349956"/>
          </a:xfrm>
          <a:prstGeom prst="rect">
            <a:avLst/>
          </a:prstGeom>
          <a:noFill/>
        </p:spPr>
        <p:txBody>
          <a:bodyPr wrap="square">
            <a:spAutoFit/>
          </a:bodyPr>
          <a:lstStyle/>
          <a:p>
            <a:pPr algn="just">
              <a:lnSpc>
                <a:spcPct val="150000"/>
              </a:lnSpc>
            </a:pPr>
            <a:r>
              <a:rPr lang="vi-VN" sz="2400" b="1" dirty="0">
                <a:solidFill>
                  <a:srgbClr val="000000"/>
                </a:solidFill>
                <a:effectLst/>
                <a:latin typeface="Times New Roman" panose="02020603050405020304" pitchFamily="18" charset="0"/>
                <a:ea typeface="Times New Roman" panose="02020603050405020304" pitchFamily="18" charset="0"/>
              </a:rPr>
              <a:t>* Hành động, cử chỉ, lời nói của nhân vật Nê-mô:</a:t>
            </a:r>
            <a:endParaRPr lang="en-VN" sz="2400" b="1" dirty="0">
              <a:effectLst/>
              <a:latin typeface="Times New Roman" panose="02020603050405020304" pitchFamily="18" charset="0"/>
              <a:ea typeface="Times New Roman" panose="02020603050405020304" pitchFamily="18" charset="0"/>
            </a:endParaRPr>
          </a:p>
          <a:p>
            <a:pPr algn="just">
              <a:lnSpc>
                <a:spcPct val="150000"/>
              </a:lnSpc>
            </a:pPr>
            <a:r>
              <a:rPr lang="vi-VN" sz="2400" dirty="0">
                <a:solidFill>
                  <a:srgbClr val="000000"/>
                </a:solidFill>
                <a:effectLst/>
                <a:latin typeface="Times New Roman" panose="02020603050405020304" pitchFamily="18" charset="0"/>
                <a:ea typeface="Times New Roman" panose="02020603050405020304" pitchFamily="18" charset="0"/>
              </a:rPr>
              <a:t>- lấy rìu chặt đứt phăng cái vòi khủng khiếp đó khiến nó lặn xuống.</a:t>
            </a:r>
            <a:endParaRPr lang="en-VN" sz="2400" dirty="0">
              <a:effectLst/>
              <a:latin typeface="Times New Roman" panose="02020603050405020304" pitchFamily="18" charset="0"/>
              <a:ea typeface="Times New Roman" panose="02020603050405020304" pitchFamily="18" charset="0"/>
            </a:endParaRPr>
          </a:p>
          <a:p>
            <a:pPr algn="just">
              <a:lnSpc>
                <a:spcPct val="150000"/>
              </a:lnSpc>
            </a:pPr>
            <a:r>
              <a:rPr lang="vi-VN" sz="2400" dirty="0">
                <a:solidFill>
                  <a:srgbClr val="000000"/>
                </a:solidFill>
                <a:effectLst/>
                <a:latin typeface="Times New Roman" panose="02020603050405020304" pitchFamily="18" charset="0"/>
                <a:ea typeface="Times New Roman" panose="02020603050405020304" pitchFamily="18" charset="0"/>
              </a:rPr>
              <a:t>- lưỡi rìu của Nê-mô cắm phập vào mồm quái vật.</a:t>
            </a:r>
            <a:endParaRPr lang="en-VN" sz="2400" dirty="0">
              <a:effectLst/>
              <a:latin typeface="Times New Roman" panose="02020603050405020304" pitchFamily="18" charset="0"/>
              <a:ea typeface="Times New Roman" panose="02020603050405020304" pitchFamily="18" charset="0"/>
            </a:endParaRPr>
          </a:p>
          <a:p>
            <a:pPr algn="just">
              <a:lnSpc>
                <a:spcPct val="150000"/>
              </a:lnSpc>
            </a:pPr>
            <a:r>
              <a:rPr lang="vi-VN" sz="2400" dirty="0">
                <a:solidFill>
                  <a:srgbClr val="000000"/>
                </a:solidFill>
                <a:effectLst/>
                <a:latin typeface="Times New Roman" panose="02020603050405020304" pitchFamily="18" charset="0"/>
                <a:ea typeface="Times New Roman" panose="02020603050405020304" pitchFamily="18" charset="0"/>
              </a:rPr>
              <a:t>- mình nhuốm đầy máu, đứng lặng người bên chiếc đèn pha mà nhìn xuống biển cả vừa nuốt mất một người đồng hương của mình. Mắt Nê-mô ứa lệ.</a:t>
            </a:r>
            <a:endParaRPr lang="en-VN" sz="2400" dirty="0">
              <a:effectLst/>
              <a:latin typeface="Times New Roman" panose="02020603050405020304" pitchFamily="18" charset="0"/>
              <a:ea typeface="Times New Roman" panose="02020603050405020304" pitchFamily="18" charset="0"/>
            </a:endParaRPr>
          </a:p>
          <a:p>
            <a:pPr algn="just">
              <a:lnSpc>
                <a:spcPct val="150000"/>
              </a:lnSpc>
            </a:pPr>
            <a:r>
              <a:rPr lang="vi-VN" sz="2400" dirty="0">
                <a:solidFill>
                  <a:srgbClr val="000000"/>
                </a:solidFill>
                <a:effectLst/>
                <a:latin typeface="Times New Roman" panose="02020603050405020304" pitchFamily="18" charset="0"/>
                <a:ea typeface="Times New Roman" panose="02020603050405020304" pitchFamily="18" charset="0"/>
              </a:rPr>
              <a:t>- “Tôi có bổn phận trả ơn ông”.</a:t>
            </a:r>
            <a:endParaRPr lang="en-VN"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3806521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in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arn(inVertic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5" descr="A group of fish swimming&#10;&#10;Description automatically generated with low confidence">
            <a:extLst>
              <a:ext uri="{FF2B5EF4-FFF2-40B4-BE49-F238E27FC236}">
                <a16:creationId xmlns:a16="http://schemas.microsoft.com/office/drawing/2014/main" id="{CB88FEC8-C497-7F2D-B4DB-31E88FAA38DC}"/>
              </a:ext>
            </a:extLst>
          </p:cNvPr>
          <p:cNvPicPr>
            <a:picLocks noChangeAspect="1"/>
          </p:cNvPicPr>
          <p:nvPr/>
        </p:nvPicPr>
        <p:blipFill>
          <a:blip r:embed="rId2"/>
          <a:srcRect t="15045" r="167" b="14335"/>
          <a:stretch>
            <a:fillRect/>
          </a:stretch>
        </p:blipFill>
        <p:spPr>
          <a:xfrm>
            <a:off x="0" y="2545806"/>
            <a:ext cx="12192000" cy="4312194"/>
          </a:xfrm>
          <a:prstGeom prst="rect">
            <a:avLst/>
          </a:prstGeom>
        </p:spPr>
      </p:pic>
      <p:sp>
        <p:nvSpPr>
          <p:cNvPr id="5" name="TextBox 4">
            <a:extLst>
              <a:ext uri="{FF2B5EF4-FFF2-40B4-BE49-F238E27FC236}">
                <a16:creationId xmlns:a16="http://schemas.microsoft.com/office/drawing/2014/main" id="{D7F44463-0496-009B-3B67-1FC75E317DC6}"/>
              </a:ext>
            </a:extLst>
          </p:cNvPr>
          <p:cNvSpPr txBox="1"/>
          <p:nvPr/>
        </p:nvSpPr>
        <p:spPr>
          <a:xfrm>
            <a:off x="541682" y="234279"/>
            <a:ext cx="11345517" cy="3010055"/>
          </a:xfrm>
          <a:prstGeom prst="rect">
            <a:avLst/>
          </a:prstGeom>
          <a:noFill/>
        </p:spPr>
        <p:txBody>
          <a:bodyPr wrap="square">
            <a:spAutoFit/>
          </a:bodyPr>
          <a:lstStyle/>
          <a:p>
            <a:pPr algn="just">
              <a:lnSpc>
                <a:spcPct val="115000"/>
              </a:lnSpc>
            </a:pPr>
            <a:r>
              <a:rPr lang="vi-VN" sz="2400" b="1" dirty="0">
                <a:solidFill>
                  <a:srgbClr val="000000"/>
                </a:solidFill>
                <a:effectLst/>
                <a:latin typeface="Times New Roman" panose="02020603050405020304" pitchFamily="18" charset="0"/>
                <a:ea typeface="Times New Roman" panose="02020603050405020304" pitchFamily="18" charset="0"/>
              </a:rPr>
              <a:t>* Hành động của các nhân vật khác:</a:t>
            </a:r>
            <a:r>
              <a:rPr lang="vi-VN" sz="2400" dirty="0">
                <a:solidFill>
                  <a:srgbClr val="000000"/>
                </a:solidFill>
                <a:effectLst/>
                <a:latin typeface="Times New Roman" panose="02020603050405020304" pitchFamily="18" charset="0"/>
                <a:ea typeface="Times New Roman" panose="02020603050405020304" pitchFamily="18" charset="0"/>
              </a:rPr>
              <a:t> </a:t>
            </a:r>
            <a:endParaRPr lang="en-VN" sz="2400" dirty="0">
              <a:effectLst/>
              <a:latin typeface="Times New Roman" panose="02020603050405020304" pitchFamily="18" charset="0"/>
              <a:ea typeface="Times New Roman" panose="02020603050405020304" pitchFamily="18" charset="0"/>
            </a:endParaRPr>
          </a:p>
          <a:p>
            <a:pPr algn="just">
              <a:lnSpc>
                <a:spcPct val="115000"/>
              </a:lnSpc>
            </a:pPr>
            <a:r>
              <a:rPr lang="vi-VN" sz="2400" dirty="0">
                <a:solidFill>
                  <a:srgbClr val="000000"/>
                </a:solidFill>
                <a:effectLst/>
                <a:latin typeface="Times New Roman" panose="02020603050405020304" pitchFamily="18" charset="0"/>
                <a:ea typeface="Times New Roman" panose="02020603050405020304" pitchFamily="18" charset="0"/>
              </a:rPr>
              <a:t>- Viên thuyền phó, các thuỷ thủ và ba người chúng tôi cũng dùng vũ khí chiến đấu quyết liệt với những con bạch tuộc khác đang bò trên thành tàu.</a:t>
            </a:r>
            <a:endParaRPr lang="en-VN" sz="2400" dirty="0">
              <a:effectLst/>
              <a:latin typeface="Times New Roman" panose="02020603050405020304" pitchFamily="18" charset="0"/>
              <a:ea typeface="Times New Roman" panose="02020603050405020304" pitchFamily="18" charset="0"/>
            </a:endParaRPr>
          </a:p>
          <a:p>
            <a:pPr algn="just">
              <a:lnSpc>
                <a:spcPct val="115000"/>
              </a:lnSpc>
            </a:pPr>
            <a:r>
              <a:rPr lang="vi-VN" sz="2400" dirty="0">
                <a:solidFill>
                  <a:srgbClr val="000000"/>
                </a:solidFill>
                <a:effectLst/>
                <a:latin typeface="Times New Roman" panose="02020603050405020304" pitchFamily="18" charset="0"/>
                <a:ea typeface="Times New Roman" panose="02020603050405020304" pitchFamily="18" charset="0"/>
              </a:rPr>
              <a:t>- Nét Len phóng lao nhọn vào những cái mắt xanh xám của lũ quái vật, lần nào cũng trúng đích.</a:t>
            </a:r>
            <a:endParaRPr lang="en-VN" sz="2400" dirty="0">
              <a:effectLst/>
              <a:latin typeface="Times New Roman" panose="02020603050405020304" pitchFamily="18" charset="0"/>
              <a:ea typeface="Times New Roman" panose="02020603050405020304" pitchFamily="18" charset="0"/>
            </a:endParaRPr>
          </a:p>
          <a:p>
            <a:pPr algn="just">
              <a:lnSpc>
                <a:spcPct val="115000"/>
              </a:lnSpc>
            </a:pPr>
            <a:r>
              <a:rPr lang="vi-VN" sz="2400" dirty="0">
                <a:solidFill>
                  <a:srgbClr val="000000"/>
                </a:solidFill>
                <a:effectLst/>
                <a:latin typeface="Times New Roman" panose="02020603050405020304" pitchFamily="18" charset="0"/>
                <a:ea typeface="Times New Roman" panose="02020603050405020304" pitchFamily="18" charset="0"/>
              </a:rPr>
              <a:t>- Nét thoát chết liền đứng dậy và phóng lao nhập mũi lao vào tim kẻ thù.</a:t>
            </a:r>
            <a:endParaRPr lang="en-VN" sz="2400" dirty="0">
              <a:effectLst/>
              <a:latin typeface="Times New Roman" panose="02020603050405020304" pitchFamily="18" charset="0"/>
              <a:ea typeface="Times New Roman" panose="02020603050405020304" pitchFamily="18" charset="0"/>
            </a:endParaRPr>
          </a:p>
          <a:p>
            <a:r>
              <a:rPr lang="vi-VN" sz="2400" dirty="0">
                <a:solidFill>
                  <a:srgbClr val="000000"/>
                </a:solidFill>
                <a:effectLst/>
                <a:latin typeface="Times New Roman" panose="02020603050405020304" pitchFamily="18" charset="0"/>
                <a:ea typeface="Times New Roman" panose="02020603050405020304" pitchFamily="18" charset="0"/>
              </a:rPr>
              <a:t>- Cái mỏ đáng sợ của quái vật đã há hốc ra ở phía trên Nét. Tôi lao tới cứu anh ta…</a:t>
            </a:r>
            <a:r>
              <a:rPr lang="en-VN" sz="2400" dirty="0">
                <a:effectLst/>
              </a:rPr>
              <a:t> </a:t>
            </a:r>
            <a:endParaRPr lang="en-VN" sz="2400" dirty="0"/>
          </a:p>
        </p:txBody>
      </p:sp>
    </p:spTree>
    <p:extLst>
      <p:ext uri="{BB962C8B-B14F-4D97-AF65-F5344CB8AC3E}">
        <p14:creationId xmlns:p14="http://schemas.microsoft.com/office/powerpoint/2010/main" val="17943343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arn(inVertical)">
                                      <p:cBhvr>
                                        <p:cTn id="27"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5" descr="A group of cupcakes with flowers on top&#10;&#10;Description automatically generated with low confidence">
            <a:extLst>
              <a:ext uri="{FF2B5EF4-FFF2-40B4-BE49-F238E27FC236}">
                <a16:creationId xmlns:a16="http://schemas.microsoft.com/office/drawing/2014/main" id="{28D84D51-A8CE-3C08-FFEE-AFC9D136C7D4}"/>
              </a:ext>
            </a:extLst>
          </p:cNvPr>
          <p:cNvPicPr>
            <a:picLocks noChangeAspect="1"/>
          </p:cNvPicPr>
          <p:nvPr/>
        </p:nvPicPr>
        <p:blipFill>
          <a:blip r:embed="rId2"/>
          <a:srcRect t="4511" r="149" b="4199"/>
          <a:stretch>
            <a:fillRect/>
          </a:stretch>
        </p:blipFill>
        <p:spPr>
          <a:xfrm>
            <a:off x="-1" y="2882348"/>
            <a:ext cx="12163587" cy="3975652"/>
          </a:xfrm>
          <a:prstGeom prst="rect">
            <a:avLst/>
          </a:prstGeom>
        </p:spPr>
      </p:pic>
      <p:sp>
        <p:nvSpPr>
          <p:cNvPr id="4" name="TextBox 3">
            <a:extLst>
              <a:ext uri="{FF2B5EF4-FFF2-40B4-BE49-F238E27FC236}">
                <a16:creationId xmlns:a16="http://schemas.microsoft.com/office/drawing/2014/main" id="{A9EA68F8-FBCF-C23B-DED9-D0128B64AECC}"/>
              </a:ext>
            </a:extLst>
          </p:cNvPr>
          <p:cNvSpPr txBox="1"/>
          <p:nvPr/>
        </p:nvSpPr>
        <p:spPr>
          <a:xfrm>
            <a:off x="1873526" y="625860"/>
            <a:ext cx="8920369" cy="2803140"/>
          </a:xfrm>
          <a:prstGeom prst="rect">
            <a:avLst/>
          </a:prstGeom>
          <a:noFill/>
        </p:spPr>
        <p:txBody>
          <a:bodyPr wrap="square">
            <a:spAutoFit/>
          </a:bodyPr>
          <a:lstStyle/>
          <a:p>
            <a:pPr algn="just">
              <a:lnSpc>
                <a:spcPct val="150000"/>
              </a:lnSpc>
            </a:pPr>
            <a:r>
              <a:rPr lang="vi-VN" sz="2400" b="1" dirty="0">
                <a:solidFill>
                  <a:srgbClr val="000000"/>
                </a:solidFill>
                <a:effectLst/>
                <a:latin typeface="Times New Roman" panose="02020603050405020304" pitchFamily="18" charset="0"/>
                <a:ea typeface="Times New Roman" panose="02020603050405020304" pitchFamily="18" charset="0"/>
              </a:rPr>
              <a:t>* Nhận xét về các chi tiết truyện:</a:t>
            </a:r>
            <a:endParaRPr lang="en-VN" sz="2400" b="1" dirty="0">
              <a:effectLst/>
              <a:latin typeface="Times New Roman" panose="02020603050405020304" pitchFamily="18" charset="0"/>
              <a:ea typeface="Times New Roman" panose="02020603050405020304" pitchFamily="18" charset="0"/>
            </a:endParaRPr>
          </a:p>
          <a:p>
            <a:pPr algn="just">
              <a:lnSpc>
                <a:spcPct val="150000"/>
              </a:lnSpc>
            </a:pPr>
            <a:r>
              <a:rPr lang="vi-VN" sz="2400" dirty="0">
                <a:solidFill>
                  <a:srgbClr val="000000"/>
                </a:solidFill>
                <a:effectLst/>
                <a:latin typeface="Times New Roman" panose="02020603050405020304" pitchFamily="18" charset="0"/>
                <a:ea typeface="Times New Roman" panose="02020603050405020304" pitchFamily="18" charset="0"/>
              </a:rPr>
              <a:t>- Các chi tiết thể hiện trí tưởng tượng, hình dung phong phú và ngòi bút sắc sảo của nhà văn dựa trên những hiểu biết cơ bản của khoa học.</a:t>
            </a:r>
            <a:endParaRPr lang="en-VN" sz="2400" dirty="0">
              <a:effectLst/>
              <a:latin typeface="Times New Roman" panose="02020603050405020304" pitchFamily="18" charset="0"/>
              <a:ea typeface="Times New Roman" panose="02020603050405020304" pitchFamily="18" charset="0"/>
            </a:endParaRPr>
          </a:p>
          <a:p>
            <a:pPr>
              <a:lnSpc>
                <a:spcPct val="150000"/>
              </a:lnSpc>
            </a:pPr>
            <a:r>
              <a:rPr lang="vi-VN" sz="2400" dirty="0">
                <a:solidFill>
                  <a:srgbClr val="000000"/>
                </a:solidFill>
                <a:effectLst/>
                <a:latin typeface="Times New Roman" panose="02020603050405020304" pitchFamily="18" charset="0"/>
                <a:ea typeface="Times New Roman" panose="02020603050405020304" pitchFamily="18" charset="0"/>
              </a:rPr>
              <a:t>- Qua cuộc chiến đấu ác liệt gay go giữa đoàn thuỷ thuỷ và bạch tuộc, ta thấy tinh thần dũng cảm, tình yêu thương đồng đội của các nhân vật. </a:t>
            </a:r>
            <a:endParaRPr lang="en-VN" sz="2400" dirty="0"/>
          </a:p>
        </p:txBody>
      </p:sp>
    </p:spTree>
    <p:extLst>
      <p:ext uri="{BB962C8B-B14F-4D97-AF65-F5344CB8AC3E}">
        <p14:creationId xmlns:p14="http://schemas.microsoft.com/office/powerpoint/2010/main" val="313782008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arn(inVertic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barn(inVertical)">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64872" y="252372"/>
            <a:ext cx="1721348" cy="1737501"/>
          </a:xfrm>
          <a:prstGeom prst="rect">
            <a:avLst/>
          </a:prstGeom>
        </p:spPr>
      </p:pic>
      <p:grpSp>
        <p:nvGrpSpPr>
          <p:cNvPr id="3" name="Group 3"/>
          <p:cNvGrpSpPr/>
          <p:nvPr/>
        </p:nvGrpSpPr>
        <p:grpSpPr>
          <a:xfrm>
            <a:off x="2780473" y="1979073"/>
            <a:ext cx="6635547" cy="2903030"/>
            <a:chOff x="0" y="0"/>
            <a:chExt cx="3365367" cy="1472337"/>
          </a:xfrm>
        </p:grpSpPr>
        <p:sp>
          <p:nvSpPr>
            <p:cNvPr id="4" name="Freeform 4"/>
            <p:cNvSpPr/>
            <p:nvPr/>
          </p:nvSpPr>
          <p:spPr>
            <a:xfrm>
              <a:off x="0" y="0"/>
              <a:ext cx="3365367" cy="1472337"/>
            </a:xfrm>
            <a:custGeom>
              <a:avLst/>
              <a:gdLst/>
              <a:ahLst/>
              <a:cxnLst/>
              <a:rect l="l" t="t" r="r" b="b"/>
              <a:pathLst>
                <a:path w="3365367" h="1472337">
                  <a:moveTo>
                    <a:pt x="0" y="0"/>
                  </a:moveTo>
                  <a:lnTo>
                    <a:pt x="3365367" y="0"/>
                  </a:lnTo>
                  <a:lnTo>
                    <a:pt x="3365367" y="1472337"/>
                  </a:lnTo>
                  <a:lnTo>
                    <a:pt x="0" y="1472337"/>
                  </a:lnTo>
                  <a:close/>
                </a:path>
              </a:pathLst>
            </a:custGeom>
            <a:solidFill>
              <a:srgbClr val="FFFFFF"/>
            </a:solidFill>
          </p:spPr>
        </p:sp>
      </p:grpSp>
      <p:pic>
        <p:nvPicPr>
          <p:cNvPr id="5" name="Picture 5"/>
          <p:cNvPicPr>
            <a:picLocks noChangeAspect="1"/>
          </p:cNvPicPr>
          <p:nvPr/>
        </p:nvPicPr>
        <p:blipFill>
          <a:blip r:embed="rId4"/>
          <a:srcRect/>
          <a:stretch>
            <a:fillRect/>
          </a:stretch>
        </p:blipFill>
        <p:spPr>
          <a:xfrm>
            <a:off x="2345256" y="1455713"/>
            <a:ext cx="870433" cy="1429869"/>
          </a:xfrm>
          <a:prstGeom prst="rect">
            <a:avLst/>
          </a:prstGeom>
        </p:spPr>
      </p:pic>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112066" y="693944"/>
            <a:ext cx="1721348" cy="1737501"/>
          </a:xfrm>
          <a:prstGeom prst="rect">
            <a:avLst/>
          </a:prstGeom>
        </p:spPr>
      </p:pic>
      <p:pic>
        <p:nvPicPr>
          <p:cNvPr id="7" name="Picture 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237572" y="0"/>
            <a:ext cx="1721348" cy="1737501"/>
          </a:xfrm>
          <a:prstGeom prst="rect">
            <a:avLst/>
          </a:prstGeom>
        </p:spPr>
      </p:pic>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288499" y="693944"/>
            <a:ext cx="1721348" cy="1737501"/>
          </a:xfrm>
          <a:prstGeom prst="rect">
            <a:avLst/>
          </a:prstGeom>
        </p:spPr>
      </p:pic>
      <p:pic>
        <p:nvPicPr>
          <p:cNvPr id="9" name="Picture 9"/>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510273" y="395628"/>
            <a:ext cx="1721348" cy="1737501"/>
          </a:xfrm>
          <a:prstGeom prst="rect">
            <a:avLst/>
          </a:prstGeom>
        </p:spPr>
      </p:pic>
      <p:pic>
        <p:nvPicPr>
          <p:cNvPr id="10" name="Picture 1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048259" y="-1185324"/>
            <a:ext cx="1721348" cy="1737501"/>
          </a:xfrm>
          <a:prstGeom prst="rect">
            <a:avLst/>
          </a:prstGeom>
        </p:spPr>
      </p:pic>
      <p:pic>
        <p:nvPicPr>
          <p:cNvPr id="11" name="Picture 11"/>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091300" y="-1341873"/>
            <a:ext cx="1721348" cy="1737501"/>
          </a:xfrm>
          <a:prstGeom prst="rect">
            <a:avLst/>
          </a:prstGeom>
        </p:spPr>
      </p:pic>
      <p:pic>
        <p:nvPicPr>
          <p:cNvPr id="12" name="Picture 12"/>
          <p:cNvPicPr>
            <a:picLocks noChangeAspect="1"/>
          </p:cNvPicPr>
          <p:nvPr/>
        </p:nvPicPr>
        <p:blipFill>
          <a:blip r:embed="rId5"/>
          <a:srcRect/>
          <a:stretch>
            <a:fillRect/>
          </a:stretch>
        </p:blipFill>
        <p:spPr>
          <a:xfrm>
            <a:off x="7476748" y="868750"/>
            <a:ext cx="2885982" cy="2067085"/>
          </a:xfrm>
          <a:prstGeom prst="rect">
            <a:avLst/>
          </a:prstGeom>
        </p:spPr>
      </p:pic>
      <p:pic>
        <p:nvPicPr>
          <p:cNvPr id="13" name="Picture 13"/>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234008" y="5267012"/>
            <a:ext cx="1361099" cy="1540338"/>
          </a:xfrm>
          <a:prstGeom prst="rect">
            <a:avLst/>
          </a:prstGeom>
        </p:spPr>
      </p:pic>
      <p:pic>
        <p:nvPicPr>
          <p:cNvPr id="14" name="Picture 14"/>
          <p:cNvPicPr>
            <a:picLocks noChangeAspect="1"/>
          </p:cNvPicPr>
          <p:nvPr/>
        </p:nvPicPr>
        <p:blipFill>
          <a:blip r:embed="rId8"/>
          <a:srcRect/>
          <a:stretch>
            <a:fillRect/>
          </a:stretch>
        </p:blipFill>
        <p:spPr>
          <a:xfrm rot="-1003902">
            <a:off x="3851584" y="5316617"/>
            <a:ext cx="1012970" cy="630574"/>
          </a:xfrm>
          <a:prstGeom prst="rect">
            <a:avLst/>
          </a:prstGeom>
        </p:spPr>
      </p:pic>
      <p:pic>
        <p:nvPicPr>
          <p:cNvPr id="15" name="Picture 15"/>
          <p:cNvPicPr>
            <a:picLocks noChangeAspect="1"/>
          </p:cNvPicPr>
          <p:nvPr/>
        </p:nvPicPr>
        <p:blipFill>
          <a:blip r:embed="rId9"/>
          <a:srcRect/>
          <a:stretch>
            <a:fillRect/>
          </a:stretch>
        </p:blipFill>
        <p:spPr>
          <a:xfrm rot="-785254">
            <a:off x="4245530" y="1062963"/>
            <a:ext cx="1048156" cy="818872"/>
          </a:xfrm>
          <a:prstGeom prst="rect">
            <a:avLst/>
          </a:prstGeom>
        </p:spPr>
      </p:pic>
      <p:pic>
        <p:nvPicPr>
          <p:cNvPr id="16" name="Picture 16"/>
          <p:cNvPicPr>
            <a:picLocks noChangeAspect="1"/>
          </p:cNvPicPr>
          <p:nvPr/>
        </p:nvPicPr>
        <p:blipFill>
          <a:blip r:embed="rId10"/>
          <a:srcRect/>
          <a:stretch>
            <a:fillRect/>
          </a:stretch>
        </p:blipFill>
        <p:spPr>
          <a:xfrm>
            <a:off x="8853156" y="4194317"/>
            <a:ext cx="965579" cy="1437588"/>
          </a:xfrm>
          <a:prstGeom prst="rect">
            <a:avLst/>
          </a:prstGeom>
        </p:spPr>
      </p:pic>
      <p:pic>
        <p:nvPicPr>
          <p:cNvPr id="17" name="Picture 17"/>
          <p:cNvPicPr>
            <a:picLocks noChangeAspect="1"/>
          </p:cNvPicPr>
          <p:nvPr/>
        </p:nvPicPr>
        <p:blipFill>
          <a:blip r:embed="rId11"/>
          <a:srcRect/>
          <a:stretch>
            <a:fillRect/>
          </a:stretch>
        </p:blipFill>
        <p:spPr>
          <a:xfrm>
            <a:off x="2345256" y="5631904"/>
            <a:ext cx="946540" cy="1229272"/>
          </a:xfrm>
          <a:prstGeom prst="rect">
            <a:avLst/>
          </a:prstGeom>
        </p:spPr>
      </p:pic>
      <p:pic>
        <p:nvPicPr>
          <p:cNvPr id="18" name="Picture 18"/>
          <p:cNvPicPr>
            <a:picLocks noChangeAspect="1"/>
          </p:cNvPicPr>
          <p:nvPr/>
        </p:nvPicPr>
        <p:blipFill>
          <a:blip r:embed="rId12"/>
          <a:srcRect/>
          <a:stretch>
            <a:fillRect/>
          </a:stretch>
        </p:blipFill>
        <p:spPr>
          <a:xfrm rot="-1322552">
            <a:off x="2527202" y="4539044"/>
            <a:ext cx="660388" cy="686118"/>
          </a:xfrm>
          <a:prstGeom prst="rect">
            <a:avLst/>
          </a:prstGeom>
        </p:spPr>
      </p:pic>
      <p:pic>
        <p:nvPicPr>
          <p:cNvPr id="19" name="Picture 19"/>
          <p:cNvPicPr>
            <a:picLocks noChangeAspect="1"/>
          </p:cNvPicPr>
          <p:nvPr/>
        </p:nvPicPr>
        <p:blipFill>
          <a:blip r:embed="rId13"/>
          <a:srcRect/>
          <a:stretch>
            <a:fillRect/>
          </a:stretch>
        </p:blipFill>
        <p:spPr>
          <a:xfrm rot="5400000">
            <a:off x="72369" y="4588289"/>
            <a:ext cx="3565313" cy="980461"/>
          </a:xfrm>
          <a:prstGeom prst="rect">
            <a:avLst/>
          </a:prstGeom>
        </p:spPr>
      </p:pic>
      <p:sp>
        <p:nvSpPr>
          <p:cNvPr id="21" name="TextBox 21"/>
          <p:cNvSpPr txBox="1"/>
          <p:nvPr/>
        </p:nvSpPr>
        <p:spPr>
          <a:xfrm>
            <a:off x="3001133" y="2457904"/>
            <a:ext cx="6462013" cy="2000548"/>
          </a:xfrm>
          <a:prstGeom prst="rect">
            <a:avLst/>
          </a:prstGeom>
        </p:spPr>
        <p:txBody>
          <a:bodyPr lIns="0" tIns="0" rIns="0" bIns="0" rtlCol="0" anchor="t">
            <a:spAutoFit/>
          </a:bodyPr>
          <a:lstStyle/>
          <a:p>
            <a:pPr algn="ctr"/>
            <a:r>
              <a:rPr lang="en-US" sz="6500" b="1" spc="580" dirty="0">
                <a:solidFill>
                  <a:srgbClr val="074960"/>
                </a:solidFill>
                <a:latin typeface="Times New Roman" panose="02020603050405020304" pitchFamily="18" charset="0"/>
                <a:cs typeface="Times New Roman" panose="02020603050405020304" pitchFamily="18" charset="0"/>
              </a:rPr>
              <a:t>III.</a:t>
            </a:r>
          </a:p>
          <a:p>
            <a:pPr algn="ctr"/>
            <a:r>
              <a:rPr lang="en-US" sz="6500" b="1" spc="580" dirty="0">
                <a:solidFill>
                  <a:srgbClr val="074960"/>
                </a:solidFill>
                <a:latin typeface="Times New Roman" panose="02020603050405020304" pitchFamily="18" charset="0"/>
                <a:cs typeface="Times New Roman" panose="02020603050405020304" pitchFamily="18" charset="0"/>
              </a:rPr>
              <a:t>TỔNG KẾT</a:t>
            </a:r>
          </a:p>
        </p:txBody>
      </p:sp>
    </p:spTree>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FC347A36-0A2A-4226-AF67-765140FBBD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605276" y="-2585990"/>
            <a:ext cx="6688916" cy="11860897"/>
          </a:xfrm>
          <a:prstGeom prst="rect">
            <a:avLst/>
          </a:prstGeom>
        </p:spPr>
      </p:pic>
      <p:sp>
        <p:nvSpPr>
          <p:cNvPr id="6" name="双波形 5">
            <a:extLst>
              <a:ext uri="{FF2B5EF4-FFF2-40B4-BE49-F238E27FC236}">
                <a16:creationId xmlns:a16="http://schemas.microsoft.com/office/drawing/2014/main" id="{8DA43953-F782-459A-8907-F62B46B7641A}"/>
              </a:ext>
            </a:extLst>
          </p:cNvPr>
          <p:cNvSpPr/>
          <p:nvPr/>
        </p:nvSpPr>
        <p:spPr>
          <a:xfrm>
            <a:off x="0" y="1608940"/>
            <a:ext cx="12192000" cy="3957847"/>
          </a:xfrm>
          <a:prstGeom prst="doubleWave">
            <a:avLst/>
          </a:prstGeom>
          <a:solidFill>
            <a:schemeClr val="bg1"/>
          </a:solidFill>
          <a:ln w="76200" cap="rnd">
            <a:no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182D80A-17C3-4386-B17E-5F1C30846109}"/>
              </a:ext>
            </a:extLst>
          </p:cNvPr>
          <p:cNvSpPr/>
          <p:nvPr/>
        </p:nvSpPr>
        <p:spPr>
          <a:xfrm rot="195361">
            <a:off x="2981755" y="1974956"/>
            <a:ext cx="283873" cy="519107"/>
          </a:xfrm>
          <a:prstGeom prst="rect">
            <a:avLst/>
          </a:prstGeom>
          <a:solidFill>
            <a:srgbClr val="629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1262F100-969B-4764-9131-0F2BB9058A71}"/>
              </a:ext>
            </a:extLst>
          </p:cNvPr>
          <p:cNvSpPr/>
          <p:nvPr/>
        </p:nvSpPr>
        <p:spPr>
          <a:xfrm rot="21401161">
            <a:off x="4088524" y="2054549"/>
            <a:ext cx="283873" cy="519107"/>
          </a:xfrm>
          <a:prstGeom prst="rect">
            <a:avLst/>
          </a:prstGeom>
          <a:solidFill>
            <a:srgbClr val="629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5B918ECB-F681-4558-BEE8-40EC2C13F6F4}"/>
              </a:ext>
            </a:extLst>
          </p:cNvPr>
          <p:cNvSpPr/>
          <p:nvPr/>
        </p:nvSpPr>
        <p:spPr>
          <a:xfrm rot="20779708">
            <a:off x="7490952" y="1802648"/>
            <a:ext cx="323107" cy="570300"/>
          </a:xfrm>
          <a:prstGeom prst="rect">
            <a:avLst/>
          </a:prstGeom>
          <a:solidFill>
            <a:srgbClr val="629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3F055DAE-562F-49B4-BE34-56BDD47569CE}"/>
              </a:ext>
            </a:extLst>
          </p:cNvPr>
          <p:cNvSpPr/>
          <p:nvPr/>
        </p:nvSpPr>
        <p:spPr>
          <a:xfrm rot="398671">
            <a:off x="9037460" y="1787224"/>
            <a:ext cx="283873" cy="519107"/>
          </a:xfrm>
          <a:prstGeom prst="rect">
            <a:avLst/>
          </a:prstGeom>
          <a:solidFill>
            <a:srgbClr val="629F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B8F90A9E-59F5-4287-8E98-ECFC933CCBF2}"/>
              </a:ext>
            </a:extLst>
          </p:cNvPr>
          <p:cNvSpPr/>
          <p:nvPr/>
        </p:nvSpPr>
        <p:spPr>
          <a:xfrm>
            <a:off x="311817" y="233072"/>
            <a:ext cx="3862618" cy="784830"/>
          </a:xfrm>
          <a:prstGeom prst="rect">
            <a:avLst/>
          </a:prstGeom>
        </p:spPr>
        <p:txBody>
          <a:bodyPr vert="horz" wrap="square">
            <a:spAutoFit/>
          </a:bodyPr>
          <a:lstStyle/>
          <a:p>
            <a:pPr algn="ctr"/>
            <a:r>
              <a:rPr lang="vi-VN" altLang="zh-CN" sz="4500" b="1" dirty="0">
                <a:solidFill>
                  <a:srgbClr val="629FC9"/>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1. Nghệ thuật</a:t>
            </a:r>
            <a:endParaRPr lang="zh-CN" altLang="en-US" sz="4500" b="1" dirty="0">
              <a:solidFill>
                <a:srgbClr val="629FC9"/>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
        <p:nvSpPr>
          <p:cNvPr id="2" name="Rounded Rectangle 1">
            <a:extLst>
              <a:ext uri="{FF2B5EF4-FFF2-40B4-BE49-F238E27FC236}">
                <a16:creationId xmlns:a16="http://schemas.microsoft.com/office/drawing/2014/main" id="{53C1F3B9-53EC-EEBB-C602-6DD49D599F88}"/>
              </a:ext>
            </a:extLst>
          </p:cNvPr>
          <p:cNvSpPr/>
          <p:nvPr/>
        </p:nvSpPr>
        <p:spPr>
          <a:xfrm rot="185788">
            <a:off x="1958713" y="2461845"/>
            <a:ext cx="3402112" cy="301525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600" dirty="0"/>
              <a:t>Cách kể chuyện hấp dẫn, cốt truyện đơn giản nhưng được miêu tả rất sinh động nhờ trí tưởng tượng phong phú của nhà văn.</a:t>
            </a:r>
            <a:endParaRPr lang="en-VN" sz="2600" dirty="0"/>
          </a:p>
        </p:txBody>
      </p:sp>
      <p:sp>
        <p:nvSpPr>
          <p:cNvPr id="4" name="Rounded Rectangle 3">
            <a:extLst>
              <a:ext uri="{FF2B5EF4-FFF2-40B4-BE49-F238E27FC236}">
                <a16:creationId xmlns:a16="http://schemas.microsoft.com/office/drawing/2014/main" id="{FDD1FBE6-0E64-F615-B304-2E44DDD94E03}"/>
              </a:ext>
            </a:extLst>
          </p:cNvPr>
          <p:cNvSpPr/>
          <p:nvPr/>
        </p:nvSpPr>
        <p:spPr>
          <a:xfrm rot="21315232">
            <a:off x="6920441" y="2272659"/>
            <a:ext cx="3402112" cy="301525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vi-VN" sz="2600" dirty="0"/>
              <a:t>Bối cảnh và tình huống truyện độc đáo, gay cấn nhằm tô đậm tính cách nhân vật.</a:t>
            </a:r>
            <a:endParaRPr lang="en-VN" sz="2600" dirty="0"/>
          </a:p>
        </p:txBody>
      </p:sp>
    </p:spTree>
    <p:extLst>
      <p:ext uri="{BB962C8B-B14F-4D97-AF65-F5344CB8AC3E}">
        <p14:creationId xmlns:p14="http://schemas.microsoft.com/office/powerpoint/2010/main" val="2854752591"/>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circle(in)">
                                      <p:cBhvr>
                                        <p:cTn id="25" dur="2000"/>
                                        <p:tgtEl>
                                          <p:spTgt spid="10"/>
                                        </p:tgtEl>
                                      </p:cBhvr>
                                    </p:animEffect>
                                  </p:childTnLst>
                                </p:cTn>
                              </p:par>
                              <p:par>
                                <p:cTn id="26" presetID="31"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1000" fill="hold"/>
                                        <p:tgtEl>
                                          <p:spTgt spid="11"/>
                                        </p:tgtEl>
                                        <p:attrNameLst>
                                          <p:attrName>ppt_w</p:attrName>
                                        </p:attrNameLst>
                                      </p:cBhvr>
                                      <p:tavLst>
                                        <p:tav tm="0">
                                          <p:val>
                                            <p:fltVal val="0"/>
                                          </p:val>
                                        </p:tav>
                                        <p:tav tm="100000">
                                          <p:val>
                                            <p:strVal val="#ppt_w"/>
                                          </p:val>
                                        </p:tav>
                                      </p:tavLst>
                                    </p:anim>
                                    <p:anim calcmode="lin" valueType="num">
                                      <p:cBhvr>
                                        <p:cTn id="29" dur="1000" fill="hold"/>
                                        <p:tgtEl>
                                          <p:spTgt spid="11"/>
                                        </p:tgtEl>
                                        <p:attrNameLst>
                                          <p:attrName>ppt_h</p:attrName>
                                        </p:attrNameLst>
                                      </p:cBhvr>
                                      <p:tavLst>
                                        <p:tav tm="0">
                                          <p:val>
                                            <p:fltVal val="0"/>
                                          </p:val>
                                        </p:tav>
                                        <p:tav tm="100000">
                                          <p:val>
                                            <p:strVal val="#ppt_h"/>
                                          </p:val>
                                        </p:tav>
                                      </p:tavLst>
                                    </p:anim>
                                    <p:anim calcmode="lin" valueType="num">
                                      <p:cBhvr>
                                        <p:cTn id="30" dur="1000" fill="hold"/>
                                        <p:tgtEl>
                                          <p:spTgt spid="11"/>
                                        </p:tgtEl>
                                        <p:attrNameLst>
                                          <p:attrName>style.rotation</p:attrName>
                                        </p:attrNameLst>
                                      </p:cBhvr>
                                      <p:tavLst>
                                        <p:tav tm="0">
                                          <p:val>
                                            <p:fltVal val="90"/>
                                          </p:val>
                                        </p:tav>
                                        <p:tav tm="100000">
                                          <p:val>
                                            <p:fltVal val="0"/>
                                          </p:val>
                                        </p:tav>
                                      </p:tavLst>
                                    </p:anim>
                                    <p:animEffect transition="in" filter="fade">
                                      <p:cBhvr>
                                        <p:cTn id="31" dur="1000"/>
                                        <p:tgtEl>
                                          <p:spTgt spid="1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3" grpId="0" animBg="1"/>
      <p:bldP spid="14" grpId="0" animBg="1"/>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7E60E3A-E49A-4836-891C-653C14F930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478894" y="-2823865"/>
            <a:ext cx="6688916" cy="11860897"/>
          </a:xfrm>
          <a:prstGeom prst="rect">
            <a:avLst/>
          </a:prstGeom>
        </p:spPr>
      </p:pic>
      <p:sp>
        <p:nvSpPr>
          <p:cNvPr id="3" name="云形 2">
            <a:extLst>
              <a:ext uri="{FF2B5EF4-FFF2-40B4-BE49-F238E27FC236}">
                <a16:creationId xmlns:a16="http://schemas.microsoft.com/office/drawing/2014/main" id="{8034A2B0-24EA-4983-8308-7E023886D24A}"/>
              </a:ext>
            </a:extLst>
          </p:cNvPr>
          <p:cNvSpPr/>
          <p:nvPr/>
        </p:nvSpPr>
        <p:spPr>
          <a:xfrm>
            <a:off x="438199" y="770486"/>
            <a:ext cx="7922029" cy="5680556"/>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BAA7D770-212D-4094-852A-A0E204DC1395}"/>
              </a:ext>
            </a:extLst>
          </p:cNvPr>
          <p:cNvSpPr/>
          <p:nvPr/>
        </p:nvSpPr>
        <p:spPr>
          <a:xfrm>
            <a:off x="1759744" y="1925846"/>
            <a:ext cx="4336256" cy="3539430"/>
          </a:xfrm>
          <a:prstGeom prst="rect">
            <a:avLst/>
          </a:prstGeom>
        </p:spPr>
        <p:txBody>
          <a:bodyPr wrap="square">
            <a:spAutoFit/>
          </a:bodyPr>
          <a:lstStyle/>
          <a:p>
            <a:pPr algn="ctr"/>
            <a:r>
              <a:rPr lang="vi-VN" sz="2800" b="1" dirty="0">
                <a:solidFill>
                  <a:srgbClr val="592829"/>
                </a:solidFill>
              </a:rPr>
              <a:t>2. Nội dung</a:t>
            </a:r>
          </a:p>
          <a:p>
            <a:pPr algn="ctr"/>
            <a:r>
              <a:rPr lang="vi-VN" sz="2800" dirty="0">
                <a:solidFill>
                  <a:srgbClr val="592829"/>
                </a:solidFill>
              </a:rPr>
              <a:t>Đề cao lòng dũng cảm; ca ngợi tinh thần đồng đội và tình yêu thương, sự gắn bó, chia sẻ trong khó khăn nguy hiểm của các thuỷ thủ, đặc biệt là người thuyền trưởng Nê-mô. </a:t>
            </a:r>
            <a:endParaRPr lang="zh-CN" altLang="en-US" sz="2800" dirty="0">
              <a:solidFill>
                <a:srgbClr val="592829"/>
              </a:solidFill>
              <a:latin typeface="字魂52号-阿开漫画体" panose="00000500000000000000" pitchFamily="2" charset="-122"/>
              <a:ea typeface="字魂52号-阿开漫画体" panose="00000500000000000000" pitchFamily="2" charset="-122"/>
            </a:endParaRPr>
          </a:p>
        </p:txBody>
      </p:sp>
      <p:pic>
        <p:nvPicPr>
          <p:cNvPr id="5" name="图片 4">
            <a:extLst>
              <a:ext uri="{FF2B5EF4-FFF2-40B4-BE49-F238E27FC236}">
                <a16:creationId xmlns:a16="http://schemas.microsoft.com/office/drawing/2014/main" id="{A11D6CC7-8030-4585-BD8E-CBE5EAA913E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173415" y="4359490"/>
            <a:ext cx="2467897" cy="2528052"/>
          </a:xfrm>
          <a:prstGeom prst="rect">
            <a:avLst/>
          </a:prstGeom>
        </p:spPr>
      </p:pic>
      <p:pic>
        <p:nvPicPr>
          <p:cNvPr id="3074" name="Picture 2" descr="Hai vạn dặm dưới biển', cuộc khám phá đại dương của lòng người -  Vnwriter.net">
            <a:extLst>
              <a:ext uri="{FF2B5EF4-FFF2-40B4-BE49-F238E27FC236}">
                <a16:creationId xmlns:a16="http://schemas.microsoft.com/office/drawing/2014/main" id="{FDEA930A-5377-AACF-5E19-2314003CE6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69665">
            <a:off x="6690852" y="700118"/>
            <a:ext cx="5030150" cy="251507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6" name="Picture 4" descr="Audiobooks - Hai Vạn Dặm Dưới Biển - Tác giả: Jules Verne">
            <a:extLst>
              <a:ext uri="{FF2B5EF4-FFF2-40B4-BE49-F238E27FC236}">
                <a16:creationId xmlns:a16="http://schemas.microsoft.com/office/drawing/2014/main" id="{6B472C5F-0C62-70D9-EB38-DA3262F25C9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0887039">
            <a:off x="6494135" y="3410260"/>
            <a:ext cx="5023428" cy="28173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253703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circle(in)">
                                      <p:cBhvr>
                                        <p:cTn id="2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64872" y="252372"/>
            <a:ext cx="1721348" cy="1737501"/>
          </a:xfrm>
          <a:prstGeom prst="rect">
            <a:avLst/>
          </a:prstGeom>
        </p:spPr>
      </p:pic>
      <p:grpSp>
        <p:nvGrpSpPr>
          <p:cNvPr id="3" name="Group 3"/>
          <p:cNvGrpSpPr/>
          <p:nvPr/>
        </p:nvGrpSpPr>
        <p:grpSpPr>
          <a:xfrm>
            <a:off x="2780473" y="1979073"/>
            <a:ext cx="6635547" cy="2903030"/>
            <a:chOff x="0" y="0"/>
            <a:chExt cx="3365367" cy="1472337"/>
          </a:xfrm>
        </p:grpSpPr>
        <p:sp>
          <p:nvSpPr>
            <p:cNvPr id="4" name="Freeform 4"/>
            <p:cNvSpPr/>
            <p:nvPr/>
          </p:nvSpPr>
          <p:spPr>
            <a:xfrm>
              <a:off x="0" y="0"/>
              <a:ext cx="3365367" cy="1472337"/>
            </a:xfrm>
            <a:custGeom>
              <a:avLst/>
              <a:gdLst/>
              <a:ahLst/>
              <a:cxnLst/>
              <a:rect l="l" t="t" r="r" b="b"/>
              <a:pathLst>
                <a:path w="3365367" h="1472337">
                  <a:moveTo>
                    <a:pt x="0" y="0"/>
                  </a:moveTo>
                  <a:lnTo>
                    <a:pt x="3365367" y="0"/>
                  </a:lnTo>
                  <a:lnTo>
                    <a:pt x="3365367" y="1472337"/>
                  </a:lnTo>
                  <a:lnTo>
                    <a:pt x="0" y="1472337"/>
                  </a:lnTo>
                  <a:close/>
                </a:path>
              </a:pathLst>
            </a:custGeom>
            <a:solidFill>
              <a:srgbClr val="FFFFFF"/>
            </a:solidFill>
          </p:spPr>
        </p:sp>
      </p:grpSp>
      <p:pic>
        <p:nvPicPr>
          <p:cNvPr id="5" name="Picture 5"/>
          <p:cNvPicPr>
            <a:picLocks noChangeAspect="1"/>
          </p:cNvPicPr>
          <p:nvPr/>
        </p:nvPicPr>
        <p:blipFill>
          <a:blip r:embed="rId4"/>
          <a:srcRect/>
          <a:stretch>
            <a:fillRect/>
          </a:stretch>
        </p:blipFill>
        <p:spPr>
          <a:xfrm>
            <a:off x="2345256" y="1455713"/>
            <a:ext cx="870433" cy="1429869"/>
          </a:xfrm>
          <a:prstGeom prst="rect">
            <a:avLst/>
          </a:prstGeom>
        </p:spPr>
      </p:pic>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112066" y="693944"/>
            <a:ext cx="1721348" cy="1737501"/>
          </a:xfrm>
          <a:prstGeom prst="rect">
            <a:avLst/>
          </a:prstGeom>
        </p:spPr>
      </p:pic>
      <p:pic>
        <p:nvPicPr>
          <p:cNvPr id="7" name="Picture 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237572" y="0"/>
            <a:ext cx="1721348" cy="1737501"/>
          </a:xfrm>
          <a:prstGeom prst="rect">
            <a:avLst/>
          </a:prstGeom>
        </p:spPr>
      </p:pic>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288499" y="693944"/>
            <a:ext cx="1721348" cy="1737501"/>
          </a:xfrm>
          <a:prstGeom prst="rect">
            <a:avLst/>
          </a:prstGeom>
        </p:spPr>
      </p:pic>
      <p:pic>
        <p:nvPicPr>
          <p:cNvPr id="9" name="Picture 9"/>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510273" y="395628"/>
            <a:ext cx="1721348" cy="1737501"/>
          </a:xfrm>
          <a:prstGeom prst="rect">
            <a:avLst/>
          </a:prstGeom>
        </p:spPr>
      </p:pic>
      <p:pic>
        <p:nvPicPr>
          <p:cNvPr id="10" name="Picture 1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048259" y="-1185324"/>
            <a:ext cx="1721348" cy="1737501"/>
          </a:xfrm>
          <a:prstGeom prst="rect">
            <a:avLst/>
          </a:prstGeom>
        </p:spPr>
      </p:pic>
      <p:pic>
        <p:nvPicPr>
          <p:cNvPr id="11" name="Picture 11"/>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091300" y="-1341873"/>
            <a:ext cx="1721348" cy="1737501"/>
          </a:xfrm>
          <a:prstGeom prst="rect">
            <a:avLst/>
          </a:prstGeom>
        </p:spPr>
      </p:pic>
      <p:pic>
        <p:nvPicPr>
          <p:cNvPr id="12" name="Picture 12"/>
          <p:cNvPicPr>
            <a:picLocks noChangeAspect="1"/>
          </p:cNvPicPr>
          <p:nvPr/>
        </p:nvPicPr>
        <p:blipFill>
          <a:blip r:embed="rId5"/>
          <a:srcRect/>
          <a:stretch>
            <a:fillRect/>
          </a:stretch>
        </p:blipFill>
        <p:spPr>
          <a:xfrm>
            <a:off x="7476748" y="868750"/>
            <a:ext cx="2885982" cy="2067085"/>
          </a:xfrm>
          <a:prstGeom prst="rect">
            <a:avLst/>
          </a:prstGeom>
        </p:spPr>
      </p:pic>
      <p:pic>
        <p:nvPicPr>
          <p:cNvPr id="13" name="Picture 13"/>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234008" y="5267012"/>
            <a:ext cx="1361099" cy="1540338"/>
          </a:xfrm>
          <a:prstGeom prst="rect">
            <a:avLst/>
          </a:prstGeom>
        </p:spPr>
      </p:pic>
      <p:pic>
        <p:nvPicPr>
          <p:cNvPr id="14" name="Picture 14"/>
          <p:cNvPicPr>
            <a:picLocks noChangeAspect="1"/>
          </p:cNvPicPr>
          <p:nvPr/>
        </p:nvPicPr>
        <p:blipFill>
          <a:blip r:embed="rId8"/>
          <a:srcRect/>
          <a:stretch>
            <a:fillRect/>
          </a:stretch>
        </p:blipFill>
        <p:spPr>
          <a:xfrm rot="-1003902">
            <a:off x="3851584" y="5316617"/>
            <a:ext cx="1012970" cy="630574"/>
          </a:xfrm>
          <a:prstGeom prst="rect">
            <a:avLst/>
          </a:prstGeom>
        </p:spPr>
      </p:pic>
      <p:pic>
        <p:nvPicPr>
          <p:cNvPr id="15" name="Picture 15"/>
          <p:cNvPicPr>
            <a:picLocks noChangeAspect="1"/>
          </p:cNvPicPr>
          <p:nvPr/>
        </p:nvPicPr>
        <p:blipFill>
          <a:blip r:embed="rId9"/>
          <a:srcRect/>
          <a:stretch>
            <a:fillRect/>
          </a:stretch>
        </p:blipFill>
        <p:spPr>
          <a:xfrm rot="-785254">
            <a:off x="4245530" y="1062963"/>
            <a:ext cx="1048156" cy="818872"/>
          </a:xfrm>
          <a:prstGeom prst="rect">
            <a:avLst/>
          </a:prstGeom>
        </p:spPr>
      </p:pic>
      <p:pic>
        <p:nvPicPr>
          <p:cNvPr id="16" name="Picture 16"/>
          <p:cNvPicPr>
            <a:picLocks noChangeAspect="1"/>
          </p:cNvPicPr>
          <p:nvPr/>
        </p:nvPicPr>
        <p:blipFill>
          <a:blip r:embed="rId10"/>
          <a:srcRect/>
          <a:stretch>
            <a:fillRect/>
          </a:stretch>
        </p:blipFill>
        <p:spPr>
          <a:xfrm>
            <a:off x="8853156" y="4194317"/>
            <a:ext cx="965579" cy="1437588"/>
          </a:xfrm>
          <a:prstGeom prst="rect">
            <a:avLst/>
          </a:prstGeom>
        </p:spPr>
      </p:pic>
      <p:pic>
        <p:nvPicPr>
          <p:cNvPr id="17" name="Picture 17"/>
          <p:cNvPicPr>
            <a:picLocks noChangeAspect="1"/>
          </p:cNvPicPr>
          <p:nvPr/>
        </p:nvPicPr>
        <p:blipFill>
          <a:blip r:embed="rId11"/>
          <a:srcRect/>
          <a:stretch>
            <a:fillRect/>
          </a:stretch>
        </p:blipFill>
        <p:spPr>
          <a:xfrm>
            <a:off x="2345256" y="5631904"/>
            <a:ext cx="946540" cy="1229272"/>
          </a:xfrm>
          <a:prstGeom prst="rect">
            <a:avLst/>
          </a:prstGeom>
        </p:spPr>
      </p:pic>
      <p:pic>
        <p:nvPicPr>
          <p:cNvPr id="18" name="Picture 18"/>
          <p:cNvPicPr>
            <a:picLocks noChangeAspect="1"/>
          </p:cNvPicPr>
          <p:nvPr/>
        </p:nvPicPr>
        <p:blipFill>
          <a:blip r:embed="rId12"/>
          <a:srcRect/>
          <a:stretch>
            <a:fillRect/>
          </a:stretch>
        </p:blipFill>
        <p:spPr>
          <a:xfrm rot="-1322552">
            <a:off x="2527202" y="4539044"/>
            <a:ext cx="660388" cy="686118"/>
          </a:xfrm>
          <a:prstGeom prst="rect">
            <a:avLst/>
          </a:prstGeom>
        </p:spPr>
      </p:pic>
      <p:pic>
        <p:nvPicPr>
          <p:cNvPr id="19" name="Picture 19"/>
          <p:cNvPicPr>
            <a:picLocks noChangeAspect="1"/>
          </p:cNvPicPr>
          <p:nvPr/>
        </p:nvPicPr>
        <p:blipFill>
          <a:blip r:embed="rId13"/>
          <a:srcRect/>
          <a:stretch>
            <a:fillRect/>
          </a:stretch>
        </p:blipFill>
        <p:spPr>
          <a:xfrm rot="5400000">
            <a:off x="72369" y="4588289"/>
            <a:ext cx="3565313" cy="980461"/>
          </a:xfrm>
          <a:prstGeom prst="rect">
            <a:avLst/>
          </a:prstGeom>
        </p:spPr>
      </p:pic>
      <p:sp>
        <p:nvSpPr>
          <p:cNvPr id="21" name="TextBox 21"/>
          <p:cNvSpPr txBox="1"/>
          <p:nvPr/>
        </p:nvSpPr>
        <p:spPr>
          <a:xfrm>
            <a:off x="3001133" y="2457904"/>
            <a:ext cx="6462013" cy="2000548"/>
          </a:xfrm>
          <a:prstGeom prst="rect">
            <a:avLst/>
          </a:prstGeom>
        </p:spPr>
        <p:txBody>
          <a:bodyPr lIns="0" tIns="0" rIns="0" bIns="0" rtlCol="0" anchor="t">
            <a:spAutoFit/>
          </a:bodyPr>
          <a:lstStyle/>
          <a:p>
            <a:pPr algn="ctr"/>
            <a:r>
              <a:rPr lang="en-US" sz="6500" b="1" spc="580" dirty="0">
                <a:solidFill>
                  <a:srgbClr val="074960"/>
                </a:solidFill>
                <a:latin typeface="Times New Roman" panose="02020603050405020304" pitchFamily="18" charset="0"/>
                <a:cs typeface="Times New Roman" panose="02020603050405020304" pitchFamily="18" charset="0"/>
              </a:rPr>
              <a:t>IV. </a:t>
            </a:r>
          </a:p>
          <a:p>
            <a:pPr algn="ctr"/>
            <a:r>
              <a:rPr lang="en-US" sz="6500" b="1" spc="580" dirty="0">
                <a:solidFill>
                  <a:srgbClr val="074960"/>
                </a:solidFill>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96756198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a:extLst>
              <a:ext uri="{FF2B5EF4-FFF2-40B4-BE49-F238E27FC236}">
                <a16:creationId xmlns:a16="http://schemas.microsoft.com/office/drawing/2014/main" id="{2C3539F2-2694-4A3C-A2D5-06BF4BBC165C}"/>
              </a:ext>
            </a:extLst>
          </p:cNvPr>
          <p:cNvPicPr>
            <a:picLocks noChangeAspect="1"/>
          </p:cNvPicPr>
          <p:nvPr/>
        </p:nvPicPr>
        <p:blipFill rotWithShape="1">
          <a:blip r:embed="rId2">
            <a:extLst>
              <a:ext uri="{28A0092B-C50C-407E-A947-70E740481C1C}">
                <a14:useLocalDpi xmlns:a14="http://schemas.microsoft.com/office/drawing/2010/main" val="0"/>
              </a:ext>
            </a:extLst>
          </a:blip>
          <a:srcRect t="71253" r="274" b="9427"/>
          <a:stretch/>
        </p:blipFill>
        <p:spPr>
          <a:xfrm>
            <a:off x="0" y="3556250"/>
            <a:ext cx="12192000" cy="3301750"/>
          </a:xfrm>
          <a:prstGeom prst="rect">
            <a:avLst/>
          </a:prstGeom>
        </p:spPr>
      </p:pic>
      <p:pic>
        <p:nvPicPr>
          <p:cNvPr id="57" name="图片 56">
            <a:extLst>
              <a:ext uri="{FF2B5EF4-FFF2-40B4-BE49-F238E27FC236}">
                <a16:creationId xmlns:a16="http://schemas.microsoft.com/office/drawing/2014/main" id="{02E1DF90-CB47-471F-9A71-3D5B31F2E90E}"/>
              </a:ext>
            </a:extLst>
          </p:cNvPr>
          <p:cNvPicPr>
            <a:picLocks noChangeAspect="1"/>
          </p:cNvPicPr>
          <p:nvPr/>
        </p:nvPicPr>
        <p:blipFill rotWithShape="1">
          <a:blip r:embed="rId3">
            <a:extLst>
              <a:ext uri="{28A0092B-C50C-407E-A947-70E740481C1C}">
                <a14:useLocalDpi xmlns:a14="http://schemas.microsoft.com/office/drawing/2010/main" val="0"/>
              </a:ext>
            </a:extLst>
          </a:blip>
          <a:srcRect l="58176" t="52867" r="-1171" b="21243"/>
          <a:stretch/>
        </p:blipFill>
        <p:spPr>
          <a:xfrm>
            <a:off x="9118237" y="3815161"/>
            <a:ext cx="3180415" cy="3406443"/>
          </a:xfrm>
          <a:prstGeom prst="rect">
            <a:avLst/>
          </a:prstGeom>
        </p:spPr>
      </p:pic>
      <p:grpSp>
        <p:nvGrpSpPr>
          <p:cNvPr id="58" name="组合 57">
            <a:extLst>
              <a:ext uri="{FF2B5EF4-FFF2-40B4-BE49-F238E27FC236}">
                <a16:creationId xmlns:a16="http://schemas.microsoft.com/office/drawing/2014/main" id="{6D379875-DDCC-499A-BCBF-473219E27136}"/>
              </a:ext>
            </a:extLst>
          </p:cNvPr>
          <p:cNvGrpSpPr/>
          <p:nvPr/>
        </p:nvGrpSpPr>
        <p:grpSpPr>
          <a:xfrm>
            <a:off x="0" y="3566019"/>
            <a:ext cx="12195836" cy="3433990"/>
            <a:chOff x="-3836" y="3564981"/>
            <a:chExt cx="12195836" cy="3433990"/>
          </a:xfrm>
        </p:grpSpPr>
        <p:pic>
          <p:nvPicPr>
            <p:cNvPr id="59" name="图片 58">
              <a:extLst>
                <a:ext uri="{FF2B5EF4-FFF2-40B4-BE49-F238E27FC236}">
                  <a16:creationId xmlns:a16="http://schemas.microsoft.com/office/drawing/2014/main" id="{FD4347A6-B00D-40BE-AAAE-FF4CAF4DD558}"/>
                </a:ext>
              </a:extLst>
            </p:cNvPr>
            <p:cNvPicPr>
              <a:picLocks noChangeAspect="1"/>
            </p:cNvPicPr>
            <p:nvPr/>
          </p:nvPicPr>
          <p:blipFill rotWithShape="1">
            <a:blip r:embed="rId3">
              <a:extLst>
                <a:ext uri="{28A0092B-C50C-407E-A947-70E740481C1C}">
                  <a14:useLocalDpi xmlns:a14="http://schemas.microsoft.com/office/drawing/2010/main" val="0"/>
                </a:ext>
              </a:extLst>
            </a:blip>
            <a:srcRect t="48762" r="59945" b="24596"/>
            <a:stretch/>
          </p:blipFill>
          <p:spPr>
            <a:xfrm>
              <a:off x="-3836" y="3705474"/>
              <a:ext cx="2664699" cy="3152526"/>
            </a:xfrm>
            <a:prstGeom prst="rect">
              <a:avLst/>
            </a:prstGeom>
          </p:spPr>
        </p:pic>
        <p:grpSp>
          <p:nvGrpSpPr>
            <p:cNvPr id="60" name="组合 59">
              <a:extLst>
                <a:ext uri="{FF2B5EF4-FFF2-40B4-BE49-F238E27FC236}">
                  <a16:creationId xmlns:a16="http://schemas.microsoft.com/office/drawing/2014/main" id="{EB9D2F9A-F756-4402-9F5D-26C819A4B27F}"/>
                </a:ext>
              </a:extLst>
            </p:cNvPr>
            <p:cNvGrpSpPr/>
            <p:nvPr/>
          </p:nvGrpSpPr>
          <p:grpSpPr>
            <a:xfrm>
              <a:off x="169579" y="3564981"/>
              <a:ext cx="12022421" cy="3433990"/>
              <a:chOff x="169579" y="3564981"/>
              <a:chExt cx="12022421" cy="3433990"/>
            </a:xfrm>
          </p:grpSpPr>
          <p:pic>
            <p:nvPicPr>
              <p:cNvPr id="61" name="图片 60">
                <a:extLst>
                  <a:ext uri="{FF2B5EF4-FFF2-40B4-BE49-F238E27FC236}">
                    <a16:creationId xmlns:a16="http://schemas.microsoft.com/office/drawing/2014/main" id="{B2E6111B-623B-407A-A436-BE3E3D86D711}"/>
                  </a:ext>
                </a:extLst>
              </p:cNvPr>
              <p:cNvPicPr>
                <a:picLocks noChangeAspect="1"/>
              </p:cNvPicPr>
              <p:nvPr/>
            </p:nvPicPr>
            <p:blipFill rotWithShape="1">
              <a:blip r:embed="rId4">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grpSp>
            <p:nvGrpSpPr>
              <p:cNvPr id="62" name="组合 61">
                <a:extLst>
                  <a:ext uri="{FF2B5EF4-FFF2-40B4-BE49-F238E27FC236}">
                    <a16:creationId xmlns:a16="http://schemas.microsoft.com/office/drawing/2014/main" id="{11E39401-A460-4674-BE22-E0E627B5A22A}"/>
                  </a:ext>
                </a:extLst>
              </p:cNvPr>
              <p:cNvGrpSpPr/>
              <p:nvPr/>
            </p:nvGrpSpPr>
            <p:grpSpPr>
              <a:xfrm>
                <a:off x="169579" y="3963247"/>
                <a:ext cx="9959645" cy="3035724"/>
                <a:chOff x="169579" y="3963247"/>
                <a:chExt cx="9959645" cy="3035724"/>
              </a:xfrm>
            </p:grpSpPr>
            <p:pic>
              <p:nvPicPr>
                <p:cNvPr id="63" name="图片 62">
                  <a:extLst>
                    <a:ext uri="{FF2B5EF4-FFF2-40B4-BE49-F238E27FC236}">
                      <a16:creationId xmlns:a16="http://schemas.microsoft.com/office/drawing/2014/main" id="{CCACF87D-E4E0-43AE-9589-B7CD204D275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169579" y="4358452"/>
                  <a:ext cx="2467897" cy="2528052"/>
                </a:xfrm>
                <a:prstGeom prst="rect">
                  <a:avLst/>
                </a:prstGeom>
              </p:spPr>
            </p:pic>
            <p:pic>
              <p:nvPicPr>
                <p:cNvPr id="64" name="图片 63">
                  <a:extLst>
                    <a:ext uri="{FF2B5EF4-FFF2-40B4-BE49-F238E27FC236}">
                      <a16:creationId xmlns:a16="http://schemas.microsoft.com/office/drawing/2014/main" id="{C26AA3F0-E137-4834-B2A3-97DAC7DC9EA1}"/>
                    </a:ext>
                  </a:extLst>
                </p:cNvPr>
                <p:cNvPicPr>
                  <a:picLocks noChangeAspect="1"/>
                </p:cNvPicPr>
                <p:nvPr/>
              </p:nvPicPr>
              <p:blipFill rotWithShape="1">
                <a:blip r:embed="rId4">
                  <a:extLst>
                    <a:ext uri="{28A0092B-C50C-407E-A947-70E740481C1C}">
                      <a14:useLocalDpi xmlns:a14="http://schemas.microsoft.com/office/drawing/2010/main" val="0"/>
                    </a:ext>
                  </a:extLst>
                </a:blip>
                <a:srcRect l="40565" t="76702" r="34189"/>
                <a:stretch/>
              </p:blipFill>
              <p:spPr>
                <a:xfrm>
                  <a:off x="8729046" y="4649650"/>
                  <a:ext cx="1400178" cy="2298273"/>
                </a:xfrm>
                <a:prstGeom prst="rect">
                  <a:avLst/>
                </a:prstGeom>
              </p:spPr>
            </p:pic>
            <p:pic>
              <p:nvPicPr>
                <p:cNvPr id="65" name="图片 64">
                  <a:extLst>
                    <a:ext uri="{FF2B5EF4-FFF2-40B4-BE49-F238E27FC236}">
                      <a16:creationId xmlns:a16="http://schemas.microsoft.com/office/drawing/2014/main" id="{ECD9CD58-8A18-4094-916D-3A3C942D69A9}"/>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2291851" y="4991808"/>
                  <a:ext cx="1850211" cy="1895310"/>
                </a:xfrm>
                <a:prstGeom prst="rect">
                  <a:avLst/>
                </a:prstGeom>
              </p:spPr>
            </p:pic>
            <p:pic>
              <p:nvPicPr>
                <p:cNvPr id="66" name="图片 65">
                  <a:extLst>
                    <a:ext uri="{FF2B5EF4-FFF2-40B4-BE49-F238E27FC236}">
                      <a16:creationId xmlns:a16="http://schemas.microsoft.com/office/drawing/2014/main" id="{669CBD89-B41C-4C9A-A576-7FCDCE138CCC}"/>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243369" y="4922282"/>
                  <a:ext cx="1917482" cy="1964221"/>
                </a:xfrm>
                <a:prstGeom prst="rect">
                  <a:avLst/>
                </a:prstGeom>
              </p:spPr>
            </p:pic>
            <p:pic>
              <p:nvPicPr>
                <p:cNvPr id="67" name="图片 66">
                  <a:extLst>
                    <a:ext uri="{FF2B5EF4-FFF2-40B4-BE49-F238E27FC236}">
                      <a16:creationId xmlns:a16="http://schemas.microsoft.com/office/drawing/2014/main" id="{6EE9A463-0DB5-41CA-A322-27734E0231E5}"/>
                    </a:ext>
                  </a:extLst>
                </p:cNvPr>
                <p:cNvPicPr>
                  <a:picLocks noChangeAspect="1"/>
                </p:cNvPicPr>
                <p:nvPr/>
              </p:nvPicPr>
              <p:blipFill rotWithShape="1">
                <a:blip r:embed="rId3">
                  <a:extLst>
                    <a:ext uri="{28A0092B-C50C-407E-A947-70E740481C1C}">
                      <a14:useLocalDpi xmlns:a14="http://schemas.microsoft.com/office/drawing/2010/main" val="0"/>
                    </a:ext>
                  </a:extLst>
                </a:blip>
                <a:srcRect t="48762" r="59945" b="26775"/>
                <a:stretch/>
              </p:blipFill>
              <p:spPr>
                <a:xfrm>
                  <a:off x="3826598" y="5351805"/>
                  <a:ext cx="1400178" cy="1521061"/>
                </a:xfrm>
                <a:prstGeom prst="rect">
                  <a:avLst/>
                </a:prstGeom>
              </p:spPr>
            </p:pic>
            <p:pic>
              <p:nvPicPr>
                <p:cNvPr id="68" name="图片 67">
                  <a:extLst>
                    <a:ext uri="{FF2B5EF4-FFF2-40B4-BE49-F238E27FC236}">
                      <a16:creationId xmlns:a16="http://schemas.microsoft.com/office/drawing/2014/main" id="{0615CD0A-EDE4-4D77-8E76-5DD0EF05FCDE}"/>
                    </a:ext>
                  </a:extLst>
                </p:cNvPr>
                <p:cNvPicPr>
                  <a:picLocks noChangeAspect="1"/>
                </p:cNvPicPr>
                <p:nvPr/>
              </p:nvPicPr>
              <p:blipFill rotWithShape="1">
                <a:blip r:embed="rId4">
                  <a:extLst>
                    <a:ext uri="{28A0092B-C50C-407E-A947-70E740481C1C}">
                      <a14:useLocalDpi xmlns:a14="http://schemas.microsoft.com/office/drawing/2010/main" val="0"/>
                    </a:ext>
                  </a:extLst>
                </a:blip>
                <a:srcRect l="40565" t="76702" r="34189"/>
                <a:stretch/>
              </p:blipFill>
              <p:spPr>
                <a:xfrm>
                  <a:off x="4564326" y="4700698"/>
                  <a:ext cx="1400178" cy="2298273"/>
                </a:xfrm>
                <a:prstGeom prst="rect">
                  <a:avLst/>
                </a:prstGeom>
              </p:spPr>
            </p:pic>
            <p:pic>
              <p:nvPicPr>
                <p:cNvPr id="69" name="图片 68">
                  <a:extLst>
                    <a:ext uri="{FF2B5EF4-FFF2-40B4-BE49-F238E27FC236}">
                      <a16:creationId xmlns:a16="http://schemas.microsoft.com/office/drawing/2014/main" id="{171F981A-D3FD-4BF4-8E40-5FF6A3E53095}"/>
                    </a:ext>
                  </a:extLst>
                </p:cNvPr>
                <p:cNvPicPr>
                  <a:picLocks noChangeAspect="1"/>
                </p:cNvPicPr>
                <p:nvPr/>
              </p:nvPicPr>
              <p:blipFill rotWithShape="1">
                <a:blip r:embed="rId3">
                  <a:extLst>
                    <a:ext uri="{28A0092B-C50C-407E-A947-70E740481C1C}">
                      <a14:useLocalDpi xmlns:a14="http://schemas.microsoft.com/office/drawing/2010/main" val="0"/>
                    </a:ext>
                  </a:extLst>
                </a:blip>
                <a:srcRect t="48762" r="59945" b="26775"/>
                <a:stretch/>
              </p:blipFill>
              <p:spPr>
                <a:xfrm>
                  <a:off x="5264416" y="3963247"/>
                  <a:ext cx="2664699" cy="2894753"/>
                </a:xfrm>
                <a:prstGeom prst="rect">
                  <a:avLst/>
                </a:prstGeom>
              </p:spPr>
            </p:pic>
          </p:grpSp>
        </p:grpSp>
      </p:grpSp>
      <p:sp>
        <p:nvSpPr>
          <p:cNvPr id="70" name="云形 69">
            <a:extLst>
              <a:ext uri="{FF2B5EF4-FFF2-40B4-BE49-F238E27FC236}">
                <a16:creationId xmlns:a16="http://schemas.microsoft.com/office/drawing/2014/main" id="{044E3ED3-133D-40F9-82DA-23CA8E388AA4}"/>
              </a:ext>
            </a:extLst>
          </p:cNvPr>
          <p:cNvSpPr/>
          <p:nvPr/>
        </p:nvSpPr>
        <p:spPr>
          <a:xfrm>
            <a:off x="1174194" y="666568"/>
            <a:ext cx="9767494" cy="4934403"/>
          </a:xfrm>
          <a:prstGeom prst="cloud">
            <a:avLst/>
          </a:pr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BB896CB7-EA59-42EE-AD6C-1E56908343A7}"/>
              </a:ext>
            </a:extLst>
          </p:cNvPr>
          <p:cNvSpPr/>
          <p:nvPr/>
        </p:nvSpPr>
        <p:spPr>
          <a:xfrm>
            <a:off x="3705545" y="1268744"/>
            <a:ext cx="5027337" cy="1246495"/>
          </a:xfrm>
          <a:prstGeom prst="rect">
            <a:avLst/>
          </a:prstGeom>
        </p:spPr>
        <p:txBody>
          <a:bodyPr wrap="none">
            <a:spAutoFit/>
          </a:bodyPr>
          <a:lstStyle/>
          <a:p>
            <a:pPr algn="ctr"/>
            <a:r>
              <a:rPr lang="vi-VN" altLang="zh-CN" sz="7500" b="1" dirty="0">
                <a:solidFill>
                  <a:srgbClr val="592829"/>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TRÒ CHƠI</a:t>
            </a:r>
          </a:p>
        </p:txBody>
      </p:sp>
      <p:sp>
        <p:nvSpPr>
          <p:cNvPr id="2" name="矩形 70">
            <a:extLst>
              <a:ext uri="{FF2B5EF4-FFF2-40B4-BE49-F238E27FC236}">
                <a16:creationId xmlns:a16="http://schemas.microsoft.com/office/drawing/2014/main" id="{3E25C66F-24BF-E9E1-2CBB-5A9C040E594C}"/>
              </a:ext>
            </a:extLst>
          </p:cNvPr>
          <p:cNvSpPr/>
          <p:nvPr/>
        </p:nvSpPr>
        <p:spPr>
          <a:xfrm>
            <a:off x="1294457" y="2672724"/>
            <a:ext cx="9526967" cy="1246495"/>
          </a:xfrm>
          <a:prstGeom prst="rect">
            <a:avLst/>
          </a:prstGeom>
        </p:spPr>
        <p:txBody>
          <a:bodyPr wrap="none">
            <a:spAutoFit/>
          </a:bodyPr>
          <a:lstStyle/>
          <a:p>
            <a:pPr algn="ctr"/>
            <a:r>
              <a:rPr lang="vi-VN" altLang="zh-CN" sz="7500" b="1" i="1" dirty="0">
                <a:solidFill>
                  <a:srgbClr val="592829"/>
                </a:solidFill>
                <a:effectLst>
                  <a:outerShdw blurRad="38100" dist="38100" dir="2700000" algn="tl">
                    <a:srgbClr val="000000">
                      <a:alpha val="43137"/>
                    </a:srgbClr>
                  </a:outerShdw>
                </a:effectLst>
                <a:latin typeface="Times New Roman" panose="02020603050405020304" pitchFamily="18" charset="0"/>
                <a:ea typeface="字魂52号-阿开漫画体" panose="00000500000000000000" pitchFamily="2" charset="-122"/>
                <a:cs typeface="Times New Roman" panose="02020603050405020304" pitchFamily="18" charset="0"/>
              </a:rPr>
              <a:t>Hiểu biết về đại dương</a:t>
            </a:r>
          </a:p>
        </p:txBody>
      </p:sp>
    </p:spTree>
    <p:extLst>
      <p:ext uri="{BB962C8B-B14F-4D97-AF65-F5344CB8AC3E}">
        <p14:creationId xmlns:p14="http://schemas.microsoft.com/office/powerpoint/2010/main" val="1647039367"/>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53" presetClass="entr" presetSubtype="16" fill="hold"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53" presetClass="entr" presetSubtype="16" fill="hold"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 calcmode="lin" valueType="num">
                                      <p:cBhvr>
                                        <p:cTn id="22" dur="500" fill="hold"/>
                                        <p:tgtEl>
                                          <p:spTgt spid="70"/>
                                        </p:tgtEl>
                                        <p:attrNameLst>
                                          <p:attrName>ppt_w</p:attrName>
                                        </p:attrNameLst>
                                      </p:cBhvr>
                                      <p:tavLst>
                                        <p:tav tm="0">
                                          <p:val>
                                            <p:fltVal val="0"/>
                                          </p:val>
                                        </p:tav>
                                        <p:tav tm="100000">
                                          <p:val>
                                            <p:strVal val="#ppt_w"/>
                                          </p:val>
                                        </p:tav>
                                      </p:tavLst>
                                    </p:anim>
                                    <p:anim calcmode="lin" valueType="num">
                                      <p:cBhvr>
                                        <p:cTn id="23" dur="500" fill="hold"/>
                                        <p:tgtEl>
                                          <p:spTgt spid="70"/>
                                        </p:tgtEl>
                                        <p:attrNameLst>
                                          <p:attrName>ppt_h</p:attrName>
                                        </p:attrNameLst>
                                      </p:cBhvr>
                                      <p:tavLst>
                                        <p:tav tm="0">
                                          <p:val>
                                            <p:fltVal val="0"/>
                                          </p:val>
                                        </p:tav>
                                        <p:tav tm="100000">
                                          <p:val>
                                            <p:strVal val="#ppt_h"/>
                                          </p:val>
                                        </p:tav>
                                      </p:tavLst>
                                    </p:anim>
                                    <p:animEffect transition="in" filter="fade">
                                      <p:cBhvr>
                                        <p:cTn id="24" dur="500"/>
                                        <p:tgtEl>
                                          <p:spTgt spid="7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1"/>
                                        </p:tgtEl>
                                        <p:attrNameLst>
                                          <p:attrName>style.visibility</p:attrName>
                                        </p:attrNameLst>
                                      </p:cBhvr>
                                      <p:to>
                                        <p:strVal val="visible"/>
                                      </p:to>
                                    </p:set>
                                    <p:anim calcmode="lin" valueType="num">
                                      <p:cBhvr additive="base">
                                        <p:cTn id="29" dur="500" fill="hold"/>
                                        <p:tgtEl>
                                          <p:spTgt spid="71"/>
                                        </p:tgtEl>
                                        <p:attrNameLst>
                                          <p:attrName>ppt_x</p:attrName>
                                        </p:attrNameLst>
                                      </p:cBhvr>
                                      <p:tavLst>
                                        <p:tav tm="0">
                                          <p:val>
                                            <p:strVal val="#ppt_x"/>
                                          </p:val>
                                        </p:tav>
                                        <p:tav tm="100000">
                                          <p:val>
                                            <p:strVal val="#ppt_x"/>
                                          </p:val>
                                        </p:tav>
                                      </p:tavLst>
                                    </p:anim>
                                    <p:anim calcmode="lin" valueType="num">
                                      <p:cBhvr additive="base">
                                        <p:cTn id="30"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BFCEF484-6E6A-4607-8D88-1BBAF7BFB7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58180" y="-2880175"/>
            <a:ext cx="6875640" cy="12192000"/>
          </a:xfrm>
          <a:prstGeom prst="rect">
            <a:avLst/>
          </a:prstGeom>
        </p:spPr>
      </p:pic>
      <p:pic>
        <p:nvPicPr>
          <p:cNvPr id="6" name="PA_库_图片 961">
            <a:extLst>
              <a:ext uri="{FF2B5EF4-FFF2-40B4-BE49-F238E27FC236}">
                <a16:creationId xmlns:a16="http://schemas.microsoft.com/office/drawing/2014/main" id="{38B94B65-A73F-4C06-AF05-A2D1B32F4B43}"/>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160457" y="0"/>
            <a:ext cx="7044977" cy="6519459"/>
          </a:xfrm>
          <a:prstGeom prst="rect">
            <a:avLst/>
          </a:prstGeom>
        </p:spPr>
      </p:pic>
      <p:grpSp>
        <p:nvGrpSpPr>
          <p:cNvPr id="9" name="组合 8">
            <a:extLst>
              <a:ext uri="{FF2B5EF4-FFF2-40B4-BE49-F238E27FC236}">
                <a16:creationId xmlns:a16="http://schemas.microsoft.com/office/drawing/2014/main" id="{B5D1BE17-80E9-488A-AF6F-3AE6CC9B2B48}"/>
              </a:ext>
            </a:extLst>
          </p:cNvPr>
          <p:cNvGrpSpPr/>
          <p:nvPr/>
        </p:nvGrpSpPr>
        <p:grpSpPr>
          <a:xfrm>
            <a:off x="-70679" y="3564981"/>
            <a:ext cx="12262679" cy="3301218"/>
            <a:chOff x="-70679" y="3564981"/>
            <a:chExt cx="12262679" cy="3301218"/>
          </a:xfrm>
        </p:grpSpPr>
        <p:pic>
          <p:nvPicPr>
            <p:cNvPr id="10" name="图片 9">
              <a:extLst>
                <a:ext uri="{FF2B5EF4-FFF2-40B4-BE49-F238E27FC236}">
                  <a16:creationId xmlns:a16="http://schemas.microsoft.com/office/drawing/2014/main" id="{F409A957-F6F9-4D9C-9F3D-5C500CAB493B}"/>
                </a:ext>
              </a:extLst>
            </p:cNvPr>
            <p:cNvPicPr>
              <a:picLocks noChangeAspect="1"/>
            </p:cNvPicPr>
            <p:nvPr/>
          </p:nvPicPr>
          <p:blipFill rotWithShape="1">
            <a:blip r:embed="rId5">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pic>
          <p:nvPicPr>
            <p:cNvPr id="12" name="图片 11">
              <a:extLst>
                <a:ext uri="{FF2B5EF4-FFF2-40B4-BE49-F238E27FC236}">
                  <a16:creationId xmlns:a16="http://schemas.microsoft.com/office/drawing/2014/main" id="{C4B18591-DC44-4328-A2AF-2DC2736680E4}"/>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0679" y="4304370"/>
              <a:ext cx="2467186" cy="2527323"/>
            </a:xfrm>
            <a:prstGeom prst="rect">
              <a:avLst/>
            </a:prstGeom>
          </p:spPr>
        </p:pic>
      </p:grpSp>
      <p:pic>
        <p:nvPicPr>
          <p:cNvPr id="5" name="图片 4" descr="图片包含 无脊椎动物, 软体动物, 动物&#10;&#10;描述已自动生成">
            <a:extLst>
              <a:ext uri="{FF2B5EF4-FFF2-40B4-BE49-F238E27FC236}">
                <a16:creationId xmlns:a16="http://schemas.microsoft.com/office/drawing/2014/main" id="{B9DC9C62-940E-4791-A8ED-F731B87FE39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97015">
            <a:off x="5151033" y="1638624"/>
            <a:ext cx="7911282" cy="5586939"/>
          </a:xfrm>
          <a:prstGeom prst="rect">
            <a:avLst/>
          </a:prstGeom>
        </p:spPr>
      </p:pic>
      <p:sp>
        <p:nvSpPr>
          <p:cNvPr id="8" name="TextBox 7">
            <a:extLst>
              <a:ext uri="{FF2B5EF4-FFF2-40B4-BE49-F238E27FC236}">
                <a16:creationId xmlns:a16="http://schemas.microsoft.com/office/drawing/2014/main" id="{DCBCBD2A-B9F4-0E71-9016-5BFA80A6E5E1}"/>
              </a:ext>
            </a:extLst>
          </p:cNvPr>
          <p:cNvSpPr txBox="1"/>
          <p:nvPr/>
        </p:nvSpPr>
        <p:spPr>
          <a:xfrm>
            <a:off x="2396507" y="1143523"/>
            <a:ext cx="4740229" cy="3628686"/>
          </a:xfrm>
          <a:prstGeom prst="rect">
            <a:avLst/>
          </a:prstGeom>
          <a:noFill/>
        </p:spPr>
        <p:txBody>
          <a:bodyPr wrap="square">
            <a:spAutoFit/>
          </a:bodyPr>
          <a:lstStyle/>
          <a:p>
            <a:pPr algn="ctr">
              <a:lnSpc>
                <a:spcPct val="150000"/>
              </a:lnSpc>
            </a:pPr>
            <a:r>
              <a:rPr lang="vi-VN" sz="2600" dirty="0"/>
              <a:t>Nhân vật nào trong đoạn trích “Bạch tuộc” để lại cho em nhiều ấn tượng nhất? Vì sao? Hãy miêu tả (khoảng 4-5 dòng) hoặc vẽ trên giấy chân dung của nhân vật này.</a:t>
            </a:r>
            <a:endParaRPr lang="en-VN" sz="2600" dirty="0"/>
          </a:p>
        </p:txBody>
      </p:sp>
    </p:spTree>
    <p:extLst>
      <p:ext uri="{BB962C8B-B14F-4D97-AF65-F5344CB8AC3E}">
        <p14:creationId xmlns:p14="http://schemas.microsoft.com/office/powerpoint/2010/main" val="1512062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64872" y="252372"/>
            <a:ext cx="1721348" cy="1737501"/>
          </a:xfrm>
          <a:prstGeom prst="rect">
            <a:avLst/>
          </a:prstGeom>
        </p:spPr>
      </p:pic>
      <p:grpSp>
        <p:nvGrpSpPr>
          <p:cNvPr id="3" name="Group 3"/>
          <p:cNvGrpSpPr/>
          <p:nvPr/>
        </p:nvGrpSpPr>
        <p:grpSpPr>
          <a:xfrm>
            <a:off x="2780473" y="1979073"/>
            <a:ext cx="6635547" cy="2903030"/>
            <a:chOff x="0" y="0"/>
            <a:chExt cx="3365367" cy="1472337"/>
          </a:xfrm>
        </p:grpSpPr>
        <p:sp>
          <p:nvSpPr>
            <p:cNvPr id="4" name="Freeform 4"/>
            <p:cNvSpPr/>
            <p:nvPr/>
          </p:nvSpPr>
          <p:spPr>
            <a:xfrm>
              <a:off x="0" y="0"/>
              <a:ext cx="3365367" cy="1472337"/>
            </a:xfrm>
            <a:custGeom>
              <a:avLst/>
              <a:gdLst/>
              <a:ahLst/>
              <a:cxnLst/>
              <a:rect l="l" t="t" r="r" b="b"/>
              <a:pathLst>
                <a:path w="3365367" h="1472337">
                  <a:moveTo>
                    <a:pt x="0" y="0"/>
                  </a:moveTo>
                  <a:lnTo>
                    <a:pt x="3365367" y="0"/>
                  </a:lnTo>
                  <a:lnTo>
                    <a:pt x="3365367" y="1472337"/>
                  </a:lnTo>
                  <a:lnTo>
                    <a:pt x="0" y="1472337"/>
                  </a:lnTo>
                  <a:close/>
                </a:path>
              </a:pathLst>
            </a:custGeom>
            <a:solidFill>
              <a:srgbClr val="FFFFFF"/>
            </a:solidFill>
          </p:spPr>
        </p:sp>
      </p:grpSp>
      <p:pic>
        <p:nvPicPr>
          <p:cNvPr id="5" name="Picture 5"/>
          <p:cNvPicPr>
            <a:picLocks noChangeAspect="1"/>
          </p:cNvPicPr>
          <p:nvPr/>
        </p:nvPicPr>
        <p:blipFill>
          <a:blip r:embed="rId4"/>
          <a:srcRect/>
          <a:stretch>
            <a:fillRect/>
          </a:stretch>
        </p:blipFill>
        <p:spPr>
          <a:xfrm>
            <a:off x="2345256" y="1455713"/>
            <a:ext cx="870433" cy="1429869"/>
          </a:xfrm>
          <a:prstGeom prst="rect">
            <a:avLst/>
          </a:prstGeom>
        </p:spPr>
      </p:pic>
      <p:pic>
        <p:nvPicPr>
          <p:cNvPr id="6" name="Picture 6"/>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112066" y="693944"/>
            <a:ext cx="1721348" cy="1737501"/>
          </a:xfrm>
          <a:prstGeom prst="rect">
            <a:avLst/>
          </a:prstGeom>
        </p:spPr>
      </p:pic>
      <p:pic>
        <p:nvPicPr>
          <p:cNvPr id="7" name="Picture 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flipH="1">
            <a:off x="5237572" y="0"/>
            <a:ext cx="1721348" cy="1737501"/>
          </a:xfrm>
          <a:prstGeom prst="rect">
            <a:avLst/>
          </a:prstGeom>
        </p:spPr>
      </p:pic>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7288499" y="693944"/>
            <a:ext cx="1721348" cy="1737501"/>
          </a:xfrm>
          <a:prstGeom prst="rect">
            <a:avLst/>
          </a:prstGeom>
        </p:spPr>
      </p:pic>
      <p:pic>
        <p:nvPicPr>
          <p:cNvPr id="9" name="Picture 9"/>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510273" y="395628"/>
            <a:ext cx="1721348" cy="1737501"/>
          </a:xfrm>
          <a:prstGeom prst="rect">
            <a:avLst/>
          </a:prstGeom>
        </p:spPr>
      </p:pic>
      <p:pic>
        <p:nvPicPr>
          <p:cNvPr id="10" name="Picture 10"/>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3048259" y="-1185324"/>
            <a:ext cx="1721348" cy="1737501"/>
          </a:xfrm>
          <a:prstGeom prst="rect">
            <a:avLst/>
          </a:prstGeom>
        </p:spPr>
      </p:pic>
      <p:pic>
        <p:nvPicPr>
          <p:cNvPr id="11" name="Picture 11"/>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8091300" y="-1341873"/>
            <a:ext cx="1721348" cy="1737501"/>
          </a:xfrm>
          <a:prstGeom prst="rect">
            <a:avLst/>
          </a:prstGeom>
        </p:spPr>
      </p:pic>
      <p:pic>
        <p:nvPicPr>
          <p:cNvPr id="12" name="Picture 12"/>
          <p:cNvPicPr>
            <a:picLocks noChangeAspect="1"/>
          </p:cNvPicPr>
          <p:nvPr/>
        </p:nvPicPr>
        <p:blipFill>
          <a:blip r:embed="rId5"/>
          <a:srcRect/>
          <a:stretch>
            <a:fillRect/>
          </a:stretch>
        </p:blipFill>
        <p:spPr>
          <a:xfrm>
            <a:off x="7476748" y="868750"/>
            <a:ext cx="2885982" cy="2067085"/>
          </a:xfrm>
          <a:prstGeom prst="rect">
            <a:avLst/>
          </a:prstGeom>
        </p:spPr>
      </p:pic>
      <p:pic>
        <p:nvPicPr>
          <p:cNvPr id="13" name="Picture 13"/>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9234008" y="5267012"/>
            <a:ext cx="1361099" cy="1540338"/>
          </a:xfrm>
          <a:prstGeom prst="rect">
            <a:avLst/>
          </a:prstGeom>
        </p:spPr>
      </p:pic>
      <p:pic>
        <p:nvPicPr>
          <p:cNvPr id="14" name="Picture 14"/>
          <p:cNvPicPr>
            <a:picLocks noChangeAspect="1"/>
          </p:cNvPicPr>
          <p:nvPr/>
        </p:nvPicPr>
        <p:blipFill>
          <a:blip r:embed="rId8"/>
          <a:srcRect/>
          <a:stretch>
            <a:fillRect/>
          </a:stretch>
        </p:blipFill>
        <p:spPr>
          <a:xfrm rot="-1003902">
            <a:off x="3851584" y="5316617"/>
            <a:ext cx="1012970" cy="630574"/>
          </a:xfrm>
          <a:prstGeom prst="rect">
            <a:avLst/>
          </a:prstGeom>
        </p:spPr>
      </p:pic>
      <p:pic>
        <p:nvPicPr>
          <p:cNvPr id="15" name="Picture 15"/>
          <p:cNvPicPr>
            <a:picLocks noChangeAspect="1"/>
          </p:cNvPicPr>
          <p:nvPr/>
        </p:nvPicPr>
        <p:blipFill>
          <a:blip r:embed="rId9"/>
          <a:srcRect/>
          <a:stretch>
            <a:fillRect/>
          </a:stretch>
        </p:blipFill>
        <p:spPr>
          <a:xfrm rot="-785254">
            <a:off x="4245530" y="1062963"/>
            <a:ext cx="1048156" cy="818872"/>
          </a:xfrm>
          <a:prstGeom prst="rect">
            <a:avLst/>
          </a:prstGeom>
        </p:spPr>
      </p:pic>
      <p:pic>
        <p:nvPicPr>
          <p:cNvPr id="16" name="Picture 16"/>
          <p:cNvPicPr>
            <a:picLocks noChangeAspect="1"/>
          </p:cNvPicPr>
          <p:nvPr/>
        </p:nvPicPr>
        <p:blipFill>
          <a:blip r:embed="rId10"/>
          <a:srcRect/>
          <a:stretch>
            <a:fillRect/>
          </a:stretch>
        </p:blipFill>
        <p:spPr>
          <a:xfrm>
            <a:off x="8853156" y="4194317"/>
            <a:ext cx="965579" cy="1437588"/>
          </a:xfrm>
          <a:prstGeom prst="rect">
            <a:avLst/>
          </a:prstGeom>
        </p:spPr>
      </p:pic>
      <p:pic>
        <p:nvPicPr>
          <p:cNvPr id="17" name="Picture 17"/>
          <p:cNvPicPr>
            <a:picLocks noChangeAspect="1"/>
          </p:cNvPicPr>
          <p:nvPr/>
        </p:nvPicPr>
        <p:blipFill>
          <a:blip r:embed="rId11"/>
          <a:srcRect/>
          <a:stretch>
            <a:fillRect/>
          </a:stretch>
        </p:blipFill>
        <p:spPr>
          <a:xfrm>
            <a:off x="2345256" y="5631904"/>
            <a:ext cx="946540" cy="1229272"/>
          </a:xfrm>
          <a:prstGeom prst="rect">
            <a:avLst/>
          </a:prstGeom>
        </p:spPr>
      </p:pic>
      <p:pic>
        <p:nvPicPr>
          <p:cNvPr id="18" name="Picture 18"/>
          <p:cNvPicPr>
            <a:picLocks noChangeAspect="1"/>
          </p:cNvPicPr>
          <p:nvPr/>
        </p:nvPicPr>
        <p:blipFill>
          <a:blip r:embed="rId12"/>
          <a:srcRect/>
          <a:stretch>
            <a:fillRect/>
          </a:stretch>
        </p:blipFill>
        <p:spPr>
          <a:xfrm rot="-1322552">
            <a:off x="2527202" y="4539044"/>
            <a:ext cx="660388" cy="686118"/>
          </a:xfrm>
          <a:prstGeom prst="rect">
            <a:avLst/>
          </a:prstGeom>
        </p:spPr>
      </p:pic>
      <p:pic>
        <p:nvPicPr>
          <p:cNvPr id="19" name="Picture 19"/>
          <p:cNvPicPr>
            <a:picLocks noChangeAspect="1"/>
          </p:cNvPicPr>
          <p:nvPr/>
        </p:nvPicPr>
        <p:blipFill>
          <a:blip r:embed="rId13"/>
          <a:srcRect/>
          <a:stretch>
            <a:fillRect/>
          </a:stretch>
        </p:blipFill>
        <p:spPr>
          <a:xfrm rot="5400000">
            <a:off x="72369" y="4588289"/>
            <a:ext cx="3565313" cy="980461"/>
          </a:xfrm>
          <a:prstGeom prst="rect">
            <a:avLst/>
          </a:prstGeom>
        </p:spPr>
      </p:pic>
      <p:sp>
        <p:nvSpPr>
          <p:cNvPr id="21" name="TextBox 21"/>
          <p:cNvSpPr txBox="1"/>
          <p:nvPr/>
        </p:nvSpPr>
        <p:spPr>
          <a:xfrm>
            <a:off x="3001133" y="2457904"/>
            <a:ext cx="6462013" cy="2000548"/>
          </a:xfrm>
          <a:prstGeom prst="rect">
            <a:avLst/>
          </a:prstGeom>
        </p:spPr>
        <p:txBody>
          <a:bodyPr lIns="0" tIns="0" rIns="0" bIns="0" rtlCol="0" anchor="t">
            <a:spAutoFit/>
          </a:bodyPr>
          <a:lstStyle/>
          <a:p>
            <a:pPr algn="ctr"/>
            <a:r>
              <a:rPr lang="en-US" sz="6500" b="1" spc="580" dirty="0">
                <a:solidFill>
                  <a:srgbClr val="074960"/>
                </a:solidFill>
                <a:latin typeface="Times New Roman" panose="02020603050405020304" pitchFamily="18" charset="0"/>
                <a:cs typeface="Times New Roman" panose="02020603050405020304" pitchFamily="18" charset="0"/>
              </a:rPr>
              <a:t>V. </a:t>
            </a:r>
          </a:p>
          <a:p>
            <a:pPr algn="ctr"/>
            <a:r>
              <a:rPr lang="en-US" sz="6500" b="1" spc="580" dirty="0">
                <a:solidFill>
                  <a:srgbClr val="074960"/>
                </a:solidFill>
                <a:latin typeface="Times New Roman" panose="02020603050405020304" pitchFamily="18" charset="0"/>
                <a:cs typeface="Times New Roman" panose="02020603050405020304" pitchFamily="18" charset="0"/>
              </a:rPr>
              <a:t>VẬN DỤNG</a:t>
            </a:r>
          </a:p>
        </p:txBody>
      </p:sp>
    </p:spTree>
    <p:extLst>
      <p:ext uri="{BB962C8B-B14F-4D97-AF65-F5344CB8AC3E}">
        <p14:creationId xmlns:p14="http://schemas.microsoft.com/office/powerpoint/2010/main" val="177642195"/>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BFCEF484-6E6A-4607-8D88-1BBAF7BFB7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2658180" y="-2880175"/>
            <a:ext cx="6875640" cy="12192000"/>
          </a:xfrm>
          <a:prstGeom prst="rect">
            <a:avLst/>
          </a:prstGeom>
        </p:spPr>
      </p:pic>
      <p:pic>
        <p:nvPicPr>
          <p:cNvPr id="6" name="PA_库_图片 961">
            <a:extLst>
              <a:ext uri="{FF2B5EF4-FFF2-40B4-BE49-F238E27FC236}">
                <a16:creationId xmlns:a16="http://schemas.microsoft.com/office/drawing/2014/main" id="{38B94B65-A73F-4C06-AF05-A2D1B32F4B43}"/>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160457" y="0"/>
            <a:ext cx="7044977" cy="6519459"/>
          </a:xfrm>
          <a:prstGeom prst="rect">
            <a:avLst/>
          </a:prstGeom>
        </p:spPr>
      </p:pic>
      <p:grpSp>
        <p:nvGrpSpPr>
          <p:cNvPr id="9" name="组合 8">
            <a:extLst>
              <a:ext uri="{FF2B5EF4-FFF2-40B4-BE49-F238E27FC236}">
                <a16:creationId xmlns:a16="http://schemas.microsoft.com/office/drawing/2014/main" id="{B5D1BE17-80E9-488A-AF6F-3AE6CC9B2B48}"/>
              </a:ext>
            </a:extLst>
          </p:cNvPr>
          <p:cNvGrpSpPr/>
          <p:nvPr/>
        </p:nvGrpSpPr>
        <p:grpSpPr>
          <a:xfrm>
            <a:off x="-70679" y="3564981"/>
            <a:ext cx="12262679" cy="3301218"/>
            <a:chOff x="-70679" y="3564981"/>
            <a:chExt cx="12262679" cy="3301218"/>
          </a:xfrm>
        </p:grpSpPr>
        <p:pic>
          <p:nvPicPr>
            <p:cNvPr id="10" name="图片 9">
              <a:extLst>
                <a:ext uri="{FF2B5EF4-FFF2-40B4-BE49-F238E27FC236}">
                  <a16:creationId xmlns:a16="http://schemas.microsoft.com/office/drawing/2014/main" id="{F409A957-F6F9-4D9C-9F3D-5C500CAB493B}"/>
                </a:ext>
              </a:extLst>
            </p:cNvPr>
            <p:cNvPicPr>
              <a:picLocks noChangeAspect="1"/>
            </p:cNvPicPr>
            <p:nvPr/>
          </p:nvPicPr>
          <p:blipFill rotWithShape="1">
            <a:blip r:embed="rId5">
              <a:extLst>
                <a:ext uri="{28A0092B-C50C-407E-A947-70E740481C1C}">
                  <a14:useLocalDpi xmlns:a14="http://schemas.microsoft.com/office/drawing/2010/main" val="0"/>
                </a:ext>
              </a:extLst>
            </a:blip>
            <a:srcRect l="65426" t="67526" r="-108" b="9176"/>
            <a:stretch/>
          </p:blipFill>
          <p:spPr>
            <a:xfrm>
              <a:off x="9429135" y="3564981"/>
              <a:ext cx="2762865" cy="3301218"/>
            </a:xfrm>
            <a:prstGeom prst="rect">
              <a:avLst/>
            </a:prstGeom>
          </p:spPr>
        </p:pic>
        <p:pic>
          <p:nvPicPr>
            <p:cNvPr id="12" name="图片 11">
              <a:extLst>
                <a:ext uri="{FF2B5EF4-FFF2-40B4-BE49-F238E27FC236}">
                  <a16:creationId xmlns:a16="http://schemas.microsoft.com/office/drawing/2014/main" id="{C4B18591-DC44-4328-A2AF-2DC2736680E4}"/>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67541" b="90330" l="400" r="39600">
                          <a14:foregroundMark x1="19600" y1="87031" x2="18933" y2="89430"/>
                          <a14:foregroundMark x1="23733" y1="77961" x2="23733" y2="77961"/>
                        </a14:backgroundRemoval>
                      </a14:imgEffect>
                    </a14:imgLayer>
                  </a14:imgProps>
                </a:ext>
                <a:ext uri="{28A0092B-C50C-407E-A947-70E740481C1C}">
                  <a14:useLocalDpi xmlns:a14="http://schemas.microsoft.com/office/drawing/2010/main" val="0"/>
                </a:ext>
              </a:extLst>
            </a:blip>
            <a:srcRect t="66810" r="58925" b="9534"/>
            <a:stretch/>
          </p:blipFill>
          <p:spPr>
            <a:xfrm flipH="1">
              <a:off x="-70679" y="4304370"/>
              <a:ext cx="2467186" cy="2527323"/>
            </a:xfrm>
            <a:prstGeom prst="rect">
              <a:avLst/>
            </a:prstGeom>
          </p:spPr>
        </p:pic>
      </p:grpSp>
      <p:pic>
        <p:nvPicPr>
          <p:cNvPr id="5" name="图片 4" descr="图片包含 无脊椎动物, 软体动物, 动物&#10;&#10;描述已自动生成">
            <a:extLst>
              <a:ext uri="{FF2B5EF4-FFF2-40B4-BE49-F238E27FC236}">
                <a16:creationId xmlns:a16="http://schemas.microsoft.com/office/drawing/2014/main" id="{B9DC9C62-940E-4791-A8ED-F731B87FE39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2197015">
            <a:off x="5151033" y="1638624"/>
            <a:ext cx="7911282" cy="5586939"/>
          </a:xfrm>
          <a:prstGeom prst="rect">
            <a:avLst/>
          </a:prstGeom>
        </p:spPr>
      </p:pic>
      <p:sp>
        <p:nvSpPr>
          <p:cNvPr id="8" name="TextBox 7">
            <a:extLst>
              <a:ext uri="{FF2B5EF4-FFF2-40B4-BE49-F238E27FC236}">
                <a16:creationId xmlns:a16="http://schemas.microsoft.com/office/drawing/2014/main" id="{DCBCBD2A-B9F4-0E71-9016-5BFA80A6E5E1}"/>
              </a:ext>
            </a:extLst>
          </p:cNvPr>
          <p:cNvSpPr txBox="1"/>
          <p:nvPr/>
        </p:nvSpPr>
        <p:spPr>
          <a:xfrm>
            <a:off x="2467185" y="1464101"/>
            <a:ext cx="4380139" cy="3254352"/>
          </a:xfrm>
          <a:prstGeom prst="rect">
            <a:avLst/>
          </a:prstGeom>
          <a:noFill/>
        </p:spPr>
        <p:txBody>
          <a:bodyPr wrap="square" anchor="ctr">
            <a:spAutoFit/>
          </a:bodyPr>
          <a:lstStyle/>
          <a:p>
            <a:pPr algn="ctr">
              <a:lnSpc>
                <a:spcPct val="150000"/>
              </a:lnSpc>
            </a:pPr>
            <a:r>
              <a:rPr lang="vi-VN" sz="2800" dirty="0"/>
              <a:t>Từ câu chuyện trên, em rút ra được bài học gì khi gặp những tình huống khó khăn và thử thách nguy hiểm trong cuộc sống?</a:t>
            </a:r>
            <a:endParaRPr lang="en-VN" sz="2800" dirty="0"/>
          </a:p>
        </p:txBody>
      </p:sp>
    </p:spTree>
    <p:extLst>
      <p:ext uri="{BB962C8B-B14F-4D97-AF65-F5344CB8AC3E}">
        <p14:creationId xmlns:p14="http://schemas.microsoft.com/office/powerpoint/2010/main" val="569571903"/>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3777" t="1206" r="7577" b="15207"/>
          <a:stretch>
            <a:fillRect/>
          </a:stretch>
        </p:blipFill>
        <p:spPr>
          <a:xfrm>
            <a:off x="417443" y="0"/>
            <a:ext cx="11774557" cy="6858000"/>
          </a:xfrm>
          <a:prstGeom prst="rect">
            <a:avLst/>
          </a:prstGeom>
        </p:spPr>
      </p:pic>
      <p:grpSp>
        <p:nvGrpSpPr>
          <p:cNvPr id="3" name="Group 3"/>
          <p:cNvGrpSpPr/>
          <p:nvPr/>
        </p:nvGrpSpPr>
        <p:grpSpPr>
          <a:xfrm>
            <a:off x="0" y="-392384"/>
            <a:ext cx="7433732" cy="7541043"/>
            <a:chOff x="0" y="0"/>
            <a:chExt cx="1610514" cy="1913890"/>
          </a:xfrm>
        </p:grpSpPr>
        <p:sp>
          <p:nvSpPr>
            <p:cNvPr id="4" name="Freeform 4"/>
            <p:cNvSpPr/>
            <p:nvPr/>
          </p:nvSpPr>
          <p:spPr>
            <a:xfrm>
              <a:off x="0" y="0"/>
              <a:ext cx="1610514" cy="1913890"/>
            </a:xfrm>
            <a:custGeom>
              <a:avLst/>
              <a:gdLst/>
              <a:ahLst/>
              <a:cxnLst/>
              <a:rect l="l" t="t" r="r" b="b"/>
              <a:pathLst>
                <a:path w="1610514" h="1913890">
                  <a:moveTo>
                    <a:pt x="0" y="0"/>
                  </a:moveTo>
                  <a:lnTo>
                    <a:pt x="1610514" y="0"/>
                  </a:lnTo>
                  <a:lnTo>
                    <a:pt x="1610514" y="1913890"/>
                  </a:lnTo>
                  <a:lnTo>
                    <a:pt x="0" y="1913890"/>
                  </a:lnTo>
                  <a:close/>
                </a:path>
              </a:pathLst>
            </a:custGeom>
            <a:solidFill>
              <a:srgbClr val="1B3849">
                <a:alpha val="84706"/>
              </a:srgbClr>
            </a:solidFill>
          </p:spPr>
        </p:sp>
      </p:grpSp>
      <p:sp>
        <p:nvSpPr>
          <p:cNvPr id="6" name="AutoShape 6"/>
          <p:cNvSpPr/>
          <p:nvPr/>
        </p:nvSpPr>
        <p:spPr>
          <a:xfrm>
            <a:off x="3110359" y="768232"/>
            <a:ext cx="4323373" cy="0"/>
          </a:xfrm>
          <a:prstGeom prst="line">
            <a:avLst/>
          </a:prstGeom>
          <a:ln w="47625" cap="flat">
            <a:solidFill>
              <a:srgbClr val="FFFFFF"/>
            </a:solidFill>
            <a:prstDash val="solid"/>
            <a:headEnd type="none" w="sm" len="sm"/>
            <a:tailEnd type="none" w="sm" len="sm"/>
          </a:ln>
        </p:spPr>
      </p:sp>
      <p:pic>
        <p:nvPicPr>
          <p:cNvPr id="7" name="Picture 7"/>
          <p:cNvPicPr>
            <a:picLocks noChangeAspect="1"/>
          </p:cNvPicPr>
          <p:nvPr/>
        </p:nvPicPr>
        <p:blipFill>
          <a:blip r:embed="rId3"/>
          <a:srcRect/>
          <a:stretch>
            <a:fillRect/>
          </a:stretch>
        </p:blipFill>
        <p:spPr>
          <a:xfrm>
            <a:off x="1425287" y="4199094"/>
            <a:ext cx="4235510" cy="2832497"/>
          </a:xfrm>
          <a:prstGeom prst="rect">
            <a:avLst/>
          </a:prstGeom>
        </p:spPr>
      </p:pic>
      <p:sp>
        <p:nvSpPr>
          <p:cNvPr id="9" name="TextBox 9"/>
          <p:cNvSpPr txBox="1"/>
          <p:nvPr/>
        </p:nvSpPr>
        <p:spPr>
          <a:xfrm>
            <a:off x="952308" y="869156"/>
            <a:ext cx="6566091" cy="3500189"/>
          </a:xfrm>
          <a:prstGeom prst="rect">
            <a:avLst/>
          </a:prstGeom>
        </p:spPr>
        <p:txBody>
          <a:bodyPr wrap="square" lIns="0" tIns="0" rIns="0" bIns="0" rtlCol="0" anchor="ctr">
            <a:spAutoFit/>
          </a:bodyPr>
          <a:lstStyle/>
          <a:p>
            <a:pPr>
              <a:lnSpc>
                <a:spcPct val="150000"/>
              </a:lnSpc>
            </a:pPr>
            <a:r>
              <a:rPr lang="vi-VN" sz="2200" b="1" dirty="0">
                <a:solidFill>
                  <a:srgbClr val="E9FBFF"/>
                </a:solidFill>
              </a:rPr>
              <a:t>Bài học khi gặp tình huống khó khăn, thử thách nguy hiểm trong cuộc sống</a:t>
            </a:r>
            <a:endParaRPr lang="en-VN" sz="2200" dirty="0">
              <a:solidFill>
                <a:srgbClr val="E9FBFF"/>
              </a:solidFill>
            </a:endParaRPr>
          </a:p>
          <a:p>
            <a:pPr>
              <a:lnSpc>
                <a:spcPct val="150000"/>
              </a:lnSpc>
            </a:pPr>
            <a:r>
              <a:rPr lang="vi-VN" sz="2200" i="1" dirty="0">
                <a:solidFill>
                  <a:srgbClr val="E9FBFF"/>
                </a:solidFill>
              </a:rPr>
              <a:t> </a:t>
            </a:r>
            <a:r>
              <a:rPr lang="vi-VN" sz="2200" dirty="0">
                <a:solidFill>
                  <a:srgbClr val="E9FBFF"/>
                </a:solidFill>
              </a:rPr>
              <a:t>- Bình tĩnh, nhanh trí xử lí vấn đề khó khăn một cách gọn gàng, hiệu quả.</a:t>
            </a:r>
            <a:endParaRPr lang="en-VN" sz="2200" dirty="0">
              <a:solidFill>
                <a:srgbClr val="E9FBFF"/>
              </a:solidFill>
            </a:endParaRPr>
          </a:p>
          <a:p>
            <a:pPr>
              <a:lnSpc>
                <a:spcPct val="150000"/>
              </a:lnSpc>
            </a:pPr>
            <a:r>
              <a:rPr lang="vi-VN" sz="2200" dirty="0">
                <a:solidFill>
                  <a:srgbClr val="E9FBFF"/>
                </a:solidFill>
              </a:rPr>
              <a:t>- Can đảm, dũng cảm hành động để vượt qua thử thách nguy hiểm.</a:t>
            </a:r>
            <a:endParaRPr lang="en-VN" sz="2200" dirty="0">
              <a:solidFill>
                <a:srgbClr val="E9FBFF"/>
              </a:solidFill>
            </a:endParaRPr>
          </a:p>
          <a:p>
            <a:pPr>
              <a:lnSpc>
                <a:spcPct val="150000"/>
              </a:lnSpc>
            </a:pPr>
            <a:r>
              <a:rPr lang="vi-VN" sz="2200" dirty="0">
                <a:solidFill>
                  <a:srgbClr val="E9FBFF"/>
                </a:solidFill>
              </a:rPr>
              <a:t>- Đoàn kết, thương yêu và trách nhiệm</a:t>
            </a:r>
            <a:r>
              <a:rPr lang="en-VN" sz="2200" dirty="0">
                <a:solidFill>
                  <a:srgbClr val="E9FBFF"/>
                </a:solidFill>
              </a:rPr>
              <a:t> </a:t>
            </a:r>
            <a:endParaRPr lang="en-US" sz="2200" dirty="0">
              <a:solidFill>
                <a:srgbClr val="E9FBFF"/>
              </a:solidFill>
              <a:latin typeface="Barabara"/>
            </a:endParaRPr>
          </a:p>
        </p:txBody>
      </p:sp>
    </p:spTree>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l="13287" t="744" r="13253" b="769"/>
          <a:stretch>
            <a:fillRect/>
          </a:stretch>
        </p:blipFill>
        <p:spPr>
          <a:xfrm>
            <a:off x="1" y="0"/>
            <a:ext cx="12192000" cy="6858000"/>
          </a:xfrm>
          <a:prstGeom prst="rect">
            <a:avLst/>
          </a:prstGeom>
        </p:spPr>
      </p:pic>
      <p:pic>
        <p:nvPicPr>
          <p:cNvPr id="3" name="Picture 3"/>
          <p:cNvPicPr>
            <a:picLocks noChangeAspect="1"/>
          </p:cNvPicPr>
          <p:nvPr/>
        </p:nvPicPr>
        <p:blipFill>
          <a:blip r:embed="rId3">
            <a:alphaModFix amt="44999"/>
          </a:blip>
          <a:srcRect/>
          <a:stretch>
            <a:fillRect/>
          </a:stretch>
        </p:blipFill>
        <p:spPr>
          <a:xfrm rot="-2700000">
            <a:off x="-864603" y="-1572838"/>
            <a:ext cx="8420755" cy="9448252"/>
          </a:xfrm>
          <a:prstGeom prst="rect">
            <a:avLst/>
          </a:prstGeom>
        </p:spPr>
      </p:pic>
      <p:pic>
        <p:nvPicPr>
          <p:cNvPr id="4" name="Picture 4"/>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806948" y="3234168"/>
            <a:ext cx="2701707" cy="2066806"/>
          </a:xfrm>
          <a:prstGeom prst="rect">
            <a:avLst/>
          </a:prstGeom>
        </p:spPr>
      </p:pic>
      <p:pic>
        <p:nvPicPr>
          <p:cNvPr id="5" name="Picture 5"/>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2824698" y="4692112"/>
            <a:ext cx="1455985" cy="2169065"/>
          </a:xfrm>
          <a:prstGeom prst="rect">
            <a:avLst/>
          </a:prstGeom>
        </p:spPr>
      </p:pic>
      <p:pic>
        <p:nvPicPr>
          <p:cNvPr id="6" name="Picture 6"/>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1246414" y="4882504"/>
            <a:ext cx="1315818" cy="1978673"/>
          </a:xfrm>
          <a:prstGeom prst="rect">
            <a:avLst/>
          </a:prstGeom>
        </p:spPr>
      </p:pic>
      <p:pic>
        <p:nvPicPr>
          <p:cNvPr id="7" name="Picture 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6695287" y="5300973"/>
            <a:ext cx="2181109" cy="1641781"/>
          </a:xfrm>
          <a:prstGeom prst="rect">
            <a:avLst/>
          </a:prstGeom>
        </p:spPr>
      </p:pic>
      <p:pic>
        <p:nvPicPr>
          <p:cNvPr id="8" name="Picture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051304" y="4692112"/>
            <a:ext cx="1455985" cy="2169065"/>
          </a:xfrm>
          <a:prstGeom prst="rect">
            <a:avLst/>
          </a:prstGeom>
        </p:spPr>
      </p:pic>
      <p:pic>
        <p:nvPicPr>
          <p:cNvPr id="9" name="Picture 9"/>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3829960" y="5336746"/>
            <a:ext cx="1371987" cy="1524430"/>
          </a:xfrm>
          <a:prstGeom prst="rect">
            <a:avLst/>
          </a:prstGeom>
        </p:spPr>
      </p:pic>
      <p:pic>
        <p:nvPicPr>
          <p:cNvPr id="10" name="Picture 10"/>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rcRect/>
          <a:stretch>
            <a:fillRect/>
          </a:stretch>
        </p:blipFill>
        <p:spPr>
          <a:xfrm>
            <a:off x="5412749" y="5308645"/>
            <a:ext cx="1371327" cy="1470592"/>
          </a:xfrm>
          <a:prstGeom prst="rect">
            <a:avLst/>
          </a:prstGeom>
        </p:spPr>
      </p:pic>
      <p:pic>
        <p:nvPicPr>
          <p:cNvPr id="11" name="Picture 11"/>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flipH="1">
            <a:off x="7712580" y="3332994"/>
            <a:ext cx="338724" cy="195190"/>
          </a:xfrm>
          <a:prstGeom prst="rect">
            <a:avLst/>
          </a:prstGeom>
        </p:spPr>
      </p:pic>
      <p:pic>
        <p:nvPicPr>
          <p:cNvPr id="12" name="Picture 12"/>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rcRect/>
          <a:stretch>
            <a:fillRect/>
          </a:stretch>
        </p:blipFill>
        <p:spPr>
          <a:xfrm rot="5400000">
            <a:off x="4953825" y="6026952"/>
            <a:ext cx="789716" cy="823693"/>
          </a:xfrm>
          <a:prstGeom prst="rect">
            <a:avLst/>
          </a:prstGeom>
        </p:spPr>
      </p:pic>
      <p:pic>
        <p:nvPicPr>
          <p:cNvPr id="13" name="Picture 13"/>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rcRect/>
          <a:stretch>
            <a:fillRect/>
          </a:stretch>
        </p:blipFill>
        <p:spPr>
          <a:xfrm rot="1012027">
            <a:off x="2404830" y="888942"/>
            <a:ext cx="1532180" cy="1068695"/>
          </a:xfrm>
          <a:prstGeom prst="rect">
            <a:avLst/>
          </a:prstGeom>
        </p:spPr>
      </p:pic>
      <p:pic>
        <p:nvPicPr>
          <p:cNvPr id="14" name="Picture 14"/>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rcRect/>
          <a:stretch>
            <a:fillRect/>
          </a:stretch>
        </p:blipFill>
        <p:spPr>
          <a:xfrm>
            <a:off x="5969277" y="5922822"/>
            <a:ext cx="1203019" cy="938355"/>
          </a:xfrm>
          <a:prstGeom prst="rect">
            <a:avLst/>
          </a:prstGeom>
        </p:spPr>
      </p:pic>
      <p:pic>
        <p:nvPicPr>
          <p:cNvPr id="15" name="Picture 15"/>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r:embed="rId25"/>
              </a:ext>
            </a:extLst>
          </a:blip>
          <a:srcRect/>
          <a:stretch>
            <a:fillRect/>
          </a:stretch>
        </p:blipFill>
        <p:spPr>
          <a:xfrm>
            <a:off x="8985337" y="4273415"/>
            <a:ext cx="617250" cy="1240704"/>
          </a:xfrm>
          <a:prstGeom prst="rect">
            <a:avLst/>
          </a:prstGeom>
        </p:spPr>
      </p:pic>
      <p:pic>
        <p:nvPicPr>
          <p:cNvPr id="16" name="Picture 16"/>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r:embed="rId27"/>
              </a:ext>
            </a:extLst>
          </a:blip>
          <a:srcRect/>
          <a:stretch>
            <a:fillRect/>
          </a:stretch>
        </p:blipFill>
        <p:spPr>
          <a:xfrm>
            <a:off x="8985338" y="6186792"/>
            <a:ext cx="790913" cy="686118"/>
          </a:xfrm>
          <a:prstGeom prst="rect">
            <a:avLst/>
          </a:prstGeom>
        </p:spPr>
      </p:pic>
      <p:pic>
        <p:nvPicPr>
          <p:cNvPr id="17" name="Picture 17"/>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rot="-531330">
            <a:off x="2089334" y="5680957"/>
            <a:ext cx="957835" cy="1130492"/>
          </a:xfrm>
          <a:prstGeom prst="rect">
            <a:avLst/>
          </a:prstGeom>
        </p:spPr>
      </p:pic>
      <p:pic>
        <p:nvPicPr>
          <p:cNvPr id="18" name="Picture 18"/>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rot="-638838">
            <a:off x="3069959" y="5883574"/>
            <a:ext cx="953855" cy="938355"/>
          </a:xfrm>
          <a:prstGeom prst="rect">
            <a:avLst/>
          </a:prstGeom>
        </p:spPr>
      </p:pic>
      <p:pic>
        <p:nvPicPr>
          <p:cNvPr id="19" name="Picture 19"/>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flipH="1">
            <a:off x="8009001" y="3151288"/>
            <a:ext cx="338724" cy="195190"/>
          </a:xfrm>
          <a:prstGeom prst="rect">
            <a:avLst/>
          </a:prstGeom>
        </p:spPr>
      </p:pic>
      <p:pic>
        <p:nvPicPr>
          <p:cNvPr id="20" name="Picture 20"/>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flipH="1">
            <a:off x="8009001" y="3607944"/>
            <a:ext cx="296421" cy="170812"/>
          </a:xfrm>
          <a:prstGeom prst="rect">
            <a:avLst/>
          </a:prstGeom>
        </p:spPr>
      </p:pic>
      <p:pic>
        <p:nvPicPr>
          <p:cNvPr id="21" name="Picture 21"/>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r:embed="rId33"/>
              </a:ext>
            </a:extLst>
          </a:blip>
          <a:srcRect/>
          <a:stretch>
            <a:fillRect/>
          </a:stretch>
        </p:blipFill>
        <p:spPr>
          <a:xfrm flipH="1">
            <a:off x="3968203" y="3205630"/>
            <a:ext cx="445419" cy="449918"/>
          </a:xfrm>
          <a:prstGeom prst="rect">
            <a:avLst/>
          </a:prstGeom>
        </p:spPr>
      </p:pic>
      <p:pic>
        <p:nvPicPr>
          <p:cNvPr id="22" name="Picture 22"/>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flipH="1">
            <a:off x="8305422" y="3430588"/>
            <a:ext cx="253721" cy="146207"/>
          </a:xfrm>
          <a:prstGeom prst="rect">
            <a:avLst/>
          </a:prstGeom>
        </p:spPr>
      </p:pic>
      <p:pic>
        <p:nvPicPr>
          <p:cNvPr id="23" name="Picture 23"/>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r:embed="rId35"/>
              </a:ext>
            </a:extLst>
          </a:blip>
          <a:srcRect/>
          <a:stretch>
            <a:fillRect/>
          </a:stretch>
        </p:blipFill>
        <p:spPr>
          <a:xfrm rot="6268299">
            <a:off x="5568956" y="-35817"/>
            <a:ext cx="1457068" cy="1320468"/>
          </a:xfrm>
          <a:prstGeom prst="rect">
            <a:avLst/>
          </a:prstGeom>
        </p:spPr>
      </p:pic>
      <p:pic>
        <p:nvPicPr>
          <p:cNvPr id="24" name="Picture 24"/>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r:embed="rId37"/>
              </a:ext>
            </a:extLst>
          </a:blip>
          <a:srcRect/>
          <a:stretch>
            <a:fillRect/>
          </a:stretch>
        </p:blipFill>
        <p:spPr>
          <a:xfrm rot="-9126177">
            <a:off x="976427" y="2287610"/>
            <a:ext cx="1030121" cy="1316449"/>
          </a:xfrm>
          <a:prstGeom prst="rect">
            <a:avLst/>
          </a:prstGeom>
        </p:spPr>
      </p:pic>
      <p:pic>
        <p:nvPicPr>
          <p:cNvPr id="25" name="Picture 25"/>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r:embed="rId39"/>
              </a:ext>
            </a:extLst>
          </a:blip>
          <a:srcRect/>
          <a:stretch>
            <a:fillRect/>
          </a:stretch>
        </p:blipFill>
        <p:spPr>
          <a:xfrm>
            <a:off x="2254666" y="3185855"/>
            <a:ext cx="1320923" cy="1480025"/>
          </a:xfrm>
          <a:prstGeom prst="rect">
            <a:avLst/>
          </a:prstGeom>
        </p:spPr>
      </p:pic>
      <p:sp>
        <p:nvSpPr>
          <p:cNvPr id="26" name="TextBox 26"/>
          <p:cNvSpPr txBox="1"/>
          <p:nvPr/>
        </p:nvSpPr>
        <p:spPr>
          <a:xfrm>
            <a:off x="3491304" y="1530626"/>
            <a:ext cx="5213885" cy="1410964"/>
          </a:xfrm>
          <a:prstGeom prst="rect">
            <a:avLst/>
          </a:prstGeom>
        </p:spPr>
        <p:txBody>
          <a:bodyPr lIns="0" tIns="0" rIns="0" bIns="0" rtlCol="0" anchor="t">
            <a:spAutoFit/>
          </a:bodyPr>
          <a:lstStyle/>
          <a:p>
            <a:pPr algn="ctr">
              <a:lnSpc>
                <a:spcPts val="5480"/>
              </a:lnSpc>
            </a:pPr>
            <a:r>
              <a:rPr lang="en-US" sz="5219" spc="68" dirty="0">
                <a:solidFill>
                  <a:srgbClr val="FFFFFF"/>
                </a:solidFill>
                <a:latin typeface="More Sugar"/>
              </a:rPr>
              <a:t>CHÚC CÁC EM</a:t>
            </a:r>
          </a:p>
          <a:p>
            <a:pPr algn="ctr">
              <a:lnSpc>
                <a:spcPts val="5480"/>
              </a:lnSpc>
            </a:pPr>
            <a:r>
              <a:rPr lang="en-US" sz="5219" spc="68" dirty="0">
                <a:solidFill>
                  <a:srgbClr val="FFFFFF"/>
                </a:solidFill>
                <a:latin typeface="More Sugar"/>
              </a:rPr>
              <a:t>HỌC TỐT !</a:t>
            </a:r>
          </a:p>
        </p:txBody>
      </p:sp>
      <p:pic>
        <p:nvPicPr>
          <p:cNvPr id="27" name="Picture 27"/>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asvg="http://schemas.microsoft.com/office/drawing/2016/SVG/main" r:embed="rId41"/>
              </a:ext>
            </a:extLst>
          </a:blip>
          <a:srcRect/>
          <a:stretch>
            <a:fillRect/>
          </a:stretch>
        </p:blipFill>
        <p:spPr>
          <a:xfrm>
            <a:off x="7857154" y="624417"/>
            <a:ext cx="1019243" cy="837053"/>
          </a:xfrm>
          <a:prstGeom prst="rect">
            <a:avLst/>
          </a:prstGeom>
        </p:spPr>
      </p:pic>
      <p:pic>
        <p:nvPicPr>
          <p:cNvPr id="28" name="Picture 28"/>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p:blipFill>
        <p:spPr>
          <a:xfrm flipH="1">
            <a:off x="8480940" y="3705654"/>
            <a:ext cx="253721" cy="146207"/>
          </a:xfrm>
          <a:prstGeom prst="rect">
            <a:avLst/>
          </a:prstGeom>
        </p:spPr>
      </p:pic>
      <p:pic>
        <p:nvPicPr>
          <p:cNvPr id="29" name="Picture 29"/>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r:embed="rId37"/>
              </a:ext>
            </a:extLst>
          </a:blip>
          <a:srcRect/>
          <a:stretch>
            <a:fillRect/>
          </a:stretch>
        </p:blipFill>
        <p:spPr>
          <a:xfrm rot="-6141076">
            <a:off x="9405224" y="-197828"/>
            <a:ext cx="1286814" cy="1644490"/>
          </a:xfrm>
          <a:prstGeom prst="rect">
            <a:avLst/>
          </a:prstGeom>
        </p:spPr>
      </p:pic>
      <p:pic>
        <p:nvPicPr>
          <p:cNvPr id="30" name="Picture 30"/>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r:embed="rId37"/>
              </a:ext>
            </a:extLst>
          </a:blip>
          <a:srcRect/>
          <a:stretch>
            <a:fillRect/>
          </a:stretch>
        </p:blipFill>
        <p:spPr>
          <a:xfrm rot="4479341">
            <a:off x="1502409" y="-123196"/>
            <a:ext cx="1030121" cy="1316449"/>
          </a:xfrm>
          <a:prstGeom prst="rect">
            <a:avLst/>
          </a:prstGeom>
        </p:spPr>
      </p:pic>
      <p:pic>
        <p:nvPicPr>
          <p:cNvPr id="31" name="Picture 31"/>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asvg="http://schemas.microsoft.com/office/drawing/2016/SVG/main" r:embed="rId43"/>
              </a:ext>
            </a:extLst>
          </a:blip>
          <a:srcRect/>
          <a:stretch>
            <a:fillRect/>
          </a:stretch>
        </p:blipFill>
        <p:spPr>
          <a:xfrm>
            <a:off x="9096141" y="1654287"/>
            <a:ext cx="1167820" cy="1531567"/>
          </a:xfrm>
          <a:prstGeom prst="rect">
            <a:avLst/>
          </a:prstGeom>
        </p:spPr>
      </p:pic>
      <p:pic>
        <p:nvPicPr>
          <p:cNvPr id="32" name="Picture 32"/>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r:embed="rId37"/>
              </a:ext>
            </a:extLst>
          </a:blip>
          <a:srcRect/>
          <a:stretch>
            <a:fillRect/>
          </a:stretch>
        </p:blipFill>
        <p:spPr>
          <a:xfrm rot="84298">
            <a:off x="10031810" y="2729364"/>
            <a:ext cx="1063454" cy="1359047"/>
          </a:xfrm>
          <a:prstGeom prst="rect">
            <a:avLst/>
          </a:prstGeom>
        </p:spPr>
      </p:pic>
      <p:pic>
        <p:nvPicPr>
          <p:cNvPr id="33" name="Picture 33"/>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r:embed="rId37"/>
              </a:ext>
            </a:extLst>
          </a:blip>
          <a:srcRect/>
          <a:stretch>
            <a:fillRect/>
          </a:stretch>
        </p:blipFill>
        <p:spPr>
          <a:xfrm rot="4648516">
            <a:off x="3825716" y="-642193"/>
            <a:ext cx="1175811" cy="1502634"/>
          </a:xfrm>
          <a:prstGeom prst="rect">
            <a:avLst/>
          </a:prstGeom>
        </p:spPr>
      </p:pic>
      <p:pic>
        <p:nvPicPr>
          <p:cNvPr id="34" name="Picture 34"/>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flipH="1">
            <a:off x="9636957" y="4854984"/>
            <a:ext cx="1315818" cy="197867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9" name="Rectangle 307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074" name="Picture 2" descr="1001 thắc mắc: Vì sao cá voi xanh có thể bơi suốt 6 tháng mà không">
            <a:extLst>
              <a:ext uri="{FF2B5EF4-FFF2-40B4-BE49-F238E27FC236}">
                <a16:creationId xmlns:a16="http://schemas.microsoft.com/office/drawing/2014/main" id="{022461D8-C82B-34AA-0BE3-D84C2239A13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0017"/>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
            <a:extLst>
              <a:ext uri="{FF2B5EF4-FFF2-40B4-BE49-F238E27FC236}">
                <a16:creationId xmlns:a16="http://schemas.microsoft.com/office/drawing/2014/main" id="{AC696EE3-3A2C-9528-E6AE-1C876C9B97D5}"/>
              </a:ext>
            </a:extLst>
          </p:cNvPr>
          <p:cNvSpPr/>
          <p:nvPr/>
        </p:nvSpPr>
        <p:spPr>
          <a:xfrm>
            <a:off x="1529209" y="5679805"/>
            <a:ext cx="5255914" cy="784830"/>
          </a:xfrm>
          <a:prstGeom prst="rect">
            <a:avLst/>
          </a:prstGeom>
        </p:spPr>
        <p:txBody>
          <a:bodyPr wrap="square">
            <a:spAutoFit/>
          </a:bodyPr>
          <a:lstStyle/>
          <a:p>
            <a:pPr algn="just"/>
            <a:r>
              <a:rPr lang="vi-VN" altLang="zh-CN"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rPr>
              <a:t>Cá voi xanh</a:t>
            </a:r>
            <a:endParaRPr lang="zh-CN" altLang="en-US"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404782082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3" name="Rectangle 410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098" name="Picture 2" descr="Cá nhà táng trong tiếng Anh được gọi là &quot;cá voi tinh trùng&quot;, vì sao thế?">
            <a:extLst>
              <a:ext uri="{FF2B5EF4-FFF2-40B4-BE49-F238E27FC236}">
                <a16:creationId xmlns:a16="http://schemas.microsoft.com/office/drawing/2014/main" id="{2025F10B-7EA2-0315-EC46-A46CA70C145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9"/>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
            <a:extLst>
              <a:ext uri="{FF2B5EF4-FFF2-40B4-BE49-F238E27FC236}">
                <a16:creationId xmlns:a16="http://schemas.microsoft.com/office/drawing/2014/main" id="{B23F9A99-F333-5119-E273-D5A8DEF47B6F}"/>
              </a:ext>
            </a:extLst>
          </p:cNvPr>
          <p:cNvSpPr/>
          <p:nvPr/>
        </p:nvSpPr>
        <p:spPr>
          <a:xfrm>
            <a:off x="318974" y="5276394"/>
            <a:ext cx="5255914" cy="784830"/>
          </a:xfrm>
          <a:prstGeom prst="rect">
            <a:avLst/>
          </a:prstGeom>
        </p:spPr>
        <p:txBody>
          <a:bodyPr wrap="square">
            <a:spAutoFit/>
          </a:bodyPr>
          <a:lstStyle/>
          <a:p>
            <a:pPr algn="just"/>
            <a:r>
              <a:rPr lang="vi-VN" altLang="zh-CN"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rPr>
              <a:t>Cá nhà táng</a:t>
            </a:r>
            <a:endParaRPr lang="zh-CN" altLang="en-US"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173796444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7" name="Rectangle 5126">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122" name="Picture 2" descr="San hô – Wikipedia tiếng Việt">
            <a:extLst>
              <a:ext uri="{FF2B5EF4-FFF2-40B4-BE49-F238E27FC236}">
                <a16:creationId xmlns:a16="http://schemas.microsoft.com/office/drawing/2014/main" id="{9885E646-4A54-003E-5489-A75FD4A2C17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743" b="9271"/>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
            <a:extLst>
              <a:ext uri="{FF2B5EF4-FFF2-40B4-BE49-F238E27FC236}">
                <a16:creationId xmlns:a16="http://schemas.microsoft.com/office/drawing/2014/main" id="{C0325EFF-E6B1-E78D-9EA6-05E26913AE30}"/>
              </a:ext>
            </a:extLst>
          </p:cNvPr>
          <p:cNvSpPr/>
          <p:nvPr/>
        </p:nvSpPr>
        <p:spPr>
          <a:xfrm>
            <a:off x="318974" y="5276394"/>
            <a:ext cx="5255914" cy="784830"/>
          </a:xfrm>
          <a:prstGeom prst="rect">
            <a:avLst/>
          </a:prstGeom>
        </p:spPr>
        <p:txBody>
          <a:bodyPr wrap="square">
            <a:spAutoFit/>
          </a:bodyPr>
          <a:lstStyle/>
          <a:p>
            <a:pPr algn="just"/>
            <a:r>
              <a:rPr lang="vi-VN" altLang="zh-CN"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rPr>
              <a:t>San hô</a:t>
            </a:r>
            <a:endParaRPr lang="zh-CN" altLang="en-US"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4153618332"/>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51" name="Rectangle 615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6146" name="Picture 2" descr="Sao Biển - Năng Lực Tái Tạo Thần Kỳ Và Những Điều Thú Vị">
            <a:extLst>
              <a:ext uri="{FF2B5EF4-FFF2-40B4-BE49-F238E27FC236}">
                <a16:creationId xmlns:a16="http://schemas.microsoft.com/office/drawing/2014/main" id="{20BD37FC-1CCF-3098-8175-5CBBBC3963C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375"/>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
            <a:extLst>
              <a:ext uri="{FF2B5EF4-FFF2-40B4-BE49-F238E27FC236}">
                <a16:creationId xmlns:a16="http://schemas.microsoft.com/office/drawing/2014/main" id="{E947833F-DEAB-5955-BD01-ED3B453A6052}"/>
              </a:ext>
            </a:extLst>
          </p:cNvPr>
          <p:cNvSpPr/>
          <p:nvPr/>
        </p:nvSpPr>
        <p:spPr>
          <a:xfrm>
            <a:off x="561021" y="543029"/>
            <a:ext cx="5255914" cy="784830"/>
          </a:xfrm>
          <a:prstGeom prst="rect">
            <a:avLst/>
          </a:prstGeom>
        </p:spPr>
        <p:txBody>
          <a:bodyPr wrap="square">
            <a:spAutoFit/>
          </a:bodyPr>
          <a:lstStyle/>
          <a:p>
            <a:pPr algn="just"/>
            <a:r>
              <a:rPr lang="vi-VN" altLang="zh-CN"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rPr>
              <a:t>Sao biển</a:t>
            </a:r>
            <a:endParaRPr lang="zh-CN" altLang="en-US"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149697895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9" name="Rectangle 819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194" name="Picture 2" descr="1001 thắc mắc: Có phải cá heo tiến hóa từ 1 loài động vật trên cạn?">
            <a:extLst>
              <a:ext uri="{FF2B5EF4-FFF2-40B4-BE49-F238E27FC236}">
                <a16:creationId xmlns:a16="http://schemas.microsoft.com/office/drawing/2014/main" id="{91E1527F-C624-D4A4-6E92-C3D6A3DA923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53" b="14493"/>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3">
            <a:extLst>
              <a:ext uri="{FF2B5EF4-FFF2-40B4-BE49-F238E27FC236}">
                <a16:creationId xmlns:a16="http://schemas.microsoft.com/office/drawing/2014/main" id="{1E13F428-116A-0839-E28F-644BA584C26E}"/>
              </a:ext>
            </a:extLst>
          </p:cNvPr>
          <p:cNvSpPr/>
          <p:nvPr/>
        </p:nvSpPr>
        <p:spPr>
          <a:xfrm>
            <a:off x="561021" y="543029"/>
            <a:ext cx="5255914" cy="784830"/>
          </a:xfrm>
          <a:prstGeom prst="rect">
            <a:avLst/>
          </a:prstGeom>
        </p:spPr>
        <p:txBody>
          <a:bodyPr wrap="square">
            <a:spAutoFit/>
          </a:bodyPr>
          <a:lstStyle/>
          <a:p>
            <a:pPr algn="just"/>
            <a:r>
              <a:rPr lang="vi-VN" altLang="zh-CN"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rPr>
              <a:t>Cá heo</a:t>
            </a:r>
            <a:endParaRPr lang="zh-CN" altLang="en-US" sz="4500" b="1" i="1" dirty="0">
              <a:solidFill>
                <a:schemeClr val="bg1"/>
              </a:solidFill>
              <a:latin typeface="Times New Roman" panose="02020603050405020304" pitchFamily="18" charset="0"/>
              <a:ea typeface="字魂52号-阿开漫画体" panose="00000500000000000000" pitchFamily="2" charset="-122"/>
              <a:cs typeface="Times New Roman" panose="02020603050405020304" pitchFamily="18" charset="0"/>
            </a:endParaRPr>
          </a:p>
        </p:txBody>
      </p:sp>
    </p:spTree>
    <p:extLst>
      <p:ext uri="{BB962C8B-B14F-4D97-AF65-F5344CB8AC3E}">
        <p14:creationId xmlns:p14="http://schemas.microsoft.com/office/powerpoint/2010/main" val="1285279239"/>
      </p:ext>
    </p:extLst>
  </p:cSld>
  <p:clrMapOvr>
    <a:masterClrMapping/>
  </p:clrMapOvr>
  <mc:AlternateContent xmlns:mc="http://schemas.openxmlformats.org/markup-compatibility/2006" xmlns:p14="http://schemas.microsoft.com/office/powerpoint/2010/main">
    <mc:Choice Requires="p14">
      <p:transition spd="slow" p14:dur="3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885</TotalTime>
  <Words>2308</Words>
  <Application>Microsoft Office PowerPoint</Application>
  <PresentationFormat>Widescreen</PresentationFormat>
  <Paragraphs>144</Paragraphs>
  <Slides>44</Slides>
  <Notes>3</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Arial</vt:lpstr>
      <vt:lpstr>More Sugar</vt:lpstr>
      <vt:lpstr>字魂52号-阿开漫画体</vt:lpstr>
      <vt:lpstr>Times New Roman</vt:lpstr>
      <vt:lpstr>Barabara</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WIN7</dc:creator>
  <cp:lastModifiedBy>DELL</cp:lastModifiedBy>
  <cp:revision>54</cp:revision>
  <dcterms:created xsi:type="dcterms:W3CDTF">2017-08-18T03:02:00Z</dcterms:created>
  <dcterms:modified xsi:type="dcterms:W3CDTF">2024-10-30T14:42:30Z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