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9" r:id="rId2"/>
    <p:sldId id="260" r:id="rId3"/>
    <p:sldId id="261" r:id="rId4"/>
    <p:sldId id="262" r:id="rId5"/>
    <p:sldId id="263" r:id="rId6"/>
    <p:sldId id="264" r:id="rId7"/>
    <p:sldId id="421" r:id="rId8"/>
    <p:sldId id="266" r:id="rId9"/>
    <p:sldId id="422" r:id="rId10"/>
    <p:sldId id="269" r:id="rId11"/>
    <p:sldId id="423" r:id="rId12"/>
    <p:sldId id="270" r:id="rId13"/>
    <p:sldId id="271" r:id="rId14"/>
    <p:sldId id="275" r:id="rId15"/>
    <p:sldId id="276" r:id="rId16"/>
    <p:sldId id="278" r:id="rId17"/>
    <p:sldId id="277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420" r:id="rId39"/>
    <p:sldId id="267" r:id="rId40"/>
  </p:sldIdLst>
  <p:sldSz cx="12192000" cy="6858000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7" d="100"/>
          <a:sy n="57" d="100"/>
        </p:scale>
        <p:origin x="103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69EFE-70AF-431A-8048-DA6389544607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65F1B-7015-41FB-9948-A419FDCF3F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881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823E-4D12-3BBE-E9A4-367ED6492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14630F-0A69-CC15-6C89-2597B8B251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286EA-E2D2-CB74-D970-0DFB817B0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15DCC-FF77-F7A4-BE03-73D325751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CC9FD-8872-7EB2-D903-9B3F21C49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109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B2950-0797-28F4-1CE9-303D714B8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59EAA-1078-51C7-65B8-4700781E1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9E39E-E495-BEC7-A7DB-6506B215B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E190A4-88EB-4AFC-D44D-9A8C6608E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D8A93-6522-15E3-C139-C53355337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1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B2EBD5-C701-64AB-5524-F711CB3E23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2C9996-CF74-C1DB-5D0D-CB0F5C9CD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CCB4A5-8528-3F91-5369-A4856CA2A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4BC67-051A-97DB-00BC-23F0DC8E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FFEDB-9C23-BFF7-8D2E-F8FA9190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3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E6500-AA46-C450-A378-6AEA89455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3D0CD-51C2-6240-0249-FC77475C3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9CAC92-BCC1-34F1-0332-6BFB51D66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94F80-F62E-9EA3-813E-91E2EA560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60CFEB-2AD1-8AAF-3525-31412A943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278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78F3-A14D-5E9C-C481-C63ACDE0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121C91-61A5-D28C-899F-438B31796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BA9D98-7775-45F2-EF01-CF6AD99E9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CE041-92BD-3227-5D57-A8B1A2091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88B08-1A0C-9434-2D03-061C4FC61D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044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CBCC4-9696-3250-B34A-0AC3DB485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091A6-1DCC-C792-851A-11D3751AB9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B2055B-C5A7-081F-C726-F66C33C6DF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9DBD1A-2A0C-6B4B-B9F3-B993837A2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82D826-E4A4-A322-05EC-F8E569FFA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CF003C-046F-451A-FC08-D1623B6EC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1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EED47-7A60-DEED-09A4-0914015C9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C6D6F-3D7B-EBD6-E180-4CB5C82B3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1A4ACF-B8BD-493C-CDCA-DF8AAF354B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27FF70-BC24-BF9A-A252-4C3B32C8B4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E71D7D-879B-D097-4D60-103CC8C356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52B79A-FA88-82DE-90E5-E064A6DB4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46AAE8-86E0-3E37-BF00-A0C38E309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457050-CE8A-D747-8E27-17D9283DA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38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6598-1EDB-F2A0-5F86-2B871AB3A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B42E130-E98F-8AF8-193F-4E10FF235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71186-C80C-9395-4082-158E5C198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298ACE-D290-6125-E4D7-B4C860C1A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025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68B31-FCF1-2F3A-596F-6E9408C50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2FD514-9E86-5814-E21A-47B002EA5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814EA2-836F-642E-2CAC-F5A5BDA83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613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6AFD7-B4F5-4279-35FA-EBFF0C2D0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D667C-B730-9007-97F7-7FBDE1CB1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5F3F0A-A600-0DB2-B7D9-6FBC746CB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901A60-8A14-2503-2DB7-7D90A3451C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41DA32-532D-C0AA-C152-A793515FE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8ED177-5FB5-CAA6-981D-9C492A086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4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E7020-3D16-E967-E0B4-C86177D0C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CA5766-651F-DCC9-F407-8B8381A02F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B27F4-1664-EBEB-1056-2EE1941F2F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6335E9-4D9A-EFB0-0B5A-041610FCB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E4267-7EE4-A2C1-79E8-FB80C06CE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D7FF-106B-604D-B1BF-358944C66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708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C587F8-78E3-EFF7-7222-49C94749A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163FE-A28C-C7D1-9DF6-34A7AEEE0A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03044-60CA-62E9-6F9A-8768C0777D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A7BD8-7981-437E-980F-C58DD7106B0C}" type="datetimeFigureOut">
              <a:rPr lang="en-US" smtClean="0"/>
              <a:t>05/03/2024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1BABD-1DDF-D8C5-564A-9DBFA104F8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9898A2-81CC-A3F1-7214-E3F28F9E51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753F8-2ED1-4D1E-8885-A283395E3A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0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30.png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557089" y="2323627"/>
            <a:ext cx="6328676" cy="4268902"/>
            <a:chOff x="3818214" y="2528966"/>
            <a:chExt cx="5712857" cy="3799608"/>
          </a:xfrm>
        </p:grpSpPr>
        <p:sp>
          <p:nvSpPr>
            <p:cNvPr id="16" name="Rectangle 15"/>
            <p:cNvSpPr/>
            <p:nvPr/>
          </p:nvSpPr>
          <p:spPr>
            <a:xfrm>
              <a:off x="4546885" y="2528966"/>
              <a:ext cx="1955976" cy="1645116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8214" y="3558766"/>
              <a:ext cx="848710" cy="721845"/>
            </a:xfrm>
            <a:custGeom>
              <a:avLst/>
              <a:gdLst>
                <a:gd name="connsiteX0" fmla="*/ 0 w 1060069"/>
                <a:gd name="connsiteY0" fmla="*/ 0 h 1060069"/>
                <a:gd name="connsiteX1" fmla="*/ 1060069 w 1060069"/>
                <a:gd name="connsiteY1" fmla="*/ 0 h 1060069"/>
                <a:gd name="connsiteX2" fmla="*/ 1060069 w 1060069"/>
                <a:gd name="connsiteY2" fmla="*/ 1060069 h 1060069"/>
                <a:gd name="connsiteX3" fmla="*/ 0 w 1060069"/>
                <a:gd name="connsiteY3" fmla="*/ 1060069 h 1060069"/>
                <a:gd name="connsiteX4" fmla="*/ 0 w 1060069"/>
                <a:gd name="connsiteY4" fmla="*/ 0 h 106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069" h="1060069">
                  <a:moveTo>
                    <a:pt x="0" y="0"/>
                  </a:moveTo>
                  <a:lnTo>
                    <a:pt x="1060069" y="0"/>
                  </a:lnTo>
                  <a:lnTo>
                    <a:pt x="1060069" y="1060069"/>
                  </a:lnTo>
                  <a:lnTo>
                    <a:pt x="0" y="10600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01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575095" y="2528966"/>
              <a:ext cx="1955976" cy="1645116"/>
            </a:xfrm>
            <a:prstGeom prst="rect">
              <a:avLst/>
            </a:prstGeom>
            <a:blipFill>
              <a:blip r:embed="rId4"/>
              <a:srcRect/>
              <a:stretch>
                <a:fillRect l="-13000" r="-13000"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46424" y="3558766"/>
              <a:ext cx="848710" cy="721845"/>
            </a:xfrm>
            <a:custGeom>
              <a:avLst/>
              <a:gdLst>
                <a:gd name="connsiteX0" fmla="*/ 0 w 1060069"/>
                <a:gd name="connsiteY0" fmla="*/ 0 h 1060069"/>
                <a:gd name="connsiteX1" fmla="*/ 1060069 w 1060069"/>
                <a:gd name="connsiteY1" fmla="*/ 0 h 1060069"/>
                <a:gd name="connsiteX2" fmla="*/ 1060069 w 1060069"/>
                <a:gd name="connsiteY2" fmla="*/ 1060069 h 1060069"/>
                <a:gd name="connsiteX3" fmla="*/ 0 w 1060069"/>
                <a:gd name="connsiteY3" fmla="*/ 1060069 h 1060069"/>
                <a:gd name="connsiteX4" fmla="*/ 0 w 1060069"/>
                <a:gd name="connsiteY4" fmla="*/ 0 h 106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069" h="1060069">
                  <a:moveTo>
                    <a:pt x="0" y="0"/>
                  </a:moveTo>
                  <a:lnTo>
                    <a:pt x="1060069" y="0"/>
                  </a:lnTo>
                  <a:lnTo>
                    <a:pt x="1060069" y="1060069"/>
                  </a:lnTo>
                  <a:lnTo>
                    <a:pt x="0" y="10600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02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546885" y="4576928"/>
              <a:ext cx="1955976" cy="1645116"/>
            </a:xfrm>
            <a:prstGeom prst="rect">
              <a:avLst/>
            </a:prstGeom>
            <a:blipFill>
              <a:blip r:embed="rId5"/>
              <a:srcRect/>
              <a:stretch>
                <a:fillRect l="-9000" r="-9000"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18214" y="5606729"/>
              <a:ext cx="848710" cy="721845"/>
            </a:xfrm>
            <a:custGeom>
              <a:avLst/>
              <a:gdLst>
                <a:gd name="connsiteX0" fmla="*/ 0 w 1060069"/>
                <a:gd name="connsiteY0" fmla="*/ 0 h 1060069"/>
                <a:gd name="connsiteX1" fmla="*/ 1060069 w 1060069"/>
                <a:gd name="connsiteY1" fmla="*/ 0 h 1060069"/>
                <a:gd name="connsiteX2" fmla="*/ 1060069 w 1060069"/>
                <a:gd name="connsiteY2" fmla="*/ 1060069 h 1060069"/>
                <a:gd name="connsiteX3" fmla="*/ 0 w 1060069"/>
                <a:gd name="connsiteY3" fmla="*/ 1060069 h 1060069"/>
                <a:gd name="connsiteX4" fmla="*/ 0 w 1060069"/>
                <a:gd name="connsiteY4" fmla="*/ 0 h 106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069" h="1060069">
                  <a:moveTo>
                    <a:pt x="0" y="0"/>
                  </a:moveTo>
                  <a:lnTo>
                    <a:pt x="1060069" y="0"/>
                  </a:lnTo>
                  <a:lnTo>
                    <a:pt x="1060069" y="1060069"/>
                  </a:lnTo>
                  <a:lnTo>
                    <a:pt x="0" y="10600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03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7575095" y="4576928"/>
              <a:ext cx="1955976" cy="1645116"/>
            </a:xfrm>
            <a:prstGeom prst="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46424" y="5606729"/>
              <a:ext cx="848710" cy="721845"/>
            </a:xfrm>
            <a:custGeom>
              <a:avLst/>
              <a:gdLst>
                <a:gd name="connsiteX0" fmla="*/ 0 w 1060069"/>
                <a:gd name="connsiteY0" fmla="*/ 0 h 1060069"/>
                <a:gd name="connsiteX1" fmla="*/ 1060069 w 1060069"/>
                <a:gd name="connsiteY1" fmla="*/ 0 h 1060069"/>
                <a:gd name="connsiteX2" fmla="*/ 1060069 w 1060069"/>
                <a:gd name="connsiteY2" fmla="*/ 1060069 h 1060069"/>
                <a:gd name="connsiteX3" fmla="*/ 0 w 1060069"/>
                <a:gd name="connsiteY3" fmla="*/ 1060069 h 1060069"/>
                <a:gd name="connsiteX4" fmla="*/ 0 w 1060069"/>
                <a:gd name="connsiteY4" fmla="*/ 0 h 1060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0069" h="1060069">
                  <a:moveTo>
                    <a:pt x="0" y="0"/>
                  </a:moveTo>
                  <a:lnTo>
                    <a:pt x="1060069" y="0"/>
                  </a:lnTo>
                  <a:lnTo>
                    <a:pt x="1060069" y="1060069"/>
                  </a:lnTo>
                  <a:lnTo>
                    <a:pt x="0" y="10600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marL="0" marR="0" lvl="0" indent="0" algn="ctr" defTabSz="12446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Tranh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 04</a:t>
              </a:r>
            </a:p>
          </p:txBody>
        </p:sp>
      </p:grpSp>
      <p:sp>
        <p:nvSpPr>
          <p:cNvPr id="25" name="Cloud Callout 24"/>
          <p:cNvSpPr/>
          <p:nvPr/>
        </p:nvSpPr>
        <p:spPr>
          <a:xfrm>
            <a:off x="293534" y="2752668"/>
            <a:ext cx="5045382" cy="3443416"/>
          </a:xfrm>
          <a:prstGeom prst="cloudCallout">
            <a:avLst>
              <a:gd name="adj1" fmla="val 59130"/>
              <a:gd name="adj2" fmla="val 38745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228600" marR="0" lvl="0" indent="0" algn="just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+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marR="0" lvl="0" indent="0" algn="just" defTabSz="914400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57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09599" y="329233"/>
            <a:ext cx="10600268" cy="3641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304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Tác giả: Kim Hạnh Bảo- Trần Nghị Du </a:t>
            </a:r>
          </a:p>
          <a:p>
            <a:pPr marL="0" marR="304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Tác phẩm: - Xuất xứ: In trong Bách khoa tri thức tuổi trẻ: 10 vạn câu hỏi vì sao- Động vật</a:t>
            </a:r>
          </a:p>
          <a:p>
            <a:pPr marL="0" marR="304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PTBĐ: Nghị Luận.</a:t>
            </a:r>
          </a:p>
          <a:p>
            <a:pPr marR="30480" algn="just">
              <a:lnSpc>
                <a:spcPct val="115000"/>
              </a:lnSpc>
              <a:spcAft>
                <a:spcPts val="1200"/>
              </a:spcAft>
              <a:defRPr/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Vấn đề nghị luận: C</a:t>
            </a:r>
            <a:r>
              <a:rPr lang="vi-VN" sz="2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 người cần đối xử thân thiện với động vật.</a:t>
            </a:r>
            <a:endParaRPr lang="en-US" sz="2800" b="1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304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Bố cục: 4 phần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578941" y="3752303"/>
            <a:ext cx="8613059" cy="3733540"/>
            <a:chOff x="2967594" y="2493792"/>
            <a:chExt cx="5929454" cy="4285769"/>
          </a:xfrm>
        </p:grpSpPr>
        <p:sp>
          <p:nvSpPr>
            <p:cNvPr id="31" name="Freeform 30"/>
            <p:cNvSpPr/>
            <p:nvPr/>
          </p:nvSpPr>
          <p:spPr>
            <a:xfrm>
              <a:off x="7437530" y="3304659"/>
              <a:ext cx="1459518" cy="3474902"/>
            </a:xfrm>
            <a:custGeom>
              <a:avLst/>
              <a:gdLst>
                <a:gd name="connsiteX0" fmla="*/ 0 w 1459518"/>
                <a:gd name="connsiteY0" fmla="*/ 0 h 3474902"/>
                <a:gd name="connsiteX1" fmla="*/ 243253 w 1459518"/>
                <a:gd name="connsiteY1" fmla="*/ 0 h 3474902"/>
                <a:gd name="connsiteX2" fmla="*/ 243253 w 1459518"/>
                <a:gd name="connsiteY2" fmla="*/ 0 h 3474902"/>
                <a:gd name="connsiteX3" fmla="*/ 608133 w 1459518"/>
                <a:gd name="connsiteY3" fmla="*/ 0 h 3474902"/>
                <a:gd name="connsiteX4" fmla="*/ 1459518 w 1459518"/>
                <a:gd name="connsiteY4" fmla="*/ 0 h 3474902"/>
                <a:gd name="connsiteX5" fmla="*/ 1459518 w 1459518"/>
                <a:gd name="connsiteY5" fmla="*/ 579150 h 3474902"/>
                <a:gd name="connsiteX6" fmla="*/ 1459518 w 1459518"/>
                <a:gd name="connsiteY6" fmla="*/ 579150 h 3474902"/>
                <a:gd name="connsiteX7" fmla="*/ 1459518 w 1459518"/>
                <a:gd name="connsiteY7" fmla="*/ 1447876 h 3474902"/>
                <a:gd name="connsiteX8" fmla="*/ 1459518 w 1459518"/>
                <a:gd name="connsiteY8" fmla="*/ 3474902 h 3474902"/>
                <a:gd name="connsiteX9" fmla="*/ 608133 w 1459518"/>
                <a:gd name="connsiteY9" fmla="*/ 3474902 h 3474902"/>
                <a:gd name="connsiteX10" fmla="*/ 243253 w 1459518"/>
                <a:gd name="connsiteY10" fmla="*/ 3474902 h 3474902"/>
                <a:gd name="connsiteX11" fmla="*/ 243253 w 1459518"/>
                <a:gd name="connsiteY11" fmla="*/ 3474902 h 3474902"/>
                <a:gd name="connsiteX12" fmla="*/ 0 w 1459518"/>
                <a:gd name="connsiteY12" fmla="*/ 3474902 h 3474902"/>
                <a:gd name="connsiteX13" fmla="*/ 0 w 1459518"/>
                <a:gd name="connsiteY13" fmla="*/ 1447876 h 3474902"/>
                <a:gd name="connsiteX14" fmla="*/ 0 w 1459518"/>
                <a:gd name="connsiteY14" fmla="*/ 1737451 h 3474902"/>
                <a:gd name="connsiteX15" fmla="*/ 0 w 1459518"/>
                <a:gd name="connsiteY15" fmla="*/ 579150 h 3474902"/>
                <a:gd name="connsiteX16" fmla="*/ 0 w 1459518"/>
                <a:gd name="connsiteY16" fmla="*/ 0 h 347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518" h="3474902">
                  <a:moveTo>
                    <a:pt x="0" y="0"/>
                  </a:moveTo>
                  <a:lnTo>
                    <a:pt x="243253" y="0"/>
                  </a:lnTo>
                  <a:lnTo>
                    <a:pt x="243253" y="0"/>
                  </a:lnTo>
                  <a:lnTo>
                    <a:pt x="608133" y="0"/>
                  </a:lnTo>
                  <a:lnTo>
                    <a:pt x="1459518" y="0"/>
                  </a:lnTo>
                  <a:lnTo>
                    <a:pt x="1459518" y="579150"/>
                  </a:lnTo>
                  <a:lnTo>
                    <a:pt x="1459518" y="579150"/>
                  </a:lnTo>
                  <a:lnTo>
                    <a:pt x="1459518" y="1447876"/>
                  </a:lnTo>
                  <a:lnTo>
                    <a:pt x="1459518" y="3474902"/>
                  </a:lnTo>
                  <a:lnTo>
                    <a:pt x="608133" y="3474902"/>
                  </a:lnTo>
                  <a:lnTo>
                    <a:pt x="243253" y="3474902"/>
                  </a:lnTo>
                  <a:lnTo>
                    <a:pt x="243253" y="3474902"/>
                  </a:lnTo>
                  <a:lnTo>
                    <a:pt x="0" y="3474902"/>
                  </a:lnTo>
                  <a:lnTo>
                    <a:pt x="0" y="1447876"/>
                  </a:lnTo>
                  <a:lnTo>
                    <a:pt x="0" y="1737451"/>
                  </a:lnTo>
                  <a:lnTo>
                    <a:pt x="0" y="57915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917" tIns="69850" rIns="69850" bIns="6985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Còn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lại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: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kêu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gọi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bảo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vệ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37530" y="2493792"/>
              <a:ext cx="1459518" cy="810867"/>
            </a:xfrm>
            <a:custGeom>
              <a:avLst/>
              <a:gdLst>
                <a:gd name="connsiteX0" fmla="*/ 0 w 1459518"/>
                <a:gd name="connsiteY0" fmla="*/ 0 h 810867"/>
                <a:gd name="connsiteX1" fmla="*/ 1459518 w 1459518"/>
                <a:gd name="connsiteY1" fmla="*/ 0 h 810867"/>
                <a:gd name="connsiteX2" fmla="*/ 1459518 w 1459518"/>
                <a:gd name="connsiteY2" fmla="*/ 810867 h 810867"/>
                <a:gd name="connsiteX3" fmla="*/ 0 w 1459518"/>
                <a:gd name="connsiteY3" fmla="*/ 810867 h 810867"/>
                <a:gd name="connsiteX4" fmla="*/ 0 w 1459518"/>
                <a:gd name="connsiteY4" fmla="*/ 0 h 810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9518" h="810867">
                  <a:moveTo>
                    <a:pt x="0" y="0"/>
                  </a:moveTo>
                  <a:lnTo>
                    <a:pt x="1459518" y="0"/>
                  </a:lnTo>
                  <a:lnTo>
                    <a:pt x="1459518" y="810867"/>
                  </a:lnTo>
                  <a:lnTo>
                    <a:pt x="0" y="81086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850" tIns="69850" rIns="69850" bIns="6985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28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4: </a:t>
              </a:r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78011" y="3304659"/>
              <a:ext cx="1459518" cy="3243470"/>
            </a:xfrm>
            <a:custGeom>
              <a:avLst/>
              <a:gdLst>
                <a:gd name="connsiteX0" fmla="*/ 0 w 1459518"/>
                <a:gd name="connsiteY0" fmla="*/ 0 h 3243470"/>
                <a:gd name="connsiteX1" fmla="*/ 851386 w 1459518"/>
                <a:gd name="connsiteY1" fmla="*/ 0 h 3243470"/>
                <a:gd name="connsiteX2" fmla="*/ 851386 w 1459518"/>
                <a:gd name="connsiteY2" fmla="*/ 0 h 3243470"/>
                <a:gd name="connsiteX3" fmla="*/ 1216265 w 1459518"/>
                <a:gd name="connsiteY3" fmla="*/ 0 h 3243470"/>
                <a:gd name="connsiteX4" fmla="*/ 1459518 w 1459518"/>
                <a:gd name="connsiteY4" fmla="*/ 0 h 3243470"/>
                <a:gd name="connsiteX5" fmla="*/ 1459518 w 1459518"/>
                <a:gd name="connsiteY5" fmla="*/ 1892024 h 3243470"/>
                <a:gd name="connsiteX6" fmla="*/ 1641958 w 1459518"/>
                <a:gd name="connsiteY6" fmla="*/ 2297350 h 3243470"/>
                <a:gd name="connsiteX7" fmla="*/ 1459518 w 1459518"/>
                <a:gd name="connsiteY7" fmla="*/ 2702892 h 3243470"/>
                <a:gd name="connsiteX8" fmla="*/ 1459518 w 1459518"/>
                <a:gd name="connsiteY8" fmla="*/ 3243470 h 3243470"/>
                <a:gd name="connsiteX9" fmla="*/ 1216265 w 1459518"/>
                <a:gd name="connsiteY9" fmla="*/ 3243470 h 3243470"/>
                <a:gd name="connsiteX10" fmla="*/ 851386 w 1459518"/>
                <a:gd name="connsiteY10" fmla="*/ 3243470 h 3243470"/>
                <a:gd name="connsiteX11" fmla="*/ 851386 w 1459518"/>
                <a:gd name="connsiteY11" fmla="*/ 3243470 h 3243470"/>
                <a:gd name="connsiteX12" fmla="*/ 0 w 1459518"/>
                <a:gd name="connsiteY12" fmla="*/ 3243470 h 3243470"/>
                <a:gd name="connsiteX13" fmla="*/ 0 w 1459518"/>
                <a:gd name="connsiteY13" fmla="*/ 2702892 h 3243470"/>
                <a:gd name="connsiteX14" fmla="*/ 0 w 1459518"/>
                <a:gd name="connsiteY14" fmla="*/ 1892024 h 3243470"/>
                <a:gd name="connsiteX15" fmla="*/ 0 w 1459518"/>
                <a:gd name="connsiteY15" fmla="*/ 1892024 h 3243470"/>
                <a:gd name="connsiteX16" fmla="*/ 0 w 1459518"/>
                <a:gd name="connsiteY16" fmla="*/ 0 h 324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518" h="3243470">
                  <a:moveTo>
                    <a:pt x="0" y="0"/>
                  </a:moveTo>
                  <a:lnTo>
                    <a:pt x="851386" y="0"/>
                  </a:lnTo>
                  <a:lnTo>
                    <a:pt x="851386" y="0"/>
                  </a:lnTo>
                  <a:lnTo>
                    <a:pt x="1216265" y="0"/>
                  </a:lnTo>
                  <a:lnTo>
                    <a:pt x="1459518" y="0"/>
                  </a:lnTo>
                  <a:lnTo>
                    <a:pt x="1459518" y="1892024"/>
                  </a:lnTo>
                  <a:lnTo>
                    <a:pt x="1641958" y="2297350"/>
                  </a:lnTo>
                  <a:lnTo>
                    <a:pt x="1459518" y="2702892"/>
                  </a:lnTo>
                  <a:lnTo>
                    <a:pt x="1459518" y="3243470"/>
                  </a:lnTo>
                  <a:lnTo>
                    <a:pt x="1216265" y="3243470"/>
                  </a:lnTo>
                  <a:lnTo>
                    <a:pt x="851386" y="3243470"/>
                  </a:lnTo>
                  <a:lnTo>
                    <a:pt x="851386" y="3243470"/>
                  </a:lnTo>
                  <a:lnTo>
                    <a:pt x="0" y="3243470"/>
                  </a:lnTo>
                  <a:lnTo>
                    <a:pt x="0" y="2702892"/>
                  </a:lnTo>
                  <a:lnTo>
                    <a:pt x="0" y="1892024"/>
                  </a:lnTo>
                  <a:lnTo>
                    <a:pt x="0" y="189202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651890"/>
                <a:satOff val="33333"/>
                <a:lumOff val="3511"/>
                <a:alphaOff val="0"/>
              </a:schemeClr>
            </a:fillRef>
            <a:effectRef idx="0">
              <a:schemeClr val="accent3">
                <a:tint val="50000"/>
                <a:hueOff val="651890"/>
                <a:satOff val="33333"/>
                <a:lumOff val="3511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918" tIns="69850" rIns="69849" bIns="6985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4: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trạng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đáng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báo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về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cuộc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sống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b="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b="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800" kern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78011" y="2611650"/>
              <a:ext cx="1459518" cy="695151"/>
            </a:xfrm>
            <a:custGeom>
              <a:avLst/>
              <a:gdLst>
                <a:gd name="connsiteX0" fmla="*/ 0 w 1459518"/>
                <a:gd name="connsiteY0" fmla="*/ 0 h 695151"/>
                <a:gd name="connsiteX1" fmla="*/ 1459518 w 1459518"/>
                <a:gd name="connsiteY1" fmla="*/ 0 h 695151"/>
                <a:gd name="connsiteX2" fmla="*/ 1459518 w 1459518"/>
                <a:gd name="connsiteY2" fmla="*/ 695151 h 695151"/>
                <a:gd name="connsiteX3" fmla="*/ 0 w 1459518"/>
                <a:gd name="connsiteY3" fmla="*/ 695151 h 695151"/>
                <a:gd name="connsiteX4" fmla="*/ 0 w 1459518"/>
                <a:gd name="connsiteY4" fmla="*/ 0 h 695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9518" h="695151">
                  <a:moveTo>
                    <a:pt x="0" y="0"/>
                  </a:moveTo>
                  <a:lnTo>
                    <a:pt x="1459518" y="0"/>
                  </a:lnTo>
                  <a:lnTo>
                    <a:pt x="1459518" y="695151"/>
                  </a:lnTo>
                  <a:lnTo>
                    <a:pt x="0" y="69515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903533"/>
                <a:satOff val="33333"/>
                <a:lumOff val="-4902"/>
                <a:alphaOff val="0"/>
              </a:schemeClr>
            </a:fillRef>
            <a:effectRef idx="0">
              <a:schemeClr val="accent3">
                <a:hueOff val="903533"/>
                <a:satOff val="33333"/>
                <a:lumOff val="-4902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850" tIns="69850" rIns="69850" bIns="6985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28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</a:t>
              </a:r>
              <a:r>
                <a:rPr lang="en-US" sz="22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r>
                <a:rPr lang="en-US" sz="2200" kern="1200" dirty="0">
                  <a:solidFill>
                    <a:schemeClr val="bg1"/>
                  </a:solidFill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18493" y="3304659"/>
              <a:ext cx="1459518" cy="3011610"/>
            </a:xfrm>
            <a:custGeom>
              <a:avLst/>
              <a:gdLst>
                <a:gd name="connsiteX0" fmla="*/ 0 w 1459518"/>
                <a:gd name="connsiteY0" fmla="*/ 0 h 3011610"/>
                <a:gd name="connsiteX1" fmla="*/ 851386 w 1459518"/>
                <a:gd name="connsiteY1" fmla="*/ 0 h 3011610"/>
                <a:gd name="connsiteX2" fmla="*/ 851386 w 1459518"/>
                <a:gd name="connsiteY2" fmla="*/ 0 h 3011610"/>
                <a:gd name="connsiteX3" fmla="*/ 1216265 w 1459518"/>
                <a:gd name="connsiteY3" fmla="*/ 0 h 3011610"/>
                <a:gd name="connsiteX4" fmla="*/ 1459518 w 1459518"/>
                <a:gd name="connsiteY4" fmla="*/ 0 h 3011610"/>
                <a:gd name="connsiteX5" fmla="*/ 1459518 w 1459518"/>
                <a:gd name="connsiteY5" fmla="*/ 1756773 h 3011610"/>
                <a:gd name="connsiteX6" fmla="*/ 1641958 w 1459518"/>
                <a:gd name="connsiteY6" fmla="*/ 2133123 h 3011610"/>
                <a:gd name="connsiteX7" fmla="*/ 1459518 w 1459518"/>
                <a:gd name="connsiteY7" fmla="*/ 2509675 h 3011610"/>
                <a:gd name="connsiteX8" fmla="*/ 1459518 w 1459518"/>
                <a:gd name="connsiteY8" fmla="*/ 3011610 h 3011610"/>
                <a:gd name="connsiteX9" fmla="*/ 1216265 w 1459518"/>
                <a:gd name="connsiteY9" fmla="*/ 3011610 h 3011610"/>
                <a:gd name="connsiteX10" fmla="*/ 851386 w 1459518"/>
                <a:gd name="connsiteY10" fmla="*/ 3011610 h 3011610"/>
                <a:gd name="connsiteX11" fmla="*/ 851386 w 1459518"/>
                <a:gd name="connsiteY11" fmla="*/ 3011610 h 3011610"/>
                <a:gd name="connsiteX12" fmla="*/ 0 w 1459518"/>
                <a:gd name="connsiteY12" fmla="*/ 3011610 h 3011610"/>
                <a:gd name="connsiteX13" fmla="*/ 0 w 1459518"/>
                <a:gd name="connsiteY13" fmla="*/ 2509675 h 3011610"/>
                <a:gd name="connsiteX14" fmla="*/ 0 w 1459518"/>
                <a:gd name="connsiteY14" fmla="*/ 1756773 h 3011610"/>
                <a:gd name="connsiteX15" fmla="*/ 0 w 1459518"/>
                <a:gd name="connsiteY15" fmla="*/ 1756773 h 3011610"/>
                <a:gd name="connsiteX16" fmla="*/ 0 w 1459518"/>
                <a:gd name="connsiteY16" fmla="*/ 0 h 301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518" h="3011610">
                  <a:moveTo>
                    <a:pt x="0" y="0"/>
                  </a:moveTo>
                  <a:lnTo>
                    <a:pt x="851386" y="0"/>
                  </a:lnTo>
                  <a:lnTo>
                    <a:pt x="851386" y="0"/>
                  </a:lnTo>
                  <a:lnTo>
                    <a:pt x="1216265" y="0"/>
                  </a:lnTo>
                  <a:lnTo>
                    <a:pt x="1459518" y="0"/>
                  </a:lnTo>
                  <a:lnTo>
                    <a:pt x="1459518" y="1756773"/>
                  </a:lnTo>
                  <a:lnTo>
                    <a:pt x="1641958" y="2133123"/>
                  </a:lnTo>
                  <a:lnTo>
                    <a:pt x="1459518" y="2509675"/>
                  </a:lnTo>
                  <a:lnTo>
                    <a:pt x="1459518" y="3011610"/>
                  </a:lnTo>
                  <a:lnTo>
                    <a:pt x="1216265" y="3011610"/>
                  </a:lnTo>
                  <a:lnTo>
                    <a:pt x="851386" y="3011610"/>
                  </a:lnTo>
                  <a:lnTo>
                    <a:pt x="851386" y="3011610"/>
                  </a:lnTo>
                  <a:lnTo>
                    <a:pt x="0" y="3011610"/>
                  </a:lnTo>
                  <a:lnTo>
                    <a:pt x="0" y="2509675"/>
                  </a:lnTo>
                  <a:lnTo>
                    <a:pt x="0" y="1756773"/>
                  </a:lnTo>
                  <a:lnTo>
                    <a:pt x="0" y="175677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303779"/>
                <a:satOff val="66667"/>
                <a:lumOff val="7021"/>
                <a:alphaOff val="0"/>
              </a:schemeClr>
            </a:fillRef>
            <a:effectRef idx="0">
              <a:schemeClr val="accent3">
                <a:tint val="50000"/>
                <a:hueOff val="1303779"/>
                <a:satOff val="66667"/>
                <a:lumOff val="7021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917" tIns="69850" rIns="69850" bIns="6985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kern="1200" dirty="0">
                  <a:solidFill>
                    <a:srgbClr val="002060"/>
                  </a:solidFill>
                  <a:latin typeface="Baguet Script" panose="00000500000000000000" pitchFamily="2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3: 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Vai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hệ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sinh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endParaRPr lang="en-US" sz="2800" kern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18493" y="2725652"/>
              <a:ext cx="1459518" cy="579007"/>
            </a:xfrm>
            <a:custGeom>
              <a:avLst/>
              <a:gdLst>
                <a:gd name="connsiteX0" fmla="*/ 0 w 1459518"/>
                <a:gd name="connsiteY0" fmla="*/ 0 h 579007"/>
                <a:gd name="connsiteX1" fmla="*/ 1459518 w 1459518"/>
                <a:gd name="connsiteY1" fmla="*/ 0 h 579007"/>
                <a:gd name="connsiteX2" fmla="*/ 1459518 w 1459518"/>
                <a:gd name="connsiteY2" fmla="*/ 579007 h 579007"/>
                <a:gd name="connsiteX3" fmla="*/ 0 w 1459518"/>
                <a:gd name="connsiteY3" fmla="*/ 579007 h 579007"/>
                <a:gd name="connsiteX4" fmla="*/ 0 w 1459518"/>
                <a:gd name="connsiteY4" fmla="*/ 0 h 579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9518" h="579007">
                  <a:moveTo>
                    <a:pt x="0" y="0"/>
                  </a:moveTo>
                  <a:lnTo>
                    <a:pt x="1459518" y="0"/>
                  </a:lnTo>
                  <a:lnTo>
                    <a:pt x="1459518" y="579007"/>
                  </a:lnTo>
                  <a:lnTo>
                    <a:pt x="0" y="579007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807066"/>
                <a:satOff val="66667"/>
                <a:lumOff val="-9804"/>
                <a:alphaOff val="0"/>
              </a:schemeClr>
            </a:fillRef>
            <a:effectRef idx="0">
              <a:schemeClr val="accent3">
                <a:hueOff val="1807066"/>
                <a:satOff val="66667"/>
                <a:lumOff val="-9804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850" tIns="69850" rIns="69850" bIns="6985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28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2: </a:t>
              </a:r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67595" y="3304659"/>
              <a:ext cx="1550897" cy="2779750"/>
            </a:xfrm>
            <a:custGeom>
              <a:avLst/>
              <a:gdLst>
                <a:gd name="connsiteX0" fmla="*/ 0 w 1459518"/>
                <a:gd name="connsiteY0" fmla="*/ 0 h 2779750"/>
                <a:gd name="connsiteX1" fmla="*/ 851386 w 1459518"/>
                <a:gd name="connsiteY1" fmla="*/ 0 h 2779750"/>
                <a:gd name="connsiteX2" fmla="*/ 851386 w 1459518"/>
                <a:gd name="connsiteY2" fmla="*/ 0 h 2779750"/>
                <a:gd name="connsiteX3" fmla="*/ 1216265 w 1459518"/>
                <a:gd name="connsiteY3" fmla="*/ 0 h 2779750"/>
                <a:gd name="connsiteX4" fmla="*/ 1459518 w 1459518"/>
                <a:gd name="connsiteY4" fmla="*/ 0 h 2779750"/>
                <a:gd name="connsiteX5" fmla="*/ 1459518 w 1459518"/>
                <a:gd name="connsiteY5" fmla="*/ 1621521 h 2779750"/>
                <a:gd name="connsiteX6" fmla="*/ 1641958 w 1459518"/>
                <a:gd name="connsiteY6" fmla="*/ 1968897 h 2779750"/>
                <a:gd name="connsiteX7" fmla="*/ 1459518 w 1459518"/>
                <a:gd name="connsiteY7" fmla="*/ 2316458 h 2779750"/>
                <a:gd name="connsiteX8" fmla="*/ 1459518 w 1459518"/>
                <a:gd name="connsiteY8" fmla="*/ 2779750 h 2779750"/>
                <a:gd name="connsiteX9" fmla="*/ 1216265 w 1459518"/>
                <a:gd name="connsiteY9" fmla="*/ 2779750 h 2779750"/>
                <a:gd name="connsiteX10" fmla="*/ 851386 w 1459518"/>
                <a:gd name="connsiteY10" fmla="*/ 2779750 h 2779750"/>
                <a:gd name="connsiteX11" fmla="*/ 851386 w 1459518"/>
                <a:gd name="connsiteY11" fmla="*/ 2779750 h 2779750"/>
                <a:gd name="connsiteX12" fmla="*/ 0 w 1459518"/>
                <a:gd name="connsiteY12" fmla="*/ 2779750 h 2779750"/>
                <a:gd name="connsiteX13" fmla="*/ 0 w 1459518"/>
                <a:gd name="connsiteY13" fmla="*/ 2316458 h 2779750"/>
                <a:gd name="connsiteX14" fmla="*/ 0 w 1459518"/>
                <a:gd name="connsiteY14" fmla="*/ 1621521 h 2779750"/>
                <a:gd name="connsiteX15" fmla="*/ 0 w 1459518"/>
                <a:gd name="connsiteY15" fmla="*/ 1621521 h 2779750"/>
                <a:gd name="connsiteX16" fmla="*/ 0 w 1459518"/>
                <a:gd name="connsiteY16" fmla="*/ 0 h 277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59518" h="2779750">
                  <a:moveTo>
                    <a:pt x="0" y="0"/>
                  </a:moveTo>
                  <a:lnTo>
                    <a:pt x="851386" y="0"/>
                  </a:lnTo>
                  <a:lnTo>
                    <a:pt x="851386" y="0"/>
                  </a:lnTo>
                  <a:lnTo>
                    <a:pt x="1216265" y="0"/>
                  </a:lnTo>
                  <a:lnTo>
                    <a:pt x="1459518" y="0"/>
                  </a:lnTo>
                  <a:lnTo>
                    <a:pt x="1459518" y="1621521"/>
                  </a:lnTo>
                  <a:lnTo>
                    <a:pt x="1641958" y="1968897"/>
                  </a:lnTo>
                  <a:lnTo>
                    <a:pt x="1459518" y="2316458"/>
                  </a:lnTo>
                  <a:lnTo>
                    <a:pt x="1459518" y="2779750"/>
                  </a:lnTo>
                  <a:lnTo>
                    <a:pt x="1216265" y="2779750"/>
                  </a:lnTo>
                  <a:lnTo>
                    <a:pt x="851386" y="2779750"/>
                  </a:lnTo>
                  <a:lnTo>
                    <a:pt x="851386" y="2779750"/>
                  </a:lnTo>
                  <a:lnTo>
                    <a:pt x="0" y="2779750"/>
                  </a:lnTo>
                  <a:lnTo>
                    <a:pt x="0" y="2316458"/>
                  </a:lnTo>
                  <a:lnTo>
                    <a:pt x="0" y="1621521"/>
                  </a:lnTo>
                  <a:lnTo>
                    <a:pt x="0" y="16215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50000"/>
                <a:hueOff val="1955669"/>
                <a:satOff val="100000"/>
                <a:lumOff val="10532"/>
                <a:alphaOff val="0"/>
              </a:schemeClr>
            </a:fillRef>
            <a:effectRef idx="0">
              <a:schemeClr val="accent3">
                <a:tint val="50000"/>
                <a:hueOff val="1955669"/>
                <a:satOff val="100000"/>
                <a:lumOff val="10532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4917" tIns="69850" rIns="69850" bIns="69850" numCol="1" spcCol="1270" anchor="t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1,2: 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gắn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bó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con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gắn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bó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kí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ức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tuổi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thơ</a:t>
              </a:r>
              <a:r>
                <a:rPr lang="en-US" sz="2800" kern="1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67594" y="2841367"/>
              <a:ext cx="1550898" cy="463291"/>
            </a:xfrm>
            <a:custGeom>
              <a:avLst/>
              <a:gdLst>
                <a:gd name="connsiteX0" fmla="*/ 0 w 1459518"/>
                <a:gd name="connsiteY0" fmla="*/ 0 h 463291"/>
                <a:gd name="connsiteX1" fmla="*/ 1459518 w 1459518"/>
                <a:gd name="connsiteY1" fmla="*/ 0 h 463291"/>
                <a:gd name="connsiteX2" fmla="*/ 1459518 w 1459518"/>
                <a:gd name="connsiteY2" fmla="*/ 463291 h 463291"/>
                <a:gd name="connsiteX3" fmla="*/ 0 w 1459518"/>
                <a:gd name="connsiteY3" fmla="*/ 463291 h 463291"/>
                <a:gd name="connsiteX4" fmla="*/ 0 w 1459518"/>
                <a:gd name="connsiteY4" fmla="*/ 0 h 46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9518" h="463291">
                  <a:moveTo>
                    <a:pt x="0" y="0"/>
                  </a:moveTo>
                  <a:lnTo>
                    <a:pt x="1459518" y="0"/>
                  </a:lnTo>
                  <a:lnTo>
                    <a:pt x="1459518" y="463291"/>
                  </a:lnTo>
                  <a:lnTo>
                    <a:pt x="0" y="46329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710599"/>
                <a:satOff val="100000"/>
                <a:lumOff val="-14706"/>
                <a:alphaOff val="0"/>
              </a:schemeClr>
            </a:fillRef>
            <a:effectRef idx="0">
              <a:schemeClr val="accent3">
                <a:hueOff val="2710599"/>
                <a:satOff val="100000"/>
                <a:lumOff val="-1470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9850" tIns="69850" rIns="69850" bIns="6985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Phần</a:t>
              </a:r>
              <a:r>
                <a:rPr lang="en-US" sz="2800" kern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729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0546E-C990-DF66-46B8-95BDA4E8E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DEBB7-C361-631E-66B0-571A8D3B7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10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0400" y="1609355"/>
            <a:ext cx="10858500" cy="10833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latin typeface="Baguet Script" panose="00000500000000000000" pitchFamily="2" charset="0"/>
                <a:ea typeface="MS Mincho"/>
              </a:rPr>
              <a:t>III.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Đọc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hiểu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văn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bản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tabLst>
                <a:tab pos="1386840" algn="l"/>
              </a:tabLst>
            </a:pPr>
            <a:r>
              <a:rPr lang="en-US" sz="2800" b="1" dirty="0">
                <a:latin typeface="Baguet Script" panose="00000500000000000000" pitchFamily="2" charset="0"/>
                <a:ea typeface="MS Mincho"/>
              </a:rPr>
              <a:t>1.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Vấn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đề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nghị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MS Mincho"/>
              </a:rPr>
              <a:t>luận</a:t>
            </a:r>
            <a:r>
              <a:rPr lang="en-US" sz="2800" b="1" dirty="0"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10439" b="15711"/>
          <a:stretch/>
        </p:blipFill>
        <p:spPr>
          <a:xfrm>
            <a:off x="1124225" y="4359761"/>
            <a:ext cx="3115432" cy="23007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Cloud Callout 8"/>
          <p:cNvSpPr/>
          <p:nvPr/>
        </p:nvSpPr>
        <p:spPr>
          <a:xfrm>
            <a:off x="4239657" y="2630047"/>
            <a:ext cx="6556162" cy="3269308"/>
          </a:xfrm>
          <a:prstGeom prst="cloudCallout">
            <a:avLst>
              <a:gd name="adj1" fmla="val -52909"/>
              <a:gd name="adj2" fmla="val 41072"/>
            </a:avLst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? Ở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này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, 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định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hay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đối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điều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gì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?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?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điểm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đó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đã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đưa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thống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nào</a:t>
            </a:r>
            <a:r>
              <a:rPr lang="en-US" sz="2400" dirty="0">
                <a:latin typeface="Baguet Script" panose="00000500000000000000" pitchFamily="2" charset="0"/>
                <a:ea typeface="Times New Roman" panose="02020603050405020304" pitchFamily="18" charset="0"/>
              </a:rPr>
              <a:t>?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2623" y="2832681"/>
            <a:ext cx="2359356" cy="152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67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60400" y="1609355"/>
            <a:ext cx="10858500" cy="10833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III.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Đọc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hiểu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văn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bản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Vấn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đề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nghị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luận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t="8684" b="10003"/>
          <a:stretch/>
        </p:blipFill>
        <p:spPr>
          <a:xfrm>
            <a:off x="1956950" y="2890684"/>
            <a:ext cx="5092779" cy="371659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135055" y="3601568"/>
            <a:ext cx="2954594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buClr>
                <a:srgbClr val="0070C0"/>
              </a:buClr>
              <a:tabLst>
                <a:tab pos="1386840" algn="l"/>
              </a:tabLst>
              <a:defRPr/>
            </a:pP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Con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người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cần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đối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xử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thân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thiện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với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động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vật</a:t>
            </a:r>
            <a:r>
              <a:rPr lang="en-US" sz="2800" dirty="0">
                <a:solidFill>
                  <a:prstClr val="black"/>
                </a:solidFill>
                <a:latin typeface="Baguet Script" panose="00000500000000000000" pitchFamily="2" charset="0"/>
                <a:ea typeface="MS Mincho"/>
              </a:rPr>
              <a:t>.</a:t>
            </a:r>
            <a:endParaRPr lang="en-US" sz="2800" dirty="0">
              <a:solidFill>
                <a:prstClr val="black"/>
              </a:solidFill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4 sự khác biệt cơ bản giữa con người và con vật - Đại Học Thú Y Hà Nộ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389239"/>
            <a:ext cx="4167373" cy="33338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07092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3534" y="1704345"/>
            <a:ext cx="10858500" cy="560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2.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Hệ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bằng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chứng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6275"/>
          <a:stretch/>
        </p:blipFill>
        <p:spPr>
          <a:xfrm>
            <a:off x="431296" y="3093301"/>
            <a:ext cx="4243943" cy="30972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Pentagon 4"/>
          <p:cNvSpPr/>
          <p:nvPr/>
        </p:nvSpPr>
        <p:spPr>
          <a:xfrm>
            <a:off x="1224115" y="2471623"/>
            <a:ext cx="2367165" cy="484632"/>
          </a:xfrm>
          <a:prstGeom prst="homePlat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THẢO LUẬN NHÓM</a:t>
            </a:r>
          </a:p>
        </p:txBody>
      </p:sp>
      <p:sp>
        <p:nvSpPr>
          <p:cNvPr id="7" name="Rectangle 6"/>
          <p:cNvSpPr/>
          <p:nvPr/>
        </p:nvSpPr>
        <p:spPr>
          <a:xfrm>
            <a:off x="5039032" y="3093301"/>
            <a:ext cx="6317635" cy="314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VÒNG 1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: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Nhóm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chuyên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gia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Nhiệm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vụ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Hoàn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thành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phiếu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HT </a:t>
            </a:r>
            <a:r>
              <a:rPr lang="en-US" sz="2800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01: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đưa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tỏ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nghị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công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).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19423" y="2518114"/>
            <a:ext cx="1356851" cy="5751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Baguet Script" panose="00000500000000000000" pitchFamily="2" charset="0"/>
                <a:cs typeface="Times New Roman" panose="02020603050405020304" pitchFamily="18" charset="0"/>
              </a:rPr>
              <a:t>7 PHÚT</a:t>
            </a:r>
          </a:p>
        </p:txBody>
      </p:sp>
    </p:spTree>
    <p:extLst>
      <p:ext uri="{BB962C8B-B14F-4D97-AF65-F5344CB8AC3E}">
        <p14:creationId xmlns:p14="http://schemas.microsoft.com/office/powerpoint/2010/main" val="335998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507" y="1"/>
            <a:ext cx="4554286" cy="10286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71452" y="368270"/>
            <a:ext cx="3265638" cy="4928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PHIẾU HỌC TẬP 01:</a:t>
            </a:r>
            <a:endParaRPr lang="en-US" sz="2400" dirty="0">
              <a:solidFill>
                <a:schemeClr val="bg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985802" y="1130300"/>
            <a:ext cx="8207696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thống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chứng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660400" y="1976733"/>
          <a:ext cx="10858500" cy="2315212"/>
        </p:xfrm>
        <a:graphic>
          <a:graphicData uri="http://schemas.openxmlformats.org/drawingml/2006/table">
            <a:tbl>
              <a:tblPr firstRow="1" firstCol="1" bandRow="1"/>
              <a:tblGrid>
                <a:gridCol w="3445699">
                  <a:extLst>
                    <a:ext uri="{9D8B030D-6E8A-4147-A177-3AD203B41FA5}">
                      <a16:colId xmlns:a16="http://schemas.microsoft.com/office/drawing/2014/main" val="4232887636"/>
                    </a:ext>
                  </a:extLst>
                </a:gridCol>
                <a:gridCol w="2198762">
                  <a:extLst>
                    <a:ext uri="{9D8B030D-6E8A-4147-A177-3AD203B41FA5}">
                      <a16:colId xmlns:a16="http://schemas.microsoft.com/office/drawing/2014/main" val="3946930551"/>
                    </a:ext>
                  </a:extLst>
                </a:gridCol>
                <a:gridCol w="2654844">
                  <a:extLst>
                    <a:ext uri="{9D8B030D-6E8A-4147-A177-3AD203B41FA5}">
                      <a16:colId xmlns:a16="http://schemas.microsoft.com/office/drawing/2014/main" val="559564757"/>
                    </a:ext>
                  </a:extLst>
                </a:gridCol>
                <a:gridCol w="2559195">
                  <a:extLst>
                    <a:ext uri="{9D8B030D-6E8A-4147-A177-3AD203B41FA5}">
                      <a16:colId xmlns:a16="http://schemas.microsoft.com/office/drawing/2014/main" val="17135158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Nhóm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lẽ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chứng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BP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2800" b="1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thuật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948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1 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1, 2)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7777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2 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3)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4965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b="1" dirty="0" err="1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3 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b="1" dirty="0" err="1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Đoạn</a:t>
                      </a:r>
                      <a:r>
                        <a:rPr lang="en-US" sz="2800" b="1" dirty="0">
                          <a:solidFill>
                            <a:srgbClr val="0070C0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 4, 5)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D0D0D"/>
                          </a:solidFill>
                          <a:effectLst/>
                          <a:latin typeface="Baguet Script" panose="00000500000000000000" pitchFamily="2" charset="0"/>
                          <a:ea typeface="MS Mincho"/>
                          <a:cs typeface="Times New Roman" panose="02020603050405020304" pitchFamily="18" charset="0"/>
                        </a:rPr>
                        <a:t>…………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63774"/>
                  </a:ext>
                </a:extLst>
              </a:tr>
            </a:tbl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2361" y="368270"/>
            <a:ext cx="1364325" cy="136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661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3534" y="1704345"/>
            <a:ext cx="10858500" cy="560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2.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Hệ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bằng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chứng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t="26275"/>
          <a:stretch/>
        </p:blipFill>
        <p:spPr>
          <a:xfrm>
            <a:off x="293534" y="3184462"/>
            <a:ext cx="3889981" cy="28009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5" name="Pentagon 4"/>
          <p:cNvSpPr/>
          <p:nvPr/>
        </p:nvSpPr>
        <p:spPr>
          <a:xfrm>
            <a:off x="1167973" y="2443457"/>
            <a:ext cx="2367165" cy="484632"/>
          </a:xfrm>
          <a:prstGeom prst="homePlat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THẢO LUẬN NHÓM</a:t>
            </a:r>
          </a:p>
        </p:txBody>
      </p:sp>
      <p:sp>
        <p:nvSpPr>
          <p:cNvPr id="9" name="Rectangle 8"/>
          <p:cNvSpPr/>
          <p:nvPr/>
        </p:nvSpPr>
        <p:spPr>
          <a:xfrm>
            <a:off x="7205076" y="2394082"/>
            <a:ext cx="1356851" cy="57518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10 PHÚT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38072" y="2928089"/>
            <a:ext cx="7377771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VÒNG 2: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Nhóm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mảnh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ghép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: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Tạo nhóm mới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thực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hiện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nhiệm vụ mới: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1828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-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Chia sẻ kết quả thảo luận ở vòng chuyên gia.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1828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- 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Tác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giả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thể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thái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độ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như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thế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nào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trước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việc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con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người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đối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xử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không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thân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với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động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vật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18288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-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Văn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bản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giúp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em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hiểu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biết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thêm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gì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về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động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vật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?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Tìm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thêm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các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lí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lẽ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hoặc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bằng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chứng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để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làm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sáng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rõ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sự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cần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thiết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phải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đối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xử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thân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thiện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với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động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vật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954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3534" y="1704345"/>
            <a:ext cx="10858500" cy="10551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2.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Hệ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thống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lí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lẽ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bằng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chứng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2.1.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Sự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gắn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bó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tuổi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thơ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cuộc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sống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mỗi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người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2" name="Right Arrow Callout 11"/>
          <p:cNvSpPr/>
          <p:nvPr/>
        </p:nvSpPr>
        <p:spPr>
          <a:xfrm>
            <a:off x="986555" y="3036826"/>
            <a:ext cx="2713704" cy="2964426"/>
          </a:xfrm>
          <a:prstGeom prst="rightArrowCallout">
            <a:avLst>
              <a:gd name="adj1" fmla="val 42450"/>
              <a:gd name="adj2" fmla="val 33725"/>
              <a:gd name="adj3" fmla="val 25000"/>
              <a:gd name="adj4" fmla="val 649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1: </a:t>
            </a:r>
            <a:r>
              <a:rPr lang="vi-VN" sz="28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 vật gắn liền với tuổi thơ con người: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834940" y="3283239"/>
            <a:ext cx="7357806" cy="2586619"/>
            <a:chOff x="2032000" y="719666"/>
            <a:chExt cx="8128000" cy="5418666"/>
          </a:xfrm>
        </p:grpSpPr>
        <p:sp>
          <p:nvSpPr>
            <p:cNvPr id="15" name="Freeform 14"/>
            <p:cNvSpPr/>
            <p:nvPr/>
          </p:nvSpPr>
          <p:spPr>
            <a:xfrm>
              <a:off x="2032000" y="719666"/>
              <a:ext cx="8128000" cy="1625600"/>
            </a:xfrm>
            <a:custGeom>
              <a:avLst/>
              <a:gdLst>
                <a:gd name="connsiteX0" fmla="*/ 0 w 8128000"/>
                <a:gd name="connsiteY0" fmla="*/ 0 h 1625600"/>
                <a:gd name="connsiteX1" fmla="*/ 8128000 w 8128000"/>
                <a:gd name="connsiteY1" fmla="*/ 0 h 1625600"/>
                <a:gd name="connsiteX2" fmla="*/ 8128000 w 8128000"/>
                <a:gd name="connsiteY2" fmla="*/ 1625600 h 1625600"/>
                <a:gd name="connsiteX3" fmla="*/ 0 w 8128000"/>
                <a:gd name="connsiteY3" fmla="*/ 1625600 h 1625600"/>
                <a:gd name="connsiteX4" fmla="*/ 0 w 8128000"/>
                <a:gd name="connsiteY4" fmla="*/ 0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8000" h="1625600">
                  <a:moveTo>
                    <a:pt x="0" y="0"/>
                  </a:moveTo>
                  <a:lnTo>
                    <a:pt x="8128000" y="0"/>
                  </a:lnTo>
                  <a:lnTo>
                    <a:pt x="8128000" y="1625600"/>
                  </a:lnTo>
                  <a:lnTo>
                    <a:pt x="0" y="162560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Bằng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chứng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: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32000" y="2345266"/>
              <a:ext cx="4064000" cy="3413760"/>
            </a:xfrm>
            <a:custGeom>
              <a:avLst/>
              <a:gdLst>
                <a:gd name="connsiteX0" fmla="*/ 0 w 4064000"/>
                <a:gd name="connsiteY0" fmla="*/ 0 h 3413760"/>
                <a:gd name="connsiteX1" fmla="*/ 4064000 w 4064000"/>
                <a:gd name="connsiteY1" fmla="*/ 0 h 3413760"/>
                <a:gd name="connsiteX2" fmla="*/ 4064000 w 4064000"/>
                <a:gd name="connsiteY2" fmla="*/ 3413760 h 3413760"/>
                <a:gd name="connsiteX3" fmla="*/ 0 w 4064000"/>
                <a:gd name="connsiteY3" fmla="*/ 3413760 h 3413760"/>
                <a:gd name="connsiteX4" fmla="*/ 0 w 4064000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3413760">
                  <a:moveTo>
                    <a:pt x="0" y="0"/>
                  </a:moveTo>
                  <a:lnTo>
                    <a:pt x="4064000" y="0"/>
                  </a:lnTo>
                  <a:lnTo>
                    <a:pt x="4064000" y="3413760"/>
                  </a:lnTo>
                  <a:lnTo>
                    <a:pt x="0" y="34137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vi-VN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Nhiều người từng dành hàng giờ ngồi nhìn lũ kiến "hành quân".</a:t>
              </a:r>
              <a:endPara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96000" y="2345266"/>
              <a:ext cx="4064000" cy="3413760"/>
            </a:xfrm>
            <a:custGeom>
              <a:avLst/>
              <a:gdLst>
                <a:gd name="connsiteX0" fmla="*/ 0 w 4064000"/>
                <a:gd name="connsiteY0" fmla="*/ 0 h 3413760"/>
                <a:gd name="connsiteX1" fmla="*/ 4064000 w 4064000"/>
                <a:gd name="connsiteY1" fmla="*/ 0 h 3413760"/>
                <a:gd name="connsiteX2" fmla="*/ 4064000 w 4064000"/>
                <a:gd name="connsiteY2" fmla="*/ 3413760 h 3413760"/>
                <a:gd name="connsiteX3" fmla="*/ 0 w 4064000"/>
                <a:gd name="connsiteY3" fmla="*/ 3413760 h 3413760"/>
                <a:gd name="connsiteX4" fmla="*/ 0 w 4064000"/>
                <a:gd name="connsiteY4" fmla="*/ 0 h 3413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3413760">
                  <a:moveTo>
                    <a:pt x="0" y="0"/>
                  </a:moveTo>
                  <a:lnTo>
                    <a:pt x="4064000" y="0"/>
                  </a:lnTo>
                  <a:lnTo>
                    <a:pt x="4064000" y="3413760"/>
                  </a:lnTo>
                  <a:lnTo>
                    <a:pt x="0" y="34137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vi-VN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Buộc chỉ vào chân cánh cam làm diều.</a:t>
              </a:r>
              <a:endPara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32000" y="5759026"/>
              <a:ext cx="8128000" cy="379306"/>
            </a:xfrm>
            <a:prstGeom prst="rect">
              <a:avLst/>
            </a:prstGeom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834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3534" y="1704345"/>
            <a:ext cx="10858500" cy="105516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2.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Hệ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thống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lí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lẽ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bằng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chứng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2.1.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Sự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gắn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bó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tuổi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thơ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cuộc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sống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mỗi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người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2" name="Right Arrow Callout 11"/>
          <p:cNvSpPr/>
          <p:nvPr/>
        </p:nvSpPr>
        <p:spPr>
          <a:xfrm>
            <a:off x="983750" y="3036826"/>
            <a:ext cx="2713704" cy="2964426"/>
          </a:xfrm>
          <a:prstGeom prst="rightArrowCallout">
            <a:avLst>
              <a:gd name="adj1" fmla="val 42450"/>
              <a:gd name="adj2" fmla="val 33725"/>
              <a:gd name="adj3" fmla="val 25000"/>
              <a:gd name="adj4" fmla="val 649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en-US" sz="28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2: </a:t>
            </a:r>
            <a:r>
              <a:rPr lang="vi-VN" sz="28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Động vật gắn liền với cuộc sống con người: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826527" y="3294193"/>
            <a:ext cx="7369023" cy="2225470"/>
            <a:chOff x="3783011" y="3283239"/>
            <a:chExt cx="7369023" cy="2225470"/>
          </a:xfrm>
        </p:grpSpPr>
        <p:grpSp>
          <p:nvGrpSpPr>
            <p:cNvPr id="4" name="Group 3"/>
            <p:cNvGrpSpPr/>
            <p:nvPr/>
          </p:nvGrpSpPr>
          <p:grpSpPr>
            <a:xfrm>
              <a:off x="3794228" y="3283239"/>
              <a:ext cx="7357806" cy="2157549"/>
              <a:chOff x="3524865" y="3156155"/>
              <a:chExt cx="7357806" cy="2157549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3524865" y="3156155"/>
                <a:ext cx="7357806" cy="679754"/>
              </a:xfrm>
              <a:custGeom>
                <a:avLst/>
                <a:gdLst>
                  <a:gd name="connsiteX0" fmla="*/ 0 w 8128000"/>
                  <a:gd name="connsiteY0" fmla="*/ 0 h 1625600"/>
                  <a:gd name="connsiteX1" fmla="*/ 8128000 w 8128000"/>
                  <a:gd name="connsiteY1" fmla="*/ 0 h 1625600"/>
                  <a:gd name="connsiteX2" fmla="*/ 8128000 w 8128000"/>
                  <a:gd name="connsiteY2" fmla="*/ 1625600 h 1625600"/>
                  <a:gd name="connsiteX3" fmla="*/ 0 w 8128000"/>
                  <a:gd name="connsiteY3" fmla="*/ 1625600 h 1625600"/>
                  <a:gd name="connsiteX4" fmla="*/ 0 w 8128000"/>
                  <a:gd name="connsiteY4" fmla="*/ 0 h 162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28000" h="1625600">
                    <a:moveTo>
                      <a:pt x="0" y="0"/>
                    </a:moveTo>
                    <a:lnTo>
                      <a:pt x="8128000" y="0"/>
                    </a:lnTo>
                    <a:lnTo>
                      <a:pt x="8128000" y="1625600"/>
                    </a:lnTo>
                    <a:lnTo>
                      <a:pt x="0" y="16256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0">
                <a:schemeClr val="accent3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marL="0" marR="0" lvl="0" indent="0" algn="ctr" defTabSz="12446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Baguet Script" panose="00000500000000000000" pitchFamily="2" charset="0"/>
                    <a:cs typeface="Times New Roman" panose="02020603050405020304" pitchFamily="18" charset="0"/>
                  </a:rPr>
                  <a:t>Bằng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Baguet Script" panose="00000500000000000000" pitchFamily="2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Baguet Script" panose="00000500000000000000" pitchFamily="2" charset="0"/>
                    <a:cs typeface="Times New Roman" panose="02020603050405020304" pitchFamily="18" charset="0"/>
                  </a:rPr>
                  <a:t>chứng</a:t>
                </a: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Baguet Script" panose="00000500000000000000" pitchFamily="2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524865" y="3835910"/>
                <a:ext cx="3678903" cy="1477794"/>
              </a:xfrm>
              <a:custGeom>
                <a:avLst/>
                <a:gdLst>
                  <a:gd name="connsiteX0" fmla="*/ 0 w 4064000"/>
                  <a:gd name="connsiteY0" fmla="*/ 0 h 3413760"/>
                  <a:gd name="connsiteX1" fmla="*/ 4064000 w 4064000"/>
                  <a:gd name="connsiteY1" fmla="*/ 0 h 3413760"/>
                  <a:gd name="connsiteX2" fmla="*/ 4064000 w 4064000"/>
                  <a:gd name="connsiteY2" fmla="*/ 3413760 h 3413760"/>
                  <a:gd name="connsiteX3" fmla="*/ 0 w 4064000"/>
                  <a:gd name="connsiteY3" fmla="*/ 3413760 h 3413760"/>
                  <a:gd name="connsiteX4" fmla="*/ 0 w 4064000"/>
                  <a:gd name="connsiteY4" fmla="*/ 0 h 3413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4000" h="3413760">
                    <a:moveTo>
                      <a:pt x="0" y="0"/>
                    </a:moveTo>
                    <a:lnTo>
                      <a:pt x="4064000" y="0"/>
                    </a:lnTo>
                    <a:lnTo>
                      <a:pt x="4064000" y="3413760"/>
                    </a:lnTo>
                    <a:lnTo>
                      <a:pt x="0" y="341376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200"/>
                  </a:spcAft>
                </a:pPr>
                <a:r>
                  <a:rPr lang="vi-VN" sz="28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Gà trống gáy gọi thức dậy.</a:t>
                </a:r>
                <a:endParaRPr lang="en-US" sz="2400" dirty="0">
                  <a:effectLst/>
                  <a:latin typeface="Baguet Script" panose="00000500000000000000" pitchFamily="2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7203768" y="3835910"/>
                <a:ext cx="3678903" cy="1477794"/>
              </a:xfrm>
              <a:custGeom>
                <a:avLst/>
                <a:gdLst>
                  <a:gd name="connsiteX0" fmla="*/ 0 w 4064000"/>
                  <a:gd name="connsiteY0" fmla="*/ 0 h 3413760"/>
                  <a:gd name="connsiteX1" fmla="*/ 4064000 w 4064000"/>
                  <a:gd name="connsiteY1" fmla="*/ 0 h 3413760"/>
                  <a:gd name="connsiteX2" fmla="*/ 4064000 w 4064000"/>
                  <a:gd name="connsiteY2" fmla="*/ 3413760 h 3413760"/>
                  <a:gd name="connsiteX3" fmla="*/ 0 w 4064000"/>
                  <a:gd name="connsiteY3" fmla="*/ 3413760 h 3413760"/>
                  <a:gd name="connsiteX4" fmla="*/ 0 w 4064000"/>
                  <a:gd name="connsiteY4" fmla="*/ 0 h 3413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64000" h="3413760">
                    <a:moveTo>
                      <a:pt x="0" y="0"/>
                    </a:moveTo>
                    <a:lnTo>
                      <a:pt x="4064000" y="0"/>
                    </a:lnTo>
                    <a:lnTo>
                      <a:pt x="4064000" y="3413760"/>
                    </a:lnTo>
                    <a:lnTo>
                      <a:pt x="0" y="341376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06680" tIns="106680" rIns="106680" bIns="106680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Mẻ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tôm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cá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chế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biến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những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món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thanh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đạm</a:t>
                </a:r>
                <a:r>
                  <a:rPr lang="en-US" sz="2800" dirty="0">
                    <a:solidFill>
                      <a:srgbClr val="0D0D0D"/>
                    </a:solidFill>
                    <a:latin typeface="Baguet Script" panose="00000500000000000000" pitchFamily="2" charset="0"/>
                    <a:ea typeface="Times New Roman" panose="02020603050405020304" pitchFamily="18" charset="0"/>
                  </a:rPr>
                  <a:t>.</a:t>
                </a: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Baguet Script" panose="00000500000000000000" pitchFamily="2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Rectangle 17"/>
            <p:cNvSpPr/>
            <p:nvPr/>
          </p:nvSpPr>
          <p:spPr>
            <a:xfrm>
              <a:off x="3783011" y="5462990"/>
              <a:ext cx="7357806" cy="45719"/>
            </a:xfrm>
            <a:prstGeom prst="rect">
              <a:avLst/>
            </a:prstGeom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65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3534" y="1704345"/>
            <a:ext cx="10858500" cy="10557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2.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Hệ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lí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lẽ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bằng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chứng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2.1.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Sự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gắn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bó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vật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tuổi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thơ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cuộc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sống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mỗi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người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843925" y="3036826"/>
            <a:ext cx="6491447" cy="2680888"/>
            <a:chOff x="3821495" y="3457437"/>
            <a:chExt cx="4821251" cy="2680888"/>
          </a:xfrm>
        </p:grpSpPr>
        <p:sp>
          <p:nvSpPr>
            <p:cNvPr id="10" name="Freeform 9"/>
            <p:cNvSpPr/>
            <p:nvPr/>
          </p:nvSpPr>
          <p:spPr>
            <a:xfrm>
              <a:off x="5320903" y="3922656"/>
              <a:ext cx="3321843" cy="2215669"/>
            </a:xfrm>
            <a:custGeom>
              <a:avLst/>
              <a:gdLst>
                <a:gd name="connsiteX0" fmla="*/ 0 w 3321843"/>
                <a:gd name="connsiteY0" fmla="*/ 0 h 2215669"/>
                <a:gd name="connsiteX1" fmla="*/ 3321843 w 3321843"/>
                <a:gd name="connsiteY1" fmla="*/ 0 h 2215669"/>
                <a:gd name="connsiteX2" fmla="*/ 3321843 w 3321843"/>
                <a:gd name="connsiteY2" fmla="*/ 2215669 h 2215669"/>
                <a:gd name="connsiteX3" fmla="*/ 0 w 3321843"/>
                <a:gd name="connsiteY3" fmla="*/ 2215669 h 2215669"/>
                <a:gd name="connsiteX4" fmla="*/ 0 w 3321843"/>
                <a:gd name="connsiteY4" fmla="*/ 0 h 2215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1843" h="2215669">
                  <a:moveTo>
                    <a:pt x="0" y="0"/>
                  </a:moveTo>
                  <a:lnTo>
                    <a:pt x="3321843" y="0"/>
                  </a:lnTo>
                  <a:lnTo>
                    <a:pt x="3321843" y="2215669"/>
                  </a:lnTo>
                  <a:lnTo>
                    <a:pt x="0" y="2215669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1495" tIns="199136" rIns="199136" bIns="199136" numCol="1" spcCol="1270" anchor="ctr" anchorCtr="0">
              <a:noAutofit/>
            </a:bodyPr>
            <a:lstStyle/>
            <a:p>
              <a:pPr lvl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Đoan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1, 2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nhằm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khẳng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định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vai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trò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không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thể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thiếu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của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đối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với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cuộc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sống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con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người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21495" y="3457437"/>
              <a:ext cx="1765459" cy="1292509"/>
            </a:xfrm>
            <a:custGeom>
              <a:avLst/>
              <a:gdLst>
                <a:gd name="connsiteX0" fmla="*/ 0 w 2214562"/>
                <a:gd name="connsiteY0" fmla="*/ 1107281 h 2214562"/>
                <a:gd name="connsiteX1" fmla="*/ 1107281 w 2214562"/>
                <a:gd name="connsiteY1" fmla="*/ 0 h 2214562"/>
                <a:gd name="connsiteX2" fmla="*/ 2214562 w 2214562"/>
                <a:gd name="connsiteY2" fmla="*/ 1107281 h 2214562"/>
                <a:gd name="connsiteX3" fmla="*/ 1107281 w 2214562"/>
                <a:gd name="connsiteY3" fmla="*/ 2214562 h 2214562"/>
                <a:gd name="connsiteX4" fmla="*/ 0 w 2214562"/>
                <a:gd name="connsiteY4" fmla="*/ 1107281 h 221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4562" h="2214562">
                  <a:moveTo>
                    <a:pt x="0" y="1107281"/>
                  </a:moveTo>
                  <a:cubicBezTo>
                    <a:pt x="0" y="495747"/>
                    <a:pt x="495747" y="0"/>
                    <a:pt x="1107281" y="0"/>
                  </a:cubicBezTo>
                  <a:cubicBezTo>
                    <a:pt x="1718815" y="0"/>
                    <a:pt x="2214562" y="495747"/>
                    <a:pt x="2214562" y="1107281"/>
                  </a:cubicBezTo>
                  <a:cubicBezTo>
                    <a:pt x="2214562" y="1718815"/>
                    <a:pt x="1718815" y="2214562"/>
                    <a:pt x="1107281" y="2214562"/>
                  </a:cubicBezTo>
                  <a:cubicBezTo>
                    <a:pt x="495747" y="2214562"/>
                    <a:pt x="0" y="1718815"/>
                    <a:pt x="0" y="1107281"/>
                  </a:cubicBezTo>
                  <a:close/>
                </a:path>
              </a:pathLst>
            </a:cu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24315" tIns="324315" rIns="324315" bIns="324315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Nghệ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thuật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: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liệt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kê</a:t>
              </a:r>
              <a:endPara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2893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00" y="287868"/>
            <a:ext cx="10858500" cy="6570132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310831" y="2342521"/>
            <a:ext cx="2649251" cy="1539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750"/>
              </a:spcAft>
            </a:pP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1: Con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giết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cưa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sừng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tê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giác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5503" y="2605181"/>
            <a:ext cx="1735852" cy="13501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5503" y="4243960"/>
            <a:ext cx="1735852" cy="1295728"/>
          </a:xfrm>
          <a:prstGeom prst="rect">
            <a:avLst/>
          </a:prstGeom>
        </p:spPr>
      </p:pic>
      <p:pic>
        <p:nvPicPr>
          <p:cNvPr id="31" name="Picture 3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918" y="2605181"/>
            <a:ext cx="1689708" cy="1350185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6268172" y="3989482"/>
            <a:ext cx="2571461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750"/>
              </a:spcAft>
            </a:pP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4: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Trận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thảm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sát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heo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bờ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biển</a:t>
            </a:r>
            <a:endParaRPr lang="en-US" sz="2800" dirty="0">
              <a:effectLst/>
              <a:latin typeface="Times New Roman" panose="02020603050405020304" pitchFamily="18" charset="0"/>
              <a:ea typeface="MS Mincho"/>
              <a:cs typeface="Times New Roman" panose="02020603050405020304" pitchFamily="18" charset="0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0632" y="4243960"/>
            <a:ext cx="1713654" cy="1350185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3681916" y="2978044"/>
            <a:ext cx="2368625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750"/>
              </a:spcAft>
            </a:pP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Tranh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2, 3: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Tình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con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MS Mincho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MS Mincho"/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1032387" y="1371599"/>
            <a:ext cx="1843548" cy="944987"/>
          </a:xfrm>
          <a:prstGeom prst="rightArrow">
            <a:avLst>
              <a:gd name="adj1" fmla="val 50000"/>
              <a:gd name="adj2" fmla="val 5197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latin typeface="Baguet Script" panose="00000500000000000000" pitchFamily="2" charset="0"/>
                <a:cs typeface="Times New Roman" panose="02020603050405020304" pitchFamily="18" charset="0"/>
              </a:rPr>
              <a:t> ý</a:t>
            </a:r>
          </a:p>
        </p:txBody>
      </p:sp>
    </p:spTree>
    <p:extLst>
      <p:ext uri="{BB962C8B-B14F-4D97-AF65-F5344CB8AC3E}">
        <p14:creationId xmlns:p14="http://schemas.microsoft.com/office/powerpoint/2010/main" val="1939170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41286" y="1810362"/>
            <a:ext cx="6322565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2.2.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Vai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trò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của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động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vật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với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hệ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sinh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thái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208651" y="2493792"/>
            <a:ext cx="9674942" cy="2900309"/>
            <a:chOff x="2025649" y="2792103"/>
            <a:chExt cx="8128000" cy="4047458"/>
          </a:xfrm>
        </p:grpSpPr>
        <p:sp>
          <p:nvSpPr>
            <p:cNvPr id="12" name="Freeform 11"/>
            <p:cNvSpPr/>
            <p:nvPr/>
          </p:nvSpPr>
          <p:spPr>
            <a:xfrm>
              <a:off x="2025649" y="2792103"/>
              <a:ext cx="8128000" cy="1017880"/>
            </a:xfrm>
            <a:custGeom>
              <a:avLst/>
              <a:gdLst>
                <a:gd name="connsiteX0" fmla="*/ 0 w 8128000"/>
                <a:gd name="connsiteY0" fmla="*/ 0 h 1298391"/>
                <a:gd name="connsiteX1" fmla="*/ 8128000 w 8128000"/>
                <a:gd name="connsiteY1" fmla="*/ 0 h 1298391"/>
                <a:gd name="connsiteX2" fmla="*/ 8128000 w 8128000"/>
                <a:gd name="connsiteY2" fmla="*/ 1298391 h 1298391"/>
                <a:gd name="connsiteX3" fmla="*/ 0 w 8128000"/>
                <a:gd name="connsiteY3" fmla="*/ 1298391 h 1298391"/>
                <a:gd name="connsiteX4" fmla="*/ 0 w 8128000"/>
                <a:gd name="connsiteY4" fmla="*/ 0 h 1298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8000" h="1298391">
                  <a:moveTo>
                    <a:pt x="0" y="0"/>
                  </a:moveTo>
                  <a:lnTo>
                    <a:pt x="8128000" y="0"/>
                  </a:lnTo>
                  <a:lnTo>
                    <a:pt x="8128000" y="1298391"/>
                  </a:lnTo>
                  <a:lnTo>
                    <a:pt x="0" y="129839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=&gt;</a:t>
              </a:r>
              <a:r>
                <a:rPr lang="en-US" sz="2800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chứng</a:t>
              </a:r>
              <a:r>
                <a:rPr lang="en-US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29617" y="3809982"/>
              <a:ext cx="2492243" cy="2726622"/>
            </a:xfrm>
            <a:custGeom>
              <a:avLst/>
              <a:gdLst>
                <a:gd name="connsiteX0" fmla="*/ 0 w 2706687"/>
                <a:gd name="connsiteY0" fmla="*/ 0 h 2726621"/>
                <a:gd name="connsiteX1" fmla="*/ 2706687 w 2706687"/>
                <a:gd name="connsiteY1" fmla="*/ 0 h 2726621"/>
                <a:gd name="connsiteX2" fmla="*/ 2706687 w 2706687"/>
                <a:gd name="connsiteY2" fmla="*/ 2726621 h 2726621"/>
                <a:gd name="connsiteX3" fmla="*/ 0 w 2706687"/>
                <a:gd name="connsiteY3" fmla="*/ 2726621 h 2726621"/>
                <a:gd name="connsiteX4" fmla="*/ 0 w 2706687"/>
                <a:gd name="connsiteY4" fmla="*/ 0 h 27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2726621">
                  <a:moveTo>
                    <a:pt x="0" y="0"/>
                  </a:moveTo>
                  <a:lnTo>
                    <a:pt x="2706687" y="0"/>
                  </a:lnTo>
                  <a:lnTo>
                    <a:pt x="2706687" y="2726621"/>
                  </a:lnTo>
                  <a:lnTo>
                    <a:pt x="0" y="27266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Khỉ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vượn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có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chung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tổ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tiên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với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con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người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1860" y="3809982"/>
              <a:ext cx="2596180" cy="2726622"/>
            </a:xfrm>
            <a:custGeom>
              <a:avLst/>
              <a:gdLst>
                <a:gd name="connsiteX0" fmla="*/ 0 w 2706687"/>
                <a:gd name="connsiteY0" fmla="*/ 0 h 2726621"/>
                <a:gd name="connsiteX1" fmla="*/ 2706687 w 2706687"/>
                <a:gd name="connsiteY1" fmla="*/ 0 h 2726621"/>
                <a:gd name="connsiteX2" fmla="*/ 2706687 w 2706687"/>
                <a:gd name="connsiteY2" fmla="*/ 2726621 h 2726621"/>
                <a:gd name="connsiteX3" fmla="*/ 0 w 2706687"/>
                <a:gd name="connsiteY3" fmla="*/ 2726621 h 2726621"/>
                <a:gd name="connsiteX4" fmla="*/ 0 w 2706687"/>
                <a:gd name="connsiteY4" fmla="*/ 0 h 27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2726621">
                  <a:moveTo>
                    <a:pt x="0" y="0"/>
                  </a:moveTo>
                  <a:lnTo>
                    <a:pt x="2706687" y="0"/>
                  </a:lnTo>
                  <a:lnTo>
                    <a:pt x="2706687" y="2726621"/>
                  </a:lnTo>
                  <a:lnTo>
                    <a:pt x="0" y="27266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vi-VN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Tất cả loài vật đều có quan hệ trực tiếp hoặc gián tiếp với con người.</a:t>
              </a:r>
              <a:endPara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18041" y="3809982"/>
              <a:ext cx="3031640" cy="2726622"/>
            </a:xfrm>
            <a:custGeom>
              <a:avLst/>
              <a:gdLst>
                <a:gd name="connsiteX0" fmla="*/ 0 w 2706687"/>
                <a:gd name="connsiteY0" fmla="*/ 0 h 2726621"/>
                <a:gd name="connsiteX1" fmla="*/ 2706687 w 2706687"/>
                <a:gd name="connsiteY1" fmla="*/ 0 h 2726621"/>
                <a:gd name="connsiteX2" fmla="*/ 2706687 w 2706687"/>
                <a:gd name="connsiteY2" fmla="*/ 2726621 h 2726621"/>
                <a:gd name="connsiteX3" fmla="*/ 0 w 2706687"/>
                <a:gd name="connsiteY3" fmla="*/ 2726621 h 2726621"/>
                <a:gd name="connsiteX4" fmla="*/ 0 w 2706687"/>
                <a:gd name="connsiteY4" fmla="*/ 0 h 2726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6687" h="2726621">
                  <a:moveTo>
                    <a:pt x="0" y="0"/>
                  </a:moveTo>
                  <a:lnTo>
                    <a:pt x="2706687" y="0"/>
                  </a:lnTo>
                  <a:lnTo>
                    <a:pt x="2706687" y="2726621"/>
                  </a:lnTo>
                  <a:lnTo>
                    <a:pt x="0" y="272662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vi-VN" sz="2800" kern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Mất đi 1 loài cũng tạo vết khuyết trong hệ sinh thái (môi trường sinh tồn của con người).</a:t>
              </a:r>
              <a:endPara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025649" y="6536604"/>
              <a:ext cx="8128000" cy="302957"/>
            </a:xfrm>
            <a:prstGeom prst="rect">
              <a:avLst/>
            </a:pr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1208651" y="5498281"/>
            <a:ext cx="9670219" cy="7374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19050">
            <a:solidFill>
              <a:srgbClr val="FFC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=&gt; Con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mối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chặt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chẽ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1"/>
              </a:solidFill>
              <a:latin typeface="Baguet Scrip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961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41458" y="1790485"/>
            <a:ext cx="8949245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2.3.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Thực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trạng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đáng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báo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động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về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cuộc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sống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của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động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vật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60400" y="2263177"/>
            <a:ext cx="2114681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Bằng</a:t>
            </a:r>
            <a:r>
              <a:rPr lang="en-US" sz="2800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chứng</a:t>
            </a:r>
            <a:r>
              <a:rPr lang="en-US" sz="2800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1222477" y="2914517"/>
            <a:ext cx="8098688" cy="988438"/>
          </a:xfrm>
          <a:custGeom>
            <a:avLst/>
            <a:gdLst>
              <a:gd name="connsiteX0" fmla="*/ 0 w 6908800"/>
              <a:gd name="connsiteY0" fmla="*/ 162560 h 1625600"/>
              <a:gd name="connsiteX1" fmla="*/ 162560 w 6908800"/>
              <a:gd name="connsiteY1" fmla="*/ 0 h 1625600"/>
              <a:gd name="connsiteX2" fmla="*/ 6746240 w 6908800"/>
              <a:gd name="connsiteY2" fmla="*/ 0 h 1625600"/>
              <a:gd name="connsiteX3" fmla="*/ 6908800 w 6908800"/>
              <a:gd name="connsiteY3" fmla="*/ 162560 h 1625600"/>
              <a:gd name="connsiteX4" fmla="*/ 6908800 w 6908800"/>
              <a:gd name="connsiteY4" fmla="*/ 1463040 h 1625600"/>
              <a:gd name="connsiteX5" fmla="*/ 6746240 w 6908800"/>
              <a:gd name="connsiteY5" fmla="*/ 1625600 h 1625600"/>
              <a:gd name="connsiteX6" fmla="*/ 162560 w 6908800"/>
              <a:gd name="connsiteY6" fmla="*/ 1625600 h 1625600"/>
              <a:gd name="connsiteX7" fmla="*/ 0 w 6908800"/>
              <a:gd name="connsiteY7" fmla="*/ 1463040 h 1625600"/>
              <a:gd name="connsiteX8" fmla="*/ 0 w 6908800"/>
              <a:gd name="connsiteY8" fmla="*/ 16256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8800" h="1625600">
                <a:moveTo>
                  <a:pt x="0" y="162560"/>
                </a:moveTo>
                <a:cubicBezTo>
                  <a:pt x="0" y="72781"/>
                  <a:pt x="72781" y="0"/>
                  <a:pt x="162560" y="0"/>
                </a:cubicBezTo>
                <a:lnTo>
                  <a:pt x="6746240" y="0"/>
                </a:lnTo>
                <a:cubicBezTo>
                  <a:pt x="6836019" y="0"/>
                  <a:pt x="6908800" y="72781"/>
                  <a:pt x="6908800" y="162560"/>
                </a:cubicBezTo>
                <a:lnTo>
                  <a:pt x="6908800" y="1463040"/>
                </a:lnTo>
                <a:cubicBezTo>
                  <a:pt x="6908800" y="1552819"/>
                  <a:pt x="6836019" y="1625600"/>
                  <a:pt x="6746240" y="1625600"/>
                </a:cubicBezTo>
                <a:lnTo>
                  <a:pt x="162560" y="1625600"/>
                </a:lnTo>
                <a:cubicBezTo>
                  <a:pt x="72781" y="1625600"/>
                  <a:pt x="0" y="1552819"/>
                  <a:pt x="0" y="1463040"/>
                </a:cubicBezTo>
                <a:lnTo>
                  <a:pt x="0" y="16256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4292" tIns="154292" rIns="1813217" bIns="154292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vi-VN" sz="2800" kern="1200" dirty="0">
                <a:latin typeface="+mj-lt"/>
              </a:rPr>
              <a:t>Số lượng các loài động vật giảm đi rõ rệt, nhiều loài trên nguy cơ tuyệt chủng.</a:t>
            </a:r>
            <a:endParaRPr lang="en-US" sz="2800" kern="1200" dirty="0">
              <a:latin typeface="Baguet Script" panose="00000500000000000000" pitchFamily="2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1937067" y="4067694"/>
            <a:ext cx="8098688" cy="988438"/>
          </a:xfrm>
          <a:custGeom>
            <a:avLst/>
            <a:gdLst>
              <a:gd name="connsiteX0" fmla="*/ 0 w 6908800"/>
              <a:gd name="connsiteY0" fmla="*/ 162560 h 1625600"/>
              <a:gd name="connsiteX1" fmla="*/ 162560 w 6908800"/>
              <a:gd name="connsiteY1" fmla="*/ 0 h 1625600"/>
              <a:gd name="connsiteX2" fmla="*/ 6746240 w 6908800"/>
              <a:gd name="connsiteY2" fmla="*/ 0 h 1625600"/>
              <a:gd name="connsiteX3" fmla="*/ 6908800 w 6908800"/>
              <a:gd name="connsiteY3" fmla="*/ 162560 h 1625600"/>
              <a:gd name="connsiteX4" fmla="*/ 6908800 w 6908800"/>
              <a:gd name="connsiteY4" fmla="*/ 1463040 h 1625600"/>
              <a:gd name="connsiteX5" fmla="*/ 6746240 w 6908800"/>
              <a:gd name="connsiteY5" fmla="*/ 1625600 h 1625600"/>
              <a:gd name="connsiteX6" fmla="*/ 162560 w 6908800"/>
              <a:gd name="connsiteY6" fmla="*/ 1625600 h 1625600"/>
              <a:gd name="connsiteX7" fmla="*/ 0 w 6908800"/>
              <a:gd name="connsiteY7" fmla="*/ 1463040 h 1625600"/>
              <a:gd name="connsiteX8" fmla="*/ 0 w 6908800"/>
              <a:gd name="connsiteY8" fmla="*/ 16256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8800" h="1625600">
                <a:moveTo>
                  <a:pt x="0" y="162560"/>
                </a:moveTo>
                <a:cubicBezTo>
                  <a:pt x="0" y="72781"/>
                  <a:pt x="72781" y="0"/>
                  <a:pt x="162560" y="0"/>
                </a:cubicBezTo>
                <a:lnTo>
                  <a:pt x="6746240" y="0"/>
                </a:lnTo>
                <a:cubicBezTo>
                  <a:pt x="6836019" y="0"/>
                  <a:pt x="6908800" y="72781"/>
                  <a:pt x="6908800" y="162560"/>
                </a:cubicBezTo>
                <a:lnTo>
                  <a:pt x="6908800" y="1463040"/>
                </a:lnTo>
                <a:cubicBezTo>
                  <a:pt x="6908800" y="1552819"/>
                  <a:pt x="6836019" y="1625600"/>
                  <a:pt x="6746240" y="1625600"/>
                </a:cubicBezTo>
                <a:lnTo>
                  <a:pt x="162560" y="1625600"/>
                </a:lnTo>
                <a:cubicBezTo>
                  <a:pt x="72781" y="1625600"/>
                  <a:pt x="0" y="1552819"/>
                  <a:pt x="0" y="1463040"/>
                </a:cubicBezTo>
                <a:lnTo>
                  <a:pt x="0" y="16256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727682"/>
              <a:satOff val="-41964"/>
              <a:lumOff val="4314"/>
              <a:alphaOff val="0"/>
            </a:schemeClr>
          </a:fillRef>
          <a:effectRef idx="0">
            <a:schemeClr val="accent2">
              <a:hueOff val="-727682"/>
              <a:satOff val="-41964"/>
              <a:lumOff val="4314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4292" tIns="154292" rIns="1820533" bIns="154292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vi-VN" sz="2800" kern="1200" dirty="0">
                <a:latin typeface="+mj-lt"/>
              </a:rPr>
              <a:t>Môi trường sống của động vật bị con người chiếm lĩnh, phá hoại.</a:t>
            </a:r>
            <a:endParaRPr lang="en-US" sz="2800" kern="1200" dirty="0">
              <a:latin typeface="Baguet Script" panose="00000500000000000000" pitchFamily="2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2651657" y="5220872"/>
            <a:ext cx="8098688" cy="988438"/>
          </a:xfrm>
          <a:custGeom>
            <a:avLst/>
            <a:gdLst>
              <a:gd name="connsiteX0" fmla="*/ 0 w 6908800"/>
              <a:gd name="connsiteY0" fmla="*/ 162560 h 1625600"/>
              <a:gd name="connsiteX1" fmla="*/ 162560 w 6908800"/>
              <a:gd name="connsiteY1" fmla="*/ 0 h 1625600"/>
              <a:gd name="connsiteX2" fmla="*/ 6746240 w 6908800"/>
              <a:gd name="connsiteY2" fmla="*/ 0 h 1625600"/>
              <a:gd name="connsiteX3" fmla="*/ 6908800 w 6908800"/>
              <a:gd name="connsiteY3" fmla="*/ 162560 h 1625600"/>
              <a:gd name="connsiteX4" fmla="*/ 6908800 w 6908800"/>
              <a:gd name="connsiteY4" fmla="*/ 1463040 h 1625600"/>
              <a:gd name="connsiteX5" fmla="*/ 6746240 w 6908800"/>
              <a:gd name="connsiteY5" fmla="*/ 1625600 h 1625600"/>
              <a:gd name="connsiteX6" fmla="*/ 162560 w 6908800"/>
              <a:gd name="connsiteY6" fmla="*/ 1625600 h 1625600"/>
              <a:gd name="connsiteX7" fmla="*/ 0 w 6908800"/>
              <a:gd name="connsiteY7" fmla="*/ 1463040 h 1625600"/>
              <a:gd name="connsiteX8" fmla="*/ 0 w 6908800"/>
              <a:gd name="connsiteY8" fmla="*/ 16256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08800" h="1625600">
                <a:moveTo>
                  <a:pt x="0" y="162560"/>
                </a:moveTo>
                <a:cubicBezTo>
                  <a:pt x="0" y="72781"/>
                  <a:pt x="72781" y="0"/>
                  <a:pt x="162560" y="0"/>
                </a:cubicBezTo>
                <a:lnTo>
                  <a:pt x="6746240" y="0"/>
                </a:lnTo>
                <a:cubicBezTo>
                  <a:pt x="6836019" y="0"/>
                  <a:pt x="6908800" y="72781"/>
                  <a:pt x="6908800" y="162560"/>
                </a:cubicBezTo>
                <a:lnTo>
                  <a:pt x="6908800" y="1463040"/>
                </a:lnTo>
                <a:cubicBezTo>
                  <a:pt x="6908800" y="1552819"/>
                  <a:pt x="6836019" y="1625600"/>
                  <a:pt x="6746240" y="1625600"/>
                </a:cubicBezTo>
                <a:lnTo>
                  <a:pt x="162560" y="1625600"/>
                </a:lnTo>
                <a:cubicBezTo>
                  <a:pt x="72781" y="1625600"/>
                  <a:pt x="0" y="1552819"/>
                  <a:pt x="0" y="1463040"/>
                </a:cubicBezTo>
                <a:lnTo>
                  <a:pt x="0" y="16256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1455363"/>
              <a:satOff val="-83928"/>
              <a:lumOff val="8628"/>
              <a:alphaOff val="0"/>
            </a:schemeClr>
          </a:fillRef>
          <a:effectRef idx="0">
            <a:schemeClr val="accent2">
              <a:hueOff val="-1455363"/>
              <a:satOff val="-83928"/>
              <a:lumOff val="862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4292" tIns="154292" rIns="1820533" bIns="154292" numCol="1" spcCol="1270" anchor="ctr" anchorCtr="0">
            <a:noAutofit/>
          </a:bodyPr>
          <a:lstStyle/>
          <a:p>
            <a:pPr lvl="0" algn="l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vi-VN" sz="2800" kern="1200" dirty="0">
                <a:latin typeface="+mj-lt"/>
              </a:rPr>
              <a:t>Nhiều loài bị con người ngược đãi, săn bắt vô tổ chức và tàn sát.</a:t>
            </a:r>
            <a:endParaRPr lang="en-US" sz="2800" kern="1200" dirty="0">
              <a:latin typeface="Baguet Script" panose="00000500000000000000" pitchFamily="2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8082541" y="3664082"/>
            <a:ext cx="1238623" cy="642485"/>
          </a:xfrm>
          <a:custGeom>
            <a:avLst/>
            <a:gdLst>
              <a:gd name="connsiteX0" fmla="*/ 0 w 1056640"/>
              <a:gd name="connsiteY0" fmla="*/ 581152 h 1056640"/>
              <a:gd name="connsiteX1" fmla="*/ 237744 w 1056640"/>
              <a:gd name="connsiteY1" fmla="*/ 581152 h 1056640"/>
              <a:gd name="connsiteX2" fmla="*/ 237744 w 1056640"/>
              <a:gd name="connsiteY2" fmla="*/ 0 h 1056640"/>
              <a:gd name="connsiteX3" fmla="*/ 818896 w 1056640"/>
              <a:gd name="connsiteY3" fmla="*/ 0 h 1056640"/>
              <a:gd name="connsiteX4" fmla="*/ 818896 w 1056640"/>
              <a:gd name="connsiteY4" fmla="*/ 581152 h 1056640"/>
              <a:gd name="connsiteX5" fmla="*/ 1056640 w 1056640"/>
              <a:gd name="connsiteY5" fmla="*/ 581152 h 1056640"/>
              <a:gd name="connsiteX6" fmla="*/ 528320 w 1056640"/>
              <a:gd name="connsiteY6" fmla="*/ 1056640 h 1056640"/>
              <a:gd name="connsiteX7" fmla="*/ 0 w 1056640"/>
              <a:gd name="connsiteY7" fmla="*/ 581152 h 10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6640" h="1056640">
                <a:moveTo>
                  <a:pt x="0" y="581152"/>
                </a:moveTo>
                <a:lnTo>
                  <a:pt x="237744" y="581152"/>
                </a:lnTo>
                <a:lnTo>
                  <a:pt x="237744" y="0"/>
                </a:lnTo>
                <a:lnTo>
                  <a:pt x="818896" y="0"/>
                </a:lnTo>
                <a:lnTo>
                  <a:pt x="818896" y="581152"/>
                </a:lnTo>
                <a:lnTo>
                  <a:pt x="1056640" y="581152"/>
                </a:lnTo>
                <a:lnTo>
                  <a:pt x="528320" y="1056640"/>
                </a:lnTo>
                <a:lnTo>
                  <a:pt x="0" y="581152"/>
                </a:lnTo>
                <a:close/>
              </a:path>
            </a:pathLst>
          </a:custGeom>
        </p:spPr>
        <p:style>
          <a:lnRef idx="2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3464" tIns="45720" rIns="283464" bIns="307238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>
              <a:latin typeface="Baguet Script" panose="00000500000000000000" pitchFamily="2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8797131" y="4810670"/>
            <a:ext cx="1238623" cy="642485"/>
          </a:xfrm>
          <a:custGeom>
            <a:avLst/>
            <a:gdLst>
              <a:gd name="connsiteX0" fmla="*/ 0 w 1056640"/>
              <a:gd name="connsiteY0" fmla="*/ 581152 h 1056640"/>
              <a:gd name="connsiteX1" fmla="*/ 237744 w 1056640"/>
              <a:gd name="connsiteY1" fmla="*/ 581152 h 1056640"/>
              <a:gd name="connsiteX2" fmla="*/ 237744 w 1056640"/>
              <a:gd name="connsiteY2" fmla="*/ 0 h 1056640"/>
              <a:gd name="connsiteX3" fmla="*/ 818896 w 1056640"/>
              <a:gd name="connsiteY3" fmla="*/ 0 h 1056640"/>
              <a:gd name="connsiteX4" fmla="*/ 818896 w 1056640"/>
              <a:gd name="connsiteY4" fmla="*/ 581152 h 1056640"/>
              <a:gd name="connsiteX5" fmla="*/ 1056640 w 1056640"/>
              <a:gd name="connsiteY5" fmla="*/ 581152 h 1056640"/>
              <a:gd name="connsiteX6" fmla="*/ 528320 w 1056640"/>
              <a:gd name="connsiteY6" fmla="*/ 1056640 h 1056640"/>
              <a:gd name="connsiteX7" fmla="*/ 0 w 1056640"/>
              <a:gd name="connsiteY7" fmla="*/ 581152 h 10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6640" h="1056640">
                <a:moveTo>
                  <a:pt x="0" y="581152"/>
                </a:moveTo>
                <a:lnTo>
                  <a:pt x="237744" y="581152"/>
                </a:lnTo>
                <a:lnTo>
                  <a:pt x="237744" y="0"/>
                </a:lnTo>
                <a:lnTo>
                  <a:pt x="818896" y="0"/>
                </a:lnTo>
                <a:lnTo>
                  <a:pt x="818896" y="581152"/>
                </a:lnTo>
                <a:lnTo>
                  <a:pt x="1056640" y="581152"/>
                </a:lnTo>
                <a:lnTo>
                  <a:pt x="528320" y="1056640"/>
                </a:lnTo>
                <a:lnTo>
                  <a:pt x="0" y="581152"/>
                </a:lnTo>
                <a:close/>
              </a:path>
            </a:pathLst>
          </a:custGeom>
        </p:spPr>
        <p:style>
          <a:lnRef idx="2"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lnRef>
          <a:fillRef idx="1"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fillRef>
          <a:effectRef idx="0"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3464" tIns="45720" rIns="283464" bIns="307238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kern="1200">
              <a:latin typeface="Baguet Script" panose="00000500000000000000" pitchFamily="2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6258" y="2309079"/>
            <a:ext cx="1724087" cy="1383343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428" y="4369189"/>
            <a:ext cx="1656098" cy="1373885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  <a:softEdge rad="1125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6195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41458" y="1790485"/>
            <a:ext cx="8949245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2.3.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Thực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trạng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đáng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cuộc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sống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vật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4" name="Right Arrow Callout 3"/>
          <p:cNvSpPr/>
          <p:nvPr/>
        </p:nvSpPr>
        <p:spPr>
          <a:xfrm>
            <a:off x="1779051" y="2493792"/>
            <a:ext cx="3152107" cy="3376066"/>
          </a:xfrm>
          <a:prstGeom prst="rightArrowCallout">
            <a:avLst>
              <a:gd name="adj1" fmla="val 43509"/>
              <a:gd name="adj2" fmla="val 33226"/>
              <a:gd name="adj3" fmla="val 27571"/>
              <a:gd name="adj4" fmla="val 649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12700">
            <a:solidFill>
              <a:srgbClr val="FFC00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en-US" sz="2400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Thái</a:t>
            </a:r>
            <a:r>
              <a:rPr lang="en-US" sz="2400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giả</a:t>
            </a:r>
            <a:r>
              <a:rPr lang="en-US" sz="2400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bất bình trước việc con người đối xử không thân thiện với động vật.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7" name="Vertical Scroll 6"/>
          <p:cNvSpPr/>
          <p:nvPr/>
        </p:nvSpPr>
        <p:spPr>
          <a:xfrm>
            <a:off x="5151832" y="2698955"/>
            <a:ext cx="5248417" cy="3170903"/>
          </a:xfrm>
          <a:prstGeom prst="verticalScroll">
            <a:avLst>
              <a:gd name="adj" fmla="val 5988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vi-VN" sz="28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Thái độ ấy thể hiện rõ nhất ở câu văn: </a:t>
            </a:r>
            <a:r>
              <a:rPr lang="vi-VN" sz="2800" i="1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Môi trường sống cùa động vật bị con người chiếm lĩnh, phá hoại, không ít loài đã hoặc đang đứng trước nguy cơ tuyệt chủng hoàn toàn.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47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5263" y="1697915"/>
            <a:ext cx="5003293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2.4.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Lời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kêu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gọi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bảo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vệ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động</a:t>
            </a: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latin typeface="Baguet Script" panose="00000500000000000000" pitchFamily="2" charset="0"/>
                <a:ea typeface="MS Mincho"/>
              </a:rPr>
              <a:t>vật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458" y="2252608"/>
            <a:ext cx="4946102" cy="35199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2859" t="21549" r="4342" b="29573"/>
          <a:stretch/>
        </p:blipFill>
        <p:spPr>
          <a:xfrm>
            <a:off x="341740" y="2742667"/>
            <a:ext cx="6357988" cy="39390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85263" y="3448891"/>
            <a:ext cx="5650066" cy="2948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 lượng các loài động vật giảm đi rõ rệt, nhiều loài trên nguy cơ tuyệt chủng.</a:t>
            </a:r>
            <a:endParaRPr lang="en-US" sz="24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Môi trường sống của động vật bị con người chiếm lĩnh, phá hoại.</a:t>
            </a:r>
            <a:endParaRPr lang="en-US" sz="24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 loài bị con người ngược đãi, săn bắt vô tổ chức và tàn sát.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09880" y="2252608"/>
            <a:ext cx="2114681" cy="52322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2800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Bằng</a:t>
            </a:r>
            <a:r>
              <a:rPr lang="en-US" sz="2800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chứng</a:t>
            </a:r>
            <a:r>
              <a:rPr lang="en-US" sz="2800" dirty="0">
                <a:solidFill>
                  <a:srgbClr val="0070C0"/>
                </a:solidFill>
                <a:latin typeface="Baguet Script" panose="00000500000000000000" pitchFamily="2" charset="0"/>
                <a:ea typeface="MS Mincho"/>
              </a:rPr>
              <a:t>:</a:t>
            </a:r>
            <a:endParaRPr lang="en-US" sz="2800" dirty="0">
              <a:latin typeface="Baguet Scrip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480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5263" y="1697915"/>
            <a:ext cx="5040162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2.4.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Lời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kêu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gọi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bảo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  <a:cs typeface="+mn-cs"/>
              </a:rPr>
              <a:t>vật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660" y="3003042"/>
            <a:ext cx="4160240" cy="29607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2859" t="21549" r="4342" b="29573"/>
          <a:stretch/>
        </p:blipFill>
        <p:spPr>
          <a:xfrm>
            <a:off x="665803" y="2285769"/>
            <a:ext cx="6357988" cy="43952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55406" y="2892148"/>
            <a:ext cx="5840362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 chứng: </a:t>
            </a: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 hiểu được động vật, con người sẽ:</a:t>
            </a:r>
            <a:endParaRPr lang="en-US" sz="24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Không phá rừng, chặt cây vì nhu cầu riêng 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(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muốn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thịt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bò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muốn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vót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đũa</a:t>
            </a:r>
            <a:r>
              <a:rPr lang="en-US" sz="2400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)</a:t>
            </a:r>
            <a:endParaRPr lang="en-US" sz="24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Không lạm dụng và cướp đi môi trường của chúng.</a:t>
            </a:r>
            <a:endParaRPr lang="en-US" sz="24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vi-VN" sz="24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→ Hãy đặt bản thân vào vị trí của động vật để cảm nhận.</a:t>
            </a:r>
            <a:endParaRPr lang="en-US" sz="24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730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5263" y="1697915"/>
            <a:ext cx="5003293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2.4.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Lời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kêu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gọi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bảo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vệ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vật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7" name="Right Arrow Callout 6"/>
          <p:cNvSpPr/>
          <p:nvPr/>
        </p:nvSpPr>
        <p:spPr>
          <a:xfrm>
            <a:off x="247649" y="2954984"/>
            <a:ext cx="2315497" cy="2403987"/>
          </a:xfrm>
          <a:prstGeom prst="rightArrowCallout">
            <a:avLst>
              <a:gd name="adj1" fmla="val 37270"/>
              <a:gd name="adj2" fmla="val 28681"/>
              <a:gd name="adj3" fmla="val 25000"/>
              <a:gd name="adj4" fmla="val 649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Rút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tx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endParaRPr lang="en-US" sz="2800" dirty="0">
              <a:solidFill>
                <a:schemeClr val="tx1"/>
              </a:solidFill>
              <a:latin typeface="Baguet Script" panose="00000500000000000000" pitchFamily="2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563147" y="2582352"/>
            <a:ext cx="5857820" cy="2992539"/>
            <a:chOff x="3464517" y="2582351"/>
            <a:chExt cx="5857820" cy="2992539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 l="2859" t="21549" r="4342" b="29573"/>
            <a:stretch/>
          </p:blipFill>
          <p:spPr>
            <a:xfrm>
              <a:off x="3464517" y="2582351"/>
              <a:ext cx="5857820" cy="2992539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694523" y="3249035"/>
              <a:ext cx="5471652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Hành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động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con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người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cần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có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: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thay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đổi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suy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nghĩ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và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hành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động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hướng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tới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bảo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vệ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Trái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Đất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để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động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vật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cũng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có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quyền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được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sống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như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 con </a:t>
              </a:r>
              <a:r>
                <a:rPr lang="en-US" sz="2800" dirty="0" err="1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người</a:t>
              </a:r>
              <a:r>
                <a:rPr lang="en-US" sz="2800" dirty="0">
                  <a:solidFill>
                    <a:srgbClr val="0D0D0D"/>
                  </a:solidFill>
                  <a:latin typeface="Baguet Script" panose="00000500000000000000" pitchFamily="2" charset="0"/>
                  <a:ea typeface="Times New Roman" panose="02020603050405020304" pitchFamily="18" charset="0"/>
                </a:rPr>
                <a:t>.</a:t>
              </a:r>
              <a:endParaRPr lang="en-US" sz="2800" dirty="0">
                <a:latin typeface="Baguet Script" panose="00000500000000000000" pitchFamily="2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494812" y="2878588"/>
            <a:ext cx="3436838" cy="2556776"/>
            <a:chOff x="8907563" y="2878588"/>
            <a:chExt cx="3436838" cy="2556776"/>
          </a:xfrm>
        </p:grpSpPr>
        <p:sp>
          <p:nvSpPr>
            <p:cNvPr id="13" name="Heart 12"/>
            <p:cNvSpPr/>
            <p:nvPr/>
          </p:nvSpPr>
          <p:spPr>
            <a:xfrm>
              <a:off x="8907563" y="2878588"/>
              <a:ext cx="3436838" cy="2556776"/>
            </a:xfrm>
            <a:prstGeom prst="hear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Baguet Script" panose="00000500000000000000" pitchFamily="2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329018" y="3273658"/>
              <a:ext cx="2593927" cy="17912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1200"/>
                </a:spcAft>
              </a:pPr>
              <a:r>
                <a:rPr lang="vi-VN" sz="2400" dirty="0">
                  <a:solidFill>
                    <a:srgbClr val="0D0D0D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Nhấn mạnh sự cần thiết phải đối xử thân thiện với động vật.</a:t>
              </a:r>
              <a:endParaRPr lang="en-US" sz="2400" dirty="0">
                <a:effectLst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426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876365" y="1542817"/>
            <a:ext cx="2816942" cy="74063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IV.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Tổng</a:t>
            </a:r>
            <a:r>
              <a:rPr lang="en-US" sz="2800" b="1" dirty="0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Baguet Script" panose="00000500000000000000" pitchFamily="2" charset="0"/>
                <a:ea typeface="MS Mincho"/>
              </a:rPr>
              <a:t>kết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85468" y="2526509"/>
            <a:ext cx="7608364" cy="3894209"/>
            <a:chOff x="2259739" y="2644909"/>
            <a:chExt cx="7608364" cy="3894209"/>
          </a:xfrm>
        </p:grpSpPr>
        <p:sp>
          <p:nvSpPr>
            <p:cNvPr id="16" name="Freeform 15"/>
            <p:cNvSpPr/>
            <p:nvPr/>
          </p:nvSpPr>
          <p:spPr>
            <a:xfrm>
              <a:off x="2259739" y="2644909"/>
              <a:ext cx="2815678" cy="733424"/>
            </a:xfrm>
            <a:custGeom>
              <a:avLst/>
              <a:gdLst>
                <a:gd name="connsiteX0" fmla="*/ 0 w 2815678"/>
                <a:gd name="connsiteY0" fmla="*/ 84288 h 842876"/>
                <a:gd name="connsiteX1" fmla="*/ 84288 w 2815678"/>
                <a:gd name="connsiteY1" fmla="*/ 0 h 842876"/>
                <a:gd name="connsiteX2" fmla="*/ 2731390 w 2815678"/>
                <a:gd name="connsiteY2" fmla="*/ 0 h 842876"/>
                <a:gd name="connsiteX3" fmla="*/ 2815678 w 2815678"/>
                <a:gd name="connsiteY3" fmla="*/ 84288 h 842876"/>
                <a:gd name="connsiteX4" fmla="*/ 2815678 w 2815678"/>
                <a:gd name="connsiteY4" fmla="*/ 758588 h 842876"/>
                <a:gd name="connsiteX5" fmla="*/ 2731390 w 2815678"/>
                <a:gd name="connsiteY5" fmla="*/ 842876 h 842876"/>
                <a:gd name="connsiteX6" fmla="*/ 84288 w 2815678"/>
                <a:gd name="connsiteY6" fmla="*/ 842876 h 842876"/>
                <a:gd name="connsiteX7" fmla="*/ 0 w 2815678"/>
                <a:gd name="connsiteY7" fmla="*/ 758588 h 842876"/>
                <a:gd name="connsiteX8" fmla="*/ 0 w 2815678"/>
                <a:gd name="connsiteY8" fmla="*/ 84288 h 84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5678" h="842876">
                  <a:moveTo>
                    <a:pt x="0" y="84288"/>
                  </a:moveTo>
                  <a:cubicBezTo>
                    <a:pt x="0" y="37737"/>
                    <a:pt x="37737" y="0"/>
                    <a:pt x="84288" y="0"/>
                  </a:cubicBezTo>
                  <a:lnTo>
                    <a:pt x="2731390" y="0"/>
                  </a:lnTo>
                  <a:cubicBezTo>
                    <a:pt x="2777941" y="0"/>
                    <a:pt x="2815678" y="37737"/>
                    <a:pt x="2815678" y="84288"/>
                  </a:cubicBezTo>
                  <a:lnTo>
                    <a:pt x="2815678" y="758588"/>
                  </a:lnTo>
                  <a:cubicBezTo>
                    <a:pt x="2815678" y="805139"/>
                    <a:pt x="2777941" y="842876"/>
                    <a:pt x="2731390" y="842876"/>
                  </a:cubicBezTo>
                  <a:lnTo>
                    <a:pt x="84288" y="842876"/>
                  </a:lnTo>
                  <a:cubicBezTo>
                    <a:pt x="37737" y="842876"/>
                    <a:pt x="0" y="805139"/>
                    <a:pt x="0" y="758588"/>
                  </a:cubicBezTo>
                  <a:lnTo>
                    <a:pt x="0" y="84288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457" tIns="67867" rIns="89457" bIns="67867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1. </a:t>
              </a:r>
              <a:r>
                <a:rPr lang="en-US" sz="3400" b="1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Nghệ</a:t>
              </a:r>
              <a:r>
                <a:rPr lang="en-US" sz="34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400" b="1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thuật</a:t>
              </a:r>
              <a:r>
                <a:rPr lang="en-US" sz="34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:</a:t>
              </a:r>
              <a:endParaRPr lang="en-US" sz="34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56055" y="3378333"/>
              <a:ext cx="281567" cy="63215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632157"/>
                  </a:lnTo>
                  <a:lnTo>
                    <a:pt x="281567" y="632157"/>
                  </a:lnTo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37622" y="3446293"/>
              <a:ext cx="7030481" cy="1196352"/>
            </a:xfrm>
            <a:custGeom>
              <a:avLst/>
              <a:gdLst>
                <a:gd name="connsiteX0" fmla="*/ 0 w 6167642"/>
                <a:gd name="connsiteY0" fmla="*/ 84288 h 842876"/>
                <a:gd name="connsiteX1" fmla="*/ 84288 w 6167642"/>
                <a:gd name="connsiteY1" fmla="*/ 0 h 842876"/>
                <a:gd name="connsiteX2" fmla="*/ 6083354 w 6167642"/>
                <a:gd name="connsiteY2" fmla="*/ 0 h 842876"/>
                <a:gd name="connsiteX3" fmla="*/ 6167642 w 6167642"/>
                <a:gd name="connsiteY3" fmla="*/ 84288 h 842876"/>
                <a:gd name="connsiteX4" fmla="*/ 6167642 w 6167642"/>
                <a:gd name="connsiteY4" fmla="*/ 758588 h 842876"/>
                <a:gd name="connsiteX5" fmla="*/ 6083354 w 6167642"/>
                <a:gd name="connsiteY5" fmla="*/ 842876 h 842876"/>
                <a:gd name="connsiteX6" fmla="*/ 84288 w 6167642"/>
                <a:gd name="connsiteY6" fmla="*/ 842876 h 842876"/>
                <a:gd name="connsiteX7" fmla="*/ 0 w 6167642"/>
                <a:gd name="connsiteY7" fmla="*/ 758588 h 842876"/>
                <a:gd name="connsiteX8" fmla="*/ 0 w 6167642"/>
                <a:gd name="connsiteY8" fmla="*/ 84288 h 84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167642" h="842876">
                  <a:moveTo>
                    <a:pt x="0" y="84288"/>
                  </a:moveTo>
                  <a:cubicBezTo>
                    <a:pt x="0" y="37737"/>
                    <a:pt x="37737" y="0"/>
                    <a:pt x="84288" y="0"/>
                  </a:cubicBezTo>
                  <a:lnTo>
                    <a:pt x="6083354" y="0"/>
                  </a:lnTo>
                  <a:cubicBezTo>
                    <a:pt x="6129905" y="0"/>
                    <a:pt x="6167642" y="37737"/>
                    <a:pt x="6167642" y="84288"/>
                  </a:cubicBezTo>
                  <a:lnTo>
                    <a:pt x="6167642" y="758588"/>
                  </a:lnTo>
                  <a:cubicBezTo>
                    <a:pt x="6167642" y="805139"/>
                    <a:pt x="6129905" y="842876"/>
                    <a:pt x="6083354" y="842876"/>
                  </a:cubicBezTo>
                  <a:lnTo>
                    <a:pt x="84288" y="842876"/>
                  </a:lnTo>
                  <a:cubicBezTo>
                    <a:pt x="37737" y="842876"/>
                    <a:pt x="0" y="805139"/>
                    <a:pt x="0" y="758588"/>
                  </a:cubicBezTo>
                  <a:lnTo>
                    <a:pt x="0" y="84288"/>
                  </a:lnTo>
                  <a:close/>
                </a:path>
              </a:pathLst>
            </a:custGeom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77" tIns="47547" rIns="58977" bIns="47547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Lập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luận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chặt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chẽ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lí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lẽ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xác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đáng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thuyết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phục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bằng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chứng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chọn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lọc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tiêu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biểu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cùng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cách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trao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đổi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vấn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đề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mở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hướng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tới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đối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thoại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với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người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đọc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56055" y="3378333"/>
              <a:ext cx="281567" cy="168575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1685752"/>
                  </a:lnTo>
                  <a:lnTo>
                    <a:pt x="281567" y="1685752"/>
                  </a:lnTo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37622" y="4760630"/>
              <a:ext cx="7030481" cy="842877"/>
            </a:xfrm>
            <a:custGeom>
              <a:avLst/>
              <a:gdLst>
                <a:gd name="connsiteX0" fmla="*/ 0 w 5882102"/>
                <a:gd name="connsiteY0" fmla="*/ 84288 h 842876"/>
                <a:gd name="connsiteX1" fmla="*/ 84288 w 5882102"/>
                <a:gd name="connsiteY1" fmla="*/ 0 h 842876"/>
                <a:gd name="connsiteX2" fmla="*/ 5797814 w 5882102"/>
                <a:gd name="connsiteY2" fmla="*/ 0 h 842876"/>
                <a:gd name="connsiteX3" fmla="*/ 5882102 w 5882102"/>
                <a:gd name="connsiteY3" fmla="*/ 84288 h 842876"/>
                <a:gd name="connsiteX4" fmla="*/ 5882102 w 5882102"/>
                <a:gd name="connsiteY4" fmla="*/ 758588 h 842876"/>
                <a:gd name="connsiteX5" fmla="*/ 5797814 w 5882102"/>
                <a:gd name="connsiteY5" fmla="*/ 842876 h 842876"/>
                <a:gd name="connsiteX6" fmla="*/ 84288 w 5882102"/>
                <a:gd name="connsiteY6" fmla="*/ 842876 h 842876"/>
                <a:gd name="connsiteX7" fmla="*/ 0 w 5882102"/>
                <a:gd name="connsiteY7" fmla="*/ 758588 h 842876"/>
                <a:gd name="connsiteX8" fmla="*/ 0 w 5882102"/>
                <a:gd name="connsiteY8" fmla="*/ 84288 h 84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82102" h="842876">
                  <a:moveTo>
                    <a:pt x="0" y="84288"/>
                  </a:moveTo>
                  <a:cubicBezTo>
                    <a:pt x="0" y="37737"/>
                    <a:pt x="37737" y="0"/>
                    <a:pt x="84288" y="0"/>
                  </a:cubicBezTo>
                  <a:lnTo>
                    <a:pt x="5797814" y="0"/>
                  </a:lnTo>
                  <a:cubicBezTo>
                    <a:pt x="5844365" y="0"/>
                    <a:pt x="5882102" y="37737"/>
                    <a:pt x="5882102" y="84288"/>
                  </a:cubicBezTo>
                  <a:lnTo>
                    <a:pt x="5882102" y="758588"/>
                  </a:lnTo>
                  <a:cubicBezTo>
                    <a:pt x="5882102" y="805139"/>
                    <a:pt x="5844365" y="842876"/>
                    <a:pt x="5797814" y="842876"/>
                  </a:cubicBezTo>
                  <a:lnTo>
                    <a:pt x="84288" y="842876"/>
                  </a:lnTo>
                  <a:cubicBezTo>
                    <a:pt x="37737" y="842876"/>
                    <a:pt x="0" y="805139"/>
                    <a:pt x="0" y="758588"/>
                  </a:cubicBezTo>
                  <a:lnTo>
                    <a:pt x="0" y="84288"/>
                  </a:lnTo>
                  <a:close/>
                </a:path>
              </a:pathLst>
            </a:custGeom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77" tIns="47547" rIns="58977" bIns="47547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Cách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đan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xen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phương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thức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miêu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tả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biểu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cảm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trong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văn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nghị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luận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rất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tài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tình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để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làm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tăng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sức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thuyết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phục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56055" y="3378333"/>
              <a:ext cx="281567" cy="2739347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739347"/>
                  </a:lnTo>
                  <a:lnTo>
                    <a:pt x="281567" y="2739347"/>
                  </a:lnTo>
                </a:path>
              </a:pathLst>
            </a:cu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37623" y="5696242"/>
              <a:ext cx="7030480" cy="842876"/>
            </a:xfrm>
            <a:custGeom>
              <a:avLst/>
              <a:gdLst>
                <a:gd name="connsiteX0" fmla="*/ 0 w 6273642"/>
                <a:gd name="connsiteY0" fmla="*/ 84288 h 842876"/>
                <a:gd name="connsiteX1" fmla="*/ 84288 w 6273642"/>
                <a:gd name="connsiteY1" fmla="*/ 0 h 842876"/>
                <a:gd name="connsiteX2" fmla="*/ 6189354 w 6273642"/>
                <a:gd name="connsiteY2" fmla="*/ 0 h 842876"/>
                <a:gd name="connsiteX3" fmla="*/ 6273642 w 6273642"/>
                <a:gd name="connsiteY3" fmla="*/ 84288 h 842876"/>
                <a:gd name="connsiteX4" fmla="*/ 6273642 w 6273642"/>
                <a:gd name="connsiteY4" fmla="*/ 758588 h 842876"/>
                <a:gd name="connsiteX5" fmla="*/ 6189354 w 6273642"/>
                <a:gd name="connsiteY5" fmla="*/ 842876 h 842876"/>
                <a:gd name="connsiteX6" fmla="*/ 84288 w 6273642"/>
                <a:gd name="connsiteY6" fmla="*/ 842876 h 842876"/>
                <a:gd name="connsiteX7" fmla="*/ 0 w 6273642"/>
                <a:gd name="connsiteY7" fmla="*/ 758588 h 842876"/>
                <a:gd name="connsiteX8" fmla="*/ 0 w 6273642"/>
                <a:gd name="connsiteY8" fmla="*/ 84288 h 84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73642" h="842876">
                  <a:moveTo>
                    <a:pt x="0" y="84288"/>
                  </a:moveTo>
                  <a:cubicBezTo>
                    <a:pt x="0" y="37737"/>
                    <a:pt x="37737" y="0"/>
                    <a:pt x="84288" y="0"/>
                  </a:cubicBezTo>
                  <a:lnTo>
                    <a:pt x="6189354" y="0"/>
                  </a:lnTo>
                  <a:cubicBezTo>
                    <a:pt x="6235905" y="0"/>
                    <a:pt x="6273642" y="37737"/>
                    <a:pt x="6273642" y="84288"/>
                  </a:cubicBezTo>
                  <a:lnTo>
                    <a:pt x="6273642" y="758588"/>
                  </a:lnTo>
                  <a:cubicBezTo>
                    <a:pt x="6273642" y="805139"/>
                    <a:pt x="6235905" y="842876"/>
                    <a:pt x="6189354" y="842876"/>
                  </a:cubicBezTo>
                  <a:lnTo>
                    <a:pt x="84288" y="842876"/>
                  </a:lnTo>
                  <a:cubicBezTo>
                    <a:pt x="37737" y="842876"/>
                    <a:pt x="0" y="805139"/>
                    <a:pt x="0" y="758588"/>
                  </a:cubicBezTo>
                  <a:lnTo>
                    <a:pt x="0" y="84288"/>
                  </a:lnTo>
                  <a:close/>
                </a:path>
              </a:pathLst>
            </a:custGeom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977" tIns="47547" rIns="58977" bIns="47547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Bố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cục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mạnh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lạc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sử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dụng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phép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liệt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kê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đối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lập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làm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sáng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tỏ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vấn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đề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nghị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luận</a:t>
              </a:r>
              <a:r>
                <a:rPr lang="en-US" sz="24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185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876365" y="1542817"/>
            <a:ext cx="2816942" cy="740639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38684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IV.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Tổng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aguet Script" panose="00000500000000000000" pitchFamily="2" charset="0"/>
                <a:ea typeface="MS Mincho"/>
              </a:rPr>
              <a:t>kết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031721" y="2419001"/>
            <a:ext cx="8115857" cy="3715099"/>
            <a:chOff x="2031720" y="2704041"/>
            <a:chExt cx="8115857" cy="3715099"/>
          </a:xfrm>
        </p:grpSpPr>
        <p:sp>
          <p:nvSpPr>
            <p:cNvPr id="10" name="Freeform 9"/>
            <p:cNvSpPr/>
            <p:nvPr/>
          </p:nvSpPr>
          <p:spPr>
            <a:xfrm>
              <a:off x="2031720" y="2704041"/>
              <a:ext cx="3660709" cy="840335"/>
            </a:xfrm>
            <a:custGeom>
              <a:avLst/>
              <a:gdLst>
                <a:gd name="connsiteX0" fmla="*/ 0 w 3660709"/>
                <a:gd name="connsiteY0" fmla="*/ 84034 h 840335"/>
                <a:gd name="connsiteX1" fmla="*/ 84034 w 3660709"/>
                <a:gd name="connsiteY1" fmla="*/ 0 h 840335"/>
                <a:gd name="connsiteX2" fmla="*/ 3576676 w 3660709"/>
                <a:gd name="connsiteY2" fmla="*/ 0 h 840335"/>
                <a:gd name="connsiteX3" fmla="*/ 3660710 w 3660709"/>
                <a:gd name="connsiteY3" fmla="*/ 84034 h 840335"/>
                <a:gd name="connsiteX4" fmla="*/ 3660709 w 3660709"/>
                <a:gd name="connsiteY4" fmla="*/ 756302 h 840335"/>
                <a:gd name="connsiteX5" fmla="*/ 3576675 w 3660709"/>
                <a:gd name="connsiteY5" fmla="*/ 840336 h 840335"/>
                <a:gd name="connsiteX6" fmla="*/ 84034 w 3660709"/>
                <a:gd name="connsiteY6" fmla="*/ 840335 h 840335"/>
                <a:gd name="connsiteX7" fmla="*/ 0 w 3660709"/>
                <a:gd name="connsiteY7" fmla="*/ 756301 h 840335"/>
                <a:gd name="connsiteX8" fmla="*/ 0 w 3660709"/>
                <a:gd name="connsiteY8" fmla="*/ 84034 h 84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0709" h="840335">
                  <a:moveTo>
                    <a:pt x="0" y="84034"/>
                  </a:moveTo>
                  <a:cubicBezTo>
                    <a:pt x="0" y="37623"/>
                    <a:pt x="37623" y="0"/>
                    <a:pt x="84034" y="0"/>
                  </a:cubicBezTo>
                  <a:lnTo>
                    <a:pt x="3576676" y="0"/>
                  </a:lnTo>
                  <a:cubicBezTo>
                    <a:pt x="3623087" y="0"/>
                    <a:pt x="3660710" y="37623"/>
                    <a:pt x="3660710" y="84034"/>
                  </a:cubicBezTo>
                  <a:cubicBezTo>
                    <a:pt x="3660710" y="308123"/>
                    <a:pt x="3660709" y="532213"/>
                    <a:pt x="3660709" y="756302"/>
                  </a:cubicBezTo>
                  <a:cubicBezTo>
                    <a:pt x="3660709" y="802713"/>
                    <a:pt x="3623086" y="840336"/>
                    <a:pt x="3576675" y="840336"/>
                  </a:cubicBezTo>
                  <a:lnTo>
                    <a:pt x="84034" y="840335"/>
                  </a:lnTo>
                  <a:cubicBezTo>
                    <a:pt x="37623" y="840335"/>
                    <a:pt x="0" y="802712"/>
                    <a:pt x="0" y="756301"/>
                  </a:cubicBezTo>
                  <a:lnTo>
                    <a:pt x="0" y="84034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  <a:ln w="28575"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7953" tIns="60173" rIns="77953" bIns="60173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2. </a:t>
              </a:r>
              <a:r>
                <a:rPr lang="en-US" sz="2800" b="1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Nội</a:t>
              </a:r>
              <a:r>
                <a:rPr lang="en-US" sz="28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dung, ý </a:t>
              </a:r>
              <a:r>
                <a:rPr lang="en-US" sz="2800" b="1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nghĩa</a:t>
              </a:r>
              <a:r>
                <a:rPr lang="en-US" sz="2800" b="1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:</a:t>
              </a:r>
              <a:endParaRPr lang="en-US" sz="2800" kern="1200" dirty="0">
                <a:latin typeface="Baguet Script" panose="00000500000000000000" pitchFamily="2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97791" y="3544377"/>
              <a:ext cx="366070" cy="831949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831949"/>
                  </a:lnTo>
                  <a:lnTo>
                    <a:pt x="366070" y="831949"/>
                  </a:lnTo>
                </a:path>
              </a:pathLst>
            </a:custGeom>
            <a:noFill/>
            <a:ln w="28575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3862" y="3821693"/>
              <a:ext cx="7383715" cy="1109265"/>
            </a:xfrm>
            <a:custGeom>
              <a:avLst/>
              <a:gdLst>
                <a:gd name="connsiteX0" fmla="*/ 0 w 7229891"/>
                <a:gd name="connsiteY0" fmla="*/ 110927 h 1109265"/>
                <a:gd name="connsiteX1" fmla="*/ 110927 w 7229891"/>
                <a:gd name="connsiteY1" fmla="*/ 0 h 1109265"/>
                <a:gd name="connsiteX2" fmla="*/ 7118965 w 7229891"/>
                <a:gd name="connsiteY2" fmla="*/ 0 h 1109265"/>
                <a:gd name="connsiteX3" fmla="*/ 7229892 w 7229891"/>
                <a:gd name="connsiteY3" fmla="*/ 110927 h 1109265"/>
                <a:gd name="connsiteX4" fmla="*/ 7229891 w 7229891"/>
                <a:gd name="connsiteY4" fmla="*/ 998339 h 1109265"/>
                <a:gd name="connsiteX5" fmla="*/ 7118964 w 7229891"/>
                <a:gd name="connsiteY5" fmla="*/ 1109266 h 1109265"/>
                <a:gd name="connsiteX6" fmla="*/ 110927 w 7229891"/>
                <a:gd name="connsiteY6" fmla="*/ 1109265 h 1109265"/>
                <a:gd name="connsiteX7" fmla="*/ 0 w 7229891"/>
                <a:gd name="connsiteY7" fmla="*/ 998338 h 1109265"/>
                <a:gd name="connsiteX8" fmla="*/ 0 w 7229891"/>
                <a:gd name="connsiteY8" fmla="*/ 110927 h 110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29891" h="1109265">
                  <a:moveTo>
                    <a:pt x="0" y="110927"/>
                  </a:moveTo>
                  <a:cubicBezTo>
                    <a:pt x="0" y="49664"/>
                    <a:pt x="49664" y="0"/>
                    <a:pt x="110927" y="0"/>
                  </a:cubicBezTo>
                  <a:lnTo>
                    <a:pt x="7118965" y="0"/>
                  </a:lnTo>
                  <a:cubicBezTo>
                    <a:pt x="7180228" y="0"/>
                    <a:pt x="7229892" y="49664"/>
                    <a:pt x="7229892" y="110927"/>
                  </a:cubicBezTo>
                  <a:cubicBezTo>
                    <a:pt x="7229892" y="406731"/>
                    <a:pt x="7229891" y="702535"/>
                    <a:pt x="7229891" y="998339"/>
                  </a:cubicBezTo>
                  <a:cubicBezTo>
                    <a:pt x="7229891" y="1059602"/>
                    <a:pt x="7180227" y="1109266"/>
                    <a:pt x="7118964" y="1109266"/>
                  </a:cubicBezTo>
                  <a:lnTo>
                    <a:pt x="110927" y="1109265"/>
                  </a:lnTo>
                  <a:cubicBezTo>
                    <a:pt x="49664" y="1109265"/>
                    <a:pt x="0" y="1059601"/>
                    <a:pt x="0" y="998338"/>
                  </a:cubicBezTo>
                  <a:lnTo>
                    <a:pt x="0" y="110927"/>
                  </a:lnTo>
                  <a:close/>
                </a:path>
              </a:pathLst>
            </a:custGeom>
            <a:ln w="28575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304" tIns="61699" rIns="76304" bIns="61699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có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vai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trò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vô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cùng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quan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trọng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với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con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người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môi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trường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sinh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thái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 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97791" y="3544377"/>
              <a:ext cx="366070" cy="221853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2218531"/>
                  </a:lnTo>
                  <a:lnTo>
                    <a:pt x="366070" y="2218531"/>
                  </a:lnTo>
                </a:path>
              </a:pathLst>
            </a:custGeom>
            <a:noFill/>
            <a:ln w="28575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>
                <a:latin typeface="Baguet Script" panose="00000500000000000000" pitchFamily="2" charset="0"/>
              </a:endParaRPr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63862" y="5208275"/>
              <a:ext cx="7383715" cy="1210865"/>
            </a:xfrm>
            <a:custGeom>
              <a:avLst/>
              <a:gdLst>
                <a:gd name="connsiteX0" fmla="*/ 0 w 7383715"/>
                <a:gd name="connsiteY0" fmla="*/ 110927 h 1109265"/>
                <a:gd name="connsiteX1" fmla="*/ 110927 w 7383715"/>
                <a:gd name="connsiteY1" fmla="*/ 0 h 1109265"/>
                <a:gd name="connsiteX2" fmla="*/ 7272789 w 7383715"/>
                <a:gd name="connsiteY2" fmla="*/ 0 h 1109265"/>
                <a:gd name="connsiteX3" fmla="*/ 7383716 w 7383715"/>
                <a:gd name="connsiteY3" fmla="*/ 110927 h 1109265"/>
                <a:gd name="connsiteX4" fmla="*/ 7383715 w 7383715"/>
                <a:gd name="connsiteY4" fmla="*/ 998339 h 1109265"/>
                <a:gd name="connsiteX5" fmla="*/ 7272788 w 7383715"/>
                <a:gd name="connsiteY5" fmla="*/ 1109266 h 1109265"/>
                <a:gd name="connsiteX6" fmla="*/ 110927 w 7383715"/>
                <a:gd name="connsiteY6" fmla="*/ 1109265 h 1109265"/>
                <a:gd name="connsiteX7" fmla="*/ 0 w 7383715"/>
                <a:gd name="connsiteY7" fmla="*/ 998338 h 1109265"/>
                <a:gd name="connsiteX8" fmla="*/ 0 w 7383715"/>
                <a:gd name="connsiteY8" fmla="*/ 110927 h 1109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83715" h="1109265">
                  <a:moveTo>
                    <a:pt x="0" y="110927"/>
                  </a:moveTo>
                  <a:cubicBezTo>
                    <a:pt x="0" y="49664"/>
                    <a:pt x="49664" y="0"/>
                    <a:pt x="110927" y="0"/>
                  </a:cubicBezTo>
                  <a:lnTo>
                    <a:pt x="7272789" y="0"/>
                  </a:lnTo>
                  <a:cubicBezTo>
                    <a:pt x="7334052" y="0"/>
                    <a:pt x="7383716" y="49664"/>
                    <a:pt x="7383716" y="110927"/>
                  </a:cubicBezTo>
                  <a:cubicBezTo>
                    <a:pt x="7383716" y="406731"/>
                    <a:pt x="7383715" y="702535"/>
                    <a:pt x="7383715" y="998339"/>
                  </a:cubicBezTo>
                  <a:cubicBezTo>
                    <a:pt x="7383715" y="1059602"/>
                    <a:pt x="7334051" y="1109266"/>
                    <a:pt x="7272788" y="1109266"/>
                  </a:cubicBezTo>
                  <a:lnTo>
                    <a:pt x="110927" y="1109265"/>
                  </a:lnTo>
                  <a:cubicBezTo>
                    <a:pt x="49664" y="1109265"/>
                    <a:pt x="0" y="1059601"/>
                    <a:pt x="0" y="998338"/>
                  </a:cubicBezTo>
                  <a:lnTo>
                    <a:pt x="0" y="110927"/>
                  </a:lnTo>
                  <a:close/>
                </a:path>
              </a:pathLst>
            </a:custGeom>
            <a:ln w="28575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304" tIns="61699" rIns="76304" bIns="61699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Chúng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ta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cần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phải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đối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xử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thân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thiện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với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,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yêu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quý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và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bảo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vệ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động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vật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như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bảo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vệ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ngôi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nhà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chung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của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Trái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2800" kern="1200" dirty="0" err="1">
                  <a:latin typeface="Baguet Script" panose="00000500000000000000" pitchFamily="2" charset="0"/>
                  <a:cs typeface="Times New Roman" panose="02020603050405020304" pitchFamily="18" charset="0"/>
                </a:rPr>
                <a:t>đất</a:t>
              </a:r>
              <a:r>
                <a:rPr lang="en-US" sz="2800" kern="1200" dirty="0">
                  <a:latin typeface="Baguet Script" panose="00000500000000000000" pitchFamily="2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359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2507" y="1"/>
            <a:ext cx="4554286" cy="10286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198219" y="240300"/>
            <a:ext cx="1782860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b="1" dirty="0" err="1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Luyện</a:t>
            </a:r>
            <a:r>
              <a:rPr lang="en-US" sz="2800" b="1" dirty="0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tập</a:t>
            </a:r>
            <a:endParaRPr lang="en-US" sz="2800" dirty="0">
              <a:solidFill>
                <a:schemeClr val="bg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7270" y="2313425"/>
            <a:ext cx="6964759" cy="3925321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004776" y="3014767"/>
            <a:ext cx="616974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D0D0D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?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Từ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"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Vì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sao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phải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xử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?",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em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hãy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rút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yếu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tố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nghị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?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Chỉ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lưu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đọc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nghị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hội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46987" y="1907670"/>
            <a:ext cx="2183611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*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Nhiệm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1: 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9379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009" t="7672" r="7282" b="9164"/>
          <a:stretch/>
        </p:blipFill>
        <p:spPr>
          <a:xfrm>
            <a:off x="0" y="2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0400" y="1028700"/>
            <a:ext cx="10858500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Những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yếu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tố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trọng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 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nghị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b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</a:br>
            <a:r>
              <a:rPr lang="en-US" sz="2800" b="1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Ý </a:t>
            </a:r>
            <a:r>
              <a:rPr lang="en-US" sz="2800" b="1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kiến</a:t>
            </a:r>
            <a:r>
              <a:rPr lang="en-US" sz="2800" b="1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mang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tính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khẳng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phủ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định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ở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nhan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hoặc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mở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đầu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800" b="1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800" b="1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tập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trung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nguyên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câu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hỏi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Vì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sao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?, Do </a:t>
            </a:r>
            <a:r>
              <a:rPr lang="en-US" sz="2800" i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đâu</a:t>
            </a:r>
            <a:r>
              <a:rPr lang="en-US" sz="2800" i="1" dirty="0">
                <a:latin typeface="Baguet Script" panose="00000500000000000000" pitchFamily="2" charset="0"/>
                <a:ea typeface="Times New Roman" panose="02020603050405020304" pitchFamily="18" charset="0"/>
              </a:rPr>
              <a:t>? 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dẫn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)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tượng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số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liệu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nhằm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minh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họa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tỏ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58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473" y="2548249"/>
            <a:ext cx="1735852" cy="135018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0473" y="4187028"/>
            <a:ext cx="1735852" cy="1295728"/>
          </a:xfrm>
          <a:prstGeom prst="rect">
            <a:avLst/>
          </a:prstGeom>
        </p:spPr>
      </p:pic>
      <p:pic>
        <p:nvPicPr>
          <p:cNvPr id="31" name="Picture 3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975" y="2493792"/>
            <a:ext cx="1689708" cy="135018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1689" y="4132571"/>
            <a:ext cx="1713654" cy="1350185"/>
          </a:xfrm>
          <a:prstGeom prst="rect">
            <a:avLst/>
          </a:prstGeom>
        </p:spPr>
      </p:pic>
      <p:sp>
        <p:nvSpPr>
          <p:cNvPr id="35" name="Right Arrow 34"/>
          <p:cNvSpPr/>
          <p:nvPr/>
        </p:nvSpPr>
        <p:spPr>
          <a:xfrm>
            <a:off x="1032387" y="1371599"/>
            <a:ext cx="1843548" cy="943897"/>
          </a:xfrm>
          <a:prstGeom prst="rightArrow">
            <a:avLst>
              <a:gd name="adj1" fmla="val 50000"/>
              <a:gd name="adj2" fmla="val 51977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Gợi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guet Script" panose="00000500000000000000" pitchFamily="2" charset="0"/>
                <a:ea typeface="+mn-ea"/>
                <a:cs typeface="Times New Roman" panose="02020603050405020304" pitchFamily="18" charset="0"/>
              </a:rPr>
              <a:t> ý</a:t>
            </a:r>
          </a:p>
        </p:txBody>
      </p:sp>
      <p:sp>
        <p:nvSpPr>
          <p:cNvPr id="17" name="Freeform 16"/>
          <p:cNvSpPr/>
          <p:nvPr/>
        </p:nvSpPr>
        <p:spPr>
          <a:xfrm>
            <a:off x="5551334" y="2493791"/>
            <a:ext cx="1076632" cy="2988964"/>
          </a:xfrm>
          <a:custGeom>
            <a:avLst/>
            <a:gdLst>
              <a:gd name="connsiteX0" fmla="*/ 538316 w 1076632"/>
              <a:gd name="connsiteY0" fmla="*/ 0 h 2988964"/>
              <a:gd name="connsiteX1" fmla="*/ 715297 w 1076632"/>
              <a:gd name="connsiteY1" fmla="*/ 44245 h 2988964"/>
              <a:gd name="connsiteX2" fmla="*/ 715297 w 1076632"/>
              <a:gd name="connsiteY2" fmla="*/ 588622 h 2988964"/>
              <a:gd name="connsiteX3" fmla="*/ 870155 w 1076632"/>
              <a:gd name="connsiteY3" fmla="*/ 588622 h 2988964"/>
              <a:gd name="connsiteX4" fmla="*/ 870155 w 1076632"/>
              <a:gd name="connsiteY4" fmla="*/ 485383 h 2988964"/>
              <a:gd name="connsiteX5" fmla="*/ 1076632 w 1076632"/>
              <a:gd name="connsiteY5" fmla="*/ 691861 h 2988964"/>
              <a:gd name="connsiteX6" fmla="*/ 870155 w 1076632"/>
              <a:gd name="connsiteY6" fmla="*/ 898338 h 2988964"/>
              <a:gd name="connsiteX7" fmla="*/ 870155 w 1076632"/>
              <a:gd name="connsiteY7" fmla="*/ 795099 h 2988964"/>
              <a:gd name="connsiteX8" fmla="*/ 715297 w 1076632"/>
              <a:gd name="connsiteY8" fmla="*/ 795099 h 2988964"/>
              <a:gd name="connsiteX9" fmla="*/ 715297 w 1076632"/>
              <a:gd name="connsiteY9" fmla="*/ 2105127 h 2988964"/>
              <a:gd name="connsiteX10" fmla="*/ 870155 w 1076632"/>
              <a:gd name="connsiteY10" fmla="*/ 2105127 h 2988964"/>
              <a:gd name="connsiteX11" fmla="*/ 870155 w 1076632"/>
              <a:gd name="connsiteY11" fmla="*/ 2001888 h 2988964"/>
              <a:gd name="connsiteX12" fmla="*/ 1076632 w 1076632"/>
              <a:gd name="connsiteY12" fmla="*/ 2208366 h 2988964"/>
              <a:gd name="connsiteX13" fmla="*/ 870155 w 1076632"/>
              <a:gd name="connsiteY13" fmla="*/ 2414843 h 2988964"/>
              <a:gd name="connsiteX14" fmla="*/ 870155 w 1076632"/>
              <a:gd name="connsiteY14" fmla="*/ 2311604 h 2988964"/>
              <a:gd name="connsiteX15" fmla="*/ 715297 w 1076632"/>
              <a:gd name="connsiteY15" fmla="*/ 2311604 h 2988964"/>
              <a:gd name="connsiteX16" fmla="*/ 715297 w 1076632"/>
              <a:gd name="connsiteY16" fmla="*/ 2944719 h 2988964"/>
              <a:gd name="connsiteX17" fmla="*/ 538316 w 1076632"/>
              <a:gd name="connsiteY17" fmla="*/ 2988964 h 2988964"/>
              <a:gd name="connsiteX18" fmla="*/ 413172 w 1076632"/>
              <a:gd name="connsiteY18" fmla="*/ 2976005 h 2988964"/>
              <a:gd name="connsiteX19" fmla="*/ 361335 w 1076632"/>
              <a:gd name="connsiteY19" fmla="*/ 2944719 h 2988964"/>
              <a:gd name="connsiteX20" fmla="*/ 361335 w 1076632"/>
              <a:gd name="connsiteY20" fmla="*/ 2311604 h 2988964"/>
              <a:gd name="connsiteX21" fmla="*/ 206478 w 1076632"/>
              <a:gd name="connsiteY21" fmla="*/ 2311604 h 2988964"/>
              <a:gd name="connsiteX22" fmla="*/ 206478 w 1076632"/>
              <a:gd name="connsiteY22" fmla="*/ 2414843 h 2988964"/>
              <a:gd name="connsiteX23" fmla="*/ 0 w 1076632"/>
              <a:gd name="connsiteY23" fmla="*/ 2208366 h 2988964"/>
              <a:gd name="connsiteX24" fmla="*/ 206478 w 1076632"/>
              <a:gd name="connsiteY24" fmla="*/ 2001888 h 2988964"/>
              <a:gd name="connsiteX25" fmla="*/ 206478 w 1076632"/>
              <a:gd name="connsiteY25" fmla="*/ 2105127 h 2988964"/>
              <a:gd name="connsiteX26" fmla="*/ 361335 w 1076632"/>
              <a:gd name="connsiteY26" fmla="*/ 2105127 h 2988964"/>
              <a:gd name="connsiteX27" fmla="*/ 361335 w 1076632"/>
              <a:gd name="connsiteY27" fmla="*/ 795099 h 2988964"/>
              <a:gd name="connsiteX28" fmla="*/ 206478 w 1076632"/>
              <a:gd name="connsiteY28" fmla="*/ 795099 h 2988964"/>
              <a:gd name="connsiteX29" fmla="*/ 206478 w 1076632"/>
              <a:gd name="connsiteY29" fmla="*/ 898338 h 2988964"/>
              <a:gd name="connsiteX30" fmla="*/ 0 w 1076632"/>
              <a:gd name="connsiteY30" fmla="*/ 691861 h 2988964"/>
              <a:gd name="connsiteX31" fmla="*/ 206478 w 1076632"/>
              <a:gd name="connsiteY31" fmla="*/ 485383 h 2988964"/>
              <a:gd name="connsiteX32" fmla="*/ 206478 w 1076632"/>
              <a:gd name="connsiteY32" fmla="*/ 588622 h 2988964"/>
              <a:gd name="connsiteX33" fmla="*/ 361335 w 1076632"/>
              <a:gd name="connsiteY33" fmla="*/ 588622 h 2988964"/>
              <a:gd name="connsiteX34" fmla="*/ 361335 w 1076632"/>
              <a:gd name="connsiteY34" fmla="*/ 44245 h 2988964"/>
              <a:gd name="connsiteX35" fmla="*/ 538316 w 1076632"/>
              <a:gd name="connsiteY35" fmla="*/ 0 h 2988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76632" h="2988964">
                <a:moveTo>
                  <a:pt x="538316" y="0"/>
                </a:moveTo>
                <a:cubicBezTo>
                  <a:pt x="636060" y="0"/>
                  <a:pt x="715297" y="19809"/>
                  <a:pt x="715297" y="44245"/>
                </a:cubicBezTo>
                <a:lnTo>
                  <a:pt x="715297" y="588622"/>
                </a:lnTo>
                <a:lnTo>
                  <a:pt x="870155" y="588622"/>
                </a:lnTo>
                <a:lnTo>
                  <a:pt x="870155" y="485383"/>
                </a:lnTo>
                <a:lnTo>
                  <a:pt x="1076632" y="691861"/>
                </a:lnTo>
                <a:lnTo>
                  <a:pt x="870155" y="898338"/>
                </a:lnTo>
                <a:lnTo>
                  <a:pt x="870155" y="795099"/>
                </a:lnTo>
                <a:lnTo>
                  <a:pt x="715297" y="795099"/>
                </a:lnTo>
                <a:lnTo>
                  <a:pt x="715297" y="2105127"/>
                </a:lnTo>
                <a:lnTo>
                  <a:pt x="870155" y="2105127"/>
                </a:lnTo>
                <a:lnTo>
                  <a:pt x="870155" y="2001888"/>
                </a:lnTo>
                <a:lnTo>
                  <a:pt x="1076632" y="2208366"/>
                </a:lnTo>
                <a:lnTo>
                  <a:pt x="870155" y="2414843"/>
                </a:lnTo>
                <a:lnTo>
                  <a:pt x="870155" y="2311604"/>
                </a:lnTo>
                <a:lnTo>
                  <a:pt x="715297" y="2311604"/>
                </a:lnTo>
                <a:lnTo>
                  <a:pt x="715297" y="2944719"/>
                </a:lnTo>
                <a:cubicBezTo>
                  <a:pt x="715297" y="2969155"/>
                  <a:pt x="636060" y="2988964"/>
                  <a:pt x="538316" y="2988964"/>
                </a:cubicBezTo>
                <a:cubicBezTo>
                  <a:pt x="489444" y="2988964"/>
                  <a:pt x="445199" y="2984012"/>
                  <a:pt x="413172" y="2976005"/>
                </a:cubicBezTo>
                <a:cubicBezTo>
                  <a:pt x="381145" y="2967998"/>
                  <a:pt x="361335" y="2956937"/>
                  <a:pt x="361335" y="2944719"/>
                </a:cubicBezTo>
                <a:lnTo>
                  <a:pt x="361335" y="2311604"/>
                </a:lnTo>
                <a:lnTo>
                  <a:pt x="206478" y="2311604"/>
                </a:lnTo>
                <a:lnTo>
                  <a:pt x="206478" y="2414843"/>
                </a:lnTo>
                <a:lnTo>
                  <a:pt x="0" y="2208366"/>
                </a:lnTo>
                <a:lnTo>
                  <a:pt x="206478" y="2001888"/>
                </a:lnTo>
                <a:lnTo>
                  <a:pt x="206478" y="2105127"/>
                </a:lnTo>
                <a:lnTo>
                  <a:pt x="361335" y="2105127"/>
                </a:lnTo>
                <a:lnTo>
                  <a:pt x="361335" y="795099"/>
                </a:lnTo>
                <a:lnTo>
                  <a:pt x="206478" y="795099"/>
                </a:lnTo>
                <a:lnTo>
                  <a:pt x="206478" y="898338"/>
                </a:lnTo>
                <a:lnTo>
                  <a:pt x="0" y="691861"/>
                </a:lnTo>
                <a:lnTo>
                  <a:pt x="206478" y="485383"/>
                </a:lnTo>
                <a:lnTo>
                  <a:pt x="206478" y="588622"/>
                </a:lnTo>
                <a:lnTo>
                  <a:pt x="361335" y="588622"/>
                </a:lnTo>
                <a:lnTo>
                  <a:pt x="361335" y="44245"/>
                </a:lnTo>
                <a:cubicBezTo>
                  <a:pt x="361335" y="19809"/>
                  <a:pt x="440572" y="0"/>
                  <a:pt x="538316" y="0"/>
                </a:cubicBezTo>
                <a:close/>
              </a:path>
            </a:pathLst>
          </a:custGeom>
          <a:blipFill>
            <a:blip r:embed="rId7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866325" y="2481167"/>
            <a:ext cx="2659626" cy="3031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750"/>
              </a:spcAft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4: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3717" y="2704081"/>
            <a:ext cx="2822538" cy="2606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750"/>
              </a:spcAft>
            </a:pP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3: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dã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9898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009" t="7672" r="7282" b="9164"/>
          <a:stretch/>
        </p:blipFill>
        <p:spPr>
          <a:xfrm>
            <a:off x="0" y="2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60400" y="848673"/>
            <a:ext cx="10858500" cy="5831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  <a:tabLst>
                <a:tab pos="400050" algn="l"/>
              </a:tabLst>
            </a:pP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*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Cách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đọc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một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nghị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luận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0005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giả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0005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đã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sử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dụng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tỏ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kiến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0005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xét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lí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lẽ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rõ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ràng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chặt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chẽ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phú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sức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thuyết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phục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,…)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00050" algn="l"/>
              </a:tabLst>
            </a:pP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ý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nghĩa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vấn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đặt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mọi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biết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tình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73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009" t="7672" r="7282" b="9164"/>
          <a:stretch/>
        </p:blipFill>
        <p:spPr>
          <a:xfrm>
            <a:off x="0" y="2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82040" y="848673"/>
            <a:ext cx="5902834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*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Nhiệm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vụ</a:t>
            </a:r>
            <a:r>
              <a:rPr lang="en-US" sz="2800" b="1" dirty="0">
                <a:solidFill>
                  <a:srgbClr val="0070C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2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Vẽ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sơ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đồ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tư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duy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304336" y="1656780"/>
            <a:ext cx="9335729" cy="4414688"/>
            <a:chOff x="1637071" y="1689328"/>
            <a:chExt cx="9335729" cy="4414688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37071" y="1689328"/>
              <a:ext cx="9335729" cy="440667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68195" y="2285197"/>
              <a:ext cx="4476137" cy="38188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81337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009" t="7672" r="7282" b="9164"/>
          <a:stretch/>
        </p:blipFill>
        <p:spPr>
          <a:xfrm>
            <a:off x="0" y="2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94704" y="947859"/>
            <a:ext cx="6389891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vi-V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Rubric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đánh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giá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sản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phẩm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sơ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đồ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tư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duy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60399" y="1521875"/>
          <a:ext cx="10858500" cy="4852544"/>
        </p:xfrm>
        <a:graphic>
          <a:graphicData uri="http://schemas.openxmlformats.org/drawingml/2006/table">
            <a:tbl>
              <a:tblPr firstRow="1" firstCol="1" bandRow="1"/>
              <a:tblGrid>
                <a:gridCol w="1905820">
                  <a:extLst>
                    <a:ext uri="{9D8B030D-6E8A-4147-A177-3AD203B41FA5}">
                      <a16:colId xmlns:a16="http://schemas.microsoft.com/office/drawing/2014/main" val="3207957636"/>
                    </a:ext>
                  </a:extLst>
                </a:gridCol>
                <a:gridCol w="2551471">
                  <a:extLst>
                    <a:ext uri="{9D8B030D-6E8A-4147-A177-3AD203B41FA5}">
                      <a16:colId xmlns:a16="http://schemas.microsoft.com/office/drawing/2014/main" val="1763903953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2383311473"/>
                    </a:ext>
                  </a:extLst>
                </a:gridCol>
                <a:gridCol w="2743609">
                  <a:extLst>
                    <a:ext uri="{9D8B030D-6E8A-4147-A177-3AD203B41FA5}">
                      <a16:colId xmlns:a16="http://schemas.microsoft.com/office/drawing/2014/main" val="256867781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 dung đánh giá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FFF4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Mức đánh giá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EA2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709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474691"/>
                  </a:ext>
                </a:extLst>
              </a:tr>
              <a:tr h="1130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Sơ đồ tư duy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0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Phần thông tin: Chỉ nêu được một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Phần hình thức: Sơ đồ chỉ có 1 nhánh chính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Phần thông tin: Chỉ nêu được hai 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Phần hình thức: Sơ đồ có nhánh chính và các nhánh phụ nhưng chưa được sắp xếp hợp lí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Phần thông tin: Nêu được bốn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lẽ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chứng</a:t>
                      </a:r>
                      <a:r>
                        <a:rPr lang="en-US" sz="2800" dirty="0"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Phần hình thức: Sơ đồ có nhánh chính, nhánh phụ, sắp xếp hợp lí.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6530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15850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009" t="7672" r="7282" b="9164"/>
          <a:stretch/>
        </p:blipFill>
        <p:spPr>
          <a:xfrm>
            <a:off x="0" y="2"/>
            <a:ext cx="12192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507" y="-8014"/>
            <a:ext cx="4554286" cy="84867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11044" y="142271"/>
            <a:ext cx="1757212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b="1" dirty="0" err="1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Vận</a:t>
            </a:r>
            <a:r>
              <a:rPr lang="en-US" sz="2800" b="1" dirty="0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dụng</a:t>
            </a:r>
            <a:r>
              <a:rPr lang="en-US" sz="2800" b="1" dirty="0">
                <a:solidFill>
                  <a:schemeClr val="bg1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bg1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87400" y="1820965"/>
            <a:ext cx="6312310" cy="3547448"/>
            <a:chOff x="1268361" y="1997946"/>
            <a:chExt cx="5875753" cy="3547448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68361" y="1997946"/>
              <a:ext cx="5875753" cy="3547448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092064" y="2680698"/>
              <a:ext cx="4425501" cy="2640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15000"/>
                </a:lnSpc>
                <a:buSzPts val="1200"/>
              </a:pPr>
              <a:r>
                <a:rPr lang="en-US" sz="2400" i="1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1. </a:t>
              </a:r>
              <a:r>
                <a:rPr lang="vi-VN" sz="2400" i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Em cần có thái độ như thế nào với động vật? Kể một số biện pháp em có thể làm để bảo vệ động vật?</a:t>
              </a:r>
              <a:endParaRPr lang="en-US" sz="2400" dirty="0"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  <a:p>
              <a:pPr lvl="0" algn="just">
                <a:lnSpc>
                  <a:spcPct val="115000"/>
                </a:lnSpc>
                <a:buSzPts val="1200"/>
              </a:pP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2.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Vẽ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tranh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cổ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động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hoặc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thiết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kế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porter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để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tuyên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truyền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bảo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vệ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động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Baguet Script" panose="00000500000000000000" pitchFamily="2" charset="0"/>
                  <a:ea typeface="Times New Roman" panose="02020603050405020304" pitchFamily="18" charset="0"/>
                </a:rPr>
                <a:t>vật</a:t>
              </a:r>
              <a:r>
                <a:rPr lang="en-US" sz="2400" dirty="0">
                  <a:latin typeface="Baguet Script" panose="00000500000000000000" pitchFamily="2" charset="0"/>
                  <a:ea typeface="Times New Roman" panose="02020603050405020304" pitchFamily="18" charset="0"/>
                </a:rPr>
                <a:t>.</a:t>
              </a:r>
              <a:endParaRPr lang="en-US" sz="2400" dirty="0">
                <a:effectLst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1942" y="1820965"/>
            <a:ext cx="4129958" cy="311974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109279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42" t="22494" r="2661" b="224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03670" y="778274"/>
            <a:ext cx="9984659" cy="5301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800" b="1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Gợi</a:t>
            </a:r>
            <a:r>
              <a:rPr lang="en-US" sz="2800" b="1" dirty="0">
                <a:latin typeface="Baguet Script" panose="00000500000000000000" pitchFamily="2" charset="0"/>
                <a:ea typeface="Times New Roman" panose="02020603050405020304" pitchFamily="18" charset="0"/>
              </a:rPr>
              <a:t> ý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1.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Chúng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ta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cần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đối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xử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thân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với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coi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bạn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tàn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sát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ngược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đãi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nuôi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trong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săn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bắt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hoang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;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tàn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phá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sống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tự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nhiên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của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vât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,..</a:t>
            </a:r>
          </a:p>
          <a:p>
            <a:pPr lvl="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  <a:buSzPts val="1400"/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-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việc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 HS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</a:p>
          <a:p>
            <a:pPr marL="5715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Tuyên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truyền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mọi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không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giết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hại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tàn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sát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man,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buôn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bán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hoang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8838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42" t="22494" r="2661" b="224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99652" y="1028700"/>
            <a:ext cx="10441858" cy="5223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Kêu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gọi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mọi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người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hưởng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ứng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chiến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dịch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làm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sạch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biển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loài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dưới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biển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khỏi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thải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nhựa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 marL="5715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Hưởng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ứng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phong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trào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trồng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cây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gây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rừng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để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tạo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môi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trường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sôngs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cho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 marL="5715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Tố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nếu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phát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hiện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các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hành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vi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phạm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pháp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luật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liên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quan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đến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mua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bán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giết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hại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hoang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,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quý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hiếm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.</a:t>
            </a:r>
          </a:p>
          <a:p>
            <a:pPr marL="57150" algn="just">
              <a:lnSpc>
                <a:spcPct val="150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…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7142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42" t="22494" r="2661" b="224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01685" y="754650"/>
            <a:ext cx="7802136" cy="559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2.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Vẽ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tranh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tuyên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truyền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bảo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vệ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động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vật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hoang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latin typeface="Baguet Script" panose="00000500000000000000" pitchFamily="2" charset="0"/>
                <a:ea typeface="Times New Roman" panose="02020603050405020304" pitchFamily="18" charset="0"/>
              </a:rPr>
              <a:t>dã</a:t>
            </a:r>
            <a:r>
              <a:rPr lang="en-US" sz="2800" dirty="0"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887838" y="1371777"/>
            <a:ext cx="8403624" cy="4758486"/>
            <a:chOff x="1887837" y="1371777"/>
            <a:chExt cx="8403624" cy="4758486"/>
          </a:xfrm>
        </p:grpSpPr>
        <p:sp>
          <p:nvSpPr>
            <p:cNvPr id="25" name="Rectangle 24"/>
            <p:cNvSpPr/>
            <p:nvPr/>
          </p:nvSpPr>
          <p:spPr>
            <a:xfrm>
              <a:off x="1887837" y="1371777"/>
              <a:ext cx="2622858" cy="2248100"/>
            </a:xfrm>
            <a:prstGeom prst="rect">
              <a:avLst/>
            </a:prstGeom>
            <a:blipFill>
              <a:blip r:embed="rId4"/>
              <a:srcRect/>
              <a:stretch>
                <a:fillRect l="-15000" r="-15000"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778220" y="1371777"/>
              <a:ext cx="2622858" cy="2248100"/>
            </a:xfrm>
            <a:prstGeom prst="rect">
              <a:avLst/>
            </a:prstGeom>
            <a:blipFill>
              <a:blip r:embed="rId5"/>
              <a:srcRect/>
              <a:stretch>
                <a:fillRect l="-13000" r="-13000"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668603" y="1371777"/>
              <a:ext cx="2622858" cy="2248100"/>
            </a:xfrm>
            <a:prstGeom prst="rect">
              <a:avLst/>
            </a:prstGeom>
            <a:blipFill>
              <a:blip r:embed="rId6"/>
              <a:srcRect/>
              <a:stretch>
                <a:fillRect l="-11000" r="-11000"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887837" y="3882163"/>
              <a:ext cx="2622858" cy="2248100"/>
            </a:xfrm>
            <a:prstGeom prst="rect">
              <a:avLst/>
            </a:prstGeom>
            <a:blipFill>
              <a:blip r:embed="rId7"/>
              <a:srcRect/>
              <a:stretch>
                <a:fillRect l="-7000" r="-7000"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778220" y="3882163"/>
              <a:ext cx="2622858" cy="2248100"/>
            </a:xfrm>
            <a:prstGeom prst="rect">
              <a:avLst/>
            </a:prstGeom>
            <a:blipFill>
              <a:blip r:embed="rId8"/>
              <a:srcRect/>
              <a:stretch>
                <a:fillRect l="-6000" r="-6000"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668603" y="3882163"/>
              <a:ext cx="2622858" cy="2248100"/>
            </a:xfrm>
            <a:prstGeom prst="rect">
              <a:avLst/>
            </a:prstGeom>
            <a:blipFill>
              <a:blip r:embed="rId9"/>
              <a:srcRect/>
              <a:stretch>
                <a:fillRect l="-9000" r="-9000"/>
              </a:stretch>
            </a:blip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76476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742" t="22494" r="2661" b="224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43393" y="480601"/>
            <a:ext cx="3092513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00050" algn="just">
              <a:lnSpc>
                <a:spcPct val="115000"/>
              </a:lnSpc>
              <a:spcBef>
                <a:spcPts val="9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Rubric </a:t>
            </a:r>
            <a:r>
              <a:rPr lang="en-US" sz="2800" b="1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đánh</a:t>
            </a:r>
            <a:r>
              <a:rPr lang="en-US" sz="2800" b="1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giá</a:t>
            </a:r>
            <a:r>
              <a:rPr lang="en-US" sz="2800" b="1" dirty="0">
                <a:solidFill>
                  <a:srgbClr val="C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C00000"/>
              </a:solidFill>
              <a:effectLst/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02148" y="1028700"/>
          <a:ext cx="10575001" cy="5055362"/>
        </p:xfrm>
        <a:graphic>
          <a:graphicData uri="http://schemas.openxmlformats.org/drawingml/2006/table">
            <a:tbl>
              <a:tblPr firstRow="1" firstCol="1" bandRow="1"/>
              <a:tblGrid>
                <a:gridCol w="2737635">
                  <a:extLst>
                    <a:ext uri="{9D8B030D-6E8A-4147-A177-3AD203B41FA5}">
                      <a16:colId xmlns:a16="http://schemas.microsoft.com/office/drawing/2014/main" val="2954957733"/>
                    </a:ext>
                  </a:extLst>
                </a:gridCol>
                <a:gridCol w="2645111">
                  <a:extLst>
                    <a:ext uri="{9D8B030D-6E8A-4147-A177-3AD203B41FA5}">
                      <a16:colId xmlns:a16="http://schemas.microsoft.com/office/drawing/2014/main" val="2236361193"/>
                    </a:ext>
                  </a:extLst>
                </a:gridCol>
                <a:gridCol w="2351210">
                  <a:extLst>
                    <a:ext uri="{9D8B030D-6E8A-4147-A177-3AD203B41FA5}">
                      <a16:colId xmlns:a16="http://schemas.microsoft.com/office/drawing/2014/main" val="1938422225"/>
                    </a:ext>
                  </a:extLst>
                </a:gridCol>
                <a:gridCol w="2841045">
                  <a:extLst>
                    <a:ext uri="{9D8B030D-6E8A-4147-A177-3AD203B41FA5}">
                      <a16:colId xmlns:a16="http://schemas.microsoft.com/office/drawing/2014/main" val="42601239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Vẽ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tuyên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truyền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bảo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vệ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động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vật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hoang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dã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b="1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(10 </a:t>
                      </a:r>
                      <a:r>
                        <a:rPr lang="en-US" sz="2800" b="1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điểm</a:t>
                      </a:r>
                      <a:r>
                        <a:rPr lang="en-US" sz="2800" b="1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F9C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nét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vẽ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không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đẹp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và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bức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còn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đơn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điệu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về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ảnh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màu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sắc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điệp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rõ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ràng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( 5 – 6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nét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vẽ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đẹp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nhưng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bức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chưa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thật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phong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phú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đã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thể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hiện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đươc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điệp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(7 – 8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Bức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tranh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với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nhiều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đường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nét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đẹp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phong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phú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hấp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;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thông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điệp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được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truyền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đạt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mạnh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mẽ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gây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ấn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.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2615" algn="l"/>
                        </a:tabLst>
                      </a:pP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 (9 - 10 </a:t>
                      </a:r>
                      <a:r>
                        <a:rPr lang="en-US" sz="2800" dirty="0" err="1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điểm</a:t>
                      </a:r>
                      <a:r>
                        <a:rPr lang="en-US" sz="2800" dirty="0">
                          <a:solidFill>
                            <a:srgbClr val="172103"/>
                          </a:solidFill>
                          <a:effectLst/>
                          <a:latin typeface="Baguet Script" panose="00000500000000000000" pitchFamily="2" charset="0"/>
                          <a:ea typeface="Times New Roman" panose="02020603050405020304" pitchFamily="18" charset="0"/>
                        </a:rPr>
                        <a:t>)</a:t>
                      </a:r>
                      <a:endParaRPr lang="en-US" sz="2800" dirty="0">
                        <a:effectLst/>
                        <a:latin typeface="Baguet Script" panose="00000500000000000000" pitchFamily="2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232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33206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6040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8326" y="1713541"/>
            <a:ext cx="6096000" cy="560218"/>
          </a:xfrm>
          <a:prstGeom prst="rect">
            <a:avLst/>
          </a:prstGeom>
        </p:spPr>
        <p:txBody>
          <a:bodyPr>
            <a:spAutoFit/>
          </a:bodyPr>
          <a:lstStyle/>
          <a:p>
            <a:pPr marR="30480" algn="just">
              <a:lnSpc>
                <a:spcPct val="115000"/>
              </a:lnSpc>
              <a:spcAft>
                <a:spcPts val="1200"/>
              </a:spcAft>
            </a:pP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Tìm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hiểu</a:t>
            </a:r>
            <a:r>
              <a:rPr lang="en-US" sz="2800" b="1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chung</a:t>
            </a:r>
            <a:endParaRPr lang="en-US" sz="2800" dirty="0">
              <a:latin typeface="Baguet Script" panose="00000500000000000000" pitchFamily="2" charset="0"/>
              <a:ea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34" y="3394525"/>
            <a:ext cx="3460649" cy="2197512"/>
          </a:xfrm>
          <a:prstGeom prst="rect">
            <a:avLst/>
          </a:prstGeom>
        </p:spPr>
      </p:pic>
      <p:sp>
        <p:nvSpPr>
          <p:cNvPr id="11" name="Plaque 10"/>
          <p:cNvSpPr/>
          <p:nvPr/>
        </p:nvSpPr>
        <p:spPr>
          <a:xfrm>
            <a:off x="431849" y="2529828"/>
            <a:ext cx="3380658" cy="516194"/>
          </a:xfrm>
          <a:prstGeom prst="plaque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Baguet Script" panose="00000500000000000000" pitchFamily="2" charset="0"/>
                <a:cs typeface="Times New Roman" panose="02020603050405020304" pitchFamily="18" charset="0"/>
              </a:rPr>
              <a:t>THẢO LUẬN NHÓM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4752" y="1913136"/>
            <a:ext cx="8059931" cy="494486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956717" y="2597978"/>
            <a:ext cx="6355296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vi-VN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gợi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suy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gì</a:t>
            </a:r>
            <a:r>
              <a:rPr lang="en-US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440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33410" y="2922061"/>
            <a:ext cx="4691923" cy="3172706"/>
          </a:xfrm>
          <a:custGeom>
            <a:avLst/>
            <a:gdLst>
              <a:gd name="connsiteX0" fmla="*/ 0 w 3456792"/>
              <a:gd name="connsiteY0" fmla="*/ 0 h 4715968"/>
              <a:gd name="connsiteX1" fmla="*/ 3456792 w 3456792"/>
              <a:gd name="connsiteY1" fmla="*/ 0 h 4715968"/>
              <a:gd name="connsiteX2" fmla="*/ 3456792 w 3456792"/>
              <a:gd name="connsiteY2" fmla="*/ 4715968 h 4715968"/>
              <a:gd name="connsiteX3" fmla="*/ 0 w 3456792"/>
              <a:gd name="connsiteY3" fmla="*/ 4715968 h 4715968"/>
              <a:gd name="connsiteX4" fmla="*/ 0 w 3456792"/>
              <a:gd name="connsiteY4" fmla="*/ 0 h 471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6792" h="4715968">
                <a:moveTo>
                  <a:pt x="0" y="0"/>
                </a:moveTo>
                <a:lnTo>
                  <a:pt x="3456792" y="0"/>
                </a:lnTo>
                <a:lnTo>
                  <a:pt x="3456792" y="4715968"/>
                </a:lnTo>
                <a:lnTo>
                  <a:pt x="0" y="471596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53087" tIns="128016" rIns="128016" bIns="128016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 </a:t>
            </a:r>
            <a:r>
              <a:rPr lang="en-US" sz="2400" b="1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4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4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Freeform 10"/>
          <p:cNvSpPr/>
          <p:nvPr/>
        </p:nvSpPr>
        <p:spPr>
          <a:xfrm>
            <a:off x="573553" y="2628707"/>
            <a:ext cx="1866576" cy="892178"/>
          </a:xfrm>
          <a:custGeom>
            <a:avLst/>
            <a:gdLst>
              <a:gd name="connsiteX0" fmla="*/ 0 w 1591468"/>
              <a:gd name="connsiteY0" fmla="*/ 795734 h 1591468"/>
              <a:gd name="connsiteX1" fmla="*/ 795734 w 1591468"/>
              <a:gd name="connsiteY1" fmla="*/ 0 h 1591468"/>
              <a:gd name="connsiteX2" fmla="*/ 1591468 w 1591468"/>
              <a:gd name="connsiteY2" fmla="*/ 795734 h 1591468"/>
              <a:gd name="connsiteX3" fmla="*/ 795734 w 1591468"/>
              <a:gd name="connsiteY3" fmla="*/ 1591468 h 1591468"/>
              <a:gd name="connsiteX4" fmla="*/ 0 w 1591468"/>
              <a:gd name="connsiteY4" fmla="*/ 795734 h 159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468" h="1591468">
                <a:moveTo>
                  <a:pt x="0" y="795734"/>
                </a:moveTo>
                <a:cubicBezTo>
                  <a:pt x="0" y="356262"/>
                  <a:pt x="356262" y="0"/>
                  <a:pt x="795734" y="0"/>
                </a:cubicBezTo>
                <a:cubicBezTo>
                  <a:pt x="1235206" y="0"/>
                  <a:pt x="1591468" y="356262"/>
                  <a:pt x="1591468" y="795734"/>
                </a:cubicBezTo>
                <a:cubicBezTo>
                  <a:pt x="1591468" y="1235206"/>
                  <a:pt x="1235206" y="1591468"/>
                  <a:pt x="795734" y="1591468"/>
                </a:cubicBezTo>
                <a:cubicBezTo>
                  <a:pt x="356262" y="1591468"/>
                  <a:pt x="0" y="1235206"/>
                  <a:pt x="0" y="795734"/>
                </a:cubicBez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065" tIns="233065" rIns="233065" bIns="23306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vi-VN" sz="28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Khái niệm</a:t>
            </a:r>
            <a:r>
              <a:rPr lang="vi-VN" sz="28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kern="1200" dirty="0">
              <a:latin typeface="Baguet Script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7726308" y="2922061"/>
            <a:ext cx="4159457" cy="1071209"/>
          </a:xfrm>
          <a:custGeom>
            <a:avLst/>
            <a:gdLst>
              <a:gd name="connsiteX0" fmla="*/ 0 w 2387203"/>
              <a:gd name="connsiteY0" fmla="*/ 0 h 1592264"/>
              <a:gd name="connsiteX1" fmla="*/ 2387203 w 2387203"/>
              <a:gd name="connsiteY1" fmla="*/ 0 h 1592264"/>
              <a:gd name="connsiteX2" fmla="*/ 2387203 w 2387203"/>
              <a:gd name="connsiteY2" fmla="*/ 1592264 h 1592264"/>
              <a:gd name="connsiteX3" fmla="*/ 0 w 2387203"/>
              <a:gd name="connsiteY3" fmla="*/ 1592264 h 1592264"/>
              <a:gd name="connsiteX4" fmla="*/ 0 w 2387203"/>
              <a:gd name="connsiteY4" fmla="*/ 0 h 159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7203" h="1592264">
                <a:moveTo>
                  <a:pt x="0" y="0"/>
                </a:moveTo>
                <a:lnTo>
                  <a:pt x="2387203" y="0"/>
                </a:lnTo>
                <a:lnTo>
                  <a:pt x="2387203" y="1592264"/>
                </a:lnTo>
                <a:lnTo>
                  <a:pt x="0" y="159226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953" tIns="128016" rIns="128016" bIns="128016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thói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3" name="Freeform 12"/>
          <p:cNvSpPr/>
          <p:nvPr/>
        </p:nvSpPr>
        <p:spPr>
          <a:xfrm>
            <a:off x="7726308" y="3993270"/>
            <a:ext cx="4159457" cy="1071209"/>
          </a:xfrm>
          <a:custGeom>
            <a:avLst/>
            <a:gdLst>
              <a:gd name="connsiteX0" fmla="*/ 0 w 2387203"/>
              <a:gd name="connsiteY0" fmla="*/ 0 h 1592264"/>
              <a:gd name="connsiteX1" fmla="*/ 2387203 w 2387203"/>
              <a:gd name="connsiteY1" fmla="*/ 0 h 1592264"/>
              <a:gd name="connsiteX2" fmla="*/ 2387203 w 2387203"/>
              <a:gd name="connsiteY2" fmla="*/ 1592264 h 1592264"/>
              <a:gd name="connsiteX3" fmla="*/ 0 w 2387203"/>
              <a:gd name="connsiteY3" fmla="*/ 1592264 h 1592264"/>
              <a:gd name="connsiteX4" fmla="*/ 0 w 2387203"/>
              <a:gd name="connsiteY4" fmla="*/ 0 h 159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7203" h="1592264">
                <a:moveTo>
                  <a:pt x="0" y="0"/>
                </a:moveTo>
                <a:lnTo>
                  <a:pt x="2387203" y="0"/>
                </a:lnTo>
                <a:lnTo>
                  <a:pt x="2387203" y="1592264"/>
                </a:lnTo>
                <a:lnTo>
                  <a:pt x="0" y="159226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953" tIns="128016" rIns="128016" bIns="128016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bạo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nay.</a:t>
            </a:r>
          </a:p>
        </p:txBody>
      </p:sp>
      <p:sp>
        <p:nvSpPr>
          <p:cNvPr id="14" name="Freeform 13"/>
          <p:cNvSpPr/>
          <p:nvPr/>
        </p:nvSpPr>
        <p:spPr>
          <a:xfrm>
            <a:off x="7726308" y="5064479"/>
            <a:ext cx="4159457" cy="1071209"/>
          </a:xfrm>
          <a:custGeom>
            <a:avLst/>
            <a:gdLst>
              <a:gd name="connsiteX0" fmla="*/ 0 w 2387203"/>
              <a:gd name="connsiteY0" fmla="*/ 0 h 1592264"/>
              <a:gd name="connsiteX1" fmla="*/ 2387203 w 2387203"/>
              <a:gd name="connsiteY1" fmla="*/ 0 h 1592264"/>
              <a:gd name="connsiteX2" fmla="*/ 2387203 w 2387203"/>
              <a:gd name="connsiteY2" fmla="*/ 1592264 h 1592264"/>
              <a:gd name="connsiteX3" fmla="*/ 0 w 2387203"/>
              <a:gd name="connsiteY3" fmla="*/ 1592264 h 1592264"/>
              <a:gd name="connsiteX4" fmla="*/ 0 w 2387203"/>
              <a:gd name="connsiteY4" fmla="*/ 0 h 1592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7203" h="1592264">
                <a:moveTo>
                  <a:pt x="0" y="0"/>
                </a:moveTo>
                <a:lnTo>
                  <a:pt x="2387203" y="0"/>
                </a:lnTo>
                <a:lnTo>
                  <a:pt x="2387203" y="1592264"/>
                </a:lnTo>
                <a:lnTo>
                  <a:pt x="0" y="1592264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81953" tIns="128016" rIns="128016" bIns="128016" numCol="1" spcCol="1270" anchor="ctr" anchorCtr="0">
            <a:noAutofit/>
          </a:bodyPr>
          <a:lstStyle/>
          <a:p>
            <a:pPr lvl="0" algn="l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con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rác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Freeform 14"/>
          <p:cNvSpPr/>
          <p:nvPr/>
        </p:nvSpPr>
        <p:spPr>
          <a:xfrm>
            <a:off x="6660226" y="2397693"/>
            <a:ext cx="1646282" cy="967834"/>
          </a:xfrm>
          <a:custGeom>
            <a:avLst/>
            <a:gdLst>
              <a:gd name="connsiteX0" fmla="*/ 0 w 1591468"/>
              <a:gd name="connsiteY0" fmla="*/ 795734 h 1591468"/>
              <a:gd name="connsiteX1" fmla="*/ 795734 w 1591468"/>
              <a:gd name="connsiteY1" fmla="*/ 0 h 1591468"/>
              <a:gd name="connsiteX2" fmla="*/ 1591468 w 1591468"/>
              <a:gd name="connsiteY2" fmla="*/ 795734 h 1591468"/>
              <a:gd name="connsiteX3" fmla="*/ 795734 w 1591468"/>
              <a:gd name="connsiteY3" fmla="*/ 1591468 h 1591468"/>
              <a:gd name="connsiteX4" fmla="*/ 0 w 1591468"/>
              <a:gd name="connsiteY4" fmla="*/ 795734 h 1591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468" h="1591468">
                <a:moveTo>
                  <a:pt x="0" y="795734"/>
                </a:moveTo>
                <a:cubicBezTo>
                  <a:pt x="0" y="356262"/>
                  <a:pt x="356262" y="0"/>
                  <a:pt x="795734" y="0"/>
                </a:cubicBezTo>
                <a:cubicBezTo>
                  <a:pt x="1235206" y="0"/>
                  <a:pt x="1591468" y="356262"/>
                  <a:pt x="1591468" y="795734"/>
                </a:cubicBezTo>
                <a:cubicBezTo>
                  <a:pt x="1591468" y="1235206"/>
                  <a:pt x="1235206" y="1591468"/>
                  <a:pt x="795734" y="1591468"/>
                </a:cubicBezTo>
                <a:cubicBezTo>
                  <a:pt x="356262" y="1591468"/>
                  <a:pt x="0" y="1235206"/>
                  <a:pt x="0" y="795734"/>
                </a:cubicBezTo>
                <a:close/>
              </a:path>
            </a:pathLst>
          </a:cu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33065" tIns="233065" rIns="233065" bIns="233065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Ví</a:t>
            </a:r>
            <a:r>
              <a:rPr lang="en-US" sz="2800" b="1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800" b="1" kern="1200" dirty="0" err="1">
                <a:latin typeface="Baguet Script" panose="00000500000000000000" pitchFamily="2" charset="0"/>
                <a:cs typeface="Times New Roman" panose="02020603050405020304" pitchFamily="18" charset="0"/>
              </a:rPr>
              <a:t>dụ</a:t>
            </a:r>
            <a:r>
              <a:rPr lang="en-US" sz="2800" b="1" kern="1200" dirty="0">
                <a:latin typeface="Baguet Script" panose="00000500000000000000" pitchFamily="2" charset="0"/>
                <a:cs typeface="Times New Roman" panose="02020603050405020304" pitchFamily="18" charset="0"/>
              </a:rPr>
              <a:t>: </a:t>
            </a:r>
            <a:endParaRPr lang="en-US" sz="2800" kern="1200" dirty="0">
              <a:latin typeface="Baguet Script" panose="000005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05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6821" y="2596630"/>
            <a:ext cx="11885764" cy="1043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nghị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867082" y="3952568"/>
            <a:ext cx="3730405" cy="1981610"/>
          </a:xfrm>
          <a:custGeom>
            <a:avLst/>
            <a:gdLst>
              <a:gd name="connsiteX0" fmla="*/ 0 w 2901156"/>
              <a:gd name="connsiteY0" fmla="*/ 0 h 1160462"/>
              <a:gd name="connsiteX1" fmla="*/ 2320925 w 2901156"/>
              <a:gd name="connsiteY1" fmla="*/ 0 h 1160462"/>
              <a:gd name="connsiteX2" fmla="*/ 2901156 w 2901156"/>
              <a:gd name="connsiteY2" fmla="*/ 580231 h 1160462"/>
              <a:gd name="connsiteX3" fmla="*/ 2320925 w 2901156"/>
              <a:gd name="connsiteY3" fmla="*/ 1160462 h 1160462"/>
              <a:gd name="connsiteX4" fmla="*/ 0 w 2901156"/>
              <a:gd name="connsiteY4" fmla="*/ 1160462 h 1160462"/>
              <a:gd name="connsiteX5" fmla="*/ 580231 w 2901156"/>
              <a:gd name="connsiteY5" fmla="*/ 580231 h 1160462"/>
              <a:gd name="connsiteX6" fmla="*/ 0 w 2901156"/>
              <a:gd name="connsiteY6" fmla="*/ 0 h 116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1156" h="1160462">
                <a:moveTo>
                  <a:pt x="0" y="0"/>
                </a:moveTo>
                <a:lnTo>
                  <a:pt x="2320925" y="0"/>
                </a:lnTo>
                <a:lnTo>
                  <a:pt x="2901156" y="580231"/>
                </a:lnTo>
                <a:lnTo>
                  <a:pt x="2320925" y="1160462"/>
                </a:lnTo>
                <a:lnTo>
                  <a:pt x="0" y="1160462"/>
                </a:lnTo>
                <a:lnTo>
                  <a:pt x="580231" y="58023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245" tIns="37338" rIns="617569" bIns="37338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vấn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Freeform 15"/>
          <p:cNvSpPr/>
          <p:nvPr/>
        </p:nvSpPr>
        <p:spPr>
          <a:xfrm>
            <a:off x="4224446" y="3952568"/>
            <a:ext cx="3730405" cy="1981610"/>
          </a:xfrm>
          <a:custGeom>
            <a:avLst/>
            <a:gdLst>
              <a:gd name="connsiteX0" fmla="*/ 0 w 2901156"/>
              <a:gd name="connsiteY0" fmla="*/ 0 h 1160462"/>
              <a:gd name="connsiteX1" fmla="*/ 2320925 w 2901156"/>
              <a:gd name="connsiteY1" fmla="*/ 0 h 1160462"/>
              <a:gd name="connsiteX2" fmla="*/ 2901156 w 2901156"/>
              <a:gd name="connsiteY2" fmla="*/ 580231 h 1160462"/>
              <a:gd name="connsiteX3" fmla="*/ 2320925 w 2901156"/>
              <a:gd name="connsiteY3" fmla="*/ 1160462 h 1160462"/>
              <a:gd name="connsiteX4" fmla="*/ 0 w 2901156"/>
              <a:gd name="connsiteY4" fmla="*/ 1160462 h 1160462"/>
              <a:gd name="connsiteX5" fmla="*/ 580231 w 2901156"/>
              <a:gd name="connsiteY5" fmla="*/ 580231 h 1160462"/>
              <a:gd name="connsiteX6" fmla="*/ 0 w 2901156"/>
              <a:gd name="connsiteY6" fmla="*/ 0 h 116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1156" h="1160462">
                <a:moveTo>
                  <a:pt x="0" y="0"/>
                </a:moveTo>
                <a:lnTo>
                  <a:pt x="2320925" y="0"/>
                </a:lnTo>
                <a:lnTo>
                  <a:pt x="2901156" y="580231"/>
                </a:lnTo>
                <a:lnTo>
                  <a:pt x="2320925" y="1160462"/>
                </a:lnTo>
                <a:lnTo>
                  <a:pt x="0" y="1160462"/>
                </a:lnTo>
                <a:lnTo>
                  <a:pt x="580231" y="58023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245" tIns="37338" rIns="617569" bIns="37338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kern="1200" dirty="0">
                <a:solidFill>
                  <a:schemeClr val="tx1"/>
                </a:solidFill>
                <a:latin typeface="Baguet Script" panose="00000500000000000000" pitchFamily="2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Freeform 16"/>
          <p:cNvSpPr/>
          <p:nvPr/>
        </p:nvSpPr>
        <p:spPr>
          <a:xfrm>
            <a:off x="7581812" y="3952568"/>
            <a:ext cx="3730405" cy="1981610"/>
          </a:xfrm>
          <a:custGeom>
            <a:avLst/>
            <a:gdLst>
              <a:gd name="connsiteX0" fmla="*/ 0 w 2901156"/>
              <a:gd name="connsiteY0" fmla="*/ 0 h 1160462"/>
              <a:gd name="connsiteX1" fmla="*/ 2320925 w 2901156"/>
              <a:gd name="connsiteY1" fmla="*/ 0 h 1160462"/>
              <a:gd name="connsiteX2" fmla="*/ 2901156 w 2901156"/>
              <a:gd name="connsiteY2" fmla="*/ 580231 h 1160462"/>
              <a:gd name="connsiteX3" fmla="*/ 2320925 w 2901156"/>
              <a:gd name="connsiteY3" fmla="*/ 1160462 h 1160462"/>
              <a:gd name="connsiteX4" fmla="*/ 0 w 2901156"/>
              <a:gd name="connsiteY4" fmla="*/ 1160462 h 1160462"/>
              <a:gd name="connsiteX5" fmla="*/ 580231 w 2901156"/>
              <a:gd name="connsiteY5" fmla="*/ 580231 h 1160462"/>
              <a:gd name="connsiteX6" fmla="*/ 0 w 2901156"/>
              <a:gd name="connsiteY6" fmla="*/ 0 h 1160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01156" h="1160462">
                <a:moveTo>
                  <a:pt x="0" y="0"/>
                </a:moveTo>
                <a:lnTo>
                  <a:pt x="2320925" y="0"/>
                </a:lnTo>
                <a:lnTo>
                  <a:pt x="2901156" y="580231"/>
                </a:lnTo>
                <a:lnTo>
                  <a:pt x="2320925" y="1160462"/>
                </a:lnTo>
                <a:lnTo>
                  <a:pt x="0" y="1160462"/>
                </a:lnTo>
                <a:lnTo>
                  <a:pt x="580231" y="580231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92245" tIns="37338" rIns="617569" bIns="37338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8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073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Arrow 5"/>
          <p:cNvSpPr/>
          <p:nvPr/>
        </p:nvSpPr>
        <p:spPr>
          <a:xfrm>
            <a:off x="903954" y="2596630"/>
            <a:ext cx="3152107" cy="3835282"/>
          </a:xfrm>
          <a:prstGeom prst="rightArrow">
            <a:avLst>
              <a:gd name="adj1" fmla="val 61695"/>
              <a:gd name="adj2" fmla="val 43671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slop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Ý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chẽ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>
          <a:xfrm>
            <a:off x="4628632" y="2104078"/>
            <a:ext cx="6622024" cy="4442494"/>
            <a:chOff x="377195" y="0"/>
            <a:chExt cx="3289895" cy="3600572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1998492" y="436098"/>
              <a:ext cx="45719" cy="476250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13" name="Straight Arrow Connector 12"/>
            <p:cNvCxnSpPr>
              <a:endCxn id="18" idx="0"/>
            </p:cNvCxnSpPr>
            <p:nvPr/>
          </p:nvCxnSpPr>
          <p:spPr>
            <a:xfrm>
              <a:off x="2060917" y="429064"/>
              <a:ext cx="1181916" cy="527539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4" name="Text Box 2"/>
            <p:cNvSpPr txBox="1">
              <a:spLocks noChangeArrowheads="1"/>
            </p:cNvSpPr>
            <p:nvPr/>
          </p:nvSpPr>
          <p:spPr bwMode="auto">
            <a:xfrm>
              <a:off x="504860" y="963637"/>
              <a:ext cx="727039" cy="120015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lẽ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1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aguet Script" panose="00000500000000000000" pitchFamily="2" charset="0"/>
                  <a:ea typeface="Times New Roman" panose="02020603050405020304" pitchFamily="18" charset="0"/>
                </a:rPr>
                <a:t> 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aguet Script" panose="00000500000000000000" pitchFamily="2" charset="0"/>
                  <a:ea typeface="Times New Roman" panose="02020603050405020304" pitchFamily="18" charset="0"/>
                </a:rPr>
                <a:t>………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1777713" y="963636"/>
              <a:ext cx="664962" cy="1139823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lẽ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2: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aguet Script" panose="00000500000000000000" pitchFamily="2" charset="0"/>
                  <a:ea typeface="Times New Roman" panose="02020603050405020304" pitchFamily="18" charset="0"/>
                </a:rPr>
                <a:t>……..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909433" y="956603"/>
              <a:ext cx="666798" cy="119380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Lí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lẽ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3: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aguet Script" panose="00000500000000000000" pitchFamily="2" charset="0"/>
                  <a:ea typeface="Times New Roman" panose="02020603050405020304" pitchFamily="18" charset="0"/>
                </a:rPr>
                <a:t> 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Baguet Script" panose="00000500000000000000" pitchFamily="2" charset="0"/>
                  <a:ea typeface="Times New Roman" panose="02020603050405020304" pitchFamily="18" charset="0"/>
                </a:rPr>
                <a:t>.......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  <p:sp>
          <p:nvSpPr>
            <p:cNvPr id="19" name="Text Box 2"/>
            <p:cNvSpPr txBox="1">
              <a:spLocks noChangeArrowheads="1"/>
            </p:cNvSpPr>
            <p:nvPr/>
          </p:nvSpPr>
          <p:spPr bwMode="auto">
            <a:xfrm>
              <a:off x="377195" y="2567355"/>
              <a:ext cx="896834" cy="103321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chứng</a:t>
              </a:r>
              <a:r>
                <a:rPr kumimoji="0" lang="en-US" sz="2400" b="0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……….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1683471" y="2588455"/>
              <a:ext cx="863987" cy="1012117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chứng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……….</a:t>
              </a:r>
            </a:p>
          </p:txBody>
        </p:sp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2824467" y="2581421"/>
              <a:ext cx="842623" cy="101915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kumimoji="0" lang="en-US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kumimoji="0" lang="en-US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chứng</a:t>
              </a: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………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807442" y="2163787"/>
              <a:ext cx="6350" cy="3810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>
            <a:xfrm>
              <a:off x="3261638" y="2150403"/>
              <a:ext cx="6350" cy="3556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>
            <a:xfrm>
              <a:off x="2115141" y="2180492"/>
              <a:ext cx="6350" cy="34290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Arrow Connector 24"/>
            <p:cNvCxnSpPr/>
            <p:nvPr/>
          </p:nvCxnSpPr>
          <p:spPr>
            <a:xfrm flipH="1">
              <a:off x="614876" y="429064"/>
              <a:ext cx="1422400" cy="527050"/>
            </a:xfrm>
            <a:prstGeom prst="straightConnector1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26" name="Text Box 2"/>
            <p:cNvSpPr txBox="1">
              <a:spLocks noChangeArrowheads="1"/>
            </p:cNvSpPr>
            <p:nvPr/>
          </p:nvSpPr>
          <p:spPr bwMode="auto">
            <a:xfrm>
              <a:off x="880463" y="0"/>
              <a:ext cx="2167570" cy="50292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ysClr val="windowText" lastClr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Baguet Script" panose="00000500000000000000" pitchFamily="2" charset="0"/>
                  <a:ea typeface="Times New Roman" panose="02020603050405020304" pitchFamily="18" charset="0"/>
                </a:rPr>
                <a:t>Ý KIẾN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guet Script" panose="00000500000000000000" pitchFamily="2" charset="0"/>
                <a:ea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009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27493-A6DA-73A6-09FD-983D3D50D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08CC4EE-E59F-347A-A5D4-74F0FDE90C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1067" y="365125"/>
            <a:ext cx="11159066" cy="630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0819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5855" y="954445"/>
            <a:ext cx="6433492" cy="560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marR="30480" indent="-457200" algn="just">
              <a:lnSpc>
                <a:spcPct val="115000"/>
              </a:lnSpc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sz="2800" dirty="0">
                <a:solidFill>
                  <a:srgbClr val="000000"/>
                </a:solidFill>
                <a:latin typeface="Baguet Script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Tìm hiểu chú thích</a:t>
            </a:r>
            <a:r>
              <a:rPr lang="en-US" sz="28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 g</a:t>
            </a:r>
            <a:r>
              <a:rPr lang="vi-VN" sz="2800" dirty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iải thích từ khó </a:t>
            </a:r>
            <a:endParaRPr lang="en-US" sz="2800" dirty="0">
              <a:effectLst/>
              <a:latin typeface="+mj-lt"/>
              <a:ea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451822"/>
              </p:ext>
            </p:extLst>
          </p:nvPr>
        </p:nvGraphicFramePr>
        <p:xfrm>
          <a:off x="660399" y="3137297"/>
          <a:ext cx="10858500" cy="3215366"/>
        </p:xfrm>
        <a:graphic>
          <a:graphicData uri="http://schemas.openxmlformats.org/drawingml/2006/table">
            <a:tbl>
              <a:tblPr firstRow="1" firstCol="1" bandRow="1"/>
              <a:tblGrid>
                <a:gridCol w="1994311">
                  <a:extLst>
                    <a:ext uri="{9D8B030D-6E8A-4147-A177-3AD203B41FA5}">
                      <a16:colId xmlns:a16="http://schemas.microsoft.com/office/drawing/2014/main" val="44453105"/>
                    </a:ext>
                  </a:extLst>
                </a:gridCol>
                <a:gridCol w="8864189">
                  <a:extLst>
                    <a:ext uri="{9D8B030D-6E8A-4147-A177-3AD203B41FA5}">
                      <a16:colId xmlns:a16="http://schemas.microsoft.com/office/drawing/2014/main" val="261579610"/>
                    </a:ext>
                  </a:extLst>
                </a:gridCol>
              </a:tblGrid>
              <a:tr h="939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943307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Tổ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tiên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a)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muôn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mọi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hoá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8986268"/>
                  </a:ext>
                </a:extLst>
              </a:tr>
              <a:tr h="4686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Trực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b)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xảy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nhiên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loài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quần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065094"/>
                  </a:ext>
                </a:extLst>
              </a:tr>
              <a:tr h="93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c)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1047695"/>
                  </a:ext>
                </a:extLst>
              </a:tr>
              <a:tr h="4395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Tuyệt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chủng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d)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thẳng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xúc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khâu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29199"/>
                  </a:ext>
                </a:extLst>
              </a:tr>
              <a:tr h="373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Sinh </a:t>
                      </a:r>
                      <a:r>
                        <a:rPr lang="en-US" sz="2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thái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e)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tiên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737411"/>
                  </a:ext>
                </a:extLst>
              </a:tr>
            </a:tbl>
          </a:graphicData>
        </a:graphic>
      </p:graphicFrame>
      <p:sp>
        <p:nvSpPr>
          <p:cNvPr id="10" name="Cloud Callout 9"/>
          <p:cNvSpPr/>
          <p:nvPr/>
        </p:nvSpPr>
        <p:spPr>
          <a:xfrm>
            <a:off x="3485534" y="3137297"/>
            <a:ext cx="5334459" cy="2088119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386840" algn="l"/>
              </a:tabLst>
            </a:pP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B:</a:t>
            </a:r>
            <a:endParaRPr lang="en-US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726380" y="3877134"/>
            <a:ext cx="1061065" cy="23585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637071" y="4696851"/>
            <a:ext cx="1061883" cy="1183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2138516" y="3851838"/>
            <a:ext cx="648929" cy="1605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2433484" y="4654370"/>
            <a:ext cx="526025" cy="11712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138516" y="5500380"/>
            <a:ext cx="545690" cy="7353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317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10D0-E580-9279-8B4A-E4FC0D0C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nhóm: 5-7 phút hoàn thiện PHT  sau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9E60E-E73A-2E11-CF38-6304DF305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1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. Tác giả</a:t>
            </a:r>
          </a:p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2. Tác phẩm:      - Xuất xứ</a:t>
            </a:r>
          </a:p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- PTBĐ</a:t>
            </a:r>
          </a:p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- Vấn đề nghị luận</a:t>
            </a:r>
          </a:p>
          <a:p>
            <a:pPr marL="0" indent="0">
              <a:buNone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- Bố cục</a:t>
            </a:r>
          </a:p>
        </p:txBody>
      </p:sp>
    </p:spTree>
    <p:extLst>
      <p:ext uri="{BB962C8B-B14F-4D97-AF65-F5344CB8AC3E}">
        <p14:creationId xmlns:p14="http://schemas.microsoft.com/office/powerpoint/2010/main" val="4080741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2536</Words>
  <Application>Microsoft Office PowerPoint</Application>
  <PresentationFormat>Widescreen</PresentationFormat>
  <Paragraphs>219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Baguet Script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Thảo luận nhóm: 5-7 phút hoàn thiện PHT  sau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DELL</cp:lastModifiedBy>
  <cp:revision>10</cp:revision>
  <cp:lastPrinted>2024-03-04T14:37:21Z</cp:lastPrinted>
  <dcterms:created xsi:type="dcterms:W3CDTF">2024-02-04T13:28:31Z</dcterms:created>
  <dcterms:modified xsi:type="dcterms:W3CDTF">2024-03-05T07:07:58Z</dcterms:modified>
</cp:coreProperties>
</file>