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1" r:id="rId3"/>
    <p:sldId id="262" r:id="rId4"/>
    <p:sldId id="263" r:id="rId5"/>
    <p:sldId id="264" r:id="rId6"/>
    <p:sldId id="265" r:id="rId7"/>
    <p:sldId id="266" r:id="rId8"/>
    <p:sldId id="26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95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5DF39AD-0ECF-4EEE-9BF5-DB381EE0D67C}"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003148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604772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448378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DF39AD-0ECF-4EEE-9BF5-DB381EE0D67C}"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1367044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DF39AD-0ECF-4EEE-9BF5-DB381EE0D67C}"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1495329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5DF39AD-0ECF-4EEE-9BF5-DB381EE0D67C}"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3083056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5DF39AD-0ECF-4EEE-9BF5-DB381EE0D67C}" type="datetimeFigureOut">
              <a:rPr lang="en-US" smtClean="0"/>
              <a:t>02/05/2024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851791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DF39AD-0ECF-4EEE-9BF5-DB381EE0D67C}" type="datetimeFigureOut">
              <a:rPr lang="en-US" smtClean="0"/>
              <a:t>02/05/2024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712108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DF39AD-0ECF-4EEE-9BF5-DB381EE0D67C}" type="datetimeFigureOut">
              <a:rPr lang="en-US" smtClean="0"/>
              <a:t>02/05/2024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793265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DF39AD-0ECF-4EEE-9BF5-DB381EE0D67C}"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14213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DF39AD-0ECF-4EEE-9BF5-DB381EE0D67C}"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C517E-BD5A-4CCF-85DC-EEC1990CD087}" type="slidenum">
              <a:rPr lang="en-US" smtClean="0"/>
              <a:t>‹#›</a:t>
            </a:fld>
            <a:endParaRPr lang="en-US"/>
          </a:p>
        </p:txBody>
      </p:sp>
    </p:spTree>
    <p:extLst>
      <p:ext uri="{BB962C8B-B14F-4D97-AF65-F5344CB8AC3E}">
        <p14:creationId xmlns:p14="http://schemas.microsoft.com/office/powerpoint/2010/main" val="2804446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DF39AD-0ECF-4EEE-9BF5-DB381EE0D67C}" type="datetimeFigureOut">
              <a:rPr lang="en-US" smtClean="0"/>
              <a:t>02/05/2024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BC517E-BD5A-4CCF-85DC-EEC1990CD087}" type="slidenum">
              <a:rPr lang="en-US" smtClean="0"/>
              <a:t>‹#›</a:t>
            </a:fld>
            <a:endParaRPr lang="en-US"/>
          </a:p>
        </p:txBody>
      </p:sp>
    </p:spTree>
    <p:extLst>
      <p:ext uri="{BB962C8B-B14F-4D97-AF65-F5344CB8AC3E}">
        <p14:creationId xmlns:p14="http://schemas.microsoft.com/office/powerpoint/2010/main" val="3839622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207266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521" y="2348881"/>
            <a:ext cx="3766413" cy="301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528305" y="1196752"/>
            <a:ext cx="4613635" cy="523220"/>
          </a:xfrm>
          <a:prstGeom prst="rect">
            <a:avLst/>
          </a:prstGeom>
          <a:noFill/>
        </p:spPr>
        <p:txBody>
          <a:bodyPr wrap="none" rtlCol="0">
            <a:spAutoFit/>
          </a:bodyPr>
          <a:lstStyle/>
          <a:p>
            <a:pPr algn="ctr"/>
            <a:r>
              <a:rPr lang="en-US" sz="2800" b="1" dirty="0" err="1">
                <a:solidFill>
                  <a:srgbClr val="FF0000"/>
                </a:solidFill>
                <a:latin typeface="Times New Roman" pitchFamily="18" charset="0"/>
                <a:cs typeface="Times New Roman" pitchFamily="18" charset="0"/>
              </a:rPr>
              <a:t>THỰC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HÀNH</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TIẾNG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VIỆT</a:t>
            </a:r>
            <a:endParaRPr lang="en-US" sz="2800" b="1" dirty="0">
              <a:solidFill>
                <a:srgbClr val="FF0000"/>
              </a:solidFill>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6878" y="2348881"/>
            <a:ext cx="4176465" cy="301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918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44671" cy="674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7729" y="59448"/>
            <a:ext cx="5859463"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47528" y="1268760"/>
            <a:ext cx="3744416" cy="523220"/>
          </a:xfrm>
          <a:prstGeom prst="rect">
            <a:avLst/>
          </a:prstGeom>
          <a:noFill/>
        </p:spPr>
        <p:txBody>
          <a:bodyPr wrap="square" rtlCol="0">
            <a:spAutoFit/>
          </a:bodyPr>
          <a:lstStyle/>
          <a:p>
            <a:r>
              <a:rPr lang="vi-VN" sz="2800" b="1" dirty="0">
                <a:latin typeface="+mj-lt"/>
              </a:rPr>
              <a:t>I. TỪ HÁN VIỆT</a:t>
            </a:r>
            <a:endParaRPr lang="en-US" sz="2800" b="1" dirty="0">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3770977312"/>
              </p:ext>
            </p:extLst>
          </p:nvPr>
        </p:nvGraphicFramePr>
        <p:xfrm>
          <a:off x="3143672" y="2348880"/>
          <a:ext cx="7524326" cy="4159502"/>
        </p:xfrm>
        <a:graphic>
          <a:graphicData uri="http://schemas.openxmlformats.org/drawingml/2006/table">
            <a:tbl>
              <a:tblPr firstRow="1" firstCol="1" bandRow="1"/>
              <a:tblGrid>
                <a:gridCol w="3143073">
                  <a:extLst>
                    <a:ext uri="{9D8B030D-6E8A-4147-A177-3AD203B41FA5}">
                      <a16:colId xmlns:a16="http://schemas.microsoft.com/office/drawing/2014/main" val="20000"/>
                    </a:ext>
                  </a:extLst>
                </a:gridCol>
                <a:gridCol w="1333425">
                  <a:extLst>
                    <a:ext uri="{9D8B030D-6E8A-4147-A177-3AD203B41FA5}">
                      <a16:colId xmlns:a16="http://schemas.microsoft.com/office/drawing/2014/main" val="20001"/>
                    </a:ext>
                  </a:extLst>
                </a:gridCol>
                <a:gridCol w="3047828">
                  <a:extLst>
                    <a:ext uri="{9D8B030D-6E8A-4147-A177-3AD203B41FA5}">
                      <a16:colId xmlns:a16="http://schemas.microsoft.com/office/drawing/2014/main" val="20002"/>
                    </a:ext>
                  </a:extLst>
                </a:gridCol>
              </a:tblGrid>
              <a:tr h="43643">
                <a:tc>
                  <a:txBody>
                    <a:bodyPr/>
                    <a:lstStyle/>
                    <a:p>
                      <a:pPr algn="ctr">
                        <a:lnSpc>
                          <a:spcPct val="115000"/>
                        </a:lnSpc>
                        <a:spcAft>
                          <a:spcPts val="0"/>
                        </a:spcAft>
                      </a:pPr>
                      <a:r>
                        <a:rPr lang="en-US" sz="2600" b="1" kern="100" dirty="0">
                          <a:solidFill>
                            <a:srgbClr val="000000"/>
                          </a:solidFill>
                          <a:effectLst/>
                          <a:latin typeface="Times New Roman"/>
                          <a:ea typeface="SimSun"/>
                          <a:cs typeface="Times New Roman"/>
                        </a:rPr>
                        <a:t>A</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600" b="1" kern="100">
                          <a:solidFill>
                            <a:srgbClr val="000000"/>
                          </a:solidFill>
                          <a:effectLst/>
                          <a:latin typeface="Times New Roman"/>
                          <a:ea typeface="SimSun"/>
                          <a:cs typeface="Times New Roman"/>
                        </a:rPr>
                        <a:t>B</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9653">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1. </a:t>
                      </a:r>
                      <a:r>
                        <a:rPr lang="en-US" sz="2600" kern="100" dirty="0" err="1">
                          <a:solidFill>
                            <a:srgbClr val="000000"/>
                          </a:solidFill>
                          <a:effectLst/>
                          <a:latin typeface="Times New Roman"/>
                          <a:ea typeface="SimSun"/>
                          <a:cs typeface="Times New Roman"/>
                        </a:rPr>
                        <a:t>Tráng</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a:solidFill>
                            <a:srgbClr val="000000"/>
                          </a:solidFill>
                          <a:effectLst/>
                          <a:latin typeface="Times New Roman"/>
                          <a:ea typeface="Calibri"/>
                          <a:cs typeface="Times New Roman"/>
                        </a:rPr>
                        <a:t>a. Người làm thơ</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9308">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2. </a:t>
                      </a:r>
                      <a:r>
                        <a:rPr lang="en-US" sz="2600" kern="100" dirty="0" err="1">
                          <a:solidFill>
                            <a:srgbClr val="000000"/>
                          </a:solidFill>
                          <a:effectLst/>
                          <a:latin typeface="Times New Roman"/>
                          <a:ea typeface="SimSun"/>
                          <a:cs typeface="Times New Roman"/>
                        </a:rPr>
                        <a:t>Dũng</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dirty="0">
                          <a:solidFill>
                            <a:srgbClr val="000000"/>
                          </a:solidFill>
                          <a:effectLst/>
                          <a:latin typeface="Times New Roman"/>
                          <a:ea typeface="Calibri"/>
                          <a:cs typeface="Times New Roman"/>
                        </a:rPr>
                        <a:t>b. </a:t>
                      </a:r>
                      <a:r>
                        <a:rPr lang="en-US" sz="2600" dirty="0" err="1">
                          <a:solidFill>
                            <a:srgbClr val="000000"/>
                          </a:solidFill>
                          <a:effectLst/>
                          <a:latin typeface="Times New Roman"/>
                          <a:ea typeface="Calibri"/>
                          <a:cs typeface="Times New Roman"/>
                        </a:rPr>
                        <a:t>Người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có</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sức</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lực</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cường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tráng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chí</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khí</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mạnh</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mẽ</a:t>
                      </a:r>
                      <a:r>
                        <a:rPr lang="en-US" sz="2600" dirty="0">
                          <a:solidFill>
                            <a:srgbClr val="000000"/>
                          </a:solidFill>
                          <a:effectLst/>
                          <a:latin typeface="Times New Roman"/>
                          <a:ea typeface="Calibri"/>
                          <a:cs typeface="Times New Roman"/>
                        </a:rPr>
                        <a:t>.</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9653">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3. </a:t>
                      </a:r>
                      <a:r>
                        <a:rPr lang="en-US" sz="2600" kern="100" dirty="0" err="1">
                          <a:solidFill>
                            <a:srgbClr val="000000"/>
                          </a:solidFill>
                          <a:effectLst/>
                          <a:latin typeface="Times New Roman"/>
                          <a:ea typeface="SimSun"/>
                          <a:cs typeface="Times New Roman"/>
                        </a:rPr>
                        <a:t>Thi</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a:solidFill>
                            <a:srgbClr val="000000"/>
                          </a:solidFill>
                          <a:effectLst/>
                          <a:latin typeface="Times New Roman"/>
                          <a:ea typeface="Calibri"/>
                          <a:cs typeface="Times New Roman"/>
                        </a:rPr>
                        <a:t>c.Người giỏi nghề vẽ.</a:t>
                      </a:r>
                      <a:endParaRPr lang="en-US" sz="26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79308">
                <a:tc>
                  <a:txBody>
                    <a:bodyPr/>
                    <a:lstStyle/>
                    <a:p>
                      <a:pPr algn="ctr">
                        <a:lnSpc>
                          <a:spcPct val="115000"/>
                        </a:lnSpc>
                        <a:spcAft>
                          <a:spcPts val="0"/>
                        </a:spcAft>
                      </a:pPr>
                      <a:r>
                        <a:rPr lang="en-US" sz="2600" kern="100" dirty="0">
                          <a:solidFill>
                            <a:srgbClr val="000000"/>
                          </a:solidFill>
                          <a:effectLst/>
                          <a:latin typeface="Times New Roman"/>
                          <a:ea typeface="SimSun"/>
                          <a:cs typeface="Times New Roman"/>
                        </a:rPr>
                        <a:t>4. </a:t>
                      </a:r>
                      <a:r>
                        <a:rPr lang="en-US" sz="2600" kern="100" dirty="0" err="1">
                          <a:solidFill>
                            <a:srgbClr val="000000"/>
                          </a:solidFill>
                          <a:effectLst/>
                          <a:latin typeface="Times New Roman"/>
                          <a:ea typeface="SimSun"/>
                          <a:cs typeface="Times New Roman"/>
                        </a:rPr>
                        <a:t>Họa</a:t>
                      </a:r>
                      <a:r>
                        <a:rPr lang="en-US" sz="2600" kern="100" dirty="0">
                          <a:solidFill>
                            <a:srgbClr val="000000"/>
                          </a:solidFill>
                          <a:effectLst/>
                          <a:latin typeface="Times New Roman"/>
                          <a:ea typeface="SimSun"/>
                          <a:cs typeface="Times New Roman"/>
                        </a:rPr>
                        <a:t> </a:t>
                      </a:r>
                      <a:r>
                        <a:rPr lang="en-US" sz="2600" kern="100" dirty="0" err="1">
                          <a:solidFill>
                            <a:srgbClr val="000000"/>
                          </a:solidFill>
                          <a:effectLst/>
                          <a:latin typeface="Times New Roman"/>
                          <a:ea typeface="SimSun"/>
                          <a:cs typeface="Times New Roman"/>
                        </a:rPr>
                        <a:t>sĩ</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15000"/>
                        </a:lnSpc>
                        <a:spcAft>
                          <a:spcPts val="0"/>
                        </a:spcAft>
                      </a:pPr>
                      <a:endParaRPr lang="en-US" sz="12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600" dirty="0" err="1">
                          <a:solidFill>
                            <a:srgbClr val="000000"/>
                          </a:solidFill>
                          <a:effectLst/>
                          <a:latin typeface="Times New Roman"/>
                          <a:ea typeface="Calibri"/>
                          <a:cs typeface="Times New Roman"/>
                        </a:rPr>
                        <a:t>d.Người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dũng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cảm</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không</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ngại</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hiểm</a:t>
                      </a:r>
                      <a:r>
                        <a:rPr lang="en-US" sz="2600" dirty="0">
                          <a:solidFill>
                            <a:srgbClr val="000000"/>
                          </a:solidFill>
                          <a:effectLst/>
                          <a:latin typeface="Times New Roman"/>
                          <a:ea typeface="Calibri"/>
                          <a:cs typeface="Times New Roman"/>
                        </a:rPr>
                        <a:t> </a:t>
                      </a:r>
                      <a:r>
                        <a:rPr lang="en-US" sz="2600" dirty="0" err="1">
                          <a:solidFill>
                            <a:srgbClr val="000000"/>
                          </a:solidFill>
                          <a:effectLst/>
                          <a:latin typeface="Times New Roman"/>
                          <a:ea typeface="Calibri"/>
                          <a:cs typeface="Times New Roman"/>
                        </a:rPr>
                        <a:t>nguy</a:t>
                      </a:r>
                      <a:endParaRPr lang="en-US" sz="26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241771" y="2959503"/>
            <a:ext cx="1296145" cy="8223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86427" y="3669961"/>
            <a:ext cx="1382899" cy="17231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384033" y="3013814"/>
            <a:ext cx="1285293" cy="18553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6373181" y="4961059"/>
            <a:ext cx="1296145"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999656" y="1727451"/>
            <a:ext cx="7344816" cy="492443"/>
          </a:xfrm>
          <a:prstGeom prst="rect">
            <a:avLst/>
          </a:prstGeom>
          <a:noFill/>
        </p:spPr>
        <p:txBody>
          <a:bodyPr wrap="square" rtlCol="0">
            <a:spAutoFit/>
          </a:bodyPr>
          <a:lstStyle/>
          <a:p>
            <a:r>
              <a:rPr lang="en-US" sz="2600" i="1" dirty="0" err="1">
                <a:latin typeface="Times New Roman" pitchFamily="18" charset="0"/>
                <a:cs typeface="Times New Roman" pitchFamily="18" charset="0"/>
              </a:rPr>
              <a:t>Nối</a:t>
            </a:r>
            <a:r>
              <a:rPr lang="en-US" sz="2600" i="1" dirty="0">
                <a:latin typeface="Times New Roman" pitchFamily="18" charset="0"/>
                <a:cs typeface="Times New Roman" pitchFamily="18" charset="0"/>
              </a:rPr>
              <a:t> </a:t>
            </a:r>
            <a:r>
              <a:rPr lang="vi-VN" sz="2600" i="1" dirty="0">
                <a:latin typeface="Times New Roman" pitchFamily="18" charset="0"/>
                <a:cs typeface="Times New Roman" pitchFamily="18" charset="0"/>
              </a:rPr>
              <a:t> nội dung </a:t>
            </a:r>
            <a:r>
              <a:rPr lang="en-US" sz="2600" i="1" dirty="0" err="1">
                <a:latin typeface="Times New Roman" pitchFamily="18" charset="0"/>
                <a:cs typeface="Times New Roman" pitchFamily="18" charset="0"/>
              </a:rPr>
              <a:t>cột</a:t>
            </a:r>
            <a:r>
              <a:rPr lang="en-US" sz="2600" i="1" dirty="0">
                <a:latin typeface="Times New Roman" pitchFamily="18" charset="0"/>
                <a:cs typeface="Times New Roman" pitchFamily="18" charset="0"/>
              </a:rPr>
              <a:t> A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vi-VN" sz="2600" i="1" dirty="0" err="1">
                <a:latin typeface="Times New Roman" pitchFamily="18" charset="0"/>
                <a:cs typeface="Times New Roman" pitchFamily="18" charset="0"/>
              </a:rPr>
              <a:t>c</a:t>
            </a:r>
            <a:r>
              <a:rPr lang="en-US" sz="2600" i="1" dirty="0" err="1">
                <a:latin typeface="Times New Roman" pitchFamily="18" charset="0"/>
                <a:cs typeface="Times New Roman" pitchFamily="18" charset="0"/>
              </a:rPr>
              <a:t>ột</a:t>
            </a:r>
            <a:r>
              <a:rPr lang="en-US" sz="2600" i="1" dirty="0">
                <a:latin typeface="Times New Roman" pitchFamily="18" charset="0"/>
                <a:cs typeface="Times New Roman" pitchFamily="18" charset="0"/>
              </a:rPr>
              <a:t> B</a:t>
            </a:r>
            <a:r>
              <a:rPr lang="vi-VN" sz="2600" i="1" dirty="0">
                <a:latin typeface="Times New Roman" pitchFamily="18" charset="0"/>
                <a:cs typeface="Times New Roman" pitchFamily="18" charset="0"/>
              </a:rPr>
              <a:t> sao cho phù hợp</a:t>
            </a:r>
            <a:endParaRPr lang="en-US" sz="2600" i="1" dirty="0">
              <a:latin typeface="Times New Roman" pitchFamily="18" charset="0"/>
              <a:cs typeface="Times New Roman" pitchFamily="18" charset="0"/>
            </a:endParaRPr>
          </a:p>
        </p:txBody>
      </p:sp>
      <p:sp>
        <p:nvSpPr>
          <p:cNvPr id="27" name="TextBox 26"/>
          <p:cNvSpPr txBox="1"/>
          <p:nvPr/>
        </p:nvSpPr>
        <p:spPr>
          <a:xfrm>
            <a:off x="1524001" y="2348880"/>
            <a:ext cx="1475656" cy="2308324"/>
          </a:xfrm>
          <a:prstGeom prst="rect">
            <a:avLst/>
          </a:prstGeom>
          <a:solidFill>
            <a:schemeClr val="accent2"/>
          </a:solidFill>
        </p:spPr>
        <p:txBody>
          <a:bodyPr wrap="square" rtlCol="0">
            <a:spAutoFit/>
          </a:bodyPr>
          <a:lstStyle/>
          <a:p>
            <a:r>
              <a:rPr lang="vi-VN" sz="2400" b="1" dirty="0">
                <a:latin typeface="+mj-lt"/>
              </a:rPr>
              <a:t>? Theo em các từ trên có nguồn gốc từ đâu? </a:t>
            </a:r>
            <a:endParaRPr lang="en-US" sz="2400" b="1" dirty="0">
              <a:latin typeface="+mj-lt"/>
            </a:endParaRPr>
          </a:p>
        </p:txBody>
      </p:sp>
      <p:sp>
        <p:nvSpPr>
          <p:cNvPr id="28" name="TextBox 27"/>
          <p:cNvSpPr txBox="1"/>
          <p:nvPr/>
        </p:nvSpPr>
        <p:spPr>
          <a:xfrm>
            <a:off x="1524001" y="4961060"/>
            <a:ext cx="1656184" cy="1384995"/>
          </a:xfrm>
          <a:prstGeom prst="rect">
            <a:avLst/>
          </a:prstGeom>
          <a:solidFill>
            <a:schemeClr val="accent2"/>
          </a:solidFill>
        </p:spPr>
        <p:txBody>
          <a:bodyPr wrap="square" rtlCol="0">
            <a:spAutoFit/>
          </a:bodyPr>
          <a:lstStyle/>
          <a:p>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vi-VN"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31740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953328" cy="68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8349" y="1196752"/>
            <a:ext cx="38655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423592" y="1844824"/>
            <a:ext cx="6840760" cy="1292662"/>
          </a:xfrm>
          <a:prstGeom prst="rect">
            <a:avLst/>
          </a:prstGeom>
          <a:noFill/>
        </p:spPr>
        <p:txBody>
          <a:bodyPr wrap="square" rtlCol="0">
            <a:spAutoFit/>
          </a:bodyPr>
          <a:lstStyle/>
          <a:p>
            <a:r>
              <a:rPr lang="vi-VN" sz="2600" dirty="0">
                <a:latin typeface="+mj-lt"/>
              </a:rPr>
              <a:t>* Khái niệm:  Là những từ mà tiếng Việt mượn từ tiếng Hán (tiếng Trung Quốc) được đọc theo cách đọc Hán Việt.</a:t>
            </a:r>
            <a:endParaRPr lang="en-US" sz="2600" dirty="0">
              <a:latin typeface="+mj-lt"/>
            </a:endParaRPr>
          </a:p>
        </p:txBody>
      </p:sp>
      <p:sp>
        <p:nvSpPr>
          <p:cNvPr id="4" name="TextBox 3"/>
          <p:cNvSpPr txBox="1"/>
          <p:nvPr/>
        </p:nvSpPr>
        <p:spPr>
          <a:xfrm>
            <a:off x="2567608" y="3158295"/>
            <a:ext cx="5541902" cy="507831"/>
          </a:xfrm>
          <a:prstGeom prst="rect">
            <a:avLst/>
          </a:prstGeom>
          <a:noFill/>
        </p:spPr>
        <p:txBody>
          <a:bodyPr wrap="none" rtlCol="0">
            <a:spAutoFit/>
          </a:bodyPr>
          <a:lstStyle/>
          <a:p>
            <a:r>
              <a:rPr lang="en-US" sz="2600" dirty="0" err="1">
                <a:latin typeface="Times New Roman" pitchFamily="18" charset="0"/>
                <a:cs typeface="Times New Roman" pitchFamily="18" charset="0"/>
              </a:rPr>
              <a:t>Ví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quốc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ái</a:t>
            </a:r>
            <a:endParaRPr lang="en-US" sz="2600" dirty="0">
              <a:latin typeface="Times New Roman" pitchFamily="18" charset="0"/>
              <a:cs typeface="Times New Roman" pitchFamily="18" charset="0"/>
            </a:endParaRPr>
          </a:p>
        </p:txBody>
      </p:sp>
      <p:sp>
        <p:nvSpPr>
          <p:cNvPr id="5" name="TextBox 4"/>
          <p:cNvSpPr txBox="1"/>
          <p:nvPr/>
        </p:nvSpPr>
        <p:spPr>
          <a:xfrm>
            <a:off x="2567608" y="3666125"/>
            <a:ext cx="6552728" cy="1292662"/>
          </a:xfrm>
          <a:prstGeom prst="rect">
            <a:avLst/>
          </a:prstGeom>
          <a:noFill/>
        </p:spPr>
        <p:txBody>
          <a:bodyPr wrap="square" rtlCol="0">
            <a:spAutoFit/>
          </a:bodyPr>
          <a:lstStyle/>
          <a:p>
            <a:r>
              <a:rPr lang="vi-VN" sz="2600" dirty="0">
                <a:latin typeface="+mj-lt"/>
              </a:rPr>
              <a:t>* Cấu tạo: thường không có khả năng sử dụng như một từ đơn, để tạo câu như từ thuần việt, mà thường dùng để tạo từ ghép</a:t>
            </a:r>
            <a:endParaRPr lang="en-US" sz="2600" dirty="0">
              <a:latin typeface="+mj-lt"/>
            </a:endParaRPr>
          </a:p>
        </p:txBody>
      </p:sp>
      <p:sp>
        <p:nvSpPr>
          <p:cNvPr id="6" name="TextBox 5"/>
          <p:cNvSpPr txBox="1"/>
          <p:nvPr/>
        </p:nvSpPr>
        <p:spPr>
          <a:xfrm>
            <a:off x="2567608" y="5194743"/>
            <a:ext cx="6552728" cy="1292662"/>
          </a:xfrm>
          <a:prstGeom prst="rect">
            <a:avLst/>
          </a:prstGeom>
          <a:noFill/>
        </p:spPr>
        <p:txBody>
          <a:bodyPr wrap="square" rtlCol="0">
            <a:spAutoFit/>
          </a:bodyPr>
          <a:lstStyle/>
          <a:p>
            <a:pPr lvl="0"/>
            <a:r>
              <a:rPr lang="en-US" dirty="0"/>
              <a:t> </a:t>
            </a:r>
            <a:r>
              <a:rPr lang="vi-VN" dirty="0"/>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hóa</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mức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như</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a:t>
            </a:r>
          </a:p>
          <a:p>
            <a:pPr lvl="0"/>
            <a:r>
              <a:rPr lang="en-US" sz="2600" dirty="0" err="1">
                <a:latin typeface="Times New Roman" pitchFamily="18" charset="0"/>
                <a:cs typeface="Times New Roman" pitchFamily="18" charset="0"/>
              </a:rPr>
              <a:t>Ví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buồm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buồng</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20669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ình nền powerpoi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35" y="100891"/>
            <a:ext cx="11881320" cy="674136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713" y="26432"/>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87974" y="1268760"/>
            <a:ext cx="4363567" cy="523220"/>
          </a:xfrm>
          <a:prstGeom prst="rect">
            <a:avLst/>
          </a:prstGeom>
        </p:spPr>
        <p:txBody>
          <a:bodyPr wrap="none">
            <a:spAutoFit/>
          </a:bodyPr>
          <a:lstStyle/>
          <a:p>
            <a:r>
              <a:rPr lang="vi-VN" sz="2800" b="1" dirty="0">
                <a:latin typeface="+mj-lt"/>
              </a:rPr>
              <a:t>II. VĂN BẢN, ĐOẠN VĂN</a:t>
            </a:r>
            <a:endParaRPr lang="en-US" sz="2800" b="1" dirty="0">
              <a:latin typeface="+mj-lt"/>
            </a:endParaRPr>
          </a:p>
        </p:txBody>
      </p:sp>
      <p:sp>
        <p:nvSpPr>
          <p:cNvPr id="5" name="TextBox 4"/>
          <p:cNvSpPr txBox="1"/>
          <p:nvPr/>
        </p:nvSpPr>
        <p:spPr>
          <a:xfrm>
            <a:off x="1725381" y="2296031"/>
            <a:ext cx="9420887" cy="3293209"/>
          </a:xfrm>
          <a:prstGeom prst="rect">
            <a:avLst/>
          </a:prstGeom>
          <a:noFill/>
        </p:spPr>
        <p:txBody>
          <a:bodyPr wrap="square" rtlCol="0">
            <a:spAutoFit/>
          </a:bodyPr>
          <a:lstStyle/>
          <a:p>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Văn</a:t>
            </a:r>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bản</a:t>
            </a:r>
            <a:endParaRPr lang="en-US" sz="2600" b="1" i="1" dirty="0">
              <a:latin typeface="Times New Roman" pitchFamily="18" charset="0"/>
              <a:cs typeface="Times New Roman" pitchFamily="18" charset="0"/>
            </a:endParaRPr>
          </a:p>
          <a:p>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vị</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ngữ</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trọn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vẹn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tiếp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thống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ngữ</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sắp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hợp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lí</a:t>
            </a:r>
            <a:r>
              <a:rPr lang="en-US" sz="2600" dirty="0">
                <a:latin typeface="Times New Roman" pitchFamily="18" charset="0"/>
                <a:cs typeface="Times New Roman" pitchFamily="18" charset="0"/>
              </a:rPr>
              <a:t>. </a:t>
            </a:r>
          </a:p>
          <a:p>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gồm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đoạn</a:t>
            </a:r>
            <a:r>
              <a:rPr lang="en-US" sz="2600" dirty="0">
                <a:latin typeface="Times New Roman" pitchFamily="18" charset="0"/>
                <a:cs typeface="Times New Roman" pitchFamily="18" charset="0"/>
              </a:rPr>
              <a:t>.</a:t>
            </a:r>
          </a:p>
          <a:p>
            <a:r>
              <a:rPr lang="vi-VN"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Đoạn</a:t>
            </a:r>
            <a:r>
              <a:rPr lang="en-US" sz="2600" b="1" i="1" dirty="0">
                <a:latin typeface="Times New Roman" pitchFamily="18" charset="0"/>
                <a:cs typeface="Times New Roman" pitchFamily="18" charset="0"/>
              </a:rPr>
              <a:t> </a:t>
            </a:r>
            <a:r>
              <a:rPr lang="en-US" sz="2600" b="1" i="1" dirty="0" err="1">
                <a:latin typeface="Times New Roman" pitchFamily="18" charset="0"/>
                <a:cs typeface="Times New Roman" pitchFamily="18" charset="0"/>
              </a:rPr>
              <a:t>văn</a:t>
            </a:r>
            <a:r>
              <a:rPr lang="vi-VN" sz="2600" dirty="0">
                <a:latin typeface="Times New Roman" pitchFamily="18" charset="0"/>
                <a:cs typeface="Times New Roman" pitchFamily="18" charset="0"/>
              </a:rPr>
              <a:t>: </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nhỏ</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nêu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đoạn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triễn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a:t>
            </a:r>
          </a:p>
        </p:txBody>
      </p:sp>
    </p:spTree>
    <p:extLst>
      <p:ext uri="{BB962C8B-B14F-4D97-AF65-F5344CB8AC3E}">
        <p14:creationId xmlns:p14="http://schemas.microsoft.com/office/powerpoint/2010/main" val="87587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1"/>
            <a:ext cx="11737304"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028324" y="1336180"/>
            <a:ext cx="2242858" cy="523220"/>
          </a:xfrm>
          <a:prstGeom prst="rect">
            <a:avLst/>
          </a:prstGeom>
          <a:noFill/>
        </p:spPr>
        <p:txBody>
          <a:bodyPr wrap="none" rtlCol="0">
            <a:spAutoFit/>
          </a:bodyPr>
          <a:lstStyle/>
          <a:p>
            <a:r>
              <a:rPr lang="vi-VN" sz="2800" b="1" dirty="0">
                <a:solidFill>
                  <a:schemeClr val="tx2"/>
                </a:solidFill>
                <a:latin typeface="+mj-lt"/>
              </a:rPr>
              <a:t>LUYỆN TẬP</a:t>
            </a:r>
            <a:endParaRPr lang="en-US" sz="2800" b="1" dirty="0">
              <a:solidFill>
                <a:schemeClr val="tx2"/>
              </a:solidFill>
              <a:latin typeface="+mj-lt"/>
            </a:endParaRPr>
          </a:p>
        </p:txBody>
      </p:sp>
      <p:sp>
        <p:nvSpPr>
          <p:cNvPr id="3" name="Rectangle 2"/>
          <p:cNvSpPr/>
          <p:nvPr/>
        </p:nvSpPr>
        <p:spPr>
          <a:xfrm>
            <a:off x="4079776" y="1964989"/>
            <a:ext cx="4572000" cy="492443"/>
          </a:xfrm>
          <a:prstGeom prst="rect">
            <a:avLst/>
          </a:prstGeom>
        </p:spPr>
        <p:txBody>
          <a:bodyPr>
            <a:spAutoFit/>
          </a:bodyPr>
          <a:lstStyle/>
          <a:p>
            <a:r>
              <a:rPr lang="vi-VN" sz="2600" dirty="0">
                <a:latin typeface="+mj-lt"/>
              </a:rPr>
              <a:t>  Bài </a:t>
            </a:r>
            <a:r>
              <a:rPr lang="vi-VN" sz="2600">
                <a:latin typeface="+mj-lt"/>
              </a:rPr>
              <a:t>tập 1 </a:t>
            </a:r>
            <a:r>
              <a:rPr lang="vi-VN" sz="2600" dirty="0">
                <a:latin typeface="+mj-lt"/>
              </a:rPr>
              <a:t>SGK/54.</a:t>
            </a: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1182" y="1628390"/>
            <a:ext cx="3044282" cy="1038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04566" y="3789041"/>
            <a:ext cx="7806533" cy="2246769"/>
          </a:xfrm>
          <a:prstGeom prst="rect">
            <a:avLst/>
          </a:prstGeom>
          <a:noFill/>
        </p:spPr>
        <p:txBody>
          <a:bodyPr wrap="square" rtlCol="0">
            <a:spAutoFit/>
          </a:bodyPr>
          <a:lstStyle/>
          <a:p>
            <a:r>
              <a:rPr lang="en-US" dirty="0"/>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phép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97462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down)">
                                      <p:cBhvr>
                                        <p:cTn id="7" dur="500"/>
                                        <p:tgtEl>
                                          <p:spTgt spid="717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16632"/>
            <a:ext cx="11881320" cy="65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1705"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855640" y="2413338"/>
            <a:ext cx="7488832" cy="2677656"/>
          </a:xfrm>
          <a:prstGeom prst="rect">
            <a:avLst/>
          </a:prstGeom>
        </p:spPr>
        <p:txBody>
          <a:bodyPr wrap="square">
            <a:spAutoFit/>
          </a:bodyPr>
          <a:lstStyle/>
          <a:p>
            <a:r>
              <a:rPr lang="vi-VN" sz="2800" dirty="0">
                <a:latin typeface="+mj-lt"/>
              </a:rPr>
              <a:t>Bài tập 2</a:t>
            </a:r>
          </a:p>
          <a:p>
            <a:r>
              <a:rPr lang="vi-VN" sz="2800" dirty="0">
                <a:latin typeface="+mj-lt"/>
              </a:rPr>
              <a:t>Từ thuần việt	Từ Hán Việt	Cặp từ đồng nghĩa</a:t>
            </a:r>
          </a:p>
          <a:p>
            <a:r>
              <a:rPr lang="vi-VN" sz="2800" dirty="0">
                <a:latin typeface="+mj-lt"/>
              </a:rPr>
              <a:t>-	Đất liền</a:t>
            </a:r>
          </a:p>
          <a:p>
            <a:r>
              <a:rPr lang="vi-VN" sz="2800" dirty="0">
                <a:latin typeface="+mj-lt"/>
              </a:rPr>
              <a:t>-	Biển cả	-	Đại dương</a:t>
            </a:r>
          </a:p>
          <a:p>
            <a:r>
              <a:rPr lang="vi-VN" sz="2800" dirty="0">
                <a:latin typeface="+mj-lt"/>
              </a:rPr>
              <a:t>-	Lục địa	-	Đất liền- lục địa</a:t>
            </a:r>
          </a:p>
          <a:p>
            <a:r>
              <a:rPr lang="vi-VN" sz="2800" dirty="0">
                <a:latin typeface="+mj-lt"/>
              </a:rPr>
              <a:t>-	Đại dương- biển cả</a:t>
            </a:r>
          </a:p>
        </p:txBody>
      </p:sp>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4846" y="1484784"/>
            <a:ext cx="24749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19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rọn bộ hình nền PowerPoint đẹp chuyên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953328" cy="7009237"/>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3889" y="1"/>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130527" y="1484784"/>
            <a:ext cx="2111475" cy="523220"/>
          </a:xfrm>
          <a:prstGeom prst="rect">
            <a:avLst/>
          </a:prstGeom>
          <a:noFill/>
        </p:spPr>
        <p:txBody>
          <a:bodyPr wrap="none" lIns="91440" tIns="45720" rIns="91440" bIns="45720">
            <a:spAutoFit/>
          </a:bodyPr>
          <a:lstStyle/>
          <a:p>
            <a:pPr algn="ctr"/>
            <a:r>
              <a:rPr lang="vi-VN"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rPr>
              <a:t>VẬN DỤNG</a:t>
            </a:r>
            <a:endParaRPr 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ndParaRPr>
          </a:p>
        </p:txBody>
      </p:sp>
      <p:sp>
        <p:nvSpPr>
          <p:cNvPr id="3" name="Rectangle 2"/>
          <p:cNvSpPr/>
          <p:nvPr/>
        </p:nvSpPr>
        <p:spPr>
          <a:xfrm>
            <a:off x="2318214" y="2031716"/>
            <a:ext cx="8349786" cy="523220"/>
          </a:xfrm>
          <a:prstGeom prst="rect">
            <a:avLst/>
          </a:prstGeom>
        </p:spPr>
        <p:txBody>
          <a:bodyPr wrap="none">
            <a:spAutoFit/>
          </a:bodyPr>
          <a:lstStyle/>
          <a:p>
            <a:r>
              <a:rPr lang="vi-VN" sz="2800" dirty="0">
                <a:latin typeface="+mj-lt"/>
              </a:rPr>
              <a:t>HS đọc  BÀI TÂP 4, 5SGK , đặt nhan đề, tìm câu chủ đề</a:t>
            </a:r>
            <a:endParaRPr lang="en-US" sz="2800" dirty="0">
              <a:latin typeface="+mj-lt"/>
            </a:endParaRPr>
          </a:p>
        </p:txBody>
      </p:sp>
      <p:sp>
        <p:nvSpPr>
          <p:cNvPr id="4" name="TextBox 3"/>
          <p:cNvSpPr txBox="1"/>
          <p:nvPr/>
        </p:nvSpPr>
        <p:spPr>
          <a:xfrm>
            <a:off x="1991544" y="2596677"/>
            <a:ext cx="7272808" cy="1292662"/>
          </a:xfrm>
          <a:prstGeom prst="rect">
            <a:avLst/>
          </a:prstGeom>
          <a:solidFill>
            <a:schemeClr val="accent2"/>
          </a:solidFill>
        </p:spPr>
        <p:txBody>
          <a:bodyPr wrap="square" rtlCol="0">
            <a:spAutoFit/>
          </a:bodyPr>
          <a:lstStyle/>
          <a:p>
            <a:r>
              <a:rPr lang="en-US" sz="2600" b="1" u="sng" dirty="0" err="1">
                <a:latin typeface="Times New Roman" pitchFamily="18" charset="0"/>
                <a:cs typeface="Times New Roman" pitchFamily="18" charset="0"/>
              </a:rPr>
              <a:t>Bài</a:t>
            </a:r>
            <a:r>
              <a:rPr lang="en-US" sz="2600" b="1" u="sng" dirty="0">
                <a:latin typeface="Times New Roman" pitchFamily="18" charset="0"/>
                <a:cs typeface="Times New Roman" pitchFamily="18" charset="0"/>
              </a:rPr>
              <a:t> </a:t>
            </a:r>
            <a:r>
              <a:rPr lang="en-US" sz="2600" b="1" u="sng" dirty="0" err="1">
                <a:latin typeface="Times New Roman" pitchFamily="18" charset="0"/>
                <a:cs typeface="Times New Roman" pitchFamily="18" charset="0"/>
              </a:rPr>
              <a:t>tập</a:t>
            </a:r>
            <a:r>
              <a:rPr lang="en-US" sz="2600" b="1" u="sng" dirty="0">
                <a:latin typeface="Times New Roman" pitchFamily="18" charset="0"/>
                <a:cs typeface="Times New Roman" pitchFamily="18" charset="0"/>
              </a:rPr>
              <a:t> 4</a:t>
            </a:r>
            <a:endParaRPr lang="en-US" sz="2600" dirty="0">
              <a:latin typeface="Times New Roman" pitchFamily="18" charset="0"/>
              <a:cs typeface="Times New Roman" pitchFamily="18" charset="0"/>
            </a:endParaRPr>
          </a:p>
          <a:p>
            <a:pPr lvl="0"/>
            <a:r>
              <a:rPr lang="en-US" sz="2600" dirty="0" err="1">
                <a:latin typeface="Times New Roman" pitchFamily="18" charset="0"/>
                <a:cs typeface="Times New Roman" pitchFamily="18" charset="0"/>
              </a:rPr>
              <a:t>Nhan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 </a:t>
            </a:r>
            <a:r>
              <a:rPr lang="en-US" sz="2600" dirty="0" err="1">
                <a:latin typeface="Times New Roman" pitchFamily="18" charset="0"/>
                <a:cs typeface="Times New Roman" pitchFamily="18" charset="0"/>
              </a:rPr>
              <a:t>Hoa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hậu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tôi</a:t>
            </a:r>
            <a:endParaRPr lang="en-US" sz="2600" dirty="0">
              <a:latin typeface="Times New Roman" pitchFamily="18" charset="0"/>
              <a:cs typeface="Times New Roman" pitchFamily="18" charset="0"/>
            </a:endParaRPr>
          </a:p>
          <a:p>
            <a:r>
              <a:rPr lang="en-US" sz="2600" dirty="0">
                <a:latin typeface="Times New Roman" pitchFamily="18" charset="0"/>
                <a:cs typeface="Times New Roman" pitchFamily="18" charset="0"/>
              </a:rPr>
              <a:t>                    + </a:t>
            </a:r>
            <a:r>
              <a:rPr lang="en-US" sz="2600" dirty="0" err="1">
                <a:latin typeface="Times New Roman" pitchFamily="18" charset="0"/>
                <a:cs typeface="Times New Roman" pitchFamily="18" charset="0"/>
              </a:rPr>
              <a:t>Mẹ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người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đẹp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bụng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nhất</a:t>
            </a:r>
            <a:endParaRPr lang="en-US" sz="2600" dirty="0">
              <a:latin typeface="Times New Roman" pitchFamily="18" charset="0"/>
              <a:cs typeface="Times New Roman" pitchFamily="18" charset="0"/>
            </a:endParaRPr>
          </a:p>
        </p:txBody>
      </p:sp>
      <p:sp>
        <p:nvSpPr>
          <p:cNvPr id="5" name="TextBox 4"/>
          <p:cNvSpPr txBox="1"/>
          <p:nvPr/>
        </p:nvSpPr>
        <p:spPr>
          <a:xfrm>
            <a:off x="1524002" y="4077072"/>
            <a:ext cx="9324527" cy="2893100"/>
          </a:xfrm>
          <a:prstGeom prst="rect">
            <a:avLst/>
          </a:prstGeom>
          <a:solidFill>
            <a:schemeClr val="accent1">
              <a:lumMod val="60000"/>
              <a:lumOff val="40000"/>
            </a:schemeClr>
          </a:solidFill>
        </p:spPr>
        <p:txBody>
          <a:bodyPr wrap="square" rtlCol="0">
            <a:spAutoFit/>
          </a:bodyPr>
          <a:lstStyle/>
          <a:p>
            <a:r>
              <a:rPr lang="en-US" sz="2600" b="1" u="sng" dirty="0" err="1">
                <a:latin typeface="Times New Roman" pitchFamily="18" charset="0"/>
                <a:cs typeface="Times New Roman" pitchFamily="18" charset="0"/>
              </a:rPr>
              <a:t>Bài</a:t>
            </a:r>
            <a:r>
              <a:rPr lang="en-US" sz="2600" b="1" u="sng" dirty="0">
                <a:latin typeface="Times New Roman" pitchFamily="18" charset="0"/>
                <a:cs typeface="Times New Roman" pitchFamily="18" charset="0"/>
              </a:rPr>
              <a:t> </a:t>
            </a:r>
            <a:r>
              <a:rPr lang="en-US" sz="2600" b="1" u="sng" dirty="0" err="1">
                <a:latin typeface="Times New Roman" pitchFamily="18" charset="0"/>
                <a:cs typeface="Times New Roman" pitchFamily="18" charset="0"/>
              </a:rPr>
              <a:t>tập</a:t>
            </a:r>
            <a:r>
              <a:rPr lang="en-US" sz="2600" b="1" u="sng" dirty="0">
                <a:latin typeface="Times New Roman" pitchFamily="18" charset="0"/>
                <a:cs typeface="Times New Roman" pitchFamily="18" charset="0"/>
              </a:rPr>
              <a:t> 5</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endParaRPr lang="en-US" sz="2600" dirty="0">
              <a:latin typeface="Times New Roman" pitchFamily="18" charset="0"/>
              <a:cs typeface="Times New Roman" pitchFamily="18" charset="0"/>
            </a:endParaRPr>
          </a:p>
          <a:p>
            <a:pPr lvl="0"/>
            <a:r>
              <a:rPr lang="en-US" sz="2600" dirty="0">
                <a:latin typeface="Times New Roman" pitchFamily="18" charset="0"/>
                <a:cs typeface="Times New Roman" pitchFamily="18" charset="0"/>
              </a:rPr>
              <a:t>a) </a:t>
            </a:r>
            <a:r>
              <a:rPr lang="en-US" sz="2600" dirty="0" err="1">
                <a:latin typeface="Times New Roman" pitchFamily="18" charset="0"/>
                <a:cs typeface="Times New Roman" pitchFamily="18" charset="0"/>
              </a:rPr>
              <a:t>Chăm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sóc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nuôi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giúp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trẻ</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hội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tuyệt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tìm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hiểu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hậu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a:t>
            </a:r>
            <a:r>
              <a:rPr lang="en-US" sz="2600" dirty="0">
                <a:latin typeface="Times New Roman" pitchFamily="18" charset="0"/>
                <a:cs typeface="Times New Roman" pitchFamily="18" charset="0"/>
              </a:rPr>
              <a:t>.</a:t>
            </a:r>
          </a:p>
          <a:p>
            <a:pPr lvl="0"/>
            <a:r>
              <a:rPr lang="en-US" sz="2600" dirty="0">
                <a:latin typeface="Times New Roman" pitchFamily="18" charset="0"/>
                <a:cs typeface="Times New Roman" pitchFamily="18" charset="0"/>
              </a:rPr>
              <a:t>b)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nhỏ</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nuôi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dưỡng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tâm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trẻ</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ấu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đẹp</a:t>
            </a:r>
            <a:endParaRPr lang="en-US" sz="2600" dirty="0">
              <a:latin typeface="Times New Roman" pitchFamily="18" charset="0"/>
              <a:cs typeface="Times New Roman" pitchFamily="18" charset="0"/>
            </a:endParaRPr>
          </a:p>
          <a:p>
            <a:r>
              <a:rPr lang="en-US" sz="2600" dirty="0">
                <a:latin typeface="Times New Roman" pitchFamily="18" charset="0"/>
                <a:cs typeface="Times New Roman" pitchFamily="18" charset="0"/>
              </a:rPr>
              <a:t>c) </a:t>
            </a:r>
            <a:r>
              <a:rPr lang="en-US" sz="2600" dirty="0" err="1">
                <a:latin typeface="Times New Roman" pitchFamily="18" charset="0"/>
                <a:cs typeface="Times New Roman" pitchFamily="18" charset="0"/>
              </a:rPr>
              <a:t>Vì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tưởng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nếu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thì</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cuộc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con </a:t>
            </a:r>
            <a:r>
              <a:rPr lang="en-US" sz="2600" dirty="0" err="1">
                <a:latin typeface="Times New Roman" pitchFamily="18" charset="0"/>
                <a:cs typeface="Times New Roman" pitchFamily="18" charset="0"/>
              </a:rPr>
              <a:t>người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sao</a:t>
            </a:r>
            <a:r>
              <a:rPr lang="en-US" sz="2600" dirty="0">
                <a:latin typeface="Times New Roman" pitchFamily="18" charset="0"/>
                <a:cs typeface="Times New Roman" pitchFamily="18" charset="0"/>
              </a:rPr>
              <a:t>.</a:t>
            </a:r>
          </a:p>
        </p:txBody>
      </p:sp>
    </p:spTree>
    <p:extLst>
      <p:ext uri="{BB962C8B-B14F-4D97-AF65-F5344CB8AC3E}">
        <p14:creationId xmlns:p14="http://schemas.microsoft.com/office/powerpoint/2010/main" val="293836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66824"/>
            <a:ext cx="11953328"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452" y="-66824"/>
            <a:ext cx="5864225"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79576" y="1522173"/>
            <a:ext cx="4536504" cy="1692771"/>
          </a:xfrm>
          <a:prstGeom prst="rect">
            <a:avLst/>
          </a:prstGeom>
        </p:spPr>
        <p:txBody>
          <a:bodyPr wrap="square">
            <a:spAutoFit/>
          </a:bodyPr>
          <a:lstStyle/>
          <a:p>
            <a:r>
              <a:rPr lang="vi-VN" sz="2600" b="1" u="sng" dirty="0">
                <a:latin typeface="+mj-lt"/>
              </a:rPr>
              <a:t>Bài tập</a:t>
            </a:r>
            <a:r>
              <a:rPr lang="en-US" sz="2600" b="1" u="sng" dirty="0">
                <a:latin typeface="+mj-lt"/>
              </a:rPr>
              <a:t>:</a:t>
            </a:r>
            <a:r>
              <a:rPr lang="en-US" sz="2600" dirty="0">
                <a:latin typeface="+mj-lt"/>
              </a:rPr>
              <a:t> </a:t>
            </a:r>
            <a:r>
              <a:rPr lang="en-US" sz="2600" dirty="0" err="1">
                <a:latin typeface="+mj-lt"/>
              </a:rPr>
              <a:t>Viết</a:t>
            </a:r>
            <a:r>
              <a:rPr lang="en-US" sz="2600" dirty="0">
                <a:latin typeface="+mj-lt"/>
              </a:rPr>
              <a:t> </a:t>
            </a:r>
            <a:r>
              <a:rPr lang="en-US" sz="2600" dirty="0" err="1">
                <a:latin typeface="+mj-lt"/>
              </a:rPr>
              <a:t>một</a:t>
            </a:r>
            <a:r>
              <a:rPr lang="en-US" sz="2600" dirty="0">
                <a:latin typeface="+mj-lt"/>
              </a:rPr>
              <a:t> </a:t>
            </a:r>
            <a:r>
              <a:rPr lang="en-US" sz="2600" dirty="0" err="1">
                <a:latin typeface="+mj-lt"/>
              </a:rPr>
              <a:t>đoạn</a:t>
            </a:r>
            <a:r>
              <a:rPr lang="en-US" sz="2600" dirty="0">
                <a:latin typeface="+mj-lt"/>
              </a:rPr>
              <a:t> </a:t>
            </a:r>
            <a:r>
              <a:rPr lang="en-US" sz="2600" dirty="0" err="1">
                <a:latin typeface="+mj-lt"/>
              </a:rPr>
              <a:t>văn</a:t>
            </a:r>
            <a:r>
              <a:rPr lang="en-US" sz="2600" dirty="0">
                <a:latin typeface="+mj-lt"/>
              </a:rPr>
              <a:t> </a:t>
            </a:r>
            <a:r>
              <a:rPr lang="en-US" sz="2600" dirty="0" err="1">
                <a:latin typeface="+mj-lt"/>
              </a:rPr>
              <a:t>ngắn</a:t>
            </a:r>
            <a:r>
              <a:rPr lang="en-US" sz="2600" dirty="0">
                <a:latin typeface="+mj-lt"/>
              </a:rPr>
              <a:t> (</a:t>
            </a:r>
            <a:r>
              <a:rPr lang="en-US" sz="2600" dirty="0" err="1">
                <a:latin typeface="+mj-lt"/>
              </a:rPr>
              <a:t>khoảng</a:t>
            </a:r>
            <a:r>
              <a:rPr lang="en-US" sz="2600" dirty="0">
                <a:latin typeface="+mj-lt"/>
              </a:rPr>
              <a:t> 5-7 </a:t>
            </a:r>
            <a:r>
              <a:rPr lang="en-US" sz="2600" dirty="0" err="1">
                <a:latin typeface="+mj-lt"/>
              </a:rPr>
              <a:t>dòng</a:t>
            </a:r>
            <a:r>
              <a:rPr lang="en-US" sz="2600" dirty="0">
                <a:latin typeface="+mj-lt"/>
              </a:rPr>
              <a:t>) </a:t>
            </a:r>
            <a:r>
              <a:rPr lang="en-US" sz="2600" dirty="0" err="1">
                <a:latin typeface="+mj-lt"/>
              </a:rPr>
              <a:t>với</a:t>
            </a:r>
            <a:r>
              <a:rPr lang="en-US" sz="2600" dirty="0">
                <a:latin typeface="+mj-lt"/>
              </a:rPr>
              <a:t> </a:t>
            </a:r>
            <a:r>
              <a:rPr lang="en-US" sz="2600" dirty="0" err="1">
                <a:latin typeface="+mj-lt"/>
              </a:rPr>
              <a:t>câu</a:t>
            </a:r>
            <a:r>
              <a:rPr lang="en-US" sz="2600" dirty="0">
                <a:latin typeface="+mj-lt"/>
              </a:rPr>
              <a:t> </a:t>
            </a:r>
            <a:r>
              <a:rPr lang="en-US" sz="2600" dirty="0" err="1">
                <a:latin typeface="+mj-lt"/>
              </a:rPr>
              <a:t>chủ</a:t>
            </a:r>
            <a:r>
              <a:rPr lang="en-US" sz="2600" dirty="0">
                <a:latin typeface="+mj-lt"/>
              </a:rPr>
              <a:t> </a:t>
            </a:r>
            <a:r>
              <a:rPr lang="en-US" sz="2600" dirty="0" err="1">
                <a:latin typeface="+mj-lt"/>
              </a:rPr>
              <a:t>đề</a:t>
            </a:r>
            <a:r>
              <a:rPr lang="en-US" sz="2600" dirty="0">
                <a:latin typeface="+mj-lt"/>
              </a:rPr>
              <a:t>: </a:t>
            </a:r>
            <a:r>
              <a:rPr lang="en-US" sz="2600" dirty="0" err="1">
                <a:latin typeface="+mj-lt"/>
              </a:rPr>
              <a:t>Chúng</a:t>
            </a:r>
            <a:r>
              <a:rPr lang="en-US" sz="2600" dirty="0">
                <a:latin typeface="+mj-lt"/>
              </a:rPr>
              <a:t> ta </a:t>
            </a:r>
            <a:r>
              <a:rPr lang="en-US" sz="2600" dirty="0" err="1">
                <a:latin typeface="+mj-lt"/>
              </a:rPr>
              <a:t>cần</a:t>
            </a:r>
            <a:r>
              <a:rPr lang="en-US" sz="2600" dirty="0">
                <a:latin typeface="+mj-lt"/>
              </a:rPr>
              <a:t> </a:t>
            </a:r>
            <a:r>
              <a:rPr lang="en-US" sz="2600" dirty="0" err="1">
                <a:latin typeface="+mj-lt"/>
              </a:rPr>
              <a:t>đối</a:t>
            </a:r>
            <a:r>
              <a:rPr lang="en-US" sz="2600" dirty="0">
                <a:latin typeface="+mj-lt"/>
              </a:rPr>
              <a:t> </a:t>
            </a:r>
            <a:r>
              <a:rPr lang="en-US" sz="2600" dirty="0" err="1">
                <a:latin typeface="+mj-lt"/>
              </a:rPr>
              <a:t>xử</a:t>
            </a:r>
            <a:r>
              <a:rPr lang="en-US" sz="2600" dirty="0">
                <a:latin typeface="+mj-lt"/>
              </a:rPr>
              <a:t> </a:t>
            </a:r>
            <a:r>
              <a:rPr lang="en-US" sz="2600" dirty="0" err="1">
                <a:latin typeface="+mj-lt"/>
              </a:rPr>
              <a:t>thân</a:t>
            </a:r>
            <a:r>
              <a:rPr lang="en-US" sz="2600" dirty="0">
                <a:latin typeface="+mj-lt"/>
              </a:rPr>
              <a:t> </a:t>
            </a:r>
            <a:r>
              <a:rPr lang="en-US" sz="2600" dirty="0" err="1">
                <a:latin typeface="+mj-lt"/>
              </a:rPr>
              <a:t>thiện</a:t>
            </a:r>
            <a:r>
              <a:rPr lang="en-US" sz="2600" dirty="0">
                <a:latin typeface="+mj-lt"/>
              </a:rPr>
              <a:t> </a:t>
            </a:r>
            <a:r>
              <a:rPr lang="en-US" sz="2600" dirty="0" err="1">
                <a:latin typeface="+mj-lt"/>
              </a:rPr>
              <a:t>với</a:t>
            </a:r>
            <a:r>
              <a:rPr lang="en-US" sz="2600" dirty="0">
                <a:latin typeface="+mj-lt"/>
              </a:rPr>
              <a:t> </a:t>
            </a:r>
            <a:r>
              <a:rPr lang="en-US" sz="2600" dirty="0" err="1">
                <a:latin typeface="+mj-lt"/>
              </a:rPr>
              <a:t>động</a:t>
            </a:r>
            <a:r>
              <a:rPr lang="en-US" sz="2600" dirty="0">
                <a:latin typeface="+mj-lt"/>
              </a:rPr>
              <a:t> </a:t>
            </a:r>
            <a:r>
              <a:rPr lang="en-US" sz="2600" dirty="0" err="1">
                <a:latin typeface="+mj-lt"/>
              </a:rPr>
              <a:t>vật</a:t>
            </a:r>
            <a:r>
              <a:rPr lang="en-US" sz="2600" dirty="0">
                <a:latin typeface="+mj-lt"/>
              </a:rPr>
              <a:t>.</a:t>
            </a:r>
          </a:p>
        </p:txBody>
      </p:sp>
      <p:sp>
        <p:nvSpPr>
          <p:cNvPr id="3" name="Rectangle 2"/>
          <p:cNvSpPr/>
          <p:nvPr/>
        </p:nvSpPr>
        <p:spPr>
          <a:xfrm>
            <a:off x="4403812" y="992342"/>
            <a:ext cx="3573414" cy="492443"/>
          </a:xfrm>
          <a:prstGeom prst="rect">
            <a:avLst/>
          </a:prstGeom>
          <a:noFill/>
        </p:spPr>
        <p:txBody>
          <a:bodyPr wrap="none" lIns="91440" tIns="45720" rIns="91440" bIns="45720">
            <a:spAutoFit/>
          </a:bodyPr>
          <a:lstStyle/>
          <a:p>
            <a:pPr algn="ctr"/>
            <a:r>
              <a:rPr lang="vi-VN"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CỦNG CỐ, MỞ RỘNG</a:t>
            </a:r>
            <a:endPar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ndParaRPr>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8088" y="1612926"/>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631504" y="3300866"/>
            <a:ext cx="8685765" cy="3046988"/>
          </a:xfrm>
          <a:prstGeom prst="rect">
            <a:avLst/>
          </a:prstGeom>
          <a:solidFill>
            <a:schemeClr val="tx2">
              <a:lumMod val="40000"/>
              <a:lumOff val="60000"/>
            </a:schemeClr>
          </a:solidFill>
        </p:spPr>
        <p:txBody>
          <a:bodyPr wrap="square" rtlCol="0">
            <a:spAutoFit/>
          </a:bodyPr>
          <a:lstStyle/>
          <a:p>
            <a:pPr algn="just"/>
            <a:r>
              <a:rPr lang="vi-VN" sz="2400" dirty="0">
                <a:latin typeface="+mj-lt"/>
              </a:rPr>
              <a:t>Chúng ta cần đối xử thân thiện với động vật. Động vật không chỉ có vai trò quan trọng trong đời sống con người, mà nó còn nuôi dưỡng tâm hồn, kí ức tuổi thơ của mỗi chúng ta. Vì vậy mỗi chúng ta cần yêu quý bảo vệ động vật như bảo vệ ngôi nhà chung của Trái đất, bằng những việc làm cụ thể. Tạo môi trường sống cho động vật, tham gia bảo vệ, trồng và chăm sóc cây xanh, không xả rác bữa bãi. Tuân thủ tuyên truyền các biện pháp bảo vệ, yêu quý động vật cho bạn bè, người thân. Động vật cũng có quyền được sống giống như con người.</a:t>
            </a:r>
            <a:endParaRPr lang="en-US" sz="2400" dirty="0">
              <a:latin typeface="+mj-lt"/>
            </a:endParaRPr>
          </a:p>
        </p:txBody>
      </p:sp>
    </p:spTree>
    <p:extLst>
      <p:ext uri="{BB962C8B-B14F-4D97-AF65-F5344CB8AC3E}">
        <p14:creationId xmlns:p14="http://schemas.microsoft.com/office/powerpoint/2010/main" val="255332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barn(inVertical)">
                                      <p:cBhvr>
                                        <p:cTn id="10" dur="500"/>
                                        <p:tgtEl>
                                          <p:spTgt spid="1024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710</Words>
  <Application>Microsoft Office PowerPoint</Application>
  <PresentationFormat>Widescreen</PresentationFormat>
  <Paragraphs>48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12</cp:revision>
  <dcterms:created xsi:type="dcterms:W3CDTF">2021-07-01T21:56:18Z</dcterms:created>
  <dcterms:modified xsi:type="dcterms:W3CDTF">2024-05-02T14:34:44Z</dcterms:modified>
</cp:coreProperties>
</file>