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71" r:id="rId4"/>
    <p:sldId id="274" r:id="rId5"/>
    <p:sldId id="276" r:id="rId6"/>
    <p:sldId id="278" r:id="rId7"/>
    <p:sldId id="280" r:id="rId8"/>
    <p:sldId id="279" r:id="rId9"/>
    <p:sldId id="285" r:id="rId10"/>
    <p:sldId id="288" r:id="rId11"/>
    <p:sldId id="291" r:id="rId12"/>
    <p:sldId id="292" r:id="rId13"/>
    <p:sldId id="293" r:id="rId14"/>
    <p:sldId id="294" r:id="rId15"/>
    <p:sldId id="296" r:id="rId16"/>
    <p:sldId id="299" r:id="rId17"/>
    <p:sldId id="30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0F645-2262-5224-D26C-3B44F78C32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16A038-532C-7518-C9EB-ABE276A1C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03E10-C149-17CC-3CEF-776D3196D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3DA45-8A26-AA3B-1245-E81A06624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A4170-1CCE-9045-97C5-E30061C41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46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09ADB-F13B-1C5E-0F6C-B8637077C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AD3702-B800-C790-9CE9-C8A83D169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3BC21-3202-A410-18D6-378AC5C09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578DF-5B5D-4247-11ED-5D857CDE8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8C05C-F259-8E5E-116F-AEBEBEDA6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4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5F77EC-EBB5-383B-0835-BB11236221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7925A9-72EA-F332-F9AE-2AB89FACE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0E480-279E-8727-40C1-D6834FA07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5ECD3-183F-D1A7-5F5B-AB1264639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1D1C0-B3B2-F384-BF1C-D46828BC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2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83FA0-CC0E-2B2A-6766-97A6DC92E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9F2EE-DB57-9BE9-2536-35287070F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6A38C-F80D-1005-1EBE-55238CF45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6DF837-2903-9C81-64C7-A6A20CBFC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ACA9E-F526-4494-6DD8-EB8D66BE2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69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3C4D0-71E6-5389-1DBA-B03E4F278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B160D4-263E-1159-E848-49DF90031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32776-E14E-3D43-390F-166EC3BB8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A22CA-81F3-064F-EF77-F1B801CF1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F806E4-3B05-36C3-FEFE-B1692E58E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93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CEB1-B859-1F36-5676-1765987AD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4CC9F-BA01-A1D1-B240-1264D5E036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D23442-B991-8D4D-0F46-885515FCBB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472C87-0448-C1CA-AD62-B92BB79C1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AC71AD-A6F6-200F-607A-FC2A4095C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6F96CC-5F5B-8AB6-9BB3-2F9F21AF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017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91ECE-1D76-599F-2851-8AC14D0EE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90749-31A5-1E76-B64B-22E396BBD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EEDF04-4DED-7B5C-ED6B-06AB5EDD3F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2DB59F-0928-C3A2-9555-6423C9E51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B32316-E04E-E1A9-092F-3654F1E98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BACD66-C3E1-FA19-DC5D-B2219BE5D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BD87F3-0DA1-A633-D50D-CCFB476AA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01014D-0AEB-4454-A81B-4EB504D3B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01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00C9D-0660-8F6F-3EA5-58C1B6D2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94A026-DF97-8FA1-0BCB-64328137F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198EE-3537-D73B-D611-2AE18A1E4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77138F-D0C9-427A-B0D1-AE2AC30E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0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EBFF83-CFEE-B370-DC0A-5BE37C4EC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8BB8EA-257D-FE9E-38A0-42ACA10B2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AF763-2D1A-DC7B-8179-7DE00A526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43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AB21B-D9AA-C3FE-524C-2A1F737C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DA837-32A6-A29E-22D4-FF63E521D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66B836-D56B-7322-BC5C-F4D7BD7311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783D19-504E-A860-9016-CB270C97A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6A19F-F5D0-8970-51A7-D4EC5D83B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0E1EEB-F001-1C67-CEE0-B8209D611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45B76-DDE8-A695-BA17-D55907DDF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0E60C1-CA27-C738-E3D6-1AC53E5FD9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D87703-C92C-ED05-E1BD-026F50BE16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69E8D-AE40-746E-E71D-3BE318B8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4581A-E22E-D7CF-8A64-194353DD1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BFC64-04A8-2261-DA09-1A77E4966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36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992B79-EDFD-0E3E-79F1-9439F1C0E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39120-33AD-F608-9222-9C7B603FB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5B5A3-0F02-25D5-64FA-E87D9CA1A0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C6814-DA8C-49B7-AB09-655C65E26902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D859E-29DA-5AA2-459E-952285CE16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D4CE5-B796-0AAC-7CBB-55B7040019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07E8D-ED57-4834-A015-D0664CC22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i.wikipedia.org/wiki/Chi%E1%BA%BFn_tranh_Vi%E1%BB%87t_Nam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07555" y="629212"/>
            <a:ext cx="7735389" cy="888273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none" lIns="91440" tIns="45720" rIns="91440" bIns="45720">
            <a:prstTxWarp prst="textWave1">
              <a:avLst>
                <a:gd name="adj1" fmla="val 12500"/>
                <a:gd name="adj2" fmla="val -806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5400" b="0" i="0" u="none" strike="noStrike" kern="1200" cap="none" spc="0" normalizeH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 10. VĂN BẢN THÔNG TIN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Right Triangle 9"/>
          <p:cNvSpPr/>
          <p:nvPr/>
        </p:nvSpPr>
        <p:spPr>
          <a:xfrm rot="10800000">
            <a:off x="11277600" y="-22860"/>
            <a:ext cx="914400" cy="914400"/>
          </a:xfrm>
          <a:prstGeom prst="rtTriangl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4"/>
          <p:cNvSpPr/>
          <p:nvPr/>
        </p:nvSpPr>
        <p:spPr>
          <a:xfrm rot="10800000">
            <a:off x="11720978" y="5943600"/>
            <a:ext cx="457200" cy="91440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-11069" y="0"/>
            <a:ext cx="4220025" cy="6858000"/>
            <a:chOff x="-11069" y="0"/>
            <a:chExt cx="4220025" cy="6858000"/>
          </a:xfrm>
        </p:grpSpPr>
        <p:grpSp>
          <p:nvGrpSpPr>
            <p:cNvPr id="7" name="Group 6"/>
            <p:cNvGrpSpPr/>
            <p:nvPr/>
          </p:nvGrpSpPr>
          <p:grpSpPr>
            <a:xfrm>
              <a:off x="-11069" y="0"/>
              <a:ext cx="3294555" cy="6858000"/>
              <a:chOff x="-11684" y="0"/>
              <a:chExt cx="3477696" cy="6858000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0" y="0"/>
                <a:ext cx="3466012" cy="6858000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" name="Right Triangle 2"/>
              <p:cNvSpPr/>
              <p:nvPr/>
            </p:nvSpPr>
            <p:spPr>
              <a:xfrm rot="10800000">
                <a:off x="-11684" y="6937"/>
                <a:ext cx="3466012" cy="2643189"/>
              </a:xfrm>
              <a:prstGeom prst="rtTriangle">
                <a:avLst/>
              </a:prstGeom>
              <a:blipFill>
                <a:blip r:embed="rId5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9" name="Right Triangle 8"/>
            <p:cNvSpPr/>
            <p:nvPr/>
          </p:nvSpPr>
          <p:spPr>
            <a:xfrm>
              <a:off x="3294556" y="5943600"/>
              <a:ext cx="914400" cy="914400"/>
            </a:xfrm>
            <a:prstGeom prst="rtTriangle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 rot="10800000">
              <a:off x="3291630" y="6938"/>
              <a:ext cx="457200" cy="914400"/>
            </a:xfrm>
            <a:custGeom>
              <a:avLst/>
              <a:gdLst>
                <a:gd name="connsiteX0" fmla="*/ 457200 w 457200"/>
                <a:gd name="connsiteY0" fmla="*/ 0 h 914400"/>
                <a:gd name="connsiteX1" fmla="*/ 457200 w 457200"/>
                <a:gd name="connsiteY1" fmla="*/ 914400 h 914400"/>
                <a:gd name="connsiteX2" fmla="*/ 0 w 457200"/>
                <a:gd name="connsiteY2" fmla="*/ 457200 h 914400"/>
                <a:gd name="connsiteX3" fmla="*/ 457200 w 457200"/>
                <a:gd name="connsiteY3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914400">
                  <a:moveTo>
                    <a:pt x="457200" y="0"/>
                  </a:move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13030" y="2650127"/>
              <a:ext cx="2257425" cy="2223748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Baguet Script" panose="00000500000000000000" pitchFamily="2" charset="0"/>
                  <a:ea typeface="+mn-ea"/>
                  <a:cs typeface="Times New Roman" panose="02020603050405020304" pitchFamily="18" charset="0"/>
                </a:rPr>
                <a:t>NGỮ VĂN 6</a:t>
              </a: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341579" y="5086351"/>
            <a:ext cx="2428876" cy="671512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CÁNH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 DIỀU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2676" y="1914725"/>
            <a:ext cx="5276974" cy="42787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8633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6123" y="1200150"/>
            <a:ext cx="7635167" cy="626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b. Ý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nghĩa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nói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nhạc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sĩ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Phạm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Tuyên</a:t>
            </a:r>
            <a:endParaRPr lang="en-US" sz="32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0400" y="1798222"/>
            <a:ext cx="10858500" cy="45122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“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hôm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nay,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chúng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ta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phải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đổi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máu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nước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mắt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”: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nền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hòa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lập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do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hôm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nay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hi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mất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mát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đau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bao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Nam ở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khắp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trận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phút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giây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thăng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“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vỡ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òa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cùng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chiến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tinh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máu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nước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mắt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thấm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đẫm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đau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hào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tộc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Nam.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ấy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sức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tận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hôm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nay,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khiến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lần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chạm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thấy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nghẹn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ngào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trào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dâng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4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0400" y="1948639"/>
            <a:ext cx="6892158" cy="4577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nghệ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thuật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hứng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sáng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tác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nghệ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sĩ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trải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nghiệm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mãnh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liệt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Tác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phẩm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giá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trị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chỉ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hiện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nghệ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sĩ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mà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còn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nói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lên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tình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lớn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lao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thiêng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liêng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cộng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đồng</a:t>
            </a:r>
            <a:r>
              <a:rPr lang="en-US" sz="32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32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6123" y="1200150"/>
            <a:ext cx="7635167" cy="626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b. Ý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nghĩa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nói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nhạc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sĩ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Phạm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Tuyên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2558" y="2518281"/>
            <a:ext cx="3954598" cy="2888948"/>
          </a:xfrm>
          <a:prstGeom prst="roundRect">
            <a:avLst>
              <a:gd name="adj" fmla="val 8318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70793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49556" y="1599654"/>
            <a:ext cx="5714012" cy="4015627"/>
            <a:chOff x="3040077" y="1809480"/>
            <a:chExt cx="5714012" cy="4321469"/>
          </a:xfrm>
        </p:grpSpPr>
        <p:sp>
          <p:nvSpPr>
            <p:cNvPr id="10" name="Up Arrow 9"/>
            <p:cNvSpPr/>
            <p:nvPr/>
          </p:nvSpPr>
          <p:spPr>
            <a:xfrm>
              <a:off x="3040077" y="2459375"/>
              <a:ext cx="1358671" cy="739667"/>
            </a:xfrm>
            <a:prstGeom prst="up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02409" y="1809480"/>
              <a:ext cx="4551680" cy="2082966"/>
            </a:xfrm>
            <a:custGeom>
              <a:avLst/>
              <a:gdLst>
                <a:gd name="connsiteX0" fmla="*/ 0 w 4551680"/>
                <a:gd name="connsiteY0" fmla="*/ 0 h 2082966"/>
                <a:gd name="connsiteX1" fmla="*/ 4551680 w 4551680"/>
                <a:gd name="connsiteY1" fmla="*/ 0 h 2082966"/>
                <a:gd name="connsiteX2" fmla="*/ 4551680 w 4551680"/>
                <a:gd name="connsiteY2" fmla="*/ 2082966 h 2082966"/>
                <a:gd name="connsiteX3" fmla="*/ 0 w 4551680"/>
                <a:gd name="connsiteY3" fmla="*/ 2082966 h 2082966"/>
                <a:gd name="connsiteX4" fmla="*/ 0 w 4551680"/>
                <a:gd name="connsiteY4" fmla="*/ 0 h 208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2082966">
                  <a:moveTo>
                    <a:pt x="0" y="0"/>
                  </a:moveTo>
                  <a:lnTo>
                    <a:pt x="4551680" y="0"/>
                  </a:lnTo>
                  <a:lnTo>
                    <a:pt x="4551680" y="2082966"/>
                  </a:lnTo>
                  <a:lnTo>
                    <a:pt x="0" y="20829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7368" tIns="0" rIns="277368" bIns="277368" numCol="1" spcCol="1270" anchor="ctr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Thông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tin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cụ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thể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chính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xác</a:t>
              </a:r>
              <a:endParaRPr lang="en-US" sz="39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Down Arrow 11"/>
            <p:cNvSpPr/>
            <p:nvPr/>
          </p:nvSpPr>
          <p:spPr>
            <a:xfrm>
              <a:off x="3698416" y="4742770"/>
              <a:ext cx="1298392" cy="789341"/>
            </a:xfrm>
            <a:prstGeom prst="down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39495" y="4047983"/>
              <a:ext cx="3812396" cy="2082966"/>
            </a:xfrm>
            <a:custGeom>
              <a:avLst/>
              <a:gdLst>
                <a:gd name="connsiteX0" fmla="*/ 0 w 4551680"/>
                <a:gd name="connsiteY0" fmla="*/ 0 h 2082966"/>
                <a:gd name="connsiteX1" fmla="*/ 4551680 w 4551680"/>
                <a:gd name="connsiteY1" fmla="*/ 0 h 2082966"/>
                <a:gd name="connsiteX2" fmla="*/ 4551680 w 4551680"/>
                <a:gd name="connsiteY2" fmla="*/ 2082966 h 2082966"/>
                <a:gd name="connsiteX3" fmla="*/ 0 w 4551680"/>
                <a:gd name="connsiteY3" fmla="*/ 2082966 h 2082966"/>
                <a:gd name="connsiteX4" fmla="*/ 0 w 4551680"/>
                <a:gd name="connsiteY4" fmla="*/ 0 h 208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2082966">
                  <a:moveTo>
                    <a:pt x="0" y="0"/>
                  </a:moveTo>
                  <a:lnTo>
                    <a:pt x="4551680" y="0"/>
                  </a:lnTo>
                  <a:lnTo>
                    <a:pt x="4551680" y="2082966"/>
                  </a:lnTo>
                  <a:lnTo>
                    <a:pt x="0" y="20829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7368" tIns="0" rIns="277368" bIns="277368" numCol="1" spcCol="1270" anchor="ctr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Lời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văn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ngắn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gọn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rõ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ràng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rành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mạch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giàu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cảm</a:t>
              </a:r>
              <a:r>
                <a:rPr lang="en-US" sz="39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9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xúc</a:t>
              </a:r>
              <a:endParaRPr lang="en-US" sz="39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60400" y="3124312"/>
            <a:ext cx="2817318" cy="1289155"/>
            <a:chOff x="660400" y="3237875"/>
            <a:chExt cx="2817318" cy="1289155"/>
          </a:xfrm>
        </p:grpSpPr>
        <p:sp>
          <p:nvSpPr>
            <p:cNvPr id="17" name="Pentagon 16"/>
            <p:cNvSpPr/>
            <p:nvPr/>
          </p:nvSpPr>
          <p:spPr>
            <a:xfrm>
              <a:off x="660400" y="3237875"/>
              <a:ext cx="2817318" cy="1289155"/>
            </a:xfrm>
            <a:prstGeom prst="homePlate">
              <a:avLst>
                <a:gd name="adj" fmla="val 27182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595" y="3511828"/>
              <a:ext cx="2441694" cy="626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3200" b="1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*</a:t>
              </a:r>
              <a:r>
                <a:rPr lang="en-US" sz="3200" b="1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Nghệ</a:t>
              </a:r>
              <a:r>
                <a:rPr lang="en-US" sz="3200" b="1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thuật</a:t>
              </a:r>
              <a:r>
                <a:rPr lang="en-US" sz="3200" b="1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:</a:t>
              </a:r>
              <a:endParaRPr lang="en-US" sz="3200" dirty="0">
                <a:effectLst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0" name="Right Brace 19"/>
          <p:cNvSpPr/>
          <p:nvPr/>
        </p:nvSpPr>
        <p:spPr>
          <a:xfrm>
            <a:off x="7860653" y="1976309"/>
            <a:ext cx="637085" cy="3434565"/>
          </a:xfrm>
          <a:prstGeom prst="rightBrace">
            <a:avLst>
              <a:gd name="adj1" fmla="val 78921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8573529" y="1889673"/>
            <a:ext cx="3044405" cy="3692990"/>
            <a:chOff x="8573529" y="1889673"/>
            <a:chExt cx="3044405" cy="3692990"/>
          </a:xfrm>
        </p:grpSpPr>
        <p:sp>
          <p:nvSpPr>
            <p:cNvPr id="21" name="Folded Corner 20"/>
            <p:cNvSpPr/>
            <p:nvPr/>
          </p:nvSpPr>
          <p:spPr>
            <a:xfrm>
              <a:off x="8573529" y="1889673"/>
              <a:ext cx="3044405" cy="3675826"/>
            </a:xfrm>
            <a:prstGeom prst="foldedCorner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738830" y="2021688"/>
              <a:ext cx="2757773" cy="3560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Giúp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người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đọc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tiếp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nhận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thông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tin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dễ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dàng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hiểu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được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cả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tâm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trạng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tình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cảm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sâu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kín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của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tác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giả</a:t>
              </a:r>
              <a:r>
                <a:rPr lang="en-US" sz="28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.</a:t>
              </a:r>
              <a:endParaRPr lang="en-US" sz="2800" dirty="0">
                <a:effectLst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496123" y="1126053"/>
            <a:ext cx="7635167" cy="626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b. Ý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nghĩa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nói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nhạc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sĩ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Phạm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Tuyên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29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637861" y="1031258"/>
            <a:ext cx="2983042" cy="1369277"/>
          </a:xfrm>
          <a:prstGeom prst="rightArrow">
            <a:avLst>
              <a:gd name="adj1" fmla="val 56568"/>
              <a:gd name="adj2" fmla="val 28105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IV.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Tổng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kết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26742" y="1440523"/>
            <a:ext cx="3203585" cy="67309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1. </a:t>
            </a:r>
            <a:r>
              <a:rPr lang="en-US" sz="32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Nghệ</a:t>
            </a:r>
            <a:r>
              <a:rPr lang="en-US" sz="32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thuật</a:t>
            </a:r>
            <a:endParaRPr lang="en-US" sz="3200" dirty="0"/>
          </a:p>
        </p:txBody>
      </p:sp>
      <p:sp>
        <p:nvSpPr>
          <p:cNvPr id="25" name="Cube 24"/>
          <p:cNvSpPr/>
          <p:nvPr/>
        </p:nvSpPr>
        <p:spPr>
          <a:xfrm>
            <a:off x="637861" y="2680156"/>
            <a:ext cx="3409483" cy="3405890"/>
          </a:xfrm>
          <a:prstGeom prst="cube">
            <a:avLst>
              <a:gd name="adj" fmla="val 827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Sa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pô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nằm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in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đậm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trích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hút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3" name="Cube 32"/>
          <p:cNvSpPr/>
          <p:nvPr/>
        </p:nvSpPr>
        <p:spPr>
          <a:xfrm>
            <a:off x="4239942" y="2680156"/>
            <a:ext cx="3676877" cy="3405890"/>
          </a:xfrm>
          <a:prstGeom prst="cube">
            <a:avLst>
              <a:gd name="adj" fmla="val 827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Trích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nhạc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ngoặc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kép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=&gt;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tăng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chân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34" name="Cube 33"/>
          <p:cNvSpPr/>
          <p:nvPr/>
        </p:nvSpPr>
        <p:spPr>
          <a:xfrm>
            <a:off x="8109418" y="2680156"/>
            <a:ext cx="3118216" cy="3405890"/>
          </a:xfrm>
          <a:prstGeom prst="cube">
            <a:avLst>
              <a:gd name="adj" fmla="val 827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cục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rành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mạch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khoa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tx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cxnSp>
        <p:nvCxnSpPr>
          <p:cNvPr id="27" name="Straight Arrow Connector 26"/>
          <p:cNvCxnSpPr>
            <a:stCxn id="9" idx="2"/>
            <a:endCxn id="25" idx="0"/>
          </p:cNvCxnSpPr>
          <p:nvPr/>
        </p:nvCxnSpPr>
        <p:spPr>
          <a:xfrm flipH="1">
            <a:off x="2483538" y="2113613"/>
            <a:ext cx="3744997" cy="5665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9" idx="2"/>
            <a:endCxn id="33" idx="0"/>
          </p:cNvCxnSpPr>
          <p:nvPr/>
        </p:nvCxnSpPr>
        <p:spPr>
          <a:xfrm flipH="1">
            <a:off x="6219316" y="2113613"/>
            <a:ext cx="9219" cy="5665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9" idx="2"/>
            <a:endCxn id="34" idx="0"/>
          </p:cNvCxnSpPr>
          <p:nvPr/>
        </p:nvCxnSpPr>
        <p:spPr>
          <a:xfrm>
            <a:off x="6228535" y="2113613"/>
            <a:ext cx="3569023" cy="5665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76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637861" y="1031258"/>
            <a:ext cx="2983042" cy="1369277"/>
          </a:xfrm>
          <a:prstGeom prst="rightArrow">
            <a:avLst>
              <a:gd name="adj1" fmla="val 56568"/>
              <a:gd name="adj2" fmla="val 28105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IV.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Tổng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kết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26742" y="1440523"/>
            <a:ext cx="3203585" cy="67309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thuật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Cube 24"/>
          <p:cNvSpPr/>
          <p:nvPr/>
        </p:nvSpPr>
        <p:spPr>
          <a:xfrm>
            <a:off x="637862" y="2680156"/>
            <a:ext cx="2674964" cy="3405890"/>
          </a:xfrm>
          <a:prstGeom prst="cube">
            <a:avLst>
              <a:gd name="adj" fmla="val 827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gọn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3" name="Cube 32"/>
          <p:cNvSpPr/>
          <p:nvPr/>
        </p:nvSpPr>
        <p:spPr>
          <a:xfrm>
            <a:off x="3442690" y="2680156"/>
            <a:ext cx="4930016" cy="3405890"/>
          </a:xfrm>
          <a:prstGeom prst="cube">
            <a:avLst>
              <a:gd name="adj" fmla="val 827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</a:pP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họa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-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chiếc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xe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tăng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tiên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Giải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phóng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tiến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sân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Dinh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Độc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Lập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30/04/1975 minh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họa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quyết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định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hát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chọn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dàn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dựng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ngay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chiều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30/4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34" name="Cube 33"/>
          <p:cNvSpPr/>
          <p:nvPr/>
        </p:nvSpPr>
        <p:spPr>
          <a:xfrm>
            <a:off x="8502570" y="2680156"/>
            <a:ext cx="3118216" cy="3405890"/>
          </a:xfrm>
          <a:prstGeom prst="cube">
            <a:avLst>
              <a:gd name="adj" fmla="val 827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30480" algn="just">
              <a:lnSpc>
                <a:spcPct val="115000"/>
              </a:lnSpc>
              <a:spcAft>
                <a:spcPts val="0"/>
              </a:spcAft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 tăng tính chân thực cho thông tin được kể lại.</a:t>
            </a:r>
            <a:endParaRPr lang="en-US" sz="2800" dirty="0">
              <a:solidFill>
                <a:schemeClr val="tx1"/>
              </a:solidFill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cxnSp>
        <p:nvCxnSpPr>
          <p:cNvPr id="27" name="Straight Arrow Connector 26"/>
          <p:cNvCxnSpPr>
            <a:stCxn id="9" idx="2"/>
            <a:endCxn id="25" idx="0"/>
          </p:cNvCxnSpPr>
          <p:nvPr/>
        </p:nvCxnSpPr>
        <p:spPr>
          <a:xfrm flipH="1">
            <a:off x="2483538" y="2113613"/>
            <a:ext cx="3744997" cy="5665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9" idx="2"/>
            <a:endCxn id="33" idx="0"/>
          </p:cNvCxnSpPr>
          <p:nvPr/>
        </p:nvCxnSpPr>
        <p:spPr>
          <a:xfrm flipH="1">
            <a:off x="6219316" y="2113613"/>
            <a:ext cx="9219" cy="5665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9" idx="2"/>
            <a:endCxn id="34" idx="0"/>
          </p:cNvCxnSpPr>
          <p:nvPr/>
        </p:nvCxnSpPr>
        <p:spPr>
          <a:xfrm>
            <a:off x="6228535" y="2113613"/>
            <a:ext cx="3569023" cy="5665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11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637861" y="1031258"/>
            <a:ext cx="2983042" cy="1369277"/>
          </a:xfrm>
          <a:prstGeom prst="rightArrow">
            <a:avLst>
              <a:gd name="adj1" fmla="val 56568"/>
              <a:gd name="adj2" fmla="val 28105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IV.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Tổng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kết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16647" y="1500719"/>
            <a:ext cx="10879956" cy="3758291"/>
            <a:chOff x="649672" y="2132494"/>
            <a:chExt cx="10879956" cy="3758291"/>
          </a:xfrm>
        </p:grpSpPr>
        <p:sp>
          <p:nvSpPr>
            <p:cNvPr id="12" name="Freeform 11"/>
            <p:cNvSpPr/>
            <p:nvPr/>
          </p:nvSpPr>
          <p:spPr>
            <a:xfrm>
              <a:off x="5969000" y="2975927"/>
              <a:ext cx="2793999" cy="6648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53072"/>
                  </a:lnTo>
                  <a:lnTo>
                    <a:pt x="2793999" y="453072"/>
                  </a:lnTo>
                  <a:lnTo>
                    <a:pt x="2793999" y="664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23280" y="2975927"/>
              <a:ext cx="91440" cy="6648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664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75000" y="2975927"/>
              <a:ext cx="2793999" cy="6648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93999" y="0"/>
                  </a:moveTo>
                  <a:lnTo>
                    <a:pt x="2793999" y="453072"/>
                  </a:lnTo>
                  <a:lnTo>
                    <a:pt x="0" y="453072"/>
                  </a:lnTo>
                  <a:lnTo>
                    <a:pt x="0" y="664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4317999" y="2132494"/>
              <a:ext cx="3048000" cy="804337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71999" y="2373794"/>
              <a:ext cx="3048000" cy="804337"/>
            </a:xfrm>
            <a:custGeom>
              <a:avLst/>
              <a:gdLst>
                <a:gd name="connsiteX0" fmla="*/ 0 w 2285999"/>
                <a:gd name="connsiteY0" fmla="*/ 145161 h 1451609"/>
                <a:gd name="connsiteX1" fmla="*/ 145161 w 2285999"/>
                <a:gd name="connsiteY1" fmla="*/ 0 h 1451609"/>
                <a:gd name="connsiteX2" fmla="*/ 2140838 w 2285999"/>
                <a:gd name="connsiteY2" fmla="*/ 0 h 1451609"/>
                <a:gd name="connsiteX3" fmla="*/ 2285999 w 2285999"/>
                <a:gd name="connsiteY3" fmla="*/ 145161 h 1451609"/>
                <a:gd name="connsiteX4" fmla="*/ 2285999 w 2285999"/>
                <a:gd name="connsiteY4" fmla="*/ 1306448 h 1451609"/>
                <a:gd name="connsiteX5" fmla="*/ 2140838 w 2285999"/>
                <a:gd name="connsiteY5" fmla="*/ 1451609 h 1451609"/>
                <a:gd name="connsiteX6" fmla="*/ 145161 w 2285999"/>
                <a:gd name="connsiteY6" fmla="*/ 1451609 h 1451609"/>
                <a:gd name="connsiteX7" fmla="*/ 0 w 2285999"/>
                <a:gd name="connsiteY7" fmla="*/ 1306448 h 1451609"/>
                <a:gd name="connsiteX8" fmla="*/ 0 w 2285999"/>
                <a:gd name="connsiteY8" fmla="*/ 145161 h 145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5999" h="1451609">
                  <a:moveTo>
                    <a:pt x="0" y="145161"/>
                  </a:moveTo>
                  <a:cubicBezTo>
                    <a:pt x="0" y="64991"/>
                    <a:pt x="64991" y="0"/>
                    <a:pt x="145161" y="0"/>
                  </a:cubicBezTo>
                  <a:lnTo>
                    <a:pt x="2140838" y="0"/>
                  </a:lnTo>
                  <a:cubicBezTo>
                    <a:pt x="2221008" y="0"/>
                    <a:pt x="2285999" y="64991"/>
                    <a:pt x="2285999" y="145161"/>
                  </a:cubicBezTo>
                  <a:lnTo>
                    <a:pt x="2285999" y="1306448"/>
                  </a:lnTo>
                  <a:cubicBezTo>
                    <a:pt x="2285999" y="1386618"/>
                    <a:pt x="2221008" y="1451609"/>
                    <a:pt x="2140838" y="1451609"/>
                  </a:cubicBezTo>
                  <a:lnTo>
                    <a:pt x="145161" y="1451609"/>
                  </a:lnTo>
                  <a:cubicBezTo>
                    <a:pt x="64991" y="1451609"/>
                    <a:pt x="0" y="1386618"/>
                    <a:pt x="0" y="1306448"/>
                  </a:cubicBezTo>
                  <a:lnTo>
                    <a:pt x="0" y="14516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666" tIns="99666" rIns="99666" bIns="99666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2. </a:t>
              </a:r>
              <a:r>
                <a:rPr lang="en-US" sz="3200" b="1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Nội</a:t>
              </a:r>
              <a:r>
                <a:rPr lang="en-US" sz="32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dung.</a:t>
              </a:r>
              <a:endParaRPr lang="en-US" sz="32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49672" y="3565472"/>
              <a:ext cx="3173603" cy="208401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03672" y="3806772"/>
              <a:ext cx="3173603" cy="2084013"/>
            </a:xfrm>
            <a:custGeom>
              <a:avLst/>
              <a:gdLst>
                <a:gd name="connsiteX0" fmla="*/ 0 w 2285999"/>
                <a:gd name="connsiteY0" fmla="*/ 145161 h 1451609"/>
                <a:gd name="connsiteX1" fmla="*/ 145161 w 2285999"/>
                <a:gd name="connsiteY1" fmla="*/ 0 h 1451609"/>
                <a:gd name="connsiteX2" fmla="*/ 2140838 w 2285999"/>
                <a:gd name="connsiteY2" fmla="*/ 0 h 1451609"/>
                <a:gd name="connsiteX3" fmla="*/ 2285999 w 2285999"/>
                <a:gd name="connsiteY3" fmla="*/ 145161 h 1451609"/>
                <a:gd name="connsiteX4" fmla="*/ 2285999 w 2285999"/>
                <a:gd name="connsiteY4" fmla="*/ 1306448 h 1451609"/>
                <a:gd name="connsiteX5" fmla="*/ 2140838 w 2285999"/>
                <a:gd name="connsiteY5" fmla="*/ 1451609 h 1451609"/>
                <a:gd name="connsiteX6" fmla="*/ 145161 w 2285999"/>
                <a:gd name="connsiteY6" fmla="*/ 1451609 h 1451609"/>
                <a:gd name="connsiteX7" fmla="*/ 0 w 2285999"/>
                <a:gd name="connsiteY7" fmla="*/ 1306448 h 1451609"/>
                <a:gd name="connsiteX8" fmla="*/ 0 w 2285999"/>
                <a:gd name="connsiteY8" fmla="*/ 145161 h 145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5999" h="1451609">
                  <a:moveTo>
                    <a:pt x="0" y="145161"/>
                  </a:moveTo>
                  <a:cubicBezTo>
                    <a:pt x="0" y="64991"/>
                    <a:pt x="64991" y="0"/>
                    <a:pt x="145161" y="0"/>
                  </a:cubicBezTo>
                  <a:lnTo>
                    <a:pt x="2140838" y="0"/>
                  </a:lnTo>
                  <a:cubicBezTo>
                    <a:pt x="2221008" y="0"/>
                    <a:pt x="2285999" y="64991"/>
                    <a:pt x="2285999" y="145161"/>
                  </a:cubicBezTo>
                  <a:lnTo>
                    <a:pt x="2285999" y="1306448"/>
                  </a:lnTo>
                  <a:cubicBezTo>
                    <a:pt x="2285999" y="1386618"/>
                    <a:pt x="2221008" y="1451609"/>
                    <a:pt x="2140838" y="1451609"/>
                  </a:cubicBezTo>
                  <a:lnTo>
                    <a:pt x="145161" y="1451609"/>
                  </a:lnTo>
                  <a:cubicBezTo>
                    <a:pt x="64991" y="1451609"/>
                    <a:pt x="0" y="1386618"/>
                    <a:pt x="0" y="1306448"/>
                  </a:cubicBezTo>
                  <a:lnTo>
                    <a:pt x="0" y="14516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666" tIns="99666" rIns="99666" bIns="99666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Cung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cấp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thông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tin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chính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xác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về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thời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gian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địa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điểm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quá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trình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ra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đời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bài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hát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“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Như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có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Bác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Hồ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trong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ngày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vui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đại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thắng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”.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4169737" y="3622045"/>
              <a:ext cx="3078402" cy="208401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3737" y="3806772"/>
              <a:ext cx="3078402" cy="2084013"/>
            </a:xfrm>
            <a:custGeom>
              <a:avLst/>
              <a:gdLst>
                <a:gd name="connsiteX0" fmla="*/ 0 w 2285999"/>
                <a:gd name="connsiteY0" fmla="*/ 145161 h 1451609"/>
                <a:gd name="connsiteX1" fmla="*/ 145161 w 2285999"/>
                <a:gd name="connsiteY1" fmla="*/ 0 h 1451609"/>
                <a:gd name="connsiteX2" fmla="*/ 2140838 w 2285999"/>
                <a:gd name="connsiteY2" fmla="*/ 0 h 1451609"/>
                <a:gd name="connsiteX3" fmla="*/ 2285999 w 2285999"/>
                <a:gd name="connsiteY3" fmla="*/ 145161 h 1451609"/>
                <a:gd name="connsiteX4" fmla="*/ 2285999 w 2285999"/>
                <a:gd name="connsiteY4" fmla="*/ 1306448 h 1451609"/>
                <a:gd name="connsiteX5" fmla="*/ 2140838 w 2285999"/>
                <a:gd name="connsiteY5" fmla="*/ 1451609 h 1451609"/>
                <a:gd name="connsiteX6" fmla="*/ 145161 w 2285999"/>
                <a:gd name="connsiteY6" fmla="*/ 1451609 h 1451609"/>
                <a:gd name="connsiteX7" fmla="*/ 0 w 2285999"/>
                <a:gd name="connsiteY7" fmla="*/ 1306448 h 1451609"/>
                <a:gd name="connsiteX8" fmla="*/ 0 w 2285999"/>
                <a:gd name="connsiteY8" fmla="*/ 145161 h 145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5999" h="1451609">
                  <a:moveTo>
                    <a:pt x="0" y="145161"/>
                  </a:moveTo>
                  <a:cubicBezTo>
                    <a:pt x="0" y="64991"/>
                    <a:pt x="64991" y="0"/>
                    <a:pt x="145161" y="0"/>
                  </a:cubicBezTo>
                  <a:lnTo>
                    <a:pt x="2140838" y="0"/>
                  </a:lnTo>
                  <a:cubicBezTo>
                    <a:pt x="2221008" y="0"/>
                    <a:pt x="2285999" y="64991"/>
                    <a:pt x="2285999" y="145161"/>
                  </a:cubicBezTo>
                  <a:lnTo>
                    <a:pt x="2285999" y="1306448"/>
                  </a:lnTo>
                  <a:cubicBezTo>
                    <a:pt x="2285999" y="1386618"/>
                    <a:pt x="2221008" y="1451609"/>
                    <a:pt x="2140838" y="1451609"/>
                  </a:cubicBezTo>
                  <a:lnTo>
                    <a:pt x="145161" y="1451609"/>
                  </a:lnTo>
                  <a:cubicBezTo>
                    <a:pt x="64991" y="1451609"/>
                    <a:pt x="0" y="1386618"/>
                    <a:pt x="0" y="1306448"/>
                  </a:cubicBezTo>
                  <a:lnTo>
                    <a:pt x="0" y="14516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666" tIns="99666" rIns="99666" bIns="99666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Cho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thấy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tài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năng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tình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yêu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Tổ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quốc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sâu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sắc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của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nhạc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sĩ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Phạm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Tuyên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7717176" y="3640772"/>
              <a:ext cx="3558452" cy="208401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71176" y="3806772"/>
              <a:ext cx="3558452" cy="2084013"/>
            </a:xfrm>
            <a:custGeom>
              <a:avLst/>
              <a:gdLst>
                <a:gd name="connsiteX0" fmla="*/ 0 w 2285999"/>
                <a:gd name="connsiteY0" fmla="*/ 145161 h 1451609"/>
                <a:gd name="connsiteX1" fmla="*/ 145161 w 2285999"/>
                <a:gd name="connsiteY1" fmla="*/ 0 h 1451609"/>
                <a:gd name="connsiteX2" fmla="*/ 2140838 w 2285999"/>
                <a:gd name="connsiteY2" fmla="*/ 0 h 1451609"/>
                <a:gd name="connsiteX3" fmla="*/ 2285999 w 2285999"/>
                <a:gd name="connsiteY3" fmla="*/ 145161 h 1451609"/>
                <a:gd name="connsiteX4" fmla="*/ 2285999 w 2285999"/>
                <a:gd name="connsiteY4" fmla="*/ 1306448 h 1451609"/>
                <a:gd name="connsiteX5" fmla="*/ 2140838 w 2285999"/>
                <a:gd name="connsiteY5" fmla="*/ 1451609 h 1451609"/>
                <a:gd name="connsiteX6" fmla="*/ 145161 w 2285999"/>
                <a:gd name="connsiteY6" fmla="*/ 1451609 h 1451609"/>
                <a:gd name="connsiteX7" fmla="*/ 0 w 2285999"/>
                <a:gd name="connsiteY7" fmla="*/ 1306448 h 1451609"/>
                <a:gd name="connsiteX8" fmla="*/ 0 w 2285999"/>
                <a:gd name="connsiteY8" fmla="*/ 145161 h 145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5999" h="1451609">
                  <a:moveTo>
                    <a:pt x="0" y="145161"/>
                  </a:moveTo>
                  <a:cubicBezTo>
                    <a:pt x="0" y="64991"/>
                    <a:pt x="64991" y="0"/>
                    <a:pt x="145161" y="0"/>
                  </a:cubicBezTo>
                  <a:lnTo>
                    <a:pt x="2140838" y="0"/>
                  </a:lnTo>
                  <a:cubicBezTo>
                    <a:pt x="2221008" y="0"/>
                    <a:pt x="2285999" y="64991"/>
                    <a:pt x="2285999" y="145161"/>
                  </a:cubicBezTo>
                  <a:lnTo>
                    <a:pt x="2285999" y="1306448"/>
                  </a:lnTo>
                  <a:cubicBezTo>
                    <a:pt x="2285999" y="1386618"/>
                    <a:pt x="2221008" y="1451609"/>
                    <a:pt x="2140838" y="1451609"/>
                  </a:cubicBezTo>
                  <a:lnTo>
                    <a:pt x="145161" y="1451609"/>
                  </a:lnTo>
                  <a:cubicBezTo>
                    <a:pt x="64991" y="1451609"/>
                    <a:pt x="0" y="1386618"/>
                    <a:pt x="0" y="1306448"/>
                  </a:cubicBezTo>
                  <a:lnTo>
                    <a:pt x="0" y="14516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666" tIns="99666" rIns="99666" bIns="99666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Thể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hiện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niềm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cảm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mến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trân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trọng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của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tác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giả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với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bài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hát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người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nghệ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sĩ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tài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hoa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Phạm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Tuyên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562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37305" y="673239"/>
            <a:ext cx="1904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dụng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90" y="1635039"/>
            <a:ext cx="4052263" cy="4052263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>
            <a:off x="1802348" y="2318809"/>
            <a:ext cx="4643089" cy="2582975"/>
          </a:xfrm>
          <a:prstGeom prst="homePlate">
            <a:avLst>
              <a:gd name="adj" fmla="val 26982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Nhiệm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vụ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1: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Viết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đoạn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văn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viết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lại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cảm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xúc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về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hát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“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Như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có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Bác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ngày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đại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thắng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” (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Phạm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Tuyên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)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866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37305" y="673239"/>
            <a:ext cx="1904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Vận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dụng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4737" y="1321525"/>
            <a:ext cx="5339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Bảng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kiểm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kĩ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năng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đoạn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b="1" i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60400" y="1887607"/>
          <a:ext cx="10858500" cy="4280853"/>
        </p:xfrm>
        <a:graphic>
          <a:graphicData uri="http://schemas.openxmlformats.org/drawingml/2006/table">
            <a:tbl>
              <a:tblPr firstRow="1" firstCol="1" bandRow="1"/>
              <a:tblGrid>
                <a:gridCol w="819946">
                  <a:extLst>
                    <a:ext uri="{9D8B030D-6E8A-4147-A177-3AD203B41FA5}">
                      <a16:colId xmlns:a16="http://schemas.microsoft.com/office/drawing/2014/main" val="1789365932"/>
                    </a:ext>
                  </a:extLst>
                </a:gridCol>
                <a:gridCol w="7498762">
                  <a:extLst>
                    <a:ext uri="{9D8B030D-6E8A-4147-A177-3AD203B41FA5}">
                      <a16:colId xmlns:a16="http://schemas.microsoft.com/office/drawing/2014/main" val="1741044727"/>
                    </a:ext>
                  </a:extLst>
                </a:gridCol>
                <a:gridCol w="2539792">
                  <a:extLst>
                    <a:ext uri="{9D8B030D-6E8A-4147-A177-3AD203B41FA5}">
                      <a16:colId xmlns:a16="http://schemas.microsoft.com/office/drawing/2014/main" val="18114403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998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5- 6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077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thắng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290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806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572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3091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48853" y="40198"/>
            <a:ext cx="3481594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VĂN BẢN THÔNG TIN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85122" y="754724"/>
            <a:ext cx="34560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KHỞI ĐỘNG BÀI HỌC 10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1169" y="1383860"/>
            <a:ext cx="4668929" cy="4693577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745695" y="1232779"/>
            <a:ext cx="5542845" cy="1394669"/>
          </a:xfrm>
          <a:prstGeom prst="rightArrow">
            <a:avLst>
              <a:gd name="adj1" fmla="val 65238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1. Văn </a:t>
            </a: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thuật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lại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endParaRPr lang="en-US" sz="2800" dirty="0">
              <a:solidFill>
                <a:schemeClr val="tx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99244" y="2454171"/>
            <a:ext cx="8128000" cy="4032354"/>
            <a:chOff x="2015617" y="1943978"/>
            <a:chExt cx="8128000" cy="3251199"/>
          </a:xfrm>
        </p:grpSpPr>
        <p:sp>
          <p:nvSpPr>
            <p:cNvPr id="9" name="Shape 8"/>
            <p:cNvSpPr/>
            <p:nvPr/>
          </p:nvSpPr>
          <p:spPr>
            <a:xfrm>
              <a:off x="2015617" y="1943978"/>
              <a:ext cx="8128000" cy="3251199"/>
            </a:xfrm>
            <a:prstGeom prst="leftRightRibbon">
              <a:avLst>
                <a:gd name="adj1" fmla="val 63960"/>
                <a:gd name="adj2" fmla="val 44052"/>
                <a:gd name="adj3" fmla="val 11463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4859" y="2676625"/>
              <a:ext cx="2940217" cy="1593088"/>
            </a:xfrm>
            <a:custGeom>
              <a:avLst/>
              <a:gdLst>
                <a:gd name="connsiteX0" fmla="*/ 0 w 2682239"/>
                <a:gd name="connsiteY0" fmla="*/ 0 h 1593088"/>
                <a:gd name="connsiteX1" fmla="*/ 2682239 w 2682239"/>
                <a:gd name="connsiteY1" fmla="*/ 0 h 1593088"/>
                <a:gd name="connsiteX2" fmla="*/ 2682239 w 2682239"/>
                <a:gd name="connsiteY2" fmla="*/ 1593088 h 1593088"/>
                <a:gd name="connsiteX3" fmla="*/ 0 w 2682239"/>
                <a:gd name="connsiteY3" fmla="*/ 1593088 h 1593088"/>
                <a:gd name="connsiteX4" fmla="*/ 0 w 2682239"/>
                <a:gd name="connsiteY4" fmla="*/ 0 h 159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2239" h="1593088">
                  <a:moveTo>
                    <a:pt x="0" y="0"/>
                  </a:moveTo>
                  <a:lnTo>
                    <a:pt x="2682239" y="0"/>
                  </a:lnTo>
                  <a:lnTo>
                    <a:pt x="2682239" y="1593088"/>
                  </a:lnTo>
                  <a:lnTo>
                    <a:pt x="0" y="1593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1120" rIns="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Là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loại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văn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bản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thông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tin, ở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đó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người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viết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thuyết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minh (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trình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bày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miêu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tả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kể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lại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)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một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sự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kiện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(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lịch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sử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văn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hoá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khoa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học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,...). 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97925" y="3010014"/>
              <a:ext cx="3177156" cy="1593088"/>
            </a:xfrm>
            <a:custGeom>
              <a:avLst/>
              <a:gdLst>
                <a:gd name="connsiteX0" fmla="*/ 0 w 3169920"/>
                <a:gd name="connsiteY0" fmla="*/ 0 h 1593088"/>
                <a:gd name="connsiteX1" fmla="*/ 3169920 w 3169920"/>
                <a:gd name="connsiteY1" fmla="*/ 0 h 1593088"/>
                <a:gd name="connsiteX2" fmla="*/ 3169920 w 3169920"/>
                <a:gd name="connsiteY2" fmla="*/ 1593088 h 1593088"/>
                <a:gd name="connsiteX3" fmla="*/ 0 w 3169920"/>
                <a:gd name="connsiteY3" fmla="*/ 1593088 h 1593088"/>
                <a:gd name="connsiteX4" fmla="*/ 0 w 3169920"/>
                <a:gd name="connsiteY4" fmla="*/ 0 h 159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9920" h="1593088">
                  <a:moveTo>
                    <a:pt x="0" y="0"/>
                  </a:moveTo>
                  <a:lnTo>
                    <a:pt x="3169920" y="0"/>
                  </a:lnTo>
                  <a:lnTo>
                    <a:pt x="3169920" y="1593088"/>
                  </a:lnTo>
                  <a:lnTo>
                    <a:pt x="0" y="1593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1120" rIns="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Trong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văn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bản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thuật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lại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một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sự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kiện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thông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tin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thường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được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trình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bày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theo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trật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tự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thời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gian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hoặc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mối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quan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hệ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nguyên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nhân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-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kết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quả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39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8103" y="1171573"/>
            <a:ext cx="10858500" cy="10833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Vài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nét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nhạc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sĩ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Tuyên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bài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hát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”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Như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có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Bác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đại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thắng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”;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chiến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thắng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Calibri" panose="020F0502020204030204" pitchFamily="34" charset="0"/>
                <a:cs typeface="+mn-cs"/>
              </a:rPr>
              <a:t> 30/4/1975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555" y="2351538"/>
            <a:ext cx="4306936" cy="26192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16" name="Group 15"/>
          <p:cNvGrpSpPr/>
          <p:nvPr/>
        </p:nvGrpSpPr>
        <p:grpSpPr>
          <a:xfrm>
            <a:off x="5093446" y="2181675"/>
            <a:ext cx="6134187" cy="3892154"/>
            <a:chOff x="3549848" y="2245517"/>
            <a:chExt cx="5092303" cy="3892154"/>
          </a:xfrm>
        </p:grpSpPr>
        <p:sp>
          <p:nvSpPr>
            <p:cNvPr id="17" name="Freeform 16"/>
            <p:cNvSpPr/>
            <p:nvPr/>
          </p:nvSpPr>
          <p:spPr>
            <a:xfrm>
              <a:off x="4273747" y="2245517"/>
              <a:ext cx="3972333" cy="833549"/>
            </a:xfrm>
            <a:custGeom>
              <a:avLst/>
              <a:gdLst>
                <a:gd name="connsiteX0" fmla="*/ 0 w 5092303"/>
                <a:gd name="connsiteY0" fmla="*/ 216694 h 2166937"/>
                <a:gd name="connsiteX1" fmla="*/ 216694 w 5092303"/>
                <a:gd name="connsiteY1" fmla="*/ 0 h 2166937"/>
                <a:gd name="connsiteX2" fmla="*/ 4875609 w 5092303"/>
                <a:gd name="connsiteY2" fmla="*/ 0 h 2166937"/>
                <a:gd name="connsiteX3" fmla="*/ 5092303 w 5092303"/>
                <a:gd name="connsiteY3" fmla="*/ 216694 h 2166937"/>
                <a:gd name="connsiteX4" fmla="*/ 5092303 w 5092303"/>
                <a:gd name="connsiteY4" fmla="*/ 1950243 h 2166937"/>
                <a:gd name="connsiteX5" fmla="*/ 4875609 w 5092303"/>
                <a:gd name="connsiteY5" fmla="*/ 2166937 h 2166937"/>
                <a:gd name="connsiteX6" fmla="*/ 216694 w 5092303"/>
                <a:gd name="connsiteY6" fmla="*/ 2166937 h 2166937"/>
                <a:gd name="connsiteX7" fmla="*/ 0 w 5092303"/>
                <a:gd name="connsiteY7" fmla="*/ 1950243 h 2166937"/>
                <a:gd name="connsiteX8" fmla="*/ 0 w 5092303"/>
                <a:gd name="connsiteY8" fmla="*/ 216694 h 216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2303" h="2166937">
                  <a:moveTo>
                    <a:pt x="0" y="216694"/>
                  </a:moveTo>
                  <a:cubicBezTo>
                    <a:pt x="0" y="97017"/>
                    <a:pt x="97017" y="0"/>
                    <a:pt x="216694" y="0"/>
                  </a:cubicBezTo>
                  <a:lnTo>
                    <a:pt x="4875609" y="0"/>
                  </a:lnTo>
                  <a:cubicBezTo>
                    <a:pt x="4995286" y="0"/>
                    <a:pt x="5092303" y="97017"/>
                    <a:pt x="5092303" y="216694"/>
                  </a:cubicBezTo>
                  <a:lnTo>
                    <a:pt x="5092303" y="1950243"/>
                  </a:lnTo>
                  <a:cubicBezTo>
                    <a:pt x="5092303" y="2069920"/>
                    <a:pt x="4995286" y="2166937"/>
                    <a:pt x="4875609" y="2166937"/>
                  </a:cubicBezTo>
                  <a:lnTo>
                    <a:pt x="216694" y="2166937"/>
                  </a:lnTo>
                  <a:cubicBezTo>
                    <a:pt x="97017" y="2166937"/>
                    <a:pt x="0" y="2069920"/>
                    <a:pt x="0" y="1950243"/>
                  </a:cubicBezTo>
                  <a:lnTo>
                    <a:pt x="0" y="216694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907" tIns="154907" rIns="154907" bIns="154907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c. </a:t>
              </a:r>
              <a:r>
                <a:rPr lang="en-US" sz="32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Chiến</a:t>
              </a:r>
              <a:r>
                <a:rPr lang="en-US" sz="32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thắng</a:t>
              </a:r>
              <a:r>
                <a:rPr lang="en-US" sz="32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30/4/1975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54458" y="3234314"/>
              <a:ext cx="975121" cy="500362"/>
            </a:xfrm>
            <a:custGeom>
              <a:avLst/>
              <a:gdLst>
                <a:gd name="connsiteX0" fmla="*/ 0 w 812601"/>
                <a:gd name="connsiteY0" fmla="*/ 195024 h 975121"/>
                <a:gd name="connsiteX1" fmla="*/ 406301 w 812601"/>
                <a:gd name="connsiteY1" fmla="*/ 195024 h 975121"/>
                <a:gd name="connsiteX2" fmla="*/ 406301 w 812601"/>
                <a:gd name="connsiteY2" fmla="*/ 0 h 975121"/>
                <a:gd name="connsiteX3" fmla="*/ 812601 w 812601"/>
                <a:gd name="connsiteY3" fmla="*/ 487561 h 975121"/>
                <a:gd name="connsiteX4" fmla="*/ 406301 w 812601"/>
                <a:gd name="connsiteY4" fmla="*/ 975121 h 975121"/>
                <a:gd name="connsiteX5" fmla="*/ 406301 w 812601"/>
                <a:gd name="connsiteY5" fmla="*/ 780097 h 975121"/>
                <a:gd name="connsiteX6" fmla="*/ 0 w 812601"/>
                <a:gd name="connsiteY6" fmla="*/ 780097 h 975121"/>
                <a:gd name="connsiteX7" fmla="*/ 0 w 812601"/>
                <a:gd name="connsiteY7" fmla="*/ 195024 h 97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601" h="975121">
                  <a:moveTo>
                    <a:pt x="650081" y="1"/>
                  </a:moveTo>
                  <a:lnTo>
                    <a:pt x="650081" y="487561"/>
                  </a:lnTo>
                  <a:lnTo>
                    <a:pt x="812601" y="487561"/>
                  </a:lnTo>
                  <a:lnTo>
                    <a:pt x="406300" y="975120"/>
                  </a:lnTo>
                  <a:lnTo>
                    <a:pt x="0" y="487561"/>
                  </a:lnTo>
                  <a:lnTo>
                    <a:pt x="162520" y="487561"/>
                  </a:lnTo>
                  <a:lnTo>
                    <a:pt x="162520" y="1"/>
                  </a:lnTo>
                  <a:lnTo>
                    <a:pt x="650081" y="1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5024" tIns="0" rIns="195024" bIns="24378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kern="120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9848" y="3839345"/>
              <a:ext cx="5092303" cy="2298326"/>
            </a:xfrm>
            <a:custGeom>
              <a:avLst/>
              <a:gdLst>
                <a:gd name="connsiteX0" fmla="*/ 0 w 5092303"/>
                <a:gd name="connsiteY0" fmla="*/ 216694 h 2166937"/>
                <a:gd name="connsiteX1" fmla="*/ 216694 w 5092303"/>
                <a:gd name="connsiteY1" fmla="*/ 0 h 2166937"/>
                <a:gd name="connsiteX2" fmla="*/ 4875609 w 5092303"/>
                <a:gd name="connsiteY2" fmla="*/ 0 h 2166937"/>
                <a:gd name="connsiteX3" fmla="*/ 5092303 w 5092303"/>
                <a:gd name="connsiteY3" fmla="*/ 216694 h 2166937"/>
                <a:gd name="connsiteX4" fmla="*/ 5092303 w 5092303"/>
                <a:gd name="connsiteY4" fmla="*/ 1950243 h 2166937"/>
                <a:gd name="connsiteX5" fmla="*/ 4875609 w 5092303"/>
                <a:gd name="connsiteY5" fmla="*/ 2166937 h 2166937"/>
                <a:gd name="connsiteX6" fmla="*/ 216694 w 5092303"/>
                <a:gd name="connsiteY6" fmla="*/ 2166937 h 2166937"/>
                <a:gd name="connsiteX7" fmla="*/ 0 w 5092303"/>
                <a:gd name="connsiteY7" fmla="*/ 1950243 h 2166937"/>
                <a:gd name="connsiteX8" fmla="*/ 0 w 5092303"/>
                <a:gd name="connsiteY8" fmla="*/ 216694 h 216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2303" h="2166937">
                  <a:moveTo>
                    <a:pt x="0" y="216694"/>
                  </a:moveTo>
                  <a:cubicBezTo>
                    <a:pt x="0" y="97017"/>
                    <a:pt x="97017" y="0"/>
                    <a:pt x="216694" y="0"/>
                  </a:cubicBezTo>
                  <a:lnTo>
                    <a:pt x="4875609" y="0"/>
                  </a:lnTo>
                  <a:cubicBezTo>
                    <a:pt x="4995286" y="0"/>
                    <a:pt x="5092303" y="97017"/>
                    <a:pt x="5092303" y="216694"/>
                  </a:cubicBezTo>
                  <a:lnTo>
                    <a:pt x="5092303" y="1950243"/>
                  </a:lnTo>
                  <a:cubicBezTo>
                    <a:pt x="5092303" y="2069920"/>
                    <a:pt x="4995286" y="2166937"/>
                    <a:pt x="4875609" y="2166937"/>
                  </a:cubicBezTo>
                  <a:lnTo>
                    <a:pt x="216694" y="2166937"/>
                  </a:lnTo>
                  <a:cubicBezTo>
                    <a:pt x="97017" y="2166937"/>
                    <a:pt x="0" y="2069920"/>
                    <a:pt x="0" y="1950243"/>
                  </a:cubicBezTo>
                  <a:lnTo>
                    <a:pt x="0" y="216694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907" tIns="154907" rIns="154907" bIns="154907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Là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sự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kiện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chấm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dứt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 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  <a:hlinkClick r:id="rId6" tooltip="Chiến tranh Việt Nam"/>
                </a:rPr>
                <a:t>Chiến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  <a:hlinkClick r:id="rId6" tooltip="Chiến tranh Việt Nam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  <a:hlinkClick r:id="rId6" tooltip="Chiến tranh Việt Nam"/>
                </a:rPr>
                <a:t>tranh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  <a:hlinkClick r:id="rId6" tooltip="Chiến tranh Việt Nam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  <a:hlinkClick r:id="rId6" tooltip="Chiến tranh Việt Nam"/>
                </a:rPr>
                <a:t>Việt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  <a:hlinkClick r:id="rId6" tooltip="Chiến tranh Việt Nam"/>
                </a:rPr>
                <a:t> Nam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 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khi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Quân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đội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Nhân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dân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Việt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Nam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Quân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Giải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phóng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miền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Nam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tiến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vào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thành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phố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Sài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Gòn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giải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phóng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miền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Nam,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thống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nhất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đất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nước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673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7555" y="1171573"/>
            <a:ext cx="8825493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2.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bản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“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Tuyên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ca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khúc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mừng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chiến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42458" y="1894670"/>
            <a:ext cx="5420175" cy="3811768"/>
            <a:chOff x="3759479" y="989167"/>
            <a:chExt cx="5420175" cy="3810457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59479" y="2095181"/>
              <a:ext cx="2503676" cy="270444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48686" y="989167"/>
              <a:ext cx="3230968" cy="3729076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6053927" y="1823188"/>
            <a:ext cx="5656267" cy="5007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đăng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Phạm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Tuyên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hát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đại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nhằm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nhắc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lịch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tộc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–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30/4/1975,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hút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mọi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nhấn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mạnh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hơn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nghĩa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lớn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lao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giá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trị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to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lớn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hát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6" name="Chevron 15"/>
          <p:cNvSpPr/>
          <p:nvPr/>
        </p:nvSpPr>
        <p:spPr>
          <a:xfrm>
            <a:off x="5509143" y="2021089"/>
            <a:ext cx="292050" cy="249737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5761578" y="2021089"/>
            <a:ext cx="292050" cy="249737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99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7555" y="1171573"/>
            <a:ext cx="8825493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2.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bản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“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Tuyên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ca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khúc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mừng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chiến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004830" y="2218544"/>
            <a:ext cx="8169640" cy="3867501"/>
            <a:chOff x="2004830" y="2218545"/>
            <a:chExt cx="8169640" cy="3297836"/>
          </a:xfrm>
        </p:grpSpPr>
        <p:sp>
          <p:nvSpPr>
            <p:cNvPr id="9" name="Rounded Rectangle 8"/>
            <p:cNvSpPr/>
            <p:nvPr/>
          </p:nvSpPr>
          <p:spPr>
            <a:xfrm>
              <a:off x="2004830" y="2218545"/>
              <a:ext cx="8169640" cy="3297836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 Single Corner Rectangle 9"/>
            <p:cNvSpPr/>
            <p:nvPr/>
          </p:nvSpPr>
          <p:spPr>
            <a:xfrm>
              <a:off x="6059670" y="2218545"/>
              <a:ext cx="59960" cy="3297836"/>
            </a:xfrm>
            <a:prstGeom prst="round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Diamond 15"/>
          <p:cNvSpPr/>
          <p:nvPr/>
        </p:nvSpPr>
        <p:spPr>
          <a:xfrm>
            <a:off x="4089376" y="1759426"/>
            <a:ext cx="4000548" cy="928580"/>
          </a:xfrm>
          <a:prstGeom prst="diamon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Baguet Script" panose="00000500000000000000" pitchFamily="2" charset="0"/>
                <a:cs typeface="Times New Roman" panose="02020603050405020304" pitchFamily="18" charset="0"/>
              </a:rPr>
              <a:t>Bố</a:t>
            </a:r>
            <a:r>
              <a:rPr lang="en-US" sz="3600" dirty="0">
                <a:solidFill>
                  <a:schemeClr val="tx1"/>
                </a:solidFill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Baguet Script" panose="00000500000000000000" pitchFamily="2" charset="0"/>
                <a:cs typeface="Times New Roman" panose="02020603050405020304" pitchFamily="18" charset="0"/>
              </a:rPr>
              <a:t>cục</a:t>
            </a:r>
            <a:endParaRPr lang="en-US" sz="3600" dirty="0">
              <a:solidFill>
                <a:schemeClr val="tx1"/>
              </a:solidFill>
              <a:latin typeface="Baguet Script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40842" y="2697509"/>
            <a:ext cx="3587586" cy="25306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1: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Giới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thiệu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thuật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đời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hát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“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Bác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”</a:t>
            </a:r>
            <a:endParaRPr lang="en-US" sz="2400" dirty="0">
              <a:solidFill>
                <a:schemeClr val="tx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617453" y="3399977"/>
            <a:ext cx="2944393" cy="25306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2: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endParaRPr lang="en-US" sz="2800" dirty="0">
              <a:solidFill>
                <a:schemeClr val="tx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950871" y="2697509"/>
            <a:ext cx="3587586" cy="25306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3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suy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nghĩ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70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2458" y="937997"/>
            <a:ext cx="10858500" cy="1055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III.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Đọc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hiểu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MS Mincho"/>
                <a:cs typeface="+mn-cs"/>
              </a:rPr>
              <a:t>1.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nghĩa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dụng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sa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pô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phần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in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đậm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76166" y="2091764"/>
            <a:ext cx="8626967" cy="3184634"/>
            <a:chOff x="2239246" y="2515439"/>
            <a:chExt cx="7560428" cy="3460171"/>
          </a:xfrm>
        </p:grpSpPr>
        <p:sp>
          <p:nvSpPr>
            <p:cNvPr id="10" name="Round Diagonal Corner Rectangle 9"/>
            <p:cNvSpPr/>
            <p:nvPr/>
          </p:nvSpPr>
          <p:spPr>
            <a:xfrm>
              <a:off x="2994924" y="2697389"/>
              <a:ext cx="6095999" cy="3278220"/>
            </a:xfrm>
            <a:prstGeom prst="round2DiagRect">
              <a:avLst>
                <a:gd name="adj1" fmla="val 0"/>
                <a:gd name="adj2" fmla="val 16670"/>
              </a:avLst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traight Connector 11"/>
            <p:cNvSpPr/>
            <p:nvPr/>
          </p:nvSpPr>
          <p:spPr>
            <a:xfrm>
              <a:off x="6065044" y="3045079"/>
              <a:ext cx="812" cy="2582840"/>
            </a:xfrm>
            <a:prstGeom prst="line">
              <a:avLst/>
            </a:prstGeom>
          </p:spPr>
          <p:style>
            <a:lnRef idx="2">
              <a:schemeClr val="accent3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9164" y="2945739"/>
              <a:ext cx="2822680" cy="2781520"/>
            </a:xfrm>
            <a:custGeom>
              <a:avLst/>
              <a:gdLst>
                <a:gd name="connsiteX0" fmla="*/ 0 w 2641600"/>
                <a:gd name="connsiteY0" fmla="*/ 0 h 2781520"/>
                <a:gd name="connsiteX1" fmla="*/ 2641600 w 2641600"/>
                <a:gd name="connsiteY1" fmla="*/ 0 h 2781520"/>
                <a:gd name="connsiteX2" fmla="*/ 2641600 w 2641600"/>
                <a:gd name="connsiteY2" fmla="*/ 2781520 h 2781520"/>
                <a:gd name="connsiteX3" fmla="*/ 0 w 2641600"/>
                <a:gd name="connsiteY3" fmla="*/ 2781520 h 2781520"/>
                <a:gd name="connsiteX4" fmla="*/ 0 w 2641600"/>
                <a:gd name="connsiteY4" fmla="*/ 0 h 278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1600" h="2781520">
                  <a:moveTo>
                    <a:pt x="0" y="0"/>
                  </a:moveTo>
                  <a:lnTo>
                    <a:pt x="2641600" y="0"/>
                  </a:lnTo>
                  <a:lnTo>
                    <a:pt x="2641600" y="2781520"/>
                  </a:lnTo>
                  <a:lnTo>
                    <a:pt x="0" y="278152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vi-VN" sz="28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 hút người đọc, xác định chủ đề của bài báo: sự kiện ra đời của bài hát “</a:t>
              </a:r>
              <a:r>
                <a:rPr lang="vi-VN" sz="2800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Như có Bác trong ngày đại thắng</a:t>
              </a:r>
              <a:r>
                <a:rPr lang="vi-VN" sz="28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”.</a:t>
              </a:r>
              <a:endParaRPr lang="en-US" sz="2800" kern="1200" dirty="0">
                <a:solidFill>
                  <a:schemeClr val="bg1"/>
                </a:solidFill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27203" y="2968396"/>
              <a:ext cx="2641600" cy="2781520"/>
            </a:xfrm>
            <a:custGeom>
              <a:avLst/>
              <a:gdLst>
                <a:gd name="connsiteX0" fmla="*/ 0 w 2641600"/>
                <a:gd name="connsiteY0" fmla="*/ 0 h 2781520"/>
                <a:gd name="connsiteX1" fmla="*/ 2641600 w 2641600"/>
                <a:gd name="connsiteY1" fmla="*/ 0 h 2781520"/>
                <a:gd name="connsiteX2" fmla="*/ 2641600 w 2641600"/>
                <a:gd name="connsiteY2" fmla="*/ 2781520 h 2781520"/>
                <a:gd name="connsiteX3" fmla="*/ 0 w 2641600"/>
                <a:gd name="connsiteY3" fmla="*/ 2781520 h 2781520"/>
                <a:gd name="connsiteX4" fmla="*/ 0 w 2641600"/>
                <a:gd name="connsiteY4" fmla="*/ 0 h 278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1600" h="2781520">
                  <a:moveTo>
                    <a:pt x="0" y="0"/>
                  </a:moveTo>
                  <a:lnTo>
                    <a:pt x="2641600" y="0"/>
                  </a:lnTo>
                  <a:lnTo>
                    <a:pt x="2641600" y="2781520"/>
                  </a:lnTo>
                  <a:lnTo>
                    <a:pt x="0" y="278152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Nhấn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mạnh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ý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nghĩa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của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bài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hát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định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hướng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nội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dung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của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bài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báo</a:t>
              </a:r>
              <a: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  <a:br>
                <a:rPr lang="en-US" sz="3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</a:br>
              <a:endParaRPr lang="en-US" sz="3200" kern="1200" dirty="0">
                <a:solidFill>
                  <a:schemeClr val="bg1"/>
                </a:solidFill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 rot="16200000">
              <a:off x="1193767" y="3560918"/>
              <a:ext cx="2731849" cy="640891"/>
            </a:xfrm>
            <a:custGeom>
              <a:avLst/>
              <a:gdLst>
                <a:gd name="connsiteX0" fmla="*/ 0 w 3576240"/>
                <a:gd name="connsiteY0" fmla="*/ 254863 h 1015999"/>
                <a:gd name="connsiteX1" fmla="*/ 2959935 w 3576240"/>
                <a:gd name="connsiteY1" fmla="*/ 254863 h 1015999"/>
                <a:gd name="connsiteX2" fmla="*/ 2959935 w 3576240"/>
                <a:gd name="connsiteY2" fmla="*/ 0 h 1015999"/>
                <a:gd name="connsiteX3" fmla="*/ 3576240 w 3576240"/>
                <a:gd name="connsiteY3" fmla="*/ 508000 h 1015999"/>
                <a:gd name="connsiteX4" fmla="*/ 2959935 w 3576240"/>
                <a:gd name="connsiteY4" fmla="*/ 1015999 h 1015999"/>
                <a:gd name="connsiteX5" fmla="*/ 2959935 w 3576240"/>
                <a:gd name="connsiteY5" fmla="*/ 761136 h 1015999"/>
                <a:gd name="connsiteX6" fmla="*/ 0 w 3576240"/>
                <a:gd name="connsiteY6" fmla="*/ 761136 h 1015999"/>
                <a:gd name="connsiteX7" fmla="*/ 0 w 3576240"/>
                <a:gd name="connsiteY7" fmla="*/ 254863 h 101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6240" h="1015999">
                  <a:moveTo>
                    <a:pt x="0" y="254863"/>
                  </a:moveTo>
                  <a:lnTo>
                    <a:pt x="2959935" y="254863"/>
                  </a:lnTo>
                  <a:lnTo>
                    <a:pt x="2959935" y="0"/>
                  </a:lnTo>
                  <a:lnTo>
                    <a:pt x="3576240" y="508000"/>
                  </a:lnTo>
                  <a:lnTo>
                    <a:pt x="2959935" y="1015999"/>
                  </a:lnTo>
                  <a:lnTo>
                    <a:pt x="2959935" y="761136"/>
                  </a:lnTo>
                  <a:lnTo>
                    <a:pt x="0" y="761136"/>
                  </a:lnTo>
                  <a:lnTo>
                    <a:pt x="0" y="254863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629" tIns="342493" rIns="394736" bIns="342493" numCol="1" spcCol="1270" anchor="ctr" anchorCtr="0">
              <a:noAutofit/>
            </a:bodyPr>
            <a:lstStyle/>
            <a:p>
              <a:pPr lvl="0" algn="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  <p:sp>
          <p:nvSpPr>
            <p:cNvPr id="20" name="Freeform 19"/>
            <p:cNvSpPr/>
            <p:nvPr/>
          </p:nvSpPr>
          <p:spPr>
            <a:xfrm rot="5400000">
              <a:off x="8188149" y="4364086"/>
              <a:ext cx="2514297" cy="708752"/>
            </a:xfrm>
            <a:custGeom>
              <a:avLst/>
              <a:gdLst>
                <a:gd name="connsiteX0" fmla="*/ 0 w 3576240"/>
                <a:gd name="connsiteY0" fmla="*/ 254863 h 1015999"/>
                <a:gd name="connsiteX1" fmla="*/ 2959935 w 3576240"/>
                <a:gd name="connsiteY1" fmla="*/ 254863 h 1015999"/>
                <a:gd name="connsiteX2" fmla="*/ 2959935 w 3576240"/>
                <a:gd name="connsiteY2" fmla="*/ 0 h 1015999"/>
                <a:gd name="connsiteX3" fmla="*/ 3576240 w 3576240"/>
                <a:gd name="connsiteY3" fmla="*/ 508000 h 1015999"/>
                <a:gd name="connsiteX4" fmla="*/ 2959935 w 3576240"/>
                <a:gd name="connsiteY4" fmla="*/ 1015999 h 1015999"/>
                <a:gd name="connsiteX5" fmla="*/ 2959935 w 3576240"/>
                <a:gd name="connsiteY5" fmla="*/ 761136 h 1015999"/>
                <a:gd name="connsiteX6" fmla="*/ 0 w 3576240"/>
                <a:gd name="connsiteY6" fmla="*/ 761136 h 1015999"/>
                <a:gd name="connsiteX7" fmla="*/ 0 w 3576240"/>
                <a:gd name="connsiteY7" fmla="*/ 254863 h 101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6240" h="1015999">
                  <a:moveTo>
                    <a:pt x="0" y="254863"/>
                  </a:moveTo>
                  <a:lnTo>
                    <a:pt x="2959935" y="254863"/>
                  </a:lnTo>
                  <a:lnTo>
                    <a:pt x="2959935" y="0"/>
                  </a:lnTo>
                  <a:lnTo>
                    <a:pt x="3576240" y="508000"/>
                  </a:lnTo>
                  <a:lnTo>
                    <a:pt x="2959935" y="1015999"/>
                  </a:lnTo>
                  <a:lnTo>
                    <a:pt x="2959935" y="761136"/>
                  </a:lnTo>
                  <a:lnTo>
                    <a:pt x="0" y="761136"/>
                  </a:lnTo>
                  <a:lnTo>
                    <a:pt x="0" y="254863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955669"/>
                <a:satOff val="100000"/>
                <a:lumOff val="10532"/>
                <a:alphaOff val="0"/>
              </a:schemeClr>
            </a:fillRef>
            <a:effectRef idx="0">
              <a:schemeClr val="accent3">
                <a:tint val="50000"/>
                <a:hueOff val="1955669"/>
                <a:satOff val="100000"/>
                <a:lumOff val="1053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1" tIns="361542" rIns="413784" bIns="361544" numCol="1" spcCol="1270" anchor="ctr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954570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23134" y="1909344"/>
          <a:ext cx="10733032" cy="4855845"/>
        </p:xfrm>
        <a:graphic>
          <a:graphicData uri="http://schemas.openxmlformats.org/drawingml/2006/table">
            <a:tbl>
              <a:tblPr firstRow="1" firstCol="1" bandRow="1"/>
              <a:tblGrid>
                <a:gridCol w="1451118">
                  <a:extLst>
                    <a:ext uri="{9D8B030D-6E8A-4147-A177-3AD203B41FA5}">
                      <a16:colId xmlns:a16="http://schemas.microsoft.com/office/drawing/2014/main" val="2826885772"/>
                    </a:ext>
                  </a:extLst>
                </a:gridCol>
                <a:gridCol w="2074199">
                  <a:extLst>
                    <a:ext uri="{9D8B030D-6E8A-4147-A177-3AD203B41FA5}">
                      <a16:colId xmlns:a16="http://schemas.microsoft.com/office/drawing/2014/main" val="2706147153"/>
                    </a:ext>
                  </a:extLst>
                </a:gridCol>
                <a:gridCol w="1763069">
                  <a:extLst>
                    <a:ext uri="{9D8B030D-6E8A-4147-A177-3AD203B41FA5}">
                      <a16:colId xmlns:a16="http://schemas.microsoft.com/office/drawing/2014/main" val="1786649786"/>
                    </a:ext>
                  </a:extLst>
                </a:gridCol>
                <a:gridCol w="3282564">
                  <a:extLst>
                    <a:ext uri="{9D8B030D-6E8A-4147-A177-3AD203B41FA5}">
                      <a16:colId xmlns:a16="http://schemas.microsoft.com/office/drawing/2014/main" val="1592103140"/>
                    </a:ext>
                  </a:extLst>
                </a:gridCol>
                <a:gridCol w="2084291">
                  <a:extLst>
                    <a:ext uri="{9D8B030D-6E8A-4147-A177-3AD203B41FA5}">
                      <a16:colId xmlns:a16="http://schemas.microsoft.com/office/drawing/2014/main" val="3305220891"/>
                    </a:ext>
                  </a:extLst>
                </a:gridCol>
                <a:gridCol w="77791">
                  <a:extLst>
                    <a:ext uri="{9D8B030D-6E8A-4147-A177-3AD203B41FA5}">
                      <a16:colId xmlns:a16="http://schemas.microsoft.com/office/drawing/2014/main" val="4104790627"/>
                    </a:ext>
                  </a:extLst>
                </a:gridCol>
              </a:tblGrid>
              <a:tr h="307260">
                <a:tc>
                  <a:txBody>
                    <a:bodyPr/>
                    <a:lstStyle/>
                    <a:p>
                      <a:pPr marR="476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86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864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76070" algn="l"/>
                        </a:tabLs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864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76070" algn="l"/>
                        </a:tabLs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054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005242"/>
                  </a:ext>
                </a:extLst>
              </a:tr>
              <a:tr h="921780">
                <a:tc rowSpan="2">
                  <a:txBody>
                    <a:bodyPr/>
                    <a:lstStyle/>
                    <a:p>
                      <a:pPr marR="2762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864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56690" algn="l"/>
                          <a:tab pos="1568450" algn="l"/>
                        </a:tabLst>
                      </a:pP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/tr 92 -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sgk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/tr 92-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sgk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92, 93 -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sgk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90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93 - </a:t>
                      </a:r>
                      <a:r>
                        <a:rPr lang="en-US" sz="20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sgk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800042"/>
                  </a:ext>
                </a:extLst>
              </a:tr>
              <a:tr h="28988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đời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thẳng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”.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phổ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thắng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Tuyên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Cho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khúc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khúc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loa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thanh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Qua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Tuyên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”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thắng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”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phận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biệt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Tuyên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nhằm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000" b="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0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391" marR="52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30181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95506" y="179231"/>
            <a:ext cx="11474551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mối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quả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báo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0400" y="727330"/>
            <a:ext cx="10858500" cy="10551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BR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PHIẾU HỌC TẬP SỐ 01</a:t>
            </a:r>
            <a:r>
              <a:rPr lang="pt-BR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BR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 hiểu văn bản “Phạm Tuyên và ca khúc mừng chiến thắng”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467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393" y="1123611"/>
            <a:ext cx="11474551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mối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quả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báo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393" y="1593072"/>
            <a:ext cx="10858500" cy="560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2.1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đời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“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Bác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đại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”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2368634" y="3025560"/>
            <a:ext cx="3548592" cy="3048329"/>
          </a:xfrm>
          <a:custGeom>
            <a:avLst/>
            <a:gdLst>
              <a:gd name="connsiteX0" fmla="*/ 0 w 2539007"/>
              <a:gd name="connsiteY0" fmla="*/ 0 h 1693518"/>
              <a:gd name="connsiteX1" fmla="*/ 2539007 w 2539007"/>
              <a:gd name="connsiteY1" fmla="*/ 0 h 1693518"/>
              <a:gd name="connsiteX2" fmla="*/ 2539007 w 2539007"/>
              <a:gd name="connsiteY2" fmla="*/ 1693518 h 1693518"/>
              <a:gd name="connsiteX3" fmla="*/ 0 w 2539007"/>
              <a:gd name="connsiteY3" fmla="*/ 1693518 h 1693518"/>
              <a:gd name="connsiteX4" fmla="*/ 0 w 2539007"/>
              <a:gd name="connsiteY4" fmla="*/ 0 h 169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9007" h="1693518">
                <a:moveTo>
                  <a:pt x="0" y="0"/>
                </a:moveTo>
                <a:lnTo>
                  <a:pt x="2539007" y="0"/>
                </a:lnTo>
                <a:lnTo>
                  <a:pt x="2539007" y="1693518"/>
                </a:lnTo>
                <a:lnTo>
                  <a:pt x="0" y="16935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6242" tIns="99568" rIns="99567" bIns="99568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Đầu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tháng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4/1975, tin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chiến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thắng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vang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dội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đến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từ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chiến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trường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phía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Tây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Nam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liên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tiếp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bay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về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…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đã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thôi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thúc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nhạc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sĩ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sáng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tác</a:t>
            </a:r>
            <a:r>
              <a: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Freeform 11"/>
          <p:cNvSpPr/>
          <p:nvPr/>
        </p:nvSpPr>
        <p:spPr>
          <a:xfrm>
            <a:off x="989225" y="2315434"/>
            <a:ext cx="1692671" cy="1692671"/>
          </a:xfrm>
          <a:custGeom>
            <a:avLst/>
            <a:gdLst>
              <a:gd name="connsiteX0" fmla="*/ 0 w 1692671"/>
              <a:gd name="connsiteY0" fmla="*/ 846336 h 1692671"/>
              <a:gd name="connsiteX1" fmla="*/ 846336 w 1692671"/>
              <a:gd name="connsiteY1" fmla="*/ 0 h 1692671"/>
              <a:gd name="connsiteX2" fmla="*/ 1692672 w 1692671"/>
              <a:gd name="connsiteY2" fmla="*/ 846336 h 1692671"/>
              <a:gd name="connsiteX3" fmla="*/ 846336 w 1692671"/>
              <a:gd name="connsiteY3" fmla="*/ 1692672 h 1692671"/>
              <a:gd name="connsiteX4" fmla="*/ 0 w 1692671"/>
              <a:gd name="connsiteY4" fmla="*/ 846336 h 169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2671" h="1692671">
                <a:moveTo>
                  <a:pt x="0" y="846336"/>
                </a:moveTo>
                <a:cubicBezTo>
                  <a:pt x="0" y="378918"/>
                  <a:pt x="378918" y="0"/>
                  <a:pt x="846336" y="0"/>
                </a:cubicBezTo>
                <a:cubicBezTo>
                  <a:pt x="1313754" y="0"/>
                  <a:pt x="1692672" y="378918"/>
                  <a:pt x="1692672" y="846336"/>
                </a:cubicBezTo>
                <a:cubicBezTo>
                  <a:pt x="1692672" y="1313754"/>
                  <a:pt x="1313754" y="1692672"/>
                  <a:pt x="846336" y="1692672"/>
                </a:cubicBezTo>
                <a:cubicBezTo>
                  <a:pt x="378918" y="1692672"/>
                  <a:pt x="0" y="1313754"/>
                  <a:pt x="0" y="846336"/>
                </a:cubicBez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7886" tIns="247886" rIns="247886" bIns="247886" numCol="1" spcCol="1270" anchor="ctr" anchorCtr="0">
            <a:noAutofit/>
          </a:bodyPr>
          <a:lstStyle/>
          <a:p>
            <a:pPr lvl="0"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b="1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Gián</a:t>
            </a:r>
            <a:r>
              <a:rPr lang="en-US" sz="3200" b="1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tiếp</a:t>
            </a:r>
            <a:endParaRPr lang="en-US" sz="3200" kern="1200" dirty="0">
              <a:latin typeface="Baguet Script" panose="000005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0878" y="2622103"/>
            <a:ext cx="4636957" cy="3127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1009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2928937" y="792956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rcRect l="46013" t="45792" r="33622" b="46790"/>
          <a:stretch>
            <a:fillRect/>
          </a:stretch>
        </p:blipFill>
        <p:spPr>
          <a:xfrm>
            <a:off x="7925593" y="800098"/>
            <a:ext cx="1514475" cy="371475"/>
          </a:xfrm>
          <a:custGeom>
            <a:avLst/>
            <a:gdLst>
              <a:gd name="connsiteX0" fmla="*/ 0 w 1514475"/>
              <a:gd name="connsiteY0" fmla="*/ 0 h 371475"/>
              <a:gd name="connsiteX1" fmla="*/ 1514475 w 1514475"/>
              <a:gd name="connsiteY1" fmla="*/ 0 h 371475"/>
              <a:gd name="connsiteX2" fmla="*/ 1514475 w 1514475"/>
              <a:gd name="connsiteY2" fmla="*/ 371475 h 371475"/>
              <a:gd name="connsiteX3" fmla="*/ 0 w 1514475"/>
              <a:gd name="connsiteY3" fmla="*/ 371475 h 371475"/>
              <a:gd name="connsiteX4" fmla="*/ 0 w 1514475"/>
              <a:gd name="connsiteY4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5" h="371475">
                <a:moveTo>
                  <a:pt x="0" y="0"/>
                </a:moveTo>
                <a:lnTo>
                  <a:pt x="1514475" y="0"/>
                </a:lnTo>
                <a:lnTo>
                  <a:pt x="1514475" y="371475"/>
                </a:lnTo>
                <a:lnTo>
                  <a:pt x="0" y="3714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871" y="757237"/>
            <a:ext cx="3761558" cy="548042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5" name="5-Point Star 14"/>
          <p:cNvSpPr/>
          <p:nvPr/>
        </p:nvSpPr>
        <p:spPr>
          <a:xfrm>
            <a:off x="11432451" y="0"/>
            <a:ext cx="766917" cy="619432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0276" r="61555"/>
          <a:stretch/>
        </p:blipFill>
        <p:spPr>
          <a:xfrm>
            <a:off x="4626742" y="6340839"/>
            <a:ext cx="2925816" cy="400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953" y="20930"/>
            <a:ext cx="10858500" cy="49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921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Văn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bản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 1: 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Segoe UI" panose="020B0502040204020203" pitchFamily="34" charset="0"/>
                <a:cs typeface="+mn-cs"/>
              </a:rPr>
              <a:t>PHẠM TUYÊN VÀ CA KHÚC MỪNG CHIẾN THẮN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Nguyệt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8973" y="70080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be 6"/>
          <p:cNvSpPr/>
          <p:nvPr/>
        </p:nvSpPr>
        <p:spPr>
          <a:xfrm>
            <a:off x="987158" y="2820654"/>
            <a:ext cx="3180026" cy="3313446"/>
          </a:xfrm>
          <a:prstGeom prst="cube">
            <a:avLst>
              <a:gd name="adj" fmla="val 1559"/>
            </a:avLst>
          </a:prstGeom>
          <a:blipFill>
            <a:blip r:embed="rId5"/>
            <a:tile tx="0" ty="0" sx="100000" sy="100000" flip="none" algn="tl"/>
          </a:blip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sướng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hào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hứng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dạt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dào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vẻ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vang,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dồn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dập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ta; tin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lợi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cuối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ta.</a:t>
            </a:r>
            <a:endParaRPr lang="en-US" sz="2400" dirty="0">
              <a:solidFill>
                <a:srgbClr val="FF0000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23" name="Cube 22"/>
          <p:cNvSpPr/>
          <p:nvPr/>
        </p:nvSpPr>
        <p:spPr>
          <a:xfrm>
            <a:off x="7879316" y="2856608"/>
            <a:ext cx="3312826" cy="3353692"/>
          </a:xfrm>
          <a:prstGeom prst="cube">
            <a:avLst>
              <a:gd name="adj" fmla="val 1559"/>
            </a:avLst>
          </a:prstGeom>
          <a:blipFill>
            <a:blip r:embed="rId5"/>
            <a:tile tx="0" ty="0" sx="100000" sy="100000" flip="none" algn="tl"/>
          </a:blip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</a:pP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Muốn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ca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khúc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hoành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tráng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ngợi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ca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chiến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thắng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vĩ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đại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dân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tộc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28937" y="1758798"/>
            <a:ext cx="5936104" cy="61459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</a:pP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sáng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tác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ca </a:t>
            </a:r>
            <a:r>
              <a:rPr lang="en-US" sz="32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khúc</a:t>
            </a:r>
            <a:r>
              <a:rPr lang="en-US" sz="32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6516" y="1107298"/>
            <a:ext cx="8431860" cy="626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c.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Tâm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trạng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nhạc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sĩ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Phạm</a:t>
            </a:r>
            <a:r>
              <a:rPr lang="en-US" sz="32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Tuyên</a:t>
            </a:r>
            <a:endParaRPr lang="en-US" sz="32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2481709" y="2503356"/>
            <a:ext cx="7215881" cy="353252"/>
          </a:xfrm>
          <a:custGeom>
            <a:avLst/>
            <a:gdLst>
              <a:gd name="connsiteX0" fmla="*/ 119920 w 6284401"/>
              <a:gd name="connsiteY0" fmla="*/ 0 h 332250"/>
              <a:gd name="connsiteX1" fmla="*/ 6164481 w 6284401"/>
              <a:gd name="connsiteY1" fmla="*/ 0 h 332250"/>
              <a:gd name="connsiteX2" fmla="*/ 6164481 w 6284401"/>
              <a:gd name="connsiteY2" fmla="*/ 40345 h 332250"/>
              <a:gd name="connsiteX3" fmla="*/ 6168227 w 6284401"/>
              <a:gd name="connsiteY3" fmla="*/ 40345 h 332250"/>
              <a:gd name="connsiteX4" fmla="*/ 6168227 w 6284401"/>
              <a:gd name="connsiteY4" fmla="*/ 186298 h 332250"/>
              <a:gd name="connsiteX5" fmla="*/ 6284401 w 6284401"/>
              <a:gd name="connsiteY5" fmla="*/ 186298 h 332250"/>
              <a:gd name="connsiteX6" fmla="*/ 6052054 w 6284401"/>
              <a:gd name="connsiteY6" fmla="*/ 332250 h 332250"/>
              <a:gd name="connsiteX7" fmla="*/ 5819706 w 6284401"/>
              <a:gd name="connsiteY7" fmla="*/ 186298 h 332250"/>
              <a:gd name="connsiteX8" fmla="*/ 5935880 w 6284401"/>
              <a:gd name="connsiteY8" fmla="*/ 186298 h 332250"/>
              <a:gd name="connsiteX9" fmla="*/ 5935880 w 6284401"/>
              <a:gd name="connsiteY9" fmla="*/ 108278 h 332250"/>
              <a:gd name="connsiteX10" fmla="*/ 348521 w 6284401"/>
              <a:gd name="connsiteY10" fmla="*/ 108278 h 332250"/>
              <a:gd name="connsiteX11" fmla="*/ 348521 w 6284401"/>
              <a:gd name="connsiteY11" fmla="*/ 186298 h 332250"/>
              <a:gd name="connsiteX12" fmla="*/ 464695 w 6284401"/>
              <a:gd name="connsiteY12" fmla="*/ 186298 h 332250"/>
              <a:gd name="connsiteX13" fmla="*/ 232348 w 6284401"/>
              <a:gd name="connsiteY13" fmla="*/ 332250 h 332250"/>
              <a:gd name="connsiteX14" fmla="*/ 0 w 6284401"/>
              <a:gd name="connsiteY14" fmla="*/ 186298 h 332250"/>
              <a:gd name="connsiteX15" fmla="*/ 116174 w 6284401"/>
              <a:gd name="connsiteY15" fmla="*/ 186298 h 332250"/>
              <a:gd name="connsiteX16" fmla="*/ 116174 w 6284401"/>
              <a:gd name="connsiteY16" fmla="*/ 40345 h 332250"/>
              <a:gd name="connsiteX17" fmla="*/ 119920 w 6284401"/>
              <a:gd name="connsiteY17" fmla="*/ 40345 h 33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284401" h="332250">
                <a:moveTo>
                  <a:pt x="119920" y="0"/>
                </a:moveTo>
                <a:lnTo>
                  <a:pt x="6164481" y="0"/>
                </a:lnTo>
                <a:lnTo>
                  <a:pt x="6164481" y="40345"/>
                </a:lnTo>
                <a:lnTo>
                  <a:pt x="6168227" y="40345"/>
                </a:lnTo>
                <a:lnTo>
                  <a:pt x="6168227" y="186298"/>
                </a:lnTo>
                <a:lnTo>
                  <a:pt x="6284401" y="186298"/>
                </a:lnTo>
                <a:lnTo>
                  <a:pt x="6052054" y="332250"/>
                </a:lnTo>
                <a:lnTo>
                  <a:pt x="5819706" y="186298"/>
                </a:lnTo>
                <a:lnTo>
                  <a:pt x="5935880" y="186298"/>
                </a:lnTo>
                <a:lnTo>
                  <a:pt x="5935880" y="108278"/>
                </a:lnTo>
                <a:lnTo>
                  <a:pt x="348521" y="108278"/>
                </a:lnTo>
                <a:lnTo>
                  <a:pt x="348521" y="186298"/>
                </a:lnTo>
                <a:lnTo>
                  <a:pt x="464695" y="186298"/>
                </a:lnTo>
                <a:lnTo>
                  <a:pt x="232348" y="332250"/>
                </a:lnTo>
                <a:lnTo>
                  <a:pt x="0" y="186298"/>
                </a:lnTo>
                <a:lnTo>
                  <a:pt x="116174" y="186298"/>
                </a:lnTo>
                <a:lnTo>
                  <a:pt x="116174" y="40345"/>
                </a:lnTo>
                <a:lnTo>
                  <a:pt x="119920" y="4034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0225" y="3298208"/>
            <a:ext cx="3606050" cy="23942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7" name="Vertical Scroll 16"/>
          <p:cNvSpPr/>
          <p:nvPr/>
        </p:nvSpPr>
        <p:spPr>
          <a:xfrm>
            <a:off x="5781320" y="2511152"/>
            <a:ext cx="616659" cy="787056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1735</Words>
  <Application>Microsoft Office PowerPoint</Application>
  <PresentationFormat>Widescreen</PresentationFormat>
  <Paragraphs>136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Baguet Script</vt:lpstr>
      <vt:lpstr>Calibri</vt:lpstr>
      <vt:lpstr>Calibri Light</vt:lpstr>
      <vt:lpstr>Lucida Handwriting</vt:lpstr>
      <vt:lpstr>Segoe UI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DELL</cp:lastModifiedBy>
  <cp:revision>3</cp:revision>
  <dcterms:created xsi:type="dcterms:W3CDTF">2024-02-04T14:59:34Z</dcterms:created>
  <dcterms:modified xsi:type="dcterms:W3CDTF">2024-05-24T14:50:43Z</dcterms:modified>
</cp:coreProperties>
</file>