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9" r:id="rId3"/>
    <p:sldId id="266" r:id="rId4"/>
    <p:sldId id="267" r:id="rId5"/>
    <p:sldId id="269" r:id="rId6"/>
    <p:sldId id="270" r:id="rId7"/>
    <p:sldId id="27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28/10/202424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28/10/202424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3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1.png"/><Relationship Id="rId5" Type="http://schemas.microsoft.com/office/2007/relationships/media" Target="../media/media4.mp3"/><Relationship Id="rId10" Type="http://schemas.openxmlformats.org/officeDocument/2006/relationships/image" Target="../media/image10.png"/><Relationship Id="rId4" Type="http://schemas.openxmlformats.org/officeDocument/2006/relationships/audio" Target="../media/media3.mp3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533401"/>
            <a:ext cx="7772400" cy="1470025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>Chủ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>đề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> </a:t>
            </a:r>
            <a:r>
              <a:rPr 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>2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/>
            </a:r>
            <a:b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</a:br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>GIAI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>ĐIỆU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>QUÊ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itchFamily="34" charset="0"/>
              </a:rPr>
              <a:t>HƯƠNG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092200" y="2385349"/>
            <a:ext cx="10277354" cy="340199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Tiết</a:t>
            </a:r>
            <a:r>
              <a:rPr lang="vi-VN" sz="40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vi-VN" sz="4000" b="1" dirty="0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5</a:t>
            </a:r>
            <a:endParaRPr lang="en-US" sz="4000" b="1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            – 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Hát: Bài </a:t>
            </a:r>
            <a:r>
              <a:rPr lang="en-US" sz="2800" b="1" i="1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Lí cây đa</a:t>
            </a:r>
            <a:endParaRPr lang="en-US" sz="2800" i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           – 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Lí thuyết âm nhạc: </a:t>
            </a:r>
          </a:p>
          <a:p>
            <a:pPr algn="just"/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Kí hiệu 7 bậc âm cơ bản bằng hệ thống chữ cái Latin</a:t>
            </a:r>
            <a:r>
              <a:rPr lang="en-US" sz="2800" b="1" dirty="0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                            </a:t>
            </a:r>
            <a:endParaRPr lang="en-US" sz="2800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          – 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Trải nghiệm và khám phá</a:t>
            </a:r>
            <a:endParaRPr lang="en-US" sz="2800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52413"/>
            <a:ext cx="17272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991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75"/>
            <a:ext cx="12305211" cy="65627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198438"/>
            <a:ext cx="7315200" cy="715962"/>
          </a:xfrm>
        </p:spPr>
        <p:txBody>
          <a:bodyPr/>
          <a:lstStyle/>
          <a:p>
            <a:r>
              <a:rPr lang="en-US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1.</a:t>
            </a:r>
            <a:r>
              <a:rPr lang="vi-VN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b="1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endParaRPr lang="en-US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011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579438"/>
            <a:ext cx="8839200" cy="1554162"/>
          </a:xfrm>
        </p:spPr>
        <p:txBody>
          <a:bodyPr/>
          <a:lstStyle/>
          <a:p>
            <a:r>
              <a:rPr lang="vi-VN" sz="3200" b="1" dirty="0">
                <a:solidFill>
                  <a:srgbClr val="0000FF"/>
                </a:solidFill>
              </a:rPr>
              <a:t>2. Lí thuyết âm </a:t>
            </a:r>
            <a:r>
              <a:rPr lang="vi-VN" sz="3200" b="1" dirty="0" smtClean="0">
                <a:solidFill>
                  <a:srgbClr val="0000FF"/>
                </a:solidFill>
              </a:rPr>
              <a:t>nhạc</a:t>
            </a:r>
            <a:r>
              <a:rPr lang="en-US" sz="3200" b="1" dirty="0" smtClean="0">
                <a:solidFill>
                  <a:srgbClr val="0000FF"/>
                </a:solidFill>
                <a:cs typeface="Times New Roman" pitchFamily="18" charset="0"/>
              </a:rPr>
              <a:t>: </a:t>
            </a:r>
            <a:r>
              <a:rPr lang="vi-VN" sz="3200" b="1" dirty="0">
                <a:solidFill>
                  <a:srgbClr val="0000FF"/>
                </a:solidFill>
              </a:rPr>
              <a:t/>
            </a:r>
            <a:br>
              <a:rPr lang="vi-VN" sz="3200" b="1" dirty="0">
                <a:solidFill>
                  <a:srgbClr val="0000FF"/>
                </a:solidFill>
              </a:rPr>
            </a:br>
            <a:r>
              <a:rPr lang="vi-VN" sz="3200" b="1" dirty="0" smtClean="0">
                <a:solidFill>
                  <a:srgbClr val="C00000"/>
                </a:solidFill>
              </a:rPr>
              <a:t>Kí hiệu 7 bậc âm </a:t>
            </a:r>
            <a:r>
              <a:rPr lang="vi-VN" sz="3200" b="1" dirty="0">
                <a:solidFill>
                  <a:srgbClr val="C00000"/>
                </a:solidFill>
              </a:rPr>
              <a:t>cơ bản</a:t>
            </a:r>
            <a:br>
              <a:rPr lang="vi-VN" sz="3200" b="1" dirty="0">
                <a:solidFill>
                  <a:srgbClr val="C00000"/>
                </a:solidFill>
              </a:rPr>
            </a:br>
            <a:r>
              <a:rPr lang="vi-VN" sz="3200" b="1" dirty="0" smtClean="0">
                <a:solidFill>
                  <a:srgbClr val="C00000"/>
                </a:solidFill>
              </a:rPr>
              <a:t>bằng hệ thống chữ cái Latin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3" name="Gam 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7100" y="2971800"/>
            <a:ext cx="77978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859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579438"/>
            <a:ext cx="8839200" cy="1554162"/>
          </a:xfrm>
        </p:spPr>
        <p:txBody>
          <a:bodyPr/>
          <a:lstStyle/>
          <a:p>
            <a:r>
              <a:rPr lang="vi-VN" sz="3200" b="1" dirty="0">
                <a:solidFill>
                  <a:srgbClr val="0000FF"/>
                </a:solidFill>
              </a:rPr>
              <a:t>2. Lí thuyết âm nhạc</a:t>
            </a:r>
            <a:r>
              <a:rPr lang="vi-VN" sz="3200" b="1">
                <a:solidFill>
                  <a:srgbClr val="0000FF"/>
                </a:solidFill>
              </a:rPr>
              <a:t/>
            </a:r>
            <a:br>
              <a:rPr lang="vi-VN" sz="3200" b="1">
                <a:solidFill>
                  <a:srgbClr val="0000FF"/>
                </a:solidFill>
              </a:rPr>
            </a:br>
            <a:r>
              <a:rPr lang="vi-VN" sz="3200" b="1" smtClean="0">
                <a:solidFill>
                  <a:srgbClr val="C00000"/>
                </a:solidFill>
              </a:rPr>
              <a:t>Kí hiệu 7 bậc âm </a:t>
            </a:r>
            <a:r>
              <a:rPr lang="vi-VN" sz="3200" b="1">
                <a:solidFill>
                  <a:srgbClr val="C00000"/>
                </a:solidFill>
              </a:rPr>
              <a:t>cơ bản</a:t>
            </a:r>
            <a:br>
              <a:rPr lang="vi-VN" sz="3200" b="1">
                <a:solidFill>
                  <a:srgbClr val="C00000"/>
                </a:solidFill>
              </a:rPr>
            </a:br>
            <a:r>
              <a:rPr lang="vi-VN" sz="3200" b="1" smtClean="0">
                <a:solidFill>
                  <a:srgbClr val="C00000"/>
                </a:solidFill>
              </a:rPr>
              <a:t>bằng hệ thống chữ cái Latin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7778" y="4495800"/>
            <a:ext cx="489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 smtClean="0">
                <a:solidFill>
                  <a:srgbClr val="0000FF"/>
                </a:solidFill>
                <a:latin typeface="Bookman-Demi" panose="02020500000000000000" pitchFamily="18" charset="0"/>
                <a:ea typeface="Bookman-Demi" panose="02020500000000000000" pitchFamily="18" charset="0"/>
                <a:cs typeface="Bookman-Demi" panose="02020500000000000000" pitchFamily="18" charset="0"/>
              </a:rPr>
              <a:t>C</a:t>
            </a:r>
            <a:endParaRPr lang="vi-VN" sz="3200" b="1">
              <a:solidFill>
                <a:srgbClr val="0000FF"/>
              </a:solidFill>
              <a:latin typeface="Bookman-Demi" panose="02020500000000000000" pitchFamily="18" charset="0"/>
              <a:ea typeface="Bookman-Demi" panose="02020500000000000000" pitchFamily="18" charset="0"/>
              <a:cs typeface="Bookman-Demi" panose="02020500000000000000" pitchFamily="18" charset="0"/>
            </a:endParaRPr>
          </a:p>
        </p:txBody>
      </p: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2273300" y="2971799"/>
            <a:ext cx="7354888" cy="1523999"/>
            <a:chOff x="597331" y="4590180"/>
            <a:chExt cx="7354901" cy="1523714"/>
          </a:xfrm>
        </p:grpSpPr>
        <p:pic>
          <p:nvPicPr>
            <p:cNvPr id="8" name="Picture 5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01" t="54443" r="45833" b="35925"/>
            <a:stretch>
              <a:fillRect/>
            </a:stretch>
          </p:blipFill>
          <p:spPr bwMode="auto">
            <a:xfrm>
              <a:off x="597331" y="4590180"/>
              <a:ext cx="7354901" cy="1258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2"/>
            <p:cNvSpPr txBox="1">
              <a:spLocks noChangeArrowheads="1"/>
            </p:cNvSpPr>
            <p:nvPr/>
          </p:nvSpPr>
          <p:spPr bwMode="auto">
            <a:xfrm>
              <a:off x="1233690" y="5713784"/>
              <a:ext cx="664662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vi-VN" sz="2000" b="1">
                  <a:solidFill>
                    <a:srgbClr val="C00000"/>
                  </a:solidFill>
                </a:rPr>
                <a:t>ĐÔ      RÊ       MI      PHA    SON     LA        SI       ĐÔ     </a:t>
              </a:r>
              <a:endParaRPr lang="vi-VN" altLang="vi-VN" sz="2000" b="1">
                <a:solidFill>
                  <a:srgbClr val="C00000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631866" y="4495800"/>
            <a:ext cx="489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 smtClean="0">
                <a:solidFill>
                  <a:srgbClr val="0000FF"/>
                </a:solidFill>
                <a:latin typeface="Bookman-Demi" panose="02020500000000000000" pitchFamily="18" charset="0"/>
                <a:ea typeface="Bookman-Demi" panose="02020500000000000000" pitchFamily="18" charset="0"/>
                <a:cs typeface="Bookman-Demi" panose="02020500000000000000" pitchFamily="18" charset="0"/>
              </a:rPr>
              <a:t>C</a:t>
            </a:r>
            <a:endParaRPr lang="vi-VN" sz="3200" b="1">
              <a:solidFill>
                <a:srgbClr val="0000FF"/>
              </a:solidFill>
              <a:latin typeface="Bookman-Demi" panose="02020500000000000000" pitchFamily="18" charset="0"/>
              <a:ea typeface="Bookman-Demi" panose="02020500000000000000" pitchFamily="18" charset="0"/>
              <a:cs typeface="Bookman-Demi" panose="02020500000000000000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66340" y="4485167"/>
            <a:ext cx="555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>
                <a:solidFill>
                  <a:srgbClr val="0000FF"/>
                </a:solidFill>
                <a:latin typeface="Bookman-Demi" panose="02020500000000000000" pitchFamily="18" charset="0"/>
                <a:ea typeface="Bookman-Demi" panose="02020500000000000000" pitchFamily="18" charset="0"/>
                <a:cs typeface="Bookman-Demi" panose="02020500000000000000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0420" y="4485167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>
                <a:solidFill>
                  <a:srgbClr val="0000FF"/>
                </a:solidFill>
                <a:latin typeface="Bookman-Demi" panose="02020500000000000000" pitchFamily="18" charset="0"/>
                <a:ea typeface="Bookman-Demi" panose="02020500000000000000" pitchFamily="18" charset="0"/>
                <a:cs typeface="Bookman-Demi" panose="02020500000000000000" pitchFamily="18" charset="0"/>
              </a:rPr>
              <a:t>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86178" y="4495800"/>
            <a:ext cx="463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>
                <a:solidFill>
                  <a:srgbClr val="0000FF"/>
                </a:solidFill>
                <a:latin typeface="Bookman-Demi" panose="02020500000000000000" pitchFamily="18" charset="0"/>
                <a:ea typeface="Bookman-Demi" panose="02020500000000000000" pitchFamily="18" charset="0"/>
                <a:cs typeface="Bookman-Demi" panose="02020500000000000000" pitchFamily="18" charset="0"/>
              </a:rPr>
              <a:t>F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3745" y="4495800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>
                <a:solidFill>
                  <a:srgbClr val="0000FF"/>
                </a:solidFill>
                <a:latin typeface="Bookman-Demi" panose="02020500000000000000" pitchFamily="18" charset="0"/>
                <a:ea typeface="Bookman-Demi" panose="02020500000000000000" pitchFamily="18" charset="0"/>
                <a:cs typeface="Bookman-Demi" panose="02020500000000000000" pitchFamily="18" charset="0"/>
              </a:rPr>
              <a:t>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007644" y="4485167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>
                <a:solidFill>
                  <a:srgbClr val="0000FF"/>
                </a:solidFill>
                <a:latin typeface="Bookman-Demi" panose="02020500000000000000" pitchFamily="18" charset="0"/>
                <a:ea typeface="Bookman-Demi" panose="02020500000000000000" pitchFamily="18" charset="0"/>
                <a:cs typeface="Bookman-Demi" panose="02020500000000000000" pitchFamily="18" charset="0"/>
              </a:rPr>
              <a:t>A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708602" y="4485167"/>
            <a:ext cx="753732" cy="1077433"/>
            <a:chOff x="7708602" y="4485167"/>
            <a:chExt cx="753732" cy="1077433"/>
          </a:xfrm>
        </p:grpSpPr>
        <p:sp>
          <p:nvSpPr>
            <p:cNvPr id="16" name="TextBox 15"/>
            <p:cNvSpPr txBox="1"/>
            <p:nvPr/>
          </p:nvSpPr>
          <p:spPr>
            <a:xfrm>
              <a:off x="7836198" y="4485167"/>
              <a:ext cx="4812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200" b="1">
                  <a:solidFill>
                    <a:srgbClr val="0000FF"/>
                  </a:solidFill>
                  <a:latin typeface="Bookman-Demi" panose="02020500000000000000" pitchFamily="18" charset="0"/>
                  <a:ea typeface="Bookman-Demi" panose="02020500000000000000" pitchFamily="18" charset="0"/>
                  <a:cs typeface="Bookman-Demi" panose="02020500000000000000" pitchFamily="18" charset="0"/>
                </a:rPr>
                <a:t>B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708602" y="4977825"/>
              <a:ext cx="753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200" smtClean="0">
                  <a:solidFill>
                    <a:srgbClr val="0000FF"/>
                  </a:solidFill>
                  <a:latin typeface="+mn-lt"/>
                  <a:ea typeface="Bookman-Demi" panose="02020500000000000000" pitchFamily="18" charset="0"/>
                  <a:cs typeface="Bookman-Demi" panose="02020500000000000000" pitchFamily="18" charset="0"/>
                </a:rPr>
                <a:t>(H)</a:t>
              </a:r>
              <a:endParaRPr lang="vi-VN" sz="3200">
                <a:solidFill>
                  <a:srgbClr val="0000FF"/>
                </a:solidFill>
                <a:latin typeface="+mn-lt"/>
                <a:ea typeface="Bookman-Demi" panose="02020500000000000000" pitchFamily="18" charset="0"/>
                <a:cs typeface="Bookman-Demi" panose="02020500000000000000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64606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/>
          <a:srcRect l="15417" t="39630" r="72083" b="49999"/>
          <a:stretch/>
        </p:blipFill>
        <p:spPr>
          <a:xfrm>
            <a:off x="762000" y="3206413"/>
            <a:ext cx="2926080" cy="13655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/>
          <a:srcRect l="15417" t="40967" r="73750" b="50741"/>
          <a:stretch/>
        </p:blipFill>
        <p:spPr>
          <a:xfrm>
            <a:off x="4876800" y="3343303"/>
            <a:ext cx="2535858" cy="10918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/>
          <a:srcRect l="15833" t="41111" r="73750" b="50741"/>
          <a:stretch/>
        </p:blipFill>
        <p:spPr>
          <a:xfrm>
            <a:off x="8915322" y="3352766"/>
            <a:ext cx="2438478" cy="107287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751044" y="2949174"/>
            <a:ext cx="489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 smtClean="0">
                <a:solidFill>
                  <a:srgbClr val="0000FF"/>
                </a:solidFill>
                <a:latin typeface="Bookman-Demi" panose="02020500000000000000" pitchFamily="18" charset="0"/>
                <a:ea typeface="Bookman-Demi" panose="02020500000000000000" pitchFamily="18" charset="0"/>
                <a:cs typeface="Bookman-Demi" panose="02020500000000000000" pitchFamily="18" charset="0"/>
              </a:rPr>
              <a:t>C</a:t>
            </a:r>
            <a:endParaRPr lang="vi-VN" sz="3200" b="1">
              <a:solidFill>
                <a:srgbClr val="0000FF"/>
              </a:solidFill>
              <a:latin typeface="Bookman-Demi" panose="02020500000000000000" pitchFamily="18" charset="0"/>
              <a:ea typeface="Bookman-Demi" panose="02020500000000000000" pitchFamily="18" charset="0"/>
              <a:cs typeface="Bookman-Demi" panose="02020500000000000000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7400" y="2949174"/>
            <a:ext cx="463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>
                <a:solidFill>
                  <a:srgbClr val="0000FF"/>
                </a:solidFill>
                <a:latin typeface="Bookman-Demi" panose="02020500000000000000" pitchFamily="18" charset="0"/>
                <a:ea typeface="Bookman-Demi" panose="02020500000000000000" pitchFamily="18" charset="0"/>
                <a:cs typeface="Bookman-Demi" panose="02020500000000000000" pitchFamily="18" charset="0"/>
              </a:rPr>
              <a:t>F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982122" y="2949174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>
                <a:solidFill>
                  <a:srgbClr val="0000FF"/>
                </a:solidFill>
                <a:latin typeface="Bookman-Demi" panose="02020500000000000000" pitchFamily="18" charset="0"/>
                <a:ea typeface="Bookman-Demi" panose="02020500000000000000" pitchFamily="18" charset="0"/>
                <a:cs typeface="Bookman-Demi" panose="02020500000000000000" pitchFamily="18" charset="0"/>
              </a:rPr>
              <a:t>G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1981200" y="762000"/>
            <a:ext cx="8229600" cy="1143000"/>
          </a:xfrm>
        </p:spPr>
        <p:txBody>
          <a:bodyPr/>
          <a:lstStyle/>
          <a:p>
            <a:r>
              <a:rPr lang="vi-VN" sz="2800" b="1" smtClean="0">
                <a:solidFill>
                  <a:srgbClr val="C00000"/>
                </a:solidFill>
                <a:cs typeface="Times New Roman" panose="02020603050405020304" pitchFamily="18" charset="0"/>
              </a:rPr>
              <a:t>Các chữ cái Latin</a:t>
            </a:r>
            <a:br>
              <a:rPr lang="vi-VN" sz="2800" b="1" smtClean="0">
                <a:solidFill>
                  <a:srgbClr val="C00000"/>
                </a:solidFill>
                <a:cs typeface="Times New Roman" panose="02020603050405020304" pitchFamily="18" charset="0"/>
              </a:rPr>
            </a:br>
            <a:r>
              <a:rPr lang="vi-VN" sz="2800" b="1" smtClean="0">
                <a:solidFill>
                  <a:srgbClr val="C00000"/>
                </a:solidFill>
                <a:cs typeface="Times New Roman" panose="02020603050405020304" pitchFamily="18" charset="0"/>
              </a:rPr>
              <a:t>còn được dùng để kí hiệu các hợp âm</a:t>
            </a:r>
            <a:endParaRPr lang="en-US" sz="28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000" y="4343400"/>
            <a:ext cx="1720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smtClean="0">
                <a:solidFill>
                  <a:srgbClr val="C00000"/>
                </a:solidFill>
              </a:rPr>
              <a:t>Đô trưởng</a:t>
            </a:r>
            <a:endParaRPr lang="vi-VN" sz="2400" b="1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0057" y="4343400"/>
            <a:ext cx="18742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smtClean="0">
                <a:solidFill>
                  <a:srgbClr val="C00000"/>
                </a:solidFill>
              </a:rPr>
              <a:t>Pha trưởng</a:t>
            </a:r>
            <a:endParaRPr lang="vi-VN" sz="2400" b="1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272235" y="4343400"/>
            <a:ext cx="18902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smtClean="0">
                <a:solidFill>
                  <a:srgbClr val="C00000"/>
                </a:solidFill>
              </a:rPr>
              <a:t>Son trưởng</a:t>
            </a:r>
            <a:endParaRPr lang="vi-VN" sz="2400" b="1">
              <a:solidFill>
                <a:srgbClr val="C00000"/>
              </a:solidFill>
            </a:endParaRPr>
          </a:p>
        </p:txBody>
      </p:sp>
      <p:pic>
        <p:nvPicPr>
          <p:cNvPr id="17" name="hop am 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720918" y="5177524"/>
            <a:ext cx="406400" cy="406400"/>
          </a:xfrm>
          <a:prstGeom prst="rect">
            <a:avLst/>
          </a:prstGeom>
        </p:spPr>
      </p:pic>
      <p:pic>
        <p:nvPicPr>
          <p:cNvPr id="20" name="hop am f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941529" y="5177524"/>
            <a:ext cx="406400" cy="406400"/>
          </a:xfrm>
          <a:prstGeom prst="rect">
            <a:avLst/>
          </a:prstGeom>
        </p:spPr>
      </p:pic>
      <p:pic>
        <p:nvPicPr>
          <p:cNvPr id="21" name="hop am G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038829" y="51054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222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  <p:bldP spid="12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6200"/>
            <a:ext cx="8229600" cy="2163762"/>
          </a:xfrm>
        </p:spPr>
        <p:txBody>
          <a:bodyPr/>
          <a:lstStyle/>
          <a:p>
            <a:r>
              <a:rPr lang="vi-VN" sz="3200" b="1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3.Trải nghiệm và khám phá</a:t>
            </a:r>
            <a:r>
              <a:rPr lang="vi-VN" sz="3200" b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vi-VN" sz="3200" b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</a:br>
            <a:endParaRPr lang="en-US" sz="3200" b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53" y="1447800"/>
            <a:ext cx="11588494" cy="503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8466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364" y="3911400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981200" y="2179638"/>
            <a:ext cx="9829800" cy="3459163"/>
          </a:xfrm>
        </p:spPr>
        <p:txBody>
          <a:bodyPr/>
          <a:lstStyle/>
          <a:p>
            <a:pPr marL="0" indent="0">
              <a:buNone/>
            </a:pPr>
            <a:r>
              <a:rPr lang="en-US" sz="2800">
                <a:solidFill>
                  <a:srgbClr val="0000FF"/>
                </a:solidFill>
              </a:rPr>
              <a:t>- Tập hát bài </a:t>
            </a:r>
            <a:r>
              <a:rPr lang="en-US" sz="2800" i="1" smtClean="0">
                <a:solidFill>
                  <a:srgbClr val="0000FF"/>
                </a:solidFill>
              </a:rPr>
              <a:t>Lí cây đa; </a:t>
            </a:r>
            <a:r>
              <a:rPr lang="en-US" sz="2800">
                <a:solidFill>
                  <a:srgbClr val="0000FF"/>
                </a:solidFill>
              </a:rPr>
              <a:t>thuộc lời ca.</a:t>
            </a:r>
          </a:p>
          <a:p>
            <a:pPr>
              <a:buFontTx/>
              <a:buChar char="-"/>
            </a:pPr>
            <a:r>
              <a:rPr lang="en-US" sz="2800" smtClean="0">
                <a:solidFill>
                  <a:srgbClr val="0000FF"/>
                </a:solidFill>
              </a:rPr>
              <a:t>Ghi nhớ kí hiệu bằng chữ cái Latin của các nốt: </a:t>
            </a:r>
          </a:p>
          <a:p>
            <a:pPr marL="0" indent="0" algn="ctr">
              <a:buNone/>
            </a:pPr>
            <a:r>
              <a:rPr lang="en-US" sz="2800" b="1" smtClean="0">
                <a:solidFill>
                  <a:srgbClr val="C00000"/>
                </a:solidFill>
              </a:rPr>
              <a:t>Đô, Rê, Mi, Pha, Son, La, Si.</a:t>
            </a:r>
            <a:endParaRPr lang="en-US" sz="2800" b="1">
              <a:solidFill>
                <a:srgbClr val="C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8889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272</TotalTime>
  <Words>141</Words>
  <Application>Microsoft Office PowerPoint</Application>
  <PresentationFormat>Widescreen</PresentationFormat>
  <Paragraphs>31</Paragraphs>
  <Slides>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Bahnschrift</vt:lpstr>
      <vt:lpstr>Bookman-Demi</vt:lpstr>
      <vt:lpstr>Times New Roman</vt:lpstr>
      <vt:lpstr>Tw Cen MT</vt:lpstr>
      <vt:lpstr>Droplet</vt:lpstr>
      <vt:lpstr>Chủ đề 2 GIAI ĐIỆU QUÊ HƯƠNG</vt:lpstr>
      <vt:lpstr>1. Hát: BÀI LÍ CÂY ĐA</vt:lpstr>
      <vt:lpstr>2. Lí thuyết âm nhạc:  Kí hiệu 7 bậc âm cơ bản bằng hệ thống chữ cái Latin</vt:lpstr>
      <vt:lpstr>2. Lí thuyết âm nhạc Kí hiệu 7 bậc âm cơ bản bằng hệ thống chữ cái Latin</vt:lpstr>
      <vt:lpstr>Các chữ cái Latin còn được dùng để kí hiệu các hợp âm</vt:lpstr>
      <vt:lpstr>3.Trải nghiệm và khám phá </vt:lpstr>
      <vt:lpstr>Dặn dò về nhà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Giáo viên: Lê Thị Kim Hưng Trường: THCS Trưng Vương</dc:title>
  <dc:creator>Admin</dc:creator>
  <cp:lastModifiedBy>DELL</cp:lastModifiedBy>
  <cp:revision>18</cp:revision>
  <dcterms:created xsi:type="dcterms:W3CDTF">2021-09-24T09:05:50Z</dcterms:created>
  <dcterms:modified xsi:type="dcterms:W3CDTF">2024-10-28T09:09:13Z</dcterms:modified>
</cp:coreProperties>
</file>