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sldIdLst>
    <p:sldId id="318" r:id="rId2"/>
    <p:sldId id="381" r:id="rId3"/>
    <p:sldId id="387" r:id="rId4"/>
    <p:sldId id="372" r:id="rId5"/>
    <p:sldId id="385" r:id="rId6"/>
    <p:sldId id="388" r:id="rId7"/>
    <p:sldId id="379" r:id="rId8"/>
    <p:sldId id="375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9900"/>
    <a:srgbClr val="0000FF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7" autoAdjust="0"/>
    <p:restoredTop sz="94356" autoAdjust="0"/>
  </p:normalViewPr>
  <p:slideViewPr>
    <p:cSldViewPr>
      <p:cViewPr varScale="1">
        <p:scale>
          <a:sx n="85" d="100"/>
          <a:sy n="85" d="100"/>
        </p:scale>
        <p:origin x="1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08/10/202424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017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057400" y="533401"/>
            <a:ext cx="7772400" cy="1470025"/>
          </a:xfrm>
        </p:spPr>
        <p:txBody>
          <a:bodyPr/>
          <a:lstStyle/>
          <a:p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 đề 1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CHÀO NĂM HỌC MỚI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0" y="2548991"/>
            <a:ext cx="7391400" cy="2327809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1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Ước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mơ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khai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trường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Nhịp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lấy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đà</a:t>
            </a:r>
            <a:endParaRPr lang="en-US" sz="28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TN&amp;KP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3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nhịp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lấy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đà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3276600" cy="715962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</a:t>
            </a:r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: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1E18A3-292E-4A31-B8BC-5856F6F442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99" t="15556" r="47510" b="16666"/>
          <a:stretch/>
        </p:blipFill>
        <p:spPr>
          <a:xfrm>
            <a:off x="990600" y="664574"/>
            <a:ext cx="10515600" cy="611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27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A3E87C24-3760-4C7B-ABEA-FE3F2A6F2E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75" t="38889" r="46250" b="50000"/>
          <a:stretch/>
        </p:blipFill>
        <p:spPr>
          <a:xfrm>
            <a:off x="2019300" y="4768712"/>
            <a:ext cx="8115300" cy="114298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5BAA152-7AF8-4AB9-9EDB-B76F0288CB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375" t="37778" r="46250" b="50000"/>
          <a:stretch/>
        </p:blipFill>
        <p:spPr>
          <a:xfrm>
            <a:off x="2019300" y="1905000"/>
            <a:ext cx="8115300" cy="12572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382000" cy="381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Nhịp lấy đà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1066800" y="1122056"/>
            <a:ext cx="6248400" cy="478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400" b="1">
                <a:solidFill>
                  <a:srgbClr val="0000FF"/>
                </a:solidFill>
              </a:rPr>
              <a:t>Ví dụ 1: </a:t>
            </a:r>
            <a:r>
              <a:rPr lang="en-US" sz="2400">
                <a:solidFill>
                  <a:srgbClr val="0000FF"/>
                </a:solidFill>
              </a:rPr>
              <a:t>Bài hát </a:t>
            </a:r>
            <a:r>
              <a:rPr lang="en-US" sz="2400" i="1">
                <a:solidFill>
                  <a:srgbClr val="C00000"/>
                </a:solidFill>
              </a:rPr>
              <a:t>Xoè hoa </a:t>
            </a:r>
            <a:r>
              <a:rPr lang="en-US" sz="2400">
                <a:solidFill>
                  <a:srgbClr val="0000FF"/>
                </a:solidFill>
              </a:rPr>
              <a:t>(Dân ca Thái)</a:t>
            </a:r>
          </a:p>
        </p:txBody>
      </p:sp>
      <p:pic>
        <p:nvPicPr>
          <p:cNvPr id="22" name="Nhip Lay da Xoe Hoa am thanh">
            <a:hlinkClick r:id="" action="ppaction://media"/>
            <a:extLst>
              <a:ext uri="{FF2B5EF4-FFF2-40B4-BE49-F238E27FC236}">
                <a16:creationId xmlns:a16="http://schemas.microsoft.com/office/drawing/2014/main" id="{9022658E-ED74-4315-99C6-8737EC78B6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63579" y="2165071"/>
            <a:ext cx="406400" cy="4064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EACA103-54C7-4FDC-87B8-43FC732D726C}"/>
              </a:ext>
            </a:extLst>
          </p:cNvPr>
          <p:cNvSpPr txBox="1"/>
          <p:nvPr/>
        </p:nvSpPr>
        <p:spPr>
          <a:xfrm>
            <a:off x="1066800" y="3810000"/>
            <a:ext cx="9296400" cy="478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n-US" sz="2400" b="1">
                <a:solidFill>
                  <a:srgbClr val="0000FF"/>
                </a:solidFill>
              </a:rPr>
              <a:t>Ví dụ 2: </a:t>
            </a:r>
            <a:r>
              <a:rPr lang="en-US" sz="2400">
                <a:solidFill>
                  <a:srgbClr val="0000FF"/>
                </a:solidFill>
              </a:rPr>
              <a:t>Bài hát </a:t>
            </a:r>
            <a:r>
              <a:rPr lang="en-US" sz="2400" i="1">
                <a:solidFill>
                  <a:srgbClr val="C00000"/>
                </a:solidFill>
              </a:rPr>
              <a:t>Bụi phấn </a:t>
            </a:r>
            <a:r>
              <a:rPr lang="en-US" sz="2400">
                <a:solidFill>
                  <a:srgbClr val="0000FF"/>
                </a:solidFill>
              </a:rPr>
              <a:t>(Nhạc và lời: Vũ Hoàng – Lê Văn Lộc)</a:t>
            </a:r>
          </a:p>
        </p:txBody>
      </p:sp>
      <p:pic>
        <p:nvPicPr>
          <p:cNvPr id="38" name="Nhip Lay da Bui phan am thanh">
            <a:hlinkClick r:id="" action="ppaction://media"/>
            <a:extLst>
              <a:ext uri="{FF2B5EF4-FFF2-40B4-BE49-F238E27FC236}">
                <a16:creationId xmlns:a16="http://schemas.microsoft.com/office/drawing/2014/main" id="{294B67D7-EFAC-44D8-A182-5E31F88E4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63579" y="4927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88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A3E87C24-3760-4C7B-ABEA-FE3F2A6F2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75" t="38889" r="46250" b="50000"/>
          <a:stretch/>
        </p:blipFill>
        <p:spPr>
          <a:xfrm>
            <a:off x="3162300" y="5128768"/>
            <a:ext cx="8115300" cy="114298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5BAA152-7AF8-4AB9-9EDB-B76F0288CB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5" t="37778" r="46250" b="50000"/>
          <a:stretch/>
        </p:blipFill>
        <p:spPr>
          <a:xfrm>
            <a:off x="3162300" y="2099932"/>
            <a:ext cx="8115300" cy="12572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2274493" y="1005843"/>
            <a:ext cx="8942148" cy="89915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vi-VN" sz="2400">
                <a:solidFill>
                  <a:srgbClr val="0000FF"/>
                </a:solidFill>
              </a:rPr>
              <a:t>Nh</a:t>
            </a:r>
            <a:r>
              <a:rPr lang="en-US" sz="2400">
                <a:solidFill>
                  <a:srgbClr val="0000FF"/>
                </a:solidFill>
              </a:rPr>
              <a:t>ịp    có mấy phách trong một ô nhịp</a:t>
            </a:r>
            <a:r>
              <a:rPr lang="vi-VN" sz="2400">
                <a:solidFill>
                  <a:srgbClr val="0000FF"/>
                </a:solidFill>
              </a:rPr>
              <a:t>?</a:t>
            </a:r>
            <a:r>
              <a:rPr lang="en-US" sz="2400">
                <a:solidFill>
                  <a:srgbClr val="0000FF"/>
                </a:solidFill>
              </a:rPr>
              <a:t> Ô nhịp bắt đầu bài </a:t>
            </a:r>
            <a:r>
              <a:rPr lang="en-US" sz="2400" i="1">
                <a:solidFill>
                  <a:srgbClr val="C00000"/>
                </a:solidFill>
              </a:rPr>
              <a:t>Xoè hoa </a:t>
            </a:r>
            <a:r>
              <a:rPr lang="en-US" sz="2400">
                <a:solidFill>
                  <a:srgbClr val="0000FF"/>
                </a:solidFill>
              </a:rPr>
              <a:t>có đủ số phách theo quy định hay không</a:t>
            </a:r>
            <a:r>
              <a:rPr lang="vi-VN" sz="2400">
                <a:solidFill>
                  <a:srgbClr val="0000FF"/>
                </a:solidFill>
              </a:rPr>
              <a:t>?</a:t>
            </a:r>
            <a:endParaRPr lang="en-US" sz="2400">
              <a:solidFill>
                <a:srgbClr val="0000FF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2295305-0AD1-4C35-8644-610538A53074}"/>
              </a:ext>
            </a:extLst>
          </p:cNvPr>
          <p:cNvGrpSpPr/>
          <p:nvPr/>
        </p:nvGrpSpPr>
        <p:grpSpPr>
          <a:xfrm>
            <a:off x="2377440" y="2819400"/>
            <a:ext cx="1965960" cy="838200"/>
            <a:chOff x="1234440" y="2743200"/>
            <a:chExt cx="1965960" cy="8382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11C2AFB-42E2-4440-A8A4-76D6E411FA31}"/>
                </a:ext>
              </a:extLst>
            </p:cNvPr>
            <p:cNvSpPr/>
            <p:nvPr/>
          </p:nvSpPr>
          <p:spPr bwMode="auto">
            <a:xfrm>
              <a:off x="1234440" y="3276600"/>
              <a:ext cx="1965960" cy="304800"/>
            </a:xfrm>
            <a:prstGeom prst="rect">
              <a:avLst/>
            </a:prstGeom>
            <a:noFill/>
            <a:ln w="9525" cap="flat" cmpd="sng" algn="ctr">
              <a:solidFill>
                <a:srgbClr val="CC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>
                  <a:ln>
                    <a:noFill/>
                  </a:ln>
                  <a:solidFill>
                    <a:srgbClr val="CC00CC"/>
                  </a:solidFill>
                  <a:effectLst/>
                  <a:latin typeface="Arial" charset="0"/>
                </a:rPr>
                <a:t>Thiếu 1,5 phách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B5F05F67-7113-4ADB-986B-A9F3481A9CAC}"/>
                </a:ext>
              </a:extLst>
            </p:cNvPr>
            <p:cNvCxnSpPr>
              <a:stCxn id="16" idx="0"/>
            </p:cNvCxnSpPr>
            <p:nvPr/>
          </p:nvCxnSpPr>
          <p:spPr bwMode="auto">
            <a:xfrm flipV="1">
              <a:off x="2217420" y="2743200"/>
              <a:ext cx="678180" cy="5334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CC00C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506BF7B-CB6E-47EE-BD3E-20D15DFFBFE8}"/>
              </a:ext>
            </a:extLst>
          </p:cNvPr>
          <p:cNvGrpSpPr/>
          <p:nvPr/>
        </p:nvGrpSpPr>
        <p:grpSpPr>
          <a:xfrm>
            <a:off x="2377440" y="5752700"/>
            <a:ext cx="1965960" cy="838200"/>
            <a:chOff x="1234440" y="5791200"/>
            <a:chExt cx="1965960" cy="8382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FA1B231-A397-49DF-945C-1514DC4F797E}"/>
                </a:ext>
              </a:extLst>
            </p:cNvPr>
            <p:cNvSpPr/>
            <p:nvPr/>
          </p:nvSpPr>
          <p:spPr bwMode="auto">
            <a:xfrm>
              <a:off x="1234440" y="6324600"/>
              <a:ext cx="1965960" cy="304800"/>
            </a:xfrm>
            <a:prstGeom prst="rect">
              <a:avLst/>
            </a:prstGeom>
            <a:noFill/>
            <a:ln w="9525" cap="flat" cmpd="sng" algn="ctr">
              <a:solidFill>
                <a:srgbClr val="CC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>
                  <a:ln>
                    <a:noFill/>
                  </a:ln>
                  <a:solidFill>
                    <a:srgbClr val="CC00CC"/>
                  </a:solidFill>
                  <a:effectLst/>
                  <a:latin typeface="Arial" charset="0"/>
                </a:rPr>
                <a:t>Thiếu 2 phách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A38173D-0BCE-474A-8157-9192E209F50C}"/>
                </a:ext>
              </a:extLst>
            </p:cNvPr>
            <p:cNvCxnSpPr>
              <a:cxnSpLocks/>
              <a:stCxn id="32" idx="0"/>
            </p:cNvCxnSpPr>
            <p:nvPr/>
          </p:nvCxnSpPr>
          <p:spPr bwMode="auto">
            <a:xfrm flipV="1">
              <a:off x="2217420" y="5791200"/>
              <a:ext cx="449580" cy="5334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CC00C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3F12EBF-16FD-4BB1-9FC3-72BC45B951EA}"/>
              </a:ext>
            </a:extLst>
          </p:cNvPr>
          <p:cNvGrpSpPr/>
          <p:nvPr/>
        </p:nvGrpSpPr>
        <p:grpSpPr>
          <a:xfrm>
            <a:off x="3377612" y="857450"/>
            <a:ext cx="356188" cy="709762"/>
            <a:chOff x="7924800" y="2743200"/>
            <a:chExt cx="356188" cy="70976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33B24E7-B3A9-4FE3-82BB-F5A5FBCEFBCD}"/>
                </a:ext>
              </a:extLst>
            </p:cNvPr>
            <p:cNvSpPr txBox="1"/>
            <p:nvPr/>
          </p:nvSpPr>
          <p:spPr>
            <a:xfrm>
              <a:off x="7924800" y="2743200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2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7A1674C-06C6-4F52-AF22-69442706E1D0}"/>
                </a:ext>
              </a:extLst>
            </p:cNvPr>
            <p:cNvSpPr txBox="1"/>
            <p:nvPr/>
          </p:nvSpPr>
          <p:spPr>
            <a:xfrm>
              <a:off x="7924800" y="2991297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4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1BF7616-D282-400D-82CC-67689DA38357}"/>
              </a:ext>
            </a:extLst>
          </p:cNvPr>
          <p:cNvSpPr txBox="1"/>
          <p:nvPr/>
        </p:nvSpPr>
        <p:spPr>
          <a:xfrm>
            <a:off x="2263860" y="3886200"/>
            <a:ext cx="8942148" cy="89915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vi-VN" sz="2400">
                <a:solidFill>
                  <a:srgbClr val="0000FF"/>
                </a:solidFill>
              </a:rPr>
              <a:t>Nh</a:t>
            </a:r>
            <a:r>
              <a:rPr lang="en-US" sz="2400">
                <a:solidFill>
                  <a:srgbClr val="0000FF"/>
                </a:solidFill>
              </a:rPr>
              <a:t>ịp    có mấy phách trong một ô nhịp</a:t>
            </a:r>
            <a:r>
              <a:rPr lang="vi-VN" sz="2400">
                <a:solidFill>
                  <a:srgbClr val="0000FF"/>
                </a:solidFill>
              </a:rPr>
              <a:t>?</a:t>
            </a:r>
            <a:r>
              <a:rPr lang="en-US" sz="2400">
                <a:solidFill>
                  <a:srgbClr val="0000FF"/>
                </a:solidFill>
              </a:rPr>
              <a:t> Ô nhịp bắt đầu bài </a:t>
            </a:r>
            <a:r>
              <a:rPr lang="en-US" sz="2400" i="1">
                <a:solidFill>
                  <a:srgbClr val="C00000"/>
                </a:solidFill>
              </a:rPr>
              <a:t>Bụi phấn </a:t>
            </a:r>
            <a:r>
              <a:rPr lang="en-US" sz="2400">
                <a:solidFill>
                  <a:srgbClr val="0000FF"/>
                </a:solidFill>
              </a:rPr>
              <a:t>có đủ số phách theo quy định hay không</a:t>
            </a:r>
            <a:r>
              <a:rPr lang="vi-VN" sz="2400">
                <a:solidFill>
                  <a:srgbClr val="0000FF"/>
                </a:solidFill>
              </a:rPr>
              <a:t>?</a:t>
            </a:r>
            <a:endParaRPr lang="en-US" sz="2400">
              <a:solidFill>
                <a:srgbClr val="0000FF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884C20B-3077-4550-93EA-BB2401BFEACB}"/>
              </a:ext>
            </a:extLst>
          </p:cNvPr>
          <p:cNvGrpSpPr/>
          <p:nvPr/>
        </p:nvGrpSpPr>
        <p:grpSpPr>
          <a:xfrm>
            <a:off x="3377612" y="3733800"/>
            <a:ext cx="356188" cy="709762"/>
            <a:chOff x="7924800" y="2743200"/>
            <a:chExt cx="356188" cy="70976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9167043-FECF-42C8-BED5-5C7B08971EF2}"/>
                </a:ext>
              </a:extLst>
            </p:cNvPr>
            <p:cNvSpPr txBox="1"/>
            <p:nvPr/>
          </p:nvSpPr>
          <p:spPr>
            <a:xfrm>
              <a:off x="7924800" y="2743200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D1ECCA2-4286-45FD-B6E2-4E313C8DF3EA}"/>
                </a:ext>
              </a:extLst>
            </p:cNvPr>
            <p:cNvSpPr txBox="1"/>
            <p:nvPr/>
          </p:nvSpPr>
          <p:spPr>
            <a:xfrm>
              <a:off x="7924800" y="2991297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4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A2D44F4E-72C4-4DE4-8860-CEA42525B780}"/>
              </a:ext>
            </a:extLst>
          </p:cNvPr>
          <p:cNvSpPr txBox="1"/>
          <p:nvPr/>
        </p:nvSpPr>
        <p:spPr>
          <a:xfrm>
            <a:off x="4648200" y="1962090"/>
            <a:ext cx="6442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1         2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1           2       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1          2        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1      .... </a:t>
            </a:r>
            <a:endParaRPr lang="en-US">
              <a:solidFill>
                <a:srgbClr val="CC00CC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C6D8547-DCE4-4BFC-8BA9-C769E8901B0C}"/>
              </a:ext>
            </a:extLst>
          </p:cNvPr>
          <p:cNvSpPr txBox="1"/>
          <p:nvPr/>
        </p:nvSpPr>
        <p:spPr>
          <a:xfrm>
            <a:off x="4457300" y="4836746"/>
            <a:ext cx="63786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1     2     3    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1     2     3 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1    2     3        </a:t>
            </a:r>
            <a:r>
              <a:rPr lang="en-US" sz="2000">
                <a:solidFill>
                  <a:srgbClr val="CC00CC"/>
                </a:solidFill>
              </a:rPr>
              <a:t>|</a:t>
            </a:r>
            <a:r>
              <a:rPr lang="en-US" sz="2000" b="1">
                <a:solidFill>
                  <a:srgbClr val="CC00CC"/>
                </a:solidFill>
              </a:rPr>
              <a:t> </a:t>
            </a:r>
            <a:r>
              <a:rPr lang="en-US" b="1">
                <a:solidFill>
                  <a:srgbClr val="CC00CC"/>
                </a:solidFill>
              </a:rPr>
              <a:t> 1      .... </a:t>
            </a:r>
            <a:endParaRPr lang="en-US">
              <a:solidFill>
                <a:srgbClr val="CC00CC"/>
              </a:solidFill>
            </a:endParaRP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22AABC8-338F-4925-8968-17077A164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0" y="228600"/>
            <a:ext cx="3962400" cy="457200"/>
          </a:xfrm>
        </p:spPr>
        <p:txBody>
          <a:bodyPr/>
          <a:lstStyle/>
          <a:p>
            <a:r>
              <a:rPr lang="en-US" sz="3200" b="1">
                <a:solidFill>
                  <a:srgbClr val="00B050"/>
                </a:solidFill>
                <a:cs typeface="Times New Roman" panose="02020603050405020304" pitchFamily="18" charset="0"/>
              </a:rPr>
              <a:t>Thảo luận nhóm</a:t>
            </a:r>
          </a:p>
        </p:txBody>
      </p:sp>
      <p:pic>
        <p:nvPicPr>
          <p:cNvPr id="54" name="Picture 4" descr="https://tuannguyenweb.files.wordpress.com/2017/05/8209cd50d6a29bf52a674ca37df94565_students-group-work-by-pietluk-children-group-work-clipart_2213-1650.png?w=1075">
            <a:extLst>
              <a:ext uri="{FF2B5EF4-FFF2-40B4-BE49-F238E27FC236}">
                <a16:creationId xmlns:a16="http://schemas.microsoft.com/office/drawing/2014/main" id="{7F4112E5-77FE-4F2E-B0FA-2B99ECD1A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76" y="997403"/>
            <a:ext cx="1523463" cy="1136197"/>
          </a:xfrm>
          <a:prstGeom prst="rect">
            <a:avLst/>
          </a:prstGeom>
          <a:noFill/>
          <a:ln w="31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B074A0B-1D0F-4A69-8A0F-49E704A34B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6528" y="3886200"/>
            <a:ext cx="1684255" cy="1242234"/>
          </a:xfrm>
          <a:prstGeom prst="rect">
            <a:avLst/>
          </a:prstGeom>
          <a:ln w="3175">
            <a:noFill/>
          </a:ln>
        </p:spPr>
      </p:pic>
    </p:spTree>
    <p:extLst>
      <p:ext uri="{BB962C8B-B14F-4D97-AF65-F5344CB8AC3E}">
        <p14:creationId xmlns:p14="http://schemas.microsoft.com/office/powerpoint/2010/main" val="2288920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AED1D9F-E246-4650-B22B-C4F24890C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4705"/>
            <a:ext cx="8795279" cy="654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7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1971C20-65E5-43A5-A71C-73B362A7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0" y="198438"/>
            <a:ext cx="5715000" cy="7159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III.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Trải nghiệm và khám phá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08ECA7-B15D-4517-8723-6A090B339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78" y="1219197"/>
            <a:ext cx="10992622" cy="435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589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382000" cy="381000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</a:rPr>
              <a:t>Đáp án</a:t>
            </a:r>
            <a:endParaRPr lang="en-US" sz="2800" b="1" dirty="0">
              <a:solidFill>
                <a:srgbClr val="0000FF"/>
              </a:solidFill>
            </a:endParaRPr>
          </a:p>
        </p:txBody>
      </p:sp>
      <p:pic>
        <p:nvPicPr>
          <p:cNvPr id="5" name="CD1 Trai nghiem BQ">
            <a:hlinkClick r:id="" action="ppaction://media"/>
            <a:extLst>
              <a:ext uri="{FF2B5EF4-FFF2-40B4-BE49-F238E27FC236}">
                <a16:creationId xmlns:a16="http://schemas.microsoft.com/office/drawing/2014/main" id="{209C6F7E-8AD2-41CC-8B79-425F5C5A65A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679" end="0.9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1909" y="914400"/>
            <a:ext cx="9511088" cy="534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179639"/>
            <a:ext cx="85344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C00000"/>
                </a:solidFill>
              </a:rPr>
              <a:t>Ước mơ mùa khai trường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7978</TotalTime>
  <Words>194</Words>
  <Application>Microsoft Office PowerPoint</Application>
  <PresentationFormat>Widescreen</PresentationFormat>
  <Paragraphs>24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Default Design</vt:lpstr>
      <vt:lpstr>Chủ đề 1 CHÀO NĂM HỌC MỚI</vt:lpstr>
      <vt:lpstr>I. Hát bài:</vt:lpstr>
      <vt:lpstr>II. Nhịp lấy đà</vt:lpstr>
      <vt:lpstr>Thảo luận nhóm</vt:lpstr>
      <vt:lpstr>PowerPoint Presentation</vt:lpstr>
      <vt:lpstr>III. Trải nghiệm và khám phá</vt:lpstr>
      <vt:lpstr>Đáp án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301</cp:revision>
  <dcterms:created xsi:type="dcterms:W3CDTF">2006-11-06T13:45:38Z</dcterms:created>
  <dcterms:modified xsi:type="dcterms:W3CDTF">2024-10-08T03:10:51Z</dcterms:modified>
</cp:coreProperties>
</file>