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9"/>
  </p:notesMasterIdLst>
  <p:sldIdLst>
    <p:sldId id="292" r:id="rId2"/>
    <p:sldId id="293" r:id="rId3"/>
    <p:sldId id="295" r:id="rId4"/>
    <p:sldId id="299" r:id="rId5"/>
    <p:sldId id="300" r:id="rId6"/>
    <p:sldId id="301" r:id="rId7"/>
    <p:sldId id="310" r:id="rId8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66"/>
    <a:srgbClr val="0000FF"/>
    <a:srgbClr val="FF00FF"/>
    <a:srgbClr val="FFE36D"/>
    <a:srgbClr val="FFF1B3"/>
    <a:srgbClr val="CC00CC"/>
    <a:srgbClr val="C8FFFF"/>
    <a:srgbClr val="FF9900"/>
    <a:srgbClr val="FF7043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356" autoAdjust="0"/>
  </p:normalViewPr>
  <p:slideViewPr>
    <p:cSldViewPr>
      <p:cViewPr varScale="1">
        <p:scale>
          <a:sx n="85" d="100"/>
          <a:sy n="85" d="100"/>
        </p:scale>
        <p:origin x="138" y="8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467A44-B9E3-4839-A5C6-5F8A911FFAFC}" type="datetimeFigureOut">
              <a:rPr lang="en-US" smtClean="0"/>
              <a:pPr/>
              <a:t>08/10/202424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8F8F5B-8E1F-4947-81C1-D51EE90A86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083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8C4A0E-AE95-454F-A2E2-71B23AF28C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DEE483-DD1C-4192-AD40-C8F21048B1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E4362E-EEC3-4576-BDFE-7739F93EDD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CDB6DB-3D4F-49D8-8FDB-612300820E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A0F44-ECC0-4664-BB81-4589E688E0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9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BB2E09-7A25-4679-9E62-65DB48CA28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40C62B-41F5-48A8-B539-C8361A2645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7130BA-9B41-4D5B-8CD7-263DBE816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63D9F9-6FA6-4913-AC9C-E88B45A273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FEDE19-A640-4E92-93C1-021EA31184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395E3F-7D6A-4CA7-B93E-E99E08BA59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B3C4FF-FCF3-423C-AF0D-CC2F270ACB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54EED5-014E-4B21-AF20-0FAAD83CEF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49440E-59E1-47FA-B69F-0F304E9996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0BE4AC-A57C-4D7A-8622-A771FD9AD3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035C7E76-F3A5-4018-853D-E449C62038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microsoft.com/office/2007/relationships/media" Target="../media/media3.mp3"/><Relationship Id="rId7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openxmlformats.org/officeDocument/2006/relationships/image" Target="../media/image8.png"/><Relationship Id="rId5" Type="http://schemas.microsoft.com/office/2007/relationships/media" Target="../media/media4.mp3"/><Relationship Id="rId10" Type="http://schemas.openxmlformats.org/officeDocument/2006/relationships/image" Target="../media/image7.jpeg"/><Relationship Id="rId4" Type="http://schemas.openxmlformats.org/officeDocument/2006/relationships/audio" Target="../media/media3.mp3"/><Relationship Id="rId9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209800" y="533401"/>
            <a:ext cx="7772400" cy="1470025"/>
          </a:xfrm>
        </p:spPr>
        <p:txBody>
          <a:bodyPr/>
          <a:lstStyle/>
          <a:p>
            <a:r>
              <a:rPr lang="en-US" sz="40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Chủ</a:t>
            </a:r>
            <a:r>
              <a:rPr 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đề</a:t>
            </a:r>
            <a:r>
              <a:rPr 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</a:t>
            </a:r>
            <a:br>
              <a:rPr lang="en-US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 </a:t>
            </a:r>
            <a:r>
              <a:rPr lang="en-US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YÊU</a:t>
            </a: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ÂM</a:t>
            </a: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NHẠC</a:t>
            </a: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1828800" y="2362200"/>
            <a:ext cx="8839200" cy="2743200"/>
          </a:xfrm>
        </p:spPr>
        <p:txBody>
          <a:bodyPr/>
          <a:lstStyle/>
          <a:p>
            <a:r>
              <a:rPr lang="en-US" sz="4000" b="1" u="sng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Tiết</a:t>
            </a:r>
            <a:r>
              <a:rPr lang="vi-VN" sz="4000" b="1" u="sng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1</a:t>
            </a:r>
            <a:endParaRPr lang="en-US" sz="4000" b="1" u="sng" dirty="0">
              <a:solidFill>
                <a:srgbClr val="0000FF"/>
              </a:solidFill>
              <a:latin typeface="+mj-lt"/>
              <a:cs typeface="Times New Roman" panose="02020603050405020304" pitchFamily="18" charset="0"/>
            </a:endParaRPr>
          </a:p>
          <a:p>
            <a:pPr algn="just"/>
            <a:r>
              <a:rPr lang="en-US" sz="2800" b="1" dirty="0" smtClean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             – </a:t>
            </a:r>
            <a:r>
              <a:rPr lang="en-US" sz="28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Hát</a:t>
            </a:r>
            <a:r>
              <a:rPr lang="en-US" sz="28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: </a:t>
            </a:r>
            <a:r>
              <a:rPr lang="en-US" sz="28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Em</a:t>
            </a:r>
            <a:r>
              <a:rPr lang="en-US" sz="2800" b="1" i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yêu</a:t>
            </a:r>
            <a:r>
              <a:rPr lang="en-US" sz="2800" b="1" i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giờ</a:t>
            </a:r>
            <a:r>
              <a:rPr lang="en-US" sz="2800" b="1" i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học</a:t>
            </a:r>
            <a:r>
              <a:rPr lang="en-US" sz="2800" b="1" i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hát</a:t>
            </a:r>
            <a:endParaRPr lang="en-US" sz="2800" i="1" dirty="0">
              <a:solidFill>
                <a:srgbClr val="C00000"/>
              </a:solidFill>
              <a:latin typeface="+mj-lt"/>
              <a:cs typeface="Times New Roman" panose="02020603050405020304" pitchFamily="18" charset="0"/>
            </a:endParaRPr>
          </a:p>
          <a:p>
            <a:pPr algn="just"/>
            <a:r>
              <a:rPr lang="en-US" sz="2800" b="1" dirty="0" smtClean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                    – </a:t>
            </a:r>
            <a:r>
              <a:rPr lang="en-US" sz="28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Lí</a:t>
            </a:r>
            <a:r>
              <a:rPr lang="en-US" sz="28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thuyết</a:t>
            </a:r>
            <a:r>
              <a:rPr lang="en-US" sz="28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âm</a:t>
            </a:r>
            <a:r>
              <a:rPr lang="en-US" sz="28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nhạc</a:t>
            </a:r>
            <a:r>
              <a:rPr lang="en-US" sz="28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: </a:t>
            </a:r>
          </a:p>
          <a:p>
            <a:pPr algn="just"/>
            <a:r>
              <a:rPr lang="en-US" sz="28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thuộc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tính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cơ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bản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âm</a:t>
            </a:r>
            <a:r>
              <a:rPr lang="vi-VN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thanh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có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tính</a:t>
            </a:r>
            <a:r>
              <a:rPr lang="en-US" sz="2800" b="1" dirty="0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C00000"/>
                </a:solidFill>
                <a:latin typeface="+mj-lt"/>
                <a:cs typeface="Times New Roman" panose="02020603050405020304" pitchFamily="18" charset="0"/>
              </a:rPr>
              <a:t>nhạc</a:t>
            </a:r>
            <a:r>
              <a:rPr lang="en-US" sz="28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                                       </a:t>
            </a:r>
            <a:endParaRPr lang="en-US" sz="2800" dirty="0">
              <a:solidFill>
                <a:srgbClr val="0000FF"/>
              </a:solidFill>
              <a:latin typeface="+mj-lt"/>
              <a:cs typeface="Times New Roman" panose="02020603050405020304" pitchFamily="18" charset="0"/>
            </a:endParaRPr>
          </a:p>
          <a:p>
            <a:pPr algn="just"/>
            <a:r>
              <a:rPr lang="en-US" sz="2800" b="1" dirty="0" smtClean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                 – </a:t>
            </a:r>
            <a:r>
              <a:rPr lang="en-US" sz="28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Trải</a:t>
            </a:r>
            <a:r>
              <a:rPr lang="en-US" sz="28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nghiệm</a:t>
            </a:r>
            <a:r>
              <a:rPr lang="en-US" sz="28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khám</a:t>
            </a:r>
            <a:r>
              <a:rPr lang="en-US" sz="28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phá</a:t>
            </a:r>
            <a:endParaRPr lang="en-US" sz="2800" dirty="0">
              <a:solidFill>
                <a:srgbClr val="0000FF"/>
              </a:solidFill>
              <a:latin typeface="+mj-lt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clrChange>
              <a:clrFrom>
                <a:srgbClr val="F9FEFF"/>
              </a:clrFrom>
              <a:clrTo>
                <a:srgbClr val="F9FE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52413"/>
            <a:ext cx="1727200" cy="193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349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8601"/>
            <a:ext cx="12344400" cy="64885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167835"/>
            <a:ext cx="4191000" cy="715962"/>
          </a:xfrm>
        </p:spPr>
        <p:txBody>
          <a:bodyPr/>
          <a:lstStyle/>
          <a:p>
            <a:r>
              <a:rPr lang="en-US" sz="2800" b="1" dirty="0">
                <a:solidFill>
                  <a:srgbClr val="0000FF"/>
                </a:solidFill>
                <a:cs typeface="Times New Roman" panose="02020603050405020304" pitchFamily="18" charset="0"/>
              </a:rPr>
              <a:t>1.</a:t>
            </a:r>
            <a:r>
              <a:rPr lang="vi-VN" sz="2800" b="1" dirty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vi-VN" sz="2800" b="1" dirty="0" smtClean="0">
                <a:solidFill>
                  <a:srgbClr val="0000FF"/>
                </a:solidFill>
                <a:cs typeface="Times New Roman" panose="02020603050405020304" pitchFamily="18" charset="0"/>
              </a:rPr>
              <a:t>Hát</a:t>
            </a:r>
            <a:r>
              <a:rPr lang="en-US" sz="2800" b="1" dirty="0" smtClean="0">
                <a:solidFill>
                  <a:srgbClr val="0000FF"/>
                </a:solidFill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00FF"/>
                </a:solidFill>
                <a:cs typeface="Times New Roman" panose="02020603050405020304" pitchFamily="18" charset="0"/>
              </a:rPr>
              <a:t>bài</a:t>
            </a:r>
            <a:endParaRPr lang="en-US" sz="2800" b="1" i="1" dirty="0">
              <a:solidFill>
                <a:srgbClr val="C0000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5267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-76200"/>
            <a:ext cx="7391400" cy="792162"/>
          </a:xfrm>
        </p:spPr>
        <p:txBody>
          <a:bodyPr/>
          <a:lstStyle/>
          <a:p>
            <a:r>
              <a:rPr lang="vi-VN" sz="2800" b="1" dirty="0">
                <a:solidFill>
                  <a:srgbClr val="0000FF"/>
                </a:solidFill>
                <a:cs typeface="Times New Roman" panose="02020603050405020304" pitchFamily="18" charset="0"/>
              </a:rPr>
              <a:t>Nghe hát mẫu</a:t>
            </a:r>
            <a:endParaRPr lang="en-US" sz="2800" b="1" dirty="0">
              <a:solidFill>
                <a:srgbClr val="0000FF"/>
              </a:solidFill>
              <a:cs typeface="Times New Roman" panose="02020603050405020304" pitchFamily="18" charset="0"/>
            </a:endParaRPr>
          </a:p>
        </p:txBody>
      </p:sp>
      <p:pic>
        <p:nvPicPr>
          <p:cNvPr id="6" name="EmYeuGioHocHat Hat Mau">
            <a:hlinkClick r:id="" action="ppaction://media"/>
            <a:extLst>
              <a:ext uri="{FF2B5EF4-FFF2-40B4-BE49-F238E27FC236}">
                <a16:creationId xmlns:a16="http://schemas.microsoft.com/office/drawing/2014/main" id="{F4F38470-8696-4778-8B6A-FEEC465BA6C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57200" y="578224"/>
            <a:ext cx="11734800" cy="6203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358659"/>
      </p:ext>
    </p:extLst>
  </p:cSld>
  <p:clrMapOvr>
    <a:masterClrMapping/>
  </p:clrMapOvr>
  <p:timing>
    <p:tnLst>
      <p:par>
        <p:cTn id="1" dur="indefinite" restart="never" nodeType="tmRoot">
          <p:childTnLst>
            <p:video fullScrn="1"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152400"/>
            <a:ext cx="8839200" cy="1554162"/>
          </a:xfrm>
        </p:spPr>
        <p:txBody>
          <a:bodyPr/>
          <a:lstStyle/>
          <a:p>
            <a:r>
              <a:rPr lang="vi-VN" sz="3200" b="1" dirty="0">
                <a:solidFill>
                  <a:srgbClr val="0000FF"/>
                </a:solidFill>
              </a:rPr>
              <a:t>2. Lí thuyết âm nhạc</a:t>
            </a:r>
            <a:br>
              <a:rPr lang="vi-VN" sz="3200" b="1" dirty="0">
                <a:solidFill>
                  <a:srgbClr val="0000FF"/>
                </a:solidFill>
              </a:rPr>
            </a:br>
            <a:r>
              <a:rPr lang="vi-VN" sz="3200" b="1" dirty="0">
                <a:solidFill>
                  <a:srgbClr val="C00000"/>
                </a:solidFill>
              </a:rPr>
              <a:t>Các thuộc tính </a:t>
            </a:r>
            <a:r>
              <a:rPr lang="vi-VN" sz="3200" b="1">
                <a:solidFill>
                  <a:srgbClr val="C00000"/>
                </a:solidFill>
              </a:rPr>
              <a:t>cơ bản</a:t>
            </a:r>
            <a:br>
              <a:rPr lang="vi-VN" sz="3200" b="1">
                <a:solidFill>
                  <a:srgbClr val="C00000"/>
                </a:solidFill>
              </a:rPr>
            </a:br>
            <a:r>
              <a:rPr lang="vi-VN" sz="3200" b="1">
                <a:solidFill>
                  <a:srgbClr val="C00000"/>
                </a:solidFill>
              </a:rPr>
              <a:t>của </a:t>
            </a:r>
            <a:r>
              <a:rPr lang="vi-VN" sz="3200" b="1" dirty="0">
                <a:solidFill>
                  <a:srgbClr val="C00000"/>
                </a:solidFill>
              </a:rPr>
              <a:t>âm thanh có tính nhạc</a:t>
            </a:r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52600" y="1905001"/>
            <a:ext cx="39597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400" b="1">
                <a:solidFill>
                  <a:srgbClr val="0000FF"/>
                </a:solidFill>
              </a:rPr>
              <a:t>Một số ví dụ về âm thanh: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52601" y="2662536"/>
            <a:ext cx="2464329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vi-VN" sz="2000" b="1">
                <a:solidFill>
                  <a:srgbClr val="0000FF"/>
                </a:solidFill>
              </a:rPr>
              <a:t>Tiếng chim hót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vi-VN" sz="2000" b="1">
              <a:solidFill>
                <a:srgbClr val="0000FF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vi-VN" sz="2000" b="1">
              <a:solidFill>
                <a:srgbClr val="0000FF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vi-VN" sz="2000" b="1">
              <a:solidFill>
                <a:srgbClr val="0000FF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vi-VN" sz="2000" b="1">
              <a:solidFill>
                <a:srgbClr val="0000FF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vi-VN" sz="2000" b="1">
                <a:solidFill>
                  <a:srgbClr val="0000FF"/>
                </a:solidFill>
              </a:rPr>
              <a:t>Tiếng suối chảy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vi-VN" sz="2000" b="1">
              <a:solidFill>
                <a:srgbClr val="0000FF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vi-VN" sz="2000" b="1">
              <a:solidFill>
                <a:srgbClr val="0000FF"/>
              </a:solidFill>
            </a:endParaRPr>
          </a:p>
          <a:p>
            <a:endParaRPr lang="vi-VN" sz="2000" b="1">
              <a:solidFill>
                <a:srgbClr val="0000FF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vi-VN" sz="2000" b="1">
              <a:solidFill>
                <a:srgbClr val="0000FF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vi-VN" sz="2000" b="1">
                <a:solidFill>
                  <a:srgbClr val="0000FF"/>
                </a:solidFill>
              </a:rPr>
              <a:t>Tiếng sấm sét</a:t>
            </a:r>
          </a:p>
        </p:txBody>
      </p:sp>
      <p:pic>
        <p:nvPicPr>
          <p:cNvPr id="2050" name="Picture 2" descr="Ý nghĩa bất ngờ đằng sau tiếng hót của loài chim - KhoaHoc.tv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6987" y="2209800"/>
            <a:ext cx="2470529" cy="1293168"/>
          </a:xfrm>
          <a:prstGeom prst="rect">
            <a:avLst/>
          </a:prstGeom>
          <a:noFill/>
          <a:ln w="38100">
            <a:solidFill>
              <a:srgbClr val="FFCC6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Ba con suối đẹp như tranh vẽ ở Phú Quốc - VnExpress Du lịch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87"/>
          <a:stretch/>
        </p:blipFill>
        <p:spPr bwMode="auto">
          <a:xfrm>
            <a:off x="7166987" y="3747640"/>
            <a:ext cx="2510413" cy="1307664"/>
          </a:xfrm>
          <a:prstGeom prst="rect">
            <a:avLst/>
          </a:prstGeom>
          <a:noFill/>
          <a:ln w="38100">
            <a:solidFill>
              <a:srgbClr val="FFCC6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Sấm sét | Kiến thức Wiki | Fandom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37"/>
          <a:stretch/>
        </p:blipFill>
        <p:spPr bwMode="auto">
          <a:xfrm>
            <a:off x="7172462" y="5234220"/>
            <a:ext cx="2499460" cy="1412268"/>
          </a:xfrm>
          <a:prstGeom prst="rect">
            <a:avLst/>
          </a:prstGeom>
          <a:noFill/>
          <a:ln w="38100">
            <a:solidFill>
              <a:srgbClr val="FFCC6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Tiếng chim hót Buổi Sáng 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397764" y="2592917"/>
            <a:ext cx="633984" cy="633984"/>
          </a:xfrm>
          <a:prstGeom prst="rect">
            <a:avLst/>
          </a:prstGeom>
        </p:spPr>
      </p:pic>
      <p:pic>
        <p:nvPicPr>
          <p:cNvPr id="5" name="Tiếng Suối Chảy róc rách 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397764" y="4128880"/>
            <a:ext cx="633984" cy="633984"/>
          </a:xfrm>
          <a:prstGeom prst="rect">
            <a:avLst/>
          </a:prstGeom>
        </p:spPr>
      </p:pic>
      <p:pic>
        <p:nvPicPr>
          <p:cNvPr id="10" name="Hiệu ứng âm thanh tiếng Sấm Sét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397764" y="5664843"/>
            <a:ext cx="633984" cy="633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505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72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30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079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D1 BonThuocTinh. BQ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381001"/>
            <a:ext cx="12039600" cy="5278991"/>
          </a:xfrm>
        </p:spPr>
      </p:pic>
    </p:spTree>
    <p:extLst>
      <p:ext uri="{BB962C8B-B14F-4D97-AF65-F5344CB8AC3E}">
        <p14:creationId xmlns:p14="http://schemas.microsoft.com/office/powerpoint/2010/main" val="3299235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00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76200"/>
            <a:ext cx="8229600" cy="2163762"/>
          </a:xfrm>
        </p:spPr>
        <p:txBody>
          <a:bodyPr/>
          <a:lstStyle/>
          <a:p>
            <a:r>
              <a:rPr lang="vi-VN" sz="3200" b="1" dirty="0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>3.Trải nghiệm và khám phá</a:t>
            </a:r>
            <a:r>
              <a:rPr lang="vi-VN" sz="3200" b="1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  <a:t/>
            </a:r>
            <a:br>
              <a:rPr lang="vi-VN" sz="3200" b="1">
                <a:solidFill>
                  <a:srgbClr val="0000FF"/>
                </a:solidFill>
                <a:latin typeface="+mn-lt"/>
                <a:cs typeface="Times New Roman" panose="02020603050405020304" pitchFamily="18" charset="0"/>
              </a:rPr>
            </a:br>
            <a:endParaRPr lang="en-US" sz="3200" b="1" dirty="0">
              <a:solidFill>
                <a:srgbClr val="C00000"/>
              </a:solidFill>
              <a:latin typeface="+mn-lt"/>
              <a:cs typeface="Times New Roman" panose="02020603050405020304" pitchFamily="18" charset="0"/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>
          <a:xfrm>
            <a:off x="1590294" y="1600200"/>
            <a:ext cx="9011412" cy="3982318"/>
            <a:chOff x="1981200" y="2743200"/>
            <a:chExt cx="6038850" cy="3000375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81200" y="2743200"/>
              <a:ext cx="2019300" cy="3000375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00500" y="2743200"/>
              <a:ext cx="4019550" cy="17907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4"/>
            <a:srcRect l="19905"/>
            <a:stretch/>
          </p:blipFill>
          <p:spPr>
            <a:xfrm>
              <a:off x="4000500" y="4533900"/>
              <a:ext cx="4019550" cy="1209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2917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5899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1364" y="3911400"/>
              <a:ext cx="2519671" cy="2909814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854076"/>
            <a:ext cx="8229600" cy="873587"/>
          </a:xfrm>
        </p:spPr>
        <p:txBody>
          <a:bodyPr/>
          <a:lstStyle/>
          <a:p>
            <a:r>
              <a:rPr lang="en-US" sz="3200" b="1" dirty="0" err="1">
                <a:solidFill>
                  <a:srgbClr val="0000FF"/>
                </a:solidFill>
              </a:rPr>
              <a:t>Dặn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dò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về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nhà</a:t>
            </a:r>
            <a:endParaRPr lang="en-US" sz="3200" b="1" dirty="0">
              <a:solidFill>
                <a:srgbClr val="0000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2179638"/>
            <a:ext cx="8229600" cy="3459163"/>
          </a:xfrm>
        </p:spPr>
        <p:txBody>
          <a:bodyPr/>
          <a:lstStyle/>
          <a:p>
            <a:pPr marL="0" indent="0">
              <a:buNone/>
            </a:pPr>
            <a:r>
              <a:rPr lang="en-US" sz="2800">
                <a:solidFill>
                  <a:srgbClr val="0000FF"/>
                </a:solidFill>
              </a:rPr>
              <a:t>- Tập hát bài </a:t>
            </a:r>
            <a:r>
              <a:rPr lang="en-US" sz="2800" i="1">
                <a:solidFill>
                  <a:srgbClr val="0000FF"/>
                </a:solidFill>
              </a:rPr>
              <a:t>Em </a:t>
            </a:r>
            <a:r>
              <a:rPr lang="en-US" sz="2800" i="1" dirty="0" err="1">
                <a:solidFill>
                  <a:srgbClr val="0000FF"/>
                </a:solidFill>
              </a:rPr>
              <a:t>yêu</a:t>
            </a:r>
            <a:r>
              <a:rPr lang="en-US" sz="2800" i="1" dirty="0">
                <a:solidFill>
                  <a:srgbClr val="0000FF"/>
                </a:solidFill>
              </a:rPr>
              <a:t> </a:t>
            </a:r>
            <a:r>
              <a:rPr lang="en-US" sz="2800" i="1" dirty="0" err="1">
                <a:solidFill>
                  <a:srgbClr val="0000FF"/>
                </a:solidFill>
              </a:rPr>
              <a:t>giờ</a:t>
            </a:r>
            <a:r>
              <a:rPr lang="en-US" sz="2800" i="1" dirty="0">
                <a:solidFill>
                  <a:srgbClr val="0000FF"/>
                </a:solidFill>
              </a:rPr>
              <a:t> </a:t>
            </a:r>
            <a:r>
              <a:rPr lang="en-US" sz="2800" i="1" err="1">
                <a:solidFill>
                  <a:srgbClr val="0000FF"/>
                </a:solidFill>
              </a:rPr>
              <a:t>học</a:t>
            </a:r>
            <a:r>
              <a:rPr lang="en-US" sz="2800" i="1">
                <a:solidFill>
                  <a:srgbClr val="0000FF"/>
                </a:solidFill>
              </a:rPr>
              <a:t> hát; </a:t>
            </a:r>
            <a:r>
              <a:rPr lang="en-US" sz="2800">
                <a:solidFill>
                  <a:srgbClr val="0000FF"/>
                </a:solidFill>
              </a:rPr>
              <a:t>thuộc lời ca.</a:t>
            </a:r>
          </a:p>
          <a:p>
            <a:pPr marL="0" indent="0">
              <a:buNone/>
            </a:pPr>
            <a:r>
              <a:rPr lang="en-US" sz="2800">
                <a:solidFill>
                  <a:srgbClr val="0000FF"/>
                </a:solidFill>
              </a:rPr>
              <a:t>- Tìm thêm các ví dụ minh hoạ cho 4 thuộc tính của âm thanh.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721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6517</TotalTime>
  <Words>110</Words>
  <Application>Microsoft Office PowerPoint</Application>
  <PresentationFormat>Widescreen</PresentationFormat>
  <Paragraphs>25</Paragraphs>
  <Slides>7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Times New Roman</vt:lpstr>
      <vt:lpstr>Wingdings</vt:lpstr>
      <vt:lpstr>Default Design</vt:lpstr>
      <vt:lpstr>Chủ đề 1 EM YÊU ÂM NHẠC</vt:lpstr>
      <vt:lpstr>1. Hát bài</vt:lpstr>
      <vt:lpstr>Nghe hát mẫu</vt:lpstr>
      <vt:lpstr>2. Lí thuyết âm nhạc Các thuộc tính cơ bản của âm thanh có tính nhạc</vt:lpstr>
      <vt:lpstr>PowerPoint Presentation</vt:lpstr>
      <vt:lpstr>3.Trải nghiệm và khám phá </vt:lpstr>
      <vt:lpstr>Dặn dò về nhà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DELL</cp:lastModifiedBy>
  <cp:revision>267</cp:revision>
  <dcterms:created xsi:type="dcterms:W3CDTF">2006-11-06T13:45:38Z</dcterms:created>
  <dcterms:modified xsi:type="dcterms:W3CDTF">2024-10-08T01:33:48Z</dcterms:modified>
</cp:coreProperties>
</file>