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0"/>
  </p:notesMasterIdLst>
  <p:sldIdLst>
    <p:sldId id="318" r:id="rId2"/>
    <p:sldId id="475" r:id="rId3"/>
    <p:sldId id="294" r:id="rId4"/>
    <p:sldId id="503" r:id="rId5"/>
    <p:sldId id="369" r:id="rId6"/>
    <p:sldId id="504" r:id="rId7"/>
    <p:sldId id="485" r:id="rId8"/>
    <p:sldId id="375" r:id="rId9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FF7043"/>
    <a:srgbClr val="FFF1B3"/>
    <a:srgbClr val="0000FF"/>
    <a:srgbClr val="9900CC"/>
    <a:srgbClr val="FF9900"/>
    <a:srgbClr val="CC00CC"/>
    <a:srgbClr val="EDF6F7"/>
    <a:srgbClr val="C8FF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356" autoAdjust="0"/>
  </p:normalViewPr>
  <p:slideViewPr>
    <p:cSldViewPr>
      <p:cViewPr varScale="1">
        <p:scale>
          <a:sx n="72" d="100"/>
          <a:sy n="72" d="100"/>
        </p:scale>
        <p:origin x="660" y="7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467A44-B9E3-4839-A5C6-5F8A911FFAFC}" type="datetimeFigureOut">
              <a:rPr lang="en-US" smtClean="0"/>
              <a:pPr/>
              <a:t>11/29/2024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8F8F5B-8E1F-4947-81C1-D51EE90A86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C4A0E-AE95-454F-A2E2-71B23AF28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EE483-DD1C-4192-AD40-C8F21048B1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4362E-EEC3-4576-BDFE-7739F93EDD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DB6DB-3D4F-49D8-8FDB-612300820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A0F44-ECC0-4664-BB81-4589E688E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B2E09-7A25-4679-9E62-65DB48CA28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0C62B-41F5-48A8-B539-C8361A2645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130BA-9B41-4D5B-8CD7-263DBE816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3D9F9-6FA6-4913-AC9C-E88B45A273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EDE19-A640-4E92-93C1-021EA31184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95E3F-7D6A-4CA7-B93E-E99E08BA59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3C4FF-FCF3-423C-AF0D-CC2F270ACB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4EED5-014E-4B21-AF20-0FAAD83CEF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9440E-59E1-47FA-B69F-0F304E999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BE4AC-A57C-4D7A-8622-A771FD9AD3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035C7E76-F3A5-4018-853D-E449C6203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9000" b="-5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371600" y="533400"/>
            <a:ext cx="9525000" cy="5410200"/>
          </a:xfrm>
        </p:spPr>
        <p:txBody>
          <a:bodyPr/>
          <a:lstStyle/>
          <a:p>
            <a:r>
              <a:rPr 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Chủ đề 3</a:t>
            </a:r>
            <a:br>
              <a:rPr 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</a:br>
            <a:r>
              <a:rPr lang="vi-VN" sz="4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NHỚ ƠN THẦY CÔ</a:t>
            </a:r>
            <a:endParaRPr lang="en-US" sz="4000" b="1" u="sng">
              <a:solidFill>
                <a:srgbClr val="0000FF"/>
              </a:solidFill>
              <a:cs typeface="Times New Roman" panose="02020603050405020304" pitchFamily="18" charset="0"/>
            </a:endParaRPr>
          </a:p>
          <a:p>
            <a:r>
              <a:rPr lang="en-US" sz="4000" b="1" u="sng">
                <a:solidFill>
                  <a:srgbClr val="0000FF"/>
                </a:solidFill>
                <a:cs typeface="Times New Roman" panose="02020603050405020304" pitchFamily="18" charset="0"/>
              </a:rPr>
              <a:t>Tiết</a:t>
            </a:r>
            <a:r>
              <a:rPr lang="vi-VN" sz="4000" b="1" u="sng">
                <a:solidFill>
                  <a:srgbClr val="0000FF"/>
                </a:solidFill>
                <a:cs typeface="Times New Roman" panose="02020603050405020304" pitchFamily="18" charset="0"/>
              </a:rPr>
              <a:t> 1</a:t>
            </a:r>
            <a:r>
              <a:rPr lang="en-US" sz="4000" b="1" u="sng">
                <a:solidFill>
                  <a:srgbClr val="0000FF"/>
                </a:solidFill>
                <a:cs typeface="Times New Roman" panose="02020603050405020304" pitchFamily="18" charset="0"/>
              </a:rPr>
              <a:t>0- </a:t>
            </a:r>
            <a:r>
              <a:rPr lang="en-US" sz="4000" b="1" u="sng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Bài 5</a:t>
            </a:r>
            <a:r>
              <a:rPr lang="en-US" sz="4000" b="1" u="sng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en-US" sz="4000" b="1" u="sng" dirty="0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sz="2800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– </a:t>
            </a:r>
            <a:r>
              <a:rPr lang="en-US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Hát bài </a:t>
            </a:r>
            <a:r>
              <a:rPr lang="vi-VN" sz="3200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Thương lắm thầy cô ơi!</a:t>
            </a:r>
            <a:endParaRPr lang="en-US" sz="3200" b="1" i="1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sz="2800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– </a:t>
            </a:r>
            <a:r>
              <a:rPr lang="vi-VN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Gam trưởng, giọng trưởng, giọng Đô trưởng</a:t>
            </a:r>
            <a:endParaRPr lang="en-US" b="1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sz="2800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– </a:t>
            </a:r>
            <a:r>
              <a:rPr lang="en-US" sz="2800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TN&amp;KP: </a:t>
            </a:r>
            <a:r>
              <a:rPr lang="vi-VN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Tạo ra một giai điệu ở giọng Đô trưởng </a:t>
            </a:r>
            <a:endParaRPr lang="en-US" i="1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D4A743-68B4-C235-2BA9-B0F2289AAA4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9FEFF"/>
              </a:clrFrom>
              <a:clrTo>
                <a:srgbClr val="F9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1568116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451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563562"/>
          </a:xfrm>
        </p:spPr>
        <p:txBody>
          <a:bodyPr/>
          <a:lstStyle/>
          <a:p>
            <a:r>
              <a:rPr lang="en-US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I.</a:t>
            </a:r>
            <a:r>
              <a:rPr lang="vi-VN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 H</a:t>
            </a:r>
            <a:r>
              <a:rPr lang="en-US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át bài</a:t>
            </a:r>
            <a:endParaRPr lang="en-US" sz="3200" b="1" i="1" dirty="0">
              <a:solidFill>
                <a:srgbClr val="C00000"/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E568F40-F639-DC70-0A03-AF0A97C727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1" y="533400"/>
            <a:ext cx="11811000" cy="6218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4625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503238"/>
            <a:ext cx="7848600" cy="715962"/>
          </a:xfrm>
        </p:spPr>
        <p:txBody>
          <a:bodyPr/>
          <a:lstStyle/>
          <a:p>
            <a:r>
              <a:rPr lang="en-US" sz="2800" b="1">
                <a:solidFill>
                  <a:srgbClr val="0000FF"/>
                </a:solidFill>
                <a:cs typeface="Times New Roman" panose="02020603050405020304" pitchFamily="18" charset="0"/>
              </a:rPr>
              <a:t>Giới thiệu </a:t>
            </a:r>
            <a:r>
              <a:rPr lang="vi-VN" sz="2800" b="1">
                <a:solidFill>
                  <a:srgbClr val="0000FF"/>
                </a:solidFill>
                <a:cs typeface="Times New Roman" panose="02020603050405020304" pitchFamily="18" charset="0"/>
              </a:rPr>
              <a:t>bài </a:t>
            </a:r>
            <a:r>
              <a:rPr lang="vi-VN" sz="2800" b="1" dirty="0">
                <a:solidFill>
                  <a:srgbClr val="0000FF"/>
                </a:solidFill>
                <a:cs typeface="Times New Roman" panose="02020603050405020304" pitchFamily="18" charset="0"/>
              </a:rPr>
              <a:t>hát</a:t>
            </a:r>
            <a:endParaRPr lang="en-US" sz="2800" b="1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81200"/>
            <a:ext cx="5867400" cy="3429000"/>
          </a:xfrm>
        </p:spPr>
        <p:txBody>
          <a:bodyPr/>
          <a:lstStyle/>
          <a:p>
            <a:pPr marL="0" indent="274320"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vi-VN" sz="220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Với giai điệu thiết tha trìu mến, lời ca chứa chan cảm xúc sâu lắng, bài hát </a:t>
            </a:r>
            <a:r>
              <a:rPr lang="vi-VN" sz="2200" i="1">
                <a:solidFill>
                  <a:srgbClr val="C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Thương lắm thầy cô ơi! </a:t>
            </a:r>
            <a:r>
              <a:rPr lang="vi-VN" sz="220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thể hiện tình cảm và tấm lòng biết ơn của học trò với thầy cô giáo.</a:t>
            </a:r>
            <a:endParaRPr lang="en-US" sz="2200">
              <a:solidFill>
                <a:srgbClr val="0000FF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274320"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vi-VN" sz="220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Tác giả bài hát là nhạc sĩ </a:t>
            </a:r>
            <a:r>
              <a:rPr lang="vi-VN" sz="2200">
                <a:solidFill>
                  <a:srgbClr val="C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Lê Vinh Phúc</a:t>
            </a:r>
            <a:r>
              <a:rPr lang="en-US" sz="220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vi-VN" sz="220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ông đã sáng tác một số ca khúc cho thiếu nhi như:</a:t>
            </a:r>
            <a:r>
              <a:rPr lang="en-US" sz="220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200" i="1">
                <a:solidFill>
                  <a:srgbClr val="00B05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Thương lắm thầy cô ơi!, Hè về mưa rơi, Cô bé mùa xuân, Mùa xuân quê hương</a:t>
            </a:r>
            <a:r>
              <a:rPr lang="en-US" sz="2200" i="1">
                <a:solidFill>
                  <a:srgbClr val="00B05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vi-VN" sz="2200" i="1">
                <a:solidFill>
                  <a:srgbClr val="00B05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E72319F-ADC5-7E54-D78C-62860E910C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822"/>
          <a:stretch/>
        </p:blipFill>
        <p:spPr>
          <a:xfrm>
            <a:off x="6477000" y="1447800"/>
            <a:ext cx="5355611" cy="42942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5346322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BD52456-FD1A-1080-DE87-22D462E03B80}"/>
              </a:ext>
            </a:extLst>
          </p:cNvPr>
          <p:cNvGrpSpPr/>
          <p:nvPr/>
        </p:nvGrpSpPr>
        <p:grpSpPr>
          <a:xfrm>
            <a:off x="152400" y="1047750"/>
            <a:ext cx="11955162" cy="5340060"/>
            <a:chOff x="152400" y="1047750"/>
            <a:chExt cx="11955162" cy="534006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085224D-8455-7279-B96A-5A7FCAF9D3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2042" b="69422"/>
            <a:stretch/>
          </p:blipFill>
          <p:spPr>
            <a:xfrm>
              <a:off x="685800" y="1047750"/>
              <a:ext cx="11125200" cy="331470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881C90AF-8AA4-2DCA-6F86-E79D70FBC5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1983" b="51266"/>
            <a:stretch/>
          </p:blipFill>
          <p:spPr>
            <a:xfrm>
              <a:off x="152400" y="4572000"/>
              <a:ext cx="11955162" cy="1815810"/>
            </a:xfrm>
            <a:prstGeom prst="rect">
              <a:avLst/>
            </a:prstGeom>
          </p:spPr>
        </p:pic>
      </p:grpSp>
      <p:sp>
        <p:nvSpPr>
          <p:cNvPr id="10" name="AutoShape 2">
            <a:extLst>
              <a:ext uri="{FF2B5EF4-FFF2-40B4-BE49-F238E27FC236}">
                <a16:creationId xmlns:a16="http://schemas.microsoft.com/office/drawing/2014/main" id="{B43A6762-C6DF-BD73-D490-1E9B10ECBDF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5FA06EC-5E0E-DEE4-A2FD-423797AD8591}"/>
              </a:ext>
            </a:extLst>
          </p:cNvPr>
          <p:cNvSpPr txBox="1">
            <a:spLocks/>
          </p:cNvSpPr>
          <p:nvPr/>
        </p:nvSpPr>
        <p:spPr bwMode="auto">
          <a:xfrm>
            <a:off x="76200" y="228600"/>
            <a:ext cx="1203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3200" b="1" kern="0">
                <a:solidFill>
                  <a:srgbClr val="C00000"/>
                </a:solidFill>
                <a:cs typeface="Times New Roman" panose="02020603050405020304" pitchFamily="18" charset="0"/>
              </a:rPr>
              <a:t>II. </a:t>
            </a:r>
            <a:r>
              <a:rPr lang="vi-VN" sz="3200" b="1" kern="0">
                <a:solidFill>
                  <a:srgbClr val="C00000"/>
                </a:solidFill>
                <a:cs typeface="Times New Roman" panose="02020603050405020304" pitchFamily="18" charset="0"/>
              </a:rPr>
              <a:t>Gam trưởng, giọng trưởng, giọng Đô trưởng</a:t>
            </a:r>
            <a:endParaRPr lang="en-US" sz="3200" b="1" kern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06714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inh hoa Gam - Giong Cdur">
            <a:hlinkClick r:id="" action="ppaction://media"/>
            <a:extLst>
              <a:ext uri="{FF2B5EF4-FFF2-40B4-BE49-F238E27FC236}">
                <a16:creationId xmlns:a16="http://schemas.microsoft.com/office/drawing/2014/main" id="{74F63C6A-2789-A135-82EA-3B834B55DAD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394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E6CA9F1B-2575-807B-1E59-2E8B96AF00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9908" b="1590"/>
          <a:stretch/>
        </p:blipFill>
        <p:spPr>
          <a:xfrm>
            <a:off x="131763" y="838200"/>
            <a:ext cx="11955162" cy="5257800"/>
          </a:xfrm>
          <a:prstGeom prst="rect">
            <a:avLst/>
          </a:prstGeom>
        </p:spPr>
      </p:pic>
      <p:sp>
        <p:nvSpPr>
          <p:cNvPr id="10" name="AutoShape 2">
            <a:extLst>
              <a:ext uri="{FF2B5EF4-FFF2-40B4-BE49-F238E27FC236}">
                <a16:creationId xmlns:a16="http://schemas.microsoft.com/office/drawing/2014/main" id="{B43A6762-C6DF-BD73-D490-1E9B10ECBDF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2739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12192000" cy="1524000"/>
          </a:xfrm>
        </p:spPr>
        <p:txBody>
          <a:bodyPr/>
          <a:lstStyle/>
          <a:p>
            <a:r>
              <a:rPr lang="en-US" sz="3200" b="1">
                <a:solidFill>
                  <a:srgbClr val="C00000"/>
                </a:solidFill>
              </a:rPr>
              <a:t>III. Trải nghiệm và khám phá:</a:t>
            </a:r>
            <a:br>
              <a:rPr lang="en-US" sz="3200" b="1">
                <a:solidFill>
                  <a:srgbClr val="C00000"/>
                </a:solidFill>
              </a:rPr>
            </a:br>
            <a:r>
              <a:rPr lang="vi-VN" sz="3200" b="1">
                <a:solidFill>
                  <a:srgbClr val="0000FF"/>
                </a:solidFill>
              </a:rPr>
              <a:t>Tạo ra một giai điệu ở giọng Đô trưởng </a:t>
            </a:r>
            <a:endParaRPr lang="en-US" sz="3200" b="1" dirty="0">
              <a:solidFill>
                <a:srgbClr val="0000FF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ED23CB-7C54-EEBA-227F-AB463B5505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57400"/>
            <a:ext cx="11222688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0359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4555" y="0"/>
            <a:ext cx="12192000" cy="6858000"/>
            <a:chOff x="-14555" y="0"/>
            <a:chExt cx="12192000" cy="68580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899"/>
            <a:stretch/>
          </p:blipFill>
          <p:spPr>
            <a:xfrm>
              <a:off x="-14555" y="0"/>
              <a:ext cx="12192000" cy="685800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2484" y="3574293"/>
              <a:ext cx="2519671" cy="2909814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854076"/>
            <a:ext cx="8229600" cy="873587"/>
          </a:xfrm>
        </p:spPr>
        <p:txBody>
          <a:bodyPr/>
          <a:lstStyle/>
          <a:p>
            <a:r>
              <a:rPr lang="en-US" sz="3200" b="1" dirty="0" err="1">
                <a:solidFill>
                  <a:srgbClr val="0000FF"/>
                </a:solidFill>
              </a:rPr>
              <a:t>Dặn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dò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về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nhà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9800" y="2179639"/>
            <a:ext cx="8305800" cy="102076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0000FF"/>
                </a:solidFill>
              </a:rPr>
              <a:t>Tập hát bài </a:t>
            </a:r>
            <a:r>
              <a:rPr lang="vi-VN" sz="2800" i="1">
                <a:solidFill>
                  <a:srgbClr val="C00000"/>
                </a:solidFill>
              </a:rPr>
              <a:t>Thương lắm thầy cô ơi!</a:t>
            </a:r>
            <a:r>
              <a:rPr lang="en-US" sz="2800" i="1">
                <a:solidFill>
                  <a:srgbClr val="0000FF"/>
                </a:solidFill>
              </a:rPr>
              <a:t>; </a:t>
            </a:r>
            <a:r>
              <a:rPr lang="en-US" sz="2800">
                <a:solidFill>
                  <a:srgbClr val="0000FF"/>
                </a:solidFill>
              </a:rPr>
              <a:t>thuộc lời ca.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1163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9837</TotalTime>
  <Words>190</Words>
  <Application>Microsoft Office PowerPoint</Application>
  <PresentationFormat>Màn hình rộng</PresentationFormat>
  <Paragraphs>13</Paragraphs>
  <Slides>8</Slides>
  <Notes>0</Notes>
  <HiddenSlides>0</HiddenSlides>
  <MMClips>1</MMClips>
  <ScaleCrop>false</ScaleCrop>
  <HeadingPairs>
    <vt:vector size="6" baseType="variant">
      <vt:variant>
        <vt:lpstr>Phông được Dùng</vt:lpstr>
      </vt:variant>
      <vt:variant>
        <vt:i4>3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Default Design</vt:lpstr>
      <vt:lpstr>Bản trình bày PowerPoint</vt:lpstr>
      <vt:lpstr>I. Hát bài</vt:lpstr>
      <vt:lpstr>Giới thiệu bài hát</vt:lpstr>
      <vt:lpstr>Bản trình bày PowerPoint</vt:lpstr>
      <vt:lpstr>Bản trình bày PowerPoint</vt:lpstr>
      <vt:lpstr>Bản trình bày PowerPoint</vt:lpstr>
      <vt:lpstr>III. Trải nghiệm và khám phá: Tạo ra một giai điệu ở giọng Đô trưởng </vt:lpstr>
      <vt:lpstr>Dặn dò về nhà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HuongHoa</cp:lastModifiedBy>
  <cp:revision>345</cp:revision>
  <dcterms:created xsi:type="dcterms:W3CDTF">2006-11-06T13:45:38Z</dcterms:created>
  <dcterms:modified xsi:type="dcterms:W3CDTF">2024-11-29T02:09:57Z</dcterms:modified>
</cp:coreProperties>
</file>