
<file path=[Content_Types].xml><?xml version="1.0" encoding="utf-8"?>
<Types xmlns="http://schemas.openxmlformats.org/package/2006/content-types">
  <Default Extension="gif" ContentType="image/gif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9"/>
  </p:notesMasterIdLst>
  <p:sldIdLst>
    <p:sldId id="318" r:id="rId2"/>
    <p:sldId id="337" r:id="rId3"/>
    <p:sldId id="361" r:id="rId4"/>
    <p:sldId id="344" r:id="rId5"/>
    <p:sldId id="372" r:id="rId6"/>
    <p:sldId id="371" r:id="rId7"/>
    <p:sldId id="310" r:id="rId8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1B3"/>
    <a:srgbClr val="009900"/>
    <a:srgbClr val="EDF6F7"/>
    <a:srgbClr val="C8FFFF"/>
    <a:srgbClr val="0000FF"/>
    <a:srgbClr val="FF7043"/>
    <a:srgbClr val="FF00FF"/>
    <a:srgbClr val="FF9900"/>
    <a:srgbClr val="CC00CC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67" autoAdjust="0"/>
    <p:restoredTop sz="94356" autoAdjust="0"/>
  </p:normalViewPr>
  <p:slideViewPr>
    <p:cSldViewPr>
      <p:cViewPr varScale="1">
        <p:scale>
          <a:sx n="72" d="100"/>
          <a:sy n="72" d="100"/>
        </p:scale>
        <p:origin x="63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11/12/2024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62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9.png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audio" Target="../media/media6.wav"/><Relationship Id="rId17" Type="http://schemas.openxmlformats.org/officeDocument/2006/relationships/image" Target="../media/image8.png"/><Relationship Id="rId2" Type="http://schemas.openxmlformats.org/officeDocument/2006/relationships/audio" Target="../media/media1.wav"/><Relationship Id="rId16" Type="http://schemas.openxmlformats.org/officeDocument/2006/relationships/image" Target="../media/image7.png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microsoft.com/office/2007/relationships/media" Target="../media/media6.wav"/><Relationship Id="rId5" Type="http://schemas.microsoft.com/office/2007/relationships/media" Target="../media/media3.wav"/><Relationship Id="rId15" Type="http://schemas.openxmlformats.org/officeDocument/2006/relationships/image" Target="../media/image6.png"/><Relationship Id="rId10" Type="http://schemas.openxmlformats.org/officeDocument/2006/relationships/audio" Target="../media/media5.wav"/><Relationship Id="rId19" Type="http://schemas.openxmlformats.org/officeDocument/2006/relationships/image" Target="../media/image10.png"/><Relationship Id="rId4" Type="http://schemas.openxmlformats.org/officeDocument/2006/relationships/audio" Target="../media/media2.wav"/><Relationship Id="rId9" Type="http://schemas.microsoft.com/office/2007/relationships/media" Target="../media/media5.wav"/><Relationship Id="rId1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9000" b="-5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09800" y="533401"/>
            <a:ext cx="7772400" cy="1470025"/>
          </a:xfrm>
        </p:spPr>
        <p:txBody>
          <a:bodyPr/>
          <a:lstStyle/>
          <a:p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đề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</a:t>
            </a:r>
            <a:b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TÌNH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BẠN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BỐN</a:t>
            </a: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PHƯƠNG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828800" y="2438400"/>
            <a:ext cx="8839200" cy="2286000"/>
          </a:xfrm>
        </p:spPr>
        <p:txBody>
          <a:bodyPr/>
          <a:lstStyle/>
          <a:p>
            <a:r>
              <a:rPr lang="en-US" sz="4000" b="1" u="sng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Tiết</a:t>
            </a:r>
            <a:r>
              <a:rPr lang="vi-VN" sz="4000" b="1" u="sng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1</a:t>
            </a:r>
            <a:r>
              <a:rPr lang="en-US" sz="4000" b="1" u="sng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4</a:t>
            </a:r>
          </a:p>
          <a:p>
            <a:pPr algn="just"/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   –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Tình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bạn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bốn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phương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,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kết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hợp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gõ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                  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đệm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nhạc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gõ</a:t>
            </a:r>
            <a:endParaRPr lang="en-US" sz="280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                –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Trải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nghiệm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khám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phá</a:t>
            </a:r>
            <a:endParaRPr lang="en-US" sz="280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52413"/>
            <a:ext cx="17272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51045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11582400" cy="1143000"/>
          </a:xfrm>
        </p:spPr>
        <p:txBody>
          <a:bodyPr/>
          <a:lstStyle/>
          <a:p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Hát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Tình</a:t>
            </a:r>
            <a:r>
              <a:rPr lang="en-US" sz="32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bạn</a:t>
            </a:r>
            <a:r>
              <a:rPr lang="en-US" sz="32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bốn</a:t>
            </a:r>
            <a:r>
              <a:rPr lang="en-US" sz="32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,</a:t>
            </a:r>
            <a:br>
              <a:rPr lang="en-US" sz="3200" b="1" i="1" dirty="0">
                <a:solidFill>
                  <a:srgbClr val="0000FF"/>
                </a:solidFill>
                <a:cs typeface="Times New Roman" panose="02020603050405020304" pitchFamily="18" charset="0"/>
              </a:rPr>
            </a:b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kết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gõ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đệm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nhạc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cụ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gõ</a:t>
            </a:r>
            <a:endParaRPr lang="en-US" sz="3200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8B1D06C-88B6-4AA0-8EDB-36EC08C3BA35}"/>
              </a:ext>
            </a:extLst>
          </p:cNvPr>
          <p:cNvGrpSpPr/>
          <p:nvPr/>
        </p:nvGrpSpPr>
        <p:grpSpPr>
          <a:xfrm>
            <a:off x="1295400" y="1682827"/>
            <a:ext cx="9315495" cy="4876800"/>
            <a:chOff x="1295400" y="1682827"/>
            <a:chExt cx="9315495" cy="48768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BBCF961-B161-44CD-AC4F-A9AB18113B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95400" y="1682827"/>
              <a:ext cx="9315495" cy="4876800"/>
            </a:xfrm>
            <a:prstGeom prst="roundRect">
              <a:avLst>
                <a:gd name="adj" fmla="val 16667"/>
              </a:avLst>
            </a:prstGeom>
            <a:ln w="38100">
              <a:solidFill>
                <a:srgbClr val="FFC000"/>
              </a:solidFill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91DBD60-05E2-4CBC-9171-F6C76AAF4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00553" y="5556617"/>
              <a:ext cx="505932" cy="6917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3941887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811000" cy="685800"/>
          </a:xfrm>
        </p:spPr>
        <p:txBody>
          <a:bodyPr/>
          <a:lstStyle/>
          <a:p>
            <a:r>
              <a:rPr lang="vi-VN" sz="2800" b="1">
                <a:solidFill>
                  <a:srgbClr val="0000FF"/>
                </a:solidFill>
                <a:cs typeface="Times New Roman" panose="02020603050405020304" pitchFamily="18" charset="0"/>
              </a:rPr>
              <a:t>Học hát từng câu</a:t>
            </a:r>
            <a:r>
              <a:rPr lang="en-US" sz="2800" b="1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800">
                <a:solidFill>
                  <a:srgbClr val="0000FF"/>
                </a:solidFill>
                <a:cs typeface="Times New Roman" panose="02020603050405020304" pitchFamily="18" charset="0"/>
              </a:rPr>
              <a:t>(Lời 1)</a:t>
            </a:r>
            <a:endParaRPr lang="en-US" sz="2800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Left Brace 1"/>
          <p:cNvSpPr/>
          <p:nvPr/>
        </p:nvSpPr>
        <p:spPr bwMode="auto">
          <a:xfrm>
            <a:off x="1024964" y="762000"/>
            <a:ext cx="499036" cy="5485875"/>
          </a:xfrm>
          <a:prstGeom prst="leftBrace">
            <a:avLst/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vi-V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11437" y="1012533"/>
            <a:ext cx="219075" cy="4667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28700" y="2423679"/>
            <a:ext cx="219075" cy="4667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3900" y="4659240"/>
            <a:ext cx="219075" cy="46672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192762B-0241-4B45-BEA7-8CF980AF319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3900" y="1844467"/>
            <a:ext cx="219075" cy="466725"/>
          </a:xfrm>
          <a:prstGeom prst="rect">
            <a:avLst/>
          </a:prstGeom>
        </p:spPr>
      </p:pic>
      <p:sp>
        <p:nvSpPr>
          <p:cNvPr id="23" name="Left Brace 22">
            <a:extLst>
              <a:ext uri="{FF2B5EF4-FFF2-40B4-BE49-F238E27FC236}">
                <a16:creationId xmlns:a16="http://schemas.microsoft.com/office/drawing/2014/main" id="{A8551141-C5AB-486A-A8CE-B5F10A95E2B0}"/>
              </a:ext>
            </a:extLst>
          </p:cNvPr>
          <p:cNvSpPr/>
          <p:nvPr/>
        </p:nvSpPr>
        <p:spPr bwMode="auto">
          <a:xfrm>
            <a:off x="1142649" y="762000"/>
            <a:ext cx="544025" cy="2666475"/>
          </a:xfrm>
          <a:prstGeom prst="leftBrace">
            <a:avLst>
              <a:gd name="adj1" fmla="val 0"/>
              <a:gd name="adj2" fmla="val 46431"/>
            </a:avLst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vi-VN"/>
          </a:p>
        </p:txBody>
      </p:sp>
      <p:sp>
        <p:nvSpPr>
          <p:cNvPr id="26" name="Left Brace 25">
            <a:extLst>
              <a:ext uri="{FF2B5EF4-FFF2-40B4-BE49-F238E27FC236}">
                <a16:creationId xmlns:a16="http://schemas.microsoft.com/office/drawing/2014/main" id="{F63F4529-B727-4B79-B45E-9EDA187F31F0}"/>
              </a:ext>
            </a:extLst>
          </p:cNvPr>
          <p:cNvSpPr/>
          <p:nvPr/>
        </p:nvSpPr>
        <p:spPr bwMode="auto">
          <a:xfrm>
            <a:off x="1138552" y="3581400"/>
            <a:ext cx="544025" cy="2666475"/>
          </a:xfrm>
          <a:prstGeom prst="leftBrace">
            <a:avLst>
              <a:gd name="adj1" fmla="val 0"/>
              <a:gd name="adj2" fmla="val 46431"/>
            </a:avLst>
          </a:prstGeom>
          <a:solidFill>
            <a:schemeClr val="bg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vi-V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6C2E80-212A-49BB-B057-DF04DD74222E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9375" t="27405" r="37500" b="59783"/>
          <a:stretch/>
        </p:blipFill>
        <p:spPr>
          <a:xfrm>
            <a:off x="1547547" y="685800"/>
            <a:ext cx="9229725" cy="12520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B5B8CE-4F0E-43CA-9D88-C93252E1E56E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9375" t="27405" r="38124" b="58889"/>
          <a:stretch/>
        </p:blipFill>
        <p:spPr>
          <a:xfrm>
            <a:off x="1547547" y="3537361"/>
            <a:ext cx="9121140" cy="13394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BE7759B-5632-4C7C-9452-EBC736D34F3E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9375" t="28889" r="33750" b="59219"/>
          <a:stretch/>
        </p:blipFill>
        <p:spPr>
          <a:xfrm>
            <a:off x="1547547" y="5181600"/>
            <a:ext cx="9881235" cy="11621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4C1EA59-F16D-42E2-9370-2BD0DAFFDBA6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9374" t="27405" r="38126" b="58063"/>
          <a:stretch/>
        </p:blipFill>
        <p:spPr>
          <a:xfrm>
            <a:off x="1583622" y="2085038"/>
            <a:ext cx="9121140" cy="142016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CA9B15D-79C3-40D3-A46D-541007ECF1E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28700" y="3864180"/>
            <a:ext cx="219075" cy="46672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160CD58-8486-4BB3-9036-74EB97FE0E6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28700" y="5365458"/>
            <a:ext cx="219075" cy="46672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52F2C2C-CE63-4B17-AE6E-CB7F89B3A00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5373" y="3346833"/>
            <a:ext cx="219075" cy="466725"/>
          </a:xfrm>
          <a:prstGeom prst="rect">
            <a:avLst/>
          </a:prstGeom>
        </p:spPr>
      </p:pic>
      <p:pic>
        <p:nvPicPr>
          <p:cNvPr id="3" name="TinhBanBonPhuong Cau 1">
            <a:hlinkClick r:id="" action="ppaction://media"/>
            <a:extLst>
              <a:ext uri="{FF2B5EF4-FFF2-40B4-BE49-F238E27FC236}">
                <a16:creationId xmlns:a16="http://schemas.microsoft.com/office/drawing/2014/main" id="{F7A54EA1-1066-4D37-8842-D089CBE652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658600" y="905436"/>
            <a:ext cx="406400" cy="406400"/>
          </a:xfrm>
          <a:prstGeom prst="rect">
            <a:avLst/>
          </a:prstGeom>
        </p:spPr>
      </p:pic>
      <p:pic>
        <p:nvPicPr>
          <p:cNvPr id="7" name="TinhBanBonPhuong Cau 2-Cau 4">
            <a:hlinkClick r:id="" action="ppaction://media"/>
            <a:extLst>
              <a:ext uri="{FF2B5EF4-FFF2-40B4-BE49-F238E27FC236}">
                <a16:creationId xmlns:a16="http://schemas.microsoft.com/office/drawing/2014/main" id="{035177FA-3450-4354-95FE-E2B70181233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658600" y="2374900"/>
            <a:ext cx="406400" cy="406400"/>
          </a:xfrm>
          <a:prstGeom prst="rect">
            <a:avLst/>
          </a:prstGeom>
        </p:spPr>
      </p:pic>
      <p:pic>
        <p:nvPicPr>
          <p:cNvPr id="19" name="TinhBanBonPhuong Cau 2-Cau 4">
            <a:hlinkClick r:id="" action="ppaction://media"/>
            <a:extLst>
              <a:ext uri="{FF2B5EF4-FFF2-40B4-BE49-F238E27FC236}">
                <a16:creationId xmlns:a16="http://schemas.microsoft.com/office/drawing/2014/main" id="{29366BD0-7D6E-41BF-9105-B777495EAA7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638402" y="5334000"/>
            <a:ext cx="406400" cy="406400"/>
          </a:xfrm>
          <a:prstGeom prst="rect">
            <a:avLst/>
          </a:prstGeom>
        </p:spPr>
      </p:pic>
      <p:pic>
        <p:nvPicPr>
          <p:cNvPr id="9" name="TinhBanBonPhuong Cau 3">
            <a:hlinkClick r:id="" action="ppaction://media"/>
            <a:extLst>
              <a:ext uri="{FF2B5EF4-FFF2-40B4-BE49-F238E27FC236}">
                <a16:creationId xmlns:a16="http://schemas.microsoft.com/office/drawing/2014/main" id="{E23C425D-07AC-462B-A660-853807E876A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633200" y="3783172"/>
            <a:ext cx="406400" cy="406400"/>
          </a:xfrm>
          <a:prstGeom prst="rect">
            <a:avLst/>
          </a:prstGeom>
        </p:spPr>
      </p:pic>
      <p:pic>
        <p:nvPicPr>
          <p:cNvPr id="12" name="TinhBanBonPhuong Doan 1">
            <a:hlinkClick r:id="" action="ppaction://media"/>
            <a:extLst>
              <a:ext uri="{FF2B5EF4-FFF2-40B4-BE49-F238E27FC236}">
                <a16:creationId xmlns:a16="http://schemas.microsoft.com/office/drawing/2014/main" id="{61FFE294-1220-4A1C-8DC0-1E9169CF334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633200" y="1752600"/>
            <a:ext cx="406400" cy="406400"/>
          </a:xfrm>
          <a:prstGeom prst="rect">
            <a:avLst/>
          </a:prstGeom>
        </p:spPr>
      </p:pic>
      <p:pic>
        <p:nvPicPr>
          <p:cNvPr id="15" name="TinhBanBonPhuong Doan 2">
            <a:hlinkClick r:id="" action="ppaction://media"/>
            <a:extLst>
              <a:ext uri="{FF2B5EF4-FFF2-40B4-BE49-F238E27FC236}">
                <a16:creationId xmlns:a16="http://schemas.microsoft.com/office/drawing/2014/main" id="{DA5D86A2-6595-4E2D-B465-3E6F5EE11686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633200" y="4673600"/>
            <a:ext cx="406400" cy="406400"/>
          </a:xfrm>
          <a:prstGeom prst="rect">
            <a:avLst/>
          </a:prstGeom>
        </p:spPr>
      </p:pic>
      <p:pic>
        <p:nvPicPr>
          <p:cNvPr id="16" name="TinhBanBonPhuong 4 cau">
            <a:hlinkClick r:id="" action="ppaction://media"/>
            <a:extLst>
              <a:ext uri="{FF2B5EF4-FFF2-40B4-BE49-F238E27FC236}">
                <a16:creationId xmlns:a16="http://schemas.microsoft.com/office/drawing/2014/main" id="{09F8B840-5657-4AEE-A4AD-AF7BB31B976F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633200" y="330173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5197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5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66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9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" grpId="0" animBg="1"/>
      <p:bldP spid="23" grpId="0" animBg="1"/>
      <p:bldP spid="23" grpId="1" animBg="1"/>
      <p:bldP spid="26" grpId="0" animBg="1"/>
      <p:bldP spid="2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304800" y="228600"/>
            <a:ext cx="1158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 dirty="0">
                <a:solidFill>
                  <a:srgbClr val="0000FF"/>
                </a:solidFill>
                <a:cs typeface="Times New Roman" panose="02020603050405020304" pitchFamily="18" charset="0"/>
              </a:rPr>
              <a:t>b. </a:t>
            </a:r>
            <a:r>
              <a:rPr lang="en-US" sz="3200" b="1" kern="0" dirty="0" err="1">
                <a:solidFill>
                  <a:srgbClr val="0000FF"/>
                </a:solidFill>
                <a:cs typeface="Times New Roman" panose="02020603050405020304" pitchFamily="18" charset="0"/>
              </a:rPr>
              <a:t>G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õ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đệm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hát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nhạc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cụ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gõ</a:t>
            </a:r>
            <a:endParaRPr lang="en-US" sz="32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FBE0C0-77EC-4646-A7F9-7340149E0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905000"/>
            <a:ext cx="9906000" cy="442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30204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81000"/>
            <a:ext cx="8382000" cy="381000"/>
          </a:xfrm>
        </p:spPr>
        <p:txBody>
          <a:bodyPr/>
          <a:lstStyle/>
          <a:p>
            <a:r>
              <a:rPr lang="en-US" sz="3200" b="1" dirty="0">
                <a:solidFill>
                  <a:srgbClr val="0000FF"/>
                </a:solidFill>
              </a:rPr>
              <a:t>2. </a:t>
            </a:r>
            <a:r>
              <a:rPr lang="en-US" sz="3200" b="1" dirty="0" err="1">
                <a:solidFill>
                  <a:srgbClr val="0000FF"/>
                </a:solidFill>
              </a:rPr>
              <a:t>Trải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nghiệm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và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khám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phá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2A765E-BBEE-4B96-A875-6D07D37941DD}"/>
              </a:ext>
            </a:extLst>
          </p:cNvPr>
          <p:cNvSpPr txBox="1"/>
          <p:nvPr/>
        </p:nvSpPr>
        <p:spPr>
          <a:xfrm>
            <a:off x="2819400" y="929643"/>
            <a:ext cx="6781800" cy="89915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just">
              <a:lnSpc>
                <a:spcPct val="114000"/>
              </a:lnSpc>
              <a:buFont typeface="Wingdings" panose="05000000000000000000" pitchFamily="2" charset="2"/>
              <a:buChar char="v"/>
            </a:pPr>
            <a:r>
              <a:rPr lang="en-US" sz="2400">
                <a:solidFill>
                  <a:srgbClr val="009900"/>
                </a:solidFill>
              </a:rPr>
              <a:t>Làm nhạc cụ gõ bằng các vật liệu, đồ dùng đã qua sử dụng để góp phần bảo vệ môi trường. </a:t>
            </a:r>
          </a:p>
        </p:txBody>
      </p:sp>
      <p:pic>
        <p:nvPicPr>
          <p:cNvPr id="9" name="Maracas">
            <a:hlinkClick r:id="" action="ppaction://media"/>
            <a:extLst>
              <a:ext uri="{FF2B5EF4-FFF2-40B4-BE49-F238E27FC236}">
                <a16:creationId xmlns:a16="http://schemas.microsoft.com/office/drawing/2014/main" id="{9529214C-ED99-489D-9C82-BDAB9C6BBA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01900" y="2133600"/>
            <a:ext cx="7188200" cy="452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9201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B15E0D5-B5EF-454E-8341-7A3A8E0AC1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20" b="58840"/>
          <a:stretch/>
        </p:blipFill>
        <p:spPr>
          <a:xfrm>
            <a:off x="313813" y="1013146"/>
            <a:ext cx="3441769" cy="37191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9FD3E4-995C-4D22-9545-50887E000E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70" t="43198" r="7569" b="29595"/>
          <a:stretch/>
        </p:blipFill>
        <p:spPr>
          <a:xfrm>
            <a:off x="8581878" y="723914"/>
            <a:ext cx="3441769" cy="21488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E5C302E-FDF1-43E8-A849-81482F069E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1" t="70406" r="50274" b="959"/>
          <a:stretch/>
        </p:blipFill>
        <p:spPr>
          <a:xfrm>
            <a:off x="3129169" y="3883624"/>
            <a:ext cx="3987556" cy="22758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BABF8C-283B-4825-889F-BE4B54B8D7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61" t="70406" r="7832" b="1883"/>
          <a:stretch/>
        </p:blipFill>
        <p:spPr>
          <a:xfrm>
            <a:off x="8707340" y="3981598"/>
            <a:ext cx="3320897" cy="21488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4E24A4A-DBD2-436F-BF62-96A789C5CC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" t="43198" r="58484" b="29595"/>
          <a:stretch/>
        </p:blipFill>
        <p:spPr>
          <a:xfrm>
            <a:off x="3689314" y="723914"/>
            <a:ext cx="3289371" cy="2148816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B7149767-9485-4930-8CFA-3700E416C4D7}"/>
              </a:ext>
            </a:extLst>
          </p:cNvPr>
          <p:cNvSpPr/>
          <p:nvPr/>
        </p:nvSpPr>
        <p:spPr bwMode="auto">
          <a:xfrm>
            <a:off x="7315200" y="1676400"/>
            <a:ext cx="990600" cy="533400"/>
          </a:xfrm>
          <a:prstGeom prst="rightArrow">
            <a:avLst/>
          </a:prstGeom>
          <a:solidFill>
            <a:schemeClr val="accent5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0C239C6-5F5A-4B50-BB56-28ADAB90129F}"/>
              </a:ext>
            </a:extLst>
          </p:cNvPr>
          <p:cNvSpPr/>
          <p:nvPr/>
        </p:nvSpPr>
        <p:spPr bwMode="auto">
          <a:xfrm>
            <a:off x="7315200" y="4881654"/>
            <a:ext cx="990600" cy="533400"/>
          </a:xfrm>
          <a:prstGeom prst="rightArrow">
            <a:avLst/>
          </a:prstGeom>
          <a:solidFill>
            <a:schemeClr val="accent5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210301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4555" y="0"/>
            <a:ext cx="12192000" cy="6858000"/>
            <a:chOff x="-14555" y="0"/>
            <a:chExt cx="12192000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899"/>
            <a:stretch/>
          </p:blipFill>
          <p:spPr>
            <a:xfrm>
              <a:off x="-14555" y="0"/>
              <a:ext cx="12192000" cy="6858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2484" y="3574293"/>
              <a:ext cx="2519671" cy="290981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854076"/>
            <a:ext cx="8229600" cy="873587"/>
          </a:xfrm>
        </p:spPr>
        <p:txBody>
          <a:bodyPr/>
          <a:lstStyle/>
          <a:p>
            <a:r>
              <a:rPr lang="en-US" sz="3200" b="1" dirty="0" err="1">
                <a:solidFill>
                  <a:srgbClr val="0000FF"/>
                </a:solidFill>
              </a:rPr>
              <a:t>Dặn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dò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về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nhà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2179639"/>
            <a:ext cx="8229600" cy="1020762"/>
          </a:xfrm>
        </p:spPr>
        <p:txBody>
          <a:bodyPr/>
          <a:lstStyle/>
          <a:p>
            <a:pPr>
              <a:buFontTx/>
              <a:buChar char="-"/>
            </a:pPr>
            <a:r>
              <a:rPr lang="en-US" sz="2800">
                <a:solidFill>
                  <a:srgbClr val="0000FF"/>
                </a:solidFill>
              </a:rPr>
              <a:t>Tập hát bài </a:t>
            </a:r>
            <a:r>
              <a:rPr lang="en-US" sz="2800" i="1">
                <a:solidFill>
                  <a:srgbClr val="0000FF"/>
                </a:solidFill>
              </a:rPr>
              <a:t>Tình bạn bốn phương; </a:t>
            </a:r>
            <a:r>
              <a:rPr lang="en-US" sz="2800">
                <a:solidFill>
                  <a:srgbClr val="0000FF"/>
                </a:solidFill>
              </a:rPr>
              <a:t>thuộc lời ca.</a:t>
            </a:r>
          </a:p>
          <a:p>
            <a:pPr>
              <a:buFontTx/>
              <a:buChar char="-"/>
            </a:pPr>
            <a:r>
              <a:rPr lang="en-US" sz="2800">
                <a:solidFill>
                  <a:srgbClr val="0000FF"/>
                </a:solidFill>
              </a:rPr>
              <a:t>Hoàn thiện nhạc cụ gõ tự tạo.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721916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7278</TotalTime>
  <Words>127</Words>
  <Application>Microsoft Office PowerPoint</Application>
  <PresentationFormat>Widescreen</PresentationFormat>
  <Paragraphs>13</Paragraphs>
  <Slides>7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Wingdings</vt:lpstr>
      <vt:lpstr>Default Design</vt:lpstr>
      <vt:lpstr>Chủ đề 4 TÌNH BẠN BỐN PHƯƠNG</vt:lpstr>
      <vt:lpstr>1. Hát bài Tình bạn bốn phương, kết hợp gõ đệm bằng nhạc cụ gõ</vt:lpstr>
      <vt:lpstr>Học hát từng câu (Lời 1)</vt:lpstr>
      <vt:lpstr>PowerPoint Presentation</vt:lpstr>
      <vt:lpstr>2. Trải nghiệm và khám phá</vt:lpstr>
      <vt:lpstr>PowerPoint Presentation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HP</cp:lastModifiedBy>
  <cp:revision>287</cp:revision>
  <dcterms:created xsi:type="dcterms:W3CDTF">2006-11-06T13:45:38Z</dcterms:created>
  <dcterms:modified xsi:type="dcterms:W3CDTF">2024-12-11T01:09:48Z</dcterms:modified>
</cp:coreProperties>
</file>