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1"/>
  </p:notesMasterIdLst>
  <p:sldIdLst>
    <p:sldId id="318" r:id="rId2"/>
    <p:sldId id="344" r:id="rId3"/>
    <p:sldId id="334" r:id="rId4"/>
    <p:sldId id="375" r:id="rId5"/>
    <p:sldId id="385" r:id="rId6"/>
    <p:sldId id="376" r:id="rId7"/>
    <p:sldId id="346" r:id="rId8"/>
    <p:sldId id="485" r:id="rId9"/>
    <p:sldId id="484" r:id="rId10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900"/>
    <a:srgbClr val="CC00CC"/>
    <a:srgbClr val="FFF1B3"/>
    <a:srgbClr val="EDF6F7"/>
    <a:srgbClr val="C8FFFF"/>
    <a:srgbClr val="FF7043"/>
    <a:srgbClr val="FF00FF"/>
    <a:srgbClr val="FF99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356" autoAdjust="0"/>
  </p:normalViewPr>
  <p:slideViewPr>
    <p:cSldViewPr>
      <p:cViewPr varScale="1">
        <p:scale>
          <a:sx n="72" d="100"/>
          <a:sy n="72" d="100"/>
        </p:scale>
        <p:origin x="66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28/12/2024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9000" b="-5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371600" y="2015591"/>
            <a:ext cx="9372600" cy="3470809"/>
          </a:xfrm>
        </p:spPr>
        <p:txBody>
          <a:bodyPr/>
          <a:lstStyle/>
          <a:p>
            <a:pPr lvl="0"/>
            <a:r>
              <a:rPr lang="en-US" sz="4000" b="1" u="sng">
                <a:solidFill>
                  <a:srgbClr val="0000FF"/>
                </a:solidFill>
                <a:cs typeface="Times New Roman" panose="02020603050405020304" pitchFamily="18" charset="0"/>
              </a:rPr>
              <a:t>Tiết</a:t>
            </a:r>
            <a:r>
              <a:rPr lang="vi-VN" sz="4000" b="1" u="sng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4000" b="1" u="sng">
                <a:solidFill>
                  <a:srgbClr val="0000FF"/>
                </a:solidFill>
                <a:cs typeface="Times New Roman" panose="02020603050405020304" pitchFamily="18" charset="0"/>
              </a:rPr>
              <a:t>17 - </a:t>
            </a:r>
            <a:r>
              <a:rPr lang="en-US" sz="40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Bài 8</a:t>
            </a:r>
            <a:r>
              <a:rPr lang="en-US" sz="4000" b="1" u="sng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en-US" sz="2800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Thể hiện tiết tấu; ứng dụng đệm cho bài hát</a:t>
            </a:r>
            <a:endParaRPr lang="en-US" b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vi-VN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Khúc ca chào xuân </a:t>
            </a:r>
            <a:endParaRPr lang="en-US" b="1" i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                    –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Ôn tập </a:t>
            </a:r>
            <a:r>
              <a:rPr lang="vi-VN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 hoà tấu số </a:t>
            </a:r>
            <a:r>
              <a:rPr lang="en-US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4</a:t>
            </a:r>
          </a:p>
          <a:p>
            <a:pPr algn="just"/>
            <a:r>
              <a:rPr lang="en-US" sz="3200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TN&amp;KP: </a:t>
            </a:r>
            <a:r>
              <a:rPr lang="vi-VN" sz="3200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Thể hiện mẫu tiết tấu bằng cốc nhựa</a:t>
            </a:r>
            <a:endParaRPr lang="en-US" i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D4A743-68B4-C235-2BA9-B0F2289AAA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1568116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51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0" y="457200"/>
            <a:ext cx="1219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I. Thể hiện tiết tấu;</a:t>
            </a:r>
          </a:p>
          <a:p>
            <a:r>
              <a:rPr lang="en-US" sz="3200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ứng dụng đệm cho bài hát </a:t>
            </a:r>
            <a:r>
              <a:rPr lang="vi-VN" sz="3200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Khúc ca chào xuân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A080A75-111F-B1A7-70CE-3C0A1A5AC64F}"/>
              </a:ext>
            </a:extLst>
          </p:cNvPr>
          <p:cNvGrpSpPr/>
          <p:nvPr/>
        </p:nvGrpSpPr>
        <p:grpSpPr>
          <a:xfrm>
            <a:off x="1143000" y="2359794"/>
            <a:ext cx="10286701" cy="4041006"/>
            <a:chOff x="1143000" y="2207394"/>
            <a:chExt cx="10286701" cy="404100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4B879DB-53EA-3F38-6AFE-DA6597FA7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34000" y="2241885"/>
              <a:ext cx="1676400" cy="22352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C9D2010-1EE8-4200-E5C7-F507039389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" b="-1838"/>
            <a:stretch/>
          </p:blipFill>
          <p:spPr>
            <a:xfrm>
              <a:off x="8229301" y="2364796"/>
              <a:ext cx="3200400" cy="3883604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9B680BC-66EB-CB12-BE64-7BDC4E076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3000" y="2207394"/>
              <a:ext cx="2821305" cy="30965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8302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01613B-F61E-55C1-078F-49C2D19C57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514350"/>
            <a:ext cx="88011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5527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0972800" cy="762802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II. Ôn tập </a:t>
            </a:r>
            <a:r>
              <a:rPr lang="en-US" sz="3200" b="1" i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Bài hoà tấu số 4</a:t>
            </a:r>
            <a:endParaRPr lang="en-US" sz="3200" i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3D10C1-A4CE-3F2D-DBF1-009B7DF8B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191" y="762802"/>
            <a:ext cx="10321618" cy="601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8918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0" y="681335"/>
            <a:ext cx="29718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0000FF"/>
                </a:solidFill>
              </a:rPr>
              <a:t>BÈ ĐỆM HỢP ÂM</a:t>
            </a:r>
            <a:endParaRPr lang="vi-VN" sz="2400" b="1">
              <a:solidFill>
                <a:srgbClr val="0000FF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A38A8CB-2469-4235-B90B-417DFFFFF5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5" r="49540" b="50000"/>
          <a:stretch/>
        </p:blipFill>
        <p:spPr>
          <a:xfrm>
            <a:off x="1447800" y="4267200"/>
            <a:ext cx="2362200" cy="118753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4A9FD0A-1A59-420B-BEC9-1E95F3BE1063}"/>
              </a:ext>
            </a:extLst>
          </p:cNvPr>
          <p:cNvGrpSpPr/>
          <p:nvPr/>
        </p:nvGrpSpPr>
        <p:grpSpPr>
          <a:xfrm>
            <a:off x="2243468" y="4989576"/>
            <a:ext cx="1158240" cy="447685"/>
            <a:chOff x="9582912" y="5110951"/>
            <a:chExt cx="1158240" cy="37358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86B4D64-1953-4E9B-8151-45989A0F1D41}"/>
                </a:ext>
              </a:extLst>
            </p:cNvPr>
            <p:cNvSpPr txBox="1"/>
            <p:nvPr/>
          </p:nvSpPr>
          <p:spPr>
            <a:xfrm>
              <a:off x="10021824" y="5114020"/>
              <a:ext cx="295656" cy="30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3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7D0F224-ABF2-4193-8A03-D1EA87344BFB}"/>
                </a:ext>
              </a:extLst>
            </p:cNvPr>
            <p:cNvSpPr txBox="1"/>
            <p:nvPr/>
          </p:nvSpPr>
          <p:spPr>
            <a:xfrm>
              <a:off x="9582912" y="5115203"/>
              <a:ext cx="292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1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9314631-13AC-4697-A970-C59364D54348}"/>
                </a:ext>
              </a:extLst>
            </p:cNvPr>
            <p:cNvSpPr txBox="1"/>
            <p:nvPr/>
          </p:nvSpPr>
          <p:spPr>
            <a:xfrm>
              <a:off x="10463780" y="5110951"/>
              <a:ext cx="277372" cy="30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5</a:t>
              </a:r>
              <a:endParaRPr lang="vi-VN" b="1">
                <a:solidFill>
                  <a:srgbClr val="FF0000"/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8C07F83-0652-4284-92A7-B26BDE0BBCF3}"/>
              </a:ext>
            </a:extLst>
          </p:cNvPr>
          <p:cNvSpPr txBox="1"/>
          <p:nvPr/>
        </p:nvSpPr>
        <p:spPr>
          <a:xfrm>
            <a:off x="1453150" y="5486400"/>
            <a:ext cx="242245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>
                <a:solidFill>
                  <a:srgbClr val="008000"/>
                </a:solidFill>
              </a:rPr>
              <a:t>C</a:t>
            </a:r>
          </a:p>
          <a:p>
            <a:pPr algn="ctr"/>
            <a:r>
              <a:rPr lang="en-US" b="1">
                <a:solidFill>
                  <a:srgbClr val="0000FF"/>
                </a:solidFill>
              </a:rPr>
              <a:t>(Hợp âm Đô trưởng)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B9AD441-AE26-45B4-8297-DE8951D62A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5" r="49540" b="50000"/>
          <a:stretch/>
        </p:blipFill>
        <p:spPr>
          <a:xfrm>
            <a:off x="8328471" y="4268969"/>
            <a:ext cx="2362200" cy="118753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2239DA95-B134-4279-A302-E40BF86C370C}"/>
              </a:ext>
            </a:extLst>
          </p:cNvPr>
          <p:cNvGrpSpPr/>
          <p:nvPr/>
        </p:nvGrpSpPr>
        <p:grpSpPr>
          <a:xfrm>
            <a:off x="8472048" y="4991345"/>
            <a:ext cx="1158240" cy="447685"/>
            <a:chOff x="9582912" y="5110951"/>
            <a:chExt cx="1158240" cy="37358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F75C8EF-E0E3-404A-B2C9-B8AAA790D241}"/>
                </a:ext>
              </a:extLst>
            </p:cNvPr>
            <p:cNvSpPr txBox="1"/>
            <p:nvPr/>
          </p:nvSpPr>
          <p:spPr>
            <a:xfrm>
              <a:off x="10021824" y="5114020"/>
              <a:ext cx="295656" cy="30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3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8F2F91-8EB2-4D17-BE62-220396D0EA36}"/>
                </a:ext>
              </a:extLst>
            </p:cNvPr>
            <p:cNvSpPr txBox="1"/>
            <p:nvPr/>
          </p:nvSpPr>
          <p:spPr>
            <a:xfrm>
              <a:off x="9582912" y="5115203"/>
              <a:ext cx="292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1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6D53B77-D427-4EE9-8B88-E552E565D51A}"/>
                </a:ext>
              </a:extLst>
            </p:cNvPr>
            <p:cNvSpPr txBox="1"/>
            <p:nvPr/>
          </p:nvSpPr>
          <p:spPr>
            <a:xfrm>
              <a:off x="10463780" y="5110951"/>
              <a:ext cx="277372" cy="30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5</a:t>
              </a:r>
              <a:endParaRPr lang="vi-VN" b="1">
                <a:solidFill>
                  <a:srgbClr val="FF0000"/>
                </a:solidFill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49F2DD26-9897-4C58-98EE-8D6B9846E411}"/>
              </a:ext>
            </a:extLst>
          </p:cNvPr>
          <p:cNvSpPr txBox="1"/>
          <p:nvPr/>
        </p:nvSpPr>
        <p:spPr>
          <a:xfrm>
            <a:off x="8269701" y="5488169"/>
            <a:ext cx="255069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>
                <a:solidFill>
                  <a:srgbClr val="008000"/>
                </a:solidFill>
              </a:rPr>
              <a:t>G</a:t>
            </a:r>
          </a:p>
          <a:p>
            <a:pPr algn="ctr"/>
            <a:r>
              <a:rPr lang="en-US" b="1">
                <a:solidFill>
                  <a:srgbClr val="0000FF"/>
                </a:solidFill>
              </a:rPr>
              <a:t>(Hợp âm Son trưởng)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314B39-88B2-62BF-9FE1-2ABE6B949A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5" r="49540" b="50000"/>
          <a:stretch/>
        </p:blipFill>
        <p:spPr>
          <a:xfrm>
            <a:off x="4876800" y="4268969"/>
            <a:ext cx="2362200" cy="118753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38031E0-83E7-5A54-40BF-85D236FCFCD8}"/>
              </a:ext>
            </a:extLst>
          </p:cNvPr>
          <p:cNvGrpSpPr/>
          <p:nvPr/>
        </p:nvGrpSpPr>
        <p:grpSpPr>
          <a:xfrm>
            <a:off x="4817166" y="4991345"/>
            <a:ext cx="1158240" cy="447685"/>
            <a:chOff x="9582912" y="5110951"/>
            <a:chExt cx="1158240" cy="37358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50F5A07-4180-C37E-CB3E-A667088A10E6}"/>
                </a:ext>
              </a:extLst>
            </p:cNvPr>
            <p:cNvSpPr txBox="1"/>
            <p:nvPr/>
          </p:nvSpPr>
          <p:spPr>
            <a:xfrm>
              <a:off x="10021824" y="5114020"/>
              <a:ext cx="295656" cy="30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3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85B4DFE-39AE-BE3F-7535-AF901F1F32E8}"/>
                </a:ext>
              </a:extLst>
            </p:cNvPr>
            <p:cNvSpPr txBox="1"/>
            <p:nvPr/>
          </p:nvSpPr>
          <p:spPr>
            <a:xfrm>
              <a:off x="9582912" y="5115203"/>
              <a:ext cx="292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1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DAB1FA7-B744-31A3-2CA0-DF246D47A199}"/>
                </a:ext>
              </a:extLst>
            </p:cNvPr>
            <p:cNvSpPr txBox="1"/>
            <p:nvPr/>
          </p:nvSpPr>
          <p:spPr>
            <a:xfrm>
              <a:off x="10463780" y="5110951"/>
              <a:ext cx="277372" cy="30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5</a:t>
              </a:r>
              <a:endParaRPr lang="vi-VN" b="1">
                <a:solidFill>
                  <a:srgbClr val="FF0000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AED489B-D4FB-48EE-847F-3F72BE0D484C}"/>
              </a:ext>
            </a:extLst>
          </p:cNvPr>
          <p:cNvSpPr txBox="1"/>
          <p:nvPr/>
        </p:nvSpPr>
        <p:spPr>
          <a:xfrm>
            <a:off x="4824441" y="5488169"/>
            <a:ext cx="253787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>
                <a:solidFill>
                  <a:srgbClr val="008000"/>
                </a:solidFill>
              </a:rPr>
              <a:t>F</a:t>
            </a:r>
          </a:p>
          <a:p>
            <a:pPr algn="ctr"/>
            <a:r>
              <a:rPr lang="en-US" b="1">
                <a:solidFill>
                  <a:srgbClr val="0000FF"/>
                </a:solidFill>
              </a:rPr>
              <a:t>(Hợp âm Pha trưởng)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9D2046B-0783-B5E9-0D7B-6DF99A05AA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1600" y="1533566"/>
            <a:ext cx="9364523" cy="1082737"/>
          </a:xfrm>
          <a:prstGeom prst="rect">
            <a:avLst/>
          </a:prstGeom>
        </p:spPr>
      </p:pic>
      <p:pic>
        <p:nvPicPr>
          <p:cNvPr id="15" name="Be hoa am">
            <a:hlinkClick r:id="" action="ppaction://media"/>
            <a:extLst>
              <a:ext uri="{FF2B5EF4-FFF2-40B4-BE49-F238E27FC236}">
                <a16:creationId xmlns:a16="http://schemas.microsoft.com/office/drawing/2014/main" id="{328034ED-0E28-50CE-1FD3-689E7DA844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92800" y="3022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3495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95799" y="762000"/>
            <a:ext cx="320040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0000FF"/>
                </a:solidFill>
              </a:rPr>
              <a:t>BÈ NHẠC CỤ GÕ </a:t>
            </a:r>
            <a:endParaRPr lang="vi-VN" sz="2400" b="1">
              <a:solidFill>
                <a:srgbClr val="0000FF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B3A0CB9-B726-550C-84DD-CF8784370BD1}"/>
              </a:ext>
            </a:extLst>
          </p:cNvPr>
          <p:cNvGrpSpPr/>
          <p:nvPr/>
        </p:nvGrpSpPr>
        <p:grpSpPr>
          <a:xfrm>
            <a:off x="645695" y="2862013"/>
            <a:ext cx="10784305" cy="1010989"/>
            <a:chOff x="721895" y="2862013"/>
            <a:chExt cx="10784305" cy="101098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9CDAC89-99D2-71E0-A187-B7DBE58B5A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30365" y="2895600"/>
              <a:ext cx="10175835" cy="977402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F771C86-251B-7BC0-C0A3-57C8BD6488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895" y="3361824"/>
              <a:ext cx="618897" cy="453152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F482D7D-8C55-BA42-FA63-E0BD81DA9B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32991">
              <a:off x="813754" y="2862013"/>
              <a:ext cx="407670" cy="533400"/>
            </a:xfrm>
            <a:prstGeom prst="rect">
              <a:avLst/>
            </a:prstGeom>
          </p:spPr>
        </p:pic>
      </p:grpSp>
      <p:pic>
        <p:nvPicPr>
          <p:cNvPr id="14" name="Be nhac cu go">
            <a:hlinkClick r:id="" action="ppaction://media"/>
            <a:extLst>
              <a:ext uri="{FF2B5EF4-FFF2-40B4-BE49-F238E27FC236}">
                <a16:creationId xmlns:a16="http://schemas.microsoft.com/office/drawing/2014/main" id="{17231AE2-3C27-6E86-439F-2ABDDD5F54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92800" y="1879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1469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i hoa tau so 4">
            <a:hlinkClick r:id="" action="ppaction://media"/>
            <a:extLst>
              <a:ext uri="{FF2B5EF4-FFF2-40B4-BE49-F238E27FC236}">
                <a16:creationId xmlns:a16="http://schemas.microsoft.com/office/drawing/2014/main" id="{0D0AB4A4-FF69-EB05-BC69-CA20D107823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7800" y="114300"/>
            <a:ext cx="117856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746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12192000" cy="838200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</a:rPr>
              <a:t>III. Trải nghiệm và khám phá:</a:t>
            </a:r>
            <a:br>
              <a:rPr lang="en-US" sz="3200" b="1">
                <a:solidFill>
                  <a:srgbClr val="C00000"/>
                </a:solidFill>
              </a:rPr>
            </a:br>
            <a:r>
              <a:rPr lang="vi-VN" sz="3200" b="1">
                <a:solidFill>
                  <a:srgbClr val="C00000"/>
                </a:solidFill>
              </a:rPr>
              <a:t>Thể hiện mẫu tiết tấu bằng cốc nhựa</a:t>
            </a:r>
            <a:br>
              <a:rPr lang="vi-VN" sz="3200" b="1">
                <a:solidFill>
                  <a:srgbClr val="C00000"/>
                </a:solidFill>
              </a:rPr>
            </a:br>
            <a:endParaRPr lang="en-US" sz="3200" b="1" dirty="0">
              <a:solidFill>
                <a:srgbClr val="C00000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900BFCB-C6A3-6F15-9464-2F26A6149C56}"/>
              </a:ext>
            </a:extLst>
          </p:cNvPr>
          <p:cNvGrpSpPr/>
          <p:nvPr/>
        </p:nvGrpSpPr>
        <p:grpSpPr>
          <a:xfrm>
            <a:off x="183576" y="1143000"/>
            <a:ext cx="11856024" cy="5562600"/>
            <a:chOff x="183576" y="1143000"/>
            <a:chExt cx="11856024" cy="55626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FB65621-4814-CF89-E966-5C3935D1B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3576" y="1143000"/>
              <a:ext cx="11856024" cy="1164431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60E0FFE-98A6-492E-1085-35C164FEEA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63488" y="2333625"/>
              <a:ext cx="7696200" cy="437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9035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77174"/>
            <a:chOff x="0" y="0"/>
            <a:chExt cx="12192000" cy="687717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4" t="32903" r="23219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568" y="3181228"/>
              <a:ext cx="3200400" cy="369594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10972800" cy="1143000"/>
          </a:xfrm>
        </p:spPr>
        <p:txBody>
          <a:bodyPr/>
          <a:lstStyle/>
          <a:p>
            <a:r>
              <a:rPr lang="en-US" sz="3600" b="1">
                <a:solidFill>
                  <a:srgbClr val="0000FF"/>
                </a:solidFill>
              </a:rPr>
              <a:t>DẶN DÒ VỀ NHÀ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1"/>
            <a:ext cx="9067800" cy="259079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>
                <a:solidFill>
                  <a:srgbClr val="0000FF"/>
                </a:solidFill>
              </a:rPr>
              <a:t>Tập hát bài </a:t>
            </a:r>
            <a:r>
              <a:rPr lang="vi-VN" sz="2800" i="1">
                <a:solidFill>
                  <a:srgbClr val="0000FF"/>
                </a:solidFill>
              </a:rPr>
              <a:t>Khúc ca chào xuân </a:t>
            </a:r>
            <a:r>
              <a:rPr lang="en-US" sz="2800">
                <a:solidFill>
                  <a:srgbClr val="0000FF"/>
                </a:solidFill>
              </a:rPr>
              <a:t>kết hợp gõ đệm bằng nhạc cụ gõ hoặc động tác cơ thể hoặc cốc nhựa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>
                <a:solidFill>
                  <a:srgbClr val="0000FF"/>
                </a:solidFill>
              </a:rPr>
              <a:t>Tập chơi các bè của </a:t>
            </a:r>
            <a:r>
              <a:rPr lang="en-US" sz="2800" i="1">
                <a:solidFill>
                  <a:srgbClr val="0000FF"/>
                </a:solidFill>
              </a:rPr>
              <a:t>Bài hoà tấu số 4</a:t>
            </a:r>
            <a:endParaRPr lang="en-US" sz="280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sz="2800">
              <a:solidFill>
                <a:srgbClr val="0000FF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2796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9763</TotalTime>
  <Words>163</Words>
  <Application>Microsoft Office PowerPoint</Application>
  <PresentationFormat>Widescreen</PresentationFormat>
  <Paragraphs>29</Paragraphs>
  <Slides>9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Wingdings</vt:lpstr>
      <vt:lpstr>Default Design</vt:lpstr>
      <vt:lpstr>PowerPoint Presentation</vt:lpstr>
      <vt:lpstr>PowerPoint Presentation</vt:lpstr>
      <vt:lpstr>PowerPoint Presentation</vt:lpstr>
      <vt:lpstr>II. Ôn tập Bài hoà tấu số 4</vt:lpstr>
      <vt:lpstr>PowerPoint Presentation</vt:lpstr>
      <vt:lpstr>PowerPoint Presentation</vt:lpstr>
      <vt:lpstr>PowerPoint Presentation</vt:lpstr>
      <vt:lpstr>III. Trải nghiệm và khám phá: Thể hiện mẫu tiết tấu bằng cốc nhựa 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HP</cp:lastModifiedBy>
  <cp:revision>335</cp:revision>
  <dcterms:created xsi:type="dcterms:W3CDTF">2006-11-06T13:45:38Z</dcterms:created>
  <dcterms:modified xsi:type="dcterms:W3CDTF">2024-12-28T01:39:32Z</dcterms:modified>
</cp:coreProperties>
</file>