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sldIdLst>
    <p:sldId id="318" r:id="rId2"/>
    <p:sldId id="359" r:id="rId3"/>
    <p:sldId id="391" r:id="rId4"/>
    <p:sldId id="401" r:id="rId5"/>
    <p:sldId id="385" r:id="rId6"/>
    <p:sldId id="346" r:id="rId7"/>
    <p:sldId id="356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CC00CC"/>
    <a:srgbClr val="FFF1B3"/>
    <a:srgbClr val="EDF6F7"/>
    <a:srgbClr val="C8FFFF"/>
    <a:srgbClr val="FF7043"/>
    <a:srgbClr val="FF00FF"/>
    <a:srgbClr val="FF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356" autoAdjust="0"/>
  </p:normalViewPr>
  <p:slideViewPr>
    <p:cSldViewPr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29/12/2024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38200" y="2015591"/>
            <a:ext cx="10515600" cy="2327809"/>
          </a:xfrm>
        </p:spPr>
        <p:txBody>
          <a:bodyPr/>
          <a:lstStyle/>
          <a:p>
            <a:r>
              <a:rPr kumimoji="0" lang="en-US" sz="4000" b="1" i="0" u="sng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vi-VN" sz="4000" b="1" i="0" u="sng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sng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16- </a:t>
            </a:r>
            <a:r>
              <a:rPr lang="en-US" sz="40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 8</a:t>
            </a:r>
            <a:r>
              <a:rPr lang="en-US" sz="4000" b="1" u="sng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4000" b="1" u="sng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Luyện đọc gam La thứ theo mẫu;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đọc nhạc số </a:t>
            </a:r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4</a:t>
            </a:r>
          </a:p>
          <a:p>
            <a:pPr algn="just"/>
            <a:r>
              <a:rPr lang="en-US" sz="2800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                               –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 hoà tấu số </a:t>
            </a:r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4</a:t>
            </a:r>
            <a:endParaRPr lang="en-US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4A743-68B4-C235-2BA9-B0F2289AA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56811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2E1AAE6-23EE-435E-C2BD-5CA7F813368F}"/>
              </a:ext>
            </a:extLst>
          </p:cNvPr>
          <p:cNvGrpSpPr>
            <a:grpSpLocks noChangeAspect="1"/>
          </p:cNvGrpSpPr>
          <p:nvPr/>
        </p:nvGrpSpPr>
        <p:grpSpPr>
          <a:xfrm>
            <a:off x="2453640" y="655515"/>
            <a:ext cx="7071360" cy="6050085"/>
            <a:chOff x="2095500" y="-76200"/>
            <a:chExt cx="8015654" cy="68580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E9A510B-AE9A-FD80-E37C-2628E7403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9511" y="-76200"/>
              <a:ext cx="8011643" cy="338184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F29CD0-524B-5686-5ABC-00C397196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5500" y="3019425"/>
              <a:ext cx="8001000" cy="3762375"/>
            </a:xfrm>
            <a:prstGeom prst="rect">
              <a:avLst/>
            </a:prstGeom>
          </p:spPr>
        </p:pic>
      </p:grpSp>
      <p:sp>
        <p:nvSpPr>
          <p:cNvPr id="4" name="Subtitle 6"/>
          <p:cNvSpPr txBox="1">
            <a:spLocks/>
          </p:cNvSpPr>
          <p:nvPr/>
        </p:nvSpPr>
        <p:spPr bwMode="auto">
          <a:xfrm>
            <a:off x="0" y="76200"/>
            <a:ext cx="1219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>
                <a:solidFill>
                  <a:srgbClr val="C00000"/>
                </a:solidFill>
                <a:cs typeface="Times New Roman" panose="02020603050405020304" pitchFamily="18" charset="0"/>
              </a:rPr>
              <a:t>I. </a:t>
            </a:r>
            <a:r>
              <a:rPr lang="vi-VN" b="1">
                <a:solidFill>
                  <a:srgbClr val="C00000"/>
                </a:solidFill>
                <a:cs typeface="Times New Roman" panose="02020603050405020304" pitchFamily="18" charset="0"/>
              </a:rPr>
              <a:t>Luyện đọc gam La thứ theo mẫu; </a:t>
            </a:r>
            <a:r>
              <a:rPr lang="vi-VN" b="1" i="1">
                <a:solidFill>
                  <a:srgbClr val="C00000"/>
                </a:solidFill>
                <a:cs typeface="Times New Roman" panose="02020603050405020304" pitchFamily="18" charset="0"/>
              </a:rPr>
              <a:t>Bài đọc nhạc số 4</a:t>
            </a:r>
          </a:p>
          <a:p>
            <a:pPr marL="0" indent="0" algn="ctr">
              <a:buNone/>
            </a:pPr>
            <a:endParaRPr lang="en-US" b="1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422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t="14660"/>
          <a:stretch/>
        </p:blipFill>
        <p:spPr>
          <a:xfrm>
            <a:off x="1018251" y="4265858"/>
            <a:ext cx="1058684" cy="70707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3600" y="4318598"/>
            <a:ext cx="2034981" cy="1371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2200" b="1">
                <a:solidFill>
                  <a:srgbClr val="0000FF"/>
                </a:solidFill>
                <a:cs typeface="Times New Roman" panose="02020603050405020304" pitchFamily="18" charset="0"/>
              </a:rPr>
              <a:t>–</a:t>
            </a:r>
            <a:r>
              <a:rPr lang="en-US" sz="2200" b="1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sz="2200" b="1">
                <a:solidFill>
                  <a:srgbClr val="0000FF"/>
                </a:solidFill>
              </a:rPr>
              <a:t>Nhịp: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2200" b="1">
                <a:solidFill>
                  <a:srgbClr val="0000FF"/>
                </a:solidFill>
                <a:cs typeface="Times New Roman" panose="02020603050405020304" pitchFamily="18" charset="0"/>
              </a:rPr>
              <a:t>– </a:t>
            </a:r>
            <a:r>
              <a:rPr lang="en-US" sz="2200" b="1">
                <a:solidFill>
                  <a:srgbClr val="0000FF"/>
                </a:solidFill>
              </a:rPr>
              <a:t>Cao độ: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2200" b="1">
                <a:solidFill>
                  <a:srgbClr val="0000FF"/>
                </a:solidFill>
                <a:cs typeface="Times New Roman" panose="02020603050405020304" pitchFamily="18" charset="0"/>
              </a:rPr>
              <a:t>– </a:t>
            </a:r>
            <a:r>
              <a:rPr lang="en-US" sz="2200" b="1">
                <a:solidFill>
                  <a:srgbClr val="0000FF"/>
                </a:solidFill>
              </a:rPr>
              <a:t>Trường độ: </a:t>
            </a:r>
            <a:endParaRPr lang="vi-VN" sz="2200" b="1">
              <a:solidFill>
                <a:srgbClr val="0000FF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570429D-1C40-8E71-8FD8-714F16D1109B}"/>
              </a:ext>
            </a:extLst>
          </p:cNvPr>
          <p:cNvGrpSpPr/>
          <p:nvPr/>
        </p:nvGrpSpPr>
        <p:grpSpPr>
          <a:xfrm>
            <a:off x="1905000" y="4191000"/>
            <a:ext cx="9753600" cy="2301692"/>
            <a:chOff x="1905000" y="4487549"/>
            <a:chExt cx="9753600" cy="2301692"/>
          </a:xfrm>
        </p:grpSpPr>
        <p:sp>
          <p:nvSpPr>
            <p:cNvPr id="13" name="TextBox 12"/>
            <p:cNvSpPr txBox="1"/>
            <p:nvPr/>
          </p:nvSpPr>
          <p:spPr>
            <a:xfrm>
              <a:off x="3544824" y="5066228"/>
              <a:ext cx="26180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solidFill>
                    <a:srgbClr val="C00000"/>
                  </a:solidFill>
                </a:rPr>
                <a:t>La, Si, Đô, Rê, Mi </a:t>
              </a:r>
              <a:endParaRPr lang="vi-VN" sz="2200" b="1">
                <a:solidFill>
                  <a:srgbClr val="C0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89832" y="5547586"/>
              <a:ext cx="7668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>
                  <a:solidFill>
                    <a:srgbClr val="C00000"/>
                  </a:solidFill>
                </a:rPr>
                <a:t>Nốt đen, nốt móc đơn, nốt móc kép</a:t>
              </a:r>
              <a:endParaRPr lang="vi-VN" sz="2200" b="1">
                <a:solidFill>
                  <a:srgbClr val="C00000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9B5CDEE-1F8D-4EC8-A75E-885E868AAF0E}"/>
                </a:ext>
              </a:extLst>
            </p:cNvPr>
            <p:cNvSpPr txBox="1"/>
            <p:nvPr/>
          </p:nvSpPr>
          <p:spPr>
            <a:xfrm>
              <a:off x="1905000" y="6019800"/>
              <a:ext cx="974647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i="1">
                  <a:solidFill>
                    <a:srgbClr val="0000FF"/>
                  </a:solidFill>
                  <a:cs typeface="Times New Roman" panose="02020603050405020304" pitchFamily="18" charset="0"/>
                </a:rPr>
                <a:t>   </a:t>
              </a:r>
              <a:r>
                <a:rPr lang="en-US" sz="2200" b="1" i="1">
                  <a:solidFill>
                    <a:srgbClr val="00B050"/>
                  </a:solidFill>
                  <a:cs typeface="Times New Roman" panose="02020603050405020304" pitchFamily="18" charset="0"/>
                </a:rPr>
                <a:t>*  </a:t>
              </a:r>
              <a:r>
                <a:rPr lang="en-US" sz="2200" i="1">
                  <a:solidFill>
                    <a:srgbClr val="00B050"/>
                  </a:solidFill>
                </a:rPr>
                <a:t>Bài đọc nhạc có 3 bè: </a:t>
              </a:r>
              <a:r>
                <a:rPr lang="pt-BR" sz="2200" i="1">
                  <a:solidFill>
                    <a:srgbClr val="00B050"/>
                  </a:solidFill>
                </a:rPr>
                <a:t>4 nhịp + 4 nhịp +  4 nhịp (nét nhạc 1 và nét nhạc 2 </a:t>
              </a:r>
            </a:p>
            <a:p>
              <a:r>
                <a:rPr lang="pt-BR" sz="2200" i="1">
                  <a:solidFill>
                    <a:srgbClr val="00B050"/>
                  </a:solidFill>
                </a:rPr>
                <a:t>      giống nhau) 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C3FAF73-087B-1D0B-4E0A-F26B816A0814}"/>
                </a:ext>
              </a:extLst>
            </p:cNvPr>
            <p:cNvGrpSpPr/>
            <p:nvPr/>
          </p:nvGrpSpPr>
          <p:grpSpPr>
            <a:xfrm>
              <a:off x="3257350" y="4487549"/>
              <a:ext cx="462742" cy="678737"/>
              <a:chOff x="3257350" y="4369713"/>
              <a:chExt cx="462742" cy="678737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3257350" y="4369713"/>
                <a:ext cx="46274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>
                    <a:solidFill>
                      <a:srgbClr val="C00000"/>
                    </a:solidFill>
                    <a:sym typeface="Maestro" panose="02000506050000020004" pitchFamily="2" charset="2"/>
                  </a:rPr>
                  <a:t>2</a:t>
                </a:r>
                <a:endParaRPr lang="vi-VN" sz="22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59F9577-4766-AC58-B31E-ABFE620A2566}"/>
                  </a:ext>
                </a:extLst>
              </p:cNvPr>
              <p:cNvSpPr txBox="1"/>
              <p:nvPr/>
            </p:nvSpPr>
            <p:spPr>
              <a:xfrm>
                <a:off x="3258890" y="4617563"/>
                <a:ext cx="34176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b="1">
                    <a:solidFill>
                      <a:srgbClr val="C00000"/>
                    </a:solidFill>
                    <a:sym typeface="Maestro" panose="02000506050000020004" pitchFamily="2" charset="2"/>
                  </a:rPr>
                  <a:t>4</a:t>
                </a:r>
                <a:endParaRPr lang="vi-VN" sz="2200" b="1">
                  <a:solidFill>
                    <a:srgbClr val="C00000"/>
                  </a:solidFill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6264AB6-FD2C-0267-E7DF-D9E56AF60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527" y="267326"/>
            <a:ext cx="10344945" cy="383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76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A530D89-CE37-9179-378B-CD460EC1FB1A}"/>
              </a:ext>
            </a:extLst>
          </p:cNvPr>
          <p:cNvGrpSpPr/>
          <p:nvPr/>
        </p:nvGrpSpPr>
        <p:grpSpPr>
          <a:xfrm>
            <a:off x="914400" y="643003"/>
            <a:ext cx="10383079" cy="6099041"/>
            <a:chOff x="914400" y="643003"/>
            <a:chExt cx="10383079" cy="609904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D78D5C3-EADE-1E78-7DCA-52783349B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4278" y="643003"/>
              <a:ext cx="10363201" cy="609904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DDF2D67-1A88-6C25-4322-1C98008925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957" t="66198" r="94258"/>
            <a:stretch/>
          </p:blipFill>
          <p:spPr>
            <a:xfrm>
              <a:off x="914400" y="2376601"/>
              <a:ext cx="613535" cy="10739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887200" cy="762862"/>
          </a:xfrm>
        </p:spPr>
        <p:txBody>
          <a:bodyPr/>
          <a:lstStyle/>
          <a:p>
            <a:r>
              <a:rPr lang="en-US" sz="3200" b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II. </a:t>
            </a:r>
            <a:r>
              <a:rPr lang="en-US" sz="3200" b="1" i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Bài hoà tấu số 4</a:t>
            </a:r>
            <a:endParaRPr lang="en-US" sz="3200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2292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681335"/>
            <a:ext cx="2971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ĐỆM HỢP ÂM</a:t>
            </a:r>
            <a:endParaRPr lang="vi-VN" sz="2400" b="1">
              <a:solidFill>
                <a:srgbClr val="0000FF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38A8CB-2469-4235-B90B-417DFFFFF5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2362200" y="4267200"/>
            <a:ext cx="2362200" cy="118753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4A9FD0A-1A59-420B-BEC9-1E95F3BE1063}"/>
              </a:ext>
            </a:extLst>
          </p:cNvPr>
          <p:cNvGrpSpPr/>
          <p:nvPr/>
        </p:nvGrpSpPr>
        <p:grpSpPr>
          <a:xfrm>
            <a:off x="2724750" y="4989576"/>
            <a:ext cx="1158240" cy="447685"/>
            <a:chOff x="9582912" y="5110951"/>
            <a:chExt cx="1158240" cy="37358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86B4D64-1953-4E9B-8151-45989A0F1D41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7D0F224-ABF2-4193-8A03-D1EA87344BFB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314631-13AC-4697-A970-C59364D54348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8C07F83-0652-4284-92A7-B26BDE0BBCF3}"/>
              </a:ext>
            </a:extLst>
          </p:cNvPr>
          <p:cNvSpPr txBox="1"/>
          <p:nvPr/>
        </p:nvSpPr>
        <p:spPr>
          <a:xfrm>
            <a:off x="2583955" y="5486400"/>
            <a:ext cx="19896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Am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La thứ)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B9AD441-AE26-45B4-8297-DE8951D62A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49540" b="50000"/>
          <a:stretch/>
        </p:blipFill>
        <p:spPr>
          <a:xfrm>
            <a:off x="7450170" y="4268969"/>
            <a:ext cx="2362200" cy="118753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2239DA95-B134-4279-A302-E40BF86C370C}"/>
              </a:ext>
            </a:extLst>
          </p:cNvPr>
          <p:cNvGrpSpPr/>
          <p:nvPr/>
        </p:nvGrpSpPr>
        <p:grpSpPr>
          <a:xfrm>
            <a:off x="7593747" y="4991345"/>
            <a:ext cx="1158240" cy="447685"/>
            <a:chOff x="9582912" y="5110951"/>
            <a:chExt cx="1158240" cy="37358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F75C8EF-E0E3-404A-B2C9-B8AAA790D241}"/>
                </a:ext>
              </a:extLst>
            </p:cNvPr>
            <p:cNvSpPr txBox="1"/>
            <p:nvPr/>
          </p:nvSpPr>
          <p:spPr>
            <a:xfrm>
              <a:off x="10021824" y="5114020"/>
              <a:ext cx="295656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3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8F2F91-8EB2-4D17-BE62-220396D0EA36}"/>
                </a:ext>
              </a:extLst>
            </p:cNvPr>
            <p:cNvSpPr txBox="1"/>
            <p:nvPr/>
          </p:nvSpPr>
          <p:spPr>
            <a:xfrm>
              <a:off x="9582912" y="5115203"/>
              <a:ext cx="292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1</a:t>
              </a:r>
              <a:endParaRPr lang="vi-VN" b="1">
                <a:solidFill>
                  <a:srgbClr val="FF000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D53B77-D427-4EE9-8B88-E552E565D51A}"/>
                </a:ext>
              </a:extLst>
            </p:cNvPr>
            <p:cNvSpPr txBox="1"/>
            <p:nvPr/>
          </p:nvSpPr>
          <p:spPr>
            <a:xfrm>
              <a:off x="10463780" y="5110951"/>
              <a:ext cx="277372" cy="30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rgbClr val="FF0000"/>
                  </a:solidFill>
                </a:rPr>
                <a:t>5</a:t>
              </a:r>
              <a:endParaRPr lang="vi-VN" b="1">
                <a:solidFill>
                  <a:srgbClr val="FF0000"/>
                </a:solidFill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9F2DD26-9897-4C58-98EE-8D6B9846E411}"/>
              </a:ext>
            </a:extLst>
          </p:cNvPr>
          <p:cNvSpPr txBox="1"/>
          <p:nvPr/>
        </p:nvSpPr>
        <p:spPr>
          <a:xfrm>
            <a:off x="7391400" y="5488169"/>
            <a:ext cx="2550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rgbClr val="008000"/>
                </a:solidFill>
              </a:rPr>
              <a:t>G</a:t>
            </a:r>
          </a:p>
          <a:p>
            <a:pPr algn="ctr"/>
            <a:r>
              <a:rPr lang="en-US" b="1">
                <a:solidFill>
                  <a:srgbClr val="0000FF"/>
                </a:solidFill>
              </a:rPr>
              <a:t>(Hợp âm Son trưởng)</a:t>
            </a:r>
          </a:p>
        </p:txBody>
      </p:sp>
      <p:pic>
        <p:nvPicPr>
          <p:cNvPr id="3" name="Be hoa am">
            <a:hlinkClick r:id="" action="ppaction://media"/>
            <a:extLst>
              <a:ext uri="{FF2B5EF4-FFF2-40B4-BE49-F238E27FC236}">
                <a16:creationId xmlns:a16="http://schemas.microsoft.com/office/drawing/2014/main" id="{4A2CEA99-14DB-35D0-A020-D43EA47FA7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2771AE-E261-32D8-BA12-F6B943D629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614" y="1687777"/>
            <a:ext cx="11178772" cy="118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349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4 Bai HoaTau so 4">
            <a:hlinkClick r:id="" action="ppaction://media"/>
            <a:extLst>
              <a:ext uri="{FF2B5EF4-FFF2-40B4-BE49-F238E27FC236}">
                <a16:creationId xmlns:a16="http://schemas.microsoft.com/office/drawing/2014/main" id="{E15C3C8B-80A9-3029-C86A-2B1CFDFD8A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050" y="726281"/>
            <a:ext cx="10629900" cy="59793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91000" y="228600"/>
            <a:ext cx="3886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</a:rPr>
              <a:t>GHÉP CÁC BÈ NHẠC CỤ</a:t>
            </a:r>
            <a:endParaRPr lang="vi-VN" sz="24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46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77174"/>
            <a:chOff x="0" y="0"/>
            <a:chExt cx="12192000" cy="6877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" t="32903" r="2321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8" y="3181228"/>
              <a:ext cx="3200400" cy="369594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5800"/>
            <a:ext cx="12192000" cy="1143000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</a:rPr>
              <a:t>DẶN DÒ VỀ NHÀ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905001"/>
            <a:ext cx="6705600" cy="1219199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Đọc thành thạo </a:t>
            </a:r>
            <a:r>
              <a:rPr lang="en-US" sz="2800" i="1">
                <a:solidFill>
                  <a:srgbClr val="0000FF"/>
                </a:solidFill>
              </a:rPr>
              <a:t>Bài đọc nhạc số 4</a:t>
            </a:r>
            <a:endParaRPr lang="en-US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Tập chơi các bè của </a:t>
            </a:r>
            <a:r>
              <a:rPr lang="en-US" sz="2800" i="1">
                <a:solidFill>
                  <a:srgbClr val="0000FF"/>
                </a:solidFill>
              </a:rPr>
              <a:t>Bài hoà tấu số 4</a:t>
            </a:r>
            <a:endParaRPr lang="en-US" sz="28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24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10479</TotalTime>
  <Words>159</Words>
  <Application>Microsoft Office PowerPoint</Application>
  <PresentationFormat>Widescreen</PresentationFormat>
  <Paragraphs>29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Maestro</vt:lpstr>
      <vt:lpstr>Times New Roman</vt:lpstr>
      <vt:lpstr>Wingdings</vt:lpstr>
      <vt:lpstr>Default Design</vt:lpstr>
      <vt:lpstr>PowerPoint Presentation</vt:lpstr>
      <vt:lpstr>PowerPoint Presentation</vt:lpstr>
      <vt:lpstr>PowerPoint Presentation</vt:lpstr>
      <vt:lpstr>II. Bài hoà tấu số 4</vt:lpstr>
      <vt:lpstr>PowerPoint Presentation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337</cp:revision>
  <dcterms:created xsi:type="dcterms:W3CDTF">2006-11-06T13:45:38Z</dcterms:created>
  <dcterms:modified xsi:type="dcterms:W3CDTF">2024-12-29T09:42:28Z</dcterms:modified>
</cp:coreProperties>
</file>