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9" r:id="rId2"/>
    <p:sldId id="260" r:id="rId3"/>
    <p:sldId id="279" r:id="rId4"/>
    <p:sldId id="261" r:id="rId5"/>
    <p:sldId id="275" r:id="rId6"/>
    <p:sldId id="263" r:id="rId7"/>
    <p:sldId id="264" r:id="rId8"/>
    <p:sldId id="265" r:id="rId9"/>
    <p:sldId id="297" r:id="rId10"/>
    <p:sldId id="280" r:id="rId11"/>
    <p:sldId id="266" r:id="rId12"/>
    <p:sldId id="267" r:id="rId13"/>
    <p:sldId id="306" r:id="rId14"/>
    <p:sldId id="296" r:id="rId15"/>
    <p:sldId id="291" r:id="rId16"/>
    <p:sldId id="307" r:id="rId17"/>
    <p:sldId id="292" r:id="rId18"/>
    <p:sldId id="308" r:id="rId19"/>
    <p:sldId id="268" r:id="rId20"/>
    <p:sldId id="299" r:id="rId21"/>
    <p:sldId id="281" r:id="rId22"/>
    <p:sldId id="304" r:id="rId23"/>
    <p:sldId id="272" r:id="rId24"/>
    <p:sldId id="273" r:id="rId25"/>
    <p:sldId id="274" r:id="rId26"/>
    <p:sldId id="283" r:id="rId27"/>
    <p:sldId id="284" r:id="rId28"/>
    <p:sldId id="285" r:id="rId29"/>
    <p:sldId id="286" r:id="rId30"/>
    <p:sldId id="287" r:id="rId31"/>
    <p:sldId id="288" r:id="rId32"/>
    <p:sldId id="289" r:id="rId33"/>
    <p:sldId id="290" r:id="rId34"/>
    <p:sldId id="276" r:id="rId35"/>
    <p:sldId id="278" r:id="rId36"/>
    <p:sldId id="277" r:id="rId37"/>
  </p:sldIdLst>
  <p:sldSz cx="18288000" cy="10287000"/>
  <p:notesSz cx="6858000" cy="9144000"/>
  <p:embeddedFontLst>
    <p:embeddedFont>
      <p:font typeface="Arial" panose="020B0604020202020204" pitchFamily="34" charset="0"/>
      <p:regular r:id="rId38"/>
    </p:embeddedFont>
    <p:embeddedFont>
      <p:font typeface="Calibri" panose="020F0502020204030204" pitchFamily="34"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7C5E"/>
    <a:srgbClr val="A1805A"/>
    <a:srgbClr val="D0BFAC"/>
    <a:srgbClr val="F6F5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70" autoAdjust="0"/>
    <p:restoredTop sz="94622" autoAdjust="0"/>
  </p:normalViewPr>
  <p:slideViewPr>
    <p:cSldViewPr>
      <p:cViewPr varScale="1">
        <p:scale>
          <a:sx n="45" d="100"/>
          <a:sy n="45" d="100"/>
        </p:scale>
        <p:origin x="12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5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29.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31.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32.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image" Target="NULL"/><Relationship Id="rId3" Type="http://schemas.microsoft.com/office/2007/relationships/media" Target="../media/media2.mp3"/><Relationship Id="rId7" Type="http://schemas.openxmlformats.org/officeDocument/2006/relationships/image" Target="../media/image6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9.png"/><Relationship Id="rId5" Type="http://schemas.openxmlformats.org/officeDocument/2006/relationships/slideLayout" Target="../slideLayouts/slideLayout7.xml"/><Relationship Id="rId10" Type="http://schemas.openxmlformats.org/officeDocument/2006/relationships/image" Target="NULL"/><Relationship Id="rId4" Type="http://schemas.openxmlformats.org/officeDocument/2006/relationships/audio" Target="../media/media2.mp3"/><Relationship Id="rId9"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465829">
            <a:off x="15794580" y="5918189"/>
            <a:ext cx="2332298" cy="7085756"/>
          </a:xfrm>
          <a:custGeom>
            <a:avLst/>
            <a:gdLst/>
            <a:ahLst/>
            <a:cxnLst/>
            <a:rect l="l" t="t" r="r" b="b"/>
            <a:pathLst>
              <a:path w="1627987" h="5330380">
                <a:moveTo>
                  <a:pt x="0" y="0"/>
                </a:moveTo>
                <a:lnTo>
                  <a:pt x="1627987" y="0"/>
                </a:lnTo>
                <a:lnTo>
                  <a:pt x="1627987" y="5330380"/>
                </a:lnTo>
                <a:lnTo>
                  <a:pt x="0" y="5330380"/>
                </a:lnTo>
                <a:lnTo>
                  <a:pt x="0" y="0"/>
                </a:lnTo>
                <a:close/>
              </a:path>
            </a:pathLst>
          </a:custGeom>
          <a:blipFill>
            <a:blip r:embed="rId2"/>
            <a:stretch>
              <a:fillRect/>
            </a:stretch>
          </a:blipFill>
        </p:spPr>
      </p:sp>
      <p:sp>
        <p:nvSpPr>
          <p:cNvPr id="5" name="TextBox 4"/>
          <p:cNvSpPr txBox="1"/>
          <p:nvPr/>
        </p:nvSpPr>
        <p:spPr>
          <a:xfrm>
            <a:off x="1949329" y="2019300"/>
            <a:ext cx="15011400" cy="5632311"/>
          </a:xfrm>
          <a:prstGeom prst="rect">
            <a:avLst/>
          </a:prstGeom>
          <a:noFill/>
        </p:spPr>
        <p:txBody>
          <a:bodyPr wrap="square" rtlCol="0">
            <a:spAutoFit/>
          </a:bodyPr>
          <a:lstStyle/>
          <a:p>
            <a:pPr algn="ctr">
              <a:lnSpc>
                <a:spcPct val="150000"/>
              </a:lnSpc>
            </a:pPr>
            <a:r>
              <a:rPr lang="en-US" sz="8000" b="1" dirty="0">
                <a:solidFill>
                  <a:srgbClr val="D07C5E"/>
                </a:solidFill>
                <a:latin typeface="Arial" panose="020B0604020202020204" pitchFamily="34" charset="0"/>
                <a:cs typeface="Arial" panose="020B0604020202020204" pitchFamily="34" charset="0"/>
              </a:rPr>
              <a:t>THÂN MẾN CHÀO </a:t>
            </a:r>
            <a:endParaRPr lang="en-US" sz="8000" b="1" dirty="0" smtClean="0">
              <a:solidFill>
                <a:srgbClr val="D07C5E"/>
              </a:solidFill>
              <a:latin typeface="Arial" panose="020B0604020202020204" pitchFamily="34" charset="0"/>
              <a:cs typeface="Arial" panose="020B0604020202020204" pitchFamily="34" charset="0"/>
            </a:endParaRPr>
          </a:p>
          <a:p>
            <a:pPr algn="ctr">
              <a:lnSpc>
                <a:spcPct val="150000"/>
              </a:lnSpc>
            </a:pPr>
            <a:r>
              <a:rPr lang="en-US" sz="8000" b="1" dirty="0" smtClean="0">
                <a:solidFill>
                  <a:srgbClr val="D07C5E"/>
                </a:solidFill>
                <a:latin typeface="Arial" panose="020B0604020202020204" pitchFamily="34" charset="0"/>
                <a:cs typeface="Arial" panose="020B0604020202020204" pitchFamily="34" charset="0"/>
              </a:rPr>
              <a:t>CÁC EM HỌC </a:t>
            </a:r>
            <a:r>
              <a:rPr lang="en-US" sz="8000" b="1" dirty="0">
                <a:solidFill>
                  <a:srgbClr val="D07C5E"/>
                </a:solidFill>
                <a:latin typeface="Arial" panose="020B0604020202020204" pitchFamily="34" charset="0"/>
                <a:cs typeface="Arial" panose="020B0604020202020204" pitchFamily="34" charset="0"/>
              </a:rPr>
              <a:t>SINH ĐẾN VỚI </a:t>
            </a:r>
          </a:p>
          <a:p>
            <a:pPr algn="ctr">
              <a:lnSpc>
                <a:spcPct val="150000"/>
              </a:lnSpc>
            </a:pPr>
            <a:r>
              <a:rPr lang="en-US" sz="8000" b="1" dirty="0">
                <a:solidFill>
                  <a:srgbClr val="D07C5E"/>
                </a:solidFill>
                <a:latin typeface="Arial" panose="020B0604020202020204" pitchFamily="34" charset="0"/>
                <a:cs typeface="Arial" panose="020B0604020202020204" pitchFamily="34" charset="0"/>
              </a:rPr>
              <a:t>BÀI HỌC MỚI!</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73859" y="5143500"/>
            <a:ext cx="7467600" cy="6234546"/>
          </a:xfrm>
          <a:prstGeom prst="rect">
            <a:avLst/>
          </a:prstGeom>
        </p:spPr>
      </p:pic>
      <p:pic>
        <p:nvPicPr>
          <p:cNvPr id="3" name="Picture 2"/>
          <p:cNvPicPr>
            <a:picLocks noChangeAspect="1"/>
          </p:cNvPicPr>
          <p:nvPr/>
        </p:nvPicPr>
        <p:blipFill>
          <a:blip r:embed="rId3"/>
          <a:stretch>
            <a:fillRect/>
          </a:stretch>
        </p:blipFill>
        <p:spPr>
          <a:xfrm>
            <a:off x="10240828" y="4533900"/>
            <a:ext cx="9669562" cy="8077913"/>
          </a:xfrm>
          <a:prstGeom prst="rect">
            <a:avLst/>
          </a:prstGeom>
        </p:spPr>
      </p:pic>
      <p:sp>
        <p:nvSpPr>
          <p:cNvPr id="4" name="Rounded Rectangle 3"/>
          <p:cNvSpPr/>
          <p:nvPr/>
        </p:nvSpPr>
        <p:spPr>
          <a:xfrm>
            <a:off x="3810000" y="2400300"/>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A1805A"/>
                </a:solidFill>
                <a:latin typeface="Arial" panose="020B0604020202020204" pitchFamily="34" charset="0"/>
                <a:cs typeface="Arial" panose="020B0604020202020204" pitchFamily="34" charset="0"/>
              </a:rPr>
              <a:t>II. TÌM HIỂU CHI TIẾT</a:t>
            </a:r>
            <a:endParaRPr lang="en-US" sz="7000" b="1" dirty="0">
              <a:solidFill>
                <a:srgbClr val="A1805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61862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p:nvPr/>
        </p:nvSpPr>
        <p:spPr>
          <a:xfrm rot="4380445">
            <a:off x="1217981" y="7024366"/>
            <a:ext cx="1561800" cy="4977850"/>
          </a:xfrm>
          <a:custGeom>
            <a:avLst/>
            <a:gdLst/>
            <a:ahLst/>
            <a:cxnLst/>
            <a:rect l="l" t="t" r="r" b="b"/>
            <a:pathLst>
              <a:path w="1561800" h="4977850">
                <a:moveTo>
                  <a:pt x="0" y="0"/>
                </a:moveTo>
                <a:lnTo>
                  <a:pt x="1561800" y="0"/>
                </a:lnTo>
                <a:lnTo>
                  <a:pt x="1561800" y="4977850"/>
                </a:lnTo>
                <a:lnTo>
                  <a:pt x="0" y="4977850"/>
                </a:lnTo>
                <a:lnTo>
                  <a:pt x="0" y="0"/>
                </a:lnTo>
                <a:close/>
              </a:path>
            </a:pathLst>
          </a:custGeom>
          <a:blipFill>
            <a:blip r:embed="rId2"/>
            <a:stretch>
              <a:fillRect/>
            </a:stretch>
          </a:blipFill>
        </p:spPr>
      </p:sp>
      <p:sp>
        <p:nvSpPr>
          <p:cNvPr id="8" name="Freeform 8"/>
          <p:cNvSpPr/>
          <p:nvPr/>
        </p:nvSpPr>
        <p:spPr>
          <a:xfrm rot="-3466261">
            <a:off x="16837820" y="2646076"/>
            <a:ext cx="1187992" cy="3712476"/>
          </a:xfrm>
          <a:custGeom>
            <a:avLst/>
            <a:gdLst/>
            <a:ahLst/>
            <a:cxnLst/>
            <a:rect l="l" t="t" r="r" b="b"/>
            <a:pathLst>
              <a:path w="1187992" h="3712476">
                <a:moveTo>
                  <a:pt x="0" y="0"/>
                </a:moveTo>
                <a:lnTo>
                  <a:pt x="1187992" y="0"/>
                </a:lnTo>
                <a:lnTo>
                  <a:pt x="1187992" y="3712476"/>
                </a:lnTo>
                <a:lnTo>
                  <a:pt x="0" y="3712476"/>
                </a:lnTo>
                <a:lnTo>
                  <a:pt x="0" y="0"/>
                </a:lnTo>
                <a:close/>
              </a:path>
            </a:pathLst>
          </a:custGeom>
          <a:blipFill>
            <a:blip r:embed="rId3"/>
            <a:stretch>
              <a:fillRect/>
            </a:stretch>
          </a:blipFill>
        </p:spPr>
      </p:sp>
      <p:sp>
        <p:nvSpPr>
          <p:cNvPr id="9" name="Rounded Rectangle 8"/>
          <p:cNvSpPr/>
          <p:nvPr/>
        </p:nvSpPr>
        <p:spPr>
          <a:xfrm>
            <a:off x="5175348" y="423403"/>
            <a:ext cx="7670716" cy="1440668"/>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1. </a:t>
            </a:r>
            <a:r>
              <a:rPr lang="en-US" sz="5000" b="1" dirty="0">
                <a:solidFill>
                  <a:srgbClr val="A1805A"/>
                </a:solidFill>
                <a:latin typeface="Arial" panose="020B0604020202020204" pitchFamily="34" charset="0"/>
                <a:cs typeface="Arial" panose="020B0604020202020204" pitchFamily="34" charset="0"/>
              </a:rPr>
              <a:t>Tóm tắt văn bản</a:t>
            </a:r>
          </a:p>
        </p:txBody>
      </p:sp>
      <p:sp>
        <p:nvSpPr>
          <p:cNvPr id="10" name="Rounded Rectangle 9"/>
          <p:cNvSpPr/>
          <p:nvPr/>
        </p:nvSpPr>
        <p:spPr>
          <a:xfrm>
            <a:off x="8997964" y="1568466"/>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11" name="TextBox 10"/>
          <p:cNvSpPr txBox="1"/>
          <p:nvPr/>
        </p:nvSpPr>
        <p:spPr>
          <a:xfrm>
            <a:off x="7543800" y="5219700"/>
            <a:ext cx="10210800" cy="4708981"/>
          </a:xfrm>
          <a:prstGeom prst="rect">
            <a:avLst/>
          </a:prstGeom>
          <a:noFill/>
        </p:spPr>
        <p:txBody>
          <a:bodyPr wrap="square" rtlCol="0">
            <a:spAutoFit/>
          </a:bodyPr>
          <a:lstStyle/>
          <a:p>
            <a:pPr algn="ctr">
              <a:lnSpc>
                <a:spcPct val="150000"/>
              </a:lnSpc>
            </a:pPr>
            <a:r>
              <a:rPr lang="en-US" sz="4000" b="1" u="sng" dirty="0" smtClean="0">
                <a:solidFill>
                  <a:srgbClr val="C00000"/>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Đoạn trích </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Ông </a:t>
            </a:r>
            <a:r>
              <a:rPr lang="vi-VN" sz="4000" i="1" dirty="0">
                <a:latin typeface="Arial" panose="020B0604020202020204" pitchFamily="34" charset="0"/>
                <a:cs typeface="Arial" panose="020B0604020202020204" pitchFamily="34" charset="0"/>
              </a:rPr>
              <a:t>Giuốc-đanh mặc lễ </a:t>
            </a:r>
            <a:r>
              <a:rPr lang="vi-VN" sz="4000" i="1" dirty="0" smtClean="0">
                <a:latin typeface="Arial" panose="020B0604020202020204" pitchFamily="34" charset="0"/>
                <a:cs typeface="Arial" panose="020B0604020202020204" pitchFamily="34" charset="0"/>
              </a:rPr>
              <a:t>phục</a:t>
            </a:r>
            <a:r>
              <a:rPr lang="en-US" sz="4000" i="1" dirty="0" smtClean="0">
                <a:latin typeface="Arial" panose="020B0604020202020204" pitchFamily="34" charset="0"/>
                <a:cs typeface="Arial" panose="020B0604020202020204" pitchFamily="34" charset="0"/>
              </a:rPr>
              <a:t>”</a:t>
            </a:r>
            <a:r>
              <a:rPr lang="vi-VN" sz="4000" dirty="0" smtClean="0">
                <a:latin typeface="Arial" panose="020B0604020202020204" pitchFamily="34" charset="0"/>
                <a:cs typeface="Arial" panose="020B0604020202020204" pitchFamily="34" charset="0"/>
              </a:rPr>
              <a:t> </a:t>
            </a:r>
            <a:r>
              <a:rPr lang="vi-VN" sz="4000" dirty="0">
                <a:latin typeface="Arial" panose="020B0604020202020204" pitchFamily="34" charset="0"/>
                <a:cs typeface="Arial" panose="020B0604020202020204" pitchFamily="34" charset="0"/>
              </a:rPr>
              <a:t>kể về chuyện gì? </a:t>
            </a:r>
          </a:p>
          <a:p>
            <a:pPr marL="571500" indent="-571500" algn="just">
              <a:lnSpc>
                <a:spcPct val="150000"/>
              </a:lnSpc>
              <a:buFont typeface="Arial" panose="020B0604020202020204" pitchFamily="34" charset="0"/>
              <a:buChar char="•"/>
            </a:pPr>
            <a:r>
              <a:rPr lang="vi-VN" sz="4000" dirty="0" smtClean="0">
                <a:latin typeface="Arial" panose="020B0604020202020204" pitchFamily="34" charset="0"/>
                <a:cs typeface="Arial" panose="020B0604020202020204" pitchFamily="34" charset="0"/>
              </a:rPr>
              <a:t>Nhận </a:t>
            </a:r>
            <a:r>
              <a:rPr lang="vi-VN" sz="4000" dirty="0">
                <a:latin typeface="Arial" panose="020B0604020202020204" pitchFamily="34" charset="0"/>
                <a:cs typeface="Arial" panose="020B0604020202020204" pitchFamily="34" charset="0"/>
              </a:rPr>
              <a:t>biết và nêu tác dụng của các chỉ dẫn sân khấu ở văn bản này.</a:t>
            </a:r>
          </a:p>
        </p:txBody>
      </p:sp>
      <p:pic>
        <p:nvPicPr>
          <p:cNvPr id="12" name="Picture 11"/>
          <p:cNvPicPr>
            <a:picLocks noChangeAspect="1"/>
          </p:cNvPicPr>
          <p:nvPr/>
        </p:nvPicPr>
        <p:blipFill>
          <a:blip r:embed="rId4"/>
          <a:stretch>
            <a:fillRect/>
          </a:stretch>
        </p:blipFill>
        <p:spPr>
          <a:xfrm>
            <a:off x="11376433" y="2922286"/>
            <a:ext cx="2545533" cy="2459903"/>
          </a:xfrm>
          <a:prstGeom prst="rect">
            <a:avLst/>
          </a:prstGeom>
        </p:spPr>
      </p:pic>
      <p:pic>
        <p:nvPicPr>
          <p:cNvPr id="3" name="Picture 2"/>
          <p:cNvPicPr>
            <a:picLocks noChangeAspect="1"/>
          </p:cNvPicPr>
          <p:nvPr/>
        </p:nvPicPr>
        <p:blipFill>
          <a:blip r:embed="rId5"/>
          <a:stretch>
            <a:fillRect/>
          </a:stretch>
        </p:blipFill>
        <p:spPr>
          <a:xfrm>
            <a:off x="1118173" y="1732882"/>
            <a:ext cx="5895825" cy="8195799"/>
          </a:xfrm>
          <a:prstGeom prst="rect">
            <a:avLst/>
          </a:prstGeom>
          <a:ln>
            <a:noFill/>
          </a:ln>
          <a:effectLst>
            <a:softEdge rad="112500"/>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3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90"/>
                                          </p:val>
                                        </p:tav>
                                        <p:tav tm="100000">
                                          <p:val>
                                            <p:fltVal val="0"/>
                                          </p:val>
                                        </p:tav>
                                      </p:tavLst>
                                    </p:anim>
                                    <p:animEffect transition="in" filter="fade">
                                      <p:cBhvr>
                                        <p:cTn id="23" dur="500"/>
                                        <p:tgtEl>
                                          <p:spTgt spid="12"/>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372045" y="1843367"/>
            <a:ext cx="4924308" cy="7133297"/>
          </a:xfrm>
          <a:prstGeom prst="rect">
            <a:avLst/>
          </a:prstGeom>
        </p:spPr>
      </p:pic>
      <p:sp>
        <p:nvSpPr>
          <p:cNvPr id="14" name="Rounded Rectangle 13"/>
          <p:cNvSpPr/>
          <p:nvPr/>
        </p:nvSpPr>
        <p:spPr>
          <a:xfrm>
            <a:off x="228600" y="682409"/>
            <a:ext cx="6294018" cy="4881227"/>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Tác phẩm kể về việc ông Giuốc-đanh mặc thử bộ lễ phục do bác phó may nhưng vì may hoa ngược nên ông rất tức giận.</a:t>
            </a:r>
          </a:p>
        </p:txBody>
      </p:sp>
      <p:sp>
        <p:nvSpPr>
          <p:cNvPr id="16" name="Rounded Rectangle 15"/>
          <p:cNvSpPr/>
          <p:nvPr/>
        </p:nvSpPr>
        <p:spPr>
          <a:xfrm>
            <a:off x="380065" y="5843370"/>
            <a:ext cx="6294018" cy="3583260"/>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Tuy nhiên, sau khi thấy bác phó may bảo các quý tộc đều mặc </a:t>
            </a:r>
            <a:r>
              <a:rPr lang="vi-VN" sz="4000" dirty="0" smtClean="0">
                <a:solidFill>
                  <a:schemeClr val="tx1"/>
                </a:solidFill>
                <a:latin typeface="Arial" panose="020B0604020202020204" pitchFamily="34" charset="0"/>
                <a:cs typeface="Arial" panose="020B0604020202020204" pitchFamily="34" charset="0"/>
              </a:rPr>
              <a:t>th</a:t>
            </a:r>
            <a:r>
              <a:rPr lang="en-US" sz="4000" dirty="0" smtClean="0">
                <a:solidFill>
                  <a:schemeClr val="tx1"/>
                </a:solidFill>
                <a:latin typeface="Arial" panose="020B0604020202020204" pitchFamily="34" charset="0"/>
                <a:cs typeface="Arial" panose="020B0604020202020204" pitchFamily="34" charset="0"/>
              </a:rPr>
              <a:t>ế cả</a:t>
            </a:r>
            <a:r>
              <a:rPr lang="vi-VN" sz="4000" dirty="0" smtClean="0">
                <a:solidFill>
                  <a:schemeClr val="tx1"/>
                </a:solidFill>
                <a:latin typeface="Arial" panose="020B0604020202020204" pitchFamily="34" charset="0"/>
                <a:cs typeface="Arial" panose="020B0604020202020204" pitchFamily="34" charset="0"/>
              </a:rPr>
              <a:t> nên</a:t>
            </a:r>
            <a:r>
              <a:rPr lang="en-US" sz="4000" dirty="0" smtClean="0">
                <a:solidFill>
                  <a:schemeClr val="tx1"/>
                </a:solidFill>
                <a:latin typeface="Arial" panose="020B0604020202020204" pitchFamily="34" charset="0"/>
                <a:cs typeface="Arial" panose="020B0604020202020204" pitchFamily="34" charset="0"/>
              </a:rPr>
              <a:t> ông</a:t>
            </a:r>
            <a:r>
              <a:rPr lang="vi-VN" sz="4000" dirty="0" smtClean="0">
                <a:solidFill>
                  <a:schemeClr val="tx1"/>
                </a:solidFill>
                <a:latin typeface="Arial" panose="020B0604020202020204" pitchFamily="34" charset="0"/>
                <a:cs typeface="Arial" panose="020B0604020202020204" pitchFamily="34" charset="0"/>
              </a:rPr>
              <a:t> </a:t>
            </a:r>
            <a:r>
              <a:rPr lang="vi-VN" sz="4000" dirty="0">
                <a:solidFill>
                  <a:schemeClr val="tx1"/>
                </a:solidFill>
                <a:latin typeface="Arial" panose="020B0604020202020204" pitchFamily="34" charset="0"/>
                <a:cs typeface="Arial" panose="020B0604020202020204" pitchFamily="34" charset="0"/>
              </a:rPr>
              <a:t>đã vui vẻ mặc.</a:t>
            </a:r>
          </a:p>
        </p:txBody>
      </p:sp>
      <p:sp>
        <p:nvSpPr>
          <p:cNvPr id="18" name="Rounded Rectangle 17"/>
          <p:cNvSpPr/>
          <p:nvPr/>
        </p:nvSpPr>
        <p:spPr>
          <a:xfrm>
            <a:off x="12994316" y="1855734"/>
            <a:ext cx="4611779" cy="6703828"/>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Ngoài ra, ông lại được bốn thợ phụ tung hô nên ông Giuốc-đanh rất hài lòng và thưởng cho họ rất nhiều tiền.</a:t>
            </a:r>
          </a:p>
        </p:txBody>
      </p:sp>
      <p:pic>
        <p:nvPicPr>
          <p:cNvPr id="4" name="Picture 3"/>
          <p:cNvPicPr>
            <a:picLocks noChangeAspect="1"/>
          </p:cNvPicPr>
          <p:nvPr/>
        </p:nvPicPr>
        <p:blipFill>
          <a:blip r:embed="rId3"/>
          <a:stretch>
            <a:fillRect/>
          </a:stretch>
        </p:blipFill>
        <p:spPr>
          <a:xfrm rot="3957689">
            <a:off x="12258476" y="3103541"/>
            <a:ext cx="914782" cy="1119487"/>
          </a:xfrm>
          <a:prstGeom prst="rect">
            <a:avLst/>
          </a:prstGeom>
        </p:spPr>
      </p:pic>
      <p:pic>
        <p:nvPicPr>
          <p:cNvPr id="20" name="Picture 19"/>
          <p:cNvPicPr>
            <a:picLocks noChangeAspect="1"/>
          </p:cNvPicPr>
          <p:nvPr/>
        </p:nvPicPr>
        <p:blipFill>
          <a:blip r:embed="rId3"/>
          <a:stretch>
            <a:fillRect/>
          </a:stretch>
        </p:blipFill>
        <p:spPr>
          <a:xfrm rot="14434497">
            <a:off x="6236114" y="3270693"/>
            <a:ext cx="1022464" cy="1251266"/>
          </a:xfrm>
          <a:prstGeom prst="rect">
            <a:avLst/>
          </a:prstGeom>
        </p:spPr>
      </p:pic>
      <p:pic>
        <p:nvPicPr>
          <p:cNvPr id="21" name="Picture 20"/>
          <p:cNvPicPr>
            <a:picLocks noChangeAspect="1"/>
          </p:cNvPicPr>
          <p:nvPr/>
        </p:nvPicPr>
        <p:blipFill>
          <a:blip r:embed="rId3"/>
          <a:stretch>
            <a:fillRect/>
          </a:stretch>
        </p:blipFill>
        <p:spPr>
          <a:xfrm rot="15006738">
            <a:off x="6300745" y="6354180"/>
            <a:ext cx="1045081" cy="127894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rot="10602000" flipH="1">
            <a:off x="-369578" y="-11456"/>
            <a:ext cx="3396526" cy="5244991"/>
          </a:xfrm>
          <a:custGeom>
            <a:avLst/>
            <a:gdLst/>
            <a:ahLst/>
            <a:cxnLst/>
            <a:rect l="l" t="t" r="r" b="b"/>
            <a:pathLst>
              <a:path w="1772122" h="3720991">
                <a:moveTo>
                  <a:pt x="0" y="0"/>
                </a:moveTo>
                <a:lnTo>
                  <a:pt x="1772122" y="0"/>
                </a:lnTo>
                <a:lnTo>
                  <a:pt x="1772122" y="3720991"/>
                </a:lnTo>
                <a:lnTo>
                  <a:pt x="0" y="3720991"/>
                </a:lnTo>
                <a:lnTo>
                  <a:pt x="0" y="0"/>
                </a:lnTo>
                <a:close/>
              </a:path>
            </a:pathLst>
          </a:custGeom>
          <a:blipFill>
            <a:blip r:embed="rId2"/>
            <a:stretch>
              <a:fillRect/>
            </a:stretch>
          </a:blipFill>
        </p:spPr>
      </p:sp>
      <p:pic>
        <p:nvPicPr>
          <p:cNvPr id="3" name="Picture 2"/>
          <p:cNvPicPr>
            <a:picLocks noChangeAspect="1"/>
          </p:cNvPicPr>
          <p:nvPr/>
        </p:nvPicPr>
        <p:blipFill>
          <a:blip r:embed="rId3"/>
          <a:stretch>
            <a:fillRect/>
          </a:stretch>
        </p:blipFill>
        <p:spPr>
          <a:xfrm rot="525108" flipH="1">
            <a:off x="15385072" y="4053500"/>
            <a:ext cx="3303034" cy="5410337"/>
          </a:xfrm>
          <a:prstGeom prst="rect">
            <a:avLst/>
          </a:prstGeom>
        </p:spPr>
      </p:pic>
      <p:sp>
        <p:nvSpPr>
          <p:cNvPr id="5" name="Rounded Rectangle 4"/>
          <p:cNvSpPr/>
          <p:nvPr/>
        </p:nvSpPr>
        <p:spPr>
          <a:xfrm>
            <a:off x="4724400" y="239264"/>
            <a:ext cx="9982200" cy="995027"/>
          </a:xfrm>
          <a:prstGeom prst="roundRect">
            <a:avLst>
              <a:gd name="adj" fmla="val 1283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a:solidFill>
                  <a:schemeClr val="tx1"/>
                </a:solidFill>
                <a:cs typeface="Arial" panose="020B0604020202020204" pitchFamily="34" charset="0"/>
              </a:rPr>
              <a:t>Một số chỉ dẫn sân khấu trong văn </a:t>
            </a:r>
            <a:r>
              <a:rPr lang="vi-VN" sz="4000" b="1" dirty="0" smtClean="0">
                <a:solidFill>
                  <a:schemeClr val="tx1"/>
                </a:solidFill>
                <a:cs typeface="Arial" panose="020B0604020202020204" pitchFamily="34" charset="0"/>
              </a:rPr>
              <a:t>bản</a:t>
            </a:r>
            <a:r>
              <a:rPr lang="en-US" sz="4000" b="1" dirty="0" smtClean="0">
                <a:solidFill>
                  <a:schemeClr val="tx1"/>
                </a:solidFill>
                <a:cs typeface="Arial" panose="020B0604020202020204" pitchFamily="34" charset="0"/>
              </a:rPr>
              <a:t>:</a:t>
            </a:r>
            <a:endParaRPr lang="vi-VN" sz="4000" b="1" dirty="0">
              <a:solidFill>
                <a:schemeClr val="tx1"/>
              </a:solidFill>
              <a:cs typeface="Arial" panose="020B0604020202020204" pitchFamily="34" charset="0"/>
            </a:endParaRPr>
          </a:p>
        </p:txBody>
      </p:sp>
      <p:pic>
        <p:nvPicPr>
          <p:cNvPr id="6" name="Picture 5"/>
          <p:cNvPicPr>
            <a:picLocks noChangeAspect="1"/>
          </p:cNvPicPr>
          <p:nvPr/>
        </p:nvPicPr>
        <p:blipFill rotWithShape="1">
          <a:blip r:embed="rId4"/>
          <a:srcRect l="3967" t="-5118" r="2251" b="-5993"/>
          <a:stretch/>
        </p:blipFill>
        <p:spPr>
          <a:xfrm>
            <a:off x="7772400" y="2838751"/>
            <a:ext cx="9397262" cy="75306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5"/>
          <a:srcRect l="1809" r="1758"/>
          <a:stretch/>
        </p:blipFill>
        <p:spPr>
          <a:xfrm>
            <a:off x="2125979" y="3861178"/>
            <a:ext cx="9397263" cy="3158744"/>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6"/>
          <a:stretch>
            <a:fillRect/>
          </a:stretch>
        </p:blipFill>
        <p:spPr>
          <a:xfrm>
            <a:off x="920218" y="1572691"/>
            <a:ext cx="9397262" cy="1024164"/>
          </a:xfrm>
          <a:prstGeom prst="rect">
            <a:avLst/>
          </a:prstGeom>
          <a:ln>
            <a:noFill/>
          </a:ln>
          <a:effectLst>
            <a:outerShdw blurRad="292100" dist="139700" dir="2700000" algn="tl" rotWithShape="0">
              <a:srgbClr val="333333">
                <a:alpha val="65000"/>
              </a:srgbClr>
            </a:outerShdw>
          </a:effectLst>
        </p:spPr>
      </p:pic>
      <p:sp>
        <p:nvSpPr>
          <p:cNvPr id="10" name="Down Arrow 9"/>
          <p:cNvSpPr/>
          <p:nvPr/>
        </p:nvSpPr>
        <p:spPr>
          <a:xfrm rot="16200000">
            <a:off x="1384411" y="7531640"/>
            <a:ext cx="1031548" cy="1143000"/>
          </a:xfrm>
          <a:prstGeom prst="down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ounded Rectangle 10"/>
          <p:cNvSpPr/>
          <p:nvPr/>
        </p:nvSpPr>
        <p:spPr>
          <a:xfrm>
            <a:off x="2697480" y="7332248"/>
            <a:ext cx="15240000" cy="2573333"/>
          </a:xfrm>
          <a:prstGeom prst="roundRect">
            <a:avLst>
              <a:gd name="adj" fmla="val 0"/>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Chỉ </a:t>
            </a:r>
            <a:r>
              <a:rPr lang="vi-VN" sz="4000" dirty="0">
                <a:solidFill>
                  <a:schemeClr val="tx1"/>
                </a:solidFill>
                <a:latin typeface="Arial" panose="020B0604020202020204" pitchFamily="34" charset="0"/>
                <a:cs typeface="Arial" panose="020B0604020202020204" pitchFamily="34" charset="0"/>
              </a:rPr>
              <a:t>dẫn sân </a:t>
            </a:r>
            <a:r>
              <a:rPr lang="vi-VN" sz="4000" dirty="0" smtClean="0">
                <a:solidFill>
                  <a:schemeClr val="tx1"/>
                </a:solidFill>
                <a:latin typeface="Arial" panose="020B0604020202020204" pitchFamily="34" charset="0"/>
                <a:cs typeface="Arial" panose="020B0604020202020204" pitchFamily="34" charset="0"/>
              </a:rPr>
              <a:t>khấu</a:t>
            </a:r>
            <a:r>
              <a:rPr lang="en-US" sz="4000" dirty="0" smtClean="0">
                <a:solidFill>
                  <a:schemeClr val="tx1"/>
                </a:solidFill>
                <a:latin typeface="Arial" panose="020B0604020202020204" pitchFamily="34" charset="0"/>
                <a:cs typeface="Arial" panose="020B0604020202020204" pitchFamily="34" charset="0"/>
              </a:rPr>
              <a:t>: </a:t>
            </a:r>
            <a:r>
              <a:rPr lang="vi-VN" sz="4000" dirty="0" smtClean="0">
                <a:solidFill>
                  <a:schemeClr val="tx1"/>
                </a:solidFill>
                <a:latin typeface="Arial" panose="020B0604020202020204" pitchFamily="34" charset="0"/>
                <a:cs typeface="Arial" panose="020B0604020202020204" pitchFamily="34" charset="0"/>
              </a:rPr>
              <a:t>in </a:t>
            </a:r>
            <a:r>
              <a:rPr lang="vi-VN" sz="4000" dirty="0">
                <a:solidFill>
                  <a:schemeClr val="tx1"/>
                </a:solidFill>
                <a:latin typeface="Arial" panose="020B0604020202020204" pitchFamily="34" charset="0"/>
                <a:cs typeface="Arial" panose="020B0604020202020204" pitchFamily="34" charset="0"/>
              </a:rPr>
              <a:t>nghiêng, đặt trong dấu ngoặc </a:t>
            </a:r>
            <a:r>
              <a:rPr lang="vi-VN" sz="4000" dirty="0" smtClean="0">
                <a:solidFill>
                  <a:schemeClr val="tx1"/>
                </a:solidFill>
                <a:latin typeface="Arial" panose="020B0604020202020204" pitchFamily="34" charset="0"/>
                <a:cs typeface="Arial" panose="020B0604020202020204" pitchFamily="34" charset="0"/>
              </a:rPr>
              <a:t>đơn</a:t>
            </a:r>
            <a:endParaRPr lang="en-US" sz="4000"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Tác dụng</a:t>
            </a:r>
            <a:r>
              <a:rPr lang="en-US" sz="4000" dirty="0" smtClean="0">
                <a:solidFill>
                  <a:schemeClr val="tx1"/>
                </a:solidFill>
                <a:latin typeface="Arial" panose="020B0604020202020204" pitchFamily="34" charset="0"/>
                <a:cs typeface="Arial" panose="020B0604020202020204" pitchFamily="34" charset="0"/>
              </a:rPr>
              <a:t>:</a:t>
            </a:r>
            <a:r>
              <a:rPr lang="vi-VN" sz="4000" dirty="0" smtClean="0">
                <a:solidFill>
                  <a:schemeClr val="tx1"/>
                </a:solidFill>
                <a:latin typeface="Arial" panose="020B0604020202020204" pitchFamily="34" charset="0"/>
                <a:cs typeface="Arial" panose="020B0604020202020204" pitchFamily="34" charset="0"/>
              </a:rPr>
              <a:t> </a:t>
            </a:r>
            <a:r>
              <a:rPr lang="vi-VN" sz="4000" dirty="0">
                <a:solidFill>
                  <a:schemeClr val="tx1"/>
                </a:solidFill>
                <a:latin typeface="Arial" panose="020B0604020202020204" pitchFamily="34" charset="0"/>
                <a:cs typeface="Arial" panose="020B0604020202020204" pitchFamily="34" charset="0"/>
              </a:rPr>
              <a:t>hướng dẫn người đọc nắm được các hành động của diễn viên </a:t>
            </a:r>
            <a:r>
              <a:rPr lang="vi-VN" sz="4000" dirty="0" smtClean="0">
                <a:solidFill>
                  <a:schemeClr val="tx1"/>
                </a:solidFill>
                <a:latin typeface="Arial" panose="020B0604020202020204" pitchFamily="34" charset="0"/>
                <a:cs typeface="Arial" panose="020B0604020202020204" pitchFamily="34" charset="0"/>
              </a:rPr>
              <a:t>kịch</a:t>
            </a:r>
            <a:r>
              <a:rPr lang="en-US" sz="4000" dirty="0" smtClean="0">
                <a:solidFill>
                  <a:schemeClr val="tx1"/>
                </a:solidFill>
                <a:latin typeface="Arial" panose="020B0604020202020204" pitchFamily="34" charset="0"/>
                <a:cs typeface="Arial" panose="020B0604020202020204" pitchFamily="34" charset="0"/>
              </a:rPr>
              <a:t>, g</a:t>
            </a:r>
            <a:r>
              <a:rPr lang="vi-VN" sz="4000" dirty="0" smtClean="0">
                <a:solidFill>
                  <a:schemeClr val="tx1"/>
                </a:solidFill>
                <a:latin typeface="Arial" panose="020B0604020202020204" pitchFamily="34" charset="0"/>
                <a:cs typeface="Arial" panose="020B0604020202020204" pitchFamily="34" charset="0"/>
              </a:rPr>
              <a:t>iúp </a:t>
            </a:r>
            <a:r>
              <a:rPr lang="vi-VN" sz="4000" dirty="0">
                <a:solidFill>
                  <a:schemeClr val="tx1"/>
                </a:solidFill>
                <a:latin typeface="Arial" panose="020B0604020202020204" pitchFamily="34" charset="0"/>
                <a:cs typeface="Arial" panose="020B0604020202020204" pitchFamily="34" charset="0"/>
              </a:rPr>
              <a:t>hiểu rõ về bối cảnh, không gian vở </a:t>
            </a:r>
            <a:r>
              <a:rPr lang="vi-VN" sz="4000" dirty="0" smtClean="0">
                <a:solidFill>
                  <a:schemeClr val="tx1"/>
                </a:solidFill>
                <a:latin typeface="Arial" panose="020B0604020202020204" pitchFamily="34" charset="0"/>
                <a:cs typeface="Arial" panose="020B0604020202020204" pitchFamily="34" charset="0"/>
              </a:rPr>
              <a:t>kịch</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711280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2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197111">
            <a:off x="-548301" y="7814282"/>
            <a:ext cx="2473414" cy="2803723"/>
          </a:xfrm>
          <a:custGeom>
            <a:avLst/>
            <a:gdLst/>
            <a:ahLst/>
            <a:cxnLst/>
            <a:rect l="l" t="t" r="r" b="b"/>
            <a:pathLst>
              <a:path w="2077925" h="2285527">
                <a:moveTo>
                  <a:pt x="0" y="0"/>
                </a:moveTo>
                <a:lnTo>
                  <a:pt x="2077925" y="0"/>
                </a:lnTo>
                <a:lnTo>
                  <a:pt x="2077925" y="2285527"/>
                </a:lnTo>
                <a:lnTo>
                  <a:pt x="0" y="2285527"/>
                </a:lnTo>
                <a:lnTo>
                  <a:pt x="0" y="0"/>
                </a:lnTo>
                <a:close/>
              </a:path>
            </a:pathLst>
          </a:custGeom>
          <a:blipFill>
            <a:blip r:embed="rId2"/>
            <a:stretch>
              <a:fillRect/>
            </a:stretch>
          </a:blipFill>
        </p:spPr>
      </p:sp>
      <p:pic>
        <p:nvPicPr>
          <p:cNvPr id="4" name="Picture 3"/>
          <p:cNvPicPr>
            <a:picLocks noChangeAspect="1"/>
          </p:cNvPicPr>
          <p:nvPr/>
        </p:nvPicPr>
        <p:blipFill>
          <a:blip r:embed="rId3"/>
          <a:stretch>
            <a:fillRect/>
          </a:stretch>
        </p:blipFill>
        <p:spPr>
          <a:xfrm rot="12201833">
            <a:off x="14915594" y="-1346259"/>
            <a:ext cx="3802122" cy="3855566"/>
          </a:xfrm>
          <a:prstGeom prst="rect">
            <a:avLst/>
          </a:prstGeom>
        </p:spPr>
      </p:pic>
      <p:sp>
        <p:nvSpPr>
          <p:cNvPr id="5" name="Rounded Rectangle 4"/>
          <p:cNvSpPr/>
          <p:nvPr/>
        </p:nvSpPr>
        <p:spPr>
          <a:xfrm>
            <a:off x="5410200" y="614544"/>
            <a:ext cx="7670716" cy="1440668"/>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2. </a:t>
            </a:r>
            <a:r>
              <a:rPr lang="vi-VN" sz="5000" b="1" dirty="0">
                <a:solidFill>
                  <a:srgbClr val="A1805A"/>
                </a:solidFill>
                <a:cs typeface="Arial" panose="020B0604020202020204" pitchFamily="34" charset="0"/>
              </a:rPr>
              <a:t>Thủ pháp gây cười</a:t>
            </a:r>
          </a:p>
        </p:txBody>
      </p:sp>
      <p:sp>
        <p:nvSpPr>
          <p:cNvPr id="6" name="Rounded Rectangle 5"/>
          <p:cNvSpPr/>
          <p:nvPr/>
        </p:nvSpPr>
        <p:spPr>
          <a:xfrm>
            <a:off x="8987547" y="4080871"/>
            <a:ext cx="7848601" cy="4959492"/>
          </a:xfrm>
          <a:prstGeom prst="roundRect">
            <a:avLst>
              <a:gd name="adj" fmla="val 9355"/>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D07C5E"/>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solidFill>
                  <a:sysClr val="windowText" lastClr="000000"/>
                </a:solidFill>
                <a:cs typeface="Arial" panose="020B0604020202020204" pitchFamily="34" charset="0"/>
              </a:rPr>
              <a:t>Nêu lên một số chi tiết gây cười trong văn bản. </a:t>
            </a:r>
            <a:endParaRPr lang="en-US" sz="4000" dirty="0" smtClean="0">
              <a:solidFill>
                <a:sysClr val="windowText" lastClr="000000"/>
              </a:solidFill>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ysClr val="windowText" lastClr="000000"/>
                </a:solidFill>
                <a:cs typeface="Arial" panose="020B0604020202020204" pitchFamily="34" charset="0"/>
              </a:rPr>
              <a:t>Biện </a:t>
            </a:r>
            <a:r>
              <a:rPr lang="vi-VN" sz="4000" dirty="0">
                <a:solidFill>
                  <a:sysClr val="windowText" lastClr="000000"/>
                </a:solidFill>
                <a:cs typeface="Arial" panose="020B0604020202020204" pitchFamily="34" charset="0"/>
              </a:rPr>
              <a:t>pháp phóng đại thể hiện rõ nhất ở chi tiết nào?</a:t>
            </a:r>
            <a:endParaRPr lang="vi-VN" sz="4000" dirty="0">
              <a:solidFill>
                <a:sysClr val="windowText" lastClr="000000"/>
              </a:solidFill>
              <a:latin typeface="Arial" panose="020B0604020202020204" pitchFamily="34" charset="0"/>
              <a:cs typeface="Arial" panose="020B0604020202020204" pitchFamily="34" charset="0"/>
            </a:endParaRPr>
          </a:p>
        </p:txBody>
      </p:sp>
      <p:sp>
        <p:nvSpPr>
          <p:cNvPr id="7" name="Rounded Rectangle 6"/>
          <p:cNvSpPr/>
          <p:nvPr/>
        </p:nvSpPr>
        <p:spPr>
          <a:xfrm>
            <a:off x="8947734" y="2709271"/>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1084923" y="3364059"/>
            <a:ext cx="7079937" cy="54772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1706300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500"/>
                                        <p:tgtEl>
                                          <p:spTgt spid="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566114" y="6828864"/>
            <a:ext cx="3443772" cy="5111349"/>
          </a:xfrm>
          <a:custGeom>
            <a:avLst/>
            <a:gdLst/>
            <a:ahLst/>
            <a:cxnLst/>
            <a:rect l="l" t="t" r="r" b="b"/>
            <a:pathLst>
              <a:path w="3443772" h="5111349">
                <a:moveTo>
                  <a:pt x="0" y="0"/>
                </a:moveTo>
                <a:lnTo>
                  <a:pt x="3443772" y="0"/>
                </a:lnTo>
                <a:lnTo>
                  <a:pt x="3443772" y="5111349"/>
                </a:lnTo>
                <a:lnTo>
                  <a:pt x="0" y="5111349"/>
                </a:lnTo>
                <a:lnTo>
                  <a:pt x="0" y="0"/>
                </a:lnTo>
                <a:close/>
              </a:path>
            </a:pathLst>
          </a:custGeom>
          <a:blipFill>
            <a:blip r:embed="rId2"/>
            <a:stretch>
              <a:fillRect/>
            </a:stretch>
          </a:blipFill>
        </p:spPr>
      </p:sp>
      <p:sp>
        <p:nvSpPr>
          <p:cNvPr id="3" name="Freeform 3"/>
          <p:cNvSpPr/>
          <p:nvPr/>
        </p:nvSpPr>
        <p:spPr>
          <a:xfrm rot="1897237">
            <a:off x="-526073" y="-740"/>
            <a:ext cx="3222950" cy="4719390"/>
          </a:xfrm>
          <a:custGeom>
            <a:avLst/>
            <a:gdLst/>
            <a:ahLst/>
            <a:cxnLst/>
            <a:rect l="l" t="t" r="r" b="b"/>
            <a:pathLst>
              <a:path w="3222950" h="4719390">
                <a:moveTo>
                  <a:pt x="0" y="0"/>
                </a:moveTo>
                <a:lnTo>
                  <a:pt x="3222950" y="0"/>
                </a:lnTo>
                <a:lnTo>
                  <a:pt x="3222950" y="4719390"/>
                </a:lnTo>
                <a:lnTo>
                  <a:pt x="0" y="4719390"/>
                </a:lnTo>
                <a:lnTo>
                  <a:pt x="0" y="0"/>
                </a:lnTo>
                <a:close/>
              </a:path>
            </a:pathLst>
          </a:custGeom>
          <a:blipFill>
            <a:blip r:embed="rId3"/>
            <a:stretch>
              <a:fillRect/>
            </a:stretch>
          </a:blipFill>
        </p:spPr>
      </p:sp>
      <p:pic>
        <p:nvPicPr>
          <p:cNvPr id="5" name="Picture 4"/>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0" r="100000">
                        <a14:foregroundMark x1="32250" y1="34336" x2="50455" y2="35494"/>
                        <a14:foregroundMark x1="39272" y1="23302" x2="45384" y2="21219"/>
                        <a14:foregroundMark x1="40312" y1="23302" x2="39272" y2="30247"/>
                        <a14:foregroundMark x1="77243" y1="80787" x2="98179" y2="81713"/>
                        <a14:foregroundMark x1="33420" y1="35957" x2="40052" y2="32948"/>
                        <a14:foregroundMark x1="33810" y1="35494" x2="38492" y2="40818"/>
                        <a14:foregroundMark x1="88036" y1="61265" x2="63589" y2="56636"/>
                        <a14:foregroundMark x1="87646" y1="61960" x2="60078" y2="56636"/>
                        <a14:foregroundMark x1="63199" y1="50231" x2="63199" y2="50231"/>
                      </a14:backgroundRemoval>
                    </a14:imgEffect>
                    <a14:imgEffect>
                      <a14:sharpenSoften amount="25000"/>
                    </a14:imgEffect>
                  </a14:imgLayer>
                </a14:imgProps>
              </a:ext>
            </a:extLst>
          </a:blip>
          <a:srcRect l="26390" t="2473" r="322" b="13468"/>
          <a:stretch/>
        </p:blipFill>
        <p:spPr>
          <a:xfrm>
            <a:off x="6947672" y="2619958"/>
            <a:ext cx="3710379" cy="7172201"/>
          </a:xfrm>
          <a:prstGeom prst="rect">
            <a:avLst/>
          </a:prstGeom>
        </p:spPr>
      </p:pic>
      <p:sp>
        <p:nvSpPr>
          <p:cNvPr id="6" name="Rounded Rectangle 5"/>
          <p:cNvSpPr/>
          <p:nvPr/>
        </p:nvSpPr>
        <p:spPr>
          <a:xfrm>
            <a:off x="4724400" y="239264"/>
            <a:ext cx="9982200" cy="995027"/>
          </a:xfrm>
          <a:prstGeom prst="roundRect">
            <a:avLst>
              <a:gd name="adj" fmla="val 1283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lnSpc>
                <a:spcPct val="150000"/>
              </a:lnSpc>
              <a:buFont typeface="Arial" panose="020B0604020202020204" pitchFamily="34" charset="0"/>
              <a:buChar char="•"/>
            </a:pPr>
            <a:r>
              <a:rPr lang="vi-VN" sz="4000" b="1" dirty="0">
                <a:solidFill>
                  <a:schemeClr val="tx1"/>
                </a:solidFill>
                <a:latin typeface="Arial" panose="020B0604020202020204" pitchFamily="34" charset="0"/>
                <a:cs typeface="Arial" panose="020B0604020202020204" pitchFamily="34" charset="0"/>
              </a:rPr>
              <a:t>Chi tiết gây cười trong văn bản:</a:t>
            </a:r>
          </a:p>
        </p:txBody>
      </p:sp>
      <p:sp>
        <p:nvSpPr>
          <p:cNvPr id="7" name="Rounded Rectangle 6"/>
          <p:cNvSpPr/>
          <p:nvPr/>
        </p:nvSpPr>
        <p:spPr>
          <a:xfrm>
            <a:off x="381178" y="2619958"/>
            <a:ext cx="6382198" cy="2828342"/>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Chi tiết hoa may ngược: phó may nói những người quý phái họ đều mặc </a:t>
            </a:r>
            <a:r>
              <a:rPr lang="vi-VN" sz="4000" dirty="0" smtClean="0">
                <a:solidFill>
                  <a:schemeClr val="tx1"/>
                </a:solidFill>
                <a:latin typeface="Arial" panose="020B0604020202020204" pitchFamily="34" charset="0"/>
                <a:cs typeface="Arial" panose="020B0604020202020204" pitchFamily="34" charset="0"/>
              </a:rPr>
              <a:t>vậy</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110802" y="6156743"/>
            <a:ext cx="5239198" cy="2895600"/>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Thợ may xấu nhất lại đi thách thợ may giỏi nhất may được.</a:t>
            </a:r>
          </a:p>
        </p:txBody>
      </p:sp>
      <p:sp>
        <p:nvSpPr>
          <p:cNvPr id="9" name="Rounded Rectangle 8"/>
          <p:cNvSpPr/>
          <p:nvPr/>
        </p:nvSpPr>
        <p:spPr>
          <a:xfrm>
            <a:off x="11483457" y="1690912"/>
            <a:ext cx="6446286" cy="2895600"/>
          </a:xfrm>
          <a:prstGeom prst="roundRect">
            <a:avLst>
              <a:gd name="adj" fmla="val 6521"/>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Bộ lễ phục xuề xòa, trông lố bịch lại được </a:t>
            </a:r>
            <a:r>
              <a:rPr lang="vi-VN" sz="4000" dirty="0" smtClean="0">
                <a:solidFill>
                  <a:schemeClr val="tx1"/>
                </a:solidFill>
                <a:latin typeface="Arial" panose="020B0604020202020204" pitchFamily="34" charset="0"/>
                <a:cs typeface="Arial" panose="020B0604020202020204" pitchFamily="34" charset="0"/>
              </a:rPr>
              <a:t>tấm </a:t>
            </a:r>
            <a:r>
              <a:rPr lang="vi-VN" sz="4000" dirty="0">
                <a:solidFill>
                  <a:schemeClr val="tx1"/>
                </a:solidFill>
                <a:latin typeface="Arial" panose="020B0604020202020204" pitchFamily="34" charset="0"/>
                <a:cs typeface="Arial" panose="020B0604020202020204" pitchFamily="34" charset="0"/>
              </a:rPr>
              <a:t>tắc </a:t>
            </a:r>
            <a:r>
              <a:rPr lang="en-US" sz="4000" dirty="0" smtClean="0">
                <a:solidFill>
                  <a:schemeClr val="tx1"/>
                </a:solidFill>
                <a:latin typeface="Arial" panose="020B0604020202020204" pitchFamily="34" charset="0"/>
                <a:cs typeface="Arial" panose="020B0604020202020204" pitchFamily="34" charset="0"/>
              </a:rPr>
              <a:t>khen </a:t>
            </a:r>
            <a:r>
              <a:rPr lang="vi-VN" sz="4000" dirty="0" smtClean="0">
                <a:solidFill>
                  <a:schemeClr val="tx1"/>
                </a:solidFill>
                <a:latin typeface="Arial" panose="020B0604020202020204" pitchFamily="34" charset="0"/>
                <a:cs typeface="Arial" panose="020B0604020202020204" pitchFamily="34" charset="0"/>
              </a:rPr>
              <a:t>đẹp</a:t>
            </a:r>
            <a:r>
              <a:rPr lang="vi-VN" sz="4000" dirty="0">
                <a:solidFill>
                  <a:schemeClr val="tx1"/>
                </a:solidFill>
                <a:latin typeface="Arial" panose="020B0604020202020204" pitchFamily="34" charset="0"/>
                <a:cs typeface="Arial" panose="020B0604020202020204" pitchFamily="34" charset="0"/>
              </a:rPr>
              <a:t>, quý </a:t>
            </a:r>
            <a:r>
              <a:rPr lang="vi-VN" sz="4000" dirty="0" smtClean="0">
                <a:solidFill>
                  <a:schemeClr val="tx1"/>
                </a:solidFill>
                <a:latin typeface="Arial" panose="020B0604020202020204" pitchFamily="34" charset="0"/>
                <a:cs typeface="Arial" panose="020B0604020202020204" pitchFamily="34" charset="0"/>
              </a:rPr>
              <a:t>phái</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10812370" y="5213210"/>
            <a:ext cx="7010399" cy="3773114"/>
          </a:xfrm>
          <a:prstGeom prst="roundRect">
            <a:avLst>
              <a:gd name="adj" fmla="val 5809"/>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Thợ phụ gọi ông Giuốc-đanh: ông lớn, cụ lớn và đức ông. </a:t>
            </a:r>
            <a:endParaRPr lang="en-US" sz="4000" dirty="0" smtClean="0">
              <a:solidFill>
                <a:schemeClr val="tx1"/>
              </a:solidFill>
              <a:latin typeface="Arial" panose="020B0604020202020204" pitchFamily="34" charset="0"/>
              <a:cs typeface="Arial" panose="020B0604020202020204" pitchFamily="34" charset="0"/>
            </a:endParaRPr>
          </a:p>
          <a:p>
            <a:pPr algn="just">
              <a:lnSpc>
                <a:spcPct val="150000"/>
              </a:lnSpc>
            </a:pPr>
            <a:r>
              <a:rPr lang="vi-VN" sz="4000" dirty="0" smtClean="0">
                <a:solidFill>
                  <a:schemeClr val="tx1"/>
                </a:solidFill>
                <a:latin typeface="Arial" panose="020B0604020202020204" pitchFamily="34" charset="0"/>
                <a:cs typeface="Arial" panose="020B0604020202020204" pitchFamily="34" charset="0"/>
              </a:rPr>
              <a:t>Sau </a:t>
            </a:r>
            <a:r>
              <a:rPr lang="vi-VN" sz="4000" dirty="0">
                <a:solidFill>
                  <a:schemeClr val="tx1"/>
                </a:solidFill>
                <a:latin typeface="Arial" panose="020B0604020202020204" pitchFamily="34" charset="0"/>
                <a:cs typeface="Arial" panose="020B0604020202020204" pitchFamily="34" charset="0"/>
              </a:rPr>
              <a:t>mỗi lần gọi, ông Giuốc-đanh đều thưởng tiền cho </a:t>
            </a:r>
            <a:r>
              <a:rPr lang="vi-VN" sz="4000" dirty="0" smtClean="0">
                <a:solidFill>
                  <a:schemeClr val="tx1"/>
                </a:solidFill>
                <a:latin typeface="Arial" panose="020B0604020202020204" pitchFamily="34" charset="0"/>
                <a:cs typeface="Arial" panose="020B0604020202020204" pitchFamily="34" charset="0"/>
              </a:rPr>
              <a:t>họ</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87369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37214" y="5524500"/>
            <a:ext cx="3239386" cy="5244991"/>
          </a:xfrm>
          <a:custGeom>
            <a:avLst/>
            <a:gdLst/>
            <a:ahLst/>
            <a:cxnLst/>
            <a:rect l="l" t="t" r="r" b="b"/>
            <a:pathLst>
              <a:path w="1772122" h="3720991">
                <a:moveTo>
                  <a:pt x="0" y="0"/>
                </a:moveTo>
                <a:lnTo>
                  <a:pt x="1772122" y="0"/>
                </a:lnTo>
                <a:lnTo>
                  <a:pt x="1772122" y="3720991"/>
                </a:lnTo>
                <a:lnTo>
                  <a:pt x="0" y="3720991"/>
                </a:lnTo>
                <a:lnTo>
                  <a:pt x="0" y="0"/>
                </a:lnTo>
                <a:close/>
              </a:path>
            </a:pathLst>
          </a:custGeom>
          <a:blipFill>
            <a:blip r:embed="rId2"/>
            <a:stretch>
              <a:fillRect/>
            </a:stretch>
          </a:blipFill>
        </p:spPr>
      </p:sp>
      <p:pic>
        <p:nvPicPr>
          <p:cNvPr id="3" name="Picture 2"/>
          <p:cNvPicPr>
            <a:picLocks noChangeAspect="1"/>
          </p:cNvPicPr>
          <p:nvPr/>
        </p:nvPicPr>
        <p:blipFill>
          <a:blip r:embed="rId3"/>
          <a:stretch>
            <a:fillRect/>
          </a:stretch>
        </p:blipFill>
        <p:spPr>
          <a:xfrm rot="10800000">
            <a:off x="14935200" y="-876301"/>
            <a:ext cx="3349256" cy="5410337"/>
          </a:xfrm>
          <a:prstGeom prst="rect">
            <a:avLst/>
          </a:prstGeom>
        </p:spPr>
      </p:pic>
      <p:pic>
        <p:nvPicPr>
          <p:cNvPr id="5" name="Picture 4"/>
          <p:cNvPicPr>
            <a:picLocks noChangeAspect="1"/>
          </p:cNvPicPr>
          <p:nvPr/>
        </p:nvPicPr>
        <p:blipFill>
          <a:blip r:embed="rId4"/>
          <a:stretch>
            <a:fillRect/>
          </a:stretch>
        </p:blipFill>
        <p:spPr>
          <a:xfrm>
            <a:off x="4876800" y="5625006"/>
            <a:ext cx="7620000" cy="4116041"/>
          </a:xfrm>
          <a:prstGeom prst="rect">
            <a:avLst/>
          </a:prstGeom>
          <a:ln>
            <a:noFill/>
          </a:ln>
          <a:effectLst>
            <a:softEdge rad="112500"/>
          </a:effectLst>
        </p:spPr>
      </p:pic>
      <p:sp>
        <p:nvSpPr>
          <p:cNvPr id="6" name="Rounded Rectangle 5"/>
          <p:cNvSpPr/>
          <p:nvPr/>
        </p:nvSpPr>
        <p:spPr>
          <a:xfrm>
            <a:off x="4428529" y="495300"/>
            <a:ext cx="9982200" cy="995027"/>
          </a:xfrm>
          <a:prstGeom prst="roundRect">
            <a:avLst>
              <a:gd name="adj" fmla="val 1283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lnSpc>
                <a:spcPct val="150000"/>
              </a:lnSpc>
              <a:buFont typeface="Arial" panose="020B0604020202020204" pitchFamily="34" charset="0"/>
              <a:buChar char="•"/>
            </a:pPr>
            <a:r>
              <a:rPr lang="vi-VN" sz="4000" b="1" dirty="0">
                <a:solidFill>
                  <a:schemeClr val="tx1"/>
                </a:solidFill>
                <a:latin typeface="Arial" panose="020B0604020202020204" pitchFamily="34" charset="0"/>
                <a:cs typeface="Arial" panose="020B0604020202020204" pitchFamily="34" charset="0"/>
              </a:rPr>
              <a:t>Biện pháp phóng đại được thể </a:t>
            </a:r>
            <a:r>
              <a:rPr lang="vi-VN" sz="4000" b="1" dirty="0" smtClean="0">
                <a:solidFill>
                  <a:schemeClr val="tx1"/>
                </a:solidFill>
                <a:latin typeface="Arial" panose="020B0604020202020204" pitchFamily="34" charset="0"/>
                <a:cs typeface="Arial" panose="020B0604020202020204" pitchFamily="34" charset="0"/>
              </a:rPr>
              <a:t>hiện:</a:t>
            </a:r>
            <a:endParaRPr lang="vi-VN" sz="4000" b="1"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260734" y="2136935"/>
            <a:ext cx="5215506" cy="2892399"/>
          </a:xfrm>
          <a:prstGeom prst="roundRect">
            <a:avLst>
              <a:gd name="adj" fmla="val 7223"/>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vi-VN" sz="4000" dirty="0" smtClean="0">
                <a:solidFill>
                  <a:schemeClr val="tx1"/>
                </a:solidFill>
                <a:latin typeface="Arial" panose="020B0604020202020204" pitchFamily="34" charset="0"/>
                <a:cs typeface="Arial" panose="020B0604020202020204" pitchFamily="34" charset="0"/>
              </a:rPr>
              <a:t>Chi </a:t>
            </a:r>
            <a:r>
              <a:rPr lang="vi-VN" sz="4000" dirty="0">
                <a:solidFill>
                  <a:schemeClr val="tx1"/>
                </a:solidFill>
                <a:latin typeface="Arial" panose="020B0604020202020204" pitchFamily="34" charset="0"/>
                <a:cs typeface="Arial" panose="020B0604020202020204" pitchFamily="34" charset="0"/>
              </a:rPr>
              <a:t>tiết khi bốn thợ phụ mặc đồ cho ông </a:t>
            </a:r>
            <a:r>
              <a:rPr lang="vi-VN" sz="4000" dirty="0" smtClean="0">
                <a:solidFill>
                  <a:schemeClr val="tx1"/>
                </a:solidFill>
                <a:latin typeface="Arial" panose="020B0604020202020204" pitchFamily="34" charset="0"/>
                <a:cs typeface="Arial" panose="020B0604020202020204" pitchFamily="34" charset="0"/>
              </a:rPr>
              <a:t>Giuốc-đan</a:t>
            </a:r>
            <a:r>
              <a:rPr lang="en-US" sz="4000" dirty="0" smtClean="0">
                <a:solidFill>
                  <a:schemeClr val="tx1"/>
                </a:solidFill>
                <a:latin typeface="Arial" panose="020B0604020202020204" pitchFamily="34" charset="0"/>
                <a:cs typeface="Arial" panose="020B0604020202020204" pitchFamily="34" charset="0"/>
              </a:rPr>
              <a:t>h.</a:t>
            </a:r>
          </a:p>
        </p:txBody>
      </p:sp>
      <p:sp>
        <p:nvSpPr>
          <p:cNvPr id="8" name="Rounded Rectangle 7"/>
          <p:cNvSpPr/>
          <p:nvPr/>
        </p:nvSpPr>
        <p:spPr>
          <a:xfrm>
            <a:off x="5656580" y="2117816"/>
            <a:ext cx="6369518" cy="2930635"/>
          </a:xfrm>
          <a:prstGeom prst="roundRect">
            <a:avLst>
              <a:gd name="adj" fmla="val 7223"/>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Họ </a:t>
            </a:r>
            <a:r>
              <a:rPr lang="vi-VN" sz="4000" dirty="0" smtClean="0">
                <a:solidFill>
                  <a:schemeClr val="tx1"/>
                </a:solidFill>
                <a:latin typeface="Arial" panose="020B0604020202020204" pitchFamily="34" charset="0"/>
                <a:cs typeface="Arial" panose="020B0604020202020204" pitchFamily="34" charset="0"/>
              </a:rPr>
              <a:t>gọi </a:t>
            </a:r>
            <a:r>
              <a:rPr lang="vi-VN" sz="4000" dirty="0">
                <a:solidFill>
                  <a:schemeClr val="tx1"/>
                </a:solidFill>
                <a:latin typeface="Arial" panose="020B0604020202020204" pitchFamily="34" charset="0"/>
                <a:cs typeface="Arial" panose="020B0604020202020204" pitchFamily="34" charset="0"/>
              </a:rPr>
              <a:t>ông bằng loạt cái danh ông lớn, cụ lớn, đức ông để nịnh </a:t>
            </a:r>
            <a:r>
              <a:rPr lang="vi-VN" sz="4000" dirty="0" smtClean="0">
                <a:solidFill>
                  <a:schemeClr val="tx1"/>
                </a:solidFill>
                <a:latin typeface="Arial" panose="020B0604020202020204" pitchFamily="34" charset="0"/>
                <a:cs typeface="Arial" panose="020B0604020202020204" pitchFamily="34" charset="0"/>
              </a:rPr>
              <a:t>bợ</a:t>
            </a:r>
            <a:r>
              <a:rPr lang="en-US" sz="4000" dirty="0" smtClean="0">
                <a:solidFill>
                  <a:schemeClr val="tx1"/>
                </a:solidFill>
                <a:latin typeface="Arial" panose="020B0604020202020204" pitchFamily="34" charset="0"/>
                <a:cs typeface="Arial" panose="020B0604020202020204" pitchFamily="34" charset="0"/>
              </a:rPr>
              <a:t>.</a:t>
            </a:r>
            <a:r>
              <a:rPr lang="vi-VN" sz="4000" dirty="0" smtClean="0">
                <a:solidFill>
                  <a:schemeClr val="tx1"/>
                </a:solidFill>
                <a:latin typeface="Arial" panose="020B0604020202020204" pitchFamily="34" charset="0"/>
                <a:cs typeface="Arial" panose="020B0604020202020204" pitchFamily="34" charset="0"/>
              </a:rPr>
              <a:t> </a:t>
            </a:r>
            <a:endParaRPr lang="en-US" sz="4000" dirty="0" smtClean="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12206438" y="2098699"/>
            <a:ext cx="5943600" cy="2930635"/>
          </a:xfrm>
          <a:prstGeom prst="roundRect">
            <a:avLst>
              <a:gd name="adj" fmla="val 7223"/>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vi-VN" sz="4000" dirty="0" smtClean="0">
                <a:solidFill>
                  <a:schemeClr val="tx1"/>
                </a:solidFill>
                <a:latin typeface="Arial" panose="020B0604020202020204" pitchFamily="34" charset="0"/>
                <a:cs typeface="Arial" panose="020B0604020202020204" pitchFamily="34" charset="0"/>
              </a:rPr>
              <a:t>Lần </a:t>
            </a:r>
            <a:r>
              <a:rPr lang="vi-VN" sz="4000" dirty="0">
                <a:solidFill>
                  <a:schemeClr val="tx1"/>
                </a:solidFill>
                <a:latin typeface="Arial" panose="020B0604020202020204" pitchFamily="34" charset="0"/>
                <a:cs typeface="Arial" panose="020B0604020202020204" pitchFamily="34" charset="0"/>
              </a:rPr>
              <a:t>nào ông Giuốc-đanh cũng vui vẻ và thưởng tiền cả ba </a:t>
            </a:r>
            <a:r>
              <a:rPr lang="vi-VN" sz="4000" dirty="0" smtClean="0">
                <a:solidFill>
                  <a:schemeClr val="tx1"/>
                </a:solidFill>
                <a:latin typeface="Arial" panose="020B0604020202020204" pitchFamily="34" charset="0"/>
                <a:cs typeface="Arial" panose="020B0604020202020204" pitchFamily="34" charset="0"/>
              </a:rPr>
              <a:t>lần</a:t>
            </a:r>
            <a:r>
              <a:rPr lang="en-US" sz="4000" dirty="0" smtClean="0">
                <a:solidFill>
                  <a:schemeClr val="tx1"/>
                </a:solidFill>
                <a:latin typeface="Arial" panose="020B0604020202020204" pitchFamily="34" charset="0"/>
                <a:cs typeface="Arial" panose="020B0604020202020204" pitchFamily="34" charset="0"/>
              </a:rPr>
              <a:t>.</a:t>
            </a:r>
            <a:endParaRPr lang="vi-VN"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995660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876800" y="997732"/>
            <a:ext cx="8991600" cy="1440668"/>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3. </a:t>
            </a:r>
            <a:r>
              <a:rPr lang="vi-VN" sz="5000" b="1" dirty="0">
                <a:solidFill>
                  <a:srgbClr val="A1805A"/>
                </a:solidFill>
                <a:cs typeface="Arial" panose="020B0604020202020204" pitchFamily="34" charset="0"/>
              </a:rPr>
              <a:t>Nhân vật ông Giuốc-đanh</a:t>
            </a:r>
          </a:p>
        </p:txBody>
      </p:sp>
      <p:sp>
        <p:nvSpPr>
          <p:cNvPr id="5" name="Rounded Rectangle 4"/>
          <p:cNvSpPr/>
          <p:nvPr/>
        </p:nvSpPr>
        <p:spPr>
          <a:xfrm>
            <a:off x="6576060" y="4502314"/>
            <a:ext cx="11277600" cy="4648200"/>
          </a:xfrm>
          <a:prstGeom prst="roundRect">
            <a:avLst>
              <a:gd name="adj" fmla="val 9355"/>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D07C5E"/>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solidFill>
                  <a:sysClr val="windowText" lastClr="000000"/>
                </a:solidFill>
                <a:cs typeface="Arial" panose="020B0604020202020204" pitchFamily="34" charset="0"/>
              </a:rPr>
              <a:t>Qua đoạn trích, em thấy ông Giuốc-đanh là người thế nào? Hãy phân tích đặc điểm tính cách của nhân vật này.</a:t>
            </a:r>
          </a:p>
          <a:p>
            <a:pPr marL="571500" indent="-571500" algn="just">
              <a:lnSpc>
                <a:spcPct val="150000"/>
              </a:lnSpc>
              <a:buFont typeface="Arial" panose="020B0604020202020204" pitchFamily="34" charset="0"/>
              <a:buChar char="•"/>
            </a:pPr>
            <a:r>
              <a:rPr lang="vi-VN" sz="4000" dirty="0" smtClean="0">
                <a:solidFill>
                  <a:sysClr val="windowText" lastClr="000000"/>
                </a:solidFill>
                <a:cs typeface="Arial" panose="020B0604020202020204" pitchFamily="34" charset="0"/>
              </a:rPr>
              <a:t>Theo </a:t>
            </a:r>
            <a:r>
              <a:rPr lang="vi-VN" sz="4000" dirty="0">
                <a:solidFill>
                  <a:sysClr val="windowText" lastClr="000000"/>
                </a:solidFill>
                <a:cs typeface="Arial" panose="020B0604020202020204" pitchFamily="34" charset="0"/>
              </a:rPr>
              <a:t>em, đoạn trích </a:t>
            </a:r>
            <a:r>
              <a:rPr lang="vi-VN" sz="4000" dirty="0" smtClean="0">
                <a:solidFill>
                  <a:sysClr val="windowText" lastClr="000000"/>
                </a:solidFill>
                <a:cs typeface="Arial" panose="020B0604020202020204" pitchFamily="34" charset="0"/>
              </a:rPr>
              <a:t>muốn </a:t>
            </a:r>
            <a:r>
              <a:rPr lang="vi-VN" sz="4000" dirty="0">
                <a:solidFill>
                  <a:sysClr val="windowText" lastClr="000000"/>
                </a:solidFill>
                <a:cs typeface="Arial" panose="020B0604020202020204" pitchFamily="34" charset="0"/>
              </a:rPr>
              <a:t>phê phán điều gì?</a:t>
            </a:r>
          </a:p>
        </p:txBody>
      </p:sp>
      <p:sp>
        <p:nvSpPr>
          <p:cNvPr id="6" name="Rounded Rectangle 5"/>
          <p:cNvSpPr/>
          <p:nvPr/>
        </p:nvSpPr>
        <p:spPr>
          <a:xfrm>
            <a:off x="8366760" y="2947304"/>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9" name="Freeform 8"/>
          <p:cNvSpPr/>
          <p:nvPr/>
        </p:nvSpPr>
        <p:spPr>
          <a:xfrm rot="-3466261">
            <a:off x="16837820" y="2646076"/>
            <a:ext cx="1187992" cy="3712476"/>
          </a:xfrm>
          <a:custGeom>
            <a:avLst/>
            <a:gdLst/>
            <a:ahLst/>
            <a:cxnLst/>
            <a:rect l="l" t="t" r="r" b="b"/>
            <a:pathLst>
              <a:path w="1187992" h="3712476">
                <a:moveTo>
                  <a:pt x="0" y="0"/>
                </a:moveTo>
                <a:lnTo>
                  <a:pt x="1187992" y="0"/>
                </a:lnTo>
                <a:lnTo>
                  <a:pt x="1187992" y="3712476"/>
                </a:lnTo>
                <a:lnTo>
                  <a:pt x="0" y="3712476"/>
                </a:lnTo>
                <a:lnTo>
                  <a:pt x="0" y="0"/>
                </a:lnTo>
                <a:close/>
              </a:path>
            </a:pathLst>
          </a:custGeom>
          <a:blipFill>
            <a:blip r:embed="rId2"/>
            <a:stretch>
              <a:fillRect/>
            </a:stretch>
          </a:blipFill>
        </p:spPr>
      </p:sp>
      <p:pic>
        <p:nvPicPr>
          <p:cNvPr id="2" name="Picture 1"/>
          <p:cNvPicPr>
            <a:picLocks noChangeAspect="1"/>
          </p:cNvPicPr>
          <p:nvPr/>
        </p:nvPicPr>
        <p:blipFill rotWithShape="1">
          <a:blip r:embed="rId3"/>
          <a:srcRect l="5623" t="10219" r="11166" b="3380"/>
          <a:stretch/>
        </p:blipFill>
        <p:spPr>
          <a:xfrm>
            <a:off x="302343" y="2400300"/>
            <a:ext cx="6035690" cy="7585394"/>
          </a:xfrm>
          <a:prstGeom prst="rect">
            <a:avLst/>
          </a:prstGeom>
        </p:spPr>
      </p:pic>
    </p:spTree>
    <p:extLst>
      <p:ext uri="{BB962C8B-B14F-4D97-AF65-F5344CB8AC3E}">
        <p14:creationId xmlns:p14="http://schemas.microsoft.com/office/powerpoint/2010/main" val="5764481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6" presetClass="entr" presetSubtype="1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rot="10800000" flipH="1">
            <a:off x="-455911" y="-1348329"/>
            <a:ext cx="3423920" cy="5054991"/>
          </a:xfrm>
          <a:prstGeom prst="rect">
            <a:avLst/>
          </a:prstGeom>
        </p:spPr>
      </p:pic>
      <p:pic>
        <p:nvPicPr>
          <p:cNvPr id="5" name="Picture 4"/>
          <p:cNvPicPr>
            <a:picLocks noChangeAspect="1"/>
          </p:cNvPicPr>
          <p:nvPr/>
        </p:nvPicPr>
        <p:blipFill>
          <a:blip r:embed="rId3"/>
          <a:stretch>
            <a:fillRect/>
          </a:stretch>
        </p:blipFill>
        <p:spPr>
          <a:xfrm>
            <a:off x="6607418" y="706833"/>
            <a:ext cx="5335915" cy="74040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ounded Rectangle 5"/>
          <p:cNvSpPr/>
          <p:nvPr/>
        </p:nvSpPr>
        <p:spPr>
          <a:xfrm>
            <a:off x="228600" y="1090125"/>
            <a:ext cx="5722659" cy="1949565"/>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Là </a:t>
            </a:r>
            <a:r>
              <a:rPr lang="vi-VN" sz="4000" dirty="0">
                <a:solidFill>
                  <a:schemeClr val="tx1"/>
                </a:solidFill>
                <a:cs typeface="Arial" panose="020B0604020202020204" pitchFamily="34" charset="0"/>
              </a:rPr>
              <a:t>một người ngu dốt, ngờ </a:t>
            </a:r>
            <a:r>
              <a:rPr lang="vi-VN" sz="4000" dirty="0" smtClean="0">
                <a:solidFill>
                  <a:schemeClr val="tx1"/>
                </a:solidFill>
                <a:cs typeface="Arial" panose="020B0604020202020204" pitchFamily="34" charset="0"/>
              </a:rPr>
              <a:t>nghệch</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8" name="Rounded Rectangle 7"/>
          <p:cNvSpPr/>
          <p:nvPr/>
        </p:nvSpPr>
        <p:spPr>
          <a:xfrm>
            <a:off x="228600" y="3416035"/>
            <a:ext cx="5613388" cy="1985627"/>
          </a:xfrm>
          <a:prstGeom prst="roundRect">
            <a:avLst>
              <a:gd name="adj" fmla="val 1283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Có </a:t>
            </a:r>
            <a:r>
              <a:rPr lang="vi-VN" sz="4000" dirty="0">
                <a:solidFill>
                  <a:schemeClr val="tx1"/>
                </a:solidFill>
                <a:cs typeface="Arial" panose="020B0604020202020204" pitchFamily="34" charset="0"/>
              </a:rPr>
              <a:t>thói háo danh và vô cùng lố </a:t>
            </a:r>
            <a:r>
              <a:rPr lang="vi-VN" sz="4000" dirty="0" smtClean="0">
                <a:solidFill>
                  <a:schemeClr val="tx1"/>
                </a:solidFill>
                <a:cs typeface="Arial" panose="020B0604020202020204" pitchFamily="34" charset="0"/>
              </a:rPr>
              <a:t>bịch</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9" name="Rounded Rectangle 8"/>
          <p:cNvSpPr/>
          <p:nvPr/>
        </p:nvSpPr>
        <p:spPr>
          <a:xfrm>
            <a:off x="4114800" y="8602959"/>
            <a:ext cx="12526617" cy="1199770"/>
          </a:xfrm>
          <a:prstGeom prst="roundRect">
            <a:avLst>
              <a:gd name="adj" fmla="val 1283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smtClean="0">
                <a:solidFill>
                  <a:srgbClr val="C00000"/>
                </a:solidFill>
                <a:cs typeface="Arial" panose="020B0604020202020204" pitchFamily="34" charset="0"/>
              </a:rPr>
              <a:t>Điển </a:t>
            </a:r>
            <a:r>
              <a:rPr lang="vi-VN" sz="4000" b="1" dirty="0">
                <a:solidFill>
                  <a:srgbClr val="C00000"/>
                </a:solidFill>
                <a:cs typeface="Arial" panose="020B0604020202020204" pitchFamily="34" charset="0"/>
              </a:rPr>
              <a:t>hình cho bọn trưởng giả học làm sang</a:t>
            </a:r>
          </a:p>
        </p:txBody>
      </p:sp>
      <p:sp>
        <p:nvSpPr>
          <p:cNvPr id="10" name="Down Arrow 9"/>
          <p:cNvSpPr/>
          <p:nvPr/>
        </p:nvSpPr>
        <p:spPr>
          <a:xfrm rot="16200000">
            <a:off x="3599026" y="8825125"/>
            <a:ext cx="1031548" cy="923660"/>
          </a:xfrm>
          <a:prstGeom prst="down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ounded Rectangle 10"/>
          <p:cNvSpPr/>
          <p:nvPr/>
        </p:nvSpPr>
        <p:spPr>
          <a:xfrm>
            <a:off x="12427607" y="1139134"/>
            <a:ext cx="5459073" cy="5445266"/>
          </a:xfrm>
          <a:prstGeom prst="roundRect">
            <a:avLst>
              <a:gd name="adj" fmla="val 7156"/>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a:solidFill>
                  <a:schemeClr val="tx1"/>
                </a:solidFill>
                <a:cs typeface="Arial" panose="020B0604020202020204" pitchFamily="34" charset="0"/>
              </a:rPr>
              <a:t>Ông xúng xính trong bộ lễ phục may hoa ngược, đi đi lại lại giữa đám thợ phụ theo nhịp của dàn </a:t>
            </a:r>
            <a:r>
              <a:rPr lang="vi-VN" sz="4000" dirty="0" smtClean="0">
                <a:solidFill>
                  <a:schemeClr val="tx1"/>
                </a:solidFill>
                <a:cs typeface="Arial" panose="020B0604020202020204" pitchFamily="34" charset="0"/>
              </a:rPr>
              <a:t>nhạc</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pic>
        <p:nvPicPr>
          <p:cNvPr id="13" name="Picture 12"/>
          <p:cNvPicPr>
            <a:picLocks noChangeAspect="1"/>
          </p:cNvPicPr>
          <p:nvPr/>
        </p:nvPicPr>
        <p:blipFill>
          <a:blip r:embed="rId4"/>
          <a:stretch>
            <a:fillRect/>
          </a:stretch>
        </p:blipFill>
        <p:spPr>
          <a:xfrm rot="516211">
            <a:off x="15704322" y="6362701"/>
            <a:ext cx="2583678" cy="4638044"/>
          </a:xfrm>
          <a:prstGeom prst="rect">
            <a:avLst/>
          </a:prstGeom>
        </p:spPr>
      </p:pic>
    </p:spTree>
    <p:extLst>
      <p:ext uri="{BB962C8B-B14F-4D97-AF65-F5344CB8AC3E}">
        <p14:creationId xmlns:p14="http://schemas.microsoft.com/office/powerpoint/2010/main" val="22039714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60680" y="490453"/>
            <a:ext cx="5791200" cy="2595648"/>
          </a:xfrm>
          <a:prstGeom prst="roundRect">
            <a:avLst>
              <a:gd name="adj" fmla="val 12837"/>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Một </a:t>
            </a:r>
            <a:r>
              <a:rPr lang="vi-VN" sz="4000" dirty="0">
                <a:solidFill>
                  <a:schemeClr val="tx1"/>
                </a:solidFill>
                <a:cs typeface="Arial" panose="020B0604020202020204" pitchFamily="34" charset="0"/>
              </a:rPr>
              <a:t>trưởng giả học làm sang vừa ngu dốt, vừa háo </a:t>
            </a:r>
            <a:r>
              <a:rPr lang="vi-VN" sz="4000" dirty="0" smtClean="0">
                <a:solidFill>
                  <a:schemeClr val="tx1"/>
                </a:solidFill>
                <a:cs typeface="Arial" panose="020B0604020202020204" pitchFamily="34" charset="0"/>
              </a:rPr>
              <a:t>danh</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7" name="Rounded Rectangle 6"/>
          <p:cNvSpPr/>
          <p:nvPr/>
        </p:nvSpPr>
        <p:spPr>
          <a:xfrm>
            <a:off x="6863655" y="490453"/>
            <a:ext cx="4813106" cy="2595648"/>
          </a:xfrm>
          <a:prstGeom prst="roundRect">
            <a:avLst>
              <a:gd name="adj" fmla="val 12837"/>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Một </a:t>
            </a:r>
            <a:r>
              <a:rPr lang="vi-VN" sz="4000" dirty="0">
                <a:solidFill>
                  <a:schemeClr val="tx1"/>
                </a:solidFill>
                <a:cs typeface="Arial" panose="020B0604020202020204" pitchFamily="34" charset="0"/>
              </a:rPr>
              <a:t>gã phó may láu cá, bịp </a:t>
            </a:r>
            <a:r>
              <a:rPr lang="vi-VN" sz="4000" dirty="0" smtClean="0">
                <a:solidFill>
                  <a:schemeClr val="tx1"/>
                </a:solidFill>
                <a:cs typeface="Arial" panose="020B0604020202020204" pitchFamily="34" charset="0"/>
              </a:rPr>
              <a:t>bợm</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8" name="Rounded Rectangle 7"/>
          <p:cNvSpPr/>
          <p:nvPr/>
        </p:nvSpPr>
        <p:spPr>
          <a:xfrm>
            <a:off x="12307749" y="472672"/>
            <a:ext cx="4045643" cy="2613429"/>
          </a:xfrm>
          <a:prstGeom prst="roundRect">
            <a:avLst>
              <a:gd name="adj" fmla="val 12837"/>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Một </a:t>
            </a:r>
            <a:r>
              <a:rPr lang="vi-VN" sz="4000" dirty="0">
                <a:solidFill>
                  <a:schemeClr val="tx1"/>
                </a:solidFill>
                <a:cs typeface="Arial" panose="020B0604020202020204" pitchFamily="34" charset="0"/>
              </a:rPr>
              <a:t>bọn thợ phụ ma ranh</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pic>
        <p:nvPicPr>
          <p:cNvPr id="13" name="Picture 12"/>
          <p:cNvPicPr>
            <a:picLocks noChangeAspect="1"/>
          </p:cNvPicPr>
          <p:nvPr/>
        </p:nvPicPr>
        <p:blipFill>
          <a:blip r:embed="rId2"/>
          <a:stretch>
            <a:fillRect/>
          </a:stretch>
        </p:blipFill>
        <p:spPr>
          <a:xfrm>
            <a:off x="6078518" y="3798770"/>
            <a:ext cx="5972026" cy="5854426"/>
          </a:xfrm>
          <a:prstGeom prst="rect">
            <a:avLst/>
          </a:prstGeom>
        </p:spPr>
      </p:pic>
      <p:pic>
        <p:nvPicPr>
          <p:cNvPr id="14" name="Picture 13"/>
          <p:cNvPicPr>
            <a:picLocks noChangeAspect="1"/>
          </p:cNvPicPr>
          <p:nvPr/>
        </p:nvPicPr>
        <p:blipFill>
          <a:blip r:embed="rId3"/>
          <a:stretch>
            <a:fillRect/>
          </a:stretch>
        </p:blipFill>
        <p:spPr>
          <a:xfrm rot="18898335">
            <a:off x="5323396" y="2581020"/>
            <a:ext cx="1134662" cy="1388571"/>
          </a:xfrm>
          <a:prstGeom prst="rect">
            <a:avLst/>
          </a:prstGeom>
        </p:spPr>
      </p:pic>
      <p:pic>
        <p:nvPicPr>
          <p:cNvPr id="16" name="Picture 15"/>
          <p:cNvPicPr>
            <a:picLocks noChangeAspect="1"/>
          </p:cNvPicPr>
          <p:nvPr/>
        </p:nvPicPr>
        <p:blipFill>
          <a:blip r:embed="rId3"/>
          <a:stretch>
            <a:fillRect/>
          </a:stretch>
        </p:blipFill>
        <p:spPr>
          <a:xfrm rot="3567363" flipH="1">
            <a:off x="12182752" y="2613029"/>
            <a:ext cx="1177860" cy="1388571"/>
          </a:xfrm>
          <a:prstGeom prst="rect">
            <a:avLst/>
          </a:prstGeom>
        </p:spPr>
      </p:pic>
      <p:sp>
        <p:nvSpPr>
          <p:cNvPr id="17" name="Rounded Rectangle 16"/>
          <p:cNvSpPr/>
          <p:nvPr/>
        </p:nvSpPr>
        <p:spPr>
          <a:xfrm>
            <a:off x="396947" y="3821630"/>
            <a:ext cx="4813106" cy="5624028"/>
          </a:xfrm>
          <a:prstGeom prst="roundRect">
            <a:avLst>
              <a:gd name="adj" fmla="val 12837"/>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Sự đắc ý của Giuốc-đanh lên tới tột độ khi tin rằng mình đã có được bộ lễ phục đúng mốt quý </a:t>
            </a:r>
            <a:r>
              <a:rPr lang="vi-VN" sz="4000" dirty="0" smtClean="0">
                <a:solidFill>
                  <a:schemeClr val="tx1"/>
                </a:solidFill>
                <a:cs typeface="Arial" panose="020B0604020202020204" pitchFamily="34" charset="0"/>
              </a:rPr>
              <a:t>tộc</a:t>
            </a:r>
            <a:r>
              <a:rPr lang="en-US" sz="4000" dirty="0" smtClean="0">
                <a:solidFill>
                  <a:schemeClr val="tx1"/>
                </a:solidFill>
                <a:cs typeface="Arial" panose="020B0604020202020204" pitchFamily="34" charset="0"/>
              </a:rPr>
              <a:t>.</a:t>
            </a:r>
            <a:endParaRPr lang="vi-VN" sz="4000" dirty="0">
              <a:solidFill>
                <a:schemeClr val="tx1"/>
              </a:solidFill>
              <a:cs typeface="Arial" panose="020B0604020202020204" pitchFamily="34" charset="0"/>
            </a:endParaRPr>
          </a:p>
        </p:txBody>
      </p:sp>
      <p:sp>
        <p:nvSpPr>
          <p:cNvPr id="18" name="Rounded Rectangle 17"/>
          <p:cNvSpPr/>
          <p:nvPr/>
        </p:nvSpPr>
        <p:spPr>
          <a:xfrm>
            <a:off x="12496800" y="4214955"/>
            <a:ext cx="5501938" cy="5562599"/>
          </a:xfrm>
          <a:prstGeom prst="roundRect">
            <a:avLst>
              <a:gd name="adj" fmla="val 7297"/>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smtClean="0">
                <a:solidFill>
                  <a:schemeClr val="tx1"/>
                </a:solidFill>
                <a:latin typeface="Arial" panose="020B0604020202020204" pitchFamily="34" charset="0"/>
                <a:cs typeface="Arial" panose="020B0604020202020204" pitchFamily="34" charset="0"/>
              </a:rPr>
              <a:t>Khi được bọn thợ phụ tung hô là “ông lớn”, “cụ lớn”, “đức ông” khiến Giuốc-đanh </a:t>
            </a:r>
            <a:r>
              <a:rPr lang="vi-VN" sz="4000" dirty="0">
                <a:solidFill>
                  <a:schemeClr val="tx1"/>
                </a:solidFill>
                <a:latin typeface="Arial" panose="020B0604020202020204" pitchFamily="34" charset="0"/>
                <a:cs typeface="Arial" panose="020B0604020202020204" pitchFamily="34" charset="0"/>
              </a:rPr>
              <a:t>say sưa với cảm giác trở thành </a:t>
            </a:r>
            <a:r>
              <a:rPr lang="en-US" sz="4000" dirty="0" smtClean="0">
                <a:solidFill>
                  <a:schemeClr val="tx1"/>
                </a:solidFill>
                <a:latin typeface="Arial" panose="020B0604020202020204" pitchFamily="34" charset="0"/>
                <a:cs typeface="Arial" panose="020B0604020202020204" pitchFamily="34" charset="0"/>
              </a:rPr>
              <a:t>người </a:t>
            </a:r>
            <a:r>
              <a:rPr lang="vi-VN" sz="4000" dirty="0" smtClean="0">
                <a:solidFill>
                  <a:schemeClr val="tx1"/>
                </a:solidFill>
                <a:latin typeface="Arial" panose="020B0604020202020204" pitchFamily="34" charset="0"/>
                <a:cs typeface="Arial" panose="020B0604020202020204" pitchFamily="34" charset="0"/>
              </a:rPr>
              <a:t>quý </a:t>
            </a:r>
            <a:r>
              <a:rPr lang="en-US" sz="4000" dirty="0" smtClean="0">
                <a:solidFill>
                  <a:schemeClr val="tx1"/>
                </a:solidFill>
                <a:latin typeface="Arial" panose="020B0604020202020204" pitchFamily="34" charset="0"/>
                <a:cs typeface="Arial" panose="020B0604020202020204" pitchFamily="34" charset="0"/>
              </a:rPr>
              <a:t>tộc.</a:t>
            </a:r>
            <a:endParaRPr lang="vi-VN" sz="4000" dirty="0">
              <a:solidFill>
                <a:schemeClr val="tx1"/>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4"/>
          <a:stretch>
            <a:fillRect/>
          </a:stretch>
        </p:blipFill>
        <p:spPr>
          <a:xfrm rot="20279811">
            <a:off x="10381706" y="2386029"/>
            <a:ext cx="1719221" cy="1591194"/>
          </a:xfrm>
          <a:prstGeom prst="rect">
            <a:avLst/>
          </a:prstGeom>
        </p:spPr>
      </p:pic>
      <p:pic>
        <p:nvPicPr>
          <p:cNvPr id="20" name="Picture 19"/>
          <p:cNvPicPr>
            <a:picLocks noChangeAspect="1"/>
          </p:cNvPicPr>
          <p:nvPr/>
        </p:nvPicPr>
        <p:blipFill>
          <a:blip r:embed="rId3"/>
          <a:stretch>
            <a:fillRect/>
          </a:stretch>
        </p:blipFill>
        <p:spPr>
          <a:xfrm rot="15172022">
            <a:off x="4840488" y="6227421"/>
            <a:ext cx="1134662" cy="1388571"/>
          </a:xfrm>
          <a:prstGeom prst="rect">
            <a:avLst/>
          </a:prstGeom>
        </p:spPr>
      </p:pic>
      <p:pic>
        <p:nvPicPr>
          <p:cNvPr id="21" name="Picture 20"/>
          <p:cNvPicPr>
            <a:picLocks noChangeAspect="1"/>
          </p:cNvPicPr>
          <p:nvPr/>
        </p:nvPicPr>
        <p:blipFill>
          <a:blip r:embed="rId3"/>
          <a:stretch>
            <a:fillRect/>
          </a:stretch>
        </p:blipFill>
        <p:spPr>
          <a:xfrm rot="7839472" flipH="1">
            <a:off x="11916219" y="9006506"/>
            <a:ext cx="1161163" cy="1388571"/>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p:nvPr/>
        </p:nvSpPr>
        <p:spPr>
          <a:xfrm rot="-3080269">
            <a:off x="15672629" y="724300"/>
            <a:ext cx="3477416" cy="3171558"/>
          </a:xfrm>
          <a:custGeom>
            <a:avLst/>
            <a:gdLst/>
            <a:ahLst/>
            <a:cxnLst/>
            <a:rect l="l" t="t" r="r" b="b"/>
            <a:pathLst>
              <a:path w="2897100" h="2685853">
                <a:moveTo>
                  <a:pt x="0" y="0"/>
                </a:moveTo>
                <a:lnTo>
                  <a:pt x="2897100" y="0"/>
                </a:lnTo>
                <a:lnTo>
                  <a:pt x="2897100" y="2685853"/>
                </a:lnTo>
                <a:lnTo>
                  <a:pt x="0" y="2685853"/>
                </a:lnTo>
                <a:lnTo>
                  <a:pt x="0" y="0"/>
                </a:lnTo>
                <a:close/>
              </a:path>
            </a:pathLst>
          </a:custGeom>
          <a:blipFill>
            <a:blip r:embed="rId2"/>
            <a:stretch>
              <a:fillRect/>
            </a:stretch>
          </a:blipFill>
        </p:spPr>
      </p:sp>
      <p:sp>
        <p:nvSpPr>
          <p:cNvPr id="5" name="Rounded Rectangle 4"/>
          <p:cNvSpPr/>
          <p:nvPr/>
        </p:nvSpPr>
        <p:spPr>
          <a:xfrm>
            <a:off x="5334000" y="647621"/>
            <a:ext cx="7543800" cy="1676400"/>
          </a:xfrm>
          <a:prstGeom prst="roundRect">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D07C5E"/>
                </a:solidFill>
                <a:latin typeface="Arial" panose="020B0604020202020204" pitchFamily="34" charset="0"/>
                <a:cs typeface="Arial" panose="020B0604020202020204" pitchFamily="34" charset="0"/>
              </a:rPr>
              <a:t>KHỞI ĐỘNG</a:t>
            </a:r>
            <a:endParaRPr lang="en-US" sz="6600" b="1" dirty="0">
              <a:solidFill>
                <a:srgbClr val="D07C5E"/>
              </a:solidFill>
              <a:latin typeface="Arial" panose="020B0604020202020204" pitchFamily="34" charset="0"/>
              <a:cs typeface="Arial" panose="020B0604020202020204" pitchFamily="34" charset="0"/>
            </a:endParaRPr>
          </a:p>
        </p:txBody>
      </p:sp>
      <p:sp>
        <p:nvSpPr>
          <p:cNvPr id="6" name="Rounded Rectangle 5"/>
          <p:cNvSpPr/>
          <p:nvPr/>
        </p:nvSpPr>
        <p:spPr>
          <a:xfrm>
            <a:off x="1828800" y="2628900"/>
            <a:ext cx="15163800" cy="2971800"/>
          </a:xfrm>
          <a:prstGeom prst="roundRect">
            <a:avLst>
              <a:gd name="adj" fmla="val 791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thực hiện yêu cầu sau:</a:t>
            </a:r>
          </a:p>
          <a:p>
            <a:pPr algn="just">
              <a:lnSpc>
                <a:spcPct val="150000"/>
              </a:lnSpc>
            </a:pPr>
            <a:r>
              <a:rPr lang="vi-VN" sz="4000" dirty="0">
                <a:solidFill>
                  <a:schemeClr val="tx1"/>
                </a:solidFill>
                <a:cs typeface="Arial" panose="020B0604020202020204" pitchFamily="34" charset="0"/>
              </a:rPr>
              <a:t>Hãy chia sẻ những cảm nhận của em về một diễn viên hài hoặc bộ phim, tiểu phẩm, chương trình hài mà em yêu </a:t>
            </a:r>
            <a:r>
              <a:rPr lang="vi-VN" sz="4000" dirty="0" smtClean="0">
                <a:solidFill>
                  <a:schemeClr val="tx1"/>
                </a:solidFill>
                <a:cs typeface="Arial" panose="020B0604020202020204" pitchFamily="34" charset="0"/>
              </a:rPr>
              <a:t>thích</a:t>
            </a:r>
            <a:r>
              <a:rPr lang="en-US" sz="4000" dirty="0" smtClean="0">
                <a:solidFill>
                  <a:schemeClr val="tx1"/>
                </a:solidFill>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a:srcRect l="16186" r="8763"/>
          <a:stretch/>
        </p:blipFill>
        <p:spPr>
          <a:xfrm>
            <a:off x="838200" y="5834538"/>
            <a:ext cx="4838700" cy="3968000"/>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6126220" y="5832214"/>
            <a:ext cx="3940060" cy="394006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10515600" y="5820568"/>
            <a:ext cx="7085714" cy="3968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106400" y="419100"/>
            <a:ext cx="4806945" cy="6680838"/>
          </a:xfrm>
          <a:prstGeom prst="roundRect">
            <a:avLst>
              <a:gd name="adj" fmla="val 1137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a:blip r:embed="rId3"/>
          <a:stretch>
            <a:fillRect/>
          </a:stretch>
        </p:blipFill>
        <p:spPr>
          <a:xfrm rot="9352272">
            <a:off x="-813383" y="-436050"/>
            <a:ext cx="4361532" cy="4508446"/>
          </a:xfrm>
          <a:prstGeom prst="rect">
            <a:avLst/>
          </a:prstGeom>
        </p:spPr>
      </p:pic>
      <p:sp>
        <p:nvSpPr>
          <p:cNvPr id="7" name="Freeform 10"/>
          <p:cNvSpPr/>
          <p:nvPr/>
        </p:nvSpPr>
        <p:spPr>
          <a:xfrm>
            <a:off x="14253214" y="6228080"/>
            <a:ext cx="3670291" cy="4368500"/>
          </a:xfrm>
          <a:custGeom>
            <a:avLst/>
            <a:gdLst/>
            <a:ahLst/>
            <a:cxnLst/>
            <a:rect l="l" t="t" r="r" b="b"/>
            <a:pathLst>
              <a:path w="2899501" h="2996900">
                <a:moveTo>
                  <a:pt x="0" y="0"/>
                </a:moveTo>
                <a:lnTo>
                  <a:pt x="2899501" y="0"/>
                </a:lnTo>
                <a:lnTo>
                  <a:pt x="2899501" y="2996900"/>
                </a:lnTo>
                <a:lnTo>
                  <a:pt x="0" y="2996900"/>
                </a:lnTo>
                <a:lnTo>
                  <a:pt x="0" y="0"/>
                </a:lnTo>
                <a:close/>
              </a:path>
            </a:pathLst>
          </a:custGeom>
          <a:blipFill>
            <a:blip r:embed="rId4"/>
            <a:stretch>
              <a:fillRect/>
            </a:stretch>
          </a:blipFill>
        </p:spPr>
      </p:sp>
      <p:sp>
        <p:nvSpPr>
          <p:cNvPr id="8" name="Rounded Rectangle 7"/>
          <p:cNvSpPr/>
          <p:nvPr/>
        </p:nvSpPr>
        <p:spPr>
          <a:xfrm>
            <a:off x="1141170" y="3388360"/>
            <a:ext cx="6795314" cy="4792830"/>
          </a:xfrm>
          <a:prstGeom prst="roundRect">
            <a:avLst>
              <a:gd name="adj" fmla="val 1283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b="1" dirty="0" smtClean="0">
                <a:solidFill>
                  <a:srgbClr val="C00000"/>
                </a:solidFill>
                <a:cs typeface="Arial" panose="020B0604020202020204" pitchFamily="34" charset="0"/>
              </a:rPr>
              <a:t>Qua </a:t>
            </a:r>
            <a:r>
              <a:rPr lang="vi-VN" sz="4000" b="1" dirty="0">
                <a:solidFill>
                  <a:srgbClr val="C00000"/>
                </a:solidFill>
                <a:cs typeface="Arial" panose="020B0604020202020204" pitchFamily="34" charset="0"/>
              </a:rPr>
              <a:t>đoạn </a:t>
            </a:r>
            <a:r>
              <a:rPr lang="vi-VN" sz="4000" b="1" dirty="0" smtClean="0">
                <a:solidFill>
                  <a:srgbClr val="C00000"/>
                </a:solidFill>
                <a:cs typeface="Arial" panose="020B0604020202020204" pitchFamily="34" charset="0"/>
              </a:rPr>
              <a:t>trích, </a:t>
            </a:r>
            <a:r>
              <a:rPr lang="vi-VN" sz="4000" b="1" dirty="0">
                <a:solidFill>
                  <a:srgbClr val="C00000"/>
                </a:solidFill>
                <a:cs typeface="Arial" panose="020B0604020202020204" pitchFamily="34" charset="0"/>
              </a:rPr>
              <a:t>tác giả muốn phê phán, châm biến những người trong xã hội có thói háo danh, sĩ diện, thích nịnh bợ.</a:t>
            </a:r>
          </a:p>
        </p:txBody>
      </p:sp>
      <p:pic>
        <p:nvPicPr>
          <p:cNvPr id="9" name="Picture 8"/>
          <p:cNvPicPr>
            <a:picLocks noChangeAspect="1"/>
          </p:cNvPicPr>
          <p:nvPr/>
        </p:nvPicPr>
        <p:blipFill>
          <a:blip r:embed="rId5"/>
          <a:stretch>
            <a:fillRect/>
          </a:stretch>
        </p:blipFill>
        <p:spPr>
          <a:xfrm>
            <a:off x="3862294" y="2419012"/>
            <a:ext cx="1353065" cy="969348"/>
          </a:xfrm>
          <a:prstGeom prst="rect">
            <a:avLst/>
          </a:prstGeom>
        </p:spPr>
      </p:pic>
      <p:pic>
        <p:nvPicPr>
          <p:cNvPr id="10" name="Picture 9"/>
          <p:cNvPicPr>
            <a:picLocks noChangeAspect="1"/>
          </p:cNvPicPr>
          <p:nvPr/>
        </p:nvPicPr>
        <p:blipFill>
          <a:blip r:embed="rId6"/>
          <a:stretch>
            <a:fillRect/>
          </a:stretch>
        </p:blipFill>
        <p:spPr>
          <a:xfrm>
            <a:off x="8286242" y="3390900"/>
            <a:ext cx="4495800" cy="66808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09737170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73859" y="5143500"/>
            <a:ext cx="7467600" cy="6234546"/>
          </a:xfrm>
          <a:prstGeom prst="rect">
            <a:avLst/>
          </a:prstGeom>
        </p:spPr>
      </p:pic>
      <p:pic>
        <p:nvPicPr>
          <p:cNvPr id="3" name="Picture 2"/>
          <p:cNvPicPr>
            <a:picLocks noChangeAspect="1"/>
          </p:cNvPicPr>
          <p:nvPr/>
        </p:nvPicPr>
        <p:blipFill>
          <a:blip r:embed="rId3"/>
          <a:stretch>
            <a:fillRect/>
          </a:stretch>
        </p:blipFill>
        <p:spPr>
          <a:xfrm>
            <a:off x="10240828" y="4533900"/>
            <a:ext cx="9669562" cy="8077913"/>
          </a:xfrm>
          <a:prstGeom prst="rect">
            <a:avLst/>
          </a:prstGeom>
        </p:spPr>
      </p:pic>
      <p:sp>
        <p:nvSpPr>
          <p:cNvPr id="4" name="Rounded Rectangle 3"/>
          <p:cNvSpPr/>
          <p:nvPr/>
        </p:nvSpPr>
        <p:spPr>
          <a:xfrm>
            <a:off x="3810000" y="2400300"/>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A1805A"/>
                </a:solidFill>
                <a:latin typeface="Arial" panose="020B0604020202020204" pitchFamily="34" charset="0"/>
                <a:cs typeface="Arial" panose="020B0604020202020204" pitchFamily="34" charset="0"/>
              </a:rPr>
              <a:t>III. TỔNG KẾT</a:t>
            </a:r>
            <a:endParaRPr lang="en-US" sz="7000" b="1" dirty="0">
              <a:solidFill>
                <a:srgbClr val="A1805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17217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28600" y="4157980"/>
            <a:ext cx="2514600" cy="6536715"/>
          </a:xfrm>
          <a:custGeom>
            <a:avLst/>
            <a:gdLst/>
            <a:ahLst/>
            <a:cxnLst/>
            <a:rect l="l" t="t" r="r" b="b"/>
            <a:pathLst>
              <a:path w="1891284" h="4631715">
                <a:moveTo>
                  <a:pt x="0" y="0"/>
                </a:moveTo>
                <a:lnTo>
                  <a:pt x="1891283" y="0"/>
                </a:lnTo>
                <a:lnTo>
                  <a:pt x="1891283" y="4631715"/>
                </a:lnTo>
                <a:lnTo>
                  <a:pt x="0" y="4631715"/>
                </a:lnTo>
                <a:lnTo>
                  <a:pt x="0" y="0"/>
                </a:lnTo>
                <a:close/>
              </a:path>
            </a:pathLst>
          </a:custGeom>
          <a:blipFill>
            <a:blip r:embed="rId2"/>
            <a:stretch>
              <a:fillRect/>
            </a:stretch>
          </a:blipFill>
        </p:spPr>
      </p:sp>
      <p:pic>
        <p:nvPicPr>
          <p:cNvPr id="6" name="Picture 5"/>
          <p:cNvPicPr>
            <a:picLocks noChangeAspect="1"/>
          </p:cNvPicPr>
          <p:nvPr/>
        </p:nvPicPr>
        <p:blipFill>
          <a:blip r:embed="rId3"/>
          <a:stretch>
            <a:fillRect/>
          </a:stretch>
        </p:blipFill>
        <p:spPr>
          <a:xfrm rot="10800000">
            <a:off x="15864676" y="-572345"/>
            <a:ext cx="2423324" cy="5941052"/>
          </a:xfrm>
          <a:prstGeom prst="rect">
            <a:avLst/>
          </a:prstGeom>
        </p:spPr>
      </p:pic>
      <p:sp>
        <p:nvSpPr>
          <p:cNvPr id="4" name="TextBox 3"/>
          <p:cNvSpPr txBox="1"/>
          <p:nvPr/>
        </p:nvSpPr>
        <p:spPr>
          <a:xfrm>
            <a:off x="8153400" y="4305300"/>
            <a:ext cx="9372600" cy="3785652"/>
          </a:xfrm>
          <a:prstGeom prst="rect">
            <a:avLst/>
          </a:prstGeom>
          <a:noFill/>
        </p:spPr>
        <p:txBody>
          <a:bodyPr wrap="square" rtlCol="0">
            <a:spAutoFit/>
          </a:bodyPr>
          <a:lstStyle/>
          <a:p>
            <a:pPr algn="ctr">
              <a:lnSpc>
                <a:spcPct val="150000"/>
              </a:lnSpc>
            </a:pPr>
            <a:r>
              <a:rPr lang="en-US" sz="4000" b="1" u="sng" dirty="0" smtClean="0">
                <a:solidFill>
                  <a:srgbClr val="A1805A"/>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smtClean="0">
                <a:latin typeface="Arial" panose="020B0604020202020204" pitchFamily="34" charset="0"/>
                <a:cs typeface="Arial" panose="020B0604020202020204" pitchFamily="34" charset="0"/>
              </a:rPr>
              <a:t>Trình </a:t>
            </a:r>
            <a:r>
              <a:rPr lang="vi-VN" sz="4000" dirty="0">
                <a:latin typeface="Arial" panose="020B0604020202020204" pitchFamily="34" charset="0"/>
                <a:cs typeface="Arial" panose="020B0604020202020204" pitchFamily="34" charset="0"/>
              </a:rPr>
              <a:t>bày những đặc sắc về nội dung, nghệ thuật và đặc trưng thể loại của văn bản </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Ông </a:t>
            </a:r>
            <a:r>
              <a:rPr lang="vi-VN" sz="4000" i="1" dirty="0">
                <a:latin typeface="Arial" panose="020B0604020202020204" pitchFamily="34" charset="0"/>
                <a:cs typeface="Arial" panose="020B0604020202020204" pitchFamily="34" charset="0"/>
              </a:rPr>
              <a:t>Giuốc-đanh mặc lễ </a:t>
            </a:r>
            <a:r>
              <a:rPr lang="vi-VN" sz="4000" i="1" dirty="0" smtClean="0">
                <a:latin typeface="Arial" panose="020B0604020202020204" pitchFamily="34" charset="0"/>
                <a:cs typeface="Arial" panose="020B0604020202020204" pitchFamily="34" charset="0"/>
              </a:rPr>
              <a:t>phục</a:t>
            </a:r>
            <a:r>
              <a:rPr lang="en-US" sz="4000" i="1" dirty="0" smtClean="0">
                <a:latin typeface="Arial" panose="020B0604020202020204" pitchFamily="34" charset="0"/>
                <a:cs typeface="Arial" panose="020B0604020202020204" pitchFamily="34" charset="0"/>
              </a:rPr>
              <a:t>”</a:t>
            </a:r>
            <a:r>
              <a:rPr lang="en-US" sz="4000" dirty="0" smtClean="0">
                <a:latin typeface="Arial" panose="020B0604020202020204" pitchFamily="34" charset="0"/>
                <a:cs typeface="Arial" panose="020B0604020202020204" pitchFamily="34" charset="0"/>
              </a:rPr>
              <a:t>.</a:t>
            </a:r>
            <a:endParaRPr lang="en-US" sz="4000" i="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stretch>
            <a:fillRect/>
          </a:stretch>
        </p:blipFill>
        <p:spPr>
          <a:xfrm>
            <a:off x="1524000" y="991423"/>
            <a:ext cx="6128196" cy="87545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839702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197111">
            <a:off x="211093" y="8015331"/>
            <a:ext cx="2473414" cy="2803723"/>
          </a:xfrm>
          <a:custGeom>
            <a:avLst/>
            <a:gdLst/>
            <a:ahLst/>
            <a:cxnLst/>
            <a:rect l="l" t="t" r="r" b="b"/>
            <a:pathLst>
              <a:path w="2077925" h="2285527">
                <a:moveTo>
                  <a:pt x="0" y="0"/>
                </a:moveTo>
                <a:lnTo>
                  <a:pt x="2077925" y="0"/>
                </a:lnTo>
                <a:lnTo>
                  <a:pt x="2077925" y="2285527"/>
                </a:lnTo>
                <a:lnTo>
                  <a:pt x="0" y="2285527"/>
                </a:lnTo>
                <a:lnTo>
                  <a:pt x="0" y="0"/>
                </a:lnTo>
                <a:close/>
              </a:path>
            </a:pathLst>
          </a:custGeom>
          <a:blipFill>
            <a:blip r:embed="rId2"/>
            <a:stretch>
              <a:fillRect/>
            </a:stretch>
          </a:blipFill>
        </p:spPr>
      </p:sp>
      <p:pic>
        <p:nvPicPr>
          <p:cNvPr id="4" name="Picture 3"/>
          <p:cNvPicPr>
            <a:picLocks noChangeAspect="1"/>
          </p:cNvPicPr>
          <p:nvPr/>
        </p:nvPicPr>
        <p:blipFill>
          <a:blip r:embed="rId3"/>
          <a:stretch>
            <a:fillRect/>
          </a:stretch>
        </p:blipFill>
        <p:spPr>
          <a:xfrm rot="12201833">
            <a:off x="14915594" y="-1346259"/>
            <a:ext cx="3802122" cy="3855566"/>
          </a:xfrm>
          <a:prstGeom prst="rect">
            <a:avLst/>
          </a:prstGeom>
        </p:spPr>
      </p:pic>
      <p:sp>
        <p:nvSpPr>
          <p:cNvPr id="5" name="TextBox 4"/>
          <p:cNvSpPr txBox="1"/>
          <p:nvPr/>
        </p:nvSpPr>
        <p:spPr>
          <a:xfrm>
            <a:off x="7086600" y="1104900"/>
            <a:ext cx="3738880" cy="861774"/>
          </a:xfrm>
          <a:prstGeom prst="rect">
            <a:avLst/>
          </a:prstGeom>
          <a:noFill/>
          <a:ln w="38100">
            <a:noFill/>
          </a:ln>
        </p:spPr>
        <p:txBody>
          <a:bodyPr wrap="square" rtlCol="0">
            <a:spAutoFit/>
          </a:bodyPr>
          <a:lstStyle/>
          <a:p>
            <a:pPr algn="ctr"/>
            <a:r>
              <a:rPr lang="en-US" sz="5000" b="1" dirty="0" smtClean="0">
                <a:solidFill>
                  <a:srgbClr val="A1805A"/>
                </a:solidFill>
                <a:latin typeface="Arial" panose="020B0604020202020204" pitchFamily="34" charset="0"/>
                <a:cs typeface="Arial" panose="020B0604020202020204" pitchFamily="34" charset="0"/>
              </a:rPr>
              <a:t>1. Nội dung</a:t>
            </a:r>
            <a:endParaRPr lang="en-US" sz="5000" b="1" dirty="0">
              <a:solidFill>
                <a:srgbClr val="A1805A"/>
              </a:solidFill>
              <a:latin typeface="Arial" panose="020B0604020202020204" pitchFamily="34" charset="0"/>
              <a:cs typeface="Arial" panose="020B0604020202020204" pitchFamily="34" charset="0"/>
            </a:endParaRPr>
          </a:p>
        </p:txBody>
      </p:sp>
      <p:sp>
        <p:nvSpPr>
          <p:cNvPr id="6" name="Rounded Rectangle 5"/>
          <p:cNvSpPr/>
          <p:nvPr/>
        </p:nvSpPr>
        <p:spPr>
          <a:xfrm>
            <a:off x="501844" y="2922448"/>
            <a:ext cx="7696200" cy="4442103"/>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Văn bản khắc họa tính cách lố lăng của một tên trưởng giả đã dốt nát còn đòi học làm sang, tạo nên tiếng cười cho </a:t>
            </a:r>
            <a:r>
              <a:rPr lang="vi-VN" sz="4000" dirty="0" smtClean="0">
                <a:solidFill>
                  <a:schemeClr val="tx1"/>
                </a:solidFill>
                <a:latin typeface="Arial" panose="020B0604020202020204" pitchFamily="34" charset="0"/>
                <a:cs typeface="Arial" panose="020B0604020202020204" pitchFamily="34" charset="0"/>
              </a:rPr>
              <a:t>đ</a:t>
            </a:r>
            <a:r>
              <a:rPr lang="en-US" sz="4000" dirty="0" smtClean="0">
                <a:solidFill>
                  <a:schemeClr val="tx1"/>
                </a:solidFill>
                <a:latin typeface="Arial" panose="020B0604020202020204" pitchFamily="34" charset="0"/>
                <a:cs typeface="Arial" panose="020B0604020202020204" pitchFamily="34" charset="0"/>
              </a:rPr>
              <a:t>ộ</a:t>
            </a:r>
            <a:r>
              <a:rPr lang="vi-VN" sz="4000" dirty="0" smtClean="0">
                <a:solidFill>
                  <a:schemeClr val="tx1"/>
                </a:solidFill>
                <a:latin typeface="Arial" panose="020B0604020202020204" pitchFamily="34" charset="0"/>
                <a:cs typeface="Arial" panose="020B0604020202020204" pitchFamily="34" charset="0"/>
              </a:rPr>
              <a:t>c </a:t>
            </a:r>
            <a:r>
              <a:rPr lang="vi-VN" sz="4000" dirty="0">
                <a:solidFill>
                  <a:schemeClr val="tx1"/>
                </a:solidFill>
                <a:latin typeface="Arial" panose="020B0604020202020204" pitchFamily="34" charset="0"/>
                <a:cs typeface="Arial" panose="020B0604020202020204" pitchFamily="34" charset="0"/>
              </a:rPr>
              <a:t>giả.</a:t>
            </a:r>
            <a:endParaRPr lang="en-US" sz="4000" dirty="0" smtClean="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9829800" y="2922448"/>
            <a:ext cx="7696200" cy="4442103"/>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smtClean="0">
                <a:solidFill>
                  <a:schemeClr val="tx1"/>
                </a:solidFill>
                <a:cs typeface="Arial" panose="020B0604020202020204" pitchFamily="34" charset="0"/>
              </a:rPr>
              <a:t>Phê </a:t>
            </a:r>
            <a:r>
              <a:rPr lang="vi-VN" sz="4000" dirty="0">
                <a:solidFill>
                  <a:schemeClr val="tx1"/>
                </a:solidFill>
                <a:cs typeface="Arial" panose="020B0604020202020204" pitchFamily="34" charset="0"/>
              </a:rPr>
              <a:t>phán những con người đã dốt còn học đòi làm sang, tạo nên những tiếng cười đáng suy ngẫm.</a:t>
            </a:r>
            <a:endParaRPr lang="en-US" sz="4000" dirty="0" smtClean="0">
              <a:solidFill>
                <a:schemeClr val="tx1"/>
              </a:solidFill>
              <a:latin typeface="Arial" panose="020B0604020202020204" pitchFamily="34" charset="0"/>
              <a:cs typeface="Arial" panose="020B0604020202020204" pitchFamily="34" charset="0"/>
            </a:endParaRPr>
          </a:p>
        </p:txBody>
      </p:sp>
      <p:sp>
        <p:nvSpPr>
          <p:cNvPr id="8" name="Down Arrow 7"/>
          <p:cNvSpPr/>
          <p:nvPr/>
        </p:nvSpPr>
        <p:spPr>
          <a:xfrm rot="16200000">
            <a:off x="8191500" y="4571999"/>
            <a:ext cx="1752600" cy="1143000"/>
          </a:xfrm>
          <a:prstGeom prst="downArrow">
            <a:avLst/>
          </a:prstGeom>
          <a:solidFill>
            <a:srgbClr val="A1805A"/>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2293956">
            <a:off x="-956644" y="245942"/>
            <a:ext cx="3366262" cy="4932253"/>
          </a:xfrm>
          <a:custGeom>
            <a:avLst/>
            <a:gdLst/>
            <a:ahLst/>
            <a:cxnLst/>
            <a:rect l="l" t="t" r="r" b="b"/>
            <a:pathLst>
              <a:path w="3366262" h="4932253">
                <a:moveTo>
                  <a:pt x="0" y="0"/>
                </a:moveTo>
                <a:lnTo>
                  <a:pt x="3366262" y="0"/>
                </a:lnTo>
                <a:lnTo>
                  <a:pt x="3366262" y="4932252"/>
                </a:lnTo>
                <a:lnTo>
                  <a:pt x="0" y="4932252"/>
                </a:lnTo>
                <a:lnTo>
                  <a:pt x="0" y="0"/>
                </a:lnTo>
                <a:close/>
              </a:path>
            </a:pathLst>
          </a:custGeom>
          <a:blipFill>
            <a:blip r:embed="rId2"/>
            <a:stretch>
              <a:fillRect/>
            </a:stretch>
          </a:blipFill>
        </p:spPr>
      </p:sp>
      <p:sp>
        <p:nvSpPr>
          <p:cNvPr id="7" name="Rounded Rectangle 6"/>
          <p:cNvSpPr/>
          <p:nvPr/>
        </p:nvSpPr>
        <p:spPr>
          <a:xfrm>
            <a:off x="352625" y="4076700"/>
            <a:ext cx="4600375" cy="5791200"/>
          </a:xfrm>
          <a:prstGeom prst="roundRect">
            <a:avLst>
              <a:gd name="adj" fmla="val 9271"/>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Khắc họa tài tình tính cách lố lắng của nhân vật thông qua lời nói, hành </a:t>
            </a:r>
            <a:r>
              <a:rPr lang="vi-VN" sz="4000" dirty="0" smtClean="0">
                <a:solidFill>
                  <a:schemeClr val="tx1"/>
                </a:solidFill>
                <a:latin typeface="Arial" panose="020B0604020202020204" pitchFamily="34" charset="0"/>
                <a:cs typeface="Arial" panose="020B0604020202020204" pitchFamily="34" charset="0"/>
              </a:rPr>
              <a:t>động</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5348503" y="4076700"/>
            <a:ext cx="5231721" cy="5791201"/>
          </a:xfrm>
          <a:prstGeom prst="roundRect">
            <a:avLst>
              <a:gd name="adj" fmla="val 10164"/>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Dựng lên lớp hài kịch ngắn, với những mâu thuẫn kịch được thể hiện sinh động, hấp dẫn, gây </a:t>
            </a:r>
            <a:r>
              <a:rPr lang="vi-VN" sz="4000" dirty="0" smtClean="0">
                <a:solidFill>
                  <a:schemeClr val="tx1"/>
                </a:solidFill>
                <a:latin typeface="Arial" panose="020B0604020202020204" pitchFamily="34" charset="0"/>
                <a:cs typeface="Arial" panose="020B0604020202020204" pitchFamily="34" charset="0"/>
              </a:rPr>
              <a:t>cười</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10975728" y="4076700"/>
            <a:ext cx="7083672" cy="5791200"/>
          </a:xfrm>
          <a:prstGeom prst="roundRect">
            <a:avLst>
              <a:gd name="adj" fmla="val 9838"/>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smtClean="0">
                <a:solidFill>
                  <a:schemeClr val="tx1"/>
                </a:solidFill>
                <a:latin typeface="Arial" panose="020B0604020202020204" pitchFamily="34" charset="0"/>
                <a:cs typeface="Arial" panose="020B0604020202020204" pitchFamily="34" charset="0"/>
              </a:rPr>
              <a:t>Lời </a:t>
            </a:r>
            <a:r>
              <a:rPr lang="vi-VN" sz="4000" dirty="0">
                <a:solidFill>
                  <a:schemeClr val="tx1"/>
                </a:solidFill>
                <a:latin typeface="Arial" panose="020B0604020202020204" pitchFamily="34" charset="0"/>
                <a:cs typeface="Arial" panose="020B0604020202020204" pitchFamily="34" charset="0"/>
              </a:rPr>
              <a:t>thoại sinh động, chân thực và phù hợp, nghệ thuật tăng cấp khiến cho lớp kịch càng ngày càng hấp dẫn, tính cách nhân vật được khắc họa thành công, rõ </a:t>
            </a:r>
            <a:r>
              <a:rPr lang="vi-VN" sz="4000" dirty="0" smtClean="0">
                <a:solidFill>
                  <a:schemeClr val="tx1"/>
                </a:solidFill>
                <a:latin typeface="Arial" panose="020B0604020202020204" pitchFamily="34" charset="0"/>
                <a:cs typeface="Arial" panose="020B0604020202020204" pitchFamily="34" charset="0"/>
              </a:rPr>
              <a:t>nét</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5359136" y="952500"/>
            <a:ext cx="7108424" cy="1466668"/>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2</a:t>
            </a:r>
            <a:r>
              <a:rPr lang="en-US" sz="5000" b="1" dirty="0">
                <a:solidFill>
                  <a:srgbClr val="A1805A"/>
                </a:solidFill>
                <a:latin typeface="Arial" panose="020B0604020202020204" pitchFamily="34" charset="0"/>
                <a:cs typeface="Arial" panose="020B0604020202020204" pitchFamily="34" charset="0"/>
              </a:rPr>
              <a:t>. Nghệ thuật</a:t>
            </a:r>
          </a:p>
        </p:txBody>
      </p:sp>
      <p:cxnSp>
        <p:nvCxnSpPr>
          <p:cNvPr id="11" name="Straight Arrow Connector 10"/>
          <p:cNvCxnSpPr>
            <a:stCxn id="10" idx="2"/>
            <a:endCxn id="7" idx="0"/>
          </p:cNvCxnSpPr>
          <p:nvPr/>
        </p:nvCxnSpPr>
        <p:spPr>
          <a:xfrm flipH="1">
            <a:off x="2652813" y="2419168"/>
            <a:ext cx="6260535" cy="1657532"/>
          </a:xfrm>
          <a:prstGeom prst="straightConnector1">
            <a:avLst/>
          </a:prstGeom>
          <a:ln w="38100">
            <a:solidFill>
              <a:srgbClr val="A1805A"/>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0" idx="2"/>
            <a:endCxn id="8" idx="0"/>
          </p:cNvCxnSpPr>
          <p:nvPr/>
        </p:nvCxnSpPr>
        <p:spPr>
          <a:xfrm flipH="1">
            <a:off x="7964364" y="2419168"/>
            <a:ext cx="948984" cy="1657532"/>
          </a:xfrm>
          <a:prstGeom prst="straightConnector1">
            <a:avLst/>
          </a:prstGeom>
          <a:ln w="38100">
            <a:solidFill>
              <a:srgbClr val="A1805A"/>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2"/>
            <a:endCxn id="9" idx="0"/>
          </p:cNvCxnSpPr>
          <p:nvPr/>
        </p:nvCxnSpPr>
        <p:spPr>
          <a:xfrm>
            <a:off x="8913348" y="2419168"/>
            <a:ext cx="5604216" cy="1657532"/>
          </a:xfrm>
          <a:prstGeom prst="straightConnector1">
            <a:avLst/>
          </a:prstGeom>
          <a:ln w="38100">
            <a:solidFill>
              <a:srgbClr val="A1805A"/>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800000" flipH="1">
            <a:off x="15878775" y="-2223292"/>
            <a:ext cx="2454930" cy="6087839"/>
          </a:xfrm>
          <a:custGeom>
            <a:avLst/>
            <a:gdLst/>
            <a:ahLst/>
            <a:cxnLst/>
            <a:rect l="l" t="t" r="r" b="b"/>
            <a:pathLst>
              <a:path w="4023505" h="8229600">
                <a:moveTo>
                  <a:pt x="0" y="0"/>
                </a:moveTo>
                <a:lnTo>
                  <a:pt x="4023506" y="0"/>
                </a:lnTo>
                <a:lnTo>
                  <a:pt x="4023506" y="8229600"/>
                </a:lnTo>
                <a:lnTo>
                  <a:pt x="0" y="8229600"/>
                </a:lnTo>
                <a:lnTo>
                  <a:pt x="0" y="0"/>
                </a:lnTo>
                <a:close/>
              </a:path>
            </a:pathLst>
          </a:custGeom>
          <a:blipFill>
            <a:blip r:embed="rId2"/>
            <a:stretch>
              <a:fillRect l="-47949"/>
            </a:stretch>
          </a:blipFill>
        </p:spPr>
      </p:sp>
      <p:pic>
        <p:nvPicPr>
          <p:cNvPr id="5" name="Picture 4"/>
          <p:cNvPicPr>
            <a:picLocks noChangeAspect="1"/>
          </p:cNvPicPr>
          <p:nvPr/>
        </p:nvPicPr>
        <p:blipFill>
          <a:blip r:embed="rId3"/>
          <a:stretch>
            <a:fillRect/>
          </a:stretch>
        </p:blipFill>
        <p:spPr>
          <a:xfrm rot="10800000">
            <a:off x="-65941" y="-1965505"/>
            <a:ext cx="2424250" cy="5125850"/>
          </a:xfrm>
          <a:prstGeom prst="rect">
            <a:avLst/>
          </a:prstGeom>
        </p:spPr>
      </p:pic>
      <p:sp>
        <p:nvSpPr>
          <p:cNvPr id="6" name="TextBox 5"/>
          <p:cNvSpPr txBox="1"/>
          <p:nvPr/>
        </p:nvSpPr>
        <p:spPr>
          <a:xfrm>
            <a:off x="4800600" y="597420"/>
            <a:ext cx="8382000" cy="1205073"/>
          </a:xfrm>
          <a:prstGeom prst="rect">
            <a:avLst/>
          </a:prstGeom>
          <a:noFill/>
        </p:spPr>
        <p:txBody>
          <a:bodyPr wrap="square" rtlCol="0">
            <a:spAutoFit/>
          </a:bodyPr>
          <a:lstStyle/>
          <a:p>
            <a:pPr algn="ctr">
              <a:lnSpc>
                <a:spcPct val="150000"/>
              </a:lnSpc>
            </a:pPr>
            <a:r>
              <a:rPr lang="en-US" sz="5500" b="1" dirty="0">
                <a:solidFill>
                  <a:srgbClr val="A1805A"/>
                </a:solidFill>
                <a:latin typeface="Arial" panose="020B0604020202020204" pitchFamily="34" charset="0"/>
                <a:cs typeface="Arial" panose="020B0604020202020204" pitchFamily="34" charset="0"/>
              </a:rPr>
              <a:t>3</a:t>
            </a:r>
            <a:r>
              <a:rPr lang="en-US" sz="5500" b="1" dirty="0" smtClean="0">
                <a:solidFill>
                  <a:srgbClr val="A1805A"/>
                </a:solidFill>
                <a:latin typeface="Arial" panose="020B0604020202020204" pitchFamily="34" charset="0"/>
                <a:cs typeface="Arial" panose="020B0604020202020204" pitchFamily="34" charset="0"/>
              </a:rPr>
              <a:t>. Đặc trưng thể loại</a:t>
            </a:r>
            <a:endParaRPr lang="en-US" sz="5500" b="1" dirty="0">
              <a:solidFill>
                <a:srgbClr val="A1805A"/>
              </a:solidFill>
              <a:latin typeface="Arial" panose="020B0604020202020204" pitchFamily="34" charset="0"/>
              <a:cs typeface="Arial" panose="020B0604020202020204" pitchFamily="34" charset="0"/>
            </a:endParaRPr>
          </a:p>
        </p:txBody>
      </p:sp>
      <p:sp>
        <p:nvSpPr>
          <p:cNvPr id="7" name="Rounded Rectangle 6"/>
          <p:cNvSpPr/>
          <p:nvPr/>
        </p:nvSpPr>
        <p:spPr>
          <a:xfrm>
            <a:off x="498742" y="2711420"/>
            <a:ext cx="5517956" cy="1687652"/>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a</a:t>
            </a:r>
            <a:r>
              <a:rPr lang="en-US" sz="4000" b="1" dirty="0">
                <a:solidFill>
                  <a:schemeClr val="tx1"/>
                </a:solidFill>
                <a:latin typeface="Arial" panose="020B0604020202020204" pitchFamily="34" charset="0"/>
                <a:cs typeface="Arial" panose="020B0604020202020204" pitchFamily="34" charset="0"/>
              </a:rPr>
              <a:t>. Ngôn ngữ</a:t>
            </a:r>
            <a:endParaRPr lang="en-US" sz="4000" b="1" dirty="0" smtClean="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0994192" y="2711420"/>
            <a:ext cx="6934200" cy="1687652"/>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chemeClr val="tx1"/>
                </a:solidFill>
                <a:latin typeface="Arial" panose="020B0604020202020204" pitchFamily="34" charset="0"/>
                <a:cs typeface="Arial" panose="020B0604020202020204" pitchFamily="34" charset="0"/>
              </a:rPr>
              <a:t>b. Đặc sắc bố cục thể loại</a:t>
            </a:r>
            <a:endParaRPr lang="en-US" sz="4000" b="1" dirty="0" smtClean="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498742" y="4965050"/>
            <a:ext cx="5517956" cy="4299571"/>
          </a:xfrm>
          <a:prstGeom prst="roundRect">
            <a:avLst>
              <a:gd name="adj" fmla="val 7604"/>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chemeClr val="tx1"/>
                </a:solidFill>
                <a:latin typeface="Arial" panose="020B0604020202020204" pitchFamily="34" charset="0"/>
                <a:cs typeface="Arial" panose="020B0604020202020204" pitchFamily="34" charset="0"/>
              </a:rPr>
              <a:t>Mang đậm chất khẩu ngữ, là những lời ăn tiếng nói hàng </a:t>
            </a:r>
            <a:r>
              <a:rPr lang="en-US" sz="4000" dirty="0" smtClean="0">
                <a:solidFill>
                  <a:schemeClr val="tx1"/>
                </a:solidFill>
                <a:latin typeface="Arial" panose="020B0604020202020204" pitchFamily="34" charset="0"/>
                <a:cs typeface="Arial" panose="020B0604020202020204" pitchFamily="34" charset="0"/>
              </a:rPr>
              <a:t>ngày.</a:t>
            </a:r>
          </a:p>
        </p:txBody>
      </p:sp>
      <p:sp>
        <p:nvSpPr>
          <p:cNvPr id="10" name="Rounded Rectangle 9"/>
          <p:cNvSpPr/>
          <p:nvPr/>
        </p:nvSpPr>
        <p:spPr>
          <a:xfrm>
            <a:off x="10994192" y="4965051"/>
            <a:ext cx="6934200" cy="4299570"/>
          </a:xfrm>
          <a:prstGeom prst="roundRect">
            <a:avLst>
              <a:gd name="adj" fmla="val 11957"/>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chemeClr val="tx1"/>
                </a:solidFill>
                <a:latin typeface="Arial" panose="020B0604020202020204" pitchFamily="34" charset="0"/>
                <a:cs typeface="Arial" panose="020B0604020202020204" pitchFamily="34" charset="0"/>
              </a:rPr>
              <a:t>Kết hợp hài hoà giữa các thủ pháp trào phúng: tạo tình huống kịch tính, thoại bỏ </a:t>
            </a:r>
            <a:r>
              <a:rPr lang="en-US" sz="4000" dirty="0" smtClean="0">
                <a:solidFill>
                  <a:schemeClr val="tx1"/>
                </a:solidFill>
                <a:latin typeface="Arial" panose="020B0604020202020204" pitchFamily="34" charset="0"/>
                <a:cs typeface="Arial" panose="020B0604020202020204" pitchFamily="34" charset="0"/>
              </a:rPr>
              <a:t>lửng…</a:t>
            </a:r>
          </a:p>
        </p:txBody>
      </p:sp>
      <p:sp>
        <p:nvSpPr>
          <p:cNvPr id="22" name="Down Arrow 21"/>
          <p:cNvSpPr/>
          <p:nvPr/>
        </p:nvSpPr>
        <p:spPr>
          <a:xfrm>
            <a:off x="2381420" y="4421490"/>
            <a:ext cx="1467743" cy="880730"/>
          </a:xfrm>
          <a:prstGeom prst="downArrow">
            <a:avLst/>
          </a:prstGeom>
          <a:solidFill>
            <a:srgbClr val="A1805A"/>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Down Arrow 22"/>
          <p:cNvSpPr/>
          <p:nvPr/>
        </p:nvSpPr>
        <p:spPr>
          <a:xfrm>
            <a:off x="13746222" y="4421490"/>
            <a:ext cx="1430139" cy="903148"/>
          </a:xfrm>
          <a:prstGeom prst="downArrow">
            <a:avLst/>
          </a:prstGeom>
          <a:solidFill>
            <a:srgbClr val="A1805A"/>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p:nvPicPr>
        <p:blipFill>
          <a:blip r:embed="rId4"/>
          <a:stretch>
            <a:fillRect/>
          </a:stretch>
        </p:blipFill>
        <p:spPr>
          <a:xfrm>
            <a:off x="6109609" y="2552700"/>
            <a:ext cx="4884583" cy="7270076"/>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22"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6547535" y="3778225"/>
            <a:ext cx="2514600" cy="6536715"/>
          </a:xfrm>
          <a:custGeom>
            <a:avLst/>
            <a:gdLst/>
            <a:ahLst/>
            <a:cxnLst/>
            <a:rect l="l" t="t" r="r" b="b"/>
            <a:pathLst>
              <a:path w="1891284" h="4631715">
                <a:moveTo>
                  <a:pt x="0" y="0"/>
                </a:moveTo>
                <a:lnTo>
                  <a:pt x="1891283" y="0"/>
                </a:lnTo>
                <a:lnTo>
                  <a:pt x="1891283" y="4631715"/>
                </a:lnTo>
                <a:lnTo>
                  <a:pt x="0" y="4631715"/>
                </a:lnTo>
                <a:lnTo>
                  <a:pt x="0" y="0"/>
                </a:lnTo>
                <a:close/>
              </a:path>
            </a:pathLst>
          </a:custGeom>
          <a:blipFill>
            <a:blip r:embed="rId2"/>
            <a:stretch>
              <a:fillRect/>
            </a:stretch>
          </a:blipFill>
        </p:spPr>
      </p:sp>
      <p:pic>
        <p:nvPicPr>
          <p:cNvPr id="6" name="Picture 5"/>
          <p:cNvPicPr>
            <a:picLocks noChangeAspect="1"/>
          </p:cNvPicPr>
          <p:nvPr/>
        </p:nvPicPr>
        <p:blipFill>
          <a:blip r:embed="rId3"/>
          <a:stretch>
            <a:fillRect/>
          </a:stretch>
        </p:blipFill>
        <p:spPr>
          <a:xfrm rot="10800000">
            <a:off x="-675042" y="-338765"/>
            <a:ext cx="2423324" cy="5941052"/>
          </a:xfrm>
          <a:prstGeom prst="rect">
            <a:avLst/>
          </a:prstGeom>
        </p:spPr>
      </p:pic>
      <p:sp>
        <p:nvSpPr>
          <p:cNvPr id="4" name="Rounded Rectangle 3"/>
          <p:cNvSpPr/>
          <p:nvPr/>
        </p:nvSpPr>
        <p:spPr>
          <a:xfrm>
            <a:off x="3810000" y="678131"/>
            <a:ext cx="11125200" cy="195363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1805A"/>
                </a:solidFill>
                <a:latin typeface="Arial" panose="020B0604020202020204" pitchFamily="34" charset="0"/>
                <a:cs typeface="Arial" panose="020B0604020202020204" pitchFamily="34" charset="0"/>
              </a:rPr>
              <a:t>LUYỆN TẬP</a:t>
            </a:r>
            <a:endParaRPr lang="en-US" sz="6600" b="1" dirty="0">
              <a:solidFill>
                <a:srgbClr val="A1805A"/>
              </a:solidFill>
              <a:latin typeface="Arial" panose="020B0604020202020204" pitchFamily="34" charset="0"/>
              <a:cs typeface="Arial" panose="020B0604020202020204" pitchFamily="34" charset="0"/>
            </a:endParaRPr>
          </a:p>
        </p:txBody>
      </p:sp>
      <p:sp>
        <p:nvSpPr>
          <p:cNvPr id="5" name="TextBox 4"/>
          <p:cNvSpPr txBox="1"/>
          <p:nvPr/>
        </p:nvSpPr>
        <p:spPr>
          <a:xfrm>
            <a:off x="8952497" y="3560996"/>
            <a:ext cx="8191500" cy="2285241"/>
          </a:xfrm>
          <a:prstGeom prst="rect">
            <a:avLst/>
          </a:prstGeom>
          <a:noFill/>
        </p:spPr>
        <p:txBody>
          <a:bodyPr wrap="square" rtlCol="0">
            <a:spAutoFit/>
          </a:bodyPr>
          <a:lstStyle/>
          <a:p>
            <a:pPr algn="ctr">
              <a:lnSpc>
                <a:spcPct val="150000"/>
              </a:lnSpc>
            </a:pPr>
            <a:r>
              <a:rPr lang="en-US" sz="5000" b="1" dirty="0" smtClean="0">
                <a:solidFill>
                  <a:srgbClr val="C00000"/>
                </a:solidFill>
                <a:latin typeface="Arial" panose="020B0604020202020204" pitchFamily="34" charset="0"/>
                <a:cs typeface="Arial" panose="020B0604020202020204" pitchFamily="34" charset="0"/>
              </a:rPr>
              <a:t>Nhiệm vụ: </a:t>
            </a:r>
          </a:p>
          <a:p>
            <a:pPr algn="ctr">
              <a:lnSpc>
                <a:spcPct val="150000"/>
              </a:lnSpc>
            </a:pPr>
            <a:r>
              <a:rPr lang="en-US" sz="4500" b="1" dirty="0" smtClean="0">
                <a:solidFill>
                  <a:srgbClr val="4B4439"/>
                </a:solidFill>
                <a:latin typeface="Arial" panose="020B0604020202020204" pitchFamily="34" charset="0"/>
                <a:cs typeface="Arial" panose="020B0604020202020204" pitchFamily="34" charset="0"/>
              </a:rPr>
              <a:t>Trả lời câu hỏi trắc nghiệm</a:t>
            </a:r>
            <a:endParaRPr lang="en-US" sz="4500" b="1" dirty="0">
              <a:solidFill>
                <a:srgbClr val="4B4439"/>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stretch>
            <a:fillRect/>
          </a:stretch>
        </p:blipFill>
        <p:spPr>
          <a:xfrm>
            <a:off x="13048247" y="6475549"/>
            <a:ext cx="2067708" cy="2060627"/>
          </a:xfrm>
          <a:prstGeom prst="rect">
            <a:avLst/>
          </a:prstGeom>
        </p:spPr>
      </p:pic>
      <p:pic>
        <p:nvPicPr>
          <p:cNvPr id="8" name="Picture 7"/>
          <p:cNvPicPr>
            <a:picLocks noChangeAspect="1"/>
          </p:cNvPicPr>
          <p:nvPr/>
        </p:nvPicPr>
        <p:blipFill>
          <a:blip r:embed="rId5"/>
          <a:stretch>
            <a:fillRect/>
          </a:stretch>
        </p:blipFill>
        <p:spPr>
          <a:xfrm>
            <a:off x="10055160" y="6475549"/>
            <a:ext cx="2213040" cy="2060627"/>
          </a:xfrm>
          <a:prstGeom prst="rect">
            <a:avLst/>
          </a:prstGeom>
        </p:spPr>
      </p:pic>
      <p:pic>
        <p:nvPicPr>
          <p:cNvPr id="2" name="Picture 1"/>
          <p:cNvPicPr>
            <a:picLocks noChangeAspect="1"/>
          </p:cNvPicPr>
          <p:nvPr/>
        </p:nvPicPr>
        <p:blipFill>
          <a:blip r:embed="rId6"/>
          <a:stretch>
            <a:fillRect/>
          </a:stretch>
        </p:blipFill>
        <p:spPr>
          <a:xfrm>
            <a:off x="1716312" y="3778225"/>
            <a:ext cx="6826533" cy="56544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17451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par>
                                <p:cTn id="18" presetID="3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style.rotation</p:attrName>
                                        </p:attrNameLst>
                                      </p:cBhvr>
                                      <p:tavLst>
                                        <p:tav tm="0">
                                          <p:val>
                                            <p:fltVal val="90"/>
                                          </p:val>
                                        </p:tav>
                                        <p:tav tm="100000">
                                          <p:val>
                                            <p:fltVal val="0"/>
                                          </p:val>
                                        </p:tav>
                                      </p:tavLst>
                                    </p:anim>
                                    <p:animEffect transition="in" filter="fade">
                                      <p:cBhvr>
                                        <p:cTn id="23" dur="500"/>
                                        <p:tgtEl>
                                          <p:spTgt spid="7"/>
                                        </p:tgtEl>
                                      </p:cBhvr>
                                    </p:animEffect>
                                  </p:childTnLst>
                                </p:cTn>
                              </p:par>
                              <p:par>
                                <p:cTn id="24" presetID="31"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 calcmode="lin" valueType="num">
                                      <p:cBhvr>
                                        <p:cTn id="28" dur="500" fill="hold"/>
                                        <p:tgtEl>
                                          <p:spTgt spid="8"/>
                                        </p:tgtEl>
                                        <p:attrNameLst>
                                          <p:attrName>style.rotation</p:attrName>
                                        </p:attrNameLst>
                                      </p:cBhvr>
                                      <p:tavLst>
                                        <p:tav tm="0">
                                          <p:val>
                                            <p:fltVal val="90"/>
                                          </p:val>
                                        </p:tav>
                                        <p:tav tm="100000">
                                          <p:val>
                                            <p:fltVal val="0"/>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2133600" y="419100"/>
            <a:ext cx="14644256" cy="205740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300" b="1" noProof="1">
                <a:solidFill>
                  <a:schemeClr val="tx1"/>
                </a:solidFill>
                <a:latin typeface="Arial" panose="020B0604020202020204" pitchFamily="34" charset="0"/>
                <a:cs typeface="Arial" panose="020B0604020202020204" pitchFamily="34" charset="0"/>
              </a:rPr>
              <a:t>Câu hỏi </a:t>
            </a:r>
            <a:r>
              <a:rPr lang="en-US" sz="4300" b="1" noProof="1">
                <a:solidFill>
                  <a:schemeClr val="tx1"/>
                </a:solidFill>
                <a:latin typeface="Arial" panose="020B0604020202020204" pitchFamily="34" charset="0"/>
                <a:cs typeface="Arial" panose="020B0604020202020204" pitchFamily="34" charset="0"/>
              </a:rPr>
              <a:t>1: </a:t>
            </a:r>
            <a:r>
              <a:rPr lang="en-US" sz="4300" noProof="1">
                <a:solidFill>
                  <a:schemeClr val="tx1"/>
                </a:solidFill>
                <a:latin typeface="Arial" panose="020B0604020202020204" pitchFamily="34" charset="0"/>
                <a:cs typeface="Arial" panose="020B0604020202020204" pitchFamily="34" charset="0"/>
              </a:rPr>
              <a:t>Đâu </a:t>
            </a:r>
            <a:r>
              <a:rPr lang="en-US" sz="4300" b="1" noProof="1">
                <a:solidFill>
                  <a:schemeClr val="tx1"/>
                </a:solidFill>
                <a:latin typeface="Arial" panose="020B0604020202020204" pitchFamily="34" charset="0"/>
                <a:cs typeface="Arial" panose="020B0604020202020204" pitchFamily="34" charset="0"/>
              </a:rPr>
              <a:t>không phải </a:t>
            </a:r>
            <a:r>
              <a:rPr lang="en-US" sz="4300" noProof="1">
                <a:solidFill>
                  <a:schemeClr val="tx1"/>
                </a:solidFill>
                <a:latin typeface="Arial" panose="020B0604020202020204" pitchFamily="34" charset="0"/>
                <a:cs typeface="Arial" panose="020B0604020202020204" pitchFamily="34" charset="0"/>
              </a:rPr>
              <a:t>là đặc điểm của hài kịch?</a:t>
            </a:r>
            <a:endParaRPr lang="vi-VN" sz="43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259080" y="6634882"/>
            <a:ext cx="17581880" cy="17148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latin typeface="Arial" panose="020B0604020202020204" pitchFamily="34" charset="0"/>
                <a:cs typeface="Arial" panose="020B0604020202020204" pitchFamily="34" charset="0"/>
              </a:rPr>
              <a:t>Trong hài kịch chỉ diễn ra các tình huống xung đột, phổ biến nhất là sự không tương xứng giữa cái bên trong và bên ngoài</a:t>
            </a:r>
          </a:p>
        </p:txBody>
      </p:sp>
      <p:sp>
        <p:nvSpPr>
          <p:cNvPr id="4" name="Đáp án sai 1">
            <a:extLst>
              <a:ext uri="{FF2B5EF4-FFF2-40B4-BE49-F238E27FC236}">
                <a16:creationId xmlns:a16="http://schemas.microsoft.com/office/drawing/2014/main" id="{3FCD9830-5FD1-BD44-878B-228BD96CE996}"/>
              </a:ext>
            </a:extLst>
          </p:cNvPr>
          <p:cNvSpPr/>
          <p:nvPr/>
        </p:nvSpPr>
        <p:spPr>
          <a:xfrm>
            <a:off x="238760" y="2751677"/>
            <a:ext cx="17602200" cy="18194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A. </a:t>
            </a:r>
            <a:r>
              <a:rPr lang="vi-VN" sz="4000" noProof="1">
                <a:solidFill>
                  <a:schemeClr val="tx1"/>
                </a:solidFill>
                <a:latin typeface="Arial" panose="020B0604020202020204" pitchFamily="34" charset="0"/>
                <a:cs typeface="Arial" panose="020B0604020202020204" pitchFamily="34" charset="0"/>
              </a:rPr>
              <a:t>Xung đột kịch biểu hiện qua hành động kịch với các sự việc, tình huống gây cười</a:t>
            </a:r>
          </a:p>
        </p:txBody>
      </p:sp>
      <p:sp>
        <p:nvSpPr>
          <p:cNvPr id="5" name="Đáp án sai 2">
            <a:extLst>
              <a:ext uri="{FF2B5EF4-FFF2-40B4-BE49-F238E27FC236}">
                <a16:creationId xmlns:a16="http://schemas.microsoft.com/office/drawing/2014/main" id="{6A919885-0285-0403-1E09-FA94D8BC080B}"/>
              </a:ext>
            </a:extLst>
          </p:cNvPr>
          <p:cNvSpPr/>
          <p:nvPr/>
        </p:nvSpPr>
        <p:spPr>
          <a:xfrm>
            <a:off x="233680" y="4761265"/>
            <a:ext cx="17607280" cy="17284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B. </a:t>
            </a:r>
            <a:r>
              <a:rPr lang="vi-VN" sz="4000" noProof="1">
                <a:solidFill>
                  <a:schemeClr val="tx1"/>
                </a:solidFill>
                <a:latin typeface="Arial" panose="020B0604020202020204" pitchFamily="34" charset="0"/>
                <a:cs typeface="Arial" panose="020B0604020202020204" pitchFamily="34" charset="0"/>
              </a:rPr>
              <a:t>Nhân vật chính trong hài kịch là những kiểu người có tính cách tiêu biểu cho các thói xấu đáng phê phán</a:t>
            </a:r>
          </a:p>
        </p:txBody>
      </p:sp>
      <p:sp>
        <p:nvSpPr>
          <p:cNvPr id="6" name="Đáp án sai 3">
            <a:extLst>
              <a:ext uri="{FF2B5EF4-FFF2-40B4-BE49-F238E27FC236}">
                <a16:creationId xmlns:a16="http://schemas.microsoft.com/office/drawing/2014/main" id="{2E7D83A4-3758-8699-4DD0-010A80780539}"/>
              </a:ext>
            </a:extLst>
          </p:cNvPr>
          <p:cNvSpPr/>
          <p:nvPr/>
        </p:nvSpPr>
        <p:spPr>
          <a:xfrm>
            <a:off x="259080" y="8494926"/>
            <a:ext cx="17581880" cy="156556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D. Hài kịch sử dụng đa dạng các thủ pháp trào phúng</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6561391" y="7184984"/>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565777" y="5261570"/>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565777" y="8866825"/>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565777" y="3354674"/>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9603302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295400" y="599222"/>
            <a:ext cx="15621000"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2: </a:t>
            </a:r>
            <a:r>
              <a:rPr lang="vi-VN" sz="4500" noProof="1">
                <a:solidFill>
                  <a:schemeClr val="tx1"/>
                </a:solidFill>
                <a:latin typeface="Arial" panose="020B0604020202020204" pitchFamily="34" charset="0"/>
                <a:cs typeface="Arial" panose="020B0604020202020204" pitchFamily="34" charset="0"/>
              </a:rPr>
              <a:t>Thái độ của ông Giuốc-đanh khi nghe bác phó may giải thích những người quý phái đều mặc áo may hoa ngược như thế nào?</a:t>
            </a:r>
          </a:p>
        </p:txBody>
      </p:sp>
      <p:sp>
        <p:nvSpPr>
          <p:cNvPr id="3" name="Đáp án đúng">
            <a:extLst>
              <a:ext uri="{FF2B5EF4-FFF2-40B4-BE49-F238E27FC236}">
                <a16:creationId xmlns:a16="http://schemas.microsoft.com/office/drawing/2014/main" id="{8B66CBE4-2DB9-BCF7-D1C4-281B894BFE17}"/>
              </a:ext>
            </a:extLst>
          </p:cNvPr>
          <p:cNvSpPr/>
          <p:nvPr/>
        </p:nvSpPr>
        <p:spPr>
          <a:xfrm>
            <a:off x="9663544" y="3771900"/>
            <a:ext cx="7252856" cy="29717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C. </a:t>
            </a:r>
            <a:r>
              <a:rPr lang="vi-VN" sz="4500" noProof="1">
                <a:solidFill>
                  <a:schemeClr val="tx1"/>
                </a:solidFill>
                <a:latin typeface="Arial" panose="020B0604020202020204" pitchFamily="34" charset="0"/>
                <a:cs typeface="Arial" panose="020B0604020202020204" pitchFamily="34" charset="0"/>
              </a:rPr>
              <a:t>Tán thưởng vẻ sang trọng của chiếc áo may hoa ngược</a:t>
            </a:r>
          </a:p>
        </p:txBody>
      </p:sp>
      <p:sp>
        <p:nvSpPr>
          <p:cNvPr id="4" name="Đáp án sai 1">
            <a:extLst>
              <a:ext uri="{FF2B5EF4-FFF2-40B4-BE49-F238E27FC236}">
                <a16:creationId xmlns:a16="http://schemas.microsoft.com/office/drawing/2014/main" id="{3FCD9830-5FD1-BD44-878B-228BD96CE996}"/>
              </a:ext>
            </a:extLst>
          </p:cNvPr>
          <p:cNvSpPr/>
          <p:nvPr/>
        </p:nvSpPr>
        <p:spPr>
          <a:xfrm>
            <a:off x="1295400" y="3771900"/>
            <a:ext cx="7924800" cy="29717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A. </a:t>
            </a:r>
            <a:r>
              <a:rPr lang="vi-VN" sz="4500" noProof="1">
                <a:solidFill>
                  <a:schemeClr val="tx1"/>
                </a:solidFill>
                <a:latin typeface="Arial" panose="020B0604020202020204" pitchFamily="34" charset="0"/>
                <a:cs typeface="Arial" panose="020B0604020202020204" pitchFamily="34" charset="0"/>
              </a:rPr>
              <a:t>Chê chiếc áo may hoa ngược và yêu cầu bác phó may phải may lại</a:t>
            </a:r>
          </a:p>
        </p:txBody>
      </p:sp>
      <p:sp>
        <p:nvSpPr>
          <p:cNvPr id="5" name="Đáp án sai 2">
            <a:extLst>
              <a:ext uri="{FF2B5EF4-FFF2-40B4-BE49-F238E27FC236}">
                <a16:creationId xmlns:a16="http://schemas.microsoft.com/office/drawing/2014/main" id="{6A919885-0285-0403-1E09-FA94D8BC080B}"/>
              </a:ext>
            </a:extLst>
          </p:cNvPr>
          <p:cNvSpPr/>
          <p:nvPr/>
        </p:nvSpPr>
        <p:spPr>
          <a:xfrm>
            <a:off x="1295400" y="6999997"/>
            <a:ext cx="7924800" cy="29441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B. </a:t>
            </a:r>
            <a:r>
              <a:rPr lang="vi-VN" sz="4500" noProof="1">
                <a:solidFill>
                  <a:schemeClr val="tx1"/>
                </a:solidFill>
                <a:latin typeface="Arial" panose="020B0604020202020204" pitchFamily="34" charset="0"/>
                <a:cs typeface="Arial" panose="020B0604020202020204" pitchFamily="34" charset="0"/>
              </a:rPr>
              <a:t>Chấp nhận chiếc áo may hoa ngược và tỏ ý muốn mặc thử nó</a:t>
            </a: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6999997"/>
            <a:ext cx="7252856" cy="29441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D. </a:t>
            </a:r>
            <a:r>
              <a:rPr lang="vi-VN" sz="4500" noProof="1">
                <a:solidFill>
                  <a:schemeClr val="tx1"/>
                </a:solidFill>
                <a:latin typeface="Arial" panose="020B0604020202020204" pitchFamily="34" charset="0"/>
                <a:cs typeface="Arial" panose="020B0604020202020204" pitchFamily="34" charset="0"/>
              </a:rPr>
              <a:t>Thắc mắc vì sao những người quý phái lại mặc áo hoa ngược</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5468600" y="5549385"/>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820557" y="8534048"/>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641217" y="8770499"/>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828173" y="5589946"/>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6139859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800" b="1" noProof="1">
                <a:solidFill>
                  <a:schemeClr val="tx1"/>
                </a:solidFill>
                <a:latin typeface="Arial" panose="020B0604020202020204" pitchFamily="34" charset="0"/>
                <a:cs typeface="Arial" panose="020B0604020202020204" pitchFamily="34" charset="0"/>
              </a:rPr>
              <a:t>Câu hỏi </a:t>
            </a:r>
            <a:r>
              <a:rPr lang="en-US" sz="4800" b="1" noProof="1" smtClean="0">
                <a:solidFill>
                  <a:schemeClr val="tx1"/>
                </a:solidFill>
                <a:latin typeface="Arial" panose="020B0604020202020204" pitchFamily="34" charset="0"/>
                <a:cs typeface="Arial" panose="020B0604020202020204" pitchFamily="34" charset="0"/>
              </a:rPr>
              <a:t>3: </a:t>
            </a:r>
            <a:r>
              <a:rPr lang="vi-VN" sz="4800" noProof="1">
                <a:solidFill>
                  <a:schemeClr val="tx1"/>
                </a:solidFill>
                <a:latin typeface="Arial" panose="020B0604020202020204" pitchFamily="34" charset="0"/>
                <a:cs typeface="Arial" panose="020B0604020202020204" pitchFamily="34" charset="0"/>
              </a:rPr>
              <a:t>Qua thái độ của ông Giuốc-đanh đối với chiếc áo may hoa ngược, em thấy ông ta là người như thế nào?</a:t>
            </a:r>
          </a:p>
        </p:txBody>
      </p:sp>
      <p:sp>
        <p:nvSpPr>
          <p:cNvPr id="3" name="Đáp án đúng">
            <a:extLst>
              <a:ext uri="{FF2B5EF4-FFF2-40B4-BE49-F238E27FC236}">
                <a16:creationId xmlns:a16="http://schemas.microsoft.com/office/drawing/2014/main" id="{8B66CBE4-2DB9-BCF7-D1C4-281B894BFE17}"/>
              </a:ext>
            </a:extLst>
          </p:cNvPr>
          <p:cNvSpPr/>
          <p:nvPr/>
        </p:nvSpPr>
        <p:spPr>
          <a:xfrm>
            <a:off x="457200" y="7067548"/>
            <a:ext cx="8762999"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B. Dốt nát, kém hiểu biết</a:t>
            </a:r>
            <a:endParaRPr lang="vi-VN" sz="48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457200" y="4615297"/>
            <a:ext cx="8763000"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A. Cầu kì trong vấn đề ăn mặc</a:t>
            </a:r>
            <a:endParaRPr lang="vi-VN" sz="48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663545" y="4615297"/>
            <a:ext cx="7786255"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C. Thích những cái lạ mắt</a:t>
            </a:r>
            <a:endParaRPr lang="vi-VN" sz="48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7067548"/>
            <a:ext cx="7786256"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D. </a:t>
            </a:r>
            <a:r>
              <a:rPr lang="vi-VN" sz="4800" noProof="1">
                <a:solidFill>
                  <a:schemeClr val="tx1"/>
                </a:solidFill>
                <a:latin typeface="Arial" panose="020B0604020202020204" pitchFamily="34" charset="0"/>
                <a:cs typeface="Arial" panose="020B0604020202020204" pitchFamily="34" charset="0"/>
              </a:rPr>
              <a:t>Hài hước và hóm hỉnh</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864431" y="7888429"/>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255151" y="5493328"/>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174617" y="7888429"/>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868817" y="5466658"/>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5235432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0"/>
          <p:cNvSpPr/>
          <p:nvPr/>
        </p:nvSpPr>
        <p:spPr>
          <a:xfrm>
            <a:off x="14325600" y="6210300"/>
            <a:ext cx="3670291" cy="4368500"/>
          </a:xfrm>
          <a:custGeom>
            <a:avLst/>
            <a:gdLst/>
            <a:ahLst/>
            <a:cxnLst/>
            <a:rect l="l" t="t" r="r" b="b"/>
            <a:pathLst>
              <a:path w="2899501" h="2996900">
                <a:moveTo>
                  <a:pt x="0" y="0"/>
                </a:moveTo>
                <a:lnTo>
                  <a:pt x="2899501" y="0"/>
                </a:lnTo>
                <a:lnTo>
                  <a:pt x="2899501" y="2996900"/>
                </a:lnTo>
                <a:lnTo>
                  <a:pt x="0" y="2996900"/>
                </a:lnTo>
                <a:lnTo>
                  <a:pt x="0" y="0"/>
                </a:lnTo>
                <a:close/>
              </a:path>
            </a:pathLst>
          </a:custGeom>
          <a:blipFill>
            <a:blip r:embed="rId2"/>
            <a:stretch>
              <a:fillRect/>
            </a:stretch>
          </a:blipFill>
        </p:spPr>
      </p:sp>
      <p:pic>
        <p:nvPicPr>
          <p:cNvPr id="12" name="Picture 11"/>
          <p:cNvPicPr>
            <a:picLocks noChangeAspect="1"/>
          </p:cNvPicPr>
          <p:nvPr/>
        </p:nvPicPr>
        <p:blipFill>
          <a:blip r:embed="rId3"/>
          <a:stretch>
            <a:fillRect/>
          </a:stretch>
        </p:blipFill>
        <p:spPr>
          <a:xfrm rot="8238203">
            <a:off x="-548396" y="227887"/>
            <a:ext cx="4075111" cy="4212377"/>
          </a:xfrm>
          <a:prstGeom prst="rect">
            <a:avLst/>
          </a:prstGeom>
        </p:spPr>
      </p:pic>
      <p:sp>
        <p:nvSpPr>
          <p:cNvPr id="11" name="TextBox 10"/>
          <p:cNvSpPr txBox="1"/>
          <p:nvPr/>
        </p:nvSpPr>
        <p:spPr>
          <a:xfrm>
            <a:off x="3124200" y="282145"/>
            <a:ext cx="12877800" cy="1508555"/>
          </a:xfrm>
          <a:prstGeom prst="rect">
            <a:avLst/>
          </a:prstGeom>
          <a:noFill/>
        </p:spPr>
        <p:txBody>
          <a:bodyPr wrap="square" rtlCol="0">
            <a:spAutoFit/>
          </a:bodyPr>
          <a:lstStyle/>
          <a:p>
            <a:pPr algn="just">
              <a:lnSpc>
                <a:spcPct val="150000"/>
              </a:lnSpc>
            </a:pPr>
            <a:r>
              <a:rPr lang="en-US" sz="7000" b="1" dirty="0">
                <a:solidFill>
                  <a:schemeClr val="accent3">
                    <a:lumMod val="75000"/>
                  </a:schemeClr>
                </a:solidFill>
                <a:latin typeface="Arial" panose="020B0604020202020204" pitchFamily="34" charset="0"/>
                <a:cs typeface="Arial" panose="020B0604020202020204" pitchFamily="34" charset="0"/>
              </a:rPr>
              <a:t>Bài </a:t>
            </a:r>
            <a:r>
              <a:rPr lang="en-US" sz="7000" b="1" dirty="0" smtClean="0">
                <a:solidFill>
                  <a:schemeClr val="accent3">
                    <a:lumMod val="75000"/>
                  </a:schemeClr>
                </a:solidFill>
                <a:latin typeface="Arial" panose="020B0604020202020204" pitchFamily="34" charset="0"/>
                <a:cs typeface="Arial" panose="020B0604020202020204" pitchFamily="34" charset="0"/>
              </a:rPr>
              <a:t>4: Hài kịch và truyện cười</a:t>
            </a:r>
            <a:endParaRPr lang="en-US" sz="7000" b="1" dirty="0">
              <a:solidFill>
                <a:schemeClr val="accent3">
                  <a:lumMod val="75000"/>
                </a:schemeClr>
              </a:solidFill>
              <a:latin typeface="Arial" panose="020B0604020202020204" pitchFamily="34" charset="0"/>
              <a:cs typeface="Arial" panose="020B0604020202020204" pitchFamily="34" charset="0"/>
            </a:endParaRPr>
          </a:p>
        </p:txBody>
      </p:sp>
      <p:sp>
        <p:nvSpPr>
          <p:cNvPr id="13" name="TextBox 12"/>
          <p:cNvSpPr txBox="1"/>
          <p:nvPr/>
        </p:nvSpPr>
        <p:spPr>
          <a:xfrm>
            <a:off x="0" y="1854200"/>
            <a:ext cx="18288000" cy="8171468"/>
          </a:xfrm>
          <a:prstGeom prst="rect">
            <a:avLst/>
          </a:prstGeom>
          <a:noFill/>
        </p:spPr>
        <p:txBody>
          <a:bodyPr wrap="square" rtlCol="0">
            <a:spAutoFit/>
          </a:bodyPr>
          <a:lstStyle/>
          <a:p>
            <a:pPr algn="ctr">
              <a:lnSpc>
                <a:spcPct val="150000"/>
              </a:lnSpc>
            </a:pPr>
            <a:r>
              <a:rPr lang="en-US" sz="10000" b="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Thực hành đọc hiểu</a:t>
            </a:r>
          </a:p>
          <a:p>
            <a:pPr algn="ctr">
              <a:lnSpc>
                <a:spcPct val="150000"/>
              </a:lnSpc>
            </a:pPr>
            <a:r>
              <a:rPr lang="en-US" sz="12500" b="1" dirty="0" smtClean="0">
                <a:solidFill>
                  <a:schemeClr val="accent5">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ÔNG GIUỐC-ĐANH MẶC LỄ PHỤC</a:t>
            </a:r>
            <a:endParaRPr lang="en-US" sz="12500" b="1" dirty="0">
              <a:solidFill>
                <a:schemeClr val="accent5">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95545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685800" y="424566"/>
            <a:ext cx="16992599" cy="2819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200" b="1" noProof="1">
                <a:solidFill>
                  <a:schemeClr val="tx1"/>
                </a:solidFill>
                <a:latin typeface="Arial" panose="020B0604020202020204" pitchFamily="34" charset="0"/>
                <a:cs typeface="Arial" panose="020B0604020202020204" pitchFamily="34" charset="0"/>
              </a:rPr>
              <a:t>Câu hỏi </a:t>
            </a:r>
            <a:r>
              <a:rPr lang="en-US" sz="4200" b="1" noProof="1" smtClean="0">
                <a:solidFill>
                  <a:schemeClr val="tx1"/>
                </a:solidFill>
                <a:latin typeface="Arial" panose="020B0604020202020204" pitchFamily="34" charset="0"/>
                <a:cs typeface="Arial" panose="020B0604020202020204" pitchFamily="34" charset="0"/>
              </a:rPr>
              <a:t>4: </a:t>
            </a:r>
            <a:r>
              <a:rPr lang="vi-VN" sz="4200" noProof="1">
                <a:solidFill>
                  <a:schemeClr val="tx1"/>
                </a:solidFill>
                <a:latin typeface="Arial" panose="020B0604020202020204" pitchFamily="34" charset="0"/>
                <a:cs typeface="Arial" panose="020B0604020202020204" pitchFamily="34" charset="0"/>
              </a:rPr>
              <a:t>Mục đích của nhà văn khi khắc hoạ các động tác </a:t>
            </a:r>
            <a:r>
              <a:rPr lang="vi-VN" sz="4200" i="1" noProof="1">
                <a:solidFill>
                  <a:schemeClr val="tx1"/>
                </a:solidFill>
                <a:latin typeface="Arial" panose="020B0604020202020204" pitchFamily="34" charset="0"/>
                <a:cs typeface="Arial" panose="020B0604020202020204" pitchFamily="34" charset="0"/>
              </a:rPr>
              <a:t>“cởi áo, mặc áo, chân bước, miệng nói”</a:t>
            </a:r>
            <a:r>
              <a:rPr lang="vi-VN" sz="4200" noProof="1">
                <a:solidFill>
                  <a:schemeClr val="tx1"/>
                </a:solidFill>
                <a:latin typeface="Arial" panose="020B0604020202020204" pitchFamily="34" charset="0"/>
                <a:cs typeface="Arial" panose="020B0604020202020204" pitchFamily="34" charset="0"/>
              </a:rPr>
              <a:t> cả ông Giuốc-đanh đều diễn ra theo nhịp của điệu nhạc?</a:t>
            </a:r>
          </a:p>
        </p:txBody>
      </p:sp>
      <p:sp>
        <p:nvSpPr>
          <p:cNvPr id="3" name="Đáp án đúng">
            <a:extLst>
              <a:ext uri="{FF2B5EF4-FFF2-40B4-BE49-F238E27FC236}">
                <a16:creationId xmlns:a16="http://schemas.microsoft.com/office/drawing/2014/main" id="{8B66CBE4-2DB9-BCF7-D1C4-281B894BFE17}"/>
              </a:ext>
            </a:extLst>
          </p:cNvPr>
          <p:cNvSpPr/>
          <p:nvPr/>
        </p:nvSpPr>
        <p:spPr>
          <a:xfrm>
            <a:off x="243442" y="3404044"/>
            <a:ext cx="17663557" cy="16631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A. </a:t>
            </a:r>
            <a:r>
              <a:rPr lang="vi-VN" sz="4000" noProof="1">
                <a:solidFill>
                  <a:schemeClr val="tx1"/>
                </a:solidFill>
                <a:latin typeface="Arial" panose="020B0604020202020204" pitchFamily="34" charset="0"/>
                <a:cs typeface="Arial" panose="020B0604020202020204" pitchFamily="34" charset="0"/>
              </a:rPr>
              <a:t>Khắc hoạ sinh động hơn thói học đòi làm sang của ông Giuốc-đanh và tạo nên tiếng cười sảng khoái cho khán giả</a:t>
            </a:r>
          </a:p>
        </p:txBody>
      </p:sp>
      <p:sp>
        <p:nvSpPr>
          <p:cNvPr id="4" name="Đáp án sai 1">
            <a:extLst>
              <a:ext uri="{FF2B5EF4-FFF2-40B4-BE49-F238E27FC236}">
                <a16:creationId xmlns:a16="http://schemas.microsoft.com/office/drawing/2014/main" id="{3FCD9830-5FD1-BD44-878B-228BD96CE996}"/>
              </a:ext>
            </a:extLst>
          </p:cNvPr>
          <p:cNvSpPr/>
          <p:nvPr/>
        </p:nvSpPr>
        <p:spPr>
          <a:xfrm>
            <a:off x="223119" y="5218213"/>
            <a:ext cx="17683877" cy="17061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B. Tạo không khí vui nhộn, sinh động cho cảnh mới nhằm thu hút sự chú ý của khán giả</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223119" y="7033424"/>
            <a:ext cx="17683877" cy="135659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C. Chế giễu sự kém hiểu biết và quê kệch của ông Giuốc đanh</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223119" y="8499056"/>
            <a:ext cx="17683880" cy="13184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latin typeface="Arial" panose="020B0604020202020204" pitchFamily="34" charset="0"/>
                <a:cs typeface="Arial" panose="020B0604020202020204" pitchFamily="34" charset="0"/>
              </a:rPr>
              <a:t>Diễn tả cụ thể những động tác, cử chỉ nực cười của ông Giuốc đanh</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518071" y="-2483365"/>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6636896" y="3922590"/>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682616" y="7253945"/>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652136" y="8681478"/>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652136" y="5797716"/>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08366" y="-2483365"/>
            <a:ext cx="731045" cy="731045"/>
          </a:xfrm>
          <a:prstGeom prst="rect">
            <a:avLst/>
          </a:prstGeom>
        </p:spPr>
      </p:pic>
    </p:spTree>
    <p:extLst>
      <p:ext uri="{BB962C8B-B14F-4D97-AF65-F5344CB8AC3E}">
        <p14:creationId xmlns:p14="http://schemas.microsoft.com/office/powerpoint/2010/main" val="25290492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995335" y="925950"/>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5: </a:t>
            </a:r>
            <a:r>
              <a:rPr lang="vi-VN" sz="4500" noProof="1">
                <a:solidFill>
                  <a:schemeClr val="tx1"/>
                </a:solidFill>
                <a:latin typeface="Arial" panose="020B0604020202020204" pitchFamily="34" charset="0"/>
                <a:cs typeface="Arial" panose="020B0604020202020204" pitchFamily="34" charset="0"/>
              </a:rPr>
              <a:t>Vì sao ông Giuốc-đanh thưởng tiền cho các chú thợ </a:t>
            </a:r>
            <a:r>
              <a:rPr lang="vi-VN" sz="4500" noProof="1" smtClean="0">
                <a:solidFill>
                  <a:schemeClr val="tx1"/>
                </a:solidFill>
                <a:latin typeface="Arial" panose="020B0604020202020204" pitchFamily="34" charset="0"/>
                <a:cs typeface="Arial" panose="020B0604020202020204" pitchFamily="34" charset="0"/>
              </a:rPr>
              <a:t>phụ?</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1066800" y="4138467"/>
            <a:ext cx="7903160" cy="21847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A. Vì họ đã gọi ông ta là “ông lớn”, “cụ lớn”, “đức ông”</a:t>
            </a:r>
            <a:endParaRPr lang="vi-VN" sz="45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066800" y="6551300"/>
            <a:ext cx="7903160" cy="28444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B. Vì họ giúp ông ta mặc bộ lễ phục theo đúng thể thức </a:t>
            </a:r>
            <a:r>
              <a:rPr lang="en-US" sz="4500" noProof="1" smtClean="0">
                <a:solidFill>
                  <a:schemeClr val="tx1"/>
                </a:solidFill>
                <a:latin typeface="Arial" panose="020B0604020202020204" pitchFamily="34" charset="0"/>
                <a:cs typeface="Arial" panose="020B0604020202020204" pitchFamily="34" charset="0"/>
              </a:rPr>
              <a:t>quý </a:t>
            </a:r>
            <a:r>
              <a:rPr lang="en-US" sz="4500" noProof="1">
                <a:solidFill>
                  <a:schemeClr val="tx1"/>
                </a:solidFill>
                <a:latin typeface="Arial" panose="020B0604020202020204" pitchFamily="34" charset="0"/>
                <a:cs typeface="Arial" panose="020B0604020202020204" pitchFamily="34" charset="0"/>
              </a:rPr>
              <a:t>phái</a:t>
            </a:r>
            <a:endParaRPr lang="vi-VN" sz="45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317463" y="4138467"/>
            <a:ext cx="8073638" cy="21847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C. Vì họ đã khen nức nở bộ lễ phục của ông Giuốc-đanh</a:t>
            </a:r>
            <a:endParaRPr lang="vi-VN" sz="45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317463" y="6551300"/>
            <a:ext cx="8073638" cy="28444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D. Vì họ đã hầu hạ ông ta rất chu đáo</a:t>
            </a:r>
            <a:endParaRPr lang="vi-VN" sz="45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4760" y="-1857236"/>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690391" y="5082590"/>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972263" y="5071425"/>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972262" y="7973519"/>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690391" y="8252047"/>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95055" y="-1857236"/>
            <a:ext cx="731045" cy="731045"/>
          </a:xfrm>
          <a:prstGeom prst="rect">
            <a:avLst/>
          </a:prstGeom>
        </p:spPr>
      </p:pic>
    </p:spTree>
    <p:extLst>
      <p:ext uri="{BB962C8B-B14F-4D97-AF65-F5344CB8AC3E}">
        <p14:creationId xmlns:p14="http://schemas.microsoft.com/office/powerpoint/2010/main" val="1653127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533401" y="1165515"/>
            <a:ext cx="17311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6: </a:t>
            </a:r>
            <a:r>
              <a:rPr lang="vi-VN" sz="4500" noProof="1">
                <a:solidFill>
                  <a:schemeClr val="tx1"/>
                </a:solidFill>
                <a:latin typeface="Arial" panose="020B0604020202020204" pitchFamily="34" charset="0"/>
                <a:cs typeface="Arial" panose="020B0604020202020204" pitchFamily="34" charset="0"/>
              </a:rPr>
              <a:t>Thái độ của ông Giuốc-đanh trước việc </a:t>
            </a:r>
            <a:r>
              <a:rPr lang="vi-VN" sz="4500" i="1" noProof="1">
                <a:solidFill>
                  <a:schemeClr val="tx1"/>
                </a:solidFill>
                <a:latin typeface="Arial" panose="020B0604020202020204" pitchFamily="34" charset="0"/>
                <a:cs typeface="Arial" panose="020B0604020202020204" pitchFamily="34" charset="0"/>
              </a:rPr>
              <a:t>“đến mất tong cả tiền”</a:t>
            </a:r>
            <a:r>
              <a:rPr lang="vi-VN" sz="4500" noProof="1">
                <a:solidFill>
                  <a:schemeClr val="tx1"/>
                </a:solidFill>
                <a:latin typeface="Arial" panose="020B0604020202020204" pitchFamily="34" charset="0"/>
                <a:cs typeface="Arial" panose="020B0604020202020204" pitchFamily="34" charset="0"/>
              </a:rPr>
              <a:t> để thưởng cho các chú thợ phụ như thế </a:t>
            </a:r>
            <a:r>
              <a:rPr lang="vi-VN" sz="4500" noProof="1" smtClean="0">
                <a:solidFill>
                  <a:schemeClr val="tx1"/>
                </a:solidFill>
                <a:latin typeface="Arial" panose="020B0604020202020204" pitchFamily="34" charset="0"/>
                <a:cs typeface="Arial" panose="020B0604020202020204" pitchFamily="34" charset="0"/>
              </a:rPr>
              <a:t>nào?</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533402" y="6851535"/>
            <a:ext cx="8610600" cy="22669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B. </a:t>
            </a:r>
            <a:r>
              <a:rPr lang="vi-VN" sz="4500" noProof="1">
                <a:solidFill>
                  <a:schemeClr val="tx1"/>
                </a:solidFill>
                <a:latin typeface="Arial" panose="020B0604020202020204" pitchFamily="34" charset="0"/>
                <a:cs typeface="Arial" panose="020B0604020202020204" pitchFamily="34" charset="0"/>
              </a:rPr>
              <a:t>Có tiếc tiền nhưng vẫn sẵn sàng cho hết để được làm sang</a:t>
            </a:r>
          </a:p>
        </p:txBody>
      </p:sp>
      <p:sp>
        <p:nvSpPr>
          <p:cNvPr id="4" name="Đáp án sai 1">
            <a:extLst>
              <a:ext uri="{FF2B5EF4-FFF2-40B4-BE49-F238E27FC236}">
                <a16:creationId xmlns:a16="http://schemas.microsoft.com/office/drawing/2014/main" id="{3FCD9830-5FD1-BD44-878B-228BD96CE996}"/>
              </a:ext>
            </a:extLst>
          </p:cNvPr>
          <p:cNvSpPr/>
          <p:nvPr/>
        </p:nvSpPr>
        <p:spPr>
          <a:xfrm>
            <a:off x="533401" y="4381501"/>
            <a:ext cx="8610599" cy="2228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A. Không hề tiếc rẻ mà sẵn sàng cho hết để học làm sang</a:t>
            </a:r>
            <a:endParaRPr lang="vi-VN" sz="45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448801" y="4381501"/>
            <a:ext cx="8395856" cy="22288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C. Không muốn mất tiền vì những việc đó</a:t>
            </a:r>
            <a:endParaRPr lang="vi-VN" sz="45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448801" y="6851535"/>
            <a:ext cx="8395856" cy="22669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D. </a:t>
            </a:r>
            <a:r>
              <a:rPr lang="vi-VN" sz="4500" noProof="1">
                <a:solidFill>
                  <a:schemeClr val="tx1"/>
                </a:solidFill>
                <a:latin typeface="Arial" panose="020B0604020202020204" pitchFamily="34" charset="0"/>
                <a:cs typeface="Arial" panose="020B0604020202020204" pitchFamily="34" charset="0"/>
              </a:rPr>
              <a:t>Tức giận vì phải mất tiền thưởng cho những chú thợ phụ</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876788" y="7924094"/>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435648" y="5432714"/>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554234" y="7849059"/>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229036" y="502227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25936772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D0BFAC"/>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657100"/>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a:solidFill>
                  <a:schemeClr val="tx1"/>
                </a:solidFill>
                <a:latin typeface="Arial" panose="020B0604020202020204" pitchFamily="34" charset="0"/>
                <a:cs typeface="Arial" panose="020B0604020202020204" pitchFamily="34" charset="0"/>
              </a:rPr>
              <a:t>7: </a:t>
            </a:r>
            <a:r>
              <a:rPr lang="en-US" sz="4500" noProof="1">
                <a:solidFill>
                  <a:schemeClr val="tx1"/>
                </a:solidFill>
                <a:latin typeface="Arial" panose="020B0604020202020204" pitchFamily="34" charset="0"/>
                <a:cs typeface="Arial" panose="020B0604020202020204" pitchFamily="34" charset="0"/>
              </a:rPr>
              <a:t>Vì sao ông Giuốc-đanh cho rằng các chú thợ phụ gọi mình là </a:t>
            </a:r>
            <a:r>
              <a:rPr lang="en-US" sz="4500" i="1" noProof="1">
                <a:solidFill>
                  <a:schemeClr val="tx1"/>
                </a:solidFill>
                <a:latin typeface="Arial" panose="020B0604020202020204" pitchFamily="34" charset="0"/>
                <a:cs typeface="Arial" panose="020B0604020202020204" pitchFamily="34" charset="0"/>
              </a:rPr>
              <a:t>“đức ông là vừa phải</a:t>
            </a:r>
            <a:r>
              <a:rPr lang="en-US" sz="4500" i="1" noProof="1" smtClean="0">
                <a:solidFill>
                  <a:schemeClr val="tx1"/>
                </a:solidFill>
                <a:latin typeface="Arial" panose="020B0604020202020204" pitchFamily="34" charset="0"/>
                <a:cs typeface="Arial" panose="020B0604020202020204" pitchFamily="34" charset="0"/>
              </a:rPr>
              <a:t>”</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1826952" y="6808770"/>
            <a:ext cx="6802583" cy="28765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B. </a:t>
            </a:r>
            <a:r>
              <a:rPr lang="vi-VN" sz="4500" noProof="1">
                <a:solidFill>
                  <a:schemeClr val="tx1"/>
                </a:solidFill>
                <a:latin typeface="Arial" panose="020B0604020202020204" pitchFamily="34" charset="0"/>
                <a:cs typeface="Arial" panose="020B0604020202020204" pitchFamily="34" charset="0"/>
              </a:rPr>
              <a:t>Vì ông sợ mất tong cả tiền để thưởng cho các chú thợ phụ</a:t>
            </a: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3848100"/>
            <a:ext cx="6802583" cy="276225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A. Vì ông đã mãn nguyện với những lời tung hô đó</a:t>
            </a:r>
            <a:endParaRPr lang="vi-VN" sz="45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663545" y="3848101"/>
            <a:ext cx="6802583" cy="2762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C. </a:t>
            </a:r>
            <a:r>
              <a:rPr lang="vi-VN" sz="4500" noProof="1">
                <a:solidFill>
                  <a:schemeClr val="tx1"/>
                </a:solidFill>
                <a:latin typeface="Arial" panose="020B0604020202020204" pitchFamily="34" charset="0"/>
                <a:cs typeface="Arial" panose="020B0604020202020204" pitchFamily="34" charset="0"/>
              </a:rPr>
              <a:t>Vì ông không thích được tâng bốc, nịnh hót</a:t>
            </a: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6808770"/>
            <a:ext cx="6802583" cy="28765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noProof="1">
                <a:solidFill>
                  <a:schemeClr val="tx1"/>
                </a:solidFill>
                <a:latin typeface="Arial" panose="020B0604020202020204" pitchFamily="34" charset="0"/>
                <a:cs typeface="Arial" panose="020B0604020202020204" pitchFamily="34" charset="0"/>
              </a:rPr>
              <a:t>D. Vì ông thấy đó là những lời giả dối</a:t>
            </a:r>
            <a:endParaRPr lang="vi-VN" sz="45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191626" y="8435907"/>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190944" y="5370494"/>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216343" y="8247046"/>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7249356" y="5358961"/>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385371776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986657">
            <a:off x="15446815" y="1334647"/>
            <a:ext cx="3824545" cy="4404992"/>
          </a:xfrm>
          <a:custGeom>
            <a:avLst/>
            <a:gdLst/>
            <a:ahLst/>
            <a:cxnLst/>
            <a:rect l="l" t="t" r="r" b="b"/>
            <a:pathLst>
              <a:path w="5381987" h="6208492">
                <a:moveTo>
                  <a:pt x="0" y="0"/>
                </a:moveTo>
                <a:lnTo>
                  <a:pt x="5381987" y="0"/>
                </a:lnTo>
                <a:lnTo>
                  <a:pt x="5381987" y="6208492"/>
                </a:lnTo>
                <a:lnTo>
                  <a:pt x="0" y="6208492"/>
                </a:lnTo>
                <a:lnTo>
                  <a:pt x="0" y="0"/>
                </a:lnTo>
                <a:close/>
              </a:path>
            </a:pathLst>
          </a:custGeom>
          <a:blipFill>
            <a:blip r:embed="rId2"/>
            <a:stretch>
              <a:fillRect/>
            </a:stretch>
          </a:blipFill>
        </p:spPr>
      </p:sp>
      <p:sp>
        <p:nvSpPr>
          <p:cNvPr id="4" name="Freeform 4"/>
          <p:cNvSpPr/>
          <p:nvPr/>
        </p:nvSpPr>
        <p:spPr>
          <a:xfrm rot="2882962" flipH="1">
            <a:off x="-390954" y="-646938"/>
            <a:ext cx="2581647" cy="6246875"/>
          </a:xfrm>
          <a:custGeom>
            <a:avLst/>
            <a:gdLst/>
            <a:ahLst/>
            <a:cxnLst/>
            <a:rect l="l" t="t" r="r" b="b"/>
            <a:pathLst>
              <a:path w="4601718" h="8229600">
                <a:moveTo>
                  <a:pt x="4601718" y="0"/>
                </a:moveTo>
                <a:lnTo>
                  <a:pt x="0" y="0"/>
                </a:lnTo>
                <a:lnTo>
                  <a:pt x="0" y="8229600"/>
                </a:lnTo>
                <a:lnTo>
                  <a:pt x="4601718" y="8229600"/>
                </a:lnTo>
                <a:lnTo>
                  <a:pt x="4601718" y="0"/>
                </a:lnTo>
                <a:close/>
              </a:path>
            </a:pathLst>
          </a:custGeom>
          <a:blipFill>
            <a:blip r:embed="rId3"/>
            <a:stretch>
              <a:fillRect/>
            </a:stretch>
          </a:blipFill>
        </p:spPr>
      </p:sp>
      <p:sp>
        <p:nvSpPr>
          <p:cNvPr id="7" name="Rounded Rectangle 6"/>
          <p:cNvSpPr/>
          <p:nvPr/>
        </p:nvSpPr>
        <p:spPr>
          <a:xfrm>
            <a:off x="5105400" y="851888"/>
            <a:ext cx="8001000" cy="1781699"/>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D07C5E"/>
                </a:solidFill>
                <a:latin typeface="Arial" panose="020B0604020202020204" pitchFamily="34" charset="0"/>
                <a:cs typeface="Arial" panose="020B0604020202020204" pitchFamily="34" charset="0"/>
              </a:rPr>
              <a:t>VẬN DỤNG</a:t>
            </a:r>
            <a:endParaRPr lang="en-US" sz="6600" b="1" dirty="0">
              <a:solidFill>
                <a:srgbClr val="D07C5E"/>
              </a:solidFill>
              <a:latin typeface="Arial" panose="020B0604020202020204" pitchFamily="34" charset="0"/>
              <a:cs typeface="Arial" panose="020B0604020202020204" pitchFamily="34" charset="0"/>
            </a:endParaRPr>
          </a:p>
        </p:txBody>
      </p:sp>
      <p:sp>
        <p:nvSpPr>
          <p:cNvPr id="8" name="Rounded Rectangle 7"/>
          <p:cNvSpPr/>
          <p:nvPr/>
        </p:nvSpPr>
        <p:spPr>
          <a:xfrm>
            <a:off x="9029700" y="5162263"/>
            <a:ext cx="8153400" cy="4124163"/>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thực hiện yêu cầu sau:</a:t>
            </a:r>
          </a:p>
          <a:p>
            <a:pPr algn="just">
              <a:lnSpc>
                <a:spcPct val="150000"/>
              </a:lnSpc>
            </a:pPr>
            <a:r>
              <a:rPr lang="vi-VN" sz="4000" dirty="0" smtClean="0">
                <a:solidFill>
                  <a:schemeClr val="tx1"/>
                </a:solidFill>
                <a:latin typeface="Arial" panose="020B0604020202020204" pitchFamily="34" charset="0"/>
                <a:cs typeface="Arial" panose="020B0604020202020204" pitchFamily="34" charset="0"/>
              </a:rPr>
              <a:t>Viết </a:t>
            </a:r>
            <a:r>
              <a:rPr lang="vi-VN" sz="4000" dirty="0">
                <a:solidFill>
                  <a:schemeClr val="tx1"/>
                </a:solidFill>
                <a:latin typeface="Arial" panose="020B0604020202020204" pitchFamily="34" charset="0"/>
                <a:cs typeface="Arial" panose="020B0604020202020204" pitchFamily="34" charset="0"/>
              </a:rPr>
              <a:t>một đoạn văn ngắn nhận xét về nhân vật phó may và các thợ phụ trong văn </a:t>
            </a:r>
            <a:r>
              <a:rPr lang="vi-VN" sz="4000" dirty="0" smtClean="0">
                <a:solidFill>
                  <a:schemeClr val="tx1"/>
                </a:solidFill>
                <a:latin typeface="Arial" panose="020B0604020202020204" pitchFamily="34" charset="0"/>
                <a:cs typeface="Arial" panose="020B0604020202020204" pitchFamily="34" charset="0"/>
              </a:rPr>
              <a:t>bản</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stretch>
            <a:fillRect/>
          </a:stretch>
        </p:blipFill>
        <p:spPr>
          <a:xfrm>
            <a:off x="685800" y="4229100"/>
            <a:ext cx="7549005" cy="5000462"/>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5"/>
          <a:stretch>
            <a:fillRect/>
          </a:stretch>
        </p:blipFill>
        <p:spPr>
          <a:xfrm>
            <a:off x="10134600" y="2095500"/>
            <a:ext cx="4856355" cy="324992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 calcmode="lin" valueType="num">
                                      <p:cBhvr>
                                        <p:cTn id="20" dur="500" fill="hold"/>
                                        <p:tgtEl>
                                          <p:spTgt spid="5"/>
                                        </p:tgtEl>
                                        <p:attrNameLst>
                                          <p:attrName>style.rotation</p:attrName>
                                        </p:attrNameLst>
                                      </p:cBhvr>
                                      <p:tavLst>
                                        <p:tav tm="0">
                                          <p:val>
                                            <p:fltVal val="90"/>
                                          </p:val>
                                        </p:tav>
                                        <p:tav tm="100000">
                                          <p:val>
                                            <p:fltVal val="0"/>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rot="12201833">
            <a:off x="14213246" y="-1461107"/>
            <a:ext cx="4534429" cy="4598167"/>
          </a:xfrm>
          <a:prstGeom prst="rect">
            <a:avLst/>
          </a:prstGeom>
        </p:spPr>
      </p:pic>
      <p:sp>
        <p:nvSpPr>
          <p:cNvPr id="5" name="Rounded Rectangle 4"/>
          <p:cNvSpPr/>
          <p:nvPr/>
        </p:nvSpPr>
        <p:spPr>
          <a:xfrm>
            <a:off x="3581399" y="1103603"/>
            <a:ext cx="11125200" cy="195363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D07C5E"/>
                </a:solidFill>
                <a:latin typeface="Arial" panose="020B0604020202020204" pitchFamily="34" charset="0"/>
                <a:cs typeface="Arial" panose="020B0604020202020204" pitchFamily="34" charset="0"/>
              </a:rPr>
              <a:t>HƯỚNG DẪN VỀ NHÀ</a:t>
            </a:r>
            <a:endParaRPr lang="en-US" sz="6600" b="1" dirty="0">
              <a:solidFill>
                <a:srgbClr val="D07C5E"/>
              </a:solidFill>
              <a:latin typeface="Arial" panose="020B0604020202020204" pitchFamily="34" charset="0"/>
              <a:cs typeface="Arial" panose="020B0604020202020204" pitchFamily="34" charset="0"/>
            </a:endParaRPr>
          </a:p>
        </p:txBody>
      </p:sp>
      <p:sp>
        <p:nvSpPr>
          <p:cNvPr id="6" name="Rounded Rectangle 5"/>
          <p:cNvSpPr/>
          <p:nvPr/>
        </p:nvSpPr>
        <p:spPr>
          <a:xfrm>
            <a:off x="1225743" y="3599567"/>
            <a:ext cx="7537257" cy="3977640"/>
          </a:xfrm>
          <a:prstGeom prst="roundRect">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Ôn tập Thực hành đọc hiểu</a:t>
            </a: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Ông Giuốc-đanh mặc lễ phục – Mô-li-e</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9220200" y="3599567"/>
            <a:ext cx="7467600" cy="3977640"/>
          </a:xfrm>
          <a:prstGeom prst="roundRect">
            <a:avLst/>
          </a:prstGeom>
          <a:solidFill>
            <a:schemeClr val="bg1"/>
          </a:solidFill>
          <a:ln w="38100">
            <a:solidFill>
              <a:srgbClr val="D07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Soạn Thực hành đọc hiểu</a:t>
            </a: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Thi nói khoác</a:t>
            </a:r>
            <a:endParaRPr lang="en-US" sz="4000" dirty="0">
              <a:solidFill>
                <a:schemeClr val="tx1"/>
              </a:solidFill>
              <a:latin typeface="Arial" panose="020B0604020202020204" pitchFamily="34" charset="0"/>
              <a:cs typeface="Arial" panose="020B0604020202020204" pitchFamily="34" charset="0"/>
            </a:endParaRPr>
          </a:p>
        </p:txBody>
      </p:sp>
      <p:sp>
        <p:nvSpPr>
          <p:cNvPr id="8" name="Freeform 2"/>
          <p:cNvSpPr/>
          <p:nvPr/>
        </p:nvSpPr>
        <p:spPr>
          <a:xfrm rot="2197111">
            <a:off x="550821" y="6988644"/>
            <a:ext cx="3394157" cy="4247497"/>
          </a:xfrm>
          <a:custGeom>
            <a:avLst/>
            <a:gdLst/>
            <a:ahLst/>
            <a:cxnLst/>
            <a:rect l="l" t="t" r="r" b="b"/>
            <a:pathLst>
              <a:path w="2077925" h="2285527">
                <a:moveTo>
                  <a:pt x="0" y="0"/>
                </a:moveTo>
                <a:lnTo>
                  <a:pt x="2077925" y="0"/>
                </a:lnTo>
                <a:lnTo>
                  <a:pt x="2077925" y="2285527"/>
                </a:lnTo>
                <a:lnTo>
                  <a:pt x="0" y="2285527"/>
                </a:lnTo>
                <a:lnTo>
                  <a:pt x="0" y="0"/>
                </a:lnTo>
                <a:close/>
              </a:path>
            </a:pathLst>
          </a:custGeom>
          <a:blipFill>
            <a:blip r:embed="rId3"/>
            <a:stretch>
              <a:fillRect/>
            </a:stretch>
          </a:blipFill>
        </p:spPr>
      </p:sp>
    </p:spTree>
    <p:extLst>
      <p:ext uri="{BB962C8B-B14F-4D97-AF65-F5344CB8AC3E}">
        <p14:creationId xmlns:p14="http://schemas.microsoft.com/office/powerpoint/2010/main" val="31896344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465829">
            <a:off x="15845335" y="5842785"/>
            <a:ext cx="2253319" cy="6703165"/>
          </a:xfrm>
          <a:custGeom>
            <a:avLst/>
            <a:gdLst/>
            <a:ahLst/>
            <a:cxnLst/>
            <a:rect l="l" t="t" r="r" b="b"/>
            <a:pathLst>
              <a:path w="1627987" h="5330380">
                <a:moveTo>
                  <a:pt x="0" y="0"/>
                </a:moveTo>
                <a:lnTo>
                  <a:pt x="1627987" y="0"/>
                </a:lnTo>
                <a:lnTo>
                  <a:pt x="1627987" y="5330380"/>
                </a:lnTo>
                <a:lnTo>
                  <a:pt x="0" y="5330380"/>
                </a:lnTo>
                <a:lnTo>
                  <a:pt x="0" y="0"/>
                </a:lnTo>
                <a:close/>
              </a:path>
            </a:pathLst>
          </a:custGeom>
          <a:blipFill>
            <a:blip r:embed="rId2"/>
            <a:stretch>
              <a:fillRect/>
            </a:stretch>
          </a:blipFill>
        </p:spPr>
      </p:sp>
      <p:sp>
        <p:nvSpPr>
          <p:cNvPr id="5" name="TextBox 4"/>
          <p:cNvSpPr txBox="1"/>
          <p:nvPr/>
        </p:nvSpPr>
        <p:spPr>
          <a:xfrm>
            <a:off x="2667000" y="2581441"/>
            <a:ext cx="12756551" cy="5404172"/>
          </a:xfrm>
          <a:prstGeom prst="rect">
            <a:avLst/>
          </a:prstGeom>
          <a:noFill/>
        </p:spPr>
        <p:txBody>
          <a:bodyPr wrap="square" rtlCol="0">
            <a:spAutoFit/>
          </a:bodyPr>
          <a:lstStyle/>
          <a:p>
            <a:pPr algn="ctr">
              <a:lnSpc>
                <a:spcPct val="150000"/>
              </a:lnSpc>
            </a:pPr>
            <a:r>
              <a:rPr lang="vi-VN" sz="8000" b="1" dirty="0">
                <a:solidFill>
                  <a:srgbClr val="D07C5E"/>
                </a:solidFill>
                <a:latin typeface="Arial" panose="020B0604020202020204" pitchFamily="34" charset="0"/>
                <a:cs typeface="Arial" panose="020B0604020202020204" pitchFamily="34" charset="0"/>
              </a:rPr>
              <a:t>TRÂN TRỌNG CẢM ƠN SỰ QUAN TÂM THEO DÕI CỦA CÁC EM</a:t>
            </a:r>
            <a:r>
              <a:rPr lang="en-US" sz="8000" b="1" dirty="0">
                <a:solidFill>
                  <a:srgbClr val="D07C5E"/>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1134663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70487" y="6340417"/>
            <a:ext cx="2623276" cy="4619845"/>
          </a:xfrm>
          <a:custGeom>
            <a:avLst/>
            <a:gdLst/>
            <a:ahLst/>
            <a:cxnLst/>
            <a:rect l="l" t="t" r="r" b="b"/>
            <a:pathLst>
              <a:path w="4225057" h="4472932">
                <a:moveTo>
                  <a:pt x="0" y="0"/>
                </a:moveTo>
                <a:lnTo>
                  <a:pt x="4225056" y="0"/>
                </a:lnTo>
                <a:lnTo>
                  <a:pt x="4225056" y="4472932"/>
                </a:lnTo>
                <a:lnTo>
                  <a:pt x="0" y="4472932"/>
                </a:lnTo>
                <a:lnTo>
                  <a:pt x="0" y="0"/>
                </a:lnTo>
                <a:close/>
              </a:path>
            </a:pathLst>
          </a:custGeom>
          <a:blipFill>
            <a:blip r:embed="rId2"/>
            <a:srcRect/>
            <a:stretch>
              <a:fillRect l="-59375" r="-65623"/>
            </a:stretch>
          </a:blipFill>
        </p:spPr>
      </p:sp>
      <p:sp>
        <p:nvSpPr>
          <p:cNvPr id="4" name="Freeform 4"/>
          <p:cNvSpPr/>
          <p:nvPr/>
        </p:nvSpPr>
        <p:spPr>
          <a:xfrm rot="-2258680">
            <a:off x="16310228" y="405975"/>
            <a:ext cx="2227444" cy="5185519"/>
          </a:xfrm>
          <a:custGeom>
            <a:avLst/>
            <a:gdLst/>
            <a:ahLst/>
            <a:cxnLst/>
            <a:rect l="l" t="t" r="r" b="b"/>
            <a:pathLst>
              <a:path w="1469514" h="4063173">
                <a:moveTo>
                  <a:pt x="0" y="0"/>
                </a:moveTo>
                <a:lnTo>
                  <a:pt x="1469514" y="0"/>
                </a:lnTo>
                <a:lnTo>
                  <a:pt x="1469514" y="4063173"/>
                </a:lnTo>
                <a:lnTo>
                  <a:pt x="0" y="4063173"/>
                </a:lnTo>
                <a:lnTo>
                  <a:pt x="0" y="0"/>
                </a:lnTo>
                <a:close/>
              </a:path>
            </a:pathLst>
          </a:custGeom>
          <a:blipFill>
            <a:blip r:embed="rId3">
              <a:alphaModFix amt="75000"/>
            </a:blip>
            <a:stretch>
              <a:fillRect/>
            </a:stretch>
          </a:blipFill>
        </p:spPr>
      </p:sp>
      <p:sp>
        <p:nvSpPr>
          <p:cNvPr id="6" name="Rounded Rectangle 5"/>
          <p:cNvSpPr/>
          <p:nvPr/>
        </p:nvSpPr>
        <p:spPr>
          <a:xfrm>
            <a:off x="4267200" y="593680"/>
            <a:ext cx="9829800" cy="1734631"/>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1805A"/>
                </a:solidFill>
                <a:latin typeface="Arial" panose="020B0604020202020204" pitchFamily="34" charset="0"/>
                <a:cs typeface="Arial" panose="020B0604020202020204" pitchFamily="34" charset="0"/>
              </a:rPr>
              <a:t>NỘI DUNG BÀI HỌC </a:t>
            </a:r>
            <a:endParaRPr lang="en-US" sz="6600" b="1" dirty="0">
              <a:solidFill>
                <a:srgbClr val="A1805A"/>
              </a:solidFill>
              <a:latin typeface="Arial" panose="020B0604020202020204" pitchFamily="34" charset="0"/>
              <a:cs typeface="Arial" panose="020B0604020202020204" pitchFamily="34" charset="0"/>
            </a:endParaRPr>
          </a:p>
        </p:txBody>
      </p:sp>
      <p:grpSp>
        <p:nvGrpSpPr>
          <p:cNvPr id="7" name="Group 6"/>
          <p:cNvGrpSpPr/>
          <p:nvPr/>
        </p:nvGrpSpPr>
        <p:grpSpPr>
          <a:xfrm>
            <a:off x="462826" y="2641545"/>
            <a:ext cx="6056072" cy="3037060"/>
            <a:chOff x="1094509" y="2658439"/>
            <a:chExt cx="6781800" cy="3037060"/>
          </a:xfrm>
        </p:grpSpPr>
        <p:sp>
          <p:nvSpPr>
            <p:cNvPr id="8" name="TextBox 7"/>
            <p:cNvSpPr txBox="1"/>
            <p:nvPr/>
          </p:nvSpPr>
          <p:spPr>
            <a:xfrm>
              <a:off x="1094509" y="2658439"/>
              <a:ext cx="6781800" cy="1103892"/>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 Tìm hiểu chung</a:t>
              </a:r>
              <a:endParaRPr lang="en-US" sz="5000" b="1" dirty="0">
                <a:solidFill>
                  <a:srgbClr val="4B4439"/>
                </a:solidFill>
                <a:latin typeface="Arial" panose="020B0604020202020204" pitchFamily="34" charset="0"/>
                <a:cs typeface="Arial" panose="020B0604020202020204" pitchFamily="34" charset="0"/>
              </a:endParaRPr>
            </a:p>
          </p:txBody>
        </p:sp>
        <p:sp>
          <p:nvSpPr>
            <p:cNvPr id="9" name="TextBox 8"/>
            <p:cNvSpPr txBox="1"/>
            <p:nvPr/>
          </p:nvSpPr>
          <p:spPr>
            <a:xfrm>
              <a:off x="1094509" y="3756507"/>
              <a:ext cx="4522564" cy="193899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giả</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phẩm</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0" name="Group 9"/>
          <p:cNvGrpSpPr/>
          <p:nvPr/>
        </p:nvGrpSpPr>
        <p:grpSpPr>
          <a:xfrm>
            <a:off x="13620268" y="4718326"/>
            <a:ext cx="4461369" cy="4889544"/>
            <a:chOff x="1052945" y="6416050"/>
            <a:chExt cx="4876800" cy="4889544"/>
          </a:xfrm>
        </p:grpSpPr>
        <p:sp>
          <p:nvSpPr>
            <p:cNvPr id="11" name="TextBox 10"/>
            <p:cNvSpPr txBox="1"/>
            <p:nvPr/>
          </p:nvSpPr>
          <p:spPr>
            <a:xfrm>
              <a:off x="1052945" y="6416050"/>
              <a:ext cx="4876800"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III. Tổng kết</a:t>
              </a:r>
              <a:endParaRPr lang="en-US" sz="5000" b="1" dirty="0">
                <a:solidFill>
                  <a:srgbClr val="4B4439"/>
                </a:solidFill>
                <a:latin typeface="Arial" panose="020B0604020202020204" pitchFamily="34" charset="0"/>
                <a:cs typeface="Arial" panose="020B0604020202020204" pitchFamily="34" charset="0"/>
              </a:endParaRPr>
            </a:p>
          </p:txBody>
        </p:sp>
        <p:sp>
          <p:nvSpPr>
            <p:cNvPr id="12" name="TextBox 11"/>
            <p:cNvSpPr txBox="1"/>
            <p:nvPr/>
          </p:nvSpPr>
          <p:spPr>
            <a:xfrm>
              <a:off x="1094509" y="7519942"/>
              <a:ext cx="4362500" cy="378565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Nội dung</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Nghệ thuật</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Đặc trưng thể loại</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3" name="Group 12"/>
          <p:cNvGrpSpPr/>
          <p:nvPr/>
        </p:nvGrpSpPr>
        <p:grpSpPr>
          <a:xfrm>
            <a:off x="6172940" y="3677528"/>
            <a:ext cx="7467600" cy="4108817"/>
            <a:chOff x="9144000" y="2817750"/>
            <a:chExt cx="7467600" cy="4108817"/>
          </a:xfrm>
        </p:grpSpPr>
        <p:sp>
          <p:nvSpPr>
            <p:cNvPr id="14" name="TextBox 13"/>
            <p:cNvSpPr txBox="1"/>
            <p:nvPr/>
          </p:nvSpPr>
          <p:spPr>
            <a:xfrm>
              <a:off x="9144000" y="2817750"/>
              <a:ext cx="7467600"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 Tìm hiểu chi tiết</a:t>
              </a:r>
              <a:endParaRPr lang="en-US" sz="5000" b="1" dirty="0">
                <a:solidFill>
                  <a:srgbClr val="4B4439"/>
                </a:solidFill>
                <a:latin typeface="Arial" panose="020B0604020202020204" pitchFamily="34" charset="0"/>
                <a:cs typeface="Arial" panose="020B0604020202020204" pitchFamily="34" charset="0"/>
              </a:endParaRPr>
            </a:p>
          </p:txBody>
        </p:sp>
        <p:sp>
          <p:nvSpPr>
            <p:cNvPr id="15" name="TextBox 14"/>
            <p:cNvSpPr txBox="1"/>
            <p:nvPr/>
          </p:nvSpPr>
          <p:spPr>
            <a:xfrm>
              <a:off x="9407701" y="4064245"/>
              <a:ext cx="6771434" cy="286232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Tóm tắt văn bản</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Thủ pháp gây cười</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Nhân vật ông Giuốc-đanh</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73859" y="5143500"/>
            <a:ext cx="7467600" cy="6234546"/>
          </a:xfrm>
          <a:prstGeom prst="rect">
            <a:avLst/>
          </a:prstGeom>
        </p:spPr>
      </p:pic>
      <p:pic>
        <p:nvPicPr>
          <p:cNvPr id="3" name="Picture 2"/>
          <p:cNvPicPr>
            <a:picLocks noChangeAspect="1"/>
          </p:cNvPicPr>
          <p:nvPr/>
        </p:nvPicPr>
        <p:blipFill>
          <a:blip r:embed="rId3"/>
          <a:stretch>
            <a:fillRect/>
          </a:stretch>
        </p:blipFill>
        <p:spPr>
          <a:xfrm>
            <a:off x="10240828" y="4533900"/>
            <a:ext cx="9669562" cy="8077913"/>
          </a:xfrm>
          <a:prstGeom prst="rect">
            <a:avLst/>
          </a:prstGeom>
        </p:spPr>
      </p:pic>
      <p:sp>
        <p:nvSpPr>
          <p:cNvPr id="4" name="Rounded Rectangle 3"/>
          <p:cNvSpPr/>
          <p:nvPr/>
        </p:nvSpPr>
        <p:spPr>
          <a:xfrm>
            <a:off x="3810000" y="2400300"/>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A1805A"/>
                </a:solidFill>
                <a:latin typeface="Arial" panose="020B0604020202020204" pitchFamily="34" charset="0"/>
                <a:cs typeface="Arial" panose="020B0604020202020204" pitchFamily="34" charset="0"/>
              </a:rPr>
              <a:t>I. TÌM HIỂU CHUNG</a:t>
            </a:r>
            <a:endParaRPr lang="en-US" sz="7000" b="1" dirty="0">
              <a:solidFill>
                <a:srgbClr val="A1805A"/>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rot="-894669">
            <a:off x="17030215" y="1666544"/>
            <a:ext cx="1259121" cy="3418427"/>
          </a:xfrm>
          <a:custGeom>
            <a:avLst/>
            <a:gdLst/>
            <a:ahLst/>
            <a:cxnLst/>
            <a:rect l="l" t="t" r="r" b="b"/>
            <a:pathLst>
              <a:path w="1259121" h="3418427">
                <a:moveTo>
                  <a:pt x="0" y="0"/>
                </a:moveTo>
                <a:lnTo>
                  <a:pt x="1259121" y="0"/>
                </a:lnTo>
                <a:lnTo>
                  <a:pt x="1259121" y="3418427"/>
                </a:lnTo>
                <a:lnTo>
                  <a:pt x="0" y="3418427"/>
                </a:lnTo>
                <a:lnTo>
                  <a:pt x="0" y="0"/>
                </a:lnTo>
                <a:close/>
              </a:path>
            </a:pathLst>
          </a:custGeom>
          <a:blipFill>
            <a:blip r:embed="rId2">
              <a:alphaModFix amt="50000"/>
            </a:blip>
            <a:stretch>
              <a:fillRect/>
            </a:stretch>
          </a:blipFill>
        </p:spPr>
      </p:sp>
      <p:sp>
        <p:nvSpPr>
          <p:cNvPr id="8" name="Rounded Rectangle 7"/>
          <p:cNvSpPr/>
          <p:nvPr/>
        </p:nvSpPr>
        <p:spPr>
          <a:xfrm>
            <a:off x="6641157" y="4381500"/>
            <a:ext cx="11430001" cy="4201676"/>
          </a:xfrm>
          <a:prstGeom prst="roundRect">
            <a:avLst>
              <a:gd name="adj" fmla="val 9355"/>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trả lời các câu hỏi sau:</a:t>
            </a:r>
          </a:p>
          <a:p>
            <a:pPr marL="571500" indent="-571500" algn="just">
              <a:lnSpc>
                <a:spcPct val="150000"/>
              </a:lnSpc>
              <a:buFont typeface="Arial" panose="020B0604020202020204" pitchFamily="34" charset="0"/>
              <a:buChar char="•"/>
            </a:pPr>
            <a:r>
              <a:rPr lang="vi-VN" sz="4000" dirty="0" smtClean="0">
                <a:solidFill>
                  <a:sysClr val="windowText" lastClr="000000"/>
                </a:solidFill>
                <a:latin typeface="Arial" panose="020B0604020202020204" pitchFamily="34" charset="0"/>
                <a:cs typeface="Arial" panose="020B0604020202020204" pitchFamily="34" charset="0"/>
              </a:rPr>
              <a:t>Trình </a:t>
            </a:r>
            <a:r>
              <a:rPr lang="vi-VN" sz="4000" dirty="0">
                <a:solidFill>
                  <a:sysClr val="windowText" lastClr="000000"/>
                </a:solidFill>
                <a:latin typeface="Arial" panose="020B0604020202020204" pitchFamily="34" charset="0"/>
                <a:cs typeface="Arial" panose="020B0604020202020204" pitchFamily="34" charset="0"/>
              </a:rPr>
              <a:t>bày hiểu biết của em về tác giả Mô-li-e?</a:t>
            </a:r>
            <a:endParaRPr lang="en-US" sz="4000" dirty="0">
              <a:solidFill>
                <a:sysClr val="windowText" lastClr="000000"/>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a:solidFill>
                  <a:sysClr val="windowText" lastClr="000000"/>
                </a:solidFill>
                <a:latin typeface="Arial" panose="020B0604020202020204" pitchFamily="34" charset="0"/>
                <a:cs typeface="Arial" panose="020B0604020202020204" pitchFamily="34" charset="0"/>
              </a:rPr>
              <a:t>Em hãy trình bày xuất xứ và nội dung chính của vở </a:t>
            </a:r>
            <a:r>
              <a:rPr lang="vi-VN" sz="4000" dirty="0" smtClean="0">
                <a:solidFill>
                  <a:sysClr val="windowText" lastClr="000000"/>
                </a:solidFill>
                <a:latin typeface="Arial" panose="020B0604020202020204" pitchFamily="34" charset="0"/>
                <a:cs typeface="Arial" panose="020B0604020202020204" pitchFamily="34" charset="0"/>
              </a:rPr>
              <a:t>kịch</a:t>
            </a:r>
            <a:r>
              <a:rPr lang="en-US" sz="4000" dirty="0" smtClean="0">
                <a:solidFill>
                  <a:sysClr val="windowText" lastClr="000000"/>
                </a:solidFill>
                <a:latin typeface="Arial" panose="020B0604020202020204" pitchFamily="34" charset="0"/>
                <a:cs typeface="Arial" panose="020B0604020202020204" pitchFamily="34" charset="0"/>
              </a:rPr>
              <a:t> </a:t>
            </a:r>
            <a:r>
              <a:rPr lang="vi-VN" sz="4000" i="1" dirty="0" smtClean="0">
                <a:solidFill>
                  <a:sysClr val="windowText" lastClr="000000"/>
                </a:solidFill>
                <a:latin typeface="Arial" panose="020B0604020202020204" pitchFamily="34" charset="0"/>
                <a:cs typeface="Arial" panose="020B0604020202020204" pitchFamily="34" charset="0"/>
              </a:rPr>
              <a:t>“</a:t>
            </a:r>
            <a:r>
              <a:rPr lang="en-US" sz="4000" i="1" dirty="0" smtClean="0">
                <a:solidFill>
                  <a:sysClr val="windowText" lastClr="000000"/>
                </a:solidFill>
                <a:latin typeface="Arial" panose="020B0604020202020204" pitchFamily="34" charset="0"/>
                <a:cs typeface="Arial" panose="020B0604020202020204" pitchFamily="34" charset="0"/>
              </a:rPr>
              <a:t>Trưởng giả học làm sang”</a:t>
            </a:r>
            <a:r>
              <a:rPr lang="en-US" sz="4000" dirty="0" smtClean="0">
                <a:solidFill>
                  <a:sysClr val="windowText" lastClr="000000"/>
                </a:solidFill>
                <a:latin typeface="Arial" panose="020B0604020202020204" pitchFamily="34" charset="0"/>
                <a:cs typeface="Arial" panose="020B0604020202020204" pitchFamily="34" charset="0"/>
              </a:rPr>
              <a:t>.</a:t>
            </a:r>
            <a:endParaRPr lang="vi-VN" sz="4000" dirty="0">
              <a:solidFill>
                <a:sysClr val="windowText" lastClr="000000"/>
              </a:solidFill>
              <a:latin typeface="Arial" panose="020B0604020202020204" pitchFamily="34" charset="0"/>
              <a:cs typeface="Arial" panose="020B0604020202020204" pitchFamily="34" charset="0"/>
            </a:endParaRPr>
          </a:p>
        </p:txBody>
      </p:sp>
      <p:sp>
        <p:nvSpPr>
          <p:cNvPr id="9" name="Rounded Rectangle 8"/>
          <p:cNvSpPr/>
          <p:nvPr/>
        </p:nvSpPr>
        <p:spPr>
          <a:xfrm>
            <a:off x="8508058" y="2689957"/>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D07C5E"/>
                </a:solidFill>
                <a:latin typeface="Arial" panose="020B0604020202020204" pitchFamily="34" charset="0"/>
                <a:cs typeface="Arial" panose="020B0604020202020204" pitchFamily="34" charset="0"/>
              </a:rPr>
              <a:t>HOẠT ĐỘNG NHÓM</a:t>
            </a:r>
            <a:endParaRPr lang="en-US" sz="4500" b="1" dirty="0">
              <a:solidFill>
                <a:srgbClr val="D07C5E"/>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3"/>
          <a:stretch>
            <a:fillRect/>
          </a:stretch>
        </p:blipFill>
        <p:spPr>
          <a:xfrm>
            <a:off x="695257" y="2280660"/>
            <a:ext cx="5562600" cy="69532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Freeform 3"/>
          <p:cNvSpPr/>
          <p:nvPr/>
        </p:nvSpPr>
        <p:spPr>
          <a:xfrm rot="3038789">
            <a:off x="-189178" y="89578"/>
            <a:ext cx="3333995" cy="3848768"/>
          </a:xfrm>
          <a:custGeom>
            <a:avLst/>
            <a:gdLst/>
            <a:ahLst/>
            <a:cxnLst/>
            <a:rect l="l" t="t" r="r" b="b"/>
            <a:pathLst>
              <a:path w="3333995" h="3848768">
                <a:moveTo>
                  <a:pt x="0" y="0"/>
                </a:moveTo>
                <a:lnTo>
                  <a:pt x="3333995" y="0"/>
                </a:lnTo>
                <a:lnTo>
                  <a:pt x="3333995" y="3848768"/>
                </a:lnTo>
                <a:lnTo>
                  <a:pt x="0" y="3848768"/>
                </a:lnTo>
                <a:lnTo>
                  <a:pt x="0" y="0"/>
                </a:lnTo>
                <a:close/>
              </a:path>
            </a:pathLst>
          </a:custGeom>
          <a:blipFill>
            <a:blip r:embed="rId4"/>
            <a:stretch>
              <a:fillRect/>
            </a:stretch>
          </a:blipFill>
        </p:spPr>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007054" y="674253"/>
            <a:ext cx="2590109" cy="2564208"/>
          </a:xfrm>
          <a:custGeom>
            <a:avLst/>
            <a:gdLst/>
            <a:ahLst/>
            <a:cxnLst/>
            <a:rect l="l" t="t" r="r" b="b"/>
            <a:pathLst>
              <a:path w="2590109" h="2564208">
                <a:moveTo>
                  <a:pt x="0" y="0"/>
                </a:moveTo>
                <a:lnTo>
                  <a:pt x="2590109" y="0"/>
                </a:lnTo>
                <a:lnTo>
                  <a:pt x="2590109" y="2564208"/>
                </a:lnTo>
                <a:lnTo>
                  <a:pt x="0" y="256420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1806077">
            <a:off x="16294047" y="-1003242"/>
            <a:ext cx="2895682" cy="5541975"/>
          </a:xfrm>
          <a:custGeom>
            <a:avLst/>
            <a:gdLst/>
            <a:ahLst/>
            <a:cxnLst/>
            <a:rect l="l" t="t" r="r" b="b"/>
            <a:pathLst>
              <a:path w="2895682" h="5541975">
                <a:moveTo>
                  <a:pt x="0" y="0"/>
                </a:moveTo>
                <a:lnTo>
                  <a:pt x="2895682" y="0"/>
                </a:lnTo>
                <a:lnTo>
                  <a:pt x="2895682" y="5541975"/>
                </a:lnTo>
                <a:lnTo>
                  <a:pt x="0" y="5541975"/>
                </a:lnTo>
                <a:lnTo>
                  <a:pt x="0" y="0"/>
                </a:lnTo>
                <a:close/>
              </a:path>
            </a:pathLst>
          </a:custGeom>
          <a:blipFill>
            <a:blip r:embed="rId4"/>
            <a:stretch>
              <a:fillRect/>
            </a:stretch>
          </a:blipFill>
        </p:spPr>
      </p:sp>
      <p:sp>
        <p:nvSpPr>
          <p:cNvPr id="4" name="Freeform 4"/>
          <p:cNvSpPr/>
          <p:nvPr/>
        </p:nvSpPr>
        <p:spPr>
          <a:xfrm rot="2982679">
            <a:off x="15604427" y="8298894"/>
            <a:ext cx="1522819" cy="3180823"/>
          </a:xfrm>
          <a:custGeom>
            <a:avLst/>
            <a:gdLst/>
            <a:ahLst/>
            <a:cxnLst/>
            <a:rect l="l" t="t" r="r" b="b"/>
            <a:pathLst>
              <a:path w="1522819" h="3180823">
                <a:moveTo>
                  <a:pt x="0" y="0"/>
                </a:moveTo>
                <a:lnTo>
                  <a:pt x="1522818" y="0"/>
                </a:lnTo>
                <a:lnTo>
                  <a:pt x="1522818" y="3180823"/>
                </a:lnTo>
                <a:lnTo>
                  <a:pt x="0" y="3180823"/>
                </a:lnTo>
                <a:lnTo>
                  <a:pt x="0" y="0"/>
                </a:lnTo>
                <a:close/>
              </a:path>
            </a:pathLst>
          </a:custGeom>
          <a:blipFill>
            <a:blip r:embed="rId5"/>
            <a:stretch>
              <a:fillRect/>
            </a:stretch>
          </a:blipFill>
        </p:spPr>
      </p:sp>
      <p:sp>
        <p:nvSpPr>
          <p:cNvPr id="5" name="Rounded Rectangle 4"/>
          <p:cNvSpPr/>
          <p:nvPr/>
        </p:nvSpPr>
        <p:spPr>
          <a:xfrm>
            <a:off x="7193495" y="603862"/>
            <a:ext cx="6070516" cy="1415742"/>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1. Tác giả</a:t>
            </a:r>
            <a:endParaRPr lang="en-US" sz="5000" b="1" dirty="0">
              <a:solidFill>
                <a:srgbClr val="A1805A"/>
              </a:solidFill>
              <a:latin typeface="Arial" panose="020B0604020202020204" pitchFamily="34" charset="0"/>
              <a:cs typeface="Arial" panose="020B0604020202020204" pitchFamily="34" charset="0"/>
            </a:endParaRPr>
          </a:p>
        </p:txBody>
      </p:sp>
      <p:sp>
        <p:nvSpPr>
          <p:cNvPr id="8" name="TextBox 7"/>
          <p:cNvSpPr txBox="1"/>
          <p:nvPr/>
        </p:nvSpPr>
        <p:spPr>
          <a:xfrm>
            <a:off x="7193495" y="2481452"/>
            <a:ext cx="10693117" cy="6555641"/>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4000" dirty="0" smtClean="0">
                <a:latin typeface="Arial" panose="020B0604020202020204" pitchFamily="34" charset="0"/>
                <a:cs typeface="Arial" panose="020B0604020202020204" pitchFamily="34" charset="0"/>
              </a:rPr>
              <a:t>Quê quán: Pháp</a:t>
            </a:r>
          </a:p>
          <a:p>
            <a:pPr marL="571500" indent="-571500" algn="just">
              <a:lnSpc>
                <a:spcPct val="150000"/>
              </a:lnSpc>
              <a:buFont typeface="Arial" panose="020B0604020202020204" pitchFamily="34" charset="0"/>
              <a:buChar char="•"/>
            </a:pPr>
            <a:r>
              <a:rPr lang="en-US" sz="4000" dirty="0" smtClean="0">
                <a:latin typeface="Arial" panose="020B0604020202020204" pitchFamily="34" charset="0"/>
                <a:cs typeface="Arial" panose="020B0604020202020204" pitchFamily="34" charset="0"/>
              </a:rPr>
              <a:t>Là </a:t>
            </a:r>
            <a:r>
              <a:rPr lang="en-US" sz="4000" dirty="0">
                <a:latin typeface="Arial" panose="020B0604020202020204" pitchFamily="34" charset="0"/>
                <a:cs typeface="Arial" panose="020B0604020202020204" pitchFamily="34" charset="0"/>
              </a:rPr>
              <a:t>một trong những nhà viết hài kịch lớn nhất thế </a:t>
            </a:r>
            <a:r>
              <a:rPr lang="en-US" sz="4000" dirty="0" smtClean="0">
                <a:latin typeface="Arial" panose="020B0604020202020204" pitchFamily="34" charset="0"/>
                <a:cs typeface="Arial" panose="020B0604020202020204" pitchFamily="34" charset="0"/>
              </a:rPr>
              <a:t>giới.</a:t>
            </a:r>
          </a:p>
          <a:p>
            <a:pPr marL="571500" indent="-57150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Hài kịch </a:t>
            </a:r>
            <a:r>
              <a:rPr lang="en-US" sz="4000" dirty="0" smtClean="0">
                <a:latin typeface="Arial" panose="020B0604020202020204" pitchFamily="34" charset="0"/>
                <a:cs typeface="Arial" panose="020B0604020202020204" pitchFamily="34" charset="0"/>
              </a:rPr>
              <a:t>của ông </a:t>
            </a:r>
            <a:r>
              <a:rPr lang="vi-VN" sz="4000" dirty="0" smtClean="0">
                <a:latin typeface="Arial" panose="020B0604020202020204" pitchFamily="34" charset="0"/>
                <a:cs typeface="Arial" panose="020B0604020202020204" pitchFamily="34" charset="0"/>
              </a:rPr>
              <a:t>là </a:t>
            </a:r>
            <a:r>
              <a:rPr lang="vi-VN" sz="4000" dirty="0">
                <a:latin typeface="Arial" panose="020B0604020202020204" pitchFamily="34" charset="0"/>
                <a:cs typeface="Arial" panose="020B0604020202020204" pitchFamily="34" charset="0"/>
              </a:rPr>
              <a:t>tiếng cười khoẻ khoắn, yêu </a:t>
            </a:r>
            <a:r>
              <a:rPr lang="vi-VN" sz="4000" dirty="0" smtClean="0">
                <a:latin typeface="Arial" panose="020B0604020202020204" pitchFamily="34" charset="0"/>
                <a:cs typeface="Arial" panose="020B0604020202020204" pitchFamily="34" charset="0"/>
              </a:rPr>
              <a:t>đời</a:t>
            </a:r>
            <a:r>
              <a:rPr lang="en-US" sz="4000" dirty="0" smtClean="0">
                <a:latin typeface="Arial" panose="020B0604020202020204" pitchFamily="34" charset="0"/>
                <a:cs typeface="Arial" panose="020B0604020202020204" pitchFamily="34" charset="0"/>
              </a:rPr>
              <a:t> </a:t>
            </a:r>
            <a:r>
              <a:rPr lang="vi-VN" sz="4000" dirty="0" smtClean="0">
                <a:latin typeface="Arial" panose="020B0604020202020204" pitchFamily="34" charset="0"/>
                <a:cs typeface="Arial" panose="020B0604020202020204" pitchFamily="34" charset="0"/>
              </a:rPr>
              <a:t>mà </a:t>
            </a:r>
            <a:r>
              <a:rPr lang="en-US" sz="4000" dirty="0" smtClean="0">
                <a:latin typeface="Arial" panose="020B0604020202020204" pitchFamily="34" charset="0"/>
                <a:cs typeface="Arial" panose="020B0604020202020204" pitchFamily="34" charset="0"/>
              </a:rPr>
              <a:t>cũng </a:t>
            </a:r>
            <a:r>
              <a:rPr lang="vi-VN" sz="4000" dirty="0" smtClean="0">
                <a:latin typeface="Arial" panose="020B0604020202020204" pitchFamily="34" charset="0"/>
                <a:cs typeface="Arial" panose="020B0604020202020204" pitchFamily="34" charset="0"/>
              </a:rPr>
              <a:t>sâu </a:t>
            </a:r>
            <a:r>
              <a:rPr lang="vi-VN" sz="4000" dirty="0">
                <a:latin typeface="Arial" panose="020B0604020202020204" pitchFamily="34" charset="0"/>
                <a:cs typeface="Arial" panose="020B0604020202020204" pitchFamily="34" charset="0"/>
              </a:rPr>
              <a:t>sắc, thâm trầm. </a:t>
            </a:r>
            <a:endParaRPr lang="en-US" sz="4000" dirty="0" smtClean="0">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dirty="0" smtClean="0">
                <a:latin typeface="Arial" panose="020B0604020202020204" pitchFamily="34" charset="0"/>
                <a:cs typeface="Arial" panose="020B0604020202020204" pitchFamily="34" charset="0"/>
              </a:rPr>
              <a:t>Kiểu nhân vật trong hài kịch</a:t>
            </a:r>
            <a:r>
              <a:rPr lang="vi-VN" sz="4000" dirty="0" smtClean="0">
                <a:latin typeface="Arial" panose="020B0604020202020204" pitchFamily="34" charset="0"/>
                <a:cs typeface="Arial" panose="020B0604020202020204" pitchFamily="34" charset="0"/>
              </a:rPr>
              <a:t>: </a:t>
            </a:r>
            <a:r>
              <a:rPr lang="vi-VN" sz="4000" dirty="0">
                <a:latin typeface="Arial" panose="020B0604020202020204" pitchFamily="34" charset="0"/>
                <a:cs typeface="Arial" panose="020B0604020202020204" pitchFamily="34" charset="0"/>
              </a:rPr>
              <a:t>đạo đức giả, hà tiện, thông thái rởm, học </a:t>
            </a:r>
            <a:r>
              <a:rPr lang="vi-VN" sz="4000" dirty="0" smtClean="0">
                <a:latin typeface="Arial" panose="020B0604020202020204" pitchFamily="34" charset="0"/>
                <a:cs typeface="Arial" panose="020B0604020202020204" pitchFamily="34" charset="0"/>
              </a:rPr>
              <a:t>đòi</a:t>
            </a:r>
            <a:r>
              <a:rPr lang="en-US" sz="4000" dirty="0" smtClean="0">
                <a:latin typeface="Arial" panose="020B0604020202020204" pitchFamily="34" charset="0"/>
                <a:cs typeface="Arial" panose="020B0604020202020204" pitchFamily="34" charset="0"/>
              </a:rPr>
              <a:t>…</a:t>
            </a:r>
          </a:p>
        </p:txBody>
      </p:sp>
      <p:pic>
        <p:nvPicPr>
          <p:cNvPr id="10" name="Picture 9"/>
          <p:cNvPicPr>
            <a:picLocks noChangeAspect="1"/>
          </p:cNvPicPr>
          <p:nvPr/>
        </p:nvPicPr>
        <p:blipFill>
          <a:blip r:embed="rId6"/>
          <a:stretch>
            <a:fillRect/>
          </a:stretch>
        </p:blipFill>
        <p:spPr>
          <a:xfrm>
            <a:off x="427046" y="419100"/>
            <a:ext cx="6477000" cy="97284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897237">
            <a:off x="-526073" y="-740"/>
            <a:ext cx="3222950" cy="4719390"/>
          </a:xfrm>
          <a:custGeom>
            <a:avLst/>
            <a:gdLst/>
            <a:ahLst/>
            <a:cxnLst/>
            <a:rect l="l" t="t" r="r" b="b"/>
            <a:pathLst>
              <a:path w="3222950" h="4719390">
                <a:moveTo>
                  <a:pt x="0" y="0"/>
                </a:moveTo>
                <a:lnTo>
                  <a:pt x="3222950" y="0"/>
                </a:lnTo>
                <a:lnTo>
                  <a:pt x="3222950" y="4719390"/>
                </a:lnTo>
                <a:lnTo>
                  <a:pt x="0" y="4719390"/>
                </a:lnTo>
                <a:lnTo>
                  <a:pt x="0" y="0"/>
                </a:lnTo>
                <a:close/>
              </a:path>
            </a:pathLst>
          </a:custGeom>
          <a:blipFill>
            <a:blip r:embed="rId2"/>
            <a:stretch>
              <a:fillRect/>
            </a:stretch>
          </a:blipFill>
        </p:spPr>
      </p:sp>
      <p:grpSp>
        <p:nvGrpSpPr>
          <p:cNvPr id="10" name="Group 9"/>
          <p:cNvGrpSpPr/>
          <p:nvPr/>
        </p:nvGrpSpPr>
        <p:grpSpPr>
          <a:xfrm>
            <a:off x="521877" y="3467101"/>
            <a:ext cx="4306216" cy="6528060"/>
            <a:chOff x="521877" y="3467101"/>
            <a:chExt cx="4306216" cy="6528060"/>
          </a:xfrm>
        </p:grpSpPr>
        <p:pic>
          <p:nvPicPr>
            <p:cNvPr id="4" name="Picture 3"/>
            <p:cNvPicPr>
              <a:picLocks noChangeAspect="1"/>
            </p:cNvPicPr>
            <p:nvPr/>
          </p:nvPicPr>
          <p:blipFill>
            <a:blip r:embed="rId3"/>
            <a:stretch>
              <a:fillRect/>
            </a:stretch>
          </p:blipFill>
          <p:spPr>
            <a:xfrm>
              <a:off x="521877" y="3467101"/>
              <a:ext cx="4306216" cy="6142962"/>
            </a:xfrm>
            <a:prstGeom prst="rect">
              <a:avLst/>
            </a:prstGeom>
            <a:ln>
              <a:noFill/>
            </a:ln>
            <a:effectLst>
              <a:softEdge rad="112500"/>
            </a:effectLst>
          </p:spPr>
        </p:pic>
        <p:sp>
          <p:nvSpPr>
            <p:cNvPr id="7" name="Rounded Rectangle 6"/>
            <p:cNvSpPr/>
            <p:nvPr/>
          </p:nvSpPr>
          <p:spPr>
            <a:xfrm>
              <a:off x="598978" y="8991598"/>
              <a:ext cx="4152014" cy="1003563"/>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ysClr val="windowText" lastClr="000000"/>
                  </a:solidFill>
                  <a:latin typeface="Arial" panose="020B0604020202020204" pitchFamily="34" charset="0"/>
                  <a:cs typeface="Arial" panose="020B0604020202020204" pitchFamily="34" charset="0"/>
                </a:rPr>
                <a:t>Lão hà tiện</a:t>
              </a:r>
              <a:endParaRPr lang="vi-VN" sz="4000" dirty="0">
                <a:solidFill>
                  <a:sysClr val="windowText" lastClr="000000"/>
                </a:solidFill>
                <a:latin typeface="Arial" panose="020B0604020202020204" pitchFamily="34" charset="0"/>
                <a:cs typeface="Arial" panose="020B0604020202020204" pitchFamily="34" charset="0"/>
              </a:endParaRPr>
            </a:p>
          </p:txBody>
        </p:sp>
      </p:grpSp>
      <p:grpSp>
        <p:nvGrpSpPr>
          <p:cNvPr id="11" name="Group 10"/>
          <p:cNvGrpSpPr/>
          <p:nvPr/>
        </p:nvGrpSpPr>
        <p:grpSpPr>
          <a:xfrm>
            <a:off x="5086963" y="3462318"/>
            <a:ext cx="7771599" cy="6566514"/>
            <a:chOff x="5086963" y="3462318"/>
            <a:chExt cx="7771599" cy="6566514"/>
          </a:xfrm>
        </p:grpSpPr>
        <p:pic>
          <p:nvPicPr>
            <p:cNvPr id="5" name="Picture 4"/>
            <p:cNvPicPr>
              <a:picLocks noChangeAspect="1"/>
            </p:cNvPicPr>
            <p:nvPr/>
          </p:nvPicPr>
          <p:blipFill>
            <a:blip r:embed="rId4"/>
            <a:stretch>
              <a:fillRect/>
            </a:stretch>
          </p:blipFill>
          <p:spPr>
            <a:xfrm>
              <a:off x="5086963" y="3462318"/>
              <a:ext cx="7771599" cy="6142962"/>
            </a:xfrm>
            <a:prstGeom prst="rect">
              <a:avLst/>
            </a:prstGeom>
            <a:ln>
              <a:noFill/>
            </a:ln>
            <a:effectLst>
              <a:softEdge rad="112500"/>
            </a:effectLst>
          </p:spPr>
        </p:pic>
        <p:sp>
          <p:nvSpPr>
            <p:cNvPr id="8" name="Rounded Rectangle 7"/>
            <p:cNvSpPr/>
            <p:nvPr/>
          </p:nvSpPr>
          <p:spPr>
            <a:xfrm>
              <a:off x="5794034" y="9025269"/>
              <a:ext cx="6357456" cy="1003563"/>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ysClr val="windowText" lastClr="000000"/>
                  </a:solidFill>
                  <a:latin typeface="Arial" panose="020B0604020202020204" pitchFamily="34" charset="0"/>
                  <a:cs typeface="Arial" panose="020B0604020202020204" pitchFamily="34" charset="0"/>
                </a:rPr>
                <a:t>Trưởng giả học làm sang</a:t>
              </a:r>
              <a:endParaRPr lang="vi-VN" sz="4000" dirty="0">
                <a:solidFill>
                  <a:sysClr val="windowText" lastClr="000000"/>
                </a:solidFill>
                <a:latin typeface="Arial" panose="020B0604020202020204" pitchFamily="34" charset="0"/>
                <a:cs typeface="Arial" panose="020B0604020202020204" pitchFamily="34" charset="0"/>
              </a:endParaRPr>
            </a:p>
          </p:txBody>
        </p:sp>
      </p:grpSp>
      <p:grpSp>
        <p:nvGrpSpPr>
          <p:cNvPr id="12" name="Group 11"/>
          <p:cNvGrpSpPr/>
          <p:nvPr/>
        </p:nvGrpSpPr>
        <p:grpSpPr>
          <a:xfrm>
            <a:off x="12987891" y="3467100"/>
            <a:ext cx="4941736" cy="6561732"/>
            <a:chOff x="12987891" y="3467100"/>
            <a:chExt cx="4941736" cy="6561732"/>
          </a:xfrm>
        </p:grpSpPr>
        <p:pic>
          <p:nvPicPr>
            <p:cNvPr id="6" name="Picture 5"/>
            <p:cNvPicPr>
              <a:picLocks noChangeAspect="1"/>
            </p:cNvPicPr>
            <p:nvPr/>
          </p:nvPicPr>
          <p:blipFill>
            <a:blip r:embed="rId5"/>
            <a:stretch>
              <a:fillRect/>
            </a:stretch>
          </p:blipFill>
          <p:spPr>
            <a:xfrm>
              <a:off x="13117432" y="3467100"/>
              <a:ext cx="4682654" cy="6138180"/>
            </a:xfrm>
            <a:prstGeom prst="rect">
              <a:avLst/>
            </a:prstGeom>
            <a:ln>
              <a:noFill/>
            </a:ln>
            <a:effectLst>
              <a:softEdge rad="112500"/>
            </a:effectLst>
          </p:spPr>
        </p:pic>
        <p:sp>
          <p:nvSpPr>
            <p:cNvPr id="9" name="Rounded Rectangle 8"/>
            <p:cNvSpPr/>
            <p:nvPr/>
          </p:nvSpPr>
          <p:spPr>
            <a:xfrm>
              <a:off x="12987891" y="9025269"/>
              <a:ext cx="4941736" cy="1003563"/>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ysClr val="windowText" lastClr="000000"/>
                  </a:solidFill>
                  <a:latin typeface="Arial" panose="020B0604020202020204" pitchFamily="34" charset="0"/>
                  <a:cs typeface="Arial" panose="020B0604020202020204" pitchFamily="34" charset="0"/>
                </a:rPr>
                <a:t>Người bệnh tưởng</a:t>
              </a:r>
              <a:endParaRPr lang="vi-VN" sz="4000" dirty="0">
                <a:solidFill>
                  <a:sysClr val="windowText" lastClr="000000"/>
                </a:solidFill>
                <a:latin typeface="Arial" panose="020B0604020202020204" pitchFamily="34" charset="0"/>
                <a:cs typeface="Arial" panose="020B0604020202020204" pitchFamily="34" charset="0"/>
              </a:endParaRPr>
            </a:p>
          </p:txBody>
        </p:sp>
      </p:grpSp>
      <p:sp>
        <p:nvSpPr>
          <p:cNvPr id="13" name="TextBox 12"/>
          <p:cNvSpPr txBox="1"/>
          <p:nvPr/>
        </p:nvSpPr>
        <p:spPr>
          <a:xfrm>
            <a:off x="3429000" y="636412"/>
            <a:ext cx="11963400" cy="1938992"/>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4000" dirty="0" smtClean="0">
                <a:latin typeface="Arial" panose="020B0604020202020204" pitchFamily="34" charset="0"/>
                <a:cs typeface="Arial" panose="020B0604020202020204" pitchFamily="34" charset="0"/>
              </a:rPr>
              <a:t>Tác phẩm tiêu biểu: </a:t>
            </a:r>
            <a:r>
              <a:rPr lang="vi-VN" sz="4000" i="1" dirty="0">
                <a:latin typeface="Arial" panose="020B0604020202020204" pitchFamily="34" charset="0"/>
                <a:cs typeface="Arial" panose="020B0604020202020204" pitchFamily="34" charset="0"/>
              </a:rPr>
              <a:t>Tác-tuýp </a:t>
            </a:r>
            <a:r>
              <a:rPr lang="vi-VN" sz="4000" dirty="0">
                <a:latin typeface="Arial" panose="020B0604020202020204" pitchFamily="34" charset="0"/>
                <a:cs typeface="Arial" panose="020B0604020202020204" pitchFamily="34" charset="0"/>
              </a:rPr>
              <a:t>(1664)</a:t>
            </a:r>
            <a:r>
              <a:rPr lang="vi-VN" sz="4000" i="1" dirty="0">
                <a:latin typeface="Arial" panose="020B0604020202020204" pitchFamily="34" charset="0"/>
                <a:cs typeface="Arial" panose="020B0604020202020204" pitchFamily="34" charset="0"/>
              </a:rPr>
              <a:t>, Lão hà tiện </a:t>
            </a:r>
            <a:r>
              <a:rPr lang="vi-VN" sz="4000" dirty="0">
                <a:latin typeface="Arial" panose="020B0604020202020204" pitchFamily="34" charset="0"/>
                <a:cs typeface="Arial" panose="020B0604020202020204" pitchFamily="34" charset="0"/>
              </a:rPr>
              <a:t>(1668)</a:t>
            </a:r>
            <a:r>
              <a:rPr lang="vi-VN" sz="4000" i="1" dirty="0">
                <a:latin typeface="Arial" panose="020B0604020202020204" pitchFamily="34" charset="0"/>
                <a:cs typeface="Arial" panose="020B0604020202020204" pitchFamily="34" charset="0"/>
              </a:rPr>
              <a:t>, Trưởng giả học làm sang </a:t>
            </a:r>
            <a:r>
              <a:rPr lang="vi-VN" sz="4000" dirty="0">
                <a:latin typeface="Arial" panose="020B0604020202020204" pitchFamily="34" charset="0"/>
                <a:cs typeface="Arial" panose="020B0604020202020204" pitchFamily="34" charset="0"/>
              </a:rPr>
              <a:t>(1670</a:t>
            </a:r>
            <a:r>
              <a:rPr lang="vi-VN" sz="4000"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a:t>
            </a:r>
            <a:endParaRPr lang="vi-VN" sz="4000" i="1" dirty="0">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22" presetClass="entr" presetSubtype="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par>
                                <p:cTn id="16" presetID="22" presetClass="entr" presetSubtype="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7885926"/>
            <a:ext cx="2473414" cy="2803723"/>
          </a:xfrm>
          <a:custGeom>
            <a:avLst/>
            <a:gdLst/>
            <a:ahLst/>
            <a:cxnLst/>
            <a:rect l="l" t="t" r="r" b="b"/>
            <a:pathLst>
              <a:path w="2077925" h="2285527">
                <a:moveTo>
                  <a:pt x="0" y="0"/>
                </a:moveTo>
                <a:lnTo>
                  <a:pt x="2077925" y="0"/>
                </a:lnTo>
                <a:lnTo>
                  <a:pt x="2077925" y="2285527"/>
                </a:lnTo>
                <a:lnTo>
                  <a:pt x="0" y="2285527"/>
                </a:lnTo>
                <a:lnTo>
                  <a:pt x="0" y="0"/>
                </a:lnTo>
                <a:close/>
              </a:path>
            </a:pathLst>
          </a:custGeom>
          <a:blipFill>
            <a:blip r:embed="rId2"/>
            <a:stretch>
              <a:fillRect/>
            </a:stretch>
          </a:blipFill>
        </p:spPr>
      </p:sp>
      <p:pic>
        <p:nvPicPr>
          <p:cNvPr id="4" name="Picture 3"/>
          <p:cNvPicPr>
            <a:picLocks noChangeAspect="1"/>
          </p:cNvPicPr>
          <p:nvPr/>
        </p:nvPicPr>
        <p:blipFill>
          <a:blip r:embed="rId3"/>
          <a:stretch>
            <a:fillRect/>
          </a:stretch>
        </p:blipFill>
        <p:spPr>
          <a:xfrm rot="12201833">
            <a:off x="14915594" y="-1346259"/>
            <a:ext cx="3802122" cy="3855566"/>
          </a:xfrm>
          <a:prstGeom prst="rect">
            <a:avLst/>
          </a:prstGeom>
        </p:spPr>
      </p:pic>
      <p:sp>
        <p:nvSpPr>
          <p:cNvPr id="5" name="Rounded Rectangle 4"/>
          <p:cNvSpPr/>
          <p:nvPr/>
        </p:nvSpPr>
        <p:spPr>
          <a:xfrm>
            <a:off x="7691504" y="581524"/>
            <a:ext cx="6070516" cy="1415742"/>
          </a:xfrm>
          <a:prstGeom prst="roundRect">
            <a:avLst/>
          </a:prstGeom>
          <a:solidFill>
            <a:schemeClr val="bg1"/>
          </a:solidFill>
          <a:ln w="38100">
            <a:solidFill>
              <a:srgbClr val="A180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1805A"/>
                </a:solidFill>
                <a:latin typeface="Arial" panose="020B0604020202020204" pitchFamily="34" charset="0"/>
                <a:cs typeface="Arial" panose="020B0604020202020204" pitchFamily="34" charset="0"/>
              </a:rPr>
              <a:t>2. Tác phẩm</a:t>
            </a:r>
            <a:endParaRPr lang="en-US" sz="5000" b="1" dirty="0">
              <a:solidFill>
                <a:srgbClr val="A1805A"/>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1400185" y="1997266"/>
            <a:ext cx="5558924" cy="7888112"/>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55422" y="2476500"/>
            <a:ext cx="10114280" cy="7478970"/>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Xuất xứ: Trích trong vở kịch năm hồi</a:t>
            </a:r>
            <a:r>
              <a:rPr lang="vi-VN" sz="4000" dirty="0" smtClean="0">
                <a:latin typeface="Arial" panose="020B0604020202020204" pitchFamily="34" charset="0"/>
                <a:cs typeface="Arial" panose="020B0604020202020204" pitchFamily="34" charset="0"/>
              </a:rPr>
              <a:t>:</a:t>
            </a:r>
            <a:r>
              <a:rPr lang="en-US" sz="4000" dirty="0" smtClean="0">
                <a:latin typeface="Arial" panose="020B0604020202020204" pitchFamily="34" charset="0"/>
                <a:cs typeface="Arial" panose="020B0604020202020204" pitchFamily="34" charset="0"/>
              </a:rPr>
              <a:t> </a:t>
            </a:r>
            <a:r>
              <a:rPr lang="vi-VN" sz="4000" i="1" dirty="0" smtClean="0">
                <a:latin typeface="Arial" panose="020B0604020202020204" pitchFamily="34" charset="0"/>
                <a:cs typeface="Arial" panose="020B0604020202020204" pitchFamily="34" charset="0"/>
              </a:rPr>
              <a:t>“</a:t>
            </a:r>
            <a:r>
              <a:rPr lang="vi-VN" sz="4000" i="1" dirty="0">
                <a:latin typeface="Arial" panose="020B0604020202020204" pitchFamily="34" charset="0"/>
                <a:cs typeface="Arial" panose="020B0604020202020204" pitchFamily="34" charset="0"/>
              </a:rPr>
              <a:t>Trưởng giả học làm sang”</a:t>
            </a:r>
            <a:r>
              <a:rPr lang="vi-VN" sz="4000" dirty="0">
                <a:latin typeface="Arial" panose="020B0604020202020204" pitchFamily="34" charset="0"/>
                <a:cs typeface="Arial" panose="020B0604020202020204" pitchFamily="34" charset="0"/>
              </a:rPr>
              <a:t> (1670</a:t>
            </a:r>
            <a:r>
              <a:rPr lang="vi-VN" sz="4000" dirty="0" smtClean="0">
                <a:latin typeface="Arial" panose="020B0604020202020204" pitchFamily="34" charset="0"/>
                <a:cs typeface="Arial" panose="020B0604020202020204" pitchFamily="34" charset="0"/>
              </a:rPr>
              <a:t>)</a:t>
            </a:r>
            <a:r>
              <a:rPr lang="en-US" sz="4000" dirty="0" smtClean="0">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a:latin typeface="Arial" panose="020B0604020202020204" pitchFamily="34" charset="0"/>
                <a:cs typeface="Arial" panose="020B0604020202020204" pitchFamily="34" charset="0"/>
              </a:rPr>
              <a:t>Nội dung chính: </a:t>
            </a:r>
            <a:endParaRPr lang="en-US" sz="4000" dirty="0" smtClean="0">
              <a:latin typeface="Arial" panose="020B0604020202020204" pitchFamily="34" charset="0"/>
              <a:cs typeface="Arial" panose="020B0604020202020204" pitchFamily="34" charset="0"/>
            </a:endParaRPr>
          </a:p>
          <a:p>
            <a:pPr marL="571500" indent="-571500" algn="just">
              <a:lnSpc>
                <a:spcPct val="150000"/>
              </a:lnSpc>
              <a:buFont typeface="Courier New" panose="02070309020205020404" pitchFamily="49" charset="0"/>
              <a:buChar char="o"/>
            </a:pPr>
            <a:r>
              <a:rPr lang="vi-VN" sz="4000" dirty="0" smtClean="0">
                <a:latin typeface="Arial" panose="020B0604020202020204" pitchFamily="34" charset="0"/>
                <a:cs typeface="Arial" panose="020B0604020202020204" pitchFamily="34" charset="0"/>
              </a:rPr>
              <a:t>Vở </a:t>
            </a:r>
            <a:r>
              <a:rPr lang="vi-VN" sz="4000" dirty="0">
                <a:latin typeface="Arial" panose="020B0604020202020204" pitchFamily="34" charset="0"/>
                <a:cs typeface="Arial" panose="020B0604020202020204" pitchFamily="34" charset="0"/>
              </a:rPr>
              <a:t>kịch </a:t>
            </a:r>
            <a:r>
              <a:rPr lang="en-US" sz="4000" dirty="0" smtClean="0">
                <a:latin typeface="Arial" panose="020B0604020202020204" pitchFamily="34" charset="0"/>
                <a:cs typeface="Arial" panose="020B0604020202020204" pitchFamily="34" charset="0"/>
              </a:rPr>
              <a:t>kể về</a:t>
            </a:r>
            <a:r>
              <a:rPr lang="vi-VN" sz="4000" dirty="0" smtClean="0">
                <a:latin typeface="Arial" panose="020B0604020202020204" pitchFamily="34" charset="0"/>
                <a:cs typeface="Arial" panose="020B0604020202020204" pitchFamily="34" charset="0"/>
              </a:rPr>
              <a:t> </a:t>
            </a:r>
            <a:r>
              <a:rPr lang="vi-VN" sz="4000" dirty="0">
                <a:latin typeface="Arial" panose="020B0604020202020204" pitchFamily="34" charset="0"/>
                <a:cs typeface="Arial" panose="020B0604020202020204" pitchFamily="34" charset="0"/>
              </a:rPr>
              <a:t>những người giàu có nhưng thiếu hiểu biết, ham danh </a:t>
            </a:r>
            <a:r>
              <a:rPr lang="vi-VN" sz="4000" dirty="0" smtClean="0">
                <a:latin typeface="Arial" panose="020B0604020202020204" pitchFamily="34" charset="0"/>
                <a:cs typeface="Arial" panose="020B0604020202020204" pitchFamily="34" charset="0"/>
              </a:rPr>
              <a:t>vọng</a:t>
            </a:r>
            <a:r>
              <a:rPr lang="en-US" sz="4000" dirty="0" smtClean="0">
                <a:latin typeface="Arial" panose="020B0604020202020204" pitchFamily="34" charset="0"/>
                <a:cs typeface="Arial" panose="020B0604020202020204" pitchFamily="34" charset="0"/>
              </a:rPr>
              <a:t>.</a:t>
            </a:r>
          </a:p>
          <a:p>
            <a:pPr marL="571500" indent="-571500" algn="just">
              <a:lnSpc>
                <a:spcPct val="150000"/>
              </a:lnSpc>
              <a:buFont typeface="Courier New" panose="02070309020205020404" pitchFamily="49" charset="0"/>
              <a:buChar char="o"/>
            </a:pPr>
            <a:r>
              <a:rPr lang="vi-VN" sz="4000" dirty="0" smtClean="0">
                <a:latin typeface="Arial" panose="020B0604020202020204" pitchFamily="34" charset="0"/>
                <a:cs typeface="Arial" panose="020B0604020202020204" pitchFamily="34" charset="0"/>
              </a:rPr>
              <a:t>Trở </a:t>
            </a:r>
            <a:r>
              <a:rPr lang="vi-VN" sz="4000" dirty="0">
                <a:latin typeface="Arial" panose="020B0604020202020204" pitchFamily="34" charset="0"/>
                <a:cs typeface="Arial" panose="020B0604020202020204" pitchFamily="34" charset="0"/>
              </a:rPr>
              <a:t>thành kẻ lố bịch và ngu ngốc, thậm chí bị lợi dụng, cợt </a:t>
            </a:r>
            <a:r>
              <a:rPr lang="vi-VN" sz="4000" dirty="0" smtClean="0">
                <a:latin typeface="Arial" panose="020B0604020202020204" pitchFamily="34" charset="0"/>
                <a:cs typeface="Arial" panose="020B0604020202020204" pitchFamily="34" charset="0"/>
              </a:rPr>
              <a:t>nh</a:t>
            </a:r>
            <a:r>
              <a:rPr lang="en-US" sz="4000" dirty="0">
                <a:latin typeface="Arial" panose="020B0604020202020204" pitchFamily="34" charset="0"/>
                <a:cs typeface="Arial" panose="020B0604020202020204" pitchFamily="34" charset="0"/>
              </a:rPr>
              <a:t>ả</a:t>
            </a:r>
            <a:r>
              <a:rPr lang="vi-VN" sz="4000" dirty="0" smtClean="0">
                <a:latin typeface="Arial" panose="020B0604020202020204" pitchFamily="34" charset="0"/>
                <a:cs typeface="Arial" panose="020B0604020202020204" pitchFamily="34" charset="0"/>
              </a:rPr>
              <a:t> </a:t>
            </a:r>
            <a:r>
              <a:rPr lang="vi-VN" sz="4000" dirty="0">
                <a:latin typeface="Arial" panose="020B0604020202020204" pitchFamily="34" charset="0"/>
                <a:cs typeface="Arial" panose="020B0604020202020204" pitchFamily="34" charset="0"/>
              </a:rPr>
              <a:t>mà vẫn không hết ảo tưởng, mù </a:t>
            </a:r>
            <a:r>
              <a:rPr lang="vi-VN" sz="4000" dirty="0" smtClean="0">
                <a:latin typeface="Arial" panose="020B0604020202020204" pitchFamily="34" charset="0"/>
                <a:cs typeface="Arial" panose="020B0604020202020204" pitchFamily="34" charset="0"/>
              </a:rPr>
              <a:t>quáng</a:t>
            </a:r>
            <a:r>
              <a:rPr lang="en-US" sz="4000" dirty="0">
                <a:latin typeface="Arial" panose="020B0604020202020204" pitchFamily="34" charset="0"/>
                <a:cs typeface="Arial" panose="020B0604020202020204" pitchFamily="34" charset="0"/>
              </a:rPr>
              <a:t>.</a:t>
            </a:r>
            <a:endParaRPr lang="vi-VN"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06371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500"/>
                                        <p:tgtEl>
                                          <p:spTgt spid="3"/>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TotalTime>
  <Words>1842</Words>
  <PresentationFormat>Custom</PresentationFormat>
  <Paragraphs>144</Paragraphs>
  <Slides>36</Slides>
  <Notes>0</Notes>
  <HiddenSlides>0</HiddenSlides>
  <MMClips>14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Courier New</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tailieugiaovien.edu.vn</dc:creator>
  <dcterms:created xsi:type="dcterms:W3CDTF">2006-08-16T00:00:00Z</dcterms:created>
  <dcterms:modified xsi:type="dcterms:W3CDTF">2023-09-26T07:47:19Z</dcterms:modified>
  <dc:identifier>DAFuUWKBgW4</dc:identifier>
</cp:coreProperties>
</file>