
<file path=[Content_Types].xml><?xml version="1.0" encoding="utf-8"?>
<Types xmlns="http://schemas.openxmlformats.org/package/2006/content-types">
  <Default Extension="png" ContentType="image/png"/>
  <Default Extension="mp3" ContentType="audio/mpe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4" r:id="rId2"/>
    <p:sldId id="262" r:id="rId3"/>
    <p:sldId id="256" r:id="rId4"/>
    <p:sldId id="258" r:id="rId5"/>
    <p:sldId id="290" r:id="rId6"/>
    <p:sldId id="272" r:id="rId7"/>
    <p:sldId id="273" r:id="rId8"/>
    <p:sldId id="291" r:id="rId9"/>
    <p:sldId id="274" r:id="rId10"/>
    <p:sldId id="259" r:id="rId11"/>
    <p:sldId id="292" r:id="rId12"/>
    <p:sldId id="293" r:id="rId13"/>
    <p:sldId id="294" r:id="rId14"/>
    <p:sldId id="271" r:id="rId15"/>
    <p:sldId id="298" r:id="rId16"/>
    <p:sldId id="295" r:id="rId17"/>
    <p:sldId id="269" r:id="rId18"/>
    <p:sldId id="297" r:id="rId19"/>
    <p:sldId id="257" r:id="rId20"/>
    <p:sldId id="260" r:id="rId21"/>
    <p:sldId id="270" r:id="rId22"/>
    <p:sldId id="268" r:id="rId23"/>
    <p:sldId id="261" r:id="rId24"/>
    <p:sldId id="275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76" r:id="rId39"/>
    <p:sldId id="263" r:id="rId40"/>
    <p:sldId id="267" r:id="rId41"/>
    <p:sldId id="265" r:id="rId42"/>
  </p:sldIdLst>
  <p:sldSz cx="18288000" cy="10287000"/>
  <p:notesSz cx="6858000" cy="9144000"/>
  <p:embeddedFontLst>
    <p:embeddedFont>
      <p:font typeface="Calibri" panose="020F0502020204030204" pitchFamily="34" charset="0"/>
      <p:regular r:id="rId43"/>
      <p:bold r:id="rId44"/>
      <p:italic r:id="rId45"/>
      <p:boldItalic r:id="rId46"/>
    </p:embeddedFont>
    <p:embeddedFont>
      <p:font typeface="Arial" panose="020B0604020202020204" pitchFamily="34" charset="0"/>
      <p:regular r:id="rId4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6449"/>
    <a:srgbClr val="59926C"/>
    <a:srgbClr val="C6EBC9"/>
    <a:srgbClr val="FFDDEE"/>
    <a:srgbClr val="EF359B"/>
    <a:srgbClr val="F473B9"/>
    <a:srgbClr val="F3D5E4"/>
    <a:srgbClr val="E6AC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015" autoAdjust="0"/>
    <p:restoredTop sz="94622" autoAdjust="0"/>
  </p:normalViewPr>
  <p:slideViewPr>
    <p:cSldViewPr>
      <p:cViewPr varScale="1">
        <p:scale>
          <a:sx n="49" d="100"/>
          <a:sy n="49" d="100"/>
        </p:scale>
        <p:origin x="678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5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1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6EB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6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4.sv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7" Type="http://schemas.openxmlformats.org/officeDocument/2006/relationships/image" Target="../media/image16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sv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sv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20.sv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4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12.svg"/><Relationship Id="rId7" Type="http://schemas.openxmlformats.org/officeDocument/2006/relationships/image" Target="../media/image16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4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4.svg"/><Relationship Id="rId7" Type="http://schemas.openxmlformats.org/officeDocument/2006/relationships/image" Target="../media/image2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16.sv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7" Type="http://schemas.openxmlformats.org/officeDocument/2006/relationships/image" Target="../media/image16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9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svg"/><Relationship Id="rId5" Type="http://schemas.openxmlformats.org/officeDocument/2006/relationships/image" Target="../media/image14.sv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svg"/><Relationship Id="rId5" Type="http://schemas.openxmlformats.org/officeDocument/2006/relationships/image" Target="../media/image14.svg"/></Relationships>
</file>

<file path=ppt/slides/_rels/slide2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.png"/><Relationship Id="rId3" Type="http://schemas.openxmlformats.org/officeDocument/2006/relationships/image" Target="../media/image30.svg"/><Relationship Id="rId12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26.svg"/><Relationship Id="rId5" Type="http://schemas.openxmlformats.org/officeDocument/2006/relationships/image" Target="../media/image2.sv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3" Type="http://schemas.microsoft.com/office/2007/relationships/media" Target="../media/media2.mp3"/><Relationship Id="rId7" Type="http://schemas.openxmlformats.org/officeDocument/2006/relationships/image" Target="../media/image2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4.png"/><Relationship Id="rId5" Type="http://schemas.openxmlformats.org/officeDocument/2006/relationships/slideLayout" Target="../slideLayouts/slideLayout7.xml"/><Relationship Id="rId10" Type="http://schemas.openxmlformats.org/officeDocument/2006/relationships/image" Target="NULL"/><Relationship Id="rId4" Type="http://schemas.openxmlformats.org/officeDocument/2006/relationships/audio" Target="../media/media2.mp3"/><Relationship Id="rId9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3" Type="http://schemas.microsoft.com/office/2007/relationships/media" Target="../media/media2.mp3"/><Relationship Id="rId7" Type="http://schemas.openxmlformats.org/officeDocument/2006/relationships/image" Target="../media/image2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4.png"/><Relationship Id="rId5" Type="http://schemas.openxmlformats.org/officeDocument/2006/relationships/slideLayout" Target="../slideLayouts/slideLayout7.xml"/><Relationship Id="rId10" Type="http://schemas.openxmlformats.org/officeDocument/2006/relationships/image" Target="NULL"/><Relationship Id="rId4" Type="http://schemas.openxmlformats.org/officeDocument/2006/relationships/audio" Target="../media/media2.mp3"/><Relationship Id="rId9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3" Type="http://schemas.microsoft.com/office/2007/relationships/media" Target="../media/media2.mp3"/><Relationship Id="rId7" Type="http://schemas.openxmlformats.org/officeDocument/2006/relationships/image" Target="../media/image2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4.png"/><Relationship Id="rId5" Type="http://schemas.openxmlformats.org/officeDocument/2006/relationships/slideLayout" Target="../slideLayouts/slideLayout7.xml"/><Relationship Id="rId10" Type="http://schemas.openxmlformats.org/officeDocument/2006/relationships/image" Target="NULL"/><Relationship Id="rId4" Type="http://schemas.openxmlformats.org/officeDocument/2006/relationships/audio" Target="../media/media2.mp3"/><Relationship Id="rId9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3" Type="http://schemas.microsoft.com/office/2007/relationships/media" Target="../media/media2.mp3"/><Relationship Id="rId7" Type="http://schemas.openxmlformats.org/officeDocument/2006/relationships/image" Target="../media/image2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4.png"/><Relationship Id="rId5" Type="http://schemas.openxmlformats.org/officeDocument/2006/relationships/slideLayout" Target="../slideLayouts/slideLayout7.xml"/><Relationship Id="rId10" Type="http://schemas.openxmlformats.org/officeDocument/2006/relationships/image" Target="NULL"/><Relationship Id="rId4" Type="http://schemas.openxmlformats.org/officeDocument/2006/relationships/audio" Target="../media/media2.mp3"/><Relationship Id="rId9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3" Type="http://schemas.microsoft.com/office/2007/relationships/media" Target="../media/media2.mp3"/><Relationship Id="rId7" Type="http://schemas.openxmlformats.org/officeDocument/2006/relationships/image" Target="../media/image2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4.png"/><Relationship Id="rId5" Type="http://schemas.openxmlformats.org/officeDocument/2006/relationships/slideLayout" Target="../slideLayouts/slideLayout7.xml"/><Relationship Id="rId10" Type="http://schemas.openxmlformats.org/officeDocument/2006/relationships/image" Target="NULL"/><Relationship Id="rId4" Type="http://schemas.openxmlformats.org/officeDocument/2006/relationships/audio" Target="../media/media2.mp3"/><Relationship Id="rId9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3" Type="http://schemas.microsoft.com/office/2007/relationships/media" Target="../media/media2.mp3"/><Relationship Id="rId7" Type="http://schemas.openxmlformats.org/officeDocument/2006/relationships/image" Target="../media/image2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4.png"/><Relationship Id="rId5" Type="http://schemas.openxmlformats.org/officeDocument/2006/relationships/slideLayout" Target="../slideLayouts/slideLayout7.xml"/><Relationship Id="rId10" Type="http://schemas.openxmlformats.org/officeDocument/2006/relationships/image" Target="NULL"/><Relationship Id="rId4" Type="http://schemas.openxmlformats.org/officeDocument/2006/relationships/audio" Target="../media/media2.mp3"/><Relationship Id="rId9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3" Type="http://schemas.microsoft.com/office/2007/relationships/media" Target="../media/media2.mp3"/><Relationship Id="rId7" Type="http://schemas.openxmlformats.org/officeDocument/2006/relationships/image" Target="../media/image2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4.png"/><Relationship Id="rId5" Type="http://schemas.openxmlformats.org/officeDocument/2006/relationships/slideLayout" Target="../slideLayouts/slideLayout7.xml"/><Relationship Id="rId10" Type="http://schemas.openxmlformats.org/officeDocument/2006/relationships/image" Target="NULL"/><Relationship Id="rId4" Type="http://schemas.openxmlformats.org/officeDocument/2006/relationships/audio" Target="../media/media2.mp3"/><Relationship Id="rId9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3" Type="http://schemas.microsoft.com/office/2007/relationships/media" Target="../media/media2.mp3"/><Relationship Id="rId7" Type="http://schemas.openxmlformats.org/officeDocument/2006/relationships/image" Target="../media/image2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4.png"/><Relationship Id="rId5" Type="http://schemas.openxmlformats.org/officeDocument/2006/relationships/slideLayout" Target="../slideLayouts/slideLayout7.xml"/><Relationship Id="rId10" Type="http://schemas.openxmlformats.org/officeDocument/2006/relationships/image" Target="NULL"/><Relationship Id="rId4" Type="http://schemas.openxmlformats.org/officeDocument/2006/relationships/audio" Target="../media/media2.mp3"/><Relationship Id="rId9" Type="http://schemas.openxmlformats.org/officeDocument/2006/relationships/image" Target="../media/image26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3" Type="http://schemas.microsoft.com/office/2007/relationships/media" Target="../media/media2.mp3"/><Relationship Id="rId7" Type="http://schemas.openxmlformats.org/officeDocument/2006/relationships/image" Target="../media/image2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4.png"/><Relationship Id="rId5" Type="http://schemas.openxmlformats.org/officeDocument/2006/relationships/slideLayout" Target="../slideLayouts/slideLayout7.xml"/><Relationship Id="rId10" Type="http://schemas.openxmlformats.org/officeDocument/2006/relationships/image" Target="NULL"/><Relationship Id="rId4" Type="http://schemas.openxmlformats.org/officeDocument/2006/relationships/audio" Target="../media/media2.mp3"/><Relationship Id="rId9" Type="http://schemas.openxmlformats.org/officeDocument/2006/relationships/image" Target="../media/image26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3" Type="http://schemas.microsoft.com/office/2007/relationships/media" Target="../media/media2.mp3"/><Relationship Id="rId7" Type="http://schemas.openxmlformats.org/officeDocument/2006/relationships/image" Target="../media/image2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4.png"/><Relationship Id="rId5" Type="http://schemas.openxmlformats.org/officeDocument/2006/relationships/slideLayout" Target="../slideLayouts/slideLayout7.xml"/><Relationship Id="rId10" Type="http://schemas.openxmlformats.org/officeDocument/2006/relationships/image" Target="NULL"/><Relationship Id="rId4" Type="http://schemas.openxmlformats.org/officeDocument/2006/relationships/audio" Target="../media/media2.mp3"/><Relationship Id="rId9" Type="http://schemas.openxmlformats.org/officeDocument/2006/relationships/image" Target="../media/image26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3" Type="http://schemas.microsoft.com/office/2007/relationships/media" Target="../media/media2.mp3"/><Relationship Id="rId7" Type="http://schemas.openxmlformats.org/officeDocument/2006/relationships/image" Target="../media/image2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4.png"/><Relationship Id="rId5" Type="http://schemas.openxmlformats.org/officeDocument/2006/relationships/slideLayout" Target="../slideLayouts/slideLayout7.xml"/><Relationship Id="rId10" Type="http://schemas.openxmlformats.org/officeDocument/2006/relationships/image" Target="NULL"/><Relationship Id="rId4" Type="http://schemas.openxmlformats.org/officeDocument/2006/relationships/audio" Target="../media/media2.mp3"/><Relationship Id="rId9" Type="http://schemas.openxmlformats.org/officeDocument/2006/relationships/image" Target="../media/image26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3" Type="http://schemas.microsoft.com/office/2007/relationships/media" Target="../media/media2.mp3"/><Relationship Id="rId7" Type="http://schemas.openxmlformats.org/officeDocument/2006/relationships/image" Target="../media/image2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4.png"/><Relationship Id="rId5" Type="http://schemas.openxmlformats.org/officeDocument/2006/relationships/slideLayout" Target="../slideLayouts/slideLayout7.xml"/><Relationship Id="rId10" Type="http://schemas.openxmlformats.org/officeDocument/2006/relationships/image" Target="NULL"/><Relationship Id="rId4" Type="http://schemas.openxmlformats.org/officeDocument/2006/relationships/audio" Target="../media/media2.mp3"/><Relationship Id="rId9" Type="http://schemas.openxmlformats.org/officeDocument/2006/relationships/image" Target="../media/image26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3" Type="http://schemas.microsoft.com/office/2007/relationships/media" Target="../media/media2.mp3"/><Relationship Id="rId7" Type="http://schemas.openxmlformats.org/officeDocument/2006/relationships/image" Target="../media/image2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4.png"/><Relationship Id="rId5" Type="http://schemas.openxmlformats.org/officeDocument/2006/relationships/slideLayout" Target="../slideLayouts/slideLayout7.xml"/><Relationship Id="rId10" Type="http://schemas.openxmlformats.org/officeDocument/2006/relationships/image" Target="NULL"/><Relationship Id="rId4" Type="http://schemas.openxmlformats.org/officeDocument/2006/relationships/audio" Target="../media/media2.mp3"/><Relationship Id="rId9" Type="http://schemas.openxmlformats.org/officeDocument/2006/relationships/image" Target="../media/image26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3" Type="http://schemas.microsoft.com/office/2007/relationships/media" Target="../media/media2.mp3"/><Relationship Id="rId7" Type="http://schemas.openxmlformats.org/officeDocument/2006/relationships/image" Target="../media/image2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4.png"/><Relationship Id="rId5" Type="http://schemas.openxmlformats.org/officeDocument/2006/relationships/slideLayout" Target="../slideLayouts/slideLayout7.xml"/><Relationship Id="rId10" Type="http://schemas.openxmlformats.org/officeDocument/2006/relationships/image" Target="NULL"/><Relationship Id="rId4" Type="http://schemas.openxmlformats.org/officeDocument/2006/relationships/audio" Target="../media/media2.mp3"/><Relationship Id="rId9" Type="http://schemas.openxmlformats.org/officeDocument/2006/relationships/image" Target="../media/image26.png"/></Relationships>
</file>

<file path=ppt/slides/_rels/slide3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3.png"/><Relationship Id="rId3" Type="http://schemas.openxmlformats.org/officeDocument/2006/relationships/image" Target="../media/image30.svg"/><Relationship Id="rId12" Type="http://schemas.openxmlformats.org/officeDocument/2006/relationships/image" Target="../media/image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26.svg"/><Relationship Id="rId5" Type="http://schemas.openxmlformats.org/officeDocument/2006/relationships/image" Target="../media/image2.svg"/><Relationship Id="rId1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20.sv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12.svg"/><Relationship Id="rId7" Type="http://schemas.openxmlformats.org/officeDocument/2006/relationships/image" Target="../media/image16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4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12.svg"/><Relationship Id="rId7" Type="http://schemas.openxmlformats.org/officeDocument/2006/relationships/image" Target="../media/image16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4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6.sv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90600" y="1104900"/>
            <a:ext cx="16306800" cy="8084244"/>
          </a:xfrm>
          <a:custGeom>
            <a:avLst/>
            <a:gdLst/>
            <a:ahLst/>
            <a:cxnLst/>
            <a:rect l="l" t="t" r="r" b="b"/>
            <a:pathLst>
              <a:path w="10354533" h="3426409">
                <a:moveTo>
                  <a:pt x="0" y="0"/>
                </a:moveTo>
                <a:lnTo>
                  <a:pt x="10354533" y="0"/>
                </a:lnTo>
                <a:lnTo>
                  <a:pt x="10354533" y="3426409"/>
                </a:lnTo>
                <a:lnTo>
                  <a:pt x="0" y="342640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2"/>
          <p:cNvSpPr txBox="1"/>
          <p:nvPr/>
        </p:nvSpPr>
        <p:spPr>
          <a:xfrm>
            <a:off x="2857500" y="2444936"/>
            <a:ext cx="12573000" cy="5404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000" b="1" dirty="0" smtClean="0">
                <a:solidFill>
                  <a:srgbClr val="3C64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CHÀO CẢ LỚP</a:t>
            </a:r>
            <a:r>
              <a:rPr lang="en-US" sz="8000" b="1" smtClean="0">
                <a:solidFill>
                  <a:srgbClr val="3C64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 </a:t>
            </a:r>
          </a:p>
          <a:p>
            <a:pPr algn="ctr">
              <a:lnSpc>
                <a:spcPct val="150000"/>
              </a:lnSpc>
            </a:pPr>
            <a:r>
              <a:rPr lang="en-US" sz="8000" b="1" dirty="0" smtClean="0">
                <a:solidFill>
                  <a:srgbClr val="3C64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CHÀO MỪNG CÁC EM TỚI BUỔI HỌC NÀY!</a:t>
            </a:r>
            <a:endParaRPr lang="en-US" sz="8000" b="1" dirty="0">
              <a:solidFill>
                <a:srgbClr val="3C644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84611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1657" y="3550596"/>
            <a:ext cx="4726028" cy="63979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Rounded Rectangle 8"/>
          <p:cNvSpPr/>
          <p:nvPr/>
        </p:nvSpPr>
        <p:spPr>
          <a:xfrm>
            <a:off x="741542" y="1055835"/>
            <a:ext cx="3155756" cy="1981201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3C64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Nói khoác</a:t>
            </a:r>
          </a:p>
        </p:txBody>
      </p:sp>
      <p:sp>
        <p:nvSpPr>
          <p:cNvPr id="11" name="Down Arrow 10"/>
          <p:cNvSpPr/>
          <p:nvPr/>
        </p:nvSpPr>
        <p:spPr>
          <a:xfrm rot="16200000">
            <a:off x="4067189" y="1474934"/>
            <a:ext cx="1011241" cy="1143000"/>
          </a:xfrm>
          <a:prstGeom prst="downArrow">
            <a:avLst/>
          </a:prstGeom>
          <a:solidFill>
            <a:srgbClr val="3C6449"/>
          </a:solidFill>
          <a:ln w="38100">
            <a:solidFill>
              <a:srgbClr val="3C64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471027" y="3599235"/>
            <a:ext cx="472918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Nhan đề: </a:t>
            </a:r>
            <a:r>
              <a:rPr lang="vi-VN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cuộc </a:t>
            </a:r>
            <a:r>
              <a:rPr lang="vi-VN" sz="4000" dirty="0">
                <a:latin typeface="Arial" panose="020B0604020202020204" pitchFamily="34" charset="0"/>
                <a:cs typeface="Arial" panose="020B0604020202020204" pitchFamily="34" charset="0"/>
              </a:rPr>
              <a:t>trò chuyện của những kẻ nói </a:t>
            </a:r>
            <a:r>
              <a:rPr lang="vi-VN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khoác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vi-VN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54387">
            <a:off x="10675257" y="4317084"/>
            <a:ext cx="980045" cy="641122"/>
          </a:xfrm>
          <a:prstGeom prst="rect">
            <a:avLst/>
          </a:prstGeom>
        </p:spPr>
      </p:pic>
      <p:sp>
        <p:nvSpPr>
          <p:cNvPr id="14" name="Freeform 7"/>
          <p:cNvSpPr/>
          <p:nvPr/>
        </p:nvSpPr>
        <p:spPr>
          <a:xfrm rot="3705057">
            <a:off x="382298" y="6975612"/>
            <a:ext cx="2367773" cy="3079478"/>
          </a:xfrm>
          <a:custGeom>
            <a:avLst/>
            <a:gdLst/>
            <a:ahLst/>
            <a:cxnLst/>
            <a:rect l="l" t="t" r="r" b="b"/>
            <a:pathLst>
              <a:path w="1551861" h="2107791">
                <a:moveTo>
                  <a:pt x="0" y="0"/>
                </a:moveTo>
                <a:lnTo>
                  <a:pt x="1551861" y="0"/>
                </a:lnTo>
                <a:lnTo>
                  <a:pt x="1551861" y="2107791"/>
                </a:lnTo>
                <a:lnTo>
                  <a:pt x="0" y="210779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7"/>
          <p:cNvSpPr/>
          <p:nvPr/>
        </p:nvSpPr>
        <p:spPr>
          <a:xfrm rot="3705057">
            <a:off x="15474601" y="-415624"/>
            <a:ext cx="2295085" cy="2942918"/>
          </a:xfrm>
          <a:custGeom>
            <a:avLst/>
            <a:gdLst/>
            <a:ahLst/>
            <a:cxnLst/>
            <a:rect l="l" t="t" r="r" b="b"/>
            <a:pathLst>
              <a:path w="1551861" h="2107791">
                <a:moveTo>
                  <a:pt x="0" y="0"/>
                </a:moveTo>
                <a:lnTo>
                  <a:pt x="1551861" y="0"/>
                </a:lnTo>
                <a:lnTo>
                  <a:pt x="1551861" y="2107791"/>
                </a:lnTo>
                <a:lnTo>
                  <a:pt x="0" y="210779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6" name="Rounded Rectangle 15"/>
          <p:cNvSpPr/>
          <p:nvPr/>
        </p:nvSpPr>
        <p:spPr>
          <a:xfrm>
            <a:off x="5257800" y="1055836"/>
            <a:ext cx="12426454" cy="1981200"/>
          </a:xfrm>
          <a:prstGeom prst="roundRect">
            <a:avLst>
              <a:gd name="adj" fmla="val 16640"/>
            </a:avLst>
          </a:prstGeom>
          <a:solidFill>
            <a:schemeClr val="bg1"/>
          </a:solidFill>
          <a:ln w="38100">
            <a:solidFill>
              <a:srgbClr val="3C64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vi-VN" sz="4000" dirty="0" smtClean="0">
                <a:solidFill>
                  <a:schemeClr val="tx1"/>
                </a:solidFill>
                <a:cs typeface="Arial" panose="020B0604020202020204" pitchFamily="34" charset="0"/>
              </a:rPr>
              <a:t>Là </a:t>
            </a:r>
            <a:r>
              <a:rPr lang="vi-VN" sz="4000" dirty="0">
                <a:solidFill>
                  <a:schemeClr val="tx1"/>
                </a:solidFill>
                <a:cs typeface="Arial" panose="020B0604020202020204" pitchFamily="34" charset="0"/>
              </a:rPr>
              <a:t>nói những điều quá xa sự thật hoặc không thể có trong thực tế để khoe khoang hoặc để đùa </a:t>
            </a:r>
            <a:r>
              <a:rPr lang="vi-VN" sz="4000" dirty="0" smtClean="0">
                <a:solidFill>
                  <a:schemeClr val="tx1"/>
                </a:solidFill>
                <a:cs typeface="Arial" panose="020B0604020202020204" pitchFamily="34" charset="0"/>
              </a:rPr>
              <a:t>vui</a:t>
            </a:r>
            <a:r>
              <a:rPr lang="en-US" sz="4000" dirty="0" smtClean="0">
                <a:solidFill>
                  <a:schemeClr val="tx1"/>
                </a:solidFill>
                <a:cs typeface="Arial" panose="020B0604020202020204" pitchFamily="34" charset="0"/>
              </a:rPr>
              <a:t>.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>
          <a:xfrm rot="-3483981">
            <a:off x="14458043" y="7214481"/>
            <a:ext cx="5804189" cy="4252137"/>
          </a:xfrm>
          <a:custGeom>
            <a:avLst/>
            <a:gdLst/>
            <a:ahLst/>
            <a:cxnLst/>
            <a:rect l="l" t="t" r="r" b="b"/>
            <a:pathLst>
              <a:path w="11291378" h="8891960">
                <a:moveTo>
                  <a:pt x="0" y="0"/>
                </a:moveTo>
                <a:lnTo>
                  <a:pt x="11291378" y="0"/>
                </a:lnTo>
                <a:lnTo>
                  <a:pt x="11291378" y="8891960"/>
                </a:lnTo>
                <a:lnTo>
                  <a:pt x="0" y="8891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5"/>
          <p:cNvSpPr/>
          <p:nvPr/>
        </p:nvSpPr>
        <p:spPr>
          <a:xfrm rot="-3483981">
            <a:off x="-2382158" y="-329317"/>
            <a:ext cx="5804189" cy="4252137"/>
          </a:xfrm>
          <a:custGeom>
            <a:avLst/>
            <a:gdLst/>
            <a:ahLst/>
            <a:cxnLst/>
            <a:rect l="l" t="t" r="r" b="b"/>
            <a:pathLst>
              <a:path w="11291378" h="8891960">
                <a:moveTo>
                  <a:pt x="0" y="0"/>
                </a:moveTo>
                <a:lnTo>
                  <a:pt x="11291378" y="0"/>
                </a:lnTo>
                <a:lnTo>
                  <a:pt x="11291378" y="8891960"/>
                </a:lnTo>
                <a:lnTo>
                  <a:pt x="0" y="8891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Rounded Rectangle 6"/>
          <p:cNvSpPr/>
          <p:nvPr/>
        </p:nvSpPr>
        <p:spPr>
          <a:xfrm>
            <a:off x="5257800" y="878493"/>
            <a:ext cx="7670716" cy="1440668"/>
          </a:xfrm>
          <a:prstGeom prst="round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vi-VN" sz="5000" b="1" dirty="0">
                <a:solidFill>
                  <a:schemeClr val="tx1"/>
                </a:solidFill>
                <a:cs typeface="Arial" panose="020B0604020202020204" pitchFamily="34" charset="0"/>
              </a:rPr>
              <a:t>Dung lượng truyện 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2052752" y="3004961"/>
            <a:ext cx="7696200" cy="13716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5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 NHÓM</a:t>
            </a:r>
            <a:endParaRPr lang="en-US" sz="45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521676" y="4376561"/>
            <a:ext cx="8758352" cy="5105400"/>
          </a:xfrm>
          <a:prstGeom prst="roundRect">
            <a:avLst>
              <a:gd name="adj" fmla="val 9355"/>
            </a:avLst>
          </a:prstGeom>
          <a:solidFill>
            <a:schemeClr val="bg1"/>
          </a:solidFill>
          <a:ln w="38100">
            <a:solidFill>
              <a:srgbClr val="3C64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 hãy trả lời câu hỏi sau:</a:t>
            </a:r>
          </a:p>
          <a:p>
            <a:pPr algn="just">
              <a:lnSpc>
                <a:spcPct val="150000"/>
              </a:lnSpc>
            </a:pPr>
            <a:r>
              <a:rPr lang="vi-VN" sz="4000" i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“Truyện cười thường ngắn gọn, cốt truyện đơn giản, ít nhân vật”</a:t>
            </a:r>
            <a:r>
              <a:rPr lang="vi-VN" sz="40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en-US" sz="4000" dirty="0" smtClea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vi-VN" sz="4000" b="1" dirty="0" smtClean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 </a:t>
            </a:r>
            <a:r>
              <a:rPr lang="vi-VN" sz="4000" b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hãy làm sáng tỏ nhận xét vừa nêu bằng truyện </a:t>
            </a:r>
            <a:r>
              <a:rPr lang="en-US" sz="4000" b="1" i="1" dirty="0" smtClean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vi-VN" sz="4000" b="1" i="1" dirty="0" smtClean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 </a:t>
            </a:r>
            <a:r>
              <a:rPr lang="vi-VN" sz="4000" b="1" i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nói </a:t>
            </a:r>
            <a:r>
              <a:rPr lang="vi-VN" sz="4000" b="1" i="1" dirty="0" smtClean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khoác</a:t>
            </a:r>
            <a:r>
              <a:rPr lang="en-US" sz="4000" b="1" i="1" dirty="0" smtClean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vi-VN" sz="4000" b="1" dirty="0" smtClean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vi-VN" sz="4000" b="1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01400" y="3848100"/>
            <a:ext cx="6209375" cy="4807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54607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/>
          <p:nvPr/>
        </p:nvSpPr>
        <p:spPr>
          <a:xfrm rot="3783399">
            <a:off x="14328966" y="-823540"/>
            <a:ext cx="5804189" cy="4252137"/>
          </a:xfrm>
          <a:custGeom>
            <a:avLst/>
            <a:gdLst/>
            <a:ahLst/>
            <a:cxnLst/>
            <a:rect l="l" t="t" r="r" b="b"/>
            <a:pathLst>
              <a:path w="11291378" h="8891960">
                <a:moveTo>
                  <a:pt x="0" y="0"/>
                </a:moveTo>
                <a:lnTo>
                  <a:pt x="11291378" y="0"/>
                </a:lnTo>
                <a:lnTo>
                  <a:pt x="11291378" y="8891960"/>
                </a:lnTo>
                <a:lnTo>
                  <a:pt x="0" y="8891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1063130">
            <a:off x="-1852811" y="7907084"/>
            <a:ext cx="5804189" cy="4252137"/>
          </a:xfrm>
          <a:custGeom>
            <a:avLst/>
            <a:gdLst/>
            <a:ahLst/>
            <a:cxnLst/>
            <a:rect l="l" t="t" r="r" b="b"/>
            <a:pathLst>
              <a:path w="11291378" h="8891960">
                <a:moveTo>
                  <a:pt x="0" y="0"/>
                </a:moveTo>
                <a:lnTo>
                  <a:pt x="11291378" y="0"/>
                </a:lnTo>
                <a:lnTo>
                  <a:pt x="11291378" y="8891960"/>
                </a:lnTo>
                <a:lnTo>
                  <a:pt x="0" y="8891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89938" y="3543301"/>
            <a:ext cx="6892669" cy="48617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Rounded Rectangle 6"/>
          <p:cNvSpPr/>
          <p:nvPr/>
        </p:nvSpPr>
        <p:spPr>
          <a:xfrm>
            <a:off x="787681" y="602997"/>
            <a:ext cx="5105400" cy="2065275"/>
          </a:xfrm>
          <a:prstGeom prst="roundRect">
            <a:avLst>
              <a:gd name="adj" fmla="val 13841"/>
            </a:avLst>
          </a:prstGeom>
          <a:solidFill>
            <a:schemeClr val="bg1"/>
          </a:solidFill>
          <a:ln w="38100">
            <a:solidFill>
              <a:srgbClr val="3C64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vi-VN" sz="40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Dung lượng </a:t>
            </a:r>
            <a:r>
              <a:rPr lang="vi-VN" sz="4000" dirty="0" smtClean="0">
                <a:solidFill>
                  <a:sysClr val="windowText" lastClr="000000"/>
                </a:solidFill>
                <a:cs typeface="Arial" panose="020B0604020202020204" pitchFamily="34" charset="0"/>
              </a:rPr>
              <a:t>truyện</a:t>
            </a:r>
            <a:r>
              <a:rPr lang="en-US" sz="4000" dirty="0" smtClean="0">
                <a:solidFill>
                  <a:sysClr val="windowText" lastClr="000000"/>
                </a:solidFill>
                <a:cs typeface="Arial" panose="020B0604020202020204" pitchFamily="34" charset="0"/>
              </a:rPr>
              <a:t>: </a:t>
            </a:r>
            <a:r>
              <a:rPr lang="vi-VN" sz="4000" dirty="0" smtClean="0">
                <a:solidFill>
                  <a:sysClr val="windowText" lastClr="000000"/>
                </a:solidFill>
                <a:cs typeface="Arial" panose="020B0604020202020204" pitchFamily="34" charset="0"/>
              </a:rPr>
              <a:t> tương </a:t>
            </a:r>
            <a:r>
              <a:rPr lang="vi-VN" sz="40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đối ngắn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298820" flipH="1">
            <a:off x="5306136" y="2502174"/>
            <a:ext cx="941012" cy="524753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8880768" y="602997"/>
            <a:ext cx="8797632" cy="2940304"/>
          </a:xfrm>
          <a:prstGeom prst="roundRect">
            <a:avLst>
              <a:gd name="adj" fmla="val 13841"/>
            </a:avLst>
          </a:prstGeom>
          <a:solidFill>
            <a:schemeClr val="bg1"/>
          </a:solidFill>
          <a:ln w="38100">
            <a:solidFill>
              <a:srgbClr val="3C64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vi-VN" sz="40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Truyện xoay quanh cuộc nói chuyện của bốn vị quan, các quan đua nhau nói khoác về thứ mình từng </a:t>
            </a:r>
            <a:r>
              <a:rPr lang="vi-VN" sz="4000" dirty="0" smtClean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nhìn</a:t>
            </a:r>
            <a:r>
              <a:rPr lang="en-US" sz="4000" dirty="0" smtClean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vi-VN" sz="400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229989">
            <a:off x="8096805" y="2498646"/>
            <a:ext cx="1171605" cy="622213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10134599" y="4184396"/>
            <a:ext cx="7897253" cy="4007104"/>
          </a:xfrm>
          <a:prstGeom prst="roundRect">
            <a:avLst>
              <a:gd name="adj" fmla="val 13841"/>
            </a:avLst>
          </a:prstGeom>
          <a:solidFill>
            <a:schemeClr val="bg1"/>
          </a:solidFill>
          <a:ln w="38100">
            <a:solidFill>
              <a:srgbClr val="3C64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vi-VN" sz="40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Cuộc nói chuyện </a:t>
            </a:r>
            <a:r>
              <a:rPr lang="vi-VN" sz="4000" dirty="0" smtClean="0">
                <a:solidFill>
                  <a:sysClr val="windowText" lastClr="000000"/>
                </a:solidFill>
                <a:cs typeface="Arial" panose="020B0604020202020204" pitchFamily="34" charset="0"/>
              </a:rPr>
              <a:t>kết </a:t>
            </a:r>
            <a:r>
              <a:rPr lang="vi-VN" sz="40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thúc khi anh lính lên tiếng dọa bắt kẻ nói khoác và anh cho rằng mình chỉ hò theo các quan nói </a:t>
            </a:r>
            <a:r>
              <a:rPr lang="vi-VN" sz="4000" dirty="0" smtClean="0">
                <a:solidFill>
                  <a:sysClr val="windowText" lastClr="000000"/>
                </a:solidFill>
                <a:cs typeface="Arial" panose="020B0604020202020204" pitchFamily="34" charset="0"/>
              </a:rPr>
              <a:t>khoác</a:t>
            </a:r>
            <a:r>
              <a:rPr lang="en-US" sz="4000" dirty="0" smtClean="0">
                <a:solidFill>
                  <a:sysClr val="windowText" lastClr="000000"/>
                </a:solidFill>
                <a:cs typeface="Arial" panose="020B0604020202020204" pitchFamily="34" charset="0"/>
              </a:rPr>
              <a:t>.</a:t>
            </a:r>
            <a:endParaRPr lang="vi-VN" sz="400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654919" flipV="1">
            <a:off x="9301539" y="5808870"/>
            <a:ext cx="1171605" cy="758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12744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/>
          <p:nvPr/>
        </p:nvSpPr>
        <p:spPr>
          <a:xfrm rot="3705057">
            <a:off x="428006" y="-415790"/>
            <a:ext cx="2367773" cy="3079478"/>
          </a:xfrm>
          <a:custGeom>
            <a:avLst/>
            <a:gdLst/>
            <a:ahLst/>
            <a:cxnLst/>
            <a:rect l="l" t="t" r="r" b="b"/>
            <a:pathLst>
              <a:path w="1551861" h="2107791">
                <a:moveTo>
                  <a:pt x="0" y="0"/>
                </a:moveTo>
                <a:lnTo>
                  <a:pt x="1551861" y="0"/>
                </a:lnTo>
                <a:lnTo>
                  <a:pt x="1551861" y="2107791"/>
                </a:lnTo>
                <a:lnTo>
                  <a:pt x="0" y="210779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7"/>
          <p:cNvSpPr/>
          <p:nvPr/>
        </p:nvSpPr>
        <p:spPr>
          <a:xfrm rot="7430590">
            <a:off x="15613298" y="7425769"/>
            <a:ext cx="2367773" cy="3079478"/>
          </a:xfrm>
          <a:custGeom>
            <a:avLst/>
            <a:gdLst/>
            <a:ahLst/>
            <a:cxnLst/>
            <a:rect l="l" t="t" r="r" b="b"/>
            <a:pathLst>
              <a:path w="1551861" h="2107791">
                <a:moveTo>
                  <a:pt x="0" y="0"/>
                </a:moveTo>
                <a:lnTo>
                  <a:pt x="1551861" y="0"/>
                </a:lnTo>
                <a:lnTo>
                  <a:pt x="1551861" y="2107791"/>
                </a:lnTo>
                <a:lnTo>
                  <a:pt x="0" y="210779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Rounded Rectangle 5"/>
          <p:cNvSpPr/>
          <p:nvPr/>
        </p:nvSpPr>
        <p:spPr>
          <a:xfrm>
            <a:off x="5181600" y="647700"/>
            <a:ext cx="7670716" cy="1440668"/>
          </a:xfrm>
          <a:prstGeom prst="round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5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Nội dung truyện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3528586" y="2278615"/>
            <a:ext cx="7696200" cy="137160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3C64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5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 NHÓM</a:t>
            </a:r>
            <a:endParaRPr lang="en-US" sz="45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066800" y="3771647"/>
            <a:ext cx="12118124" cy="5791199"/>
          </a:xfrm>
          <a:prstGeom prst="roundRect">
            <a:avLst>
              <a:gd name="adj" fmla="val 9355"/>
            </a:avLst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 hãy trả lời các câu hỏi sau:</a:t>
            </a:r>
          </a:p>
          <a:p>
            <a:pPr marL="571500" indent="-5715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4000" dirty="0">
                <a:solidFill>
                  <a:schemeClr val="tx1"/>
                </a:solidFill>
                <a:cs typeface="Arial" panose="020B0604020202020204" pitchFamily="34" charset="0"/>
              </a:rPr>
              <a:t>Vì sao quan thứ nhất chịu thua quan thứ hai?</a:t>
            </a:r>
          </a:p>
          <a:p>
            <a:pPr marL="571500" indent="-5715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4000" dirty="0" smtClean="0">
                <a:solidFill>
                  <a:schemeClr val="tx1"/>
                </a:solidFill>
                <a:cs typeface="Arial" panose="020B0604020202020204" pitchFamily="34" charset="0"/>
              </a:rPr>
              <a:t>Vì </a:t>
            </a:r>
            <a:r>
              <a:rPr lang="vi-VN" sz="4000" dirty="0">
                <a:solidFill>
                  <a:schemeClr val="tx1"/>
                </a:solidFill>
                <a:cs typeface="Arial" panose="020B0604020202020204" pitchFamily="34" charset="0"/>
              </a:rPr>
              <a:t>sao quan thứ ba chịu thua quan thứ tư? </a:t>
            </a:r>
          </a:p>
          <a:p>
            <a:pPr marL="571500" indent="-5715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4000" dirty="0" smtClean="0">
                <a:solidFill>
                  <a:schemeClr val="tx1"/>
                </a:solidFill>
                <a:cs typeface="Arial" panose="020B0604020202020204" pitchFamily="34" charset="0"/>
              </a:rPr>
              <a:t>Tại </a:t>
            </a:r>
            <a:r>
              <a:rPr lang="vi-VN" sz="4000" dirty="0">
                <a:solidFill>
                  <a:schemeClr val="tx1"/>
                </a:solidFill>
                <a:cs typeface="Arial" panose="020B0604020202020204" pitchFamily="34" charset="0"/>
              </a:rPr>
              <a:t>sao có thể nói: </a:t>
            </a:r>
            <a:r>
              <a:rPr lang="vi-VN" sz="4000" i="1" dirty="0">
                <a:solidFill>
                  <a:schemeClr val="tx1"/>
                </a:solidFill>
                <a:cs typeface="Arial" panose="020B0604020202020204" pitchFamily="34" charset="0"/>
              </a:rPr>
              <a:t>Nội dung nói khoác của ông quan thứ hai và ông quan thứ tư đều có ý “nói lỡm” ông quan thứ nhất và ông quan thứ ba</a:t>
            </a:r>
            <a:r>
              <a:rPr lang="vi-VN" sz="4000" dirty="0">
                <a:solidFill>
                  <a:schemeClr val="tx1"/>
                </a:solidFill>
                <a:cs typeface="Arial" panose="020B0604020202020204" pitchFamily="34" charset="0"/>
              </a:rPr>
              <a:t>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927835" y="1741531"/>
            <a:ext cx="5862327" cy="8545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86706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 rot="-3483981">
            <a:off x="-2382158" y="-329317"/>
            <a:ext cx="5804189" cy="4252137"/>
          </a:xfrm>
          <a:custGeom>
            <a:avLst/>
            <a:gdLst/>
            <a:ahLst/>
            <a:cxnLst/>
            <a:rect l="l" t="t" r="r" b="b"/>
            <a:pathLst>
              <a:path w="11291378" h="8891960">
                <a:moveTo>
                  <a:pt x="0" y="0"/>
                </a:moveTo>
                <a:lnTo>
                  <a:pt x="11291378" y="0"/>
                </a:lnTo>
                <a:lnTo>
                  <a:pt x="11291378" y="8891960"/>
                </a:lnTo>
                <a:lnTo>
                  <a:pt x="0" y="8891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5"/>
          <p:cNvSpPr/>
          <p:nvPr/>
        </p:nvSpPr>
        <p:spPr>
          <a:xfrm rot="-3483981">
            <a:off x="14458043" y="7214481"/>
            <a:ext cx="5804189" cy="4252137"/>
          </a:xfrm>
          <a:custGeom>
            <a:avLst/>
            <a:gdLst/>
            <a:ahLst/>
            <a:cxnLst/>
            <a:rect l="l" t="t" r="r" b="b"/>
            <a:pathLst>
              <a:path w="11291378" h="8891960">
                <a:moveTo>
                  <a:pt x="0" y="0"/>
                </a:moveTo>
                <a:lnTo>
                  <a:pt x="11291378" y="0"/>
                </a:lnTo>
                <a:lnTo>
                  <a:pt x="11291378" y="8891960"/>
                </a:lnTo>
                <a:lnTo>
                  <a:pt x="0" y="8891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Rounded Rectangle 6"/>
          <p:cNvSpPr/>
          <p:nvPr/>
        </p:nvSpPr>
        <p:spPr>
          <a:xfrm>
            <a:off x="2514600" y="764113"/>
            <a:ext cx="15163799" cy="2065275"/>
          </a:xfrm>
          <a:prstGeom prst="roundRect">
            <a:avLst>
              <a:gd name="adj" fmla="val 13841"/>
            </a:avLst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0" indent="-5715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40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 thứ nhất chịu thua quan thứ hai vì quan thứ nhất biết quan thứ hai nói xỏ mình, ông ấy biết quan thứ nhất </a:t>
            </a:r>
            <a:r>
              <a:rPr lang="vi-VN" sz="4000" dirty="0" smtClean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nói</a:t>
            </a:r>
            <a:r>
              <a:rPr lang="en-US" sz="40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smtClean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khoác</a:t>
            </a:r>
            <a:r>
              <a:rPr lang="vi-VN" sz="4000" dirty="0" smtClean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vi-VN" sz="400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504661" y="3258605"/>
            <a:ext cx="15163799" cy="2065275"/>
          </a:xfrm>
          <a:prstGeom prst="roundRect">
            <a:avLst>
              <a:gd name="adj" fmla="val 13841"/>
            </a:avLst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0" indent="-5715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40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 thứ ba chịu thua quan thứ tư vì ông biết quan thứ tư đang chọc ngoáy lại </a:t>
            </a:r>
            <a:r>
              <a:rPr lang="en-US" sz="4000" dirty="0" smtClean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mình.</a:t>
            </a:r>
            <a:endParaRPr lang="vi-VN" sz="400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Down Arrow 8"/>
          <p:cNvSpPr/>
          <p:nvPr/>
        </p:nvSpPr>
        <p:spPr>
          <a:xfrm rot="16200000">
            <a:off x="1328959" y="6745812"/>
            <a:ext cx="1011241" cy="1143000"/>
          </a:xfrm>
          <a:prstGeom prst="downArrow">
            <a:avLst/>
          </a:prstGeom>
          <a:solidFill>
            <a:srgbClr val="3C6449"/>
          </a:solidFill>
          <a:ln w="38100">
            <a:solidFill>
              <a:srgbClr val="3C64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17913" y="6326713"/>
            <a:ext cx="14249400" cy="1981200"/>
          </a:xfrm>
          <a:prstGeom prst="roundRect">
            <a:avLst>
              <a:gd name="adj" fmla="val 16640"/>
            </a:avLst>
          </a:prstGeom>
          <a:solidFill>
            <a:schemeClr val="bg1"/>
          </a:solidFill>
          <a:ln w="38100">
            <a:solidFill>
              <a:srgbClr val="3C64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 bốn ông đều biết họ đang nói khoác và lấy đó làm thú vui.</a:t>
            </a:r>
          </a:p>
        </p:txBody>
      </p:sp>
    </p:spTree>
    <p:extLst>
      <p:ext uri="{BB962C8B-B14F-4D97-AF65-F5344CB8AC3E}">
        <p14:creationId xmlns:p14="http://schemas.microsoft.com/office/powerpoint/2010/main" val="406826445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/>
          <p:nvPr/>
        </p:nvSpPr>
        <p:spPr>
          <a:xfrm rot="18642520">
            <a:off x="14216541" y="7575716"/>
            <a:ext cx="5892087" cy="3640620"/>
          </a:xfrm>
          <a:custGeom>
            <a:avLst/>
            <a:gdLst/>
            <a:ahLst/>
            <a:cxnLst/>
            <a:rect l="l" t="t" r="r" b="b"/>
            <a:pathLst>
              <a:path w="11291378" h="8891960">
                <a:moveTo>
                  <a:pt x="0" y="0"/>
                </a:moveTo>
                <a:lnTo>
                  <a:pt x="11291378" y="0"/>
                </a:lnTo>
                <a:lnTo>
                  <a:pt x="11291378" y="8891960"/>
                </a:lnTo>
                <a:lnTo>
                  <a:pt x="0" y="8891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Rounded Rectangle 6"/>
          <p:cNvSpPr/>
          <p:nvPr/>
        </p:nvSpPr>
        <p:spPr>
          <a:xfrm>
            <a:off x="2076003" y="3212819"/>
            <a:ext cx="3781668" cy="1900685"/>
          </a:xfrm>
          <a:prstGeom prst="roundRect">
            <a:avLst>
              <a:gd name="adj" fmla="val 16640"/>
            </a:avLst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4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Ông thứ nhất </a:t>
            </a:r>
            <a:endParaRPr lang="en-US" sz="40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088973" y="5811986"/>
            <a:ext cx="3781668" cy="1981200"/>
          </a:xfrm>
          <a:prstGeom prst="roundRect">
            <a:avLst>
              <a:gd name="adj" fmla="val 16640"/>
            </a:avLst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4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Ông thứ </a:t>
            </a:r>
            <a:r>
              <a:rPr lang="en-US" sz="4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305470" y="3223745"/>
            <a:ext cx="8915401" cy="1889759"/>
          </a:xfrm>
          <a:prstGeom prst="roundRect">
            <a:avLst>
              <a:gd name="adj" fmla="val 16640"/>
            </a:avLst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vi-VN" sz="4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Nói </a:t>
            </a:r>
            <a:r>
              <a:rPr lang="vi-V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khoác về chuyện con trâu to lắm, nó liếm một cái hết cả sào </a:t>
            </a:r>
            <a:r>
              <a:rPr lang="vi-VN" sz="4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mạ</a:t>
            </a:r>
            <a:r>
              <a:rPr lang="en-US" sz="4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315200" y="5811986"/>
            <a:ext cx="8905672" cy="1981200"/>
          </a:xfrm>
          <a:prstGeom prst="roundRect">
            <a:avLst>
              <a:gd name="adj" fmla="val 16640"/>
            </a:avLst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vi-VN" sz="4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Nói </a:t>
            </a:r>
            <a:r>
              <a:rPr lang="vi-V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khoác về cái dây thừng to </a:t>
            </a:r>
            <a:r>
              <a:rPr lang="vi-VN" sz="40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“gấp mười cái cột đình làng</a:t>
            </a:r>
            <a:r>
              <a:rPr lang="vi-VN" sz="40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en-US" sz="4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6" name="Down Arrow 15"/>
          <p:cNvSpPr/>
          <p:nvPr/>
        </p:nvSpPr>
        <p:spPr>
          <a:xfrm rot="16200000">
            <a:off x="1949342" y="8636278"/>
            <a:ext cx="1011241" cy="1143000"/>
          </a:xfrm>
          <a:prstGeom prst="downArrow">
            <a:avLst/>
          </a:prstGeom>
          <a:solidFill>
            <a:srgbClr val="3C6449"/>
          </a:solidFill>
          <a:ln w="38100">
            <a:solidFill>
              <a:srgbClr val="3C64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3282977" y="8217179"/>
            <a:ext cx="11880293" cy="1981200"/>
          </a:xfrm>
          <a:prstGeom prst="roundRect">
            <a:avLst>
              <a:gd name="adj" fmla="val 16640"/>
            </a:avLst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4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Ý </a:t>
            </a:r>
            <a:r>
              <a:rPr lang="vi-VN" sz="4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nói dây thừng ấy để dắt con trâu phải to hơn con trâu ông thứ nhất thấy nhiều </a:t>
            </a:r>
            <a:r>
              <a:rPr lang="vi-VN" sz="4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lần</a:t>
            </a:r>
            <a:r>
              <a:rPr lang="en-US" sz="4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vi-VN" sz="4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Down Arrow 17"/>
          <p:cNvSpPr/>
          <p:nvPr/>
        </p:nvSpPr>
        <p:spPr>
          <a:xfrm rot="16200000">
            <a:off x="6075950" y="3591661"/>
            <a:ext cx="1011241" cy="1143000"/>
          </a:xfrm>
          <a:prstGeom prst="downArrow">
            <a:avLst/>
          </a:prstGeom>
          <a:solidFill>
            <a:srgbClr val="59926C"/>
          </a:solidFill>
          <a:ln w="38100">
            <a:solidFill>
              <a:srgbClr val="5992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Down Arrow 18"/>
          <p:cNvSpPr/>
          <p:nvPr/>
        </p:nvSpPr>
        <p:spPr>
          <a:xfrm rot="16200000">
            <a:off x="6072283" y="6231087"/>
            <a:ext cx="1011241" cy="1143000"/>
          </a:xfrm>
          <a:prstGeom prst="downArrow">
            <a:avLst/>
          </a:prstGeom>
          <a:solidFill>
            <a:srgbClr val="59926C"/>
          </a:solidFill>
          <a:ln w="38100">
            <a:solidFill>
              <a:srgbClr val="5992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0" y="5956"/>
            <a:ext cx="18278273" cy="32128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6"/>
          <p:cNvSpPr/>
          <p:nvPr/>
        </p:nvSpPr>
        <p:spPr>
          <a:xfrm rot="3705057">
            <a:off x="576174" y="2158923"/>
            <a:ext cx="1551861" cy="2107791"/>
          </a:xfrm>
          <a:custGeom>
            <a:avLst/>
            <a:gdLst/>
            <a:ahLst/>
            <a:cxnLst/>
            <a:rect l="l" t="t" r="r" b="b"/>
            <a:pathLst>
              <a:path w="1551861" h="2107791">
                <a:moveTo>
                  <a:pt x="0" y="0"/>
                </a:moveTo>
                <a:lnTo>
                  <a:pt x="1551861" y="0"/>
                </a:lnTo>
                <a:lnTo>
                  <a:pt x="1551861" y="2107791"/>
                </a:lnTo>
                <a:lnTo>
                  <a:pt x="0" y="210779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1" name="Rounded Rectangle 20"/>
          <p:cNvSpPr/>
          <p:nvPr/>
        </p:nvSpPr>
        <p:spPr>
          <a:xfrm>
            <a:off x="3513055" y="259323"/>
            <a:ext cx="12707816" cy="2803318"/>
          </a:xfrm>
          <a:prstGeom prst="roundRect">
            <a:avLst>
              <a:gd name="adj" fmla="val 1751"/>
            </a:avLst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vi-VN" sz="4000" dirty="0">
                <a:solidFill>
                  <a:srgbClr val="3C64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Dựa vào nội dung nói khoác của mỗi ông, có thể </a:t>
            </a:r>
            <a:r>
              <a:rPr lang="vi-VN" sz="4000" dirty="0" smtClean="0">
                <a:solidFill>
                  <a:srgbClr val="3C64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thấy</a:t>
            </a:r>
            <a:endParaRPr lang="en-US" sz="4000" dirty="0" smtClean="0">
              <a:solidFill>
                <a:srgbClr val="3C644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4000" dirty="0" smtClean="0">
                <a:solidFill>
                  <a:srgbClr val="3C64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Ông </a:t>
            </a:r>
            <a:r>
              <a:rPr lang="vi-VN" sz="4000" dirty="0">
                <a:solidFill>
                  <a:srgbClr val="3C64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thứ hai muốn nói lỡm </a:t>
            </a:r>
            <a:r>
              <a:rPr lang="vi-VN" sz="4000" dirty="0" smtClean="0">
                <a:solidFill>
                  <a:srgbClr val="3C64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ông </a:t>
            </a:r>
            <a:r>
              <a:rPr lang="vi-VN" sz="4000" dirty="0">
                <a:solidFill>
                  <a:srgbClr val="3C64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thứ </a:t>
            </a:r>
            <a:r>
              <a:rPr lang="vi-VN" sz="4000" dirty="0" smtClean="0">
                <a:solidFill>
                  <a:srgbClr val="3C64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endParaRPr lang="en-US" sz="4000" dirty="0" smtClean="0">
              <a:solidFill>
                <a:srgbClr val="3C644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4000" dirty="0" smtClean="0">
                <a:solidFill>
                  <a:srgbClr val="3C64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Ông </a:t>
            </a:r>
            <a:r>
              <a:rPr lang="vi-VN" sz="4000" dirty="0">
                <a:solidFill>
                  <a:srgbClr val="3C64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thứ tư nói lỡm ông thứ ba</a:t>
            </a:r>
            <a:endParaRPr lang="en-US" sz="4000" dirty="0" smtClean="0">
              <a:solidFill>
                <a:srgbClr val="3C644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Freeform 6"/>
          <p:cNvSpPr/>
          <p:nvPr/>
        </p:nvSpPr>
        <p:spPr>
          <a:xfrm rot="3705057">
            <a:off x="14884819" y="1757588"/>
            <a:ext cx="966235" cy="1359495"/>
          </a:xfrm>
          <a:custGeom>
            <a:avLst/>
            <a:gdLst/>
            <a:ahLst/>
            <a:cxnLst/>
            <a:rect l="l" t="t" r="r" b="b"/>
            <a:pathLst>
              <a:path w="1551861" h="2107791">
                <a:moveTo>
                  <a:pt x="0" y="0"/>
                </a:moveTo>
                <a:lnTo>
                  <a:pt x="1551861" y="0"/>
                </a:lnTo>
                <a:lnTo>
                  <a:pt x="1551861" y="2107791"/>
                </a:lnTo>
                <a:lnTo>
                  <a:pt x="0" y="210779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4"/>
          <p:cNvSpPr/>
          <p:nvPr/>
        </p:nvSpPr>
        <p:spPr>
          <a:xfrm rot="1193406">
            <a:off x="-2678521" y="-439589"/>
            <a:ext cx="4656116" cy="3906759"/>
          </a:xfrm>
          <a:custGeom>
            <a:avLst/>
            <a:gdLst/>
            <a:ahLst/>
            <a:cxnLst/>
            <a:rect l="l" t="t" r="r" b="b"/>
            <a:pathLst>
              <a:path w="11291378" h="8891960">
                <a:moveTo>
                  <a:pt x="0" y="0"/>
                </a:moveTo>
                <a:lnTo>
                  <a:pt x="11291378" y="0"/>
                </a:lnTo>
                <a:lnTo>
                  <a:pt x="11291378" y="8891960"/>
                </a:lnTo>
                <a:lnTo>
                  <a:pt x="0" y="8891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356131554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/>
      <p:bldP spid="14" grpId="0"/>
      <p:bldP spid="16" grpId="0" animBg="1"/>
      <p:bldP spid="17" grpId="0"/>
      <p:bldP spid="18" grpId="0" animBg="1"/>
      <p:bldP spid="19" grpId="0" animBg="1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/>
          <p:nvPr/>
        </p:nvSpPr>
        <p:spPr>
          <a:xfrm rot="3783399">
            <a:off x="14328966" y="-823540"/>
            <a:ext cx="5804189" cy="4252137"/>
          </a:xfrm>
          <a:custGeom>
            <a:avLst/>
            <a:gdLst/>
            <a:ahLst/>
            <a:cxnLst/>
            <a:rect l="l" t="t" r="r" b="b"/>
            <a:pathLst>
              <a:path w="11291378" h="8891960">
                <a:moveTo>
                  <a:pt x="0" y="0"/>
                </a:moveTo>
                <a:lnTo>
                  <a:pt x="11291378" y="0"/>
                </a:lnTo>
                <a:lnTo>
                  <a:pt x="11291378" y="8891960"/>
                </a:lnTo>
                <a:lnTo>
                  <a:pt x="0" y="8891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1063130">
            <a:off x="-2005210" y="7876002"/>
            <a:ext cx="5804189" cy="4252137"/>
          </a:xfrm>
          <a:custGeom>
            <a:avLst/>
            <a:gdLst/>
            <a:ahLst/>
            <a:cxnLst/>
            <a:rect l="l" t="t" r="r" b="b"/>
            <a:pathLst>
              <a:path w="11291378" h="8891960">
                <a:moveTo>
                  <a:pt x="0" y="0"/>
                </a:moveTo>
                <a:lnTo>
                  <a:pt x="11291378" y="0"/>
                </a:lnTo>
                <a:lnTo>
                  <a:pt x="11291378" y="8891960"/>
                </a:lnTo>
                <a:lnTo>
                  <a:pt x="0" y="8891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Rounded Rectangle 5"/>
          <p:cNvSpPr/>
          <p:nvPr/>
        </p:nvSpPr>
        <p:spPr>
          <a:xfrm>
            <a:off x="221750" y="1137536"/>
            <a:ext cx="3781668" cy="1900685"/>
          </a:xfrm>
          <a:prstGeom prst="roundRect">
            <a:avLst>
              <a:gd name="adj" fmla="val 16640"/>
            </a:avLst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4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Ông thứ ba </a:t>
            </a:r>
            <a:endParaRPr lang="en-US" sz="40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21749" y="4582736"/>
            <a:ext cx="3865581" cy="1981200"/>
          </a:xfrm>
          <a:prstGeom prst="roundRect">
            <a:avLst>
              <a:gd name="adj" fmla="val 16640"/>
            </a:avLst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4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Ông thứ tư</a:t>
            </a:r>
            <a:endParaRPr lang="en-US" sz="40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5675163" y="251459"/>
            <a:ext cx="12382697" cy="3672841"/>
          </a:xfrm>
          <a:prstGeom prst="roundRect">
            <a:avLst>
              <a:gd name="adj" fmla="val 0"/>
            </a:avLst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vi-VN" sz="4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Nói </a:t>
            </a:r>
            <a:r>
              <a:rPr lang="vi-V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khoác về chuyện cây cầu dài </a:t>
            </a:r>
            <a:endParaRPr lang="en-US" sz="40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40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“Đứng </a:t>
            </a:r>
            <a:r>
              <a:rPr lang="vi-VN" sz="40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đầu này không thể trông thấy đầu kia</a:t>
            </a:r>
            <a:r>
              <a:rPr lang="vi-VN" sz="40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en-US" sz="4000" i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4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Người bố chết, người con sang đưa đám</a:t>
            </a:r>
            <a:r>
              <a:rPr lang="en-US" sz="40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“lúc tới đã </a:t>
            </a:r>
            <a:r>
              <a:rPr lang="vi-VN" sz="40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đoạn t</a:t>
            </a:r>
            <a:r>
              <a:rPr lang="en-US" sz="40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vi-VN" sz="40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 </a:t>
            </a:r>
            <a:r>
              <a:rPr lang="vi-VN" sz="40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 ba năm </a:t>
            </a:r>
            <a:r>
              <a:rPr lang="vi-VN" sz="40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rồi</a:t>
            </a:r>
            <a:r>
              <a:rPr lang="en-US" sz="40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vi-VN" sz="40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en-US" sz="4000" i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642778" y="4180263"/>
            <a:ext cx="12447466" cy="2830921"/>
          </a:xfrm>
          <a:prstGeom prst="roundRect">
            <a:avLst>
              <a:gd name="adj" fmla="val 0"/>
            </a:avLst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vi-VN" sz="4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Nói </a:t>
            </a:r>
            <a:r>
              <a:rPr lang="vi-V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khoác về </a:t>
            </a:r>
            <a:r>
              <a:rPr lang="en-US" sz="4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 cái cây cao lắm</a:t>
            </a:r>
            <a:r>
              <a:rPr 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vi-VN" sz="40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trứng </a:t>
            </a:r>
            <a:r>
              <a:rPr lang="vi-VN" sz="40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chim ở ngọn cây rơi xuống mới đến nửa chừng, chim đã nở đủ lông đủ cánh bay đi rồi</a:t>
            </a:r>
            <a:r>
              <a:rPr lang="vi-VN" sz="40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en-US" sz="40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Down Arrow 9"/>
          <p:cNvSpPr/>
          <p:nvPr/>
        </p:nvSpPr>
        <p:spPr>
          <a:xfrm rot="16200000">
            <a:off x="4153211" y="1516379"/>
            <a:ext cx="1011241" cy="1143000"/>
          </a:xfrm>
          <a:prstGeom prst="downArrow">
            <a:avLst/>
          </a:prstGeom>
          <a:solidFill>
            <a:srgbClr val="59926C"/>
          </a:solidFill>
          <a:ln w="38100">
            <a:solidFill>
              <a:srgbClr val="5992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Down Arrow 10"/>
          <p:cNvSpPr/>
          <p:nvPr/>
        </p:nvSpPr>
        <p:spPr>
          <a:xfrm rot="16200000">
            <a:off x="4050385" y="5206248"/>
            <a:ext cx="1011241" cy="1143000"/>
          </a:xfrm>
          <a:prstGeom prst="downArrow">
            <a:avLst/>
          </a:prstGeom>
          <a:solidFill>
            <a:srgbClr val="59926C"/>
          </a:solidFill>
          <a:ln w="38100">
            <a:solidFill>
              <a:srgbClr val="5992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ight Brace 1"/>
          <p:cNvSpPr/>
          <p:nvPr/>
        </p:nvSpPr>
        <p:spPr>
          <a:xfrm rot="5400000">
            <a:off x="8575422" y="-1390749"/>
            <a:ext cx="1295400" cy="17614116"/>
          </a:xfrm>
          <a:prstGeom prst="rightBrace">
            <a:avLst>
              <a:gd name="adj1" fmla="val 51300"/>
              <a:gd name="adj2" fmla="val 50000"/>
            </a:avLst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3282975" y="8215332"/>
            <a:ext cx="11880293" cy="1430513"/>
          </a:xfrm>
          <a:prstGeom prst="roundRect">
            <a:avLst>
              <a:gd name="adj" fmla="val 16640"/>
            </a:avLst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4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Ý </a:t>
            </a:r>
            <a:r>
              <a:rPr lang="vi-VN" sz="40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nói </a:t>
            </a:r>
            <a:r>
              <a:rPr lang="vi-VN" sz="4000" b="1" dirty="0">
                <a:solidFill>
                  <a:schemeClr val="tx1"/>
                </a:solidFill>
                <a:cs typeface="Arial" panose="020B0604020202020204" pitchFamily="34" charset="0"/>
              </a:rPr>
              <a:t>cây ấy để làm chiếc cầu dài </a:t>
            </a:r>
            <a:r>
              <a:rPr lang="vi-VN" sz="40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kia</a:t>
            </a:r>
            <a:r>
              <a:rPr lang="en-US" sz="40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.</a:t>
            </a:r>
            <a:endParaRPr lang="vi-VN" sz="4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0265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 animBg="1"/>
      <p:bldP spid="11" grpId="0" animBg="1"/>
      <p:bldP spid="2" grpId="0" animBg="1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1295400" y="6261799"/>
            <a:ext cx="2553505" cy="2869107"/>
          </a:xfrm>
          <a:custGeom>
            <a:avLst/>
            <a:gdLst/>
            <a:ahLst/>
            <a:cxnLst/>
            <a:rect l="l" t="t" r="r" b="b"/>
            <a:pathLst>
              <a:path w="2553505" h="2869107">
                <a:moveTo>
                  <a:pt x="0" y="0"/>
                </a:moveTo>
                <a:lnTo>
                  <a:pt x="2553505" y="0"/>
                </a:lnTo>
                <a:lnTo>
                  <a:pt x="2553505" y="2869107"/>
                </a:lnTo>
                <a:lnTo>
                  <a:pt x="0" y="286910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8"/>
          <p:cNvSpPr/>
          <p:nvPr/>
        </p:nvSpPr>
        <p:spPr>
          <a:xfrm flipH="1">
            <a:off x="15334961" y="904240"/>
            <a:ext cx="2042621" cy="2295080"/>
          </a:xfrm>
          <a:custGeom>
            <a:avLst/>
            <a:gdLst/>
            <a:ahLst/>
            <a:cxnLst/>
            <a:rect l="l" t="t" r="r" b="b"/>
            <a:pathLst>
              <a:path w="2042621" h="2295080">
                <a:moveTo>
                  <a:pt x="2042621" y="0"/>
                </a:moveTo>
                <a:lnTo>
                  <a:pt x="0" y="0"/>
                </a:lnTo>
                <a:lnTo>
                  <a:pt x="0" y="2295080"/>
                </a:lnTo>
                <a:lnTo>
                  <a:pt x="2042621" y="2295080"/>
                </a:lnTo>
                <a:lnTo>
                  <a:pt x="2042621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Rounded Rectangle 5"/>
          <p:cNvSpPr/>
          <p:nvPr/>
        </p:nvSpPr>
        <p:spPr>
          <a:xfrm>
            <a:off x="5181600" y="621740"/>
            <a:ext cx="7670716" cy="1440668"/>
          </a:xfrm>
          <a:prstGeom prst="round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5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Bài học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8538548" y="2691065"/>
            <a:ext cx="7696200" cy="13716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5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 NHÓM</a:t>
            </a:r>
            <a:endParaRPr lang="en-US" sz="45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646380" y="4285333"/>
            <a:ext cx="9480536" cy="3525167"/>
          </a:xfrm>
          <a:prstGeom prst="roundRect">
            <a:avLst>
              <a:gd name="adj" fmla="val 9355"/>
            </a:avLst>
          </a:prstGeom>
          <a:solidFill>
            <a:schemeClr val="bg1"/>
          </a:solidFill>
          <a:ln w="38100">
            <a:solidFill>
              <a:srgbClr val="3C64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 hãy trả lời câu hỏi sau:</a:t>
            </a:r>
          </a:p>
          <a:p>
            <a:pPr algn="just">
              <a:lnSpc>
                <a:spcPct val="150000"/>
              </a:lnSpc>
            </a:pPr>
            <a:r>
              <a:rPr lang="vi-VN" sz="40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Điều gì khiến người đọc phải buồn cười qua câu chuyện này?</a:t>
            </a:r>
            <a:endParaRPr lang="vi-VN" sz="400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" y="866140"/>
            <a:ext cx="7646380" cy="560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50062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 rot="-3483981">
            <a:off x="-2165633" y="7232702"/>
            <a:ext cx="5804189" cy="4252137"/>
          </a:xfrm>
          <a:custGeom>
            <a:avLst/>
            <a:gdLst/>
            <a:ahLst/>
            <a:cxnLst/>
            <a:rect l="l" t="t" r="r" b="b"/>
            <a:pathLst>
              <a:path w="11291378" h="8891960">
                <a:moveTo>
                  <a:pt x="0" y="0"/>
                </a:moveTo>
                <a:lnTo>
                  <a:pt x="11291378" y="0"/>
                </a:lnTo>
                <a:lnTo>
                  <a:pt x="11291378" y="8891960"/>
                </a:lnTo>
                <a:lnTo>
                  <a:pt x="0" y="8891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5"/>
          <p:cNvSpPr/>
          <p:nvPr/>
        </p:nvSpPr>
        <p:spPr>
          <a:xfrm rot="4458656">
            <a:off x="14714967" y="-1367634"/>
            <a:ext cx="5804189" cy="4252137"/>
          </a:xfrm>
          <a:custGeom>
            <a:avLst/>
            <a:gdLst/>
            <a:ahLst/>
            <a:cxnLst/>
            <a:rect l="l" t="t" r="r" b="b"/>
            <a:pathLst>
              <a:path w="11291378" h="8891960">
                <a:moveTo>
                  <a:pt x="0" y="0"/>
                </a:moveTo>
                <a:lnTo>
                  <a:pt x="11291378" y="0"/>
                </a:lnTo>
                <a:lnTo>
                  <a:pt x="11291378" y="8891960"/>
                </a:lnTo>
                <a:lnTo>
                  <a:pt x="0" y="8891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89597" y="3354217"/>
            <a:ext cx="6801426" cy="38314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Rounded Rectangle 6"/>
          <p:cNvSpPr/>
          <p:nvPr/>
        </p:nvSpPr>
        <p:spPr>
          <a:xfrm>
            <a:off x="1094173" y="758434"/>
            <a:ext cx="6858000" cy="1954607"/>
          </a:xfrm>
          <a:prstGeom prst="roundRect">
            <a:avLst>
              <a:gd name="adj" fmla="val 13841"/>
            </a:avLst>
          </a:prstGeom>
          <a:solidFill>
            <a:schemeClr val="bg1"/>
          </a:solidFill>
          <a:ln w="38100">
            <a:solidFill>
              <a:srgbClr val="3C64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vi-VN" sz="4000" dirty="0" smtClean="0">
                <a:solidFill>
                  <a:sysClr val="windowText" lastClr="000000"/>
                </a:solidFill>
                <a:cs typeface="Arial" panose="020B0604020202020204" pitchFamily="34" charset="0"/>
              </a:rPr>
              <a:t>Các </a:t>
            </a:r>
            <a:r>
              <a:rPr lang="vi-VN" sz="40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ông quan đều nói khoác, ông này chọc ông kia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298820" flipH="1">
            <a:off x="5940207" y="2588130"/>
            <a:ext cx="941012" cy="524753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9539861" y="345087"/>
            <a:ext cx="8077200" cy="2781300"/>
          </a:xfrm>
          <a:prstGeom prst="roundRect">
            <a:avLst>
              <a:gd name="adj" fmla="val 13841"/>
            </a:avLst>
          </a:prstGeom>
          <a:solidFill>
            <a:schemeClr val="bg1"/>
          </a:solidFill>
          <a:ln w="38100">
            <a:solidFill>
              <a:srgbClr val="3C64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vi-VN" sz="4000" dirty="0" smtClean="0">
                <a:solidFill>
                  <a:sysClr val="windowText" lastClr="000000"/>
                </a:solidFill>
                <a:cs typeface="Arial" panose="020B0604020202020204" pitchFamily="34" charset="0"/>
              </a:rPr>
              <a:t>Các </a:t>
            </a:r>
            <a:r>
              <a:rPr lang="vi-VN" sz="40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ông quan nói khoác này đều giật bắn khi nghe người lính hầu đòi trói cổ lại vì đã “nói láo</a:t>
            </a:r>
            <a:r>
              <a:rPr lang="vi-VN" sz="4000" dirty="0" smtClean="0">
                <a:solidFill>
                  <a:sysClr val="windowText" lastClr="000000"/>
                </a:solidFill>
                <a:cs typeface="Arial" panose="020B0604020202020204" pitchFamily="34" charset="0"/>
              </a:rPr>
              <a:t>”</a:t>
            </a:r>
            <a:endParaRPr lang="vi-VN" sz="4000" dirty="0">
              <a:solidFill>
                <a:sysClr val="windowText" lastClr="000000"/>
              </a:solidFill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6071374" flipH="1">
            <a:off x="11241698" y="3003913"/>
            <a:ext cx="941012" cy="524753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304800" y="7618022"/>
            <a:ext cx="8806070" cy="1740749"/>
          </a:xfrm>
          <a:prstGeom prst="roundRect">
            <a:avLst>
              <a:gd name="adj" fmla="val 13841"/>
            </a:avLst>
          </a:prstGeom>
          <a:solidFill>
            <a:schemeClr val="bg1"/>
          </a:solidFill>
          <a:ln w="38100">
            <a:solidFill>
              <a:srgbClr val="3C64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vi-VN" sz="40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Anh lính hầu thoát tội vì thông minh biết “nói khoác” đúng lúc, đúng </a:t>
            </a:r>
            <a:r>
              <a:rPr lang="vi-VN" sz="4000" dirty="0" smtClean="0">
                <a:solidFill>
                  <a:sysClr val="windowText" lastClr="000000"/>
                </a:solidFill>
                <a:cs typeface="Arial" panose="020B0604020202020204" pitchFamily="34" charset="0"/>
              </a:rPr>
              <a:t>chỗ</a:t>
            </a:r>
            <a:r>
              <a:rPr lang="en-US" sz="4000" dirty="0" smtClean="0">
                <a:solidFill>
                  <a:sysClr val="windowText" lastClr="000000"/>
                </a:solidFill>
                <a:cs typeface="Arial" panose="020B0604020202020204" pitchFamily="34" charset="0"/>
              </a:rPr>
              <a:t>.</a:t>
            </a:r>
            <a:endParaRPr lang="vi-VN" sz="4000" dirty="0">
              <a:solidFill>
                <a:sysClr val="windowText" lastClr="000000"/>
              </a:solidFill>
              <a:cs typeface="Arial" panose="020B060402020202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6200000" flipH="1">
            <a:off x="3292161" y="7182518"/>
            <a:ext cx="941020" cy="626257"/>
          </a:xfrm>
          <a:prstGeom prst="rect">
            <a:avLst/>
          </a:prstGeom>
        </p:spPr>
      </p:pic>
      <p:sp>
        <p:nvSpPr>
          <p:cNvPr id="13" name="Down Arrow 12"/>
          <p:cNvSpPr/>
          <p:nvPr/>
        </p:nvSpPr>
        <p:spPr>
          <a:xfrm rot="16200000">
            <a:off x="10188311" y="7916895"/>
            <a:ext cx="1011241" cy="1143000"/>
          </a:xfrm>
          <a:prstGeom prst="downArrow">
            <a:avLst/>
          </a:prstGeom>
          <a:solidFill>
            <a:srgbClr val="59926C"/>
          </a:solidFill>
          <a:ln w="38100">
            <a:solidFill>
              <a:srgbClr val="5992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11539838" y="7025136"/>
            <a:ext cx="6491179" cy="2784586"/>
          </a:xfrm>
          <a:prstGeom prst="roundRect">
            <a:avLst>
              <a:gd name="adj" fmla="val 13841"/>
            </a:avLst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vi-VN" sz="4000" dirty="0">
                <a:solidFill>
                  <a:schemeClr val="tx1"/>
                </a:solidFill>
                <a:cs typeface="Arial" panose="020B0604020202020204" pitchFamily="34" charset="0"/>
              </a:rPr>
              <a:t>Nói khoác mà lại có ẩn ý sâu xa: </a:t>
            </a:r>
            <a:r>
              <a:rPr lang="vi-VN" sz="40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Bọn </a:t>
            </a:r>
            <a:r>
              <a:rPr lang="vi-VN" sz="4000" b="1" dirty="0">
                <a:solidFill>
                  <a:srgbClr val="C00000"/>
                </a:solidFill>
                <a:cs typeface="Arial" panose="020B0604020202020204" pitchFamily="34" charset="0"/>
              </a:rPr>
              <a:t>quan lại toàn là một lũ nói khoác.</a:t>
            </a:r>
          </a:p>
        </p:txBody>
      </p:sp>
    </p:spTree>
    <p:extLst>
      <p:ext uri="{BB962C8B-B14F-4D97-AF65-F5344CB8AC3E}">
        <p14:creationId xmlns:p14="http://schemas.microsoft.com/office/powerpoint/2010/main" val="273926258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 animBg="1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 rot="1193406">
            <a:off x="-1022064" y="8728220"/>
            <a:ext cx="4470232" cy="2390640"/>
          </a:xfrm>
          <a:custGeom>
            <a:avLst/>
            <a:gdLst/>
            <a:ahLst/>
            <a:cxnLst/>
            <a:rect l="l" t="t" r="r" b="b"/>
            <a:pathLst>
              <a:path w="11291378" h="8891960">
                <a:moveTo>
                  <a:pt x="0" y="0"/>
                </a:moveTo>
                <a:lnTo>
                  <a:pt x="11291378" y="0"/>
                </a:lnTo>
                <a:lnTo>
                  <a:pt x="11291378" y="8891961"/>
                </a:lnTo>
                <a:lnTo>
                  <a:pt x="0" y="889196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3483981">
            <a:off x="15113910" y="-2386719"/>
            <a:ext cx="5804189" cy="4252137"/>
          </a:xfrm>
          <a:custGeom>
            <a:avLst/>
            <a:gdLst/>
            <a:ahLst/>
            <a:cxnLst/>
            <a:rect l="l" t="t" r="r" b="b"/>
            <a:pathLst>
              <a:path w="11291378" h="8891960">
                <a:moveTo>
                  <a:pt x="0" y="0"/>
                </a:moveTo>
                <a:lnTo>
                  <a:pt x="11291378" y="0"/>
                </a:lnTo>
                <a:lnTo>
                  <a:pt x="11291378" y="8891960"/>
                </a:lnTo>
                <a:lnTo>
                  <a:pt x="0" y="8891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3705057">
            <a:off x="976896" y="439485"/>
            <a:ext cx="1551861" cy="2107791"/>
          </a:xfrm>
          <a:custGeom>
            <a:avLst/>
            <a:gdLst/>
            <a:ahLst/>
            <a:cxnLst/>
            <a:rect l="l" t="t" r="r" b="b"/>
            <a:pathLst>
              <a:path w="1551861" h="2107791">
                <a:moveTo>
                  <a:pt x="0" y="0"/>
                </a:moveTo>
                <a:lnTo>
                  <a:pt x="1551861" y="0"/>
                </a:lnTo>
                <a:lnTo>
                  <a:pt x="1551861" y="2107791"/>
                </a:lnTo>
                <a:lnTo>
                  <a:pt x="0" y="210779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5"/>
          <p:cNvGrpSpPr/>
          <p:nvPr/>
        </p:nvGrpSpPr>
        <p:grpSpPr>
          <a:xfrm>
            <a:off x="838200" y="3002526"/>
            <a:ext cx="16459200" cy="4709758"/>
            <a:chOff x="838200" y="3002526"/>
            <a:chExt cx="16459200" cy="4709758"/>
          </a:xfrm>
        </p:grpSpPr>
        <p:sp>
          <p:nvSpPr>
            <p:cNvPr id="2" name="Freeform 2"/>
            <p:cNvSpPr/>
            <p:nvPr/>
          </p:nvSpPr>
          <p:spPr>
            <a:xfrm>
              <a:off x="838200" y="3002526"/>
              <a:ext cx="16459200" cy="4709758"/>
            </a:xfrm>
            <a:custGeom>
              <a:avLst/>
              <a:gdLst/>
              <a:ahLst/>
              <a:cxnLst/>
              <a:rect l="l" t="t" r="r" b="b"/>
              <a:pathLst>
                <a:path w="10354533" h="3426409">
                  <a:moveTo>
                    <a:pt x="0" y="0"/>
                  </a:moveTo>
                  <a:lnTo>
                    <a:pt x="10354533" y="0"/>
                  </a:lnTo>
                  <a:lnTo>
                    <a:pt x="10354533" y="3426409"/>
                  </a:lnTo>
                  <a:lnTo>
                    <a:pt x="0" y="342640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" name="Rounded Rectangle 7"/>
            <p:cNvSpPr/>
            <p:nvPr/>
          </p:nvSpPr>
          <p:spPr>
            <a:xfrm>
              <a:off x="3359534" y="3326801"/>
              <a:ext cx="11416531" cy="355234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en-US" sz="7000" b="1" dirty="0" smtClean="0">
                  <a:solidFill>
                    <a:srgbClr val="3C644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III. TỔNG KẾT</a:t>
              </a:r>
              <a:endParaRPr lang="en-US" sz="7000" b="1" dirty="0">
                <a:solidFill>
                  <a:srgbClr val="3C644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 rot="1193406">
            <a:off x="-900117" y="-724236"/>
            <a:ext cx="4656116" cy="3906759"/>
          </a:xfrm>
          <a:custGeom>
            <a:avLst/>
            <a:gdLst/>
            <a:ahLst/>
            <a:cxnLst/>
            <a:rect l="l" t="t" r="r" b="b"/>
            <a:pathLst>
              <a:path w="11291378" h="8891960">
                <a:moveTo>
                  <a:pt x="0" y="0"/>
                </a:moveTo>
                <a:lnTo>
                  <a:pt x="11291378" y="0"/>
                </a:lnTo>
                <a:lnTo>
                  <a:pt x="11291378" y="8891960"/>
                </a:lnTo>
                <a:lnTo>
                  <a:pt x="0" y="8891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18642520">
            <a:off x="14216541" y="7575716"/>
            <a:ext cx="5892087" cy="3640620"/>
          </a:xfrm>
          <a:custGeom>
            <a:avLst/>
            <a:gdLst/>
            <a:ahLst/>
            <a:cxnLst/>
            <a:rect l="l" t="t" r="r" b="b"/>
            <a:pathLst>
              <a:path w="11291378" h="8891960">
                <a:moveTo>
                  <a:pt x="0" y="0"/>
                </a:moveTo>
                <a:lnTo>
                  <a:pt x="11291378" y="0"/>
                </a:lnTo>
                <a:lnTo>
                  <a:pt x="11291378" y="8891960"/>
                </a:lnTo>
                <a:lnTo>
                  <a:pt x="0" y="8891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3705057">
            <a:off x="2959012" y="-170154"/>
            <a:ext cx="1551861" cy="2107791"/>
          </a:xfrm>
          <a:custGeom>
            <a:avLst/>
            <a:gdLst/>
            <a:ahLst/>
            <a:cxnLst/>
            <a:rect l="l" t="t" r="r" b="b"/>
            <a:pathLst>
              <a:path w="1551861" h="2107791">
                <a:moveTo>
                  <a:pt x="0" y="0"/>
                </a:moveTo>
                <a:lnTo>
                  <a:pt x="1551861" y="0"/>
                </a:lnTo>
                <a:lnTo>
                  <a:pt x="1551861" y="2107791"/>
                </a:lnTo>
                <a:lnTo>
                  <a:pt x="0" y="210779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3705057">
            <a:off x="15485298" y="2683205"/>
            <a:ext cx="960020" cy="1303932"/>
          </a:xfrm>
          <a:custGeom>
            <a:avLst/>
            <a:gdLst/>
            <a:ahLst/>
            <a:cxnLst/>
            <a:rect l="l" t="t" r="r" b="b"/>
            <a:pathLst>
              <a:path w="960020" h="1303932">
                <a:moveTo>
                  <a:pt x="0" y="0"/>
                </a:moveTo>
                <a:lnTo>
                  <a:pt x="960020" y="0"/>
                </a:lnTo>
                <a:lnTo>
                  <a:pt x="960020" y="1303932"/>
                </a:lnTo>
                <a:lnTo>
                  <a:pt x="0" y="130393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15" name="Group 14"/>
          <p:cNvGrpSpPr/>
          <p:nvPr/>
        </p:nvGrpSpPr>
        <p:grpSpPr>
          <a:xfrm>
            <a:off x="4953000" y="952501"/>
            <a:ext cx="8388044" cy="2286000"/>
            <a:chOff x="2451512" y="4151725"/>
            <a:chExt cx="8388044" cy="2668089"/>
          </a:xfrm>
        </p:grpSpPr>
        <p:sp>
          <p:nvSpPr>
            <p:cNvPr id="12" name="Freeform 3"/>
            <p:cNvSpPr/>
            <p:nvPr/>
          </p:nvSpPr>
          <p:spPr>
            <a:xfrm rot="16298473">
              <a:off x="5311489" y="1291748"/>
              <a:ext cx="2668089" cy="8388044"/>
            </a:xfrm>
            <a:custGeom>
              <a:avLst/>
              <a:gdLst/>
              <a:ahLst/>
              <a:cxnLst/>
              <a:rect l="l" t="t" r="r" b="b"/>
              <a:pathLst>
                <a:path w="8623856" h="14616706">
                  <a:moveTo>
                    <a:pt x="0" y="0"/>
                  </a:moveTo>
                  <a:lnTo>
                    <a:pt x="8623856" y="0"/>
                  </a:lnTo>
                  <a:lnTo>
                    <a:pt x="8623856" y="14616706"/>
                  </a:lnTo>
                  <a:lnTo>
                    <a:pt x="0" y="1461670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xmlns="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4" name="Rounded Rectangle 13"/>
            <p:cNvSpPr/>
            <p:nvPr/>
          </p:nvSpPr>
          <p:spPr>
            <a:xfrm>
              <a:off x="3289712" y="4474606"/>
              <a:ext cx="7282365" cy="1953631"/>
            </a:xfrm>
            <a:prstGeom prst="round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en-US" sz="6600" b="1" dirty="0" smtClean="0">
                  <a:solidFill>
                    <a:srgbClr val="3C644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KHỞI ĐỘNG</a:t>
              </a:r>
              <a:endParaRPr lang="en-US" sz="6600" b="1" dirty="0">
                <a:solidFill>
                  <a:srgbClr val="3C644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5257800" y="4284219"/>
            <a:ext cx="12270938" cy="4440683"/>
            <a:chOff x="3350061" y="4524779"/>
            <a:chExt cx="12423338" cy="4440683"/>
          </a:xfrm>
        </p:grpSpPr>
        <p:grpSp>
          <p:nvGrpSpPr>
            <p:cNvPr id="16" name="Group 6"/>
            <p:cNvGrpSpPr/>
            <p:nvPr/>
          </p:nvGrpSpPr>
          <p:grpSpPr>
            <a:xfrm>
              <a:off x="3350061" y="4524779"/>
              <a:ext cx="12423338" cy="4440683"/>
              <a:chOff x="0" y="27516"/>
              <a:chExt cx="2129330" cy="588812"/>
            </a:xfrm>
          </p:grpSpPr>
          <p:sp>
            <p:nvSpPr>
              <p:cNvPr id="17" name="Freeform 7"/>
              <p:cNvSpPr/>
              <p:nvPr/>
            </p:nvSpPr>
            <p:spPr>
              <a:xfrm>
                <a:off x="0" y="27516"/>
                <a:ext cx="2129330" cy="588812"/>
              </a:xfrm>
              <a:custGeom>
                <a:avLst/>
                <a:gdLst/>
                <a:ahLst/>
                <a:cxnLst/>
                <a:rect l="l" t="t" r="r" b="b"/>
                <a:pathLst>
                  <a:path w="2458144" h="660400">
                    <a:moveTo>
                      <a:pt x="2333684" y="660400"/>
                    </a:moveTo>
                    <a:lnTo>
                      <a:pt x="124460" y="660400"/>
                    </a:lnTo>
                    <a:cubicBezTo>
                      <a:pt x="55880" y="660400"/>
                      <a:pt x="0" y="604520"/>
                      <a:pt x="0" y="53594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333684" y="0"/>
                    </a:lnTo>
                    <a:cubicBezTo>
                      <a:pt x="2402264" y="0"/>
                      <a:pt x="2458144" y="55880"/>
                      <a:pt x="2458144" y="124460"/>
                    </a:cubicBezTo>
                    <a:lnTo>
                      <a:pt x="2458144" y="535940"/>
                    </a:lnTo>
                    <a:cubicBezTo>
                      <a:pt x="2458144" y="604520"/>
                      <a:pt x="2402264" y="660400"/>
                      <a:pt x="2333684" y="66040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sp>
          <p:nvSpPr>
            <p:cNvPr id="20" name="Rounded Rectangle 19"/>
            <p:cNvSpPr/>
            <p:nvPr/>
          </p:nvSpPr>
          <p:spPr>
            <a:xfrm>
              <a:off x="3848211" y="4834932"/>
              <a:ext cx="11423348" cy="3736726"/>
            </a:xfrm>
            <a:prstGeom prst="roundRect">
              <a:avLst>
                <a:gd name="adj" fmla="val 11112"/>
              </a:avLst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en-US" sz="40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Em hãy thực hiện nhiệm vụ sau:</a:t>
              </a:r>
            </a:p>
            <a:p>
              <a:pPr algn="just">
                <a:lnSpc>
                  <a:spcPct val="150000"/>
                </a:lnSpc>
              </a:pPr>
              <a:r>
                <a:rPr lang="vi-VN" sz="40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Dựa </a:t>
              </a:r>
              <a:r>
                <a:rPr lang="vi-VN" sz="40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vào phần chuẩn bị ở nhà, em hãy kể một truyện cười dân gian hoặc hiện đại có đề tài nói khoác để giới thiệu cho các bạn trong </a:t>
              </a:r>
              <a:r>
                <a:rPr lang="vi-VN" sz="40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lớp</a:t>
              </a:r>
              <a:r>
                <a:rPr lang="en-US" sz="40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0369" y="3699039"/>
            <a:ext cx="4557027" cy="5527391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>
          <a:xfrm rot="3705057">
            <a:off x="15339740" y="-215436"/>
            <a:ext cx="2487644" cy="3097873"/>
          </a:xfrm>
          <a:custGeom>
            <a:avLst/>
            <a:gdLst/>
            <a:ahLst/>
            <a:cxnLst/>
            <a:rect l="l" t="t" r="r" b="b"/>
            <a:pathLst>
              <a:path w="1551861" h="2107791">
                <a:moveTo>
                  <a:pt x="0" y="0"/>
                </a:moveTo>
                <a:lnTo>
                  <a:pt x="1551861" y="0"/>
                </a:lnTo>
                <a:lnTo>
                  <a:pt x="1551861" y="2107792"/>
                </a:lnTo>
                <a:lnTo>
                  <a:pt x="0" y="210779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4726431">
            <a:off x="-111439" y="6925343"/>
            <a:ext cx="3120990" cy="3112056"/>
          </a:xfrm>
          <a:custGeom>
            <a:avLst/>
            <a:gdLst/>
            <a:ahLst/>
            <a:cxnLst/>
            <a:rect l="l" t="t" r="r" b="b"/>
            <a:pathLst>
              <a:path w="1299714" h="1765316">
                <a:moveTo>
                  <a:pt x="0" y="0"/>
                </a:moveTo>
                <a:lnTo>
                  <a:pt x="1299714" y="0"/>
                </a:lnTo>
                <a:lnTo>
                  <a:pt x="1299714" y="1765316"/>
                </a:lnTo>
                <a:lnTo>
                  <a:pt x="0" y="176531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1" name="Rounded Rectangle 10"/>
          <p:cNvSpPr/>
          <p:nvPr/>
        </p:nvSpPr>
        <p:spPr>
          <a:xfrm>
            <a:off x="8839200" y="4618942"/>
            <a:ext cx="8610600" cy="3862429"/>
          </a:xfrm>
          <a:prstGeom prst="roundRect">
            <a:avLst>
              <a:gd name="adj" fmla="val 12207"/>
            </a:avLst>
          </a:prstGeom>
          <a:solidFill>
            <a:schemeClr val="bg1"/>
          </a:solidFill>
          <a:ln w="38100">
            <a:solidFill>
              <a:srgbClr val="3C64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4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 hãy trả lời </a:t>
            </a:r>
            <a:r>
              <a:rPr lang="vi-VN" sz="4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 </a:t>
            </a:r>
            <a:r>
              <a:rPr lang="vi-VN" sz="4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 sau:</a:t>
            </a:r>
          </a:p>
          <a:p>
            <a:pPr algn="just">
              <a:lnSpc>
                <a:spcPct val="150000"/>
              </a:lnSpc>
            </a:pPr>
            <a:r>
              <a:rPr lang="vi-VN" sz="4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Trình </a:t>
            </a:r>
            <a:r>
              <a:rPr lang="vi-V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bày những đặc sắc về nội dung, nghệ thuật và đặc trưng thể loại của văn bản </a:t>
            </a:r>
            <a:r>
              <a:rPr lang="en-US" sz="40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vi-VN" sz="40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 </a:t>
            </a:r>
            <a:r>
              <a:rPr lang="vi-VN" sz="40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nói </a:t>
            </a:r>
            <a:r>
              <a:rPr lang="vi-VN" sz="40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khoác</a:t>
            </a:r>
            <a:r>
              <a:rPr lang="en-US" sz="40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en-US" sz="4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vi-VN" sz="4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90600" y="2967378"/>
            <a:ext cx="6882166" cy="51666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72766" y="1181100"/>
            <a:ext cx="3587396" cy="3163966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81958" y="751561"/>
            <a:ext cx="3810000" cy="1103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5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1. Nội dung</a:t>
            </a:r>
            <a:endParaRPr lang="en-US" sz="5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090203" y="6498873"/>
            <a:ext cx="15993509" cy="1981200"/>
          </a:xfrm>
          <a:prstGeom prst="roundRect">
            <a:avLst>
              <a:gd name="adj" fmla="val 8937"/>
            </a:avLst>
          </a:prstGeom>
          <a:solidFill>
            <a:schemeClr val="bg1"/>
          </a:solidFill>
          <a:ln w="38100">
            <a:solidFill>
              <a:srgbClr val="3C64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0" indent="-5715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4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 học</a:t>
            </a:r>
            <a:r>
              <a:rPr lang="vi-VN" sz="4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truyền tải đến người </a:t>
            </a:r>
            <a:r>
              <a:rPr lang="vi-VN" sz="4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đọc: </a:t>
            </a:r>
            <a:r>
              <a:rPr lang="vi-V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sống ở đời không nên nói khoác hay khoe khoang vì đó là một hành vi xấu.</a:t>
            </a:r>
            <a:endParaRPr lang="en-US" sz="40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reeform 3"/>
          <p:cNvSpPr/>
          <p:nvPr/>
        </p:nvSpPr>
        <p:spPr>
          <a:xfrm rot="1193406">
            <a:off x="-1022064" y="8728220"/>
            <a:ext cx="4470232" cy="2390640"/>
          </a:xfrm>
          <a:custGeom>
            <a:avLst/>
            <a:gdLst/>
            <a:ahLst/>
            <a:cxnLst/>
            <a:rect l="l" t="t" r="r" b="b"/>
            <a:pathLst>
              <a:path w="11291378" h="8891960">
                <a:moveTo>
                  <a:pt x="0" y="0"/>
                </a:moveTo>
                <a:lnTo>
                  <a:pt x="11291378" y="0"/>
                </a:lnTo>
                <a:lnTo>
                  <a:pt x="11291378" y="8891961"/>
                </a:lnTo>
                <a:lnTo>
                  <a:pt x="0" y="889196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5"/>
          <p:cNvSpPr/>
          <p:nvPr/>
        </p:nvSpPr>
        <p:spPr>
          <a:xfrm rot="-3483981">
            <a:off x="14991442" y="-1700917"/>
            <a:ext cx="5804189" cy="4252137"/>
          </a:xfrm>
          <a:custGeom>
            <a:avLst/>
            <a:gdLst/>
            <a:ahLst/>
            <a:cxnLst/>
            <a:rect l="l" t="t" r="r" b="b"/>
            <a:pathLst>
              <a:path w="11291378" h="8891960">
                <a:moveTo>
                  <a:pt x="0" y="0"/>
                </a:moveTo>
                <a:lnTo>
                  <a:pt x="11291378" y="0"/>
                </a:lnTo>
                <a:lnTo>
                  <a:pt x="11291378" y="8891960"/>
                </a:lnTo>
                <a:lnTo>
                  <a:pt x="0" y="8891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9" name="Rounded Rectangle 8"/>
          <p:cNvSpPr/>
          <p:nvPr/>
        </p:nvSpPr>
        <p:spPr>
          <a:xfrm>
            <a:off x="1090203" y="2932066"/>
            <a:ext cx="15993509" cy="3262007"/>
          </a:xfrm>
          <a:prstGeom prst="roundRect">
            <a:avLst>
              <a:gd name="adj" fmla="val 8937"/>
            </a:avLst>
          </a:prstGeom>
          <a:solidFill>
            <a:schemeClr val="bg1"/>
          </a:solidFill>
          <a:ln w="38100">
            <a:solidFill>
              <a:srgbClr val="3C64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0" indent="-5715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Văn bản </a:t>
            </a:r>
            <a:r>
              <a:rPr lang="vi-VN" sz="40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“Thi nói khoác”</a:t>
            </a:r>
            <a:r>
              <a:rPr lang="vi-V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là một truyện cười dân gian phê phán, châm biếm, đả kích một trong những thói quen xấu của con người là nói khoác. </a:t>
            </a:r>
            <a:endParaRPr lang="en-US" sz="40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267860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086600" y="677259"/>
            <a:ext cx="4629042" cy="1103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5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2. Nghệ thuật</a:t>
            </a:r>
            <a:endParaRPr lang="en-US" sz="5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9157281" y="3848100"/>
            <a:ext cx="7696200" cy="396240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3C64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vi-VN" sz="4000" dirty="0">
                <a:solidFill>
                  <a:srgbClr val="3E393A"/>
                </a:solidFill>
                <a:cs typeface="Arial" panose="020B0604020202020204" pitchFamily="34" charset="0"/>
              </a:rPr>
              <a:t>Cốt truyện đơn giản, ngắn gọn nhưng chứa nhiều yếu tố hài hước thu hút người </a:t>
            </a:r>
            <a:r>
              <a:rPr lang="vi-VN" sz="4000" dirty="0" smtClean="0">
                <a:solidFill>
                  <a:srgbClr val="3E393A"/>
                </a:solidFill>
                <a:cs typeface="Arial" panose="020B0604020202020204" pitchFamily="34" charset="0"/>
              </a:rPr>
              <a:t>đọc</a:t>
            </a:r>
            <a:r>
              <a:rPr lang="en-US" sz="4000" dirty="0" smtClean="0">
                <a:solidFill>
                  <a:srgbClr val="3E393A"/>
                </a:solidFill>
                <a:cs typeface="Arial" panose="020B0604020202020204" pitchFamily="34" charset="0"/>
              </a:rPr>
              <a:t>.</a:t>
            </a:r>
            <a:endParaRPr lang="en-US" sz="4000" dirty="0" smtClean="0">
              <a:solidFill>
                <a:srgbClr val="3E393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2253047"/>
            <a:ext cx="6395670" cy="7152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78612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800600" y="597420"/>
            <a:ext cx="8382000" cy="1205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500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5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 Đặc trưng thể loại</a:t>
            </a:r>
            <a:endParaRPr lang="en-US" sz="5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977355" y="2781300"/>
            <a:ext cx="5517956" cy="1687652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3C64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4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Ngôn ngữ</a:t>
            </a:r>
            <a:endParaRPr lang="en-US" sz="40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977355" y="5034931"/>
            <a:ext cx="5517956" cy="3613770"/>
          </a:xfrm>
          <a:prstGeom prst="roundRect">
            <a:avLst>
              <a:gd name="adj" fmla="val 7604"/>
            </a:avLst>
          </a:prstGeom>
          <a:solidFill>
            <a:schemeClr val="bg1"/>
          </a:solidFill>
          <a:ln w="38100">
            <a:solidFill>
              <a:srgbClr val="3C64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Ngôn ngữ đại chúng, chứa nhiều ẩn </a:t>
            </a:r>
            <a:r>
              <a:rPr lang="en-US" sz="4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ý.</a:t>
            </a:r>
          </a:p>
        </p:txBody>
      </p:sp>
      <p:sp>
        <p:nvSpPr>
          <p:cNvPr id="12" name="Down Arrow 11"/>
          <p:cNvSpPr/>
          <p:nvPr/>
        </p:nvSpPr>
        <p:spPr>
          <a:xfrm>
            <a:off x="4860033" y="4491370"/>
            <a:ext cx="1467743" cy="880730"/>
          </a:xfrm>
          <a:prstGeom prst="downArrow">
            <a:avLst/>
          </a:prstGeom>
          <a:solidFill>
            <a:srgbClr val="3C6449"/>
          </a:solidFill>
          <a:ln w="38100">
            <a:solidFill>
              <a:srgbClr val="3C64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8915400" y="2781300"/>
            <a:ext cx="6423114" cy="1687652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3C64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Bố cục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8915400" y="5034931"/>
            <a:ext cx="6423114" cy="3613770"/>
          </a:xfrm>
          <a:prstGeom prst="roundRect">
            <a:avLst>
              <a:gd name="adj" fmla="val 7604"/>
            </a:avLst>
          </a:prstGeom>
          <a:solidFill>
            <a:schemeClr val="bg1"/>
          </a:solidFill>
          <a:ln w="38100">
            <a:solidFill>
              <a:srgbClr val="3C64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Cốt truyện ngắn gọn, tập trung vào một tình </a:t>
            </a:r>
            <a:r>
              <a:rPr lang="en-US" sz="4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huống.</a:t>
            </a:r>
          </a:p>
        </p:txBody>
      </p:sp>
      <p:sp>
        <p:nvSpPr>
          <p:cNvPr id="15" name="Down Arrow 14"/>
          <p:cNvSpPr/>
          <p:nvPr/>
        </p:nvSpPr>
        <p:spPr>
          <a:xfrm>
            <a:off x="11393085" y="4468952"/>
            <a:ext cx="1467743" cy="880730"/>
          </a:xfrm>
          <a:prstGeom prst="downArrow">
            <a:avLst/>
          </a:prstGeom>
          <a:solidFill>
            <a:srgbClr val="3C6449"/>
          </a:solidFill>
          <a:ln w="38100">
            <a:solidFill>
              <a:srgbClr val="3C64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Freeform 5"/>
          <p:cNvSpPr/>
          <p:nvPr/>
        </p:nvSpPr>
        <p:spPr>
          <a:xfrm rot="-3483981">
            <a:off x="-2457394" y="-323575"/>
            <a:ext cx="5804189" cy="4252137"/>
          </a:xfrm>
          <a:custGeom>
            <a:avLst/>
            <a:gdLst/>
            <a:ahLst/>
            <a:cxnLst/>
            <a:rect l="l" t="t" r="r" b="b"/>
            <a:pathLst>
              <a:path w="11291378" h="8891960">
                <a:moveTo>
                  <a:pt x="0" y="0"/>
                </a:moveTo>
                <a:lnTo>
                  <a:pt x="11291378" y="0"/>
                </a:lnTo>
                <a:lnTo>
                  <a:pt x="11291378" y="8891960"/>
                </a:lnTo>
                <a:lnTo>
                  <a:pt x="0" y="8891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3"/>
          <p:cNvSpPr/>
          <p:nvPr/>
        </p:nvSpPr>
        <p:spPr>
          <a:xfrm rot="7362997">
            <a:off x="15575408" y="8271020"/>
            <a:ext cx="4470232" cy="2390640"/>
          </a:xfrm>
          <a:custGeom>
            <a:avLst/>
            <a:gdLst/>
            <a:ahLst/>
            <a:cxnLst/>
            <a:rect l="l" t="t" r="r" b="b"/>
            <a:pathLst>
              <a:path w="11291378" h="8891960">
                <a:moveTo>
                  <a:pt x="0" y="0"/>
                </a:moveTo>
                <a:lnTo>
                  <a:pt x="11291378" y="0"/>
                </a:lnTo>
                <a:lnTo>
                  <a:pt x="11291378" y="8891961"/>
                </a:lnTo>
                <a:lnTo>
                  <a:pt x="0" y="889196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>
          <a:xfrm rot="18774825">
            <a:off x="2514025" y="462868"/>
            <a:ext cx="2677368" cy="1883082"/>
          </a:xfrm>
          <a:custGeom>
            <a:avLst/>
            <a:gdLst/>
            <a:ahLst/>
            <a:cxnLst/>
            <a:rect l="l" t="t" r="r" b="b"/>
            <a:pathLst>
              <a:path w="2677368" h="1883082">
                <a:moveTo>
                  <a:pt x="0" y="0"/>
                </a:moveTo>
                <a:lnTo>
                  <a:pt x="2677369" y="0"/>
                </a:lnTo>
                <a:lnTo>
                  <a:pt x="2677369" y="1883082"/>
                </a:lnTo>
                <a:lnTo>
                  <a:pt x="0" y="188308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a:blipFill>
        </p:spPr>
      </p:sp>
      <p:grpSp>
        <p:nvGrpSpPr>
          <p:cNvPr id="10" name="Group 9"/>
          <p:cNvGrpSpPr/>
          <p:nvPr/>
        </p:nvGrpSpPr>
        <p:grpSpPr>
          <a:xfrm>
            <a:off x="3581400" y="1483141"/>
            <a:ext cx="11125200" cy="2432883"/>
            <a:chOff x="3395806" y="478099"/>
            <a:chExt cx="11125200" cy="2432883"/>
          </a:xfrm>
        </p:grpSpPr>
        <p:sp>
          <p:nvSpPr>
            <p:cNvPr id="11" name="Freeform 2"/>
            <p:cNvSpPr/>
            <p:nvPr/>
          </p:nvSpPr>
          <p:spPr>
            <a:xfrm>
              <a:off x="4724400" y="478099"/>
              <a:ext cx="8153400" cy="2432883"/>
            </a:xfrm>
            <a:custGeom>
              <a:avLst/>
              <a:gdLst/>
              <a:ahLst/>
              <a:cxnLst/>
              <a:rect l="l" t="t" r="r" b="b"/>
              <a:pathLst>
                <a:path w="3913992" h="1295176">
                  <a:moveTo>
                    <a:pt x="0" y="0"/>
                  </a:moveTo>
                  <a:lnTo>
                    <a:pt x="3913992" y="0"/>
                  </a:lnTo>
                  <a:lnTo>
                    <a:pt x="3913992" y="1295175"/>
                  </a:lnTo>
                  <a:lnTo>
                    <a:pt x="0" y="129517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2" name="Rounded Rectangle 11"/>
            <p:cNvSpPr/>
            <p:nvPr/>
          </p:nvSpPr>
          <p:spPr>
            <a:xfrm>
              <a:off x="3395806" y="511119"/>
              <a:ext cx="11125200" cy="1953630"/>
            </a:xfrm>
            <a:prstGeom prst="round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en-US" sz="66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LUYỆN TẬP</a:t>
              </a:r>
              <a:endParaRPr lang="en-US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1980188" y="3456883"/>
            <a:ext cx="13720030" cy="4642455"/>
            <a:chOff x="1980188" y="3456883"/>
            <a:chExt cx="13720030" cy="4642455"/>
          </a:xfrm>
        </p:grpSpPr>
        <p:sp>
          <p:nvSpPr>
            <p:cNvPr id="3" name="Freeform 3"/>
            <p:cNvSpPr/>
            <p:nvPr/>
          </p:nvSpPr>
          <p:spPr>
            <a:xfrm rot="16298473">
              <a:off x="6518975" y="-1081904"/>
              <a:ext cx="4642455" cy="13720030"/>
            </a:xfrm>
            <a:custGeom>
              <a:avLst/>
              <a:gdLst/>
              <a:ahLst/>
              <a:cxnLst/>
              <a:rect l="l" t="t" r="r" b="b"/>
              <a:pathLst>
                <a:path w="8623856" h="14616706">
                  <a:moveTo>
                    <a:pt x="0" y="0"/>
                  </a:moveTo>
                  <a:lnTo>
                    <a:pt x="8623856" y="0"/>
                  </a:lnTo>
                  <a:lnTo>
                    <a:pt x="8623856" y="14616706"/>
                  </a:lnTo>
                  <a:lnTo>
                    <a:pt x="0" y="1461670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>
                <a:extLst>
                  <a:ext uri="{96DAC541-7B7A-43D3-8B79-37D633B846F1}">
                    <asvg:svgBlip xmlns:asvg="http://schemas.microsoft.com/office/drawing/2016/SVG/main" xmlns="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3" name="TextBox 12"/>
            <p:cNvSpPr txBox="1"/>
            <p:nvPr/>
          </p:nvSpPr>
          <p:spPr>
            <a:xfrm>
              <a:off x="4438650" y="4300978"/>
              <a:ext cx="9410700" cy="2285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50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Nhiệm vụ: </a:t>
              </a:r>
            </a:p>
            <a:p>
              <a:pPr algn="ctr">
                <a:lnSpc>
                  <a:spcPct val="150000"/>
                </a:lnSpc>
              </a:pPr>
              <a:r>
                <a:rPr lang="en-US" sz="4500" b="1" dirty="0" smtClean="0">
                  <a:solidFill>
                    <a:srgbClr val="4B443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Trả lời câu hỏi trắc nghiệm</a:t>
              </a:r>
              <a:endParaRPr lang="en-US" sz="4500" b="1" dirty="0">
                <a:solidFill>
                  <a:srgbClr val="4B443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540402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âu hỏi">
            <a:extLst>
              <a:ext uri="{FF2B5EF4-FFF2-40B4-BE49-F238E27FC236}">
                <a16:creationId xmlns:a16="http://schemas.microsoft.com/office/drawing/2014/main" id="{4ADFFF1A-F500-CC57-185E-00F4826D0836}"/>
              </a:ext>
            </a:extLst>
          </p:cNvPr>
          <p:cNvSpPr/>
          <p:nvPr/>
        </p:nvSpPr>
        <p:spPr>
          <a:xfrm>
            <a:off x="547255" y="400620"/>
            <a:ext cx="17297400" cy="220593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43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 hỏi </a:t>
            </a:r>
            <a:r>
              <a:rPr lang="en-US" sz="4300" b="1" noProof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1: </a:t>
            </a:r>
            <a:r>
              <a:rPr lang="vi-VN" sz="4300" noProof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Đâu </a:t>
            </a:r>
            <a:r>
              <a:rPr lang="vi-VN" sz="43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 phải </a:t>
            </a:r>
            <a:r>
              <a:rPr lang="vi-VN" sz="43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 đặc điểm của truyện cười dân gian?</a:t>
            </a:r>
            <a:r>
              <a:rPr lang="en-US" sz="4300" noProof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vi-VN" sz="43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Đáp án đúng">
            <a:extLst>
              <a:ext uri="{FF2B5EF4-FFF2-40B4-BE49-F238E27FC236}">
                <a16:creationId xmlns:a16="http://schemas.microsoft.com/office/drawing/2014/main" id="{8B66CBE4-2DB9-BCF7-D1C4-281B894BFE17}"/>
              </a:ext>
            </a:extLst>
          </p:cNvPr>
          <p:cNvSpPr/>
          <p:nvPr/>
        </p:nvSpPr>
        <p:spPr>
          <a:xfrm>
            <a:off x="381000" y="7145567"/>
            <a:ext cx="8839199" cy="295275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3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</a:t>
            </a:r>
            <a:r>
              <a:rPr lang="vi-VN" sz="43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Bối cảnh được xây dựng thường khá sát trong thực tế, có yếu tố bất ngờ</a:t>
            </a:r>
          </a:p>
        </p:txBody>
      </p:sp>
      <p:sp>
        <p:nvSpPr>
          <p:cNvPr id="4" name="Đáp án sai 1">
            <a:extLst>
              <a:ext uri="{FF2B5EF4-FFF2-40B4-BE49-F238E27FC236}">
                <a16:creationId xmlns:a16="http://schemas.microsoft.com/office/drawing/2014/main" id="{3FCD9830-5FD1-BD44-878B-228BD96CE996}"/>
              </a:ext>
            </a:extLst>
          </p:cNvPr>
          <p:cNvSpPr/>
          <p:nvPr/>
        </p:nvSpPr>
        <p:spPr>
          <a:xfrm>
            <a:off x="381000" y="2823210"/>
            <a:ext cx="8839200" cy="413385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3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vi-VN" sz="43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Dùng tiếng cười để chế giễu những thói hư tật xấu, những điều trái tự nhiên, trái thuần phong mĩ tục của con người</a:t>
            </a:r>
          </a:p>
        </p:txBody>
      </p:sp>
      <p:sp>
        <p:nvSpPr>
          <p:cNvPr id="5" name="Đáp án sai 2">
            <a:extLst>
              <a:ext uri="{FF2B5EF4-FFF2-40B4-BE49-F238E27FC236}">
                <a16:creationId xmlns:a16="http://schemas.microsoft.com/office/drawing/2014/main" id="{6A919885-0285-0403-1E09-FA94D8BC080B}"/>
              </a:ext>
            </a:extLst>
          </p:cNvPr>
          <p:cNvSpPr/>
          <p:nvPr/>
        </p:nvSpPr>
        <p:spPr>
          <a:xfrm>
            <a:off x="9372600" y="2823210"/>
            <a:ext cx="8472055" cy="413385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3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vi-VN" sz="43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Nhân vật chính thường là đối tượng bị chế giễu</a:t>
            </a:r>
          </a:p>
        </p:txBody>
      </p:sp>
      <p:sp>
        <p:nvSpPr>
          <p:cNvPr id="6" name="Đáp án sai 3">
            <a:extLst>
              <a:ext uri="{FF2B5EF4-FFF2-40B4-BE49-F238E27FC236}">
                <a16:creationId xmlns:a16="http://schemas.microsoft.com/office/drawing/2014/main" id="{2E7D83A4-3758-8699-4DD0-010A80780539}"/>
              </a:ext>
            </a:extLst>
          </p:cNvPr>
          <p:cNvSpPr/>
          <p:nvPr/>
        </p:nvSpPr>
        <p:spPr>
          <a:xfrm>
            <a:off x="9372599" y="7145566"/>
            <a:ext cx="8472056" cy="29527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3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Ngôn ngữ dân dã, nhiều ẩn ý</a:t>
            </a:r>
            <a:endParaRPr lang="vi-VN" sz="43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Correct sound effect and wrong sound effect (mp3cut.net)">
            <a:hlinkClick r:id="" action="ppaction://media"/>
            <a:extLst>
              <a:ext uri="{FF2B5EF4-FFF2-40B4-BE49-F238E27FC236}">
                <a16:creationId xmlns:a16="http://schemas.microsoft.com/office/drawing/2014/main" id="{5A2AB5BE-5BE4-FB71-44F9-94D2D0B0CE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663544" y="-955900"/>
            <a:ext cx="731045" cy="731045"/>
          </a:xfrm>
          <a:prstGeom prst="rect">
            <a:avLst/>
          </a:prstGeom>
        </p:spPr>
      </p:pic>
      <p:pic>
        <p:nvPicPr>
          <p:cNvPr id="8" name="Picture 5">
            <a:extLst>
              <a:ext uri="{FF2B5EF4-FFF2-40B4-BE49-F238E27FC236}">
                <a16:creationId xmlns:a16="http://schemas.microsoft.com/office/drawing/2014/main" id="{31EA41D2-9796-7E4F-2882-9DC49D5A8C0A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7360968" y="7508202"/>
            <a:ext cx="1279569" cy="11137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B31FD67-694B-8D1E-89C7-5C3C61578F6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16195501" y="5308196"/>
            <a:ext cx="1275183" cy="1136072"/>
          </a:xfrm>
          <a:prstGeom prst="rect">
            <a:avLst/>
          </a:prstGeom>
        </p:spPr>
      </p:pic>
      <p:pic>
        <p:nvPicPr>
          <p:cNvPr id="10" name="Picture 10">
            <a:extLst>
              <a:ext uri="{FF2B5EF4-FFF2-40B4-BE49-F238E27FC236}">
                <a16:creationId xmlns:a16="http://schemas.microsoft.com/office/drawing/2014/main" id="{A47525BE-8DC6-1E4E-AED4-3C6DAB364AF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16569472" y="8874010"/>
            <a:ext cx="1275183" cy="113607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5C423E0-743C-7316-FEF3-4CE8613F3E0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7597257" y="5237282"/>
            <a:ext cx="1275183" cy="1136072"/>
          </a:xfrm>
          <a:prstGeom prst="rect">
            <a:avLst/>
          </a:prstGeom>
        </p:spPr>
      </p:pic>
      <p:pic>
        <p:nvPicPr>
          <p:cNvPr id="12" name="Correct sound effect and wrong sound effect (mp3cut.net) (1)">
            <a:hlinkClick r:id="" action="ppaction://media"/>
            <a:extLst>
              <a:ext uri="{FF2B5EF4-FFF2-40B4-BE49-F238E27FC236}">
                <a16:creationId xmlns:a16="http://schemas.microsoft.com/office/drawing/2014/main" id="{8D0C2BA9-FCBA-B751-461E-B7A70774305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653838" y="-955900"/>
            <a:ext cx="731045" cy="731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16336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83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86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86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86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2" grpId="0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âu hỏi">
            <a:extLst>
              <a:ext uri="{FF2B5EF4-FFF2-40B4-BE49-F238E27FC236}">
                <a16:creationId xmlns:a16="http://schemas.microsoft.com/office/drawing/2014/main" id="{4ADFFF1A-F500-CC57-185E-00F4826D0836}"/>
              </a:ext>
            </a:extLst>
          </p:cNvPr>
          <p:cNvSpPr/>
          <p:nvPr/>
        </p:nvSpPr>
        <p:spPr>
          <a:xfrm>
            <a:off x="1763089" y="1197629"/>
            <a:ext cx="14644256" cy="299258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48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 hỏi </a:t>
            </a:r>
            <a:r>
              <a:rPr lang="en-US" sz="48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2: </a:t>
            </a:r>
            <a:r>
              <a:rPr lang="en-US" sz="48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Cốt truyện của văn bản này:</a:t>
            </a:r>
            <a:endParaRPr lang="vi-VN" sz="48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Đáp án đúng">
            <a:extLst>
              <a:ext uri="{FF2B5EF4-FFF2-40B4-BE49-F238E27FC236}">
                <a16:creationId xmlns:a16="http://schemas.microsoft.com/office/drawing/2014/main" id="{8B66CBE4-2DB9-BCF7-D1C4-281B894BFE17}"/>
              </a:ext>
            </a:extLst>
          </p:cNvPr>
          <p:cNvSpPr/>
          <p:nvPr/>
        </p:nvSpPr>
        <p:spPr>
          <a:xfrm>
            <a:off x="1763089" y="4647410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8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vi-VN" sz="48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Đơn giản</a:t>
            </a:r>
          </a:p>
        </p:txBody>
      </p:sp>
      <p:sp>
        <p:nvSpPr>
          <p:cNvPr id="4" name="Đáp án sai 1">
            <a:extLst>
              <a:ext uri="{FF2B5EF4-FFF2-40B4-BE49-F238E27FC236}">
                <a16:creationId xmlns:a16="http://schemas.microsoft.com/office/drawing/2014/main" id="{3FCD9830-5FD1-BD44-878B-228BD96CE996}"/>
              </a:ext>
            </a:extLst>
          </p:cNvPr>
          <p:cNvSpPr/>
          <p:nvPr/>
        </p:nvSpPr>
        <p:spPr>
          <a:xfrm>
            <a:off x="1763089" y="7099661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8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</a:t>
            </a:r>
            <a:r>
              <a:rPr lang="vi-VN" sz="48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Tương đối phức tạp</a:t>
            </a:r>
          </a:p>
        </p:txBody>
      </p:sp>
      <p:sp>
        <p:nvSpPr>
          <p:cNvPr id="5" name="Đáp án sai 2">
            <a:extLst>
              <a:ext uri="{FF2B5EF4-FFF2-40B4-BE49-F238E27FC236}">
                <a16:creationId xmlns:a16="http://schemas.microsoft.com/office/drawing/2014/main" id="{6A919885-0285-0403-1E09-FA94D8BC080B}"/>
              </a:ext>
            </a:extLst>
          </p:cNvPr>
          <p:cNvSpPr/>
          <p:nvPr/>
        </p:nvSpPr>
        <p:spPr>
          <a:xfrm>
            <a:off x="9604762" y="4647410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8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Rất phức tạp</a:t>
            </a:r>
            <a:endParaRPr lang="vi-VN" sz="48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Đáp án sai 3">
            <a:extLst>
              <a:ext uri="{FF2B5EF4-FFF2-40B4-BE49-F238E27FC236}">
                <a16:creationId xmlns:a16="http://schemas.microsoft.com/office/drawing/2014/main" id="{2E7D83A4-3758-8699-4DD0-010A80780539}"/>
              </a:ext>
            </a:extLst>
          </p:cNvPr>
          <p:cNvSpPr/>
          <p:nvPr/>
        </p:nvSpPr>
        <p:spPr>
          <a:xfrm>
            <a:off x="9604760" y="7099661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8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Có vô vàn nút thắt</a:t>
            </a:r>
            <a:endParaRPr lang="vi-VN" sz="48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Correct sound effect and wrong sound effect (mp3cut.net)">
            <a:hlinkClick r:id="" action="ppaction://media"/>
            <a:extLst>
              <a:ext uri="{FF2B5EF4-FFF2-40B4-BE49-F238E27FC236}">
                <a16:creationId xmlns:a16="http://schemas.microsoft.com/office/drawing/2014/main" id="{5A2AB5BE-5BE4-FB71-44F9-94D2D0B0CE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604760" y="-1857236"/>
            <a:ext cx="731045" cy="731045"/>
          </a:xfrm>
          <a:prstGeom prst="rect">
            <a:avLst/>
          </a:prstGeom>
        </p:spPr>
      </p:pic>
      <p:pic>
        <p:nvPicPr>
          <p:cNvPr id="8" name="Picture 5">
            <a:extLst>
              <a:ext uri="{FF2B5EF4-FFF2-40B4-BE49-F238E27FC236}">
                <a16:creationId xmlns:a16="http://schemas.microsoft.com/office/drawing/2014/main" id="{31EA41D2-9796-7E4F-2882-9DC49D5A8C0A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7165863" y="5088065"/>
            <a:ext cx="1279569" cy="11137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B31FD67-694B-8D1E-89C7-5C3C61578F6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15132159" y="5054386"/>
            <a:ext cx="1275183" cy="1136072"/>
          </a:xfrm>
          <a:prstGeom prst="rect">
            <a:avLst/>
          </a:prstGeom>
        </p:spPr>
      </p:pic>
      <p:pic>
        <p:nvPicPr>
          <p:cNvPr id="10" name="Picture 10">
            <a:extLst>
              <a:ext uri="{FF2B5EF4-FFF2-40B4-BE49-F238E27FC236}">
                <a16:creationId xmlns:a16="http://schemas.microsoft.com/office/drawing/2014/main" id="{A47525BE-8DC6-1E4E-AED4-3C6DAB364AF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15132159" y="7529150"/>
            <a:ext cx="1275183" cy="113607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5C423E0-743C-7316-FEF3-4CE8613F3E0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7170249" y="7529150"/>
            <a:ext cx="1275183" cy="1136072"/>
          </a:xfrm>
          <a:prstGeom prst="rect">
            <a:avLst/>
          </a:prstGeom>
        </p:spPr>
      </p:pic>
      <p:pic>
        <p:nvPicPr>
          <p:cNvPr id="12" name="Correct sound effect and wrong sound effect (mp3cut.net) (1)">
            <a:hlinkClick r:id="" action="ppaction://media"/>
            <a:extLst>
              <a:ext uri="{FF2B5EF4-FFF2-40B4-BE49-F238E27FC236}">
                <a16:creationId xmlns:a16="http://schemas.microsoft.com/office/drawing/2014/main" id="{8D0C2BA9-FCBA-B751-461E-B7A70774305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595055" y="-1857236"/>
            <a:ext cx="731045" cy="731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57399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83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86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86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86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2" grpId="0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âu hỏi">
            <a:extLst>
              <a:ext uri="{FF2B5EF4-FFF2-40B4-BE49-F238E27FC236}">
                <a16:creationId xmlns:a16="http://schemas.microsoft.com/office/drawing/2014/main" id="{4ADFFF1A-F500-CC57-185E-00F4826D0836}"/>
              </a:ext>
            </a:extLst>
          </p:cNvPr>
          <p:cNvSpPr/>
          <p:nvPr/>
        </p:nvSpPr>
        <p:spPr>
          <a:xfrm>
            <a:off x="1821872" y="1165515"/>
            <a:ext cx="14644256" cy="256309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48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 hỏi </a:t>
            </a:r>
            <a:r>
              <a:rPr lang="en-US" sz="48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3: </a:t>
            </a:r>
            <a:r>
              <a:rPr lang="en-US" sz="48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Nói khoác là gì? </a:t>
            </a:r>
            <a:endParaRPr lang="vi-VN" sz="48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Đáp án đúng">
            <a:extLst>
              <a:ext uri="{FF2B5EF4-FFF2-40B4-BE49-F238E27FC236}">
                <a16:creationId xmlns:a16="http://schemas.microsoft.com/office/drawing/2014/main" id="{8B66CBE4-2DB9-BCF7-D1C4-281B894BFE17}"/>
              </a:ext>
            </a:extLst>
          </p:cNvPr>
          <p:cNvSpPr/>
          <p:nvPr/>
        </p:nvSpPr>
        <p:spPr>
          <a:xfrm>
            <a:off x="1821875" y="6819900"/>
            <a:ext cx="6802583" cy="24384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8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Nói những điều không đúng với sự thật</a:t>
            </a:r>
            <a:endParaRPr lang="vi-VN" sz="48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Đáp án sai 1">
            <a:extLst>
              <a:ext uri="{FF2B5EF4-FFF2-40B4-BE49-F238E27FC236}">
                <a16:creationId xmlns:a16="http://schemas.microsoft.com/office/drawing/2014/main" id="{3FCD9830-5FD1-BD44-878B-228BD96CE996}"/>
              </a:ext>
            </a:extLst>
          </p:cNvPr>
          <p:cNvSpPr/>
          <p:nvPr/>
        </p:nvSpPr>
        <p:spPr>
          <a:xfrm>
            <a:off x="1821872" y="4169265"/>
            <a:ext cx="6802583" cy="244108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8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Nói những điều đúng với sự thật</a:t>
            </a:r>
            <a:endParaRPr lang="vi-VN" sz="48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Đáp án sai 2">
            <a:extLst>
              <a:ext uri="{FF2B5EF4-FFF2-40B4-BE49-F238E27FC236}">
                <a16:creationId xmlns:a16="http://schemas.microsoft.com/office/drawing/2014/main" id="{6A919885-0285-0403-1E09-FA94D8BC080B}"/>
              </a:ext>
            </a:extLst>
          </p:cNvPr>
          <p:cNvSpPr/>
          <p:nvPr/>
        </p:nvSpPr>
        <p:spPr>
          <a:xfrm>
            <a:off x="9663545" y="4169265"/>
            <a:ext cx="6802583" cy="244108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8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vi-VN" sz="48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Nói về những dự định trong tương lai</a:t>
            </a:r>
          </a:p>
        </p:txBody>
      </p:sp>
      <p:sp>
        <p:nvSpPr>
          <p:cNvPr id="6" name="Đáp án sai 3">
            <a:extLst>
              <a:ext uri="{FF2B5EF4-FFF2-40B4-BE49-F238E27FC236}">
                <a16:creationId xmlns:a16="http://schemas.microsoft.com/office/drawing/2014/main" id="{2E7D83A4-3758-8699-4DD0-010A80780539}"/>
              </a:ext>
            </a:extLst>
          </p:cNvPr>
          <p:cNvSpPr/>
          <p:nvPr/>
        </p:nvSpPr>
        <p:spPr>
          <a:xfrm>
            <a:off x="9663544" y="6819900"/>
            <a:ext cx="6802583" cy="24384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8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Nói về những sự việc trong quá khứ</a:t>
            </a:r>
            <a:endParaRPr lang="vi-VN" sz="48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Correct sound effect and wrong sound effect (mp3cut.net)">
            <a:hlinkClick r:id="" action="ppaction://media"/>
            <a:extLst>
              <a:ext uri="{FF2B5EF4-FFF2-40B4-BE49-F238E27FC236}">
                <a16:creationId xmlns:a16="http://schemas.microsoft.com/office/drawing/2014/main" id="{5A2AB5BE-5BE4-FB71-44F9-94D2D0B0CE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663544" y="-955900"/>
            <a:ext cx="731045" cy="731045"/>
          </a:xfrm>
          <a:prstGeom prst="rect">
            <a:avLst/>
          </a:prstGeom>
        </p:spPr>
      </p:pic>
      <p:pic>
        <p:nvPicPr>
          <p:cNvPr id="8" name="Picture 5">
            <a:extLst>
              <a:ext uri="{FF2B5EF4-FFF2-40B4-BE49-F238E27FC236}">
                <a16:creationId xmlns:a16="http://schemas.microsoft.com/office/drawing/2014/main" id="{31EA41D2-9796-7E4F-2882-9DC49D5A8C0A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7224650" y="7508202"/>
            <a:ext cx="1279569" cy="11137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B31FD67-694B-8D1E-89C7-5C3C61578F6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15190943" y="5022272"/>
            <a:ext cx="1275183" cy="1136072"/>
          </a:xfrm>
          <a:prstGeom prst="rect">
            <a:avLst/>
          </a:prstGeom>
        </p:spPr>
      </p:pic>
      <p:pic>
        <p:nvPicPr>
          <p:cNvPr id="10" name="Picture 10">
            <a:extLst>
              <a:ext uri="{FF2B5EF4-FFF2-40B4-BE49-F238E27FC236}">
                <a16:creationId xmlns:a16="http://schemas.microsoft.com/office/drawing/2014/main" id="{A47525BE-8DC6-1E4E-AED4-3C6DAB364AF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15190943" y="7497037"/>
            <a:ext cx="1275183" cy="113607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5C423E0-743C-7316-FEF3-4CE8613F3E0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7229036" y="5022272"/>
            <a:ext cx="1275183" cy="1136072"/>
          </a:xfrm>
          <a:prstGeom prst="rect">
            <a:avLst/>
          </a:prstGeom>
        </p:spPr>
      </p:pic>
      <p:pic>
        <p:nvPicPr>
          <p:cNvPr id="12" name="Correct sound effect and wrong sound effect (mp3cut.net) (1)">
            <a:hlinkClick r:id="" action="ppaction://media"/>
            <a:extLst>
              <a:ext uri="{FF2B5EF4-FFF2-40B4-BE49-F238E27FC236}">
                <a16:creationId xmlns:a16="http://schemas.microsoft.com/office/drawing/2014/main" id="{8D0C2BA9-FCBA-B751-461E-B7A70774305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653838" y="-955900"/>
            <a:ext cx="731045" cy="731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71996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83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86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86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86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2" grpId="0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âu hỏi">
            <a:extLst>
              <a:ext uri="{FF2B5EF4-FFF2-40B4-BE49-F238E27FC236}">
                <a16:creationId xmlns:a16="http://schemas.microsoft.com/office/drawing/2014/main" id="{4ADFFF1A-F500-CC57-185E-00F4826D0836}"/>
              </a:ext>
            </a:extLst>
          </p:cNvPr>
          <p:cNvSpPr/>
          <p:nvPr/>
        </p:nvSpPr>
        <p:spPr>
          <a:xfrm>
            <a:off x="1821872" y="1165515"/>
            <a:ext cx="14644256" cy="299258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45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 hỏi </a:t>
            </a:r>
            <a:r>
              <a:rPr lang="en-US" sz="4500" b="1" noProof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4: </a:t>
            </a:r>
            <a:r>
              <a:rPr lang="vi-VN" sz="45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Thấy một sợi dây thừng gấp mười cái cột đình làng là lời nói khoác của ai?</a:t>
            </a:r>
            <a:r>
              <a:rPr lang="en-US" sz="4500" noProof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vi-VN" sz="45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Đáp án đúng">
            <a:extLst>
              <a:ext uri="{FF2B5EF4-FFF2-40B4-BE49-F238E27FC236}">
                <a16:creationId xmlns:a16="http://schemas.microsoft.com/office/drawing/2014/main" id="{8B66CBE4-2DB9-BCF7-D1C4-281B894BFE17}"/>
              </a:ext>
            </a:extLst>
          </p:cNvPr>
          <p:cNvSpPr/>
          <p:nvPr/>
        </p:nvSpPr>
        <p:spPr>
          <a:xfrm>
            <a:off x="1821875" y="7067548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5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Quan thứ hai</a:t>
            </a:r>
            <a:endParaRPr lang="vi-VN" sz="45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Đáp án sai 1">
            <a:extLst>
              <a:ext uri="{FF2B5EF4-FFF2-40B4-BE49-F238E27FC236}">
                <a16:creationId xmlns:a16="http://schemas.microsoft.com/office/drawing/2014/main" id="{3FCD9830-5FD1-BD44-878B-228BD96CE996}"/>
              </a:ext>
            </a:extLst>
          </p:cNvPr>
          <p:cNvSpPr/>
          <p:nvPr/>
        </p:nvSpPr>
        <p:spPr>
          <a:xfrm>
            <a:off x="1821872" y="4615297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5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Quan thứ nhất</a:t>
            </a:r>
            <a:endParaRPr lang="vi-VN" sz="45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Đáp án sai 2">
            <a:extLst>
              <a:ext uri="{FF2B5EF4-FFF2-40B4-BE49-F238E27FC236}">
                <a16:creationId xmlns:a16="http://schemas.microsoft.com/office/drawing/2014/main" id="{6A919885-0285-0403-1E09-FA94D8BC080B}"/>
              </a:ext>
            </a:extLst>
          </p:cNvPr>
          <p:cNvSpPr/>
          <p:nvPr/>
        </p:nvSpPr>
        <p:spPr>
          <a:xfrm>
            <a:off x="9663545" y="4615297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5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Quan thứ ba</a:t>
            </a:r>
            <a:endParaRPr lang="vi-VN" sz="45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Đáp án sai 3">
            <a:extLst>
              <a:ext uri="{FF2B5EF4-FFF2-40B4-BE49-F238E27FC236}">
                <a16:creationId xmlns:a16="http://schemas.microsoft.com/office/drawing/2014/main" id="{2E7D83A4-3758-8699-4DD0-010A80780539}"/>
              </a:ext>
            </a:extLst>
          </p:cNvPr>
          <p:cNvSpPr/>
          <p:nvPr/>
        </p:nvSpPr>
        <p:spPr>
          <a:xfrm>
            <a:off x="9663544" y="7067548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5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</a:t>
            </a:r>
            <a:r>
              <a:rPr lang="vi-VN" sz="45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 thứ tư</a:t>
            </a:r>
          </a:p>
        </p:txBody>
      </p:sp>
      <p:pic>
        <p:nvPicPr>
          <p:cNvPr id="7" name="Correct sound effect and wrong sound effect (mp3cut.net)">
            <a:hlinkClick r:id="" action="ppaction://media"/>
            <a:extLst>
              <a:ext uri="{FF2B5EF4-FFF2-40B4-BE49-F238E27FC236}">
                <a16:creationId xmlns:a16="http://schemas.microsoft.com/office/drawing/2014/main" id="{5A2AB5BE-5BE4-FB71-44F9-94D2D0B0CE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663544" y="-955900"/>
            <a:ext cx="731045" cy="731045"/>
          </a:xfrm>
          <a:prstGeom prst="rect">
            <a:avLst/>
          </a:prstGeom>
        </p:spPr>
      </p:pic>
      <p:pic>
        <p:nvPicPr>
          <p:cNvPr id="8" name="Picture 5">
            <a:extLst>
              <a:ext uri="{FF2B5EF4-FFF2-40B4-BE49-F238E27FC236}">
                <a16:creationId xmlns:a16="http://schemas.microsoft.com/office/drawing/2014/main" id="{31EA41D2-9796-7E4F-2882-9DC49D5A8C0A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7224650" y="7508202"/>
            <a:ext cx="1279569" cy="11137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B31FD67-694B-8D1E-89C7-5C3C61578F6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15190943" y="5022272"/>
            <a:ext cx="1275183" cy="1136072"/>
          </a:xfrm>
          <a:prstGeom prst="rect">
            <a:avLst/>
          </a:prstGeom>
        </p:spPr>
      </p:pic>
      <p:pic>
        <p:nvPicPr>
          <p:cNvPr id="10" name="Picture 10">
            <a:extLst>
              <a:ext uri="{FF2B5EF4-FFF2-40B4-BE49-F238E27FC236}">
                <a16:creationId xmlns:a16="http://schemas.microsoft.com/office/drawing/2014/main" id="{A47525BE-8DC6-1E4E-AED4-3C6DAB364AF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15190943" y="7497037"/>
            <a:ext cx="1275183" cy="113607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5C423E0-743C-7316-FEF3-4CE8613F3E0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7229036" y="5022272"/>
            <a:ext cx="1275183" cy="1136072"/>
          </a:xfrm>
          <a:prstGeom prst="rect">
            <a:avLst/>
          </a:prstGeom>
        </p:spPr>
      </p:pic>
      <p:pic>
        <p:nvPicPr>
          <p:cNvPr id="12" name="Correct sound effect and wrong sound effect (mp3cut.net) (1)">
            <a:hlinkClick r:id="" action="ppaction://media"/>
            <a:extLst>
              <a:ext uri="{FF2B5EF4-FFF2-40B4-BE49-F238E27FC236}">
                <a16:creationId xmlns:a16="http://schemas.microsoft.com/office/drawing/2014/main" id="{8D0C2BA9-FCBA-B751-461E-B7A70774305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653838" y="-955900"/>
            <a:ext cx="731045" cy="731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45629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83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86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86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86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2" grpId="0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âu hỏi">
            <a:extLst>
              <a:ext uri="{FF2B5EF4-FFF2-40B4-BE49-F238E27FC236}">
                <a16:creationId xmlns:a16="http://schemas.microsoft.com/office/drawing/2014/main" id="{4ADFFF1A-F500-CC57-185E-00F4826D0836}"/>
              </a:ext>
            </a:extLst>
          </p:cNvPr>
          <p:cNvSpPr/>
          <p:nvPr/>
        </p:nvSpPr>
        <p:spPr>
          <a:xfrm>
            <a:off x="1821872" y="1165515"/>
            <a:ext cx="14644256" cy="299258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48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 hỏi </a:t>
            </a:r>
            <a:r>
              <a:rPr lang="en-US" sz="48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n-US" sz="4800" b="1" noProof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4800" noProof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 </a:t>
            </a:r>
            <a:r>
              <a:rPr lang="en-US" sz="4800" i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“Đồ nói láo cả! Lính đâu? Trói cổ chúng nó lại cho ta!”</a:t>
            </a:r>
            <a:r>
              <a:rPr lang="en-US" sz="48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là lời của ai?</a:t>
            </a:r>
            <a:endParaRPr lang="vi-VN" sz="48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Đáp án đúng">
            <a:extLst>
              <a:ext uri="{FF2B5EF4-FFF2-40B4-BE49-F238E27FC236}">
                <a16:creationId xmlns:a16="http://schemas.microsoft.com/office/drawing/2014/main" id="{8B66CBE4-2DB9-BCF7-D1C4-281B894BFE17}"/>
              </a:ext>
            </a:extLst>
          </p:cNvPr>
          <p:cNvSpPr/>
          <p:nvPr/>
        </p:nvSpPr>
        <p:spPr>
          <a:xfrm>
            <a:off x="9663544" y="7076198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8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Anh lính hầu</a:t>
            </a:r>
            <a:endParaRPr lang="vi-VN" sz="48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Đáp án sai 1">
            <a:extLst>
              <a:ext uri="{FF2B5EF4-FFF2-40B4-BE49-F238E27FC236}">
                <a16:creationId xmlns:a16="http://schemas.microsoft.com/office/drawing/2014/main" id="{3FCD9830-5FD1-BD44-878B-228BD96CE996}"/>
              </a:ext>
            </a:extLst>
          </p:cNvPr>
          <p:cNvSpPr/>
          <p:nvPr/>
        </p:nvSpPr>
        <p:spPr>
          <a:xfrm>
            <a:off x="1821872" y="4615297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8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vi-VN" sz="48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 Thượng thư</a:t>
            </a:r>
          </a:p>
        </p:txBody>
      </p:sp>
      <p:sp>
        <p:nvSpPr>
          <p:cNvPr id="5" name="Đáp án sai 2">
            <a:extLst>
              <a:ext uri="{FF2B5EF4-FFF2-40B4-BE49-F238E27FC236}">
                <a16:creationId xmlns:a16="http://schemas.microsoft.com/office/drawing/2014/main" id="{6A919885-0285-0403-1E09-FA94D8BC080B}"/>
              </a:ext>
            </a:extLst>
          </p:cNvPr>
          <p:cNvSpPr/>
          <p:nvPr/>
        </p:nvSpPr>
        <p:spPr>
          <a:xfrm>
            <a:off x="1821872" y="7076198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8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Quan thẩm tra</a:t>
            </a:r>
            <a:endParaRPr lang="vi-VN" sz="48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Đáp án sai 3">
            <a:extLst>
              <a:ext uri="{FF2B5EF4-FFF2-40B4-BE49-F238E27FC236}">
                <a16:creationId xmlns:a16="http://schemas.microsoft.com/office/drawing/2014/main" id="{2E7D83A4-3758-8699-4DD0-010A80780539}"/>
              </a:ext>
            </a:extLst>
          </p:cNvPr>
          <p:cNvSpPr/>
          <p:nvPr/>
        </p:nvSpPr>
        <p:spPr>
          <a:xfrm>
            <a:off x="9663544" y="4615295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8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Quan thứ nhất</a:t>
            </a:r>
            <a:endParaRPr lang="vi-VN" sz="48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Correct sound effect and wrong sound effect (mp3cut.net)">
            <a:hlinkClick r:id="" action="ppaction://media"/>
            <a:extLst>
              <a:ext uri="{FF2B5EF4-FFF2-40B4-BE49-F238E27FC236}">
                <a16:creationId xmlns:a16="http://schemas.microsoft.com/office/drawing/2014/main" id="{5A2AB5BE-5BE4-FB71-44F9-94D2D0B0CE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663544" y="-955900"/>
            <a:ext cx="731045" cy="731045"/>
          </a:xfrm>
          <a:prstGeom prst="rect">
            <a:avLst/>
          </a:prstGeom>
        </p:spPr>
      </p:pic>
      <p:pic>
        <p:nvPicPr>
          <p:cNvPr id="8" name="Picture 5">
            <a:extLst>
              <a:ext uri="{FF2B5EF4-FFF2-40B4-BE49-F238E27FC236}">
                <a16:creationId xmlns:a16="http://schemas.microsoft.com/office/drawing/2014/main" id="{31EA41D2-9796-7E4F-2882-9DC49D5A8C0A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15190943" y="7519367"/>
            <a:ext cx="1279569" cy="11137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B31FD67-694B-8D1E-89C7-5C3C61578F6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7229036" y="7497037"/>
            <a:ext cx="1275183" cy="1136072"/>
          </a:xfrm>
          <a:prstGeom prst="rect">
            <a:avLst/>
          </a:prstGeom>
        </p:spPr>
      </p:pic>
      <p:pic>
        <p:nvPicPr>
          <p:cNvPr id="10" name="Picture 10">
            <a:extLst>
              <a:ext uri="{FF2B5EF4-FFF2-40B4-BE49-F238E27FC236}">
                <a16:creationId xmlns:a16="http://schemas.microsoft.com/office/drawing/2014/main" id="{A47525BE-8DC6-1E4E-AED4-3C6DAB364AF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15190943" y="5022271"/>
            <a:ext cx="1275183" cy="113607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5C423E0-743C-7316-FEF3-4CE8613F3E0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7229036" y="5022272"/>
            <a:ext cx="1275183" cy="1136072"/>
          </a:xfrm>
          <a:prstGeom prst="rect">
            <a:avLst/>
          </a:prstGeom>
        </p:spPr>
      </p:pic>
      <p:pic>
        <p:nvPicPr>
          <p:cNvPr id="12" name="Correct sound effect and wrong sound effect (mp3cut.net) (1)">
            <a:hlinkClick r:id="" action="ppaction://media"/>
            <a:extLst>
              <a:ext uri="{FF2B5EF4-FFF2-40B4-BE49-F238E27FC236}">
                <a16:creationId xmlns:a16="http://schemas.microsoft.com/office/drawing/2014/main" id="{8D0C2BA9-FCBA-B751-461E-B7A70774305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653838" y="-955900"/>
            <a:ext cx="731045" cy="731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52805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83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86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86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86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2" grpId="0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819400" y="496660"/>
            <a:ext cx="12877800" cy="1508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7000" b="1" dirty="0">
                <a:solidFill>
                  <a:srgbClr val="3C64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 </a:t>
            </a:r>
            <a:r>
              <a:rPr lang="en-US" sz="7000" b="1" dirty="0" smtClean="0">
                <a:solidFill>
                  <a:srgbClr val="3C64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4: Hài kịch và truyện cười</a:t>
            </a:r>
            <a:endParaRPr lang="en-US" sz="7000" b="1" dirty="0">
              <a:solidFill>
                <a:srgbClr val="3C644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reeform 2"/>
          <p:cNvSpPr/>
          <p:nvPr/>
        </p:nvSpPr>
        <p:spPr>
          <a:xfrm rot="16298473">
            <a:off x="4932426" y="-3095280"/>
            <a:ext cx="7634734" cy="19328385"/>
          </a:xfrm>
          <a:custGeom>
            <a:avLst/>
            <a:gdLst/>
            <a:ahLst/>
            <a:cxnLst/>
            <a:rect l="l" t="t" r="r" b="b"/>
            <a:pathLst>
              <a:path w="8623856" h="14616706">
                <a:moveTo>
                  <a:pt x="0" y="0"/>
                </a:moveTo>
                <a:lnTo>
                  <a:pt x="8623856" y="0"/>
                </a:lnTo>
                <a:lnTo>
                  <a:pt x="8623856" y="14616706"/>
                </a:lnTo>
                <a:lnTo>
                  <a:pt x="0" y="1461670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0"/>
          <p:cNvSpPr txBox="1"/>
          <p:nvPr/>
        </p:nvSpPr>
        <p:spPr>
          <a:xfrm>
            <a:off x="-110683" y="3315429"/>
            <a:ext cx="18293316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Thực hành đọc hiểu</a:t>
            </a:r>
          </a:p>
          <a:p>
            <a:pPr algn="ctr">
              <a:lnSpc>
                <a:spcPct val="150000"/>
              </a:lnSpc>
            </a:pPr>
            <a:r>
              <a:rPr lang="en-US" sz="18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THI NÓI KHOÁC</a:t>
            </a:r>
            <a:endParaRPr lang="en-US" sz="18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97267">
            <a:off x="858015" y="1079698"/>
            <a:ext cx="1841152" cy="310313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22260" y="1982355"/>
            <a:ext cx="3560373" cy="282269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âu hỏi">
            <a:extLst>
              <a:ext uri="{FF2B5EF4-FFF2-40B4-BE49-F238E27FC236}">
                <a16:creationId xmlns:a16="http://schemas.microsoft.com/office/drawing/2014/main" id="{4ADFFF1A-F500-CC57-185E-00F4826D0836}"/>
              </a:ext>
            </a:extLst>
          </p:cNvPr>
          <p:cNvSpPr/>
          <p:nvPr/>
        </p:nvSpPr>
        <p:spPr>
          <a:xfrm>
            <a:off x="1842192" y="1035628"/>
            <a:ext cx="14644256" cy="299258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48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 hỏi </a:t>
            </a:r>
            <a:r>
              <a:rPr lang="en-US" sz="4800" b="1" noProof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6: </a:t>
            </a:r>
            <a:r>
              <a:rPr lang="vi-VN" sz="48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 lượng nhân vật trong truyện này như thế nào?</a:t>
            </a:r>
            <a:r>
              <a:rPr lang="en-US" sz="4800" noProof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vi-VN" sz="48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Đáp án đúng">
            <a:extLst>
              <a:ext uri="{FF2B5EF4-FFF2-40B4-BE49-F238E27FC236}">
                <a16:creationId xmlns:a16="http://schemas.microsoft.com/office/drawing/2014/main" id="{8B66CBE4-2DB9-BCF7-D1C4-281B894BFE17}"/>
              </a:ext>
            </a:extLst>
          </p:cNvPr>
          <p:cNvSpPr/>
          <p:nvPr/>
        </p:nvSpPr>
        <p:spPr>
          <a:xfrm>
            <a:off x="9663544" y="4457699"/>
            <a:ext cx="6802583" cy="215265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8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Ít nhân vật</a:t>
            </a:r>
            <a:endParaRPr lang="vi-VN" sz="48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Đáp án sai 1">
            <a:extLst>
              <a:ext uri="{FF2B5EF4-FFF2-40B4-BE49-F238E27FC236}">
                <a16:creationId xmlns:a16="http://schemas.microsoft.com/office/drawing/2014/main" id="{3FCD9830-5FD1-BD44-878B-228BD96CE996}"/>
              </a:ext>
            </a:extLst>
          </p:cNvPr>
          <p:cNvSpPr/>
          <p:nvPr/>
        </p:nvSpPr>
        <p:spPr>
          <a:xfrm>
            <a:off x="1821872" y="4457701"/>
            <a:ext cx="7550728" cy="215265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8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Có quá nhiều nhân vật, chia thành nhiều tuyến</a:t>
            </a:r>
            <a:endParaRPr lang="vi-VN" sz="48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Đáp án sai 2">
            <a:extLst>
              <a:ext uri="{FF2B5EF4-FFF2-40B4-BE49-F238E27FC236}">
                <a16:creationId xmlns:a16="http://schemas.microsoft.com/office/drawing/2014/main" id="{6A919885-0285-0403-1E09-FA94D8BC080B}"/>
              </a:ext>
            </a:extLst>
          </p:cNvPr>
          <p:cNvSpPr/>
          <p:nvPr/>
        </p:nvSpPr>
        <p:spPr>
          <a:xfrm>
            <a:off x="1821872" y="7076198"/>
            <a:ext cx="7550728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8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Không có nhân vật</a:t>
            </a:r>
            <a:endParaRPr lang="vi-VN" sz="48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Đáp án sai 3">
            <a:extLst>
              <a:ext uri="{FF2B5EF4-FFF2-40B4-BE49-F238E27FC236}">
                <a16:creationId xmlns:a16="http://schemas.microsoft.com/office/drawing/2014/main" id="{2E7D83A4-3758-8699-4DD0-010A80780539}"/>
              </a:ext>
            </a:extLst>
          </p:cNvPr>
          <p:cNvSpPr/>
          <p:nvPr/>
        </p:nvSpPr>
        <p:spPr>
          <a:xfrm>
            <a:off x="9663544" y="7067548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8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Đa dạng nhân vật</a:t>
            </a:r>
            <a:endParaRPr lang="vi-VN" sz="48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Correct sound effect and wrong sound effect (mp3cut.net)">
            <a:hlinkClick r:id="" action="ppaction://media"/>
            <a:extLst>
              <a:ext uri="{FF2B5EF4-FFF2-40B4-BE49-F238E27FC236}">
                <a16:creationId xmlns:a16="http://schemas.microsoft.com/office/drawing/2014/main" id="{5A2AB5BE-5BE4-FB71-44F9-94D2D0B0CE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663544" y="-955900"/>
            <a:ext cx="731045" cy="731045"/>
          </a:xfrm>
          <a:prstGeom prst="rect">
            <a:avLst/>
          </a:prstGeom>
        </p:spPr>
      </p:pic>
      <p:pic>
        <p:nvPicPr>
          <p:cNvPr id="8" name="Picture 5">
            <a:extLst>
              <a:ext uri="{FF2B5EF4-FFF2-40B4-BE49-F238E27FC236}">
                <a16:creationId xmlns:a16="http://schemas.microsoft.com/office/drawing/2014/main" id="{31EA41D2-9796-7E4F-2882-9DC49D5A8C0A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15076643" y="5055951"/>
            <a:ext cx="1279569" cy="11137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B31FD67-694B-8D1E-89C7-5C3C61578F6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7810644" y="7505688"/>
            <a:ext cx="1275183" cy="1136072"/>
          </a:xfrm>
          <a:prstGeom prst="rect">
            <a:avLst/>
          </a:prstGeom>
        </p:spPr>
      </p:pic>
      <p:pic>
        <p:nvPicPr>
          <p:cNvPr id="10" name="Picture 10">
            <a:extLst>
              <a:ext uri="{FF2B5EF4-FFF2-40B4-BE49-F238E27FC236}">
                <a16:creationId xmlns:a16="http://schemas.microsoft.com/office/drawing/2014/main" id="{A47525BE-8DC6-1E4E-AED4-3C6DAB364AF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15190943" y="7497037"/>
            <a:ext cx="1275183" cy="113607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5C423E0-743C-7316-FEF3-4CE8613F3E0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8097417" y="5277310"/>
            <a:ext cx="1275183" cy="1136072"/>
          </a:xfrm>
          <a:prstGeom prst="rect">
            <a:avLst/>
          </a:prstGeom>
        </p:spPr>
      </p:pic>
      <p:pic>
        <p:nvPicPr>
          <p:cNvPr id="12" name="Correct sound effect and wrong sound effect (mp3cut.net) (1)">
            <a:hlinkClick r:id="" action="ppaction://media"/>
            <a:extLst>
              <a:ext uri="{FF2B5EF4-FFF2-40B4-BE49-F238E27FC236}">
                <a16:creationId xmlns:a16="http://schemas.microsoft.com/office/drawing/2014/main" id="{8D0C2BA9-FCBA-B751-461E-B7A70774305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653838" y="-955900"/>
            <a:ext cx="731045" cy="731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39042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83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86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86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86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2" grpId="0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âu hỏi">
            <a:extLst>
              <a:ext uri="{FF2B5EF4-FFF2-40B4-BE49-F238E27FC236}">
                <a16:creationId xmlns:a16="http://schemas.microsoft.com/office/drawing/2014/main" id="{4ADFFF1A-F500-CC57-185E-00F4826D0836}"/>
              </a:ext>
            </a:extLst>
          </p:cNvPr>
          <p:cNvSpPr/>
          <p:nvPr/>
        </p:nvSpPr>
        <p:spPr>
          <a:xfrm>
            <a:off x="381000" y="495300"/>
            <a:ext cx="17598640" cy="299258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45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 hỏi </a:t>
            </a:r>
            <a:r>
              <a:rPr lang="en-US" sz="45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7: </a:t>
            </a:r>
            <a:r>
              <a:rPr lang="en-US" sz="45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Bối cảnh của cuộc thi nói khoác là gì?</a:t>
            </a:r>
            <a:endParaRPr lang="vi-VN" sz="45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Đáp án đúng">
            <a:extLst>
              <a:ext uri="{FF2B5EF4-FFF2-40B4-BE49-F238E27FC236}">
                <a16:creationId xmlns:a16="http://schemas.microsoft.com/office/drawing/2014/main" id="{8B66CBE4-2DB9-BCF7-D1C4-281B894BFE17}"/>
              </a:ext>
            </a:extLst>
          </p:cNvPr>
          <p:cNvSpPr/>
          <p:nvPr/>
        </p:nvSpPr>
        <p:spPr>
          <a:xfrm>
            <a:off x="381000" y="3771900"/>
            <a:ext cx="8839199" cy="287056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2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vi-VN" sz="4200" noProof="1">
                <a:solidFill>
                  <a:schemeClr val="tx1"/>
                </a:solidFill>
                <a:cs typeface="Arial" panose="020B0604020202020204" pitchFamily="34" charset="0"/>
              </a:rPr>
              <a:t>Một hôm được nghỉ, bốn quan họp nhau đánh chén, nhân lúc cao hứng liền mở cuộc thi nói khoác</a:t>
            </a:r>
            <a:endParaRPr lang="vi-VN" sz="42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Đáp án sai 1">
            <a:extLst>
              <a:ext uri="{FF2B5EF4-FFF2-40B4-BE49-F238E27FC236}">
                <a16:creationId xmlns:a16="http://schemas.microsoft.com/office/drawing/2014/main" id="{3FCD9830-5FD1-BD44-878B-228BD96CE996}"/>
              </a:ext>
            </a:extLst>
          </p:cNvPr>
          <p:cNvSpPr/>
          <p:nvPr/>
        </p:nvSpPr>
        <p:spPr>
          <a:xfrm>
            <a:off x="423489" y="6938156"/>
            <a:ext cx="8839199" cy="277734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2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Giữa cánh đồng làng quê lúc ban chiều đầy nắng và gió</a:t>
            </a:r>
            <a:endParaRPr lang="vi-VN" sz="42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Đáp án sai 2">
            <a:extLst>
              <a:ext uri="{FF2B5EF4-FFF2-40B4-BE49-F238E27FC236}">
                <a16:creationId xmlns:a16="http://schemas.microsoft.com/office/drawing/2014/main" id="{6A919885-0285-0403-1E09-FA94D8BC080B}"/>
              </a:ext>
            </a:extLst>
          </p:cNvPr>
          <p:cNvSpPr/>
          <p:nvPr/>
        </p:nvSpPr>
        <p:spPr>
          <a:xfrm>
            <a:off x="9448802" y="3771899"/>
            <a:ext cx="8530838" cy="287056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2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vi-VN" sz="4200" noProof="1">
                <a:solidFill>
                  <a:schemeClr val="tx1"/>
                </a:solidFill>
                <a:cs typeface="Arial" panose="020B0604020202020204" pitchFamily="34" charset="0"/>
              </a:rPr>
              <a:t>Bốn quan là những người lọt vào bán kết cuộc thi nói khoác do triều đình tổ chức</a:t>
            </a:r>
            <a:endParaRPr lang="vi-VN" sz="42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Đáp án sai 3">
            <a:extLst>
              <a:ext uri="{FF2B5EF4-FFF2-40B4-BE49-F238E27FC236}">
                <a16:creationId xmlns:a16="http://schemas.microsoft.com/office/drawing/2014/main" id="{2E7D83A4-3758-8699-4DD0-010A80780539}"/>
              </a:ext>
            </a:extLst>
          </p:cNvPr>
          <p:cNvSpPr/>
          <p:nvPr/>
        </p:nvSpPr>
        <p:spPr>
          <a:xfrm>
            <a:off x="9448800" y="6938156"/>
            <a:ext cx="8530840" cy="277734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2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Bốn quan tổ chức thi nói khoác tại nhà của một quan lớn nọ</a:t>
            </a:r>
            <a:endParaRPr lang="vi-VN" sz="42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Correct sound effect and wrong sound effect (mp3cut.net)">
            <a:hlinkClick r:id="" action="ppaction://media"/>
            <a:extLst>
              <a:ext uri="{FF2B5EF4-FFF2-40B4-BE49-F238E27FC236}">
                <a16:creationId xmlns:a16="http://schemas.microsoft.com/office/drawing/2014/main" id="{5A2AB5BE-5BE4-FB71-44F9-94D2D0B0CE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604760" y="-1857236"/>
            <a:ext cx="731045" cy="731045"/>
          </a:xfrm>
          <a:prstGeom prst="rect">
            <a:avLst/>
          </a:prstGeom>
        </p:spPr>
      </p:pic>
      <p:pic>
        <p:nvPicPr>
          <p:cNvPr id="8" name="Picture 5">
            <a:extLst>
              <a:ext uri="{FF2B5EF4-FFF2-40B4-BE49-F238E27FC236}">
                <a16:creationId xmlns:a16="http://schemas.microsoft.com/office/drawing/2014/main" id="{31EA41D2-9796-7E4F-2882-9DC49D5A8C0A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7900751" y="5331007"/>
            <a:ext cx="1279569" cy="11137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B31FD67-694B-8D1E-89C7-5C3C61578F6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16700071" y="5339319"/>
            <a:ext cx="1275183" cy="1136072"/>
          </a:xfrm>
          <a:prstGeom prst="rect">
            <a:avLst/>
          </a:prstGeom>
        </p:spPr>
      </p:pic>
      <p:pic>
        <p:nvPicPr>
          <p:cNvPr id="10" name="Picture 10">
            <a:extLst>
              <a:ext uri="{FF2B5EF4-FFF2-40B4-BE49-F238E27FC236}">
                <a16:creationId xmlns:a16="http://schemas.microsoft.com/office/drawing/2014/main" id="{A47525BE-8DC6-1E4E-AED4-3C6DAB364AF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16739950" y="8326828"/>
            <a:ext cx="1275183" cy="113607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5C423E0-743C-7316-FEF3-4CE8613F3E0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7900751" y="8326828"/>
            <a:ext cx="1275183" cy="1136072"/>
          </a:xfrm>
          <a:prstGeom prst="rect">
            <a:avLst/>
          </a:prstGeom>
        </p:spPr>
      </p:pic>
      <p:pic>
        <p:nvPicPr>
          <p:cNvPr id="12" name="Correct sound effect and wrong sound effect (mp3cut.net) (1)">
            <a:hlinkClick r:id="" action="ppaction://media"/>
            <a:extLst>
              <a:ext uri="{FF2B5EF4-FFF2-40B4-BE49-F238E27FC236}">
                <a16:creationId xmlns:a16="http://schemas.microsoft.com/office/drawing/2014/main" id="{8D0C2BA9-FCBA-B751-461E-B7A70774305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595055" y="-1857236"/>
            <a:ext cx="731045" cy="731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04526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83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86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86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86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2" grpId="0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âu hỏi">
            <a:extLst>
              <a:ext uri="{FF2B5EF4-FFF2-40B4-BE49-F238E27FC236}">
                <a16:creationId xmlns:a16="http://schemas.microsoft.com/office/drawing/2014/main" id="{4ADFFF1A-F500-CC57-185E-00F4826D0836}"/>
              </a:ext>
            </a:extLst>
          </p:cNvPr>
          <p:cNvSpPr/>
          <p:nvPr/>
        </p:nvSpPr>
        <p:spPr>
          <a:xfrm>
            <a:off x="1821872" y="1165515"/>
            <a:ext cx="14644256" cy="299258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45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 hỏi </a:t>
            </a:r>
            <a:r>
              <a:rPr lang="en-US" sz="45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8: </a:t>
            </a:r>
            <a:r>
              <a:rPr lang="en-US" sz="4500" noProof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 </a:t>
            </a:r>
            <a:r>
              <a:rPr lang="en-US" sz="45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thứ nhất nói khoác về điều gì?</a:t>
            </a:r>
            <a:endParaRPr lang="vi-VN" sz="45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Đáp án đúng">
            <a:extLst>
              <a:ext uri="{FF2B5EF4-FFF2-40B4-BE49-F238E27FC236}">
                <a16:creationId xmlns:a16="http://schemas.microsoft.com/office/drawing/2014/main" id="{8B66CBE4-2DB9-BCF7-D1C4-281B894BFE17}"/>
              </a:ext>
            </a:extLst>
          </p:cNvPr>
          <p:cNvSpPr/>
          <p:nvPr/>
        </p:nvSpPr>
        <p:spPr>
          <a:xfrm>
            <a:off x="9220200" y="4478007"/>
            <a:ext cx="7557656" cy="21409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2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Thấy một con trâu to có thể liếm một cái hết cả sào mạ</a:t>
            </a:r>
            <a:endParaRPr lang="vi-VN" sz="42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Đáp án sai 1">
            <a:extLst>
              <a:ext uri="{FF2B5EF4-FFF2-40B4-BE49-F238E27FC236}">
                <a16:creationId xmlns:a16="http://schemas.microsoft.com/office/drawing/2014/main" id="{3FCD9830-5FD1-BD44-878B-228BD96CE996}"/>
              </a:ext>
            </a:extLst>
          </p:cNvPr>
          <p:cNvSpPr/>
          <p:nvPr/>
        </p:nvSpPr>
        <p:spPr>
          <a:xfrm>
            <a:off x="1683047" y="4478007"/>
            <a:ext cx="7086598" cy="21409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2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vi-VN" sz="42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Cụ tổ tám mươi đời nhà tôi là họ hàng xa với vua</a:t>
            </a:r>
          </a:p>
        </p:txBody>
      </p:sp>
      <p:sp>
        <p:nvSpPr>
          <p:cNvPr id="5" name="Đáp án sai 2">
            <a:extLst>
              <a:ext uri="{FF2B5EF4-FFF2-40B4-BE49-F238E27FC236}">
                <a16:creationId xmlns:a16="http://schemas.microsoft.com/office/drawing/2014/main" id="{6A919885-0285-0403-1E09-FA94D8BC080B}"/>
              </a:ext>
            </a:extLst>
          </p:cNvPr>
          <p:cNvSpPr/>
          <p:nvPr/>
        </p:nvSpPr>
        <p:spPr>
          <a:xfrm>
            <a:off x="1683047" y="6938908"/>
            <a:ext cx="7086598" cy="286790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2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</a:t>
            </a:r>
            <a:r>
              <a:rPr lang="vi-VN" sz="42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Thấy một sợi dây thừng gấp mười cái cột đình làng</a:t>
            </a:r>
          </a:p>
        </p:txBody>
      </p:sp>
      <p:sp>
        <p:nvSpPr>
          <p:cNvPr id="6" name="Đáp án sai 3">
            <a:extLst>
              <a:ext uri="{FF2B5EF4-FFF2-40B4-BE49-F238E27FC236}">
                <a16:creationId xmlns:a16="http://schemas.microsoft.com/office/drawing/2014/main" id="{2E7D83A4-3758-8699-4DD0-010A80780539}"/>
              </a:ext>
            </a:extLst>
          </p:cNvPr>
          <p:cNvSpPr/>
          <p:nvPr/>
        </p:nvSpPr>
        <p:spPr>
          <a:xfrm>
            <a:off x="9220200" y="6930258"/>
            <a:ext cx="7557656" cy="287655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2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Thấy một cây cầu rất dài, đứng từ đầu bên này không thể thấy đầu bên kia</a:t>
            </a:r>
            <a:endParaRPr lang="vi-VN" sz="42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Correct sound effect and wrong sound effect (mp3cut.net)">
            <a:hlinkClick r:id="" action="ppaction://media"/>
            <a:extLst>
              <a:ext uri="{FF2B5EF4-FFF2-40B4-BE49-F238E27FC236}">
                <a16:creationId xmlns:a16="http://schemas.microsoft.com/office/drawing/2014/main" id="{5A2AB5BE-5BE4-FB71-44F9-94D2D0B0CE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663544" y="-955900"/>
            <a:ext cx="731045" cy="731045"/>
          </a:xfrm>
          <a:prstGeom prst="rect">
            <a:avLst/>
          </a:prstGeom>
        </p:spPr>
      </p:pic>
      <p:pic>
        <p:nvPicPr>
          <p:cNvPr id="8" name="Picture 5">
            <a:extLst>
              <a:ext uri="{FF2B5EF4-FFF2-40B4-BE49-F238E27FC236}">
                <a16:creationId xmlns:a16="http://schemas.microsoft.com/office/drawing/2014/main" id="{31EA41D2-9796-7E4F-2882-9DC49D5A8C0A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14633299" y="4918661"/>
            <a:ext cx="1279569" cy="11137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B31FD67-694B-8D1E-89C7-5C3C61578F6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7090211" y="8350754"/>
            <a:ext cx="1275183" cy="1136072"/>
          </a:xfrm>
          <a:prstGeom prst="rect">
            <a:avLst/>
          </a:prstGeom>
        </p:spPr>
      </p:pic>
      <p:pic>
        <p:nvPicPr>
          <p:cNvPr id="10" name="Picture 10">
            <a:extLst>
              <a:ext uri="{FF2B5EF4-FFF2-40B4-BE49-F238E27FC236}">
                <a16:creationId xmlns:a16="http://schemas.microsoft.com/office/drawing/2014/main" id="{A47525BE-8DC6-1E4E-AED4-3C6DAB364AF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14747599" y="7359747"/>
            <a:ext cx="1275183" cy="113607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5C423E0-743C-7316-FEF3-4CE8613F3E0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7090211" y="4884982"/>
            <a:ext cx="1275183" cy="1136072"/>
          </a:xfrm>
          <a:prstGeom prst="rect">
            <a:avLst/>
          </a:prstGeom>
        </p:spPr>
      </p:pic>
      <p:pic>
        <p:nvPicPr>
          <p:cNvPr id="12" name="Correct sound effect and wrong sound effect (mp3cut.net) (1)">
            <a:hlinkClick r:id="" action="ppaction://media"/>
            <a:extLst>
              <a:ext uri="{FF2B5EF4-FFF2-40B4-BE49-F238E27FC236}">
                <a16:creationId xmlns:a16="http://schemas.microsoft.com/office/drawing/2014/main" id="{8D0C2BA9-FCBA-B751-461E-B7A70774305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653838" y="-955900"/>
            <a:ext cx="731045" cy="731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1833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83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86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86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86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2" grpId="0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âu hỏi">
            <a:extLst>
              <a:ext uri="{FF2B5EF4-FFF2-40B4-BE49-F238E27FC236}">
                <a16:creationId xmlns:a16="http://schemas.microsoft.com/office/drawing/2014/main" id="{4ADFFF1A-F500-CC57-185E-00F4826D0836}"/>
              </a:ext>
            </a:extLst>
          </p:cNvPr>
          <p:cNvSpPr/>
          <p:nvPr/>
        </p:nvSpPr>
        <p:spPr>
          <a:xfrm>
            <a:off x="1821872" y="1165515"/>
            <a:ext cx="14644256" cy="299258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48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 hỏi </a:t>
            </a:r>
            <a:r>
              <a:rPr lang="en-US" sz="48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9: </a:t>
            </a:r>
            <a:r>
              <a:rPr lang="en-US" sz="48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 thứ nhất khi thấy mình thua quan thứ hai bèn làm gì?</a:t>
            </a:r>
            <a:endParaRPr lang="vi-VN" sz="48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Đáp án đúng">
            <a:extLst>
              <a:ext uri="{FF2B5EF4-FFF2-40B4-BE49-F238E27FC236}">
                <a16:creationId xmlns:a16="http://schemas.microsoft.com/office/drawing/2014/main" id="{8B66CBE4-2DB9-BCF7-D1C4-281B894BFE17}"/>
              </a:ext>
            </a:extLst>
          </p:cNvPr>
          <p:cNvSpPr/>
          <p:nvPr/>
        </p:nvSpPr>
        <p:spPr>
          <a:xfrm>
            <a:off x="9663544" y="6909954"/>
            <a:ext cx="6802583" cy="216129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8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Phản bác lại</a:t>
            </a:r>
            <a:endParaRPr lang="vi-VN" sz="48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Đáp án sai 1">
            <a:extLst>
              <a:ext uri="{FF2B5EF4-FFF2-40B4-BE49-F238E27FC236}">
                <a16:creationId xmlns:a16="http://schemas.microsoft.com/office/drawing/2014/main" id="{3FCD9830-5FD1-BD44-878B-228BD96CE996}"/>
              </a:ext>
            </a:extLst>
          </p:cNvPr>
          <p:cNvSpPr/>
          <p:nvPr/>
        </p:nvSpPr>
        <p:spPr>
          <a:xfrm>
            <a:off x="1821872" y="4457701"/>
            <a:ext cx="6802583" cy="215264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8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Bỏ đi</a:t>
            </a:r>
            <a:endParaRPr lang="vi-VN" sz="48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Đáp án sai 2">
            <a:extLst>
              <a:ext uri="{FF2B5EF4-FFF2-40B4-BE49-F238E27FC236}">
                <a16:creationId xmlns:a16="http://schemas.microsoft.com/office/drawing/2014/main" id="{6A919885-0285-0403-1E09-FA94D8BC080B}"/>
              </a:ext>
            </a:extLst>
          </p:cNvPr>
          <p:cNvSpPr/>
          <p:nvPr/>
        </p:nvSpPr>
        <p:spPr>
          <a:xfrm>
            <a:off x="1821872" y="6819900"/>
            <a:ext cx="6802583" cy="225135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8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</a:t>
            </a:r>
            <a:r>
              <a:rPr lang="vi-VN" sz="48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Đánh cho quan thứ thư một trận</a:t>
            </a:r>
          </a:p>
        </p:txBody>
      </p:sp>
      <p:sp>
        <p:nvSpPr>
          <p:cNvPr id="6" name="Đáp án sai 3">
            <a:extLst>
              <a:ext uri="{FF2B5EF4-FFF2-40B4-BE49-F238E27FC236}">
                <a16:creationId xmlns:a16="http://schemas.microsoft.com/office/drawing/2014/main" id="{2E7D83A4-3758-8699-4DD0-010A80780539}"/>
              </a:ext>
            </a:extLst>
          </p:cNvPr>
          <p:cNvSpPr/>
          <p:nvPr/>
        </p:nvSpPr>
        <p:spPr>
          <a:xfrm>
            <a:off x="9663544" y="4457701"/>
            <a:ext cx="6802583" cy="215264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8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Giục quan thứ ba lên tiếng</a:t>
            </a:r>
            <a:endParaRPr lang="vi-VN" sz="48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Correct sound effect and wrong sound effect (mp3cut.net)">
            <a:hlinkClick r:id="" action="ppaction://media"/>
            <a:extLst>
              <a:ext uri="{FF2B5EF4-FFF2-40B4-BE49-F238E27FC236}">
                <a16:creationId xmlns:a16="http://schemas.microsoft.com/office/drawing/2014/main" id="{5A2AB5BE-5BE4-FB71-44F9-94D2D0B0CE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663544" y="-955900"/>
            <a:ext cx="731045" cy="731045"/>
          </a:xfrm>
          <a:prstGeom prst="rect">
            <a:avLst/>
          </a:prstGeom>
        </p:spPr>
      </p:pic>
      <p:pic>
        <p:nvPicPr>
          <p:cNvPr id="8" name="Picture 5">
            <a:extLst>
              <a:ext uri="{FF2B5EF4-FFF2-40B4-BE49-F238E27FC236}">
                <a16:creationId xmlns:a16="http://schemas.microsoft.com/office/drawing/2014/main" id="{31EA41D2-9796-7E4F-2882-9DC49D5A8C0A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15190943" y="7519367"/>
            <a:ext cx="1279569" cy="11137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B31FD67-694B-8D1E-89C7-5C3C61578F6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7229036" y="7497037"/>
            <a:ext cx="1275183" cy="1136072"/>
          </a:xfrm>
          <a:prstGeom prst="rect">
            <a:avLst/>
          </a:prstGeom>
        </p:spPr>
      </p:pic>
      <p:pic>
        <p:nvPicPr>
          <p:cNvPr id="10" name="Picture 10">
            <a:extLst>
              <a:ext uri="{FF2B5EF4-FFF2-40B4-BE49-F238E27FC236}">
                <a16:creationId xmlns:a16="http://schemas.microsoft.com/office/drawing/2014/main" id="{A47525BE-8DC6-1E4E-AED4-3C6DAB364AF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15190943" y="5022271"/>
            <a:ext cx="1275183" cy="113607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5C423E0-743C-7316-FEF3-4CE8613F3E0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7229036" y="5022272"/>
            <a:ext cx="1275183" cy="1136072"/>
          </a:xfrm>
          <a:prstGeom prst="rect">
            <a:avLst/>
          </a:prstGeom>
        </p:spPr>
      </p:pic>
      <p:pic>
        <p:nvPicPr>
          <p:cNvPr id="12" name="Correct sound effect and wrong sound effect (mp3cut.net) (1)">
            <a:hlinkClick r:id="" action="ppaction://media"/>
            <a:extLst>
              <a:ext uri="{FF2B5EF4-FFF2-40B4-BE49-F238E27FC236}">
                <a16:creationId xmlns:a16="http://schemas.microsoft.com/office/drawing/2014/main" id="{8D0C2BA9-FCBA-B751-461E-B7A70774305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653838" y="-955900"/>
            <a:ext cx="731045" cy="731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03500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83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86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86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86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2" grpId="0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âu hỏi">
            <a:extLst>
              <a:ext uri="{FF2B5EF4-FFF2-40B4-BE49-F238E27FC236}">
                <a16:creationId xmlns:a16="http://schemas.microsoft.com/office/drawing/2014/main" id="{4ADFFF1A-F500-CC57-185E-00F4826D0836}"/>
              </a:ext>
            </a:extLst>
          </p:cNvPr>
          <p:cNvSpPr/>
          <p:nvPr/>
        </p:nvSpPr>
        <p:spPr>
          <a:xfrm>
            <a:off x="1821872" y="1165516"/>
            <a:ext cx="14644256" cy="298393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45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 hỏi </a:t>
            </a:r>
            <a:r>
              <a:rPr lang="en-US" sz="4500" b="1" noProof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10: </a:t>
            </a:r>
            <a:r>
              <a:rPr lang="vi-VN" sz="45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 tiết gây cười ở lời nói khoác của quan thứ ba là gì?</a:t>
            </a:r>
            <a:r>
              <a:rPr lang="en-US" sz="4500" noProof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vi-VN" sz="45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Đáp án đúng">
            <a:extLst>
              <a:ext uri="{FF2B5EF4-FFF2-40B4-BE49-F238E27FC236}">
                <a16:creationId xmlns:a16="http://schemas.microsoft.com/office/drawing/2014/main" id="{8B66CBE4-2DB9-BCF7-D1C4-281B894BFE17}"/>
              </a:ext>
            </a:extLst>
          </p:cNvPr>
          <p:cNvSpPr/>
          <p:nvPr/>
        </p:nvSpPr>
        <p:spPr>
          <a:xfrm>
            <a:off x="9663544" y="6743700"/>
            <a:ext cx="6802583" cy="27432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2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</a:t>
            </a:r>
            <a:r>
              <a:rPr lang="vi-VN" sz="42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Khi con sang đưa đám ma thì mới biết đã đoạn tang được ba năm rồi</a:t>
            </a:r>
          </a:p>
        </p:txBody>
      </p:sp>
      <p:sp>
        <p:nvSpPr>
          <p:cNvPr id="4" name="Đáp án sai 1">
            <a:extLst>
              <a:ext uri="{FF2B5EF4-FFF2-40B4-BE49-F238E27FC236}">
                <a16:creationId xmlns:a16="http://schemas.microsoft.com/office/drawing/2014/main" id="{3FCD9830-5FD1-BD44-878B-228BD96CE996}"/>
              </a:ext>
            </a:extLst>
          </p:cNvPr>
          <p:cNvSpPr/>
          <p:nvPr/>
        </p:nvSpPr>
        <p:spPr>
          <a:xfrm>
            <a:off x="1842192" y="4455968"/>
            <a:ext cx="7245928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2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Cây cầu dài, đứng bên này không trông thấy bên kia</a:t>
            </a:r>
            <a:endParaRPr lang="vi-VN" sz="42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Đáp án sai 2">
            <a:extLst>
              <a:ext uri="{FF2B5EF4-FFF2-40B4-BE49-F238E27FC236}">
                <a16:creationId xmlns:a16="http://schemas.microsoft.com/office/drawing/2014/main" id="{6A919885-0285-0403-1E09-FA94D8BC080B}"/>
              </a:ext>
            </a:extLst>
          </p:cNvPr>
          <p:cNvSpPr/>
          <p:nvPr/>
        </p:nvSpPr>
        <p:spPr>
          <a:xfrm>
            <a:off x="1821872" y="6743700"/>
            <a:ext cx="7266248" cy="27432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2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</a:t>
            </a:r>
            <a:r>
              <a:rPr lang="vi-VN" sz="42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 bố con nhà nọ mỗi người ở một đầu</a:t>
            </a:r>
          </a:p>
        </p:txBody>
      </p:sp>
      <p:sp>
        <p:nvSpPr>
          <p:cNvPr id="6" name="Đáp án sai 3">
            <a:extLst>
              <a:ext uri="{FF2B5EF4-FFF2-40B4-BE49-F238E27FC236}">
                <a16:creationId xmlns:a16="http://schemas.microsoft.com/office/drawing/2014/main" id="{2E7D83A4-3758-8699-4DD0-010A80780539}"/>
              </a:ext>
            </a:extLst>
          </p:cNvPr>
          <p:cNvSpPr/>
          <p:nvPr/>
        </p:nvSpPr>
        <p:spPr>
          <a:xfrm>
            <a:off x="9663544" y="4455968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2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Ông bố chết vì không nhìn thấy con</a:t>
            </a:r>
            <a:endParaRPr lang="vi-VN" sz="42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Correct sound effect and wrong sound effect (mp3cut.net)">
            <a:hlinkClick r:id="" action="ppaction://media"/>
            <a:extLst>
              <a:ext uri="{FF2B5EF4-FFF2-40B4-BE49-F238E27FC236}">
                <a16:creationId xmlns:a16="http://schemas.microsoft.com/office/drawing/2014/main" id="{5A2AB5BE-5BE4-FB71-44F9-94D2D0B0CE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663544" y="-955900"/>
            <a:ext cx="731045" cy="731045"/>
          </a:xfrm>
          <a:prstGeom prst="rect">
            <a:avLst/>
          </a:prstGeom>
        </p:spPr>
      </p:pic>
      <p:pic>
        <p:nvPicPr>
          <p:cNvPr id="8" name="Picture 5">
            <a:extLst>
              <a:ext uri="{FF2B5EF4-FFF2-40B4-BE49-F238E27FC236}">
                <a16:creationId xmlns:a16="http://schemas.microsoft.com/office/drawing/2014/main" id="{31EA41D2-9796-7E4F-2882-9DC49D5A8C0A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15150997" y="8065073"/>
            <a:ext cx="1279569" cy="11137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B31FD67-694B-8D1E-89C7-5C3C61578F6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7812937" y="8065073"/>
            <a:ext cx="1275183" cy="1136072"/>
          </a:xfrm>
          <a:prstGeom prst="rect">
            <a:avLst/>
          </a:prstGeom>
        </p:spPr>
      </p:pic>
      <p:pic>
        <p:nvPicPr>
          <p:cNvPr id="10" name="Picture 10">
            <a:extLst>
              <a:ext uri="{FF2B5EF4-FFF2-40B4-BE49-F238E27FC236}">
                <a16:creationId xmlns:a16="http://schemas.microsoft.com/office/drawing/2014/main" id="{A47525BE-8DC6-1E4E-AED4-3C6DAB364AF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15190943" y="5183298"/>
            <a:ext cx="1275183" cy="113607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5C423E0-743C-7316-FEF3-4CE8613F3E0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7693804" y="5205926"/>
            <a:ext cx="1275183" cy="1136072"/>
          </a:xfrm>
          <a:prstGeom prst="rect">
            <a:avLst/>
          </a:prstGeom>
        </p:spPr>
      </p:pic>
      <p:pic>
        <p:nvPicPr>
          <p:cNvPr id="12" name="Correct sound effect and wrong sound effect (mp3cut.net) (1)">
            <a:hlinkClick r:id="" action="ppaction://media"/>
            <a:extLst>
              <a:ext uri="{FF2B5EF4-FFF2-40B4-BE49-F238E27FC236}">
                <a16:creationId xmlns:a16="http://schemas.microsoft.com/office/drawing/2014/main" id="{8D0C2BA9-FCBA-B751-461E-B7A70774305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653838" y="-955900"/>
            <a:ext cx="731045" cy="731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37586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83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86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86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86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2" grpId="0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âu hỏi">
            <a:extLst>
              <a:ext uri="{FF2B5EF4-FFF2-40B4-BE49-F238E27FC236}">
                <a16:creationId xmlns:a16="http://schemas.microsoft.com/office/drawing/2014/main" id="{4ADFFF1A-F500-CC57-185E-00F4826D0836}"/>
              </a:ext>
            </a:extLst>
          </p:cNvPr>
          <p:cNvSpPr/>
          <p:nvPr/>
        </p:nvSpPr>
        <p:spPr>
          <a:xfrm>
            <a:off x="914401" y="684565"/>
            <a:ext cx="16459200" cy="241193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4500" b="1" noProof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 hỏi 1</a:t>
            </a:r>
            <a:r>
              <a:rPr lang="en-US" sz="4500" b="1" noProof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1: </a:t>
            </a:r>
            <a:r>
              <a:rPr lang="vi-VN" sz="4500" noProof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Cây </a:t>
            </a:r>
            <a:r>
              <a:rPr lang="vi-VN" sz="45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mà ông thứ tư nói khoác cao đến mức nào?</a:t>
            </a:r>
            <a:r>
              <a:rPr lang="en-US" sz="4500" noProof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vi-VN" sz="45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Đáp án đúng">
            <a:extLst>
              <a:ext uri="{FF2B5EF4-FFF2-40B4-BE49-F238E27FC236}">
                <a16:creationId xmlns:a16="http://schemas.microsoft.com/office/drawing/2014/main" id="{8B66CBE4-2DB9-BCF7-D1C4-281B894BFE17}"/>
              </a:ext>
            </a:extLst>
          </p:cNvPr>
          <p:cNvSpPr/>
          <p:nvPr/>
        </p:nvSpPr>
        <p:spPr>
          <a:xfrm>
            <a:off x="929652" y="3351470"/>
            <a:ext cx="7985747" cy="378496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2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vi-VN" sz="42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 tả nổi, chỉ biết rằng trứng chim ở ngọn cây rơi xuống mới đến nửa chừng, chim đã nở đủ cánh bay đi rồi</a:t>
            </a:r>
          </a:p>
        </p:txBody>
      </p:sp>
      <p:sp>
        <p:nvSpPr>
          <p:cNvPr id="4" name="Đáp án sai 1">
            <a:extLst>
              <a:ext uri="{FF2B5EF4-FFF2-40B4-BE49-F238E27FC236}">
                <a16:creationId xmlns:a16="http://schemas.microsoft.com/office/drawing/2014/main" id="{3FCD9830-5FD1-BD44-878B-228BD96CE996}"/>
              </a:ext>
            </a:extLst>
          </p:cNvPr>
          <p:cNvSpPr/>
          <p:nvPr/>
        </p:nvSpPr>
        <p:spPr>
          <a:xfrm>
            <a:off x="914401" y="7353300"/>
            <a:ext cx="8000998" cy="244880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2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Cao đến tận mây xanh</a:t>
            </a:r>
            <a:endParaRPr lang="vi-VN" sz="42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Đáp án sai 2">
            <a:extLst>
              <a:ext uri="{FF2B5EF4-FFF2-40B4-BE49-F238E27FC236}">
                <a16:creationId xmlns:a16="http://schemas.microsoft.com/office/drawing/2014/main" id="{6A919885-0285-0403-1E09-FA94D8BC080B}"/>
              </a:ext>
            </a:extLst>
          </p:cNvPr>
          <p:cNvSpPr/>
          <p:nvPr/>
        </p:nvSpPr>
        <p:spPr>
          <a:xfrm>
            <a:off x="9220200" y="3351470"/>
            <a:ext cx="8153400" cy="378496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2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Cao bằng mấy chục cái đình cộng lại</a:t>
            </a:r>
            <a:endParaRPr lang="vi-VN" sz="42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Đáp án sai 3">
            <a:extLst>
              <a:ext uri="{FF2B5EF4-FFF2-40B4-BE49-F238E27FC236}">
                <a16:creationId xmlns:a16="http://schemas.microsoft.com/office/drawing/2014/main" id="{2E7D83A4-3758-8699-4DD0-010A80780539}"/>
              </a:ext>
            </a:extLst>
          </p:cNvPr>
          <p:cNvSpPr/>
          <p:nvPr/>
        </p:nvSpPr>
        <p:spPr>
          <a:xfrm>
            <a:off x="9220200" y="7353300"/>
            <a:ext cx="8153400" cy="244880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2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</a:t>
            </a:r>
            <a:r>
              <a:rPr lang="vi-VN" sz="42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Cao đến mức không đo được</a:t>
            </a:r>
          </a:p>
        </p:txBody>
      </p:sp>
      <p:pic>
        <p:nvPicPr>
          <p:cNvPr id="7" name="Correct sound effect and wrong sound effect (mp3cut.net)">
            <a:hlinkClick r:id="" action="ppaction://media"/>
            <a:extLst>
              <a:ext uri="{FF2B5EF4-FFF2-40B4-BE49-F238E27FC236}">
                <a16:creationId xmlns:a16="http://schemas.microsoft.com/office/drawing/2014/main" id="{5A2AB5BE-5BE4-FB71-44F9-94D2D0B0CE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604760" y="-1857236"/>
            <a:ext cx="731045" cy="731045"/>
          </a:xfrm>
          <a:prstGeom prst="rect">
            <a:avLst/>
          </a:prstGeom>
        </p:spPr>
      </p:pic>
      <p:pic>
        <p:nvPicPr>
          <p:cNvPr id="8" name="Picture 5">
            <a:extLst>
              <a:ext uri="{FF2B5EF4-FFF2-40B4-BE49-F238E27FC236}">
                <a16:creationId xmlns:a16="http://schemas.microsoft.com/office/drawing/2014/main" id="{31EA41D2-9796-7E4F-2882-9DC49D5A8C0A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7089663" y="5022267"/>
            <a:ext cx="1279569" cy="11137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B31FD67-694B-8D1E-89C7-5C3C61578F6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16073017" y="5874416"/>
            <a:ext cx="1275183" cy="1136072"/>
          </a:xfrm>
          <a:prstGeom prst="rect">
            <a:avLst/>
          </a:prstGeom>
        </p:spPr>
      </p:pic>
      <p:pic>
        <p:nvPicPr>
          <p:cNvPr id="10" name="Picture 10">
            <a:extLst>
              <a:ext uri="{FF2B5EF4-FFF2-40B4-BE49-F238E27FC236}">
                <a16:creationId xmlns:a16="http://schemas.microsoft.com/office/drawing/2014/main" id="{A47525BE-8DC6-1E4E-AED4-3C6DAB364AF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15925800" y="8553936"/>
            <a:ext cx="1275183" cy="113607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5C423E0-743C-7316-FEF3-4CE8613F3E0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7488294" y="8577701"/>
            <a:ext cx="1275183" cy="1136072"/>
          </a:xfrm>
          <a:prstGeom prst="rect">
            <a:avLst/>
          </a:prstGeom>
        </p:spPr>
      </p:pic>
      <p:pic>
        <p:nvPicPr>
          <p:cNvPr id="12" name="Correct sound effect and wrong sound effect (mp3cut.net) (1)">
            <a:hlinkClick r:id="" action="ppaction://media"/>
            <a:extLst>
              <a:ext uri="{FF2B5EF4-FFF2-40B4-BE49-F238E27FC236}">
                <a16:creationId xmlns:a16="http://schemas.microsoft.com/office/drawing/2014/main" id="{8D0C2BA9-FCBA-B751-461E-B7A70774305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595055" y="-1857236"/>
            <a:ext cx="731045" cy="731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6718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83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86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86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86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2" grpId="0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âu hỏi">
            <a:extLst>
              <a:ext uri="{FF2B5EF4-FFF2-40B4-BE49-F238E27FC236}">
                <a16:creationId xmlns:a16="http://schemas.microsoft.com/office/drawing/2014/main" id="{4ADFFF1A-F500-CC57-185E-00F4826D0836}"/>
              </a:ext>
            </a:extLst>
          </p:cNvPr>
          <p:cNvSpPr/>
          <p:nvPr/>
        </p:nvSpPr>
        <p:spPr>
          <a:xfrm>
            <a:off x="1371600" y="1197629"/>
            <a:ext cx="15769838" cy="299258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48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 hỏi </a:t>
            </a:r>
            <a:r>
              <a:rPr lang="vi-VN" sz="4800" b="1" noProof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4800" b="1" noProof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2: </a:t>
            </a:r>
            <a:r>
              <a:rPr lang="vi-VN" sz="48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Ngôn ngữ trong văn bản như thế nào?</a:t>
            </a:r>
            <a:r>
              <a:rPr lang="en-US" sz="4800" noProof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vi-VN" sz="48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Đáp án đúng">
            <a:extLst>
              <a:ext uri="{FF2B5EF4-FFF2-40B4-BE49-F238E27FC236}">
                <a16:creationId xmlns:a16="http://schemas.microsoft.com/office/drawing/2014/main" id="{8B66CBE4-2DB9-BCF7-D1C4-281B894BFE17}"/>
              </a:ext>
            </a:extLst>
          </p:cNvPr>
          <p:cNvSpPr/>
          <p:nvPr/>
        </p:nvSpPr>
        <p:spPr>
          <a:xfrm>
            <a:off x="1371600" y="4557720"/>
            <a:ext cx="7228511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8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Giản dị, bình dân, thông tục</a:t>
            </a:r>
            <a:endParaRPr lang="vi-VN" sz="48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Đáp án sai 1">
            <a:extLst>
              <a:ext uri="{FF2B5EF4-FFF2-40B4-BE49-F238E27FC236}">
                <a16:creationId xmlns:a16="http://schemas.microsoft.com/office/drawing/2014/main" id="{3FCD9830-5FD1-BD44-878B-228BD96CE996}"/>
              </a:ext>
            </a:extLst>
          </p:cNvPr>
          <p:cNvSpPr/>
          <p:nvPr/>
        </p:nvSpPr>
        <p:spPr>
          <a:xfrm>
            <a:off x="1371600" y="7009971"/>
            <a:ext cx="7228511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8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Cao sang, quyền quý</a:t>
            </a:r>
            <a:endParaRPr lang="vi-VN" sz="48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Đáp án sai 2">
            <a:extLst>
              <a:ext uri="{FF2B5EF4-FFF2-40B4-BE49-F238E27FC236}">
                <a16:creationId xmlns:a16="http://schemas.microsoft.com/office/drawing/2014/main" id="{6A919885-0285-0403-1E09-FA94D8BC080B}"/>
              </a:ext>
            </a:extLst>
          </p:cNvPr>
          <p:cNvSpPr/>
          <p:nvPr/>
        </p:nvSpPr>
        <p:spPr>
          <a:xfrm>
            <a:off x="8991600" y="4529780"/>
            <a:ext cx="8149838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8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Mang tính chất pháp lệnh</a:t>
            </a:r>
            <a:endParaRPr lang="vi-VN" sz="48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Đáp án sai 3">
            <a:extLst>
              <a:ext uri="{FF2B5EF4-FFF2-40B4-BE49-F238E27FC236}">
                <a16:creationId xmlns:a16="http://schemas.microsoft.com/office/drawing/2014/main" id="{2E7D83A4-3758-8699-4DD0-010A80780539}"/>
              </a:ext>
            </a:extLst>
          </p:cNvPr>
          <p:cNvSpPr/>
          <p:nvPr/>
        </p:nvSpPr>
        <p:spPr>
          <a:xfrm>
            <a:off x="8991598" y="6982031"/>
            <a:ext cx="8149840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8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Ngôn ngữ trong sáng</a:t>
            </a:r>
            <a:endParaRPr lang="vi-VN" sz="48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Correct sound effect and wrong sound effect (mp3cut.net)">
            <a:hlinkClick r:id="" action="ppaction://media"/>
            <a:extLst>
              <a:ext uri="{FF2B5EF4-FFF2-40B4-BE49-F238E27FC236}">
                <a16:creationId xmlns:a16="http://schemas.microsoft.com/office/drawing/2014/main" id="{5A2AB5BE-5BE4-FB71-44F9-94D2D0B0CE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604760" y="-1857236"/>
            <a:ext cx="731045" cy="731045"/>
          </a:xfrm>
          <a:prstGeom prst="rect">
            <a:avLst/>
          </a:prstGeom>
        </p:spPr>
      </p:pic>
      <p:pic>
        <p:nvPicPr>
          <p:cNvPr id="8" name="Picture 5">
            <a:extLst>
              <a:ext uri="{FF2B5EF4-FFF2-40B4-BE49-F238E27FC236}">
                <a16:creationId xmlns:a16="http://schemas.microsoft.com/office/drawing/2014/main" id="{31EA41D2-9796-7E4F-2882-9DC49D5A8C0A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7356579" y="5288268"/>
            <a:ext cx="1279569" cy="11137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B31FD67-694B-8D1E-89C7-5C3C61578F6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15794180" y="5260328"/>
            <a:ext cx="1275183" cy="1136072"/>
          </a:xfrm>
          <a:prstGeom prst="rect">
            <a:avLst/>
          </a:prstGeom>
        </p:spPr>
      </p:pic>
      <p:pic>
        <p:nvPicPr>
          <p:cNvPr id="10" name="Picture 10">
            <a:extLst>
              <a:ext uri="{FF2B5EF4-FFF2-40B4-BE49-F238E27FC236}">
                <a16:creationId xmlns:a16="http://schemas.microsoft.com/office/drawing/2014/main" id="{A47525BE-8DC6-1E4E-AED4-3C6DAB364AF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15998438" y="7818152"/>
            <a:ext cx="1275183" cy="113607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5C423E0-743C-7316-FEF3-4CE8613F3E0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7324928" y="7730027"/>
            <a:ext cx="1275183" cy="1136072"/>
          </a:xfrm>
          <a:prstGeom prst="rect">
            <a:avLst/>
          </a:prstGeom>
        </p:spPr>
      </p:pic>
      <p:pic>
        <p:nvPicPr>
          <p:cNvPr id="12" name="Correct sound effect and wrong sound effect (mp3cut.net) (1)">
            <a:hlinkClick r:id="" action="ppaction://media"/>
            <a:extLst>
              <a:ext uri="{FF2B5EF4-FFF2-40B4-BE49-F238E27FC236}">
                <a16:creationId xmlns:a16="http://schemas.microsoft.com/office/drawing/2014/main" id="{8D0C2BA9-FCBA-B751-461E-B7A70774305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595055" y="-1857236"/>
            <a:ext cx="731045" cy="731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72046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83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86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86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86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2" grpId="0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âu hỏi">
            <a:extLst>
              <a:ext uri="{FF2B5EF4-FFF2-40B4-BE49-F238E27FC236}">
                <a16:creationId xmlns:a16="http://schemas.microsoft.com/office/drawing/2014/main" id="{4ADFFF1A-F500-CC57-185E-00F4826D0836}"/>
              </a:ext>
            </a:extLst>
          </p:cNvPr>
          <p:cNvSpPr/>
          <p:nvPr/>
        </p:nvSpPr>
        <p:spPr>
          <a:xfrm>
            <a:off x="1586342" y="1165515"/>
            <a:ext cx="15253858" cy="299258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45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 hỏi </a:t>
            </a:r>
            <a:r>
              <a:rPr lang="en-US" sz="4500" b="1" noProof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13: </a:t>
            </a:r>
            <a:r>
              <a:rPr lang="vi-VN" sz="45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Điều gì khiến người đọc phải buồn cười qua câu chuyện này?</a:t>
            </a:r>
          </a:p>
        </p:txBody>
      </p:sp>
      <p:sp>
        <p:nvSpPr>
          <p:cNvPr id="3" name="Đáp án đúng">
            <a:extLst>
              <a:ext uri="{FF2B5EF4-FFF2-40B4-BE49-F238E27FC236}">
                <a16:creationId xmlns:a16="http://schemas.microsoft.com/office/drawing/2014/main" id="{8B66CBE4-2DB9-BCF7-D1C4-281B894BFE17}"/>
              </a:ext>
            </a:extLst>
          </p:cNvPr>
          <p:cNvSpPr/>
          <p:nvPr/>
        </p:nvSpPr>
        <p:spPr>
          <a:xfrm>
            <a:off x="1586345" y="6909956"/>
            <a:ext cx="7703125" cy="215264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5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Tình huống anh lính nói khoác để lừa các ông quan</a:t>
            </a:r>
            <a:endParaRPr lang="vi-VN" sz="45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Đáp án sai 1">
            <a:extLst>
              <a:ext uri="{FF2B5EF4-FFF2-40B4-BE49-F238E27FC236}">
                <a16:creationId xmlns:a16="http://schemas.microsoft.com/office/drawing/2014/main" id="{3FCD9830-5FD1-BD44-878B-228BD96CE996}"/>
              </a:ext>
            </a:extLst>
          </p:cNvPr>
          <p:cNvSpPr/>
          <p:nvPr/>
        </p:nvSpPr>
        <p:spPr>
          <a:xfrm>
            <a:off x="1586342" y="4457701"/>
            <a:ext cx="7703128" cy="215265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5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Những câu nói khoác đá đểu nhau của các ông quan</a:t>
            </a:r>
            <a:endParaRPr lang="vi-VN" sz="45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Đáp án sai 2">
            <a:extLst>
              <a:ext uri="{FF2B5EF4-FFF2-40B4-BE49-F238E27FC236}">
                <a16:creationId xmlns:a16="http://schemas.microsoft.com/office/drawing/2014/main" id="{6A919885-0285-0403-1E09-FA94D8BC080B}"/>
              </a:ext>
            </a:extLst>
          </p:cNvPr>
          <p:cNvSpPr/>
          <p:nvPr/>
        </p:nvSpPr>
        <p:spPr>
          <a:xfrm>
            <a:off x="9663545" y="4457701"/>
            <a:ext cx="7176655" cy="215264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5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Sự tinh tế, uyển chuyển của lời văn</a:t>
            </a:r>
            <a:endParaRPr lang="vi-VN" sz="45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Đáp án sai 3">
            <a:extLst>
              <a:ext uri="{FF2B5EF4-FFF2-40B4-BE49-F238E27FC236}">
                <a16:creationId xmlns:a16="http://schemas.microsoft.com/office/drawing/2014/main" id="{2E7D83A4-3758-8699-4DD0-010A80780539}"/>
              </a:ext>
            </a:extLst>
          </p:cNvPr>
          <p:cNvSpPr/>
          <p:nvPr/>
        </p:nvSpPr>
        <p:spPr>
          <a:xfrm>
            <a:off x="9663544" y="6909956"/>
            <a:ext cx="7176656" cy="215264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5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Cách xây </a:t>
            </a:r>
            <a:r>
              <a:rPr lang="en-US" sz="4500" noProof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dựng </a:t>
            </a:r>
            <a:r>
              <a:rPr lang="en-US" sz="45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nhân vật của tác giả dân gian</a:t>
            </a:r>
            <a:endParaRPr lang="vi-VN" sz="45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Correct sound effect and wrong sound effect (mp3cut.net)">
            <a:hlinkClick r:id="" action="ppaction://media"/>
            <a:extLst>
              <a:ext uri="{FF2B5EF4-FFF2-40B4-BE49-F238E27FC236}">
                <a16:creationId xmlns:a16="http://schemas.microsoft.com/office/drawing/2014/main" id="{5A2AB5BE-5BE4-FB71-44F9-94D2D0B0CE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663544" y="-955900"/>
            <a:ext cx="731045" cy="731045"/>
          </a:xfrm>
          <a:prstGeom prst="rect">
            <a:avLst/>
          </a:prstGeom>
        </p:spPr>
      </p:pic>
      <p:pic>
        <p:nvPicPr>
          <p:cNvPr id="8" name="Picture 5">
            <a:extLst>
              <a:ext uri="{FF2B5EF4-FFF2-40B4-BE49-F238E27FC236}">
                <a16:creationId xmlns:a16="http://schemas.microsoft.com/office/drawing/2014/main" id="{31EA41D2-9796-7E4F-2882-9DC49D5A8C0A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6989120" y="7508202"/>
            <a:ext cx="1279569" cy="11137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B31FD67-694B-8D1E-89C7-5C3C61578F6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15190943" y="5022272"/>
            <a:ext cx="1275183" cy="1136072"/>
          </a:xfrm>
          <a:prstGeom prst="rect">
            <a:avLst/>
          </a:prstGeom>
        </p:spPr>
      </p:pic>
      <p:pic>
        <p:nvPicPr>
          <p:cNvPr id="10" name="Picture 10">
            <a:extLst>
              <a:ext uri="{FF2B5EF4-FFF2-40B4-BE49-F238E27FC236}">
                <a16:creationId xmlns:a16="http://schemas.microsoft.com/office/drawing/2014/main" id="{A47525BE-8DC6-1E4E-AED4-3C6DAB364AF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15190943" y="7497037"/>
            <a:ext cx="1275183" cy="113607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5C423E0-743C-7316-FEF3-4CE8613F3E0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6993506" y="5022272"/>
            <a:ext cx="1275183" cy="1136072"/>
          </a:xfrm>
          <a:prstGeom prst="rect">
            <a:avLst/>
          </a:prstGeom>
        </p:spPr>
      </p:pic>
      <p:pic>
        <p:nvPicPr>
          <p:cNvPr id="12" name="Correct sound effect and wrong sound effect (mp3cut.net) (1)">
            <a:hlinkClick r:id="" action="ppaction://media"/>
            <a:extLst>
              <a:ext uri="{FF2B5EF4-FFF2-40B4-BE49-F238E27FC236}">
                <a16:creationId xmlns:a16="http://schemas.microsoft.com/office/drawing/2014/main" id="{8D0C2BA9-FCBA-B751-461E-B7A70774305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653838" y="-955900"/>
            <a:ext cx="731045" cy="731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2242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83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86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86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86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2" grpId="0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âu hỏi">
            <a:extLst>
              <a:ext uri="{FF2B5EF4-FFF2-40B4-BE49-F238E27FC236}">
                <a16:creationId xmlns:a16="http://schemas.microsoft.com/office/drawing/2014/main" id="{4ADFFF1A-F500-CC57-185E-00F4826D0836}"/>
              </a:ext>
            </a:extLst>
          </p:cNvPr>
          <p:cNvSpPr/>
          <p:nvPr/>
        </p:nvSpPr>
        <p:spPr>
          <a:xfrm>
            <a:off x="1593270" y="383577"/>
            <a:ext cx="14644256" cy="239987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45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 hỏi </a:t>
            </a:r>
            <a:r>
              <a:rPr lang="en-US" sz="45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14: </a:t>
            </a:r>
            <a:r>
              <a:rPr lang="en-US" sz="45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 thúc truyện có gì bất ngờ? </a:t>
            </a:r>
            <a:endParaRPr lang="vi-VN" sz="45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Đáp án đúng">
            <a:extLst>
              <a:ext uri="{FF2B5EF4-FFF2-40B4-BE49-F238E27FC236}">
                <a16:creationId xmlns:a16="http://schemas.microsoft.com/office/drawing/2014/main" id="{8B66CBE4-2DB9-BCF7-D1C4-281B894BFE17}"/>
              </a:ext>
            </a:extLst>
          </p:cNvPr>
          <p:cNvSpPr/>
          <p:nvPr/>
        </p:nvSpPr>
        <p:spPr>
          <a:xfrm>
            <a:off x="9144000" y="3066590"/>
            <a:ext cx="8624456" cy="2787588"/>
          </a:xfrm>
          <a:prstGeom prst="roundRect">
            <a:avLst>
              <a:gd name="adj" fmla="val 115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vi-VN" sz="4000" noProof="1">
                <a:solidFill>
                  <a:schemeClr val="tx1"/>
                </a:solidFill>
                <a:cs typeface="Arial" panose="020B0604020202020204" pitchFamily="34" charset="0"/>
              </a:rPr>
              <a:t>Bốn ông quan nhận ra không phải là ông quan lớn nào ra lệnh cả mà chỉ là câu nói chơi của anh lính</a:t>
            </a:r>
            <a:endParaRPr lang="vi-VN" sz="40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Đáp án sai 1">
            <a:extLst>
              <a:ext uri="{FF2B5EF4-FFF2-40B4-BE49-F238E27FC236}">
                <a16:creationId xmlns:a16="http://schemas.microsoft.com/office/drawing/2014/main" id="{3FCD9830-5FD1-BD44-878B-228BD96CE996}"/>
              </a:ext>
            </a:extLst>
          </p:cNvPr>
          <p:cNvSpPr/>
          <p:nvPr/>
        </p:nvSpPr>
        <p:spPr>
          <a:xfrm>
            <a:off x="838200" y="3091928"/>
            <a:ext cx="8153402" cy="2762250"/>
          </a:xfrm>
          <a:prstGeom prst="roundRect">
            <a:avLst>
              <a:gd name="adj" fmla="val 115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vi-VN" sz="4000" noProof="1">
                <a:solidFill>
                  <a:schemeClr val="tx1"/>
                </a:solidFill>
                <a:cs typeface="Arial" panose="020B0604020202020204" pitchFamily="34" charset="0"/>
              </a:rPr>
              <a:t>Bốn ông quan không thể tin rằng mình lại có thể bị lừa dễ dàng như vậy</a:t>
            </a:r>
            <a:endParaRPr lang="vi-VN" sz="40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Đáp án sai 2">
            <a:extLst>
              <a:ext uri="{FF2B5EF4-FFF2-40B4-BE49-F238E27FC236}">
                <a16:creationId xmlns:a16="http://schemas.microsoft.com/office/drawing/2014/main" id="{6A919885-0285-0403-1E09-FA94D8BC080B}"/>
              </a:ext>
            </a:extLst>
          </p:cNvPr>
          <p:cNvSpPr/>
          <p:nvPr/>
        </p:nvSpPr>
        <p:spPr>
          <a:xfrm>
            <a:off x="838200" y="6057899"/>
            <a:ext cx="8153402" cy="358354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Bốn ông quan biết rằng hoá ra anh lính là một viên quan lớn, đang đóng giả để đi thám thính dân tình</a:t>
            </a:r>
            <a:endParaRPr lang="vi-VN" sz="40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Đáp án sai 3">
            <a:extLst>
              <a:ext uri="{FF2B5EF4-FFF2-40B4-BE49-F238E27FC236}">
                <a16:creationId xmlns:a16="http://schemas.microsoft.com/office/drawing/2014/main" id="{2E7D83A4-3758-8699-4DD0-010A80780539}"/>
              </a:ext>
            </a:extLst>
          </p:cNvPr>
          <p:cNvSpPr/>
          <p:nvPr/>
        </p:nvSpPr>
        <p:spPr>
          <a:xfrm>
            <a:off x="9144000" y="6057900"/>
            <a:ext cx="8624456" cy="3583546"/>
          </a:xfrm>
          <a:prstGeom prst="roundRect">
            <a:avLst>
              <a:gd name="adj" fmla="val 1287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Bốn ông quan bị bắt vì tội nói khoác</a:t>
            </a:r>
            <a:endParaRPr lang="vi-VN" sz="40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Correct sound effect and wrong sound effect (mp3cut.net)">
            <a:hlinkClick r:id="" action="ppaction://media"/>
            <a:extLst>
              <a:ext uri="{FF2B5EF4-FFF2-40B4-BE49-F238E27FC236}">
                <a16:creationId xmlns:a16="http://schemas.microsoft.com/office/drawing/2014/main" id="{5A2AB5BE-5BE4-FB71-44F9-94D2D0B0CE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663544" y="-955900"/>
            <a:ext cx="731045" cy="731045"/>
          </a:xfrm>
          <a:prstGeom prst="rect">
            <a:avLst/>
          </a:prstGeom>
        </p:spPr>
      </p:pic>
      <p:pic>
        <p:nvPicPr>
          <p:cNvPr id="21" name="Picture 5">
            <a:extLst>
              <a:ext uri="{FF2B5EF4-FFF2-40B4-BE49-F238E27FC236}">
                <a16:creationId xmlns:a16="http://schemas.microsoft.com/office/drawing/2014/main" id="{31EA41D2-9796-7E4F-2882-9DC49D5A8C0A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16364724" y="4944158"/>
            <a:ext cx="1279569" cy="111374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B31FD67-694B-8D1E-89C7-5C3C61578F6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7640215" y="8346046"/>
            <a:ext cx="1275183" cy="1136072"/>
          </a:xfrm>
          <a:prstGeom prst="rect">
            <a:avLst/>
          </a:prstGeom>
        </p:spPr>
      </p:pic>
      <p:pic>
        <p:nvPicPr>
          <p:cNvPr id="23" name="Picture 10">
            <a:extLst>
              <a:ext uri="{FF2B5EF4-FFF2-40B4-BE49-F238E27FC236}">
                <a16:creationId xmlns:a16="http://schemas.microsoft.com/office/drawing/2014/main" id="{A47525BE-8DC6-1E4E-AED4-3C6DAB364AF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16348790" y="8346046"/>
            <a:ext cx="1275183" cy="1136072"/>
          </a:xfrm>
          <a:prstGeom prst="rect">
            <a:avLst/>
          </a:prstGeom>
        </p:spPr>
      </p:pic>
      <p:pic>
        <p:nvPicPr>
          <p:cNvPr id="24" name="Picture 10">
            <a:extLst>
              <a:ext uri="{FF2B5EF4-FFF2-40B4-BE49-F238E27FC236}">
                <a16:creationId xmlns:a16="http://schemas.microsoft.com/office/drawing/2014/main" id="{65C423E0-743C-7316-FEF3-4CE8613F3E0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7467600" y="4932992"/>
            <a:ext cx="1275183" cy="1136072"/>
          </a:xfrm>
          <a:prstGeom prst="rect">
            <a:avLst/>
          </a:prstGeom>
        </p:spPr>
      </p:pic>
      <p:pic>
        <p:nvPicPr>
          <p:cNvPr id="25" name="Correct sound effect and wrong sound effect (mp3cut.net) (1)">
            <a:hlinkClick r:id="" action="ppaction://media"/>
            <a:extLst>
              <a:ext uri="{FF2B5EF4-FFF2-40B4-BE49-F238E27FC236}">
                <a16:creationId xmlns:a16="http://schemas.microsoft.com/office/drawing/2014/main" id="{8D0C2BA9-FCBA-B751-461E-B7A70774305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653838" y="-955900"/>
            <a:ext cx="731045" cy="731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87961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835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862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862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862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8000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  <p:bldLst>
      <p:bldP spid="15" grpId="0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>
          <a:xfrm rot="3418508">
            <a:off x="14663258" y="463912"/>
            <a:ext cx="2677368" cy="1883082"/>
          </a:xfrm>
          <a:custGeom>
            <a:avLst/>
            <a:gdLst/>
            <a:ahLst/>
            <a:cxnLst/>
            <a:rect l="l" t="t" r="r" b="b"/>
            <a:pathLst>
              <a:path w="2677368" h="1883082">
                <a:moveTo>
                  <a:pt x="0" y="0"/>
                </a:moveTo>
                <a:lnTo>
                  <a:pt x="2677369" y="0"/>
                </a:lnTo>
                <a:lnTo>
                  <a:pt x="2677369" y="1883082"/>
                </a:lnTo>
                <a:lnTo>
                  <a:pt x="0" y="188308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a:blipFill>
        </p:spPr>
      </p:sp>
      <p:grpSp>
        <p:nvGrpSpPr>
          <p:cNvPr id="9" name="Group 8"/>
          <p:cNvGrpSpPr/>
          <p:nvPr/>
        </p:nvGrpSpPr>
        <p:grpSpPr>
          <a:xfrm>
            <a:off x="5791200" y="3314700"/>
            <a:ext cx="11666562" cy="4579360"/>
            <a:chOff x="1565689" y="2412575"/>
            <a:chExt cx="13088878" cy="4642455"/>
          </a:xfrm>
        </p:grpSpPr>
        <p:sp>
          <p:nvSpPr>
            <p:cNvPr id="3" name="Freeform 3"/>
            <p:cNvSpPr/>
            <p:nvPr/>
          </p:nvSpPr>
          <p:spPr>
            <a:xfrm rot="16298473">
              <a:off x="5788900" y="-1810636"/>
              <a:ext cx="4642455" cy="13088878"/>
            </a:xfrm>
            <a:custGeom>
              <a:avLst/>
              <a:gdLst/>
              <a:ahLst/>
              <a:cxnLst/>
              <a:rect l="l" t="t" r="r" b="b"/>
              <a:pathLst>
                <a:path w="8623856" h="14616706">
                  <a:moveTo>
                    <a:pt x="0" y="0"/>
                  </a:moveTo>
                  <a:lnTo>
                    <a:pt x="8623856" y="0"/>
                  </a:lnTo>
                  <a:lnTo>
                    <a:pt x="8623856" y="14616706"/>
                  </a:lnTo>
                  <a:lnTo>
                    <a:pt x="0" y="1461670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>
                <a:extLst>
                  <a:ext uri="{96DAC541-7B7A-43D3-8B79-37D633B846F1}">
                    <asvg:svgBlip xmlns:asvg="http://schemas.microsoft.com/office/drawing/2016/SVG/main" xmlns="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" name="Rounded Rectangle 7"/>
            <p:cNvSpPr/>
            <p:nvPr/>
          </p:nvSpPr>
          <p:spPr>
            <a:xfrm>
              <a:off x="3395806" y="2867944"/>
              <a:ext cx="9829800" cy="3675525"/>
            </a:xfrm>
            <a:prstGeom prst="round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en-US" sz="40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Em hãy trả lời câu hỏi sau:</a:t>
              </a:r>
            </a:p>
            <a:p>
              <a:pPr algn="just">
                <a:lnSpc>
                  <a:spcPct val="150000"/>
                </a:lnSpc>
              </a:pPr>
              <a:r>
                <a:rPr lang="vi-VN" sz="4000" dirty="0" smtClean="0">
                  <a:solidFill>
                    <a:srgbClr val="3E393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Nêu </a:t>
              </a:r>
              <a:r>
                <a:rPr lang="vi-VN" sz="4000" dirty="0">
                  <a:solidFill>
                    <a:srgbClr val="3E393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bài học mà em rút ra được sau khi đọc truyện cười </a:t>
              </a:r>
              <a:r>
                <a:rPr lang="en-US" sz="4000" i="1" dirty="0" smtClean="0">
                  <a:solidFill>
                    <a:srgbClr val="3E393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“</a:t>
              </a:r>
              <a:r>
                <a:rPr lang="vi-VN" sz="4000" i="1" dirty="0" smtClean="0">
                  <a:solidFill>
                    <a:srgbClr val="3E393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Thi </a:t>
              </a:r>
              <a:r>
                <a:rPr lang="vi-VN" sz="4000" i="1" dirty="0">
                  <a:solidFill>
                    <a:srgbClr val="3E393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nói </a:t>
              </a:r>
              <a:r>
                <a:rPr lang="vi-VN" sz="4000" i="1" dirty="0" smtClean="0">
                  <a:solidFill>
                    <a:srgbClr val="3E393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khoác</a:t>
              </a:r>
              <a:r>
                <a:rPr lang="en-US" sz="4000" i="1" dirty="0" smtClean="0">
                  <a:solidFill>
                    <a:srgbClr val="3E393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”</a:t>
              </a:r>
              <a:r>
                <a:rPr lang="en-US" sz="4000" dirty="0" smtClean="0">
                  <a:solidFill>
                    <a:srgbClr val="3E393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lang="en-US" sz="4000" dirty="0">
                <a:solidFill>
                  <a:srgbClr val="3E393A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326331" y="1338009"/>
            <a:ext cx="11125200" cy="2432883"/>
            <a:chOff x="3395806" y="478099"/>
            <a:chExt cx="11125200" cy="2432883"/>
          </a:xfrm>
        </p:grpSpPr>
        <p:sp>
          <p:nvSpPr>
            <p:cNvPr id="11" name="Freeform 2"/>
            <p:cNvSpPr/>
            <p:nvPr/>
          </p:nvSpPr>
          <p:spPr>
            <a:xfrm>
              <a:off x="5127978" y="478099"/>
              <a:ext cx="7105195" cy="2432883"/>
            </a:xfrm>
            <a:custGeom>
              <a:avLst/>
              <a:gdLst/>
              <a:ahLst/>
              <a:cxnLst/>
              <a:rect l="l" t="t" r="r" b="b"/>
              <a:pathLst>
                <a:path w="3913992" h="1295176">
                  <a:moveTo>
                    <a:pt x="0" y="0"/>
                  </a:moveTo>
                  <a:lnTo>
                    <a:pt x="3913992" y="0"/>
                  </a:lnTo>
                  <a:lnTo>
                    <a:pt x="3913992" y="1295175"/>
                  </a:lnTo>
                  <a:lnTo>
                    <a:pt x="0" y="129517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2" name="Rounded Rectangle 11"/>
            <p:cNvSpPr/>
            <p:nvPr/>
          </p:nvSpPr>
          <p:spPr>
            <a:xfrm>
              <a:off x="3395806" y="511119"/>
              <a:ext cx="11125200" cy="1953630"/>
            </a:xfrm>
            <a:prstGeom prst="round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en-US" sz="66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VẬN DỤNG</a:t>
              </a:r>
              <a:endParaRPr lang="en-US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25523" y="3324659"/>
            <a:ext cx="5582779" cy="6758781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1295400" y="6261799"/>
            <a:ext cx="2553505" cy="2869107"/>
          </a:xfrm>
          <a:custGeom>
            <a:avLst/>
            <a:gdLst/>
            <a:ahLst/>
            <a:cxnLst/>
            <a:rect l="l" t="t" r="r" b="b"/>
            <a:pathLst>
              <a:path w="2553505" h="2869107">
                <a:moveTo>
                  <a:pt x="0" y="0"/>
                </a:moveTo>
                <a:lnTo>
                  <a:pt x="2553505" y="0"/>
                </a:lnTo>
                <a:lnTo>
                  <a:pt x="2553505" y="2869107"/>
                </a:lnTo>
                <a:lnTo>
                  <a:pt x="0" y="286910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flipH="1">
            <a:off x="15334961" y="904240"/>
            <a:ext cx="2042621" cy="2295080"/>
          </a:xfrm>
          <a:custGeom>
            <a:avLst/>
            <a:gdLst/>
            <a:ahLst/>
            <a:cxnLst/>
            <a:rect l="l" t="t" r="r" b="b"/>
            <a:pathLst>
              <a:path w="2042621" h="2295080">
                <a:moveTo>
                  <a:pt x="2042621" y="0"/>
                </a:moveTo>
                <a:lnTo>
                  <a:pt x="0" y="0"/>
                </a:lnTo>
                <a:lnTo>
                  <a:pt x="0" y="2295080"/>
                </a:lnTo>
                <a:lnTo>
                  <a:pt x="2042621" y="2295080"/>
                </a:lnTo>
                <a:lnTo>
                  <a:pt x="2042621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13" name="Group 12"/>
          <p:cNvGrpSpPr/>
          <p:nvPr/>
        </p:nvGrpSpPr>
        <p:grpSpPr>
          <a:xfrm>
            <a:off x="3613002" y="214458"/>
            <a:ext cx="11049000" cy="2133600"/>
            <a:chOff x="3429000" y="495300"/>
            <a:chExt cx="11049000" cy="2311235"/>
          </a:xfrm>
        </p:grpSpPr>
        <p:sp>
          <p:nvSpPr>
            <p:cNvPr id="2" name="Freeform 2"/>
            <p:cNvSpPr/>
            <p:nvPr/>
          </p:nvSpPr>
          <p:spPr>
            <a:xfrm>
              <a:off x="3429000" y="495300"/>
              <a:ext cx="11049000" cy="2311235"/>
            </a:xfrm>
            <a:custGeom>
              <a:avLst/>
              <a:gdLst/>
              <a:ahLst/>
              <a:cxnLst/>
              <a:rect l="l" t="t" r="r" b="b"/>
              <a:pathLst>
                <a:path w="3913992" h="1295176">
                  <a:moveTo>
                    <a:pt x="0" y="0"/>
                  </a:moveTo>
                  <a:lnTo>
                    <a:pt x="3913992" y="0"/>
                  </a:lnTo>
                  <a:lnTo>
                    <a:pt x="3913992" y="1295176"/>
                  </a:lnTo>
                  <a:lnTo>
                    <a:pt x="0" y="12951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2" name="Rounded Rectangle 11"/>
            <p:cNvSpPr/>
            <p:nvPr/>
          </p:nvSpPr>
          <p:spPr>
            <a:xfrm>
              <a:off x="4640416" y="813988"/>
              <a:ext cx="8937083" cy="1673857"/>
            </a:xfrm>
            <a:prstGeom prst="round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en-US" sz="6600" b="1" dirty="0" smtClean="0">
                  <a:solidFill>
                    <a:srgbClr val="3C644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NỘI DUNG BÀI HỌC</a:t>
              </a:r>
              <a:endParaRPr lang="en-US" sz="6600" b="1" dirty="0">
                <a:solidFill>
                  <a:srgbClr val="3C644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84966" y="2682502"/>
            <a:ext cx="6056072" cy="2125379"/>
            <a:chOff x="1094509" y="2658439"/>
            <a:chExt cx="6781800" cy="2125379"/>
          </a:xfrm>
        </p:grpSpPr>
        <p:sp>
          <p:nvSpPr>
            <p:cNvPr id="16" name="TextBox 15"/>
            <p:cNvSpPr txBox="1"/>
            <p:nvPr/>
          </p:nvSpPr>
          <p:spPr>
            <a:xfrm>
              <a:off x="1094509" y="2658439"/>
              <a:ext cx="6781800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5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I. Tìm hiểu chung</a:t>
              </a:r>
              <a:endParaRPr lang="en-US" sz="5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482798" y="3768155"/>
              <a:ext cx="588757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vi-VN" sz="4000" dirty="0">
                  <a:latin typeface="Arial" panose="020B0604020202020204" pitchFamily="34" charset="0"/>
                  <a:cs typeface="Arial" panose="020B0604020202020204" pitchFamily="34" charset="0"/>
                </a:rPr>
                <a:t>Truyện cười dân gian</a:t>
              </a:r>
              <a:endParaRPr lang="en-US" sz="4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3862191" y="4693811"/>
            <a:ext cx="4461369" cy="4895368"/>
            <a:chOff x="1052945" y="6416050"/>
            <a:chExt cx="4876800" cy="4895368"/>
          </a:xfrm>
        </p:grpSpPr>
        <p:sp>
          <p:nvSpPr>
            <p:cNvPr id="19" name="TextBox 18"/>
            <p:cNvSpPr txBox="1"/>
            <p:nvPr/>
          </p:nvSpPr>
          <p:spPr>
            <a:xfrm>
              <a:off x="1052945" y="6416050"/>
              <a:ext cx="4876800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5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III. Tổng kết</a:t>
              </a:r>
              <a:endParaRPr lang="en-US" sz="5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139184" y="7525766"/>
              <a:ext cx="3872858" cy="3785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742950" indent="-742950" algn="just">
                <a:lnSpc>
                  <a:spcPct val="150000"/>
                </a:lnSpc>
                <a:buAutoNum type="arabicPeriod"/>
              </a:pPr>
              <a:r>
                <a:rPr lang="en-US" sz="4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Nội dung</a:t>
              </a:r>
            </a:p>
            <a:p>
              <a:pPr marL="742950" indent="-742950" algn="just">
                <a:lnSpc>
                  <a:spcPct val="150000"/>
                </a:lnSpc>
                <a:buAutoNum type="arabicPeriod"/>
              </a:pPr>
              <a:r>
                <a:rPr lang="en-US" sz="4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Nghệ thuật</a:t>
              </a:r>
            </a:p>
            <a:p>
              <a:pPr marL="742950" indent="-742950" algn="just">
                <a:lnSpc>
                  <a:spcPct val="150000"/>
                </a:lnSpc>
                <a:buAutoNum type="arabicPeriod"/>
              </a:pPr>
              <a:r>
                <a:rPr lang="en-US" sz="4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Đặc trưng thể loại</a:t>
              </a:r>
              <a:endParaRPr lang="en-US" sz="4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6719931" y="3762208"/>
            <a:ext cx="6217145" cy="5032147"/>
            <a:chOff x="9144000" y="2817750"/>
            <a:chExt cx="6217145" cy="5032147"/>
          </a:xfrm>
        </p:grpSpPr>
        <p:sp>
          <p:nvSpPr>
            <p:cNvPr id="22" name="TextBox 21"/>
            <p:cNvSpPr txBox="1"/>
            <p:nvPr/>
          </p:nvSpPr>
          <p:spPr>
            <a:xfrm>
              <a:off x="9144000" y="2817750"/>
              <a:ext cx="6217145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5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II. Tìm hiểu chi tiết</a:t>
              </a:r>
              <a:endParaRPr lang="en-US" sz="5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9407700" y="4064245"/>
              <a:ext cx="5513169" cy="3785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742950" indent="-742950" algn="just">
                <a:lnSpc>
                  <a:spcPct val="150000"/>
                </a:lnSpc>
                <a:buAutoNum type="arabicPeriod"/>
              </a:pPr>
              <a:r>
                <a:rPr lang="en-US" sz="4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Nhan đề</a:t>
              </a:r>
            </a:p>
            <a:p>
              <a:pPr marL="742950" indent="-742950" algn="just">
                <a:lnSpc>
                  <a:spcPct val="150000"/>
                </a:lnSpc>
                <a:buAutoNum type="arabicPeriod"/>
              </a:pPr>
              <a:r>
                <a:rPr lang="en-US" sz="4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Dung lượng truyện </a:t>
              </a:r>
            </a:p>
            <a:p>
              <a:pPr marL="742950" indent="-742950" algn="just">
                <a:lnSpc>
                  <a:spcPct val="150000"/>
                </a:lnSpc>
                <a:buAutoNum type="arabicPeriod"/>
              </a:pPr>
              <a:r>
                <a:rPr lang="en-US" sz="4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Nội dung truyện</a:t>
              </a:r>
            </a:p>
            <a:p>
              <a:pPr marL="742950" indent="-742950" algn="just">
                <a:lnSpc>
                  <a:spcPct val="150000"/>
                </a:lnSpc>
                <a:buAutoNum type="arabicPeriod"/>
              </a:pPr>
              <a:r>
                <a:rPr lang="en-US" sz="4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Bài học</a:t>
              </a: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3939487" y="1860123"/>
            <a:ext cx="11125200" cy="1953630"/>
          </a:xfrm>
          <a:prstGeom prst="round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6600" b="1" dirty="0" smtClean="0">
                <a:solidFill>
                  <a:srgbClr val="3C64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HƯỚNG DẪN VỀ NHÀ</a:t>
            </a:r>
            <a:endParaRPr lang="en-US" sz="6600" b="1" dirty="0">
              <a:solidFill>
                <a:srgbClr val="3C644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883886" y="4305300"/>
            <a:ext cx="7384857" cy="397764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3C64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 smtClean="0">
                <a:solidFill>
                  <a:srgbClr val="3E393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Ôn tập Thực hành đọc hiểu</a:t>
            </a:r>
          </a:p>
          <a:p>
            <a:pPr algn="ctr">
              <a:lnSpc>
                <a:spcPct val="150000"/>
              </a:lnSpc>
            </a:pPr>
            <a:r>
              <a:rPr lang="en-US" sz="4000" dirty="0" smtClean="0">
                <a:solidFill>
                  <a:srgbClr val="3E393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 nói khoác</a:t>
            </a:r>
            <a:endParaRPr lang="en-US" sz="4000" dirty="0">
              <a:solidFill>
                <a:srgbClr val="3E393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9753600" y="4305300"/>
            <a:ext cx="7063688" cy="397764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3C64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 smtClean="0">
                <a:solidFill>
                  <a:srgbClr val="3E393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Soạn Viết</a:t>
            </a:r>
          </a:p>
          <a:p>
            <a:pPr algn="ctr">
              <a:lnSpc>
                <a:spcPct val="150000"/>
              </a:lnSpc>
            </a:pPr>
            <a:r>
              <a:rPr lang="en-US" sz="4000" dirty="0" smtClean="0">
                <a:solidFill>
                  <a:srgbClr val="3E393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Nghị luận về một vấn đề của đời sống</a:t>
            </a:r>
            <a:endParaRPr lang="en-US" sz="4000" dirty="0">
              <a:solidFill>
                <a:srgbClr val="3E393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990911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90600" y="1104900"/>
            <a:ext cx="16306800" cy="8084244"/>
          </a:xfrm>
          <a:custGeom>
            <a:avLst/>
            <a:gdLst/>
            <a:ahLst/>
            <a:cxnLst/>
            <a:rect l="l" t="t" r="r" b="b"/>
            <a:pathLst>
              <a:path w="10354533" h="3426409">
                <a:moveTo>
                  <a:pt x="0" y="0"/>
                </a:moveTo>
                <a:lnTo>
                  <a:pt x="10354533" y="0"/>
                </a:lnTo>
                <a:lnTo>
                  <a:pt x="10354533" y="3426409"/>
                </a:lnTo>
                <a:lnTo>
                  <a:pt x="0" y="342640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2"/>
          <p:cNvSpPr txBox="1"/>
          <p:nvPr/>
        </p:nvSpPr>
        <p:spPr>
          <a:xfrm>
            <a:off x="2286000" y="3368266"/>
            <a:ext cx="13716000" cy="3557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000" b="1" dirty="0">
                <a:solidFill>
                  <a:srgbClr val="3C64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XIN CHÀO TẠM BIỆT VÀ HẸN GẶP LẠI!</a:t>
            </a:r>
          </a:p>
        </p:txBody>
      </p:sp>
    </p:spTree>
    <p:extLst>
      <p:ext uri="{BB962C8B-B14F-4D97-AF65-F5344CB8AC3E}">
        <p14:creationId xmlns:p14="http://schemas.microsoft.com/office/powerpoint/2010/main" val="12653346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 rot="1193406">
            <a:off x="-1022064" y="8728220"/>
            <a:ext cx="4470232" cy="2390640"/>
          </a:xfrm>
          <a:custGeom>
            <a:avLst/>
            <a:gdLst/>
            <a:ahLst/>
            <a:cxnLst/>
            <a:rect l="l" t="t" r="r" b="b"/>
            <a:pathLst>
              <a:path w="11291378" h="8891960">
                <a:moveTo>
                  <a:pt x="0" y="0"/>
                </a:moveTo>
                <a:lnTo>
                  <a:pt x="11291378" y="0"/>
                </a:lnTo>
                <a:lnTo>
                  <a:pt x="11291378" y="8891961"/>
                </a:lnTo>
                <a:lnTo>
                  <a:pt x="0" y="889196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3483981">
            <a:off x="15113910" y="-2386719"/>
            <a:ext cx="5804189" cy="4252137"/>
          </a:xfrm>
          <a:custGeom>
            <a:avLst/>
            <a:gdLst/>
            <a:ahLst/>
            <a:cxnLst/>
            <a:rect l="l" t="t" r="r" b="b"/>
            <a:pathLst>
              <a:path w="11291378" h="8891960">
                <a:moveTo>
                  <a:pt x="0" y="0"/>
                </a:moveTo>
                <a:lnTo>
                  <a:pt x="11291378" y="0"/>
                </a:lnTo>
                <a:lnTo>
                  <a:pt x="11291378" y="8891960"/>
                </a:lnTo>
                <a:lnTo>
                  <a:pt x="0" y="8891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3705057">
            <a:off x="976896" y="439485"/>
            <a:ext cx="1551861" cy="2107791"/>
          </a:xfrm>
          <a:custGeom>
            <a:avLst/>
            <a:gdLst/>
            <a:ahLst/>
            <a:cxnLst/>
            <a:rect l="l" t="t" r="r" b="b"/>
            <a:pathLst>
              <a:path w="1551861" h="2107791">
                <a:moveTo>
                  <a:pt x="0" y="0"/>
                </a:moveTo>
                <a:lnTo>
                  <a:pt x="1551861" y="0"/>
                </a:lnTo>
                <a:lnTo>
                  <a:pt x="1551861" y="2107791"/>
                </a:lnTo>
                <a:lnTo>
                  <a:pt x="0" y="210779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5"/>
          <p:cNvGrpSpPr/>
          <p:nvPr/>
        </p:nvGrpSpPr>
        <p:grpSpPr>
          <a:xfrm>
            <a:off x="838200" y="3002526"/>
            <a:ext cx="16459200" cy="4709758"/>
            <a:chOff x="838200" y="3002526"/>
            <a:chExt cx="16459200" cy="4709758"/>
          </a:xfrm>
        </p:grpSpPr>
        <p:sp>
          <p:nvSpPr>
            <p:cNvPr id="2" name="Freeform 2"/>
            <p:cNvSpPr/>
            <p:nvPr/>
          </p:nvSpPr>
          <p:spPr>
            <a:xfrm>
              <a:off x="838200" y="3002526"/>
              <a:ext cx="16459200" cy="4709758"/>
            </a:xfrm>
            <a:custGeom>
              <a:avLst/>
              <a:gdLst/>
              <a:ahLst/>
              <a:cxnLst/>
              <a:rect l="l" t="t" r="r" b="b"/>
              <a:pathLst>
                <a:path w="10354533" h="3426409">
                  <a:moveTo>
                    <a:pt x="0" y="0"/>
                  </a:moveTo>
                  <a:lnTo>
                    <a:pt x="10354533" y="0"/>
                  </a:lnTo>
                  <a:lnTo>
                    <a:pt x="10354533" y="3426409"/>
                  </a:lnTo>
                  <a:lnTo>
                    <a:pt x="0" y="342640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" name="Rounded Rectangle 7"/>
            <p:cNvSpPr/>
            <p:nvPr/>
          </p:nvSpPr>
          <p:spPr>
            <a:xfrm>
              <a:off x="3359534" y="3326801"/>
              <a:ext cx="11416531" cy="355234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en-US" sz="7000" b="1" dirty="0" smtClean="0">
                  <a:solidFill>
                    <a:srgbClr val="3C644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I. TÌM HIỂU CHUNG</a:t>
              </a:r>
              <a:endParaRPr lang="en-US" sz="7000" b="1" dirty="0">
                <a:solidFill>
                  <a:srgbClr val="3C644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677049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27712" y="-6202"/>
            <a:ext cx="4060288" cy="320067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112018"/>
            <a:ext cx="4060288" cy="3200677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8343900" y="2781300"/>
            <a:ext cx="7696200" cy="13716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5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 NHÓM</a:t>
            </a:r>
            <a:endParaRPr lang="en-US" sz="45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7810500" y="4381500"/>
            <a:ext cx="8763000" cy="4114800"/>
          </a:xfrm>
          <a:prstGeom prst="roundRect">
            <a:avLst>
              <a:gd name="adj" fmla="val 9355"/>
            </a:avLst>
          </a:prstGeom>
          <a:solidFill>
            <a:schemeClr val="bg1"/>
          </a:solidFill>
          <a:ln w="38100">
            <a:solidFill>
              <a:srgbClr val="3C64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 hãy trả lời câu hỏi sau:</a:t>
            </a:r>
          </a:p>
          <a:p>
            <a:pPr algn="ctr">
              <a:lnSpc>
                <a:spcPct val="150000"/>
              </a:lnSpc>
            </a:pPr>
            <a:r>
              <a:rPr lang="vi-VN" sz="4000" dirty="0" smtClean="0">
                <a:solidFill>
                  <a:sysClr val="windowText" lastClr="000000"/>
                </a:solidFill>
                <a:cs typeface="Arial" panose="020B0604020202020204" pitchFamily="34" charset="0"/>
              </a:rPr>
              <a:t>Em </a:t>
            </a:r>
            <a:r>
              <a:rPr lang="vi-VN" sz="40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hãy trình bày những hiểu biết của em về truyện cười dân gian (khái niệm, đặc điểm…)</a:t>
            </a:r>
            <a:endParaRPr lang="vi-VN" sz="400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71600" y="608430"/>
            <a:ext cx="5486400" cy="92354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6620228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24389" y="404914"/>
            <a:ext cx="68961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5000" b="1" dirty="0">
                <a:latin typeface="Arial" panose="020B0604020202020204" pitchFamily="34" charset="0"/>
                <a:cs typeface="Arial" panose="020B0604020202020204" pitchFamily="34" charset="0"/>
              </a:rPr>
              <a:t>Truyện cười dân gian</a:t>
            </a:r>
            <a:endParaRPr lang="en-US" sz="5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Freeform 4"/>
          <p:cNvSpPr/>
          <p:nvPr/>
        </p:nvSpPr>
        <p:spPr>
          <a:xfrm rot="1193406">
            <a:off x="-900117" y="-724236"/>
            <a:ext cx="4656116" cy="3906759"/>
          </a:xfrm>
          <a:custGeom>
            <a:avLst/>
            <a:gdLst/>
            <a:ahLst/>
            <a:cxnLst/>
            <a:rect l="l" t="t" r="r" b="b"/>
            <a:pathLst>
              <a:path w="11291378" h="8891960">
                <a:moveTo>
                  <a:pt x="0" y="0"/>
                </a:moveTo>
                <a:lnTo>
                  <a:pt x="11291378" y="0"/>
                </a:lnTo>
                <a:lnTo>
                  <a:pt x="11291378" y="8891960"/>
                </a:lnTo>
                <a:lnTo>
                  <a:pt x="0" y="8891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5"/>
          <p:cNvSpPr/>
          <p:nvPr/>
        </p:nvSpPr>
        <p:spPr>
          <a:xfrm rot="18642520">
            <a:off x="14216541" y="7575716"/>
            <a:ext cx="5892087" cy="3640620"/>
          </a:xfrm>
          <a:custGeom>
            <a:avLst/>
            <a:gdLst/>
            <a:ahLst/>
            <a:cxnLst/>
            <a:rect l="l" t="t" r="r" b="b"/>
            <a:pathLst>
              <a:path w="11291378" h="8891960">
                <a:moveTo>
                  <a:pt x="0" y="0"/>
                </a:moveTo>
                <a:lnTo>
                  <a:pt x="11291378" y="0"/>
                </a:lnTo>
                <a:lnTo>
                  <a:pt x="11291378" y="8891960"/>
                </a:lnTo>
                <a:lnTo>
                  <a:pt x="0" y="8891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2" name="Rounded Rectangle 31"/>
          <p:cNvSpPr/>
          <p:nvPr/>
        </p:nvSpPr>
        <p:spPr>
          <a:xfrm>
            <a:off x="4640566" y="1647970"/>
            <a:ext cx="12169154" cy="1324641"/>
          </a:xfrm>
          <a:prstGeom prst="roundRect">
            <a:avLst>
              <a:gd name="adj" fmla="val 7892"/>
            </a:avLst>
          </a:prstGeom>
          <a:solidFill>
            <a:schemeClr val="bg1"/>
          </a:solidFill>
          <a:ln w="38100">
            <a:solidFill>
              <a:srgbClr val="3C64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vi-VN" sz="4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 </a:t>
            </a:r>
            <a:r>
              <a:rPr lang="vi-V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 thể loại truyện dân </a:t>
            </a:r>
            <a:r>
              <a:rPr lang="vi-VN" sz="4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gian</a:t>
            </a:r>
            <a:r>
              <a:rPr lang="en-US" sz="4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vi-VN" sz="4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40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364031" y="2095499"/>
            <a:ext cx="3352800" cy="2743201"/>
          </a:xfrm>
          <a:prstGeom prst="roundRect">
            <a:avLst>
              <a:gd name="adj" fmla="val 7892"/>
            </a:avLst>
          </a:prstGeom>
          <a:solidFill>
            <a:schemeClr val="bg1"/>
          </a:solidFill>
          <a:ln w="38100">
            <a:solidFill>
              <a:srgbClr val="3C64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4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Truyện cười dân gian </a:t>
            </a:r>
            <a:endParaRPr lang="en-US" sz="40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4626331" y="3190881"/>
            <a:ext cx="12183389" cy="2113783"/>
          </a:xfrm>
          <a:prstGeom prst="roundRect">
            <a:avLst>
              <a:gd name="adj" fmla="val 7892"/>
            </a:avLst>
          </a:prstGeom>
          <a:solidFill>
            <a:schemeClr val="bg1"/>
          </a:solidFill>
          <a:ln w="38100">
            <a:solidFill>
              <a:srgbClr val="3C64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vi-VN" sz="4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Dùng </a:t>
            </a:r>
            <a:r>
              <a:rPr lang="vi-V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tiếng cười </a:t>
            </a:r>
            <a:r>
              <a:rPr lang="vi-VN" sz="4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 </a:t>
            </a:r>
            <a:r>
              <a:rPr lang="vi-V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thực hiện chức năng phê phán, châm biếm, đả kích cái xấu xa và mua vui giải trí.</a:t>
            </a:r>
            <a:endParaRPr lang="en-US" sz="40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7" name="Straight Arrow Connector 36"/>
          <p:cNvCxnSpPr>
            <a:stCxn id="33" idx="3"/>
            <a:endCxn id="32" idx="1"/>
          </p:cNvCxnSpPr>
          <p:nvPr/>
        </p:nvCxnSpPr>
        <p:spPr>
          <a:xfrm flipV="1">
            <a:off x="3716831" y="2310291"/>
            <a:ext cx="923735" cy="1156809"/>
          </a:xfrm>
          <a:prstGeom prst="straightConnector1">
            <a:avLst/>
          </a:prstGeom>
          <a:ln w="38100">
            <a:solidFill>
              <a:srgbClr val="3C644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stCxn id="33" idx="3"/>
            <a:endCxn id="34" idx="1"/>
          </p:cNvCxnSpPr>
          <p:nvPr/>
        </p:nvCxnSpPr>
        <p:spPr>
          <a:xfrm>
            <a:off x="3716831" y="3467100"/>
            <a:ext cx="909500" cy="780673"/>
          </a:xfrm>
          <a:prstGeom prst="straightConnector1">
            <a:avLst/>
          </a:prstGeom>
          <a:ln w="38100">
            <a:solidFill>
              <a:srgbClr val="3C644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ounded Rectangle 40"/>
          <p:cNvSpPr/>
          <p:nvPr/>
        </p:nvSpPr>
        <p:spPr>
          <a:xfrm>
            <a:off x="338631" y="7918202"/>
            <a:ext cx="5624203" cy="1324641"/>
          </a:xfrm>
          <a:prstGeom prst="roundRect">
            <a:avLst>
              <a:gd name="adj" fmla="val 7892"/>
            </a:avLst>
          </a:prstGeom>
          <a:solidFill>
            <a:schemeClr val="bg1"/>
          </a:solidFill>
          <a:ln w="38100">
            <a:solidFill>
              <a:srgbClr val="3C64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vi-VN" sz="4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Ngắn </a:t>
            </a:r>
            <a:r>
              <a:rPr lang="vi-V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gọn, nặng về lí </a:t>
            </a:r>
            <a:r>
              <a:rPr lang="vi-VN" sz="4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trí</a:t>
            </a:r>
            <a:endParaRPr lang="en-US" sz="40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6443762" y="5808586"/>
            <a:ext cx="4776873" cy="1205390"/>
          </a:xfrm>
          <a:prstGeom prst="roundRect">
            <a:avLst>
              <a:gd name="adj" fmla="val 7892"/>
            </a:avLst>
          </a:prstGeom>
          <a:solidFill>
            <a:schemeClr val="bg1"/>
          </a:solidFill>
          <a:ln w="38100">
            <a:solidFill>
              <a:srgbClr val="3C64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4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Đặc điểm chung</a:t>
            </a:r>
            <a:endParaRPr lang="en-US" sz="40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6443763" y="7916664"/>
            <a:ext cx="4776872" cy="1327715"/>
          </a:xfrm>
          <a:prstGeom prst="roundRect">
            <a:avLst>
              <a:gd name="adj" fmla="val 7892"/>
            </a:avLst>
          </a:prstGeom>
          <a:solidFill>
            <a:schemeClr val="bg1"/>
          </a:solidFill>
          <a:ln w="38100">
            <a:solidFill>
              <a:srgbClr val="3C64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vi-VN" sz="4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 </a:t>
            </a:r>
            <a:r>
              <a:rPr lang="vi-V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 cấu chặt </a:t>
            </a:r>
            <a:r>
              <a:rPr lang="vi-VN" sz="4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chẽ</a:t>
            </a:r>
            <a:endParaRPr lang="en-US" sz="40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11754034" y="7916664"/>
            <a:ext cx="6172200" cy="1327715"/>
          </a:xfrm>
          <a:prstGeom prst="roundRect">
            <a:avLst>
              <a:gd name="adj" fmla="val 7892"/>
            </a:avLst>
          </a:prstGeom>
          <a:solidFill>
            <a:schemeClr val="bg1"/>
          </a:solidFill>
          <a:ln w="38100">
            <a:solidFill>
              <a:srgbClr val="3C64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vi-VN" sz="4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 </a:t>
            </a:r>
            <a:r>
              <a:rPr lang="vi-V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thúc đột ngột, bất </a:t>
            </a:r>
            <a:r>
              <a:rPr lang="vi-VN" sz="4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ngờ</a:t>
            </a:r>
            <a:endParaRPr lang="en-US" sz="40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5" name="Group 44"/>
          <p:cNvGrpSpPr/>
          <p:nvPr/>
        </p:nvGrpSpPr>
        <p:grpSpPr>
          <a:xfrm>
            <a:off x="2895600" y="7013976"/>
            <a:ext cx="12496800" cy="935163"/>
            <a:chOff x="2286000" y="9715500"/>
            <a:chExt cx="13361998" cy="1371600"/>
          </a:xfrm>
        </p:grpSpPr>
        <p:cxnSp>
          <p:nvCxnSpPr>
            <p:cNvPr id="46" name="Straight Connector 45"/>
            <p:cNvCxnSpPr/>
            <p:nvPr/>
          </p:nvCxnSpPr>
          <p:spPr>
            <a:xfrm>
              <a:off x="2286000" y="10287000"/>
              <a:ext cx="13358840" cy="0"/>
            </a:xfrm>
            <a:prstGeom prst="line">
              <a:avLst/>
            </a:prstGeom>
            <a:ln w="57150">
              <a:solidFill>
                <a:srgbClr val="3C64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8832198" y="9715500"/>
              <a:ext cx="0" cy="1370064"/>
            </a:xfrm>
            <a:prstGeom prst="line">
              <a:avLst/>
            </a:prstGeom>
            <a:ln w="57150">
              <a:solidFill>
                <a:srgbClr val="3C6449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flipH="1">
              <a:off x="15644840" y="10287000"/>
              <a:ext cx="3158" cy="800100"/>
            </a:xfrm>
            <a:prstGeom prst="line">
              <a:avLst/>
            </a:prstGeom>
            <a:ln w="57150">
              <a:solidFill>
                <a:srgbClr val="3C6449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flipH="1">
              <a:off x="2292317" y="10285464"/>
              <a:ext cx="3158" cy="800100"/>
            </a:xfrm>
            <a:prstGeom prst="line">
              <a:avLst/>
            </a:prstGeom>
            <a:ln w="57150">
              <a:solidFill>
                <a:srgbClr val="3C6449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7367082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2" grpId="0" animBg="1"/>
      <p:bldP spid="33" grpId="0" animBg="1"/>
      <p:bldP spid="34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 rot="1193406">
            <a:off x="-1022064" y="8728220"/>
            <a:ext cx="4470232" cy="2390640"/>
          </a:xfrm>
          <a:custGeom>
            <a:avLst/>
            <a:gdLst/>
            <a:ahLst/>
            <a:cxnLst/>
            <a:rect l="l" t="t" r="r" b="b"/>
            <a:pathLst>
              <a:path w="11291378" h="8891960">
                <a:moveTo>
                  <a:pt x="0" y="0"/>
                </a:moveTo>
                <a:lnTo>
                  <a:pt x="11291378" y="0"/>
                </a:lnTo>
                <a:lnTo>
                  <a:pt x="11291378" y="8891961"/>
                </a:lnTo>
                <a:lnTo>
                  <a:pt x="0" y="889196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3483981">
            <a:off x="15113910" y="-2386719"/>
            <a:ext cx="5804189" cy="4252137"/>
          </a:xfrm>
          <a:custGeom>
            <a:avLst/>
            <a:gdLst/>
            <a:ahLst/>
            <a:cxnLst/>
            <a:rect l="l" t="t" r="r" b="b"/>
            <a:pathLst>
              <a:path w="11291378" h="8891960">
                <a:moveTo>
                  <a:pt x="0" y="0"/>
                </a:moveTo>
                <a:lnTo>
                  <a:pt x="11291378" y="0"/>
                </a:lnTo>
                <a:lnTo>
                  <a:pt x="11291378" y="8891960"/>
                </a:lnTo>
                <a:lnTo>
                  <a:pt x="0" y="8891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3705057">
            <a:off x="976896" y="439485"/>
            <a:ext cx="1551861" cy="2107791"/>
          </a:xfrm>
          <a:custGeom>
            <a:avLst/>
            <a:gdLst/>
            <a:ahLst/>
            <a:cxnLst/>
            <a:rect l="l" t="t" r="r" b="b"/>
            <a:pathLst>
              <a:path w="1551861" h="2107791">
                <a:moveTo>
                  <a:pt x="0" y="0"/>
                </a:moveTo>
                <a:lnTo>
                  <a:pt x="1551861" y="0"/>
                </a:lnTo>
                <a:lnTo>
                  <a:pt x="1551861" y="2107791"/>
                </a:lnTo>
                <a:lnTo>
                  <a:pt x="0" y="210779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5"/>
          <p:cNvGrpSpPr/>
          <p:nvPr/>
        </p:nvGrpSpPr>
        <p:grpSpPr>
          <a:xfrm>
            <a:off x="838200" y="3002526"/>
            <a:ext cx="16459200" cy="4709758"/>
            <a:chOff x="838200" y="3002526"/>
            <a:chExt cx="16459200" cy="4709758"/>
          </a:xfrm>
        </p:grpSpPr>
        <p:sp>
          <p:nvSpPr>
            <p:cNvPr id="2" name="Freeform 2"/>
            <p:cNvSpPr/>
            <p:nvPr/>
          </p:nvSpPr>
          <p:spPr>
            <a:xfrm>
              <a:off x="838200" y="3002526"/>
              <a:ext cx="16459200" cy="4709758"/>
            </a:xfrm>
            <a:custGeom>
              <a:avLst/>
              <a:gdLst/>
              <a:ahLst/>
              <a:cxnLst/>
              <a:rect l="l" t="t" r="r" b="b"/>
              <a:pathLst>
                <a:path w="10354533" h="3426409">
                  <a:moveTo>
                    <a:pt x="0" y="0"/>
                  </a:moveTo>
                  <a:lnTo>
                    <a:pt x="10354533" y="0"/>
                  </a:lnTo>
                  <a:lnTo>
                    <a:pt x="10354533" y="3426409"/>
                  </a:lnTo>
                  <a:lnTo>
                    <a:pt x="0" y="342640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" name="Rounded Rectangle 7"/>
            <p:cNvSpPr/>
            <p:nvPr/>
          </p:nvSpPr>
          <p:spPr>
            <a:xfrm>
              <a:off x="3359534" y="3326801"/>
              <a:ext cx="11416531" cy="355234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en-US" sz="7000" b="1" dirty="0" smtClean="0">
                  <a:solidFill>
                    <a:srgbClr val="3C644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II. TÌM HIỂU CHI TIẾT</a:t>
              </a:r>
              <a:endParaRPr lang="en-US" sz="7000" b="1" dirty="0">
                <a:solidFill>
                  <a:srgbClr val="3C644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823406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5181600" y="621740"/>
            <a:ext cx="7670716" cy="1440668"/>
          </a:xfrm>
          <a:prstGeom prst="round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sz="5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Nhan đề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8538548" y="2691065"/>
            <a:ext cx="7696200" cy="13716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5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 NHÓM</a:t>
            </a:r>
            <a:endParaRPr lang="en-US" sz="45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Freeform 4"/>
          <p:cNvSpPr/>
          <p:nvPr/>
        </p:nvSpPr>
        <p:spPr>
          <a:xfrm rot="1193406">
            <a:off x="-900117" y="-724236"/>
            <a:ext cx="4656116" cy="3906759"/>
          </a:xfrm>
          <a:custGeom>
            <a:avLst/>
            <a:gdLst/>
            <a:ahLst/>
            <a:cxnLst/>
            <a:rect l="l" t="t" r="r" b="b"/>
            <a:pathLst>
              <a:path w="11291378" h="8891960">
                <a:moveTo>
                  <a:pt x="0" y="0"/>
                </a:moveTo>
                <a:lnTo>
                  <a:pt x="11291378" y="0"/>
                </a:lnTo>
                <a:lnTo>
                  <a:pt x="11291378" y="8891960"/>
                </a:lnTo>
                <a:lnTo>
                  <a:pt x="0" y="8891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6"/>
          <p:cNvSpPr/>
          <p:nvPr/>
        </p:nvSpPr>
        <p:spPr>
          <a:xfrm rot="3705057">
            <a:off x="1361339" y="928028"/>
            <a:ext cx="1551861" cy="2107791"/>
          </a:xfrm>
          <a:custGeom>
            <a:avLst/>
            <a:gdLst/>
            <a:ahLst/>
            <a:cxnLst/>
            <a:rect l="l" t="t" r="r" b="b"/>
            <a:pathLst>
              <a:path w="1551861" h="2107791">
                <a:moveTo>
                  <a:pt x="0" y="0"/>
                </a:moveTo>
                <a:lnTo>
                  <a:pt x="1551861" y="0"/>
                </a:lnTo>
                <a:lnTo>
                  <a:pt x="1551861" y="2107791"/>
                </a:lnTo>
                <a:lnTo>
                  <a:pt x="0" y="210779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5"/>
          <p:cNvSpPr/>
          <p:nvPr/>
        </p:nvSpPr>
        <p:spPr>
          <a:xfrm rot="18642520">
            <a:off x="14216541" y="7575716"/>
            <a:ext cx="5892087" cy="3640620"/>
          </a:xfrm>
          <a:custGeom>
            <a:avLst/>
            <a:gdLst/>
            <a:ahLst/>
            <a:cxnLst/>
            <a:rect l="l" t="t" r="r" b="b"/>
            <a:pathLst>
              <a:path w="11291378" h="8891960">
                <a:moveTo>
                  <a:pt x="0" y="0"/>
                </a:moveTo>
                <a:lnTo>
                  <a:pt x="11291378" y="0"/>
                </a:lnTo>
                <a:lnTo>
                  <a:pt x="11291378" y="8891960"/>
                </a:lnTo>
                <a:lnTo>
                  <a:pt x="0" y="8891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2" name="Rounded Rectangle 11"/>
          <p:cNvSpPr/>
          <p:nvPr/>
        </p:nvSpPr>
        <p:spPr>
          <a:xfrm>
            <a:off x="7646380" y="4285333"/>
            <a:ext cx="9480536" cy="3879992"/>
          </a:xfrm>
          <a:prstGeom prst="roundRect">
            <a:avLst>
              <a:gd name="adj" fmla="val 9355"/>
            </a:avLst>
          </a:prstGeom>
          <a:solidFill>
            <a:schemeClr val="bg1"/>
          </a:solidFill>
          <a:ln w="38100">
            <a:solidFill>
              <a:srgbClr val="3C64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 hãy trả lời câu hỏi sau:</a:t>
            </a:r>
          </a:p>
          <a:p>
            <a:pPr marL="571500" indent="-5715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40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Nói khoác là gì?</a:t>
            </a:r>
          </a:p>
          <a:p>
            <a:pPr marL="571500" indent="-5715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4000" dirty="0" smtClean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Nhan </a:t>
            </a:r>
            <a:r>
              <a:rPr lang="vi-VN" sz="40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đề </a:t>
            </a:r>
            <a:r>
              <a:rPr lang="en-US" sz="4000" i="1" dirty="0" smtClean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vi-VN" sz="4000" i="1" dirty="0" smtClean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 </a:t>
            </a:r>
            <a:r>
              <a:rPr lang="vi-VN" sz="4000" i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nói </a:t>
            </a:r>
            <a:r>
              <a:rPr lang="vi-VN" sz="4000" i="1" dirty="0" smtClean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khoác</a:t>
            </a:r>
            <a:r>
              <a:rPr lang="en-US" sz="4000" i="1" dirty="0" smtClean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vi-VN" sz="4000" dirty="0" smtClean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40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 em biết nội dung văn bản viết về chuyện gì?</a:t>
            </a:r>
          </a:p>
        </p:txBody>
      </p:sp>
      <p:sp>
        <p:nvSpPr>
          <p:cNvPr id="13" name="Freeform 6"/>
          <p:cNvSpPr/>
          <p:nvPr/>
        </p:nvSpPr>
        <p:spPr>
          <a:xfrm rot="3705057">
            <a:off x="15050933" y="923508"/>
            <a:ext cx="966235" cy="1359495"/>
          </a:xfrm>
          <a:custGeom>
            <a:avLst/>
            <a:gdLst/>
            <a:ahLst/>
            <a:cxnLst/>
            <a:rect l="l" t="t" r="r" b="b"/>
            <a:pathLst>
              <a:path w="1551861" h="2107791">
                <a:moveTo>
                  <a:pt x="0" y="0"/>
                </a:moveTo>
                <a:lnTo>
                  <a:pt x="1551861" y="0"/>
                </a:lnTo>
                <a:lnTo>
                  <a:pt x="1551861" y="2107791"/>
                </a:lnTo>
                <a:lnTo>
                  <a:pt x="0" y="210779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4434" y="1884554"/>
            <a:ext cx="4727366" cy="7666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83531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683</TotalTime>
  <Words>1914</Words>
  <PresentationFormat>Custom</PresentationFormat>
  <Paragraphs>176</Paragraphs>
  <Slides>41</Slides>
  <Notes>0</Notes>
  <HiddenSlides>0</HiddenSlides>
  <MMClips>28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4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tailieugiaovien.edu.vn</dc:creator>
  <dcterms:created xsi:type="dcterms:W3CDTF">2006-08-16T00:00:00Z</dcterms:created>
  <dcterms:modified xsi:type="dcterms:W3CDTF">2023-09-28T00:57:34Z</dcterms:modified>
  <dc:identifier>DAFuyftDeUQ</dc:identifier>
</cp:coreProperties>
</file>