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60" r:id="rId3"/>
    <p:sldId id="258" r:id="rId4"/>
    <p:sldId id="271" r:id="rId5"/>
    <p:sldId id="256" r:id="rId6"/>
    <p:sldId id="259" r:id="rId7"/>
    <p:sldId id="261" r:id="rId8"/>
    <p:sldId id="263" r:id="rId9"/>
    <p:sldId id="264" r:id="rId10"/>
    <p:sldId id="265" r:id="rId11"/>
    <p:sldId id="262" r:id="rId12"/>
    <p:sldId id="266" r:id="rId13"/>
    <p:sldId id="274" r:id="rId14"/>
    <p:sldId id="272" r:id="rId15"/>
    <p:sldId id="275" r:id="rId16"/>
    <p:sldId id="269" r:id="rId17"/>
    <p:sldId id="276" r:id="rId18"/>
    <p:sldId id="277" r:id="rId19"/>
    <p:sldId id="278" r:id="rId20"/>
    <p:sldId id="279" r:id="rId21"/>
    <p:sldId id="280" r:id="rId22"/>
    <p:sldId id="281" r:id="rId23"/>
    <p:sldId id="282" r:id="rId24"/>
    <p:sldId id="283" r:id="rId25"/>
    <p:sldId id="273" r:id="rId26"/>
    <p:sldId id="267" r:id="rId27"/>
    <p:sldId id="268" r:id="rId28"/>
  </p:sldIdLst>
  <p:sldSz cx="18288000" cy="10287000"/>
  <p:notesSz cx="6858000" cy="9144000"/>
  <p:embeddedFontLst>
    <p:embeddedFont>
      <p:font typeface="Arial" panose="020B0604020202020204" pitchFamily="34" charset="0"/>
      <p:regular r:id="rId29"/>
    </p:embeddedFon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EF8"/>
    <a:srgbClr val="EDE4B8"/>
    <a:srgbClr val="4D4614"/>
    <a:srgbClr val="DFB73F"/>
    <a:srgbClr val="E1D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6" autoAdjust="0"/>
    <p:restoredTop sz="94622" autoAdjust="0"/>
  </p:normalViewPr>
  <p:slideViewPr>
    <p:cSldViewPr>
      <p:cViewPr varScale="1">
        <p:scale>
          <a:sx n="45" d="100"/>
          <a:sy n="45" d="100"/>
        </p:scale>
        <p:origin x="288"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5.sv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11.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3359"/>
                </a:lnSpc>
              </a:pPr>
              <a:endParaRPr/>
            </a:p>
          </p:txBody>
        </p:sp>
      </p:grpSp>
      <p:sp>
        <p:nvSpPr>
          <p:cNvPr id="6" name="Freeform 6"/>
          <p:cNvSpPr/>
          <p:nvPr/>
        </p:nvSpPr>
        <p:spPr>
          <a:xfrm>
            <a:off x="12820794" y="6292206"/>
            <a:ext cx="5207534" cy="3814519"/>
          </a:xfrm>
          <a:custGeom>
            <a:avLst/>
            <a:gdLst/>
            <a:ahLst/>
            <a:cxnLst/>
            <a:rect l="l" t="t" r="r" b="b"/>
            <a:pathLst>
              <a:path w="5207534" h="3814519">
                <a:moveTo>
                  <a:pt x="0" y="0"/>
                </a:moveTo>
                <a:lnTo>
                  <a:pt x="5207534" y="0"/>
                </a:lnTo>
                <a:lnTo>
                  <a:pt x="5207534" y="3814518"/>
                </a:lnTo>
                <a:lnTo>
                  <a:pt x="0" y="38145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TextBox 7"/>
          <p:cNvSpPr txBox="1"/>
          <p:nvPr/>
        </p:nvSpPr>
        <p:spPr>
          <a:xfrm>
            <a:off x="2057400" y="2027262"/>
            <a:ext cx="13613077" cy="5975803"/>
          </a:xfrm>
          <a:prstGeom prst="rect">
            <a:avLst/>
          </a:prstGeom>
        </p:spPr>
        <p:txBody>
          <a:bodyPr wrap="square" lIns="0" tIns="0" rIns="0" bIns="0" rtlCol="0" anchor="t">
            <a:spAutoFit/>
          </a:bodyPr>
          <a:lstStyle/>
          <a:p>
            <a:pPr algn="ctr">
              <a:lnSpc>
                <a:spcPct val="150000"/>
              </a:lnSpc>
            </a:pPr>
            <a:r>
              <a:rPr lang="vi-VN" sz="9000" b="1" dirty="0" smtClean="0">
                <a:solidFill>
                  <a:srgbClr val="4D4614"/>
                </a:solidFill>
                <a:cs typeface="Arial" panose="020B0604020202020204" pitchFamily="34" charset="0"/>
              </a:rPr>
              <a:t>CHÀO MỪNG CÁC EM ĐẾN VỚI BÀI GIẢNG HÔM NAY!</a:t>
            </a:r>
            <a:endParaRPr lang="en-US" sz="9000" b="1" dirty="0">
              <a:solidFill>
                <a:srgbClr val="4D4614"/>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028700" y="1028700"/>
            <a:ext cx="16230600" cy="8229600"/>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5" name="Freeform 5"/>
          <p:cNvSpPr/>
          <p:nvPr/>
        </p:nvSpPr>
        <p:spPr>
          <a:xfrm rot="10800000">
            <a:off x="16368526" y="-375482"/>
            <a:ext cx="2374965" cy="4449582"/>
          </a:xfrm>
          <a:custGeom>
            <a:avLst/>
            <a:gdLst/>
            <a:ahLst/>
            <a:cxnLst/>
            <a:rect l="l" t="t" r="r" b="b"/>
            <a:pathLst>
              <a:path w="2374965" h="4449582">
                <a:moveTo>
                  <a:pt x="0" y="0"/>
                </a:moveTo>
                <a:lnTo>
                  <a:pt x="2374964" y="0"/>
                </a:lnTo>
                <a:lnTo>
                  <a:pt x="2374964" y="4449583"/>
                </a:lnTo>
                <a:lnTo>
                  <a:pt x="0" y="4449583"/>
                </a:lnTo>
                <a:lnTo>
                  <a:pt x="0" y="0"/>
                </a:lnTo>
                <a:close/>
              </a:path>
            </a:pathLst>
          </a:custGeom>
          <a:blipFill>
            <a:blip r:embed="rId2"/>
            <a:stretch>
              <a:fillRect/>
            </a:stretch>
          </a:blipFill>
        </p:spPr>
      </p:sp>
      <p:pic>
        <p:nvPicPr>
          <p:cNvPr id="6" name="Picture 5"/>
          <p:cNvPicPr>
            <a:picLocks noChangeAspect="1"/>
          </p:cNvPicPr>
          <p:nvPr/>
        </p:nvPicPr>
        <p:blipFill>
          <a:blip r:embed="rId3"/>
          <a:stretch>
            <a:fillRect/>
          </a:stretch>
        </p:blipFill>
        <p:spPr>
          <a:xfrm>
            <a:off x="7859592" y="5365934"/>
            <a:ext cx="4267200" cy="4665846"/>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12559446" y="5365934"/>
            <a:ext cx="4267200" cy="4665846"/>
          </a:xfrm>
          <a:prstGeom prst="rect">
            <a:avLst/>
          </a:prstGeom>
          <a:ln>
            <a:noFill/>
          </a:ln>
          <a:effectLst>
            <a:outerShdw blurRad="292100" dist="139700" dir="2700000" algn="tl" rotWithShape="0">
              <a:srgbClr val="333333">
                <a:alpha val="65000"/>
              </a:srgbClr>
            </a:outerShdw>
          </a:effectLst>
        </p:spPr>
      </p:pic>
      <p:sp>
        <p:nvSpPr>
          <p:cNvPr id="8" name="Rounded Rectangle 7"/>
          <p:cNvSpPr/>
          <p:nvPr/>
        </p:nvSpPr>
        <p:spPr>
          <a:xfrm>
            <a:off x="5863983" y="1028699"/>
            <a:ext cx="6553200" cy="129540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500" b="1" dirty="0" smtClean="0">
                <a:solidFill>
                  <a:srgbClr val="4D4614"/>
                </a:solidFill>
                <a:latin typeface="Arial" panose="020B0604020202020204" pitchFamily="34" charset="0"/>
                <a:cs typeface="Arial" panose="020B0604020202020204" pitchFamily="34" charset="0"/>
              </a:rPr>
              <a:t>3</a:t>
            </a:r>
            <a:r>
              <a:rPr lang="vi-VN" sz="5500" b="1" dirty="0" smtClean="0">
                <a:solidFill>
                  <a:srgbClr val="4D4614"/>
                </a:solidFill>
                <a:latin typeface="Arial" panose="020B0604020202020204" pitchFamily="34" charset="0"/>
                <a:cs typeface="Arial" panose="020B0604020202020204" pitchFamily="34" charset="0"/>
              </a:rPr>
              <a:t>. </a:t>
            </a:r>
            <a:r>
              <a:rPr lang="en-US" sz="5500" b="1" dirty="0" smtClean="0">
                <a:solidFill>
                  <a:srgbClr val="4D4614"/>
                </a:solidFill>
                <a:latin typeface="Arial" panose="020B0604020202020204" pitchFamily="34" charset="0"/>
                <a:cs typeface="Arial" panose="020B0604020202020204" pitchFamily="34" charset="0"/>
              </a:rPr>
              <a:t>Tục ngữ</a:t>
            </a:r>
            <a:endParaRPr lang="vi-VN" sz="5500" b="1" dirty="0">
              <a:solidFill>
                <a:srgbClr val="4D4614"/>
              </a:solidFill>
              <a:latin typeface="Arial" panose="020B0604020202020204" pitchFamily="34" charset="0"/>
              <a:cs typeface="Arial" panose="020B0604020202020204" pitchFamily="34" charset="0"/>
            </a:endParaRPr>
          </a:p>
        </p:txBody>
      </p:sp>
      <p:sp>
        <p:nvSpPr>
          <p:cNvPr id="9" name="Rounded Rectangle 8"/>
          <p:cNvSpPr/>
          <p:nvPr/>
        </p:nvSpPr>
        <p:spPr>
          <a:xfrm>
            <a:off x="1887174" y="2320533"/>
            <a:ext cx="14506818" cy="3588535"/>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Là </a:t>
            </a:r>
            <a:r>
              <a:rPr lang="vi-VN" sz="4000" dirty="0">
                <a:solidFill>
                  <a:schemeClr val="tx1"/>
                </a:solidFill>
                <a:cs typeface="Arial" panose="020B0604020202020204" pitchFamily="34" charset="0"/>
              </a:rPr>
              <a:t>thể loại văn học dân gian nhằm đúc kết kinh nghiệm, tri thức của nhân dân.</a:t>
            </a:r>
            <a:endParaRPr lang="en-US" sz="4000"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b="1" dirty="0" smtClean="0">
                <a:solidFill>
                  <a:schemeClr val="tx1"/>
                </a:solidFill>
                <a:cs typeface="Arial" panose="020B0604020202020204" pitchFamily="34" charset="0"/>
              </a:rPr>
              <a:t>Hình thức</a:t>
            </a:r>
            <a:r>
              <a:rPr lang="en-US" sz="4000" b="1" dirty="0" smtClean="0">
                <a:solidFill>
                  <a:schemeClr val="tx1"/>
                </a:solidFill>
                <a:cs typeface="Arial" panose="020B0604020202020204" pitchFamily="34" charset="0"/>
              </a:rPr>
              <a:t>:</a:t>
            </a:r>
            <a:r>
              <a:rPr lang="vi-VN" sz="4000" b="1" dirty="0" smtClean="0">
                <a:solidFill>
                  <a:schemeClr val="tx1"/>
                </a:solidFill>
                <a:cs typeface="Arial" panose="020B0604020202020204" pitchFamily="34" charset="0"/>
              </a:rPr>
              <a:t> </a:t>
            </a:r>
            <a:r>
              <a:rPr lang="vi-VN" sz="4000" dirty="0">
                <a:solidFill>
                  <a:schemeClr val="tx1"/>
                </a:solidFill>
                <a:cs typeface="Arial" panose="020B0604020202020204" pitchFamily="34" charset="0"/>
              </a:rPr>
              <a:t>những câu nói ngắn gọn, súc tích, có nhịp điệu, dễ nhớ, dễ truyền</a:t>
            </a:r>
            <a:endParaRPr lang="vi-VN" sz="4000"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3280205" y="7053596"/>
            <a:ext cx="2227626" cy="1060175"/>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rgbClr val="C00000"/>
                </a:solidFill>
                <a:latin typeface="Arial" panose="020B0604020202020204" pitchFamily="34" charset="0"/>
                <a:cs typeface="Arial" panose="020B0604020202020204" pitchFamily="34" charset="0"/>
              </a:rPr>
              <a:t>Ví dụ: </a:t>
            </a:r>
            <a:endParaRPr lang="vi-VN" sz="4000" b="1" dirty="0">
              <a:solidFill>
                <a:srgbClr val="C00000"/>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left)">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 calcmode="lin" valueType="num">
                                      <p:cBhvr>
                                        <p:cTn id="24" dur="500" fill="hold"/>
                                        <p:tgtEl>
                                          <p:spTgt spid="10"/>
                                        </p:tgtEl>
                                        <p:attrNameLst>
                                          <p:attrName>style.rotation</p:attrName>
                                        </p:attrNameLst>
                                      </p:cBhvr>
                                      <p:tavLst>
                                        <p:tav tm="0">
                                          <p:val>
                                            <p:fltVal val="90"/>
                                          </p:val>
                                        </p:tav>
                                        <p:tav tm="100000">
                                          <p:val>
                                            <p:fltVal val="0"/>
                                          </p:val>
                                        </p:tav>
                                      </p:tavLst>
                                    </p:anim>
                                    <p:animEffect transition="in" filter="fade">
                                      <p:cBhvr>
                                        <p:cTn id="25" dur="500"/>
                                        <p:tgtEl>
                                          <p:spTgt spid="10"/>
                                        </p:tgtEl>
                                      </p:cBhvr>
                                    </p:animEffect>
                                  </p:childTnLst>
                                </p:cTn>
                              </p:par>
                              <p:par>
                                <p:cTn id="26" presetID="22" presetClass="entr" presetSubtype="4"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3359"/>
                </a:lnSpc>
              </a:pPr>
              <a:endParaRPr/>
            </a:p>
          </p:txBody>
        </p:sp>
      </p:grpSp>
      <p:sp>
        <p:nvSpPr>
          <p:cNvPr id="14" name="Freeform 14"/>
          <p:cNvSpPr/>
          <p:nvPr/>
        </p:nvSpPr>
        <p:spPr>
          <a:xfrm flipH="1">
            <a:off x="182878" y="6438900"/>
            <a:ext cx="5836922" cy="3678457"/>
          </a:xfrm>
          <a:custGeom>
            <a:avLst/>
            <a:gdLst/>
            <a:ahLst/>
            <a:cxnLst/>
            <a:rect l="l" t="t" r="r" b="b"/>
            <a:pathLst>
              <a:path w="5125813" h="3754658">
                <a:moveTo>
                  <a:pt x="5125813" y="0"/>
                </a:moveTo>
                <a:lnTo>
                  <a:pt x="0" y="0"/>
                </a:lnTo>
                <a:lnTo>
                  <a:pt x="0" y="3754658"/>
                </a:lnTo>
                <a:lnTo>
                  <a:pt x="5125813" y="3754658"/>
                </a:lnTo>
                <a:lnTo>
                  <a:pt x="512581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TextBox 9"/>
          <p:cNvSpPr txBox="1"/>
          <p:nvPr/>
        </p:nvSpPr>
        <p:spPr>
          <a:xfrm>
            <a:off x="5638800" y="1485900"/>
            <a:ext cx="7470582" cy="1335237"/>
          </a:xfrm>
          <a:prstGeom prst="rect">
            <a:avLst/>
          </a:prstGeom>
        </p:spPr>
        <p:txBody>
          <a:bodyPr wrap="square" lIns="0" tIns="0" rIns="0" bIns="0" rtlCol="0" anchor="t">
            <a:spAutoFit/>
          </a:bodyPr>
          <a:lstStyle/>
          <a:p>
            <a:pPr algn="ctr">
              <a:lnSpc>
                <a:spcPct val="150000"/>
              </a:lnSpc>
            </a:pPr>
            <a:r>
              <a:rPr lang="en-US" sz="6600" b="1" dirty="0" smtClean="0">
                <a:solidFill>
                  <a:srgbClr val="4D4614"/>
                </a:solidFill>
                <a:latin typeface="Arial"/>
              </a:rPr>
              <a:t>LUYỆN TẬP</a:t>
            </a:r>
            <a:endParaRPr lang="en-US" sz="6600" b="1" dirty="0">
              <a:solidFill>
                <a:srgbClr val="4D4614"/>
              </a:solidFill>
              <a:latin typeface="Arial"/>
            </a:endParaRPr>
          </a:p>
        </p:txBody>
      </p:sp>
      <p:sp>
        <p:nvSpPr>
          <p:cNvPr id="17" name="TextBox 16"/>
          <p:cNvSpPr txBox="1"/>
          <p:nvPr/>
        </p:nvSpPr>
        <p:spPr>
          <a:xfrm>
            <a:off x="2415761" y="3599224"/>
            <a:ext cx="8129158" cy="2400657"/>
          </a:xfrm>
          <a:prstGeom prst="rect">
            <a:avLst/>
          </a:prstGeom>
          <a:noFill/>
        </p:spPr>
        <p:txBody>
          <a:bodyPr wrap="square" rtlCol="0">
            <a:spAutoFit/>
          </a:bodyPr>
          <a:lstStyle/>
          <a:p>
            <a:pPr algn="ctr">
              <a:lnSpc>
                <a:spcPct val="150000"/>
              </a:lnSpc>
            </a:pPr>
            <a:r>
              <a:rPr lang="en-US" sz="5000" b="1" dirty="0">
                <a:solidFill>
                  <a:srgbClr val="C00000"/>
                </a:solidFill>
                <a:latin typeface="Arial" panose="020B0604020202020204" pitchFamily="34" charset="0"/>
                <a:cs typeface="Arial" panose="020B0604020202020204" pitchFamily="34" charset="0"/>
              </a:rPr>
              <a:t>Hoàn thành các bài tập trong SGK </a:t>
            </a:r>
            <a:r>
              <a:rPr lang="en-US" sz="5000" b="1" dirty="0" smtClean="0">
                <a:solidFill>
                  <a:srgbClr val="C00000"/>
                </a:solidFill>
                <a:latin typeface="Arial" panose="020B0604020202020204" pitchFamily="34" charset="0"/>
                <a:cs typeface="Arial" panose="020B0604020202020204" pitchFamily="34" charset="0"/>
              </a:rPr>
              <a:t>tr.116</a:t>
            </a:r>
            <a:r>
              <a:rPr lang="vi-VN" sz="5000" b="1" dirty="0" smtClean="0">
                <a:solidFill>
                  <a:srgbClr val="C00000"/>
                </a:solidFill>
                <a:latin typeface="Arial" panose="020B0604020202020204" pitchFamily="34" charset="0"/>
                <a:cs typeface="Arial" panose="020B0604020202020204" pitchFamily="34" charset="0"/>
              </a:rPr>
              <a:t>, </a:t>
            </a:r>
            <a:r>
              <a:rPr lang="en-US" sz="5000" b="1" dirty="0" smtClean="0">
                <a:solidFill>
                  <a:srgbClr val="C00000"/>
                </a:solidFill>
                <a:latin typeface="Arial" panose="020B0604020202020204" pitchFamily="34" charset="0"/>
                <a:cs typeface="Arial" panose="020B0604020202020204" pitchFamily="34" charset="0"/>
              </a:rPr>
              <a:t>117</a:t>
            </a:r>
            <a:endParaRPr lang="en-US" sz="5000" b="1" dirty="0">
              <a:solidFill>
                <a:srgbClr val="C00000"/>
              </a:solidFill>
              <a:latin typeface="Arial" panose="020B0604020202020204" pitchFamily="34" charset="0"/>
              <a:cs typeface="Arial" panose="020B0604020202020204" pitchFamily="34" charset="0"/>
            </a:endParaRPr>
          </a:p>
        </p:txBody>
      </p:sp>
      <p:pic>
        <p:nvPicPr>
          <p:cNvPr id="18" name="Picture 17"/>
          <p:cNvPicPr>
            <a:picLocks noChangeAspect="1"/>
          </p:cNvPicPr>
          <p:nvPr/>
        </p:nvPicPr>
        <p:blipFill rotWithShape="1">
          <a:blip r:embed="rId4"/>
          <a:srcRect b="39656"/>
          <a:stretch/>
        </p:blipFill>
        <p:spPr>
          <a:xfrm>
            <a:off x="10565239" y="3022999"/>
            <a:ext cx="6371947" cy="6235301"/>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500"/>
                                        <p:tgtEl>
                                          <p:spTgt spid="17"/>
                                        </p:tgtEl>
                                      </p:cBhvr>
                                    </p:animEffect>
                                  </p:childTnLst>
                                </p:cTn>
                              </p:par>
                              <p:par>
                                <p:cTn id="13" presetID="2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4B8"/>
        </a:solidFill>
        <a:effectLst/>
      </p:bgPr>
    </p:bg>
    <p:spTree>
      <p:nvGrpSpPr>
        <p:cNvPr id="1" name=""/>
        <p:cNvGrpSpPr/>
        <p:nvPr/>
      </p:nvGrpSpPr>
      <p:grpSpPr>
        <a:xfrm>
          <a:off x="0" y="0"/>
          <a:ext cx="0" cy="0"/>
          <a:chOff x="0" y="0"/>
          <a:chExt cx="0" cy="0"/>
        </a:xfrm>
      </p:grpSpPr>
      <p:sp>
        <p:nvSpPr>
          <p:cNvPr id="6" name="Freeform 6"/>
          <p:cNvSpPr/>
          <p:nvPr/>
        </p:nvSpPr>
        <p:spPr>
          <a:xfrm rot="63579">
            <a:off x="16687979" y="5892980"/>
            <a:ext cx="2563317" cy="4802467"/>
          </a:xfrm>
          <a:custGeom>
            <a:avLst/>
            <a:gdLst/>
            <a:ahLst/>
            <a:cxnLst/>
            <a:rect l="l" t="t" r="r" b="b"/>
            <a:pathLst>
              <a:path w="2563317" h="4802467">
                <a:moveTo>
                  <a:pt x="0" y="0"/>
                </a:moveTo>
                <a:lnTo>
                  <a:pt x="2563316" y="0"/>
                </a:lnTo>
                <a:lnTo>
                  <a:pt x="2563316" y="4802467"/>
                </a:lnTo>
                <a:lnTo>
                  <a:pt x="0" y="4802467"/>
                </a:lnTo>
                <a:lnTo>
                  <a:pt x="0" y="0"/>
                </a:lnTo>
                <a:close/>
              </a:path>
            </a:pathLst>
          </a:custGeom>
          <a:blipFill>
            <a:blip r:embed="rId2"/>
            <a:stretch>
              <a:fillRect/>
            </a:stretch>
          </a:blipFill>
        </p:spPr>
      </p:sp>
      <p:sp>
        <p:nvSpPr>
          <p:cNvPr id="7" name="Freeform 7"/>
          <p:cNvSpPr/>
          <p:nvPr/>
        </p:nvSpPr>
        <p:spPr>
          <a:xfrm rot="5122803">
            <a:off x="40581" y="-1262796"/>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3"/>
            <a:stretch>
              <a:fillRect/>
            </a:stretch>
          </a:blipFill>
        </p:spPr>
      </p:sp>
      <p:sp>
        <p:nvSpPr>
          <p:cNvPr id="8" name="Rounded Rectangle 7"/>
          <p:cNvSpPr/>
          <p:nvPr/>
        </p:nvSpPr>
        <p:spPr>
          <a:xfrm>
            <a:off x="5387458" y="1453716"/>
            <a:ext cx="8001000" cy="1558797"/>
          </a:xfrm>
          <a:prstGeom prst="roundRect">
            <a:avLst>
              <a:gd name="adj" fmla="val 1825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200" b="1" dirty="0">
                <a:solidFill>
                  <a:srgbClr val="4D4614"/>
                </a:solidFill>
                <a:latin typeface="Arial" panose="020B0604020202020204" pitchFamily="34" charset="0"/>
                <a:cs typeface="Arial" panose="020B0604020202020204" pitchFamily="34" charset="0"/>
              </a:rPr>
              <a:t>Bài tập 1 SGK </a:t>
            </a:r>
            <a:r>
              <a:rPr lang="vi-VN" sz="4200" b="1" dirty="0" smtClean="0">
                <a:solidFill>
                  <a:srgbClr val="4D4614"/>
                </a:solidFill>
                <a:latin typeface="Arial" panose="020B0604020202020204" pitchFamily="34" charset="0"/>
                <a:cs typeface="Arial" panose="020B0604020202020204" pitchFamily="34" charset="0"/>
              </a:rPr>
              <a:t>tr.</a:t>
            </a:r>
            <a:r>
              <a:rPr lang="en-US" sz="4200" b="1" dirty="0" smtClean="0">
                <a:solidFill>
                  <a:srgbClr val="4D4614"/>
                </a:solidFill>
                <a:latin typeface="Arial" panose="020B0604020202020204" pitchFamily="34" charset="0"/>
                <a:cs typeface="Arial" panose="020B0604020202020204" pitchFamily="34" charset="0"/>
              </a:rPr>
              <a:t>11</a:t>
            </a:r>
            <a:r>
              <a:rPr lang="vi-VN" sz="4200" b="1" dirty="0" smtClean="0">
                <a:solidFill>
                  <a:srgbClr val="4D4614"/>
                </a:solidFill>
                <a:latin typeface="Arial" panose="020B0604020202020204" pitchFamily="34" charset="0"/>
                <a:cs typeface="Arial" panose="020B0604020202020204" pitchFamily="34" charset="0"/>
              </a:rPr>
              <a:t>6</a:t>
            </a:r>
            <a:endParaRPr lang="vi-VN" sz="4200" b="1" dirty="0">
              <a:solidFill>
                <a:srgbClr val="4D4614"/>
              </a:solidFill>
              <a:latin typeface="Arial" panose="020B0604020202020204" pitchFamily="34" charset="0"/>
              <a:cs typeface="Arial" panose="020B0604020202020204" pitchFamily="34" charset="0"/>
            </a:endParaRPr>
          </a:p>
        </p:txBody>
      </p:sp>
      <p:sp>
        <p:nvSpPr>
          <p:cNvPr id="9" name="Rounded Rectangle 8"/>
          <p:cNvSpPr/>
          <p:nvPr/>
        </p:nvSpPr>
        <p:spPr>
          <a:xfrm>
            <a:off x="1158358" y="3555159"/>
            <a:ext cx="16459200" cy="4561360"/>
          </a:xfrm>
          <a:prstGeom prst="roundRect">
            <a:avLst>
              <a:gd name="adj" fmla="val 14211"/>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Tìm từ ghép Hán Việt trong các cụm từ dưới đây (ở </a:t>
            </a:r>
            <a:r>
              <a:rPr lang="vi-VN" sz="4000" i="1" dirty="0">
                <a:solidFill>
                  <a:schemeClr val="tx1"/>
                </a:solidFill>
                <a:cs typeface="Arial" panose="020B0604020202020204" pitchFamily="34" charset="0"/>
              </a:rPr>
              <a:t>Hịch tướng sĩ </a:t>
            </a:r>
            <a:r>
              <a:rPr lang="vi-VN" sz="4000" dirty="0">
                <a:solidFill>
                  <a:schemeClr val="tx1"/>
                </a:solidFill>
                <a:cs typeface="Arial" panose="020B0604020202020204" pitchFamily="34" charset="0"/>
              </a:rPr>
              <a:t>của Trần Quốc Tuấn). Chỉ ra nghĩa của mỗi từ ghép Hán Việt tìm được và nghĩa của mỗi yếu tố cấu tạo nên các từ đó</a:t>
            </a:r>
            <a:r>
              <a:rPr lang="vi-VN" sz="4000" dirty="0" smtClean="0">
                <a:solidFill>
                  <a:schemeClr val="tx1"/>
                </a:solidFill>
                <a:cs typeface="Arial" panose="020B0604020202020204" pitchFamily="34" charset="0"/>
              </a:rPr>
              <a:t>:</a:t>
            </a:r>
            <a:endParaRPr lang="en-US" sz="4000" dirty="0" smtClean="0">
              <a:solidFill>
                <a:schemeClr val="tx1"/>
              </a:solidFill>
              <a:cs typeface="Arial" panose="020B0604020202020204" pitchFamily="34" charset="0"/>
            </a:endParaRPr>
          </a:p>
          <a:p>
            <a:pPr algn="ctr">
              <a:lnSpc>
                <a:spcPct val="150000"/>
              </a:lnSpc>
            </a:pPr>
            <a:r>
              <a:rPr lang="vi-VN" sz="4000" i="1" dirty="0">
                <a:solidFill>
                  <a:srgbClr val="C00000"/>
                </a:solidFill>
                <a:cs typeface="Arial" panose="020B0604020202020204" pitchFamily="34" charset="0"/>
              </a:rPr>
              <a:t>các bậc trung thần nghĩa sĩ, lưu danh sử sách, binh thư yếu lược</a:t>
            </a:r>
          </a:p>
        </p:txBody>
      </p:sp>
      <p:pic>
        <p:nvPicPr>
          <p:cNvPr id="13" name="Picture 12"/>
          <p:cNvPicPr>
            <a:picLocks noChangeAspect="1"/>
          </p:cNvPicPr>
          <p:nvPr/>
        </p:nvPicPr>
        <p:blipFill>
          <a:blip r:embed="rId4"/>
          <a:stretch>
            <a:fillRect/>
          </a:stretch>
        </p:blipFill>
        <p:spPr>
          <a:xfrm>
            <a:off x="12224968" y="-22426"/>
            <a:ext cx="5392590" cy="422924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500"/>
                                        <p:tgtEl>
                                          <p:spTgt spid="9"/>
                                        </p:tgtEl>
                                      </p:cBhvr>
                                    </p:animEffect>
                                  </p:childTnLst>
                                </p:cTn>
                              </p:par>
                              <p:par>
                                <p:cTn id="13" presetID="3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 calcmode="lin" valueType="num">
                                      <p:cBhvr>
                                        <p:cTn id="17" dur="500" fill="hold"/>
                                        <p:tgtEl>
                                          <p:spTgt spid="13"/>
                                        </p:tgtEl>
                                        <p:attrNameLst>
                                          <p:attrName>style.rotation</p:attrName>
                                        </p:attrNameLst>
                                      </p:cBhvr>
                                      <p:tavLst>
                                        <p:tav tm="0">
                                          <p:val>
                                            <p:fltVal val="90"/>
                                          </p:val>
                                        </p:tav>
                                        <p:tav tm="100000">
                                          <p:val>
                                            <p:fltVal val="0"/>
                                          </p:val>
                                        </p:tav>
                                      </p:tavLst>
                                    </p:anim>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028700" y="1028700"/>
            <a:ext cx="16230600" cy="8229600"/>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Freeform 7"/>
          <p:cNvSpPr/>
          <p:nvPr/>
        </p:nvSpPr>
        <p:spPr>
          <a:xfrm rot="5122803">
            <a:off x="116782" y="-991558"/>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6" name="Rounded Rectangle 5"/>
          <p:cNvSpPr/>
          <p:nvPr/>
        </p:nvSpPr>
        <p:spPr>
          <a:xfrm>
            <a:off x="2247080" y="2504353"/>
            <a:ext cx="6418626" cy="5947167"/>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b="1" dirty="0">
                <a:solidFill>
                  <a:schemeClr val="tx1"/>
                </a:solidFill>
                <a:cs typeface="Arial" panose="020B0604020202020204" pitchFamily="34" charset="0"/>
              </a:rPr>
              <a:t>Những từ ghép Hán </a:t>
            </a:r>
            <a:r>
              <a:rPr lang="vi-VN" sz="4000" b="1" dirty="0" smtClean="0">
                <a:solidFill>
                  <a:schemeClr val="tx1"/>
                </a:solidFill>
                <a:cs typeface="Arial" panose="020B0604020202020204" pitchFamily="34" charset="0"/>
              </a:rPr>
              <a:t>Việt</a:t>
            </a:r>
            <a:r>
              <a:rPr lang="en-US" sz="4000" b="1" dirty="0" smtClean="0">
                <a:solidFill>
                  <a:schemeClr val="tx1"/>
                </a:solidFill>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Trung thần</a:t>
            </a:r>
            <a:endParaRPr lang="en-US" sz="4000" dirty="0" smtClean="0">
              <a:solidFill>
                <a:schemeClr val="tx1"/>
              </a:solidFill>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Nghĩa sĩ</a:t>
            </a:r>
            <a:endParaRPr lang="en-US" sz="4000" dirty="0" smtClean="0">
              <a:solidFill>
                <a:schemeClr val="tx1"/>
              </a:solidFill>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Lưu danh</a:t>
            </a:r>
            <a:endParaRPr lang="en-US" sz="4000" dirty="0" smtClean="0">
              <a:solidFill>
                <a:schemeClr val="tx1"/>
              </a:solidFill>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Binh thư</a:t>
            </a:r>
            <a:endParaRPr lang="en-US" sz="4000" dirty="0" smtClean="0">
              <a:solidFill>
                <a:schemeClr val="tx1"/>
              </a:solidFill>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Yếu </a:t>
            </a:r>
            <a:r>
              <a:rPr lang="vi-VN" sz="4000" dirty="0">
                <a:solidFill>
                  <a:schemeClr val="tx1"/>
                </a:solidFill>
                <a:cs typeface="Arial" panose="020B0604020202020204" pitchFamily="34" charset="0"/>
              </a:rPr>
              <a:t>lược</a:t>
            </a:r>
            <a:r>
              <a:rPr lang="en-US" sz="4000" dirty="0" smtClean="0">
                <a:solidFill>
                  <a:schemeClr val="tx1"/>
                </a:solidFill>
                <a:cs typeface="Arial" panose="020B0604020202020204" pitchFamily="34" charset="0"/>
              </a:rPr>
              <a:t> </a:t>
            </a:r>
            <a:endParaRPr lang="vi-VN" sz="4000" dirty="0">
              <a:solidFill>
                <a:schemeClr val="tx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3"/>
          <a:stretch>
            <a:fillRect/>
          </a:stretch>
        </p:blipFill>
        <p:spPr>
          <a:xfrm>
            <a:off x="8665706" y="3314700"/>
            <a:ext cx="8266892" cy="55112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Pentagon 9"/>
          <p:cNvSpPr/>
          <p:nvPr/>
        </p:nvSpPr>
        <p:spPr>
          <a:xfrm flipH="1">
            <a:off x="12252960" y="514350"/>
            <a:ext cx="6019800" cy="1028700"/>
          </a:xfrm>
          <a:prstGeom prst="homePlat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smtClean="0">
                <a:solidFill>
                  <a:schemeClr val="bg1"/>
                </a:solidFill>
                <a:latin typeface="Arial" panose="020B0604020202020204" pitchFamily="34" charset="0"/>
                <a:cs typeface="Arial" panose="020B0604020202020204" pitchFamily="34" charset="0"/>
              </a:rPr>
              <a:t>Đáp án </a:t>
            </a:r>
            <a:endParaRPr lang="en-US" sz="45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726497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agon 1"/>
          <p:cNvSpPr/>
          <p:nvPr/>
        </p:nvSpPr>
        <p:spPr>
          <a:xfrm>
            <a:off x="0" y="266700"/>
            <a:ext cx="5943600" cy="1028700"/>
          </a:xfrm>
          <a:prstGeom prst="homePlat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smtClean="0">
                <a:solidFill>
                  <a:schemeClr val="bg1"/>
                </a:solidFill>
                <a:latin typeface="Arial" panose="020B0604020202020204" pitchFamily="34" charset="0"/>
                <a:cs typeface="Arial" panose="020B0604020202020204" pitchFamily="34" charset="0"/>
              </a:rPr>
              <a:t>Đáp án </a:t>
            </a:r>
            <a:endParaRPr lang="en-US" sz="4500" b="1" dirty="0">
              <a:solidFill>
                <a:schemeClr val="bg1"/>
              </a:solidFill>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885199689"/>
              </p:ext>
            </p:extLst>
          </p:nvPr>
        </p:nvGraphicFramePr>
        <p:xfrm>
          <a:off x="381000" y="1485900"/>
          <a:ext cx="17602200" cy="8779112"/>
        </p:xfrm>
        <a:graphic>
          <a:graphicData uri="http://schemas.openxmlformats.org/drawingml/2006/table">
            <a:tbl>
              <a:tblPr firstRow="1" bandRow="1">
                <a:tableStyleId>{5C22544A-7EE6-4342-B048-85BDC9FD1C3A}</a:tableStyleId>
              </a:tblPr>
              <a:tblGrid>
                <a:gridCol w="2775121">
                  <a:extLst>
                    <a:ext uri="{9D8B030D-6E8A-4147-A177-3AD203B41FA5}">
                      <a16:colId xmlns:a16="http://schemas.microsoft.com/office/drawing/2014/main" val="75921615"/>
                    </a:ext>
                  </a:extLst>
                </a:gridCol>
                <a:gridCol w="14827079">
                  <a:extLst>
                    <a:ext uri="{9D8B030D-6E8A-4147-A177-3AD203B41FA5}">
                      <a16:colId xmlns:a16="http://schemas.microsoft.com/office/drawing/2014/main" val="2682188419"/>
                    </a:ext>
                  </a:extLst>
                </a:gridCol>
              </a:tblGrid>
              <a:tr h="951836">
                <a:tc>
                  <a:txBody>
                    <a:bodyPr/>
                    <a:lstStyle/>
                    <a:p>
                      <a:pPr algn="ctr">
                        <a:lnSpc>
                          <a:spcPct val="150000"/>
                        </a:lnSpc>
                      </a:pPr>
                      <a:r>
                        <a:rPr lang="en-US" sz="3500" dirty="0" smtClean="0">
                          <a:latin typeface="Arial" panose="020B0604020202020204" pitchFamily="34" charset="0"/>
                          <a:cs typeface="Arial" panose="020B0604020202020204" pitchFamily="34" charset="0"/>
                        </a:rPr>
                        <a:t>Từ Hán Việt</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1D287"/>
                    </a:solidFill>
                  </a:tcPr>
                </a:tc>
                <a:tc>
                  <a:txBody>
                    <a:bodyPr/>
                    <a:lstStyle/>
                    <a:p>
                      <a:pPr algn="ctr">
                        <a:lnSpc>
                          <a:spcPct val="150000"/>
                        </a:lnSpc>
                      </a:pPr>
                      <a:r>
                        <a:rPr lang="en-US" sz="3500" dirty="0" smtClean="0">
                          <a:latin typeface="Arial" panose="020B0604020202020204" pitchFamily="34" charset="0"/>
                          <a:cs typeface="Arial" panose="020B0604020202020204" pitchFamily="34" charset="0"/>
                        </a:rPr>
                        <a:t>Nghĩa của từ</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1D287"/>
                    </a:solidFill>
                  </a:tcPr>
                </a:tc>
                <a:extLst>
                  <a:ext uri="{0D108BD9-81ED-4DB2-BD59-A6C34878D82A}">
                    <a16:rowId xmlns:a16="http://schemas.microsoft.com/office/drawing/2014/main" val="4265223351"/>
                  </a:ext>
                </a:extLst>
              </a:tr>
              <a:tr h="1621850">
                <a:tc>
                  <a:txBody>
                    <a:bodyPr/>
                    <a:lstStyle/>
                    <a:p>
                      <a:pPr algn="ctr">
                        <a:lnSpc>
                          <a:spcPct val="150000"/>
                        </a:lnSpc>
                      </a:pPr>
                      <a:r>
                        <a:rPr lang="en-US" sz="3500" dirty="0" smtClean="0">
                          <a:latin typeface="Arial" panose="020B0604020202020204" pitchFamily="34" charset="0"/>
                          <a:cs typeface="Arial" panose="020B0604020202020204" pitchFamily="34" charset="0"/>
                        </a:rPr>
                        <a:t>Trung thần</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tc>
                  <a:txBody>
                    <a:bodyPr/>
                    <a:lstStyle/>
                    <a:p>
                      <a:pPr algn="just">
                        <a:lnSpc>
                          <a:spcPct val="150000"/>
                        </a:lnSpc>
                      </a:pPr>
                      <a:r>
                        <a:rPr lang="vi-VN" sz="3500" dirty="0" smtClean="0">
                          <a:latin typeface="+mn-lt"/>
                          <a:cs typeface="Arial" panose="020B0604020202020204" pitchFamily="34" charset="0"/>
                        </a:rPr>
                        <a:t>Bề tôi trung thành với vua (</a:t>
                      </a:r>
                      <a:r>
                        <a:rPr lang="vi-VN" sz="3500" i="1" dirty="0" smtClean="0">
                          <a:latin typeface="+mn-lt"/>
                          <a:cs typeface="Arial" panose="020B0604020202020204" pitchFamily="34" charset="0"/>
                        </a:rPr>
                        <a:t>trung</a:t>
                      </a:r>
                      <a:r>
                        <a:rPr lang="vi-VN" sz="3500" dirty="0" smtClean="0">
                          <a:latin typeface="+mn-lt"/>
                          <a:cs typeface="Arial" panose="020B0604020202020204" pitchFamily="34" charset="0"/>
                        </a:rPr>
                        <a:t>: hết lòng ngay thẳng, một lòng một dạ với vua, với nước; </a:t>
                      </a:r>
                      <a:r>
                        <a:rPr lang="vi-VN" sz="3500" i="1" dirty="0" smtClean="0">
                          <a:latin typeface="+mn-lt"/>
                          <a:cs typeface="Arial" panose="020B0604020202020204" pitchFamily="34" charset="0"/>
                        </a:rPr>
                        <a:t>thần</a:t>
                      </a:r>
                      <a:r>
                        <a:rPr lang="vi-VN" sz="3500" dirty="0" smtClean="0">
                          <a:latin typeface="+mn-lt"/>
                          <a:cs typeface="Arial" panose="020B0604020202020204" pitchFamily="34" charset="0"/>
                        </a:rPr>
                        <a:t>: bề tôi của nhà vua)</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extLst>
                  <a:ext uri="{0D108BD9-81ED-4DB2-BD59-A6C34878D82A}">
                    <a16:rowId xmlns:a16="http://schemas.microsoft.com/office/drawing/2014/main" val="660282015"/>
                  </a:ext>
                </a:extLst>
              </a:tr>
              <a:tr h="1621850">
                <a:tc>
                  <a:txBody>
                    <a:bodyPr/>
                    <a:lstStyle/>
                    <a:p>
                      <a:pPr algn="ctr">
                        <a:lnSpc>
                          <a:spcPct val="150000"/>
                        </a:lnSpc>
                      </a:pPr>
                      <a:r>
                        <a:rPr lang="en-US" sz="3500" dirty="0" smtClean="0">
                          <a:latin typeface="Arial" panose="020B0604020202020204" pitchFamily="34" charset="0"/>
                          <a:cs typeface="Arial" panose="020B0604020202020204" pitchFamily="34" charset="0"/>
                        </a:rPr>
                        <a:t>Nghĩa sĩ</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tc>
                  <a:txBody>
                    <a:bodyPr/>
                    <a:lstStyle/>
                    <a:p>
                      <a:pPr algn="just">
                        <a:lnSpc>
                          <a:spcPct val="150000"/>
                        </a:lnSpc>
                      </a:pPr>
                      <a:r>
                        <a:rPr lang="vi-VN" sz="3500" dirty="0" smtClean="0">
                          <a:latin typeface="+mn-lt"/>
                          <a:cs typeface="Arial" panose="020B0604020202020204" pitchFamily="34" charset="0"/>
                        </a:rPr>
                        <a:t>Người có nghĩa khí, dám hi sinh vì nghĩa lớn (</a:t>
                      </a:r>
                      <a:r>
                        <a:rPr lang="vi-VN" sz="3500" i="1" dirty="0" smtClean="0">
                          <a:latin typeface="+mn-lt"/>
                          <a:cs typeface="Arial" panose="020B0604020202020204" pitchFamily="34" charset="0"/>
                        </a:rPr>
                        <a:t>nghĩa</a:t>
                      </a:r>
                      <a:r>
                        <a:rPr lang="vi-VN" sz="3500" dirty="0" smtClean="0">
                          <a:latin typeface="+mn-lt"/>
                          <a:cs typeface="Arial" panose="020B0604020202020204" pitchFamily="34" charset="0"/>
                        </a:rPr>
                        <a:t>: lẽ phải làm khuôn phép cho cách xử thế, </a:t>
                      </a:r>
                      <a:r>
                        <a:rPr lang="vi-VN" sz="3500" i="1" dirty="0" smtClean="0">
                          <a:latin typeface="+mn-lt"/>
                          <a:cs typeface="Arial" panose="020B0604020202020204" pitchFamily="34" charset="0"/>
                        </a:rPr>
                        <a:t>sĩ</a:t>
                      </a:r>
                      <a:r>
                        <a:rPr lang="vi-VN" sz="3500" dirty="0" smtClean="0">
                          <a:latin typeface="+mn-lt"/>
                          <a:cs typeface="Arial" panose="020B0604020202020204" pitchFamily="34" charset="0"/>
                        </a:rPr>
                        <a:t>: người – theo cách gọi tôn trọng, quý mến)</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extLst>
                  <a:ext uri="{0D108BD9-81ED-4DB2-BD59-A6C34878D82A}">
                    <a16:rowId xmlns:a16="http://schemas.microsoft.com/office/drawing/2014/main" val="3114463003"/>
                  </a:ext>
                </a:extLst>
              </a:tr>
              <a:tr h="1060716">
                <a:tc>
                  <a:txBody>
                    <a:bodyPr/>
                    <a:lstStyle/>
                    <a:p>
                      <a:pPr algn="ctr">
                        <a:lnSpc>
                          <a:spcPct val="150000"/>
                        </a:lnSpc>
                      </a:pPr>
                      <a:r>
                        <a:rPr lang="vi-VN" sz="3500" dirty="0" smtClean="0">
                          <a:latin typeface="+mn-lt"/>
                          <a:cs typeface="Arial" panose="020B0604020202020204" pitchFamily="34" charset="0"/>
                        </a:rPr>
                        <a:t>Lưu danh</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tc>
                  <a:txBody>
                    <a:bodyPr/>
                    <a:lstStyle/>
                    <a:p>
                      <a:pPr algn="just">
                        <a:lnSpc>
                          <a:spcPct val="150000"/>
                        </a:lnSpc>
                      </a:pPr>
                      <a:r>
                        <a:rPr lang="vi-VN" sz="3500" dirty="0" smtClean="0">
                          <a:latin typeface="+mn-lt"/>
                          <a:cs typeface="Arial" panose="020B0604020202020204" pitchFamily="34" charset="0"/>
                        </a:rPr>
                        <a:t>Để lại tên tuổi, tiếng thơm về sau (</a:t>
                      </a:r>
                      <a:r>
                        <a:rPr lang="vi-VN" sz="3500" i="1" dirty="0" smtClean="0">
                          <a:latin typeface="+mn-lt"/>
                          <a:cs typeface="Arial" panose="020B0604020202020204" pitchFamily="34" charset="0"/>
                        </a:rPr>
                        <a:t>lưu</a:t>
                      </a:r>
                      <a:r>
                        <a:rPr lang="vi-VN" sz="3500" dirty="0" smtClean="0">
                          <a:latin typeface="+mn-lt"/>
                          <a:cs typeface="Arial" panose="020B0604020202020204" pitchFamily="34" charset="0"/>
                        </a:rPr>
                        <a:t>: giữ lại, để lại về sau; </a:t>
                      </a:r>
                      <a:r>
                        <a:rPr lang="vi-VN" sz="3500" i="1" dirty="0" smtClean="0">
                          <a:latin typeface="+mn-lt"/>
                          <a:cs typeface="Arial" panose="020B0604020202020204" pitchFamily="34" charset="0"/>
                        </a:rPr>
                        <a:t>danh</a:t>
                      </a:r>
                      <a:r>
                        <a:rPr lang="vi-VN" sz="3500" dirty="0" smtClean="0">
                          <a:latin typeface="+mn-lt"/>
                          <a:cs typeface="Arial" panose="020B0604020202020204" pitchFamily="34" charset="0"/>
                        </a:rPr>
                        <a:t>: tên)</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extLst>
                  <a:ext uri="{0D108BD9-81ED-4DB2-BD59-A6C34878D82A}">
                    <a16:rowId xmlns:a16="http://schemas.microsoft.com/office/drawing/2014/main" val="1401784104"/>
                  </a:ext>
                </a:extLst>
              </a:tr>
              <a:tr h="1621850">
                <a:tc>
                  <a:txBody>
                    <a:bodyPr/>
                    <a:lstStyle/>
                    <a:p>
                      <a:pPr algn="ctr">
                        <a:lnSpc>
                          <a:spcPct val="150000"/>
                        </a:lnSpc>
                      </a:pPr>
                      <a:r>
                        <a:rPr lang="vi-VN" sz="3500" dirty="0" smtClean="0">
                          <a:latin typeface="+mn-lt"/>
                          <a:cs typeface="Arial" panose="020B0604020202020204" pitchFamily="34" charset="0"/>
                        </a:rPr>
                        <a:t>Binh thư</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tc>
                  <a:txBody>
                    <a:bodyPr/>
                    <a:lstStyle/>
                    <a:p>
                      <a:pPr algn="just">
                        <a:lnSpc>
                          <a:spcPct val="150000"/>
                        </a:lnSpc>
                      </a:pPr>
                      <a:r>
                        <a:rPr lang="vi-VN" sz="3500" dirty="0" smtClean="0">
                          <a:latin typeface="+mn-lt"/>
                          <a:cs typeface="Arial" panose="020B0604020202020204" pitchFamily="34" charset="0"/>
                        </a:rPr>
                        <a:t>Sách viết về phép đánh trận thời cổ (</a:t>
                      </a:r>
                      <a:r>
                        <a:rPr lang="vi-VN" sz="3500" i="1" dirty="0" smtClean="0">
                          <a:latin typeface="+mn-lt"/>
                          <a:cs typeface="Arial" panose="020B0604020202020204" pitchFamily="34" charset="0"/>
                        </a:rPr>
                        <a:t>binh</a:t>
                      </a:r>
                      <a:r>
                        <a:rPr lang="vi-VN" sz="3500" dirty="0" smtClean="0">
                          <a:latin typeface="+mn-lt"/>
                          <a:cs typeface="Arial" panose="020B0604020202020204" pitchFamily="34" charset="0"/>
                        </a:rPr>
                        <a:t>: lính, quân lính, quân đội, quân sự; </a:t>
                      </a:r>
                      <a:r>
                        <a:rPr lang="vi-VN" sz="3500" i="1" dirty="0" smtClean="0">
                          <a:latin typeface="+mn-lt"/>
                          <a:cs typeface="Arial" panose="020B0604020202020204" pitchFamily="34" charset="0"/>
                        </a:rPr>
                        <a:t>thư</a:t>
                      </a:r>
                      <a:r>
                        <a:rPr lang="vi-VN" sz="3500" dirty="0" smtClean="0">
                          <a:latin typeface="+mn-lt"/>
                          <a:cs typeface="Arial" panose="020B0604020202020204" pitchFamily="34" charset="0"/>
                        </a:rPr>
                        <a:t>: sách)</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extLst>
                  <a:ext uri="{0D108BD9-81ED-4DB2-BD59-A6C34878D82A}">
                    <a16:rowId xmlns:a16="http://schemas.microsoft.com/office/drawing/2014/main" val="1066471664"/>
                  </a:ext>
                </a:extLst>
              </a:tr>
              <a:tr h="1621850">
                <a:tc>
                  <a:txBody>
                    <a:bodyPr/>
                    <a:lstStyle/>
                    <a:p>
                      <a:pPr algn="ctr">
                        <a:lnSpc>
                          <a:spcPct val="150000"/>
                        </a:lnSpc>
                      </a:pPr>
                      <a:r>
                        <a:rPr lang="vi-VN" sz="3500" dirty="0" smtClean="0">
                          <a:latin typeface="+mn-lt"/>
                          <a:cs typeface="Arial" panose="020B0604020202020204" pitchFamily="34" charset="0"/>
                        </a:rPr>
                        <a:t>Yếu lược</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tc>
                  <a:txBody>
                    <a:bodyPr/>
                    <a:lstStyle/>
                    <a:p>
                      <a:pPr algn="just">
                        <a:lnSpc>
                          <a:spcPct val="150000"/>
                        </a:lnSpc>
                      </a:pPr>
                      <a:r>
                        <a:rPr lang="vi-VN" sz="3500" dirty="0" smtClean="0">
                          <a:latin typeface="+mn-lt"/>
                          <a:cs typeface="Arial" panose="020B0604020202020204" pitchFamily="34" charset="0"/>
                        </a:rPr>
                        <a:t>Tóm tắt những điều quan trọng, cần thiết nhất (</a:t>
                      </a:r>
                      <a:r>
                        <a:rPr lang="vi-VN" sz="3500" i="1" dirty="0" smtClean="0">
                          <a:latin typeface="+mn-lt"/>
                          <a:cs typeface="Arial" panose="020B0604020202020204" pitchFamily="34" charset="0"/>
                        </a:rPr>
                        <a:t>yếu</a:t>
                      </a:r>
                      <a:r>
                        <a:rPr lang="vi-VN" sz="3500" dirty="0" smtClean="0">
                          <a:latin typeface="+mn-lt"/>
                          <a:cs typeface="Arial" panose="020B0604020202020204" pitchFamily="34" charset="0"/>
                        </a:rPr>
                        <a:t>: quan trọng; </a:t>
                      </a:r>
                      <a:r>
                        <a:rPr lang="vi-VN" sz="3500" i="1" dirty="0" smtClean="0">
                          <a:latin typeface="+mn-lt"/>
                          <a:cs typeface="Arial" panose="020B0604020202020204" pitchFamily="34" charset="0"/>
                        </a:rPr>
                        <a:t>lược</a:t>
                      </a:r>
                      <a:r>
                        <a:rPr lang="vi-VN" sz="3500" dirty="0" smtClean="0">
                          <a:latin typeface="+mn-lt"/>
                          <a:cs typeface="Arial" panose="020B0604020202020204" pitchFamily="34" charset="0"/>
                        </a:rPr>
                        <a:t>: cái đơn giả, khái quát, tóm tắt)</a:t>
                      </a:r>
                      <a:endParaRPr lang="en-US" sz="350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DE4B8"/>
                    </a:solidFill>
                  </a:tcPr>
                </a:tc>
                <a:extLst>
                  <a:ext uri="{0D108BD9-81ED-4DB2-BD59-A6C34878D82A}">
                    <a16:rowId xmlns:a16="http://schemas.microsoft.com/office/drawing/2014/main" val="719611156"/>
                  </a:ext>
                </a:extLst>
              </a:tr>
            </a:tbl>
          </a:graphicData>
        </a:graphic>
      </p:graphicFrame>
    </p:spTree>
    <p:extLst>
      <p:ext uri="{BB962C8B-B14F-4D97-AF65-F5344CB8AC3E}">
        <p14:creationId xmlns:p14="http://schemas.microsoft.com/office/powerpoint/2010/main" val="276061631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E4B8"/>
        </a:solidFill>
        <a:effectLst/>
      </p:bgPr>
    </p:bg>
    <p:spTree>
      <p:nvGrpSpPr>
        <p:cNvPr id="1" name=""/>
        <p:cNvGrpSpPr/>
        <p:nvPr/>
      </p:nvGrpSpPr>
      <p:grpSpPr>
        <a:xfrm>
          <a:off x="0" y="0"/>
          <a:ext cx="0" cy="0"/>
          <a:chOff x="0" y="0"/>
          <a:chExt cx="0" cy="0"/>
        </a:xfrm>
      </p:grpSpPr>
      <p:sp>
        <p:nvSpPr>
          <p:cNvPr id="7" name="Freeform 7"/>
          <p:cNvSpPr/>
          <p:nvPr/>
        </p:nvSpPr>
        <p:spPr>
          <a:xfrm rot="5122803">
            <a:off x="-195878" y="-1497105"/>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8" name="Rounded Rectangle 7"/>
          <p:cNvSpPr/>
          <p:nvPr/>
        </p:nvSpPr>
        <p:spPr>
          <a:xfrm>
            <a:off x="5124450" y="198806"/>
            <a:ext cx="8001000" cy="1363294"/>
          </a:xfrm>
          <a:prstGeom prst="roundRect">
            <a:avLst>
              <a:gd name="adj" fmla="val 18259"/>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200" b="1" dirty="0">
                <a:solidFill>
                  <a:srgbClr val="4D4614"/>
                </a:solidFill>
                <a:latin typeface="Arial" panose="020B0604020202020204" pitchFamily="34" charset="0"/>
                <a:cs typeface="Arial" panose="020B0604020202020204" pitchFamily="34" charset="0"/>
              </a:rPr>
              <a:t>Bài tập </a:t>
            </a:r>
            <a:r>
              <a:rPr lang="en-US" sz="4200" b="1" dirty="0" smtClean="0">
                <a:solidFill>
                  <a:srgbClr val="4D4614"/>
                </a:solidFill>
                <a:latin typeface="Arial" panose="020B0604020202020204" pitchFamily="34" charset="0"/>
                <a:cs typeface="Arial" panose="020B0604020202020204" pitchFamily="34" charset="0"/>
              </a:rPr>
              <a:t>2</a:t>
            </a:r>
            <a:r>
              <a:rPr lang="vi-VN" sz="4200" b="1" dirty="0" smtClean="0">
                <a:solidFill>
                  <a:srgbClr val="4D4614"/>
                </a:solidFill>
                <a:latin typeface="Arial" panose="020B0604020202020204" pitchFamily="34" charset="0"/>
                <a:cs typeface="Arial" panose="020B0604020202020204" pitchFamily="34" charset="0"/>
              </a:rPr>
              <a:t> </a:t>
            </a:r>
            <a:r>
              <a:rPr lang="vi-VN" sz="4200" b="1" dirty="0">
                <a:solidFill>
                  <a:srgbClr val="4D4614"/>
                </a:solidFill>
                <a:latin typeface="Arial" panose="020B0604020202020204" pitchFamily="34" charset="0"/>
                <a:cs typeface="Arial" panose="020B0604020202020204" pitchFamily="34" charset="0"/>
              </a:rPr>
              <a:t>SGK </a:t>
            </a:r>
            <a:r>
              <a:rPr lang="vi-VN" sz="4200" b="1" dirty="0" smtClean="0">
                <a:solidFill>
                  <a:srgbClr val="4D4614"/>
                </a:solidFill>
                <a:latin typeface="Arial" panose="020B0604020202020204" pitchFamily="34" charset="0"/>
                <a:cs typeface="Arial" panose="020B0604020202020204" pitchFamily="34" charset="0"/>
              </a:rPr>
              <a:t>tr.</a:t>
            </a:r>
            <a:r>
              <a:rPr lang="en-US" sz="4200" b="1" dirty="0" smtClean="0">
                <a:solidFill>
                  <a:srgbClr val="4D4614"/>
                </a:solidFill>
                <a:latin typeface="Arial" panose="020B0604020202020204" pitchFamily="34" charset="0"/>
                <a:cs typeface="Arial" panose="020B0604020202020204" pitchFamily="34" charset="0"/>
              </a:rPr>
              <a:t>11</a:t>
            </a:r>
            <a:r>
              <a:rPr lang="vi-VN" sz="4200" b="1" dirty="0" smtClean="0">
                <a:solidFill>
                  <a:srgbClr val="4D4614"/>
                </a:solidFill>
                <a:latin typeface="Arial" panose="020B0604020202020204" pitchFamily="34" charset="0"/>
                <a:cs typeface="Arial" panose="020B0604020202020204" pitchFamily="34" charset="0"/>
              </a:rPr>
              <a:t>6</a:t>
            </a:r>
            <a:r>
              <a:rPr lang="en-US" sz="4200" b="1" dirty="0" smtClean="0">
                <a:solidFill>
                  <a:srgbClr val="4D4614"/>
                </a:solidFill>
                <a:latin typeface="Arial" panose="020B0604020202020204" pitchFamily="34" charset="0"/>
                <a:cs typeface="Arial" panose="020B0604020202020204" pitchFamily="34" charset="0"/>
              </a:rPr>
              <a:t>, 117</a:t>
            </a:r>
            <a:endParaRPr lang="vi-VN" sz="4200" b="1" dirty="0">
              <a:solidFill>
                <a:srgbClr val="4D4614"/>
              </a:solidFill>
              <a:latin typeface="Arial" panose="020B0604020202020204" pitchFamily="34" charset="0"/>
              <a:cs typeface="Arial" panose="020B0604020202020204" pitchFamily="34" charset="0"/>
            </a:endParaRPr>
          </a:p>
        </p:txBody>
      </p:sp>
      <p:sp>
        <p:nvSpPr>
          <p:cNvPr id="9" name="Rounded Rectangle 8"/>
          <p:cNvSpPr/>
          <p:nvPr/>
        </p:nvSpPr>
        <p:spPr>
          <a:xfrm>
            <a:off x="1155144" y="1795207"/>
            <a:ext cx="15939611" cy="1847192"/>
          </a:xfrm>
          <a:prstGeom prst="roundRect">
            <a:avLst>
              <a:gd name="adj" fmla="val 0"/>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rgbClr val="C00000"/>
                </a:solidFill>
                <a:cs typeface="Arial" panose="020B0604020202020204" pitchFamily="34" charset="0"/>
              </a:rPr>
              <a:t>Tìm các thành ngữ trong những câu dưới đây. Giải thích nghĩa của mỗi thành ngữ tìm được và nghĩa của mỗi tiếng trong các thành </a:t>
            </a:r>
            <a:r>
              <a:rPr lang="vi-VN" sz="4000" dirty="0" smtClean="0">
                <a:solidFill>
                  <a:srgbClr val="C00000"/>
                </a:solidFill>
                <a:cs typeface="Arial" panose="020B0604020202020204" pitchFamily="34" charset="0"/>
              </a:rPr>
              <a:t>ngữ</a:t>
            </a:r>
            <a:r>
              <a:rPr lang="en-US" sz="4000" dirty="0" smtClean="0">
                <a:solidFill>
                  <a:srgbClr val="C00000"/>
                </a:solidFill>
                <a:cs typeface="Arial" panose="020B0604020202020204" pitchFamily="34" charset="0"/>
              </a:rPr>
              <a:t>.</a:t>
            </a:r>
            <a:endParaRPr lang="vi-VN" sz="4000" i="1" dirty="0">
              <a:solidFill>
                <a:srgbClr val="C00000"/>
              </a:solidFill>
              <a:cs typeface="Arial" panose="020B0604020202020204" pitchFamily="34" charset="0"/>
            </a:endParaRPr>
          </a:p>
        </p:txBody>
      </p:sp>
      <p:sp>
        <p:nvSpPr>
          <p:cNvPr id="11" name="Rounded Rectangle 10"/>
          <p:cNvSpPr/>
          <p:nvPr/>
        </p:nvSpPr>
        <p:spPr>
          <a:xfrm>
            <a:off x="438150" y="3806869"/>
            <a:ext cx="17164050" cy="6137231"/>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500" dirty="0">
                <a:solidFill>
                  <a:schemeClr val="tx1"/>
                </a:solidFill>
                <a:cs typeface="Arial" panose="020B0604020202020204" pitchFamily="34" charset="0"/>
              </a:rPr>
              <a:t>a. </a:t>
            </a:r>
            <a:r>
              <a:rPr lang="vi-VN" sz="3700" i="1" dirty="0">
                <a:solidFill>
                  <a:schemeClr val="tx1"/>
                </a:solidFill>
                <a:cs typeface="Arial" panose="020B0604020202020204" pitchFamily="34" charset="0"/>
              </a:rPr>
              <a:t>Như vậy, chẳng những thái ấp của ta mãi mãi vững bền, mà bổng lộc các ngươi cũng đời đời hưởng thụ; chẳng những gia quyến của ta được êm ấm gối chăn, mà vợ con các ngươi cũng được bách niên giai lão</a:t>
            </a:r>
            <a:r>
              <a:rPr lang="vi-VN" sz="3700" i="1" dirty="0" smtClean="0">
                <a:solidFill>
                  <a:schemeClr val="tx1"/>
                </a:solidFill>
                <a:cs typeface="Arial" panose="020B0604020202020204" pitchFamily="34" charset="0"/>
              </a:rPr>
              <a:t>… </a:t>
            </a:r>
            <a:r>
              <a:rPr lang="vi-VN" sz="3500" dirty="0">
                <a:solidFill>
                  <a:schemeClr val="tx1"/>
                </a:solidFill>
                <a:cs typeface="Arial" panose="020B0604020202020204" pitchFamily="34" charset="0"/>
              </a:rPr>
              <a:t>(Trần Quốc Tuấn).</a:t>
            </a:r>
          </a:p>
          <a:p>
            <a:pPr algn="just">
              <a:lnSpc>
                <a:spcPct val="150000"/>
              </a:lnSpc>
            </a:pPr>
            <a:r>
              <a:rPr lang="vi-VN" sz="3500" dirty="0">
                <a:solidFill>
                  <a:schemeClr val="tx1"/>
                </a:solidFill>
                <a:cs typeface="Arial" panose="020B0604020202020204" pitchFamily="34" charset="0"/>
              </a:rPr>
              <a:t>b. </a:t>
            </a:r>
            <a:r>
              <a:rPr lang="vi-VN" sz="3700" i="1" dirty="0">
                <a:solidFill>
                  <a:schemeClr val="tx1"/>
                </a:solidFill>
                <a:cs typeface="Arial" panose="020B0604020202020204" pitchFamily="34" charset="0"/>
              </a:rPr>
              <a:t>Muốn cho người ta tin theo thì phải có danh chính ngôn thuận</a:t>
            </a:r>
            <a:r>
              <a:rPr lang="vi-VN" sz="3700" i="1" dirty="0" smtClean="0">
                <a:solidFill>
                  <a:schemeClr val="tx1"/>
                </a:solidFill>
                <a:cs typeface="Arial" panose="020B0604020202020204" pitchFamily="34" charset="0"/>
              </a:rPr>
              <a:t>.</a:t>
            </a:r>
            <a:r>
              <a:rPr lang="en-US" sz="3500" i="1" dirty="0" smtClean="0">
                <a:solidFill>
                  <a:schemeClr val="tx1"/>
                </a:solidFill>
                <a:cs typeface="Arial" panose="020B0604020202020204" pitchFamily="34" charset="0"/>
              </a:rPr>
              <a:t> </a:t>
            </a:r>
            <a:r>
              <a:rPr lang="vi-VN" sz="3500" dirty="0" smtClean="0">
                <a:solidFill>
                  <a:schemeClr val="tx1"/>
                </a:solidFill>
                <a:cs typeface="Arial" panose="020B0604020202020204" pitchFamily="34" charset="0"/>
              </a:rPr>
              <a:t>(</a:t>
            </a:r>
            <a:r>
              <a:rPr lang="vi-VN" sz="3500" dirty="0">
                <a:solidFill>
                  <a:schemeClr val="tx1"/>
                </a:solidFill>
                <a:cs typeface="Arial" panose="020B0604020202020204" pitchFamily="34" charset="0"/>
              </a:rPr>
              <a:t>Nguyễn Huy Tưởng)</a:t>
            </a:r>
          </a:p>
          <a:p>
            <a:pPr algn="just">
              <a:lnSpc>
                <a:spcPct val="150000"/>
              </a:lnSpc>
            </a:pPr>
            <a:r>
              <a:rPr lang="vi-VN" sz="3500" dirty="0">
                <a:solidFill>
                  <a:schemeClr val="tx1"/>
                </a:solidFill>
                <a:cs typeface="Arial" panose="020B0604020202020204" pitchFamily="34" charset="0"/>
              </a:rPr>
              <a:t>c. </a:t>
            </a:r>
            <a:r>
              <a:rPr lang="vi-VN" sz="3700" i="1" dirty="0">
                <a:solidFill>
                  <a:schemeClr val="tx1"/>
                </a:solidFill>
                <a:cs typeface="Arial" panose="020B0604020202020204" pitchFamily="34" charset="0"/>
              </a:rPr>
              <a:t>Ta sẽ chiêu binh mãi mã cầm quân đi đánh giặc. </a:t>
            </a:r>
            <a:r>
              <a:rPr lang="vi-VN" sz="3500" dirty="0">
                <a:solidFill>
                  <a:schemeClr val="tx1"/>
                </a:solidFill>
                <a:cs typeface="Arial" panose="020B0604020202020204" pitchFamily="34" charset="0"/>
              </a:rPr>
              <a:t>(Nguyễn Huy Tưởng)</a:t>
            </a:r>
          </a:p>
          <a:p>
            <a:pPr algn="just">
              <a:lnSpc>
                <a:spcPct val="150000"/>
              </a:lnSpc>
            </a:pPr>
            <a:r>
              <a:rPr lang="vi-VN" sz="3500" dirty="0">
                <a:solidFill>
                  <a:schemeClr val="tx1"/>
                </a:solidFill>
                <a:cs typeface="Arial" panose="020B0604020202020204" pitchFamily="34" charset="0"/>
              </a:rPr>
              <a:t>d. </a:t>
            </a:r>
            <a:r>
              <a:rPr lang="vi-VN" sz="3700" i="1" dirty="0">
                <a:solidFill>
                  <a:schemeClr val="tx1"/>
                </a:solidFill>
                <a:cs typeface="Arial" panose="020B0604020202020204" pitchFamily="34" charset="0"/>
              </a:rPr>
              <a:t>Dân gian ai chẳng có lòng trung quân ái quốc. </a:t>
            </a:r>
            <a:r>
              <a:rPr lang="vi-VN" sz="3500" dirty="0">
                <a:solidFill>
                  <a:schemeClr val="tx1"/>
                </a:solidFill>
                <a:cs typeface="Arial" panose="020B0604020202020204" pitchFamily="34" charset="0"/>
              </a:rPr>
              <a:t>(Nguyễn Huy Tưởng</a:t>
            </a:r>
            <a:r>
              <a:rPr lang="vi-VN" sz="3500" dirty="0" smtClean="0">
                <a:solidFill>
                  <a:schemeClr val="tx1"/>
                </a:solidFill>
                <a:cs typeface="Arial" panose="020B0604020202020204" pitchFamily="34" charset="0"/>
              </a:rPr>
              <a:t>)</a:t>
            </a:r>
            <a:endParaRPr lang="vi-VN" sz="3500" dirty="0">
              <a:solidFill>
                <a:schemeClr val="tx1"/>
              </a:solidFill>
              <a:cs typeface="Arial" panose="020B0604020202020204" pitchFamily="34" charset="0"/>
            </a:endParaRPr>
          </a:p>
        </p:txBody>
      </p:sp>
      <p:sp>
        <p:nvSpPr>
          <p:cNvPr id="12" name="Freeform 6"/>
          <p:cNvSpPr/>
          <p:nvPr/>
        </p:nvSpPr>
        <p:spPr>
          <a:xfrm rot="63579">
            <a:off x="16731988" y="5980893"/>
            <a:ext cx="2563317" cy="4802467"/>
          </a:xfrm>
          <a:custGeom>
            <a:avLst/>
            <a:gdLst/>
            <a:ahLst/>
            <a:cxnLst/>
            <a:rect l="l" t="t" r="r" b="b"/>
            <a:pathLst>
              <a:path w="2563317" h="4802467">
                <a:moveTo>
                  <a:pt x="0" y="0"/>
                </a:moveTo>
                <a:lnTo>
                  <a:pt x="2563316" y="0"/>
                </a:lnTo>
                <a:lnTo>
                  <a:pt x="2563316" y="4802467"/>
                </a:lnTo>
                <a:lnTo>
                  <a:pt x="0" y="4802467"/>
                </a:lnTo>
                <a:lnTo>
                  <a:pt x="0" y="0"/>
                </a:lnTo>
                <a:close/>
              </a:path>
            </a:pathLst>
          </a:custGeom>
          <a:blipFill>
            <a:blip r:embed="rId3"/>
            <a:stretch>
              <a:fillRect/>
            </a:stretch>
          </a:blipFill>
        </p:spPr>
      </p:sp>
    </p:spTree>
    <p:extLst>
      <p:ext uri="{BB962C8B-B14F-4D97-AF65-F5344CB8AC3E}">
        <p14:creationId xmlns:p14="http://schemas.microsoft.com/office/powerpoint/2010/main" val="2232376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rot="10322184">
            <a:off x="-541420" y="-281689"/>
            <a:ext cx="2374965" cy="4449582"/>
          </a:xfrm>
          <a:custGeom>
            <a:avLst/>
            <a:gdLst/>
            <a:ahLst/>
            <a:cxnLst/>
            <a:rect l="l" t="t" r="r" b="b"/>
            <a:pathLst>
              <a:path w="2374965" h="4449582">
                <a:moveTo>
                  <a:pt x="0" y="0"/>
                </a:moveTo>
                <a:lnTo>
                  <a:pt x="2374964" y="0"/>
                </a:lnTo>
                <a:lnTo>
                  <a:pt x="2374964" y="4449583"/>
                </a:lnTo>
                <a:lnTo>
                  <a:pt x="0" y="4449583"/>
                </a:lnTo>
                <a:lnTo>
                  <a:pt x="0" y="0"/>
                </a:lnTo>
                <a:close/>
              </a:path>
            </a:pathLst>
          </a:custGeom>
          <a:blipFill>
            <a:blip r:embed="rId2"/>
            <a:stretch>
              <a:fillRect/>
            </a:stretch>
          </a:blipFill>
        </p:spPr>
      </p:sp>
      <p:sp>
        <p:nvSpPr>
          <p:cNvPr id="6" name="Pentagon 5"/>
          <p:cNvSpPr/>
          <p:nvPr/>
        </p:nvSpPr>
        <p:spPr>
          <a:xfrm flipH="1">
            <a:off x="12268200" y="571500"/>
            <a:ext cx="6019800" cy="1028700"/>
          </a:xfrm>
          <a:prstGeom prst="homePlat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smtClean="0">
                <a:solidFill>
                  <a:schemeClr val="bg1"/>
                </a:solidFill>
                <a:latin typeface="Arial" panose="020B0604020202020204" pitchFamily="34" charset="0"/>
                <a:cs typeface="Arial" panose="020B0604020202020204" pitchFamily="34" charset="0"/>
              </a:rPr>
              <a:t>Đáp án </a:t>
            </a:r>
            <a:endParaRPr lang="en-US" sz="4500" b="1" dirty="0">
              <a:solidFill>
                <a:schemeClr val="bg1"/>
              </a:solidFill>
              <a:latin typeface="Arial" panose="020B0604020202020204" pitchFamily="34" charset="0"/>
              <a:cs typeface="Arial" panose="020B0604020202020204" pitchFamily="34" charset="0"/>
            </a:endParaRPr>
          </a:p>
        </p:txBody>
      </p:sp>
      <p:sp>
        <p:nvSpPr>
          <p:cNvPr id="7" name="Rounded Rectangle 6"/>
          <p:cNvSpPr/>
          <p:nvPr/>
        </p:nvSpPr>
        <p:spPr>
          <a:xfrm>
            <a:off x="990600" y="2043430"/>
            <a:ext cx="16916400" cy="289559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a. </a:t>
            </a:r>
            <a:r>
              <a:rPr lang="vi-VN" sz="4000" i="1" dirty="0">
                <a:solidFill>
                  <a:schemeClr val="tx1"/>
                </a:solidFill>
                <a:cs typeface="Arial" panose="020B0604020202020204" pitchFamily="34" charset="0"/>
              </a:rPr>
              <a:t>Như vậy, chẳng những thái ấp của ta mãi mãi vững bền, mà bổng lộc các ngươi cũng đời đời hưởng thụ; chẳng những gia quyến của ta được êm ấm gối chăn, mà vợ con các ngươi cũng được bách niên giai lão</a:t>
            </a:r>
            <a:r>
              <a:rPr lang="vi-VN" sz="4000" i="1"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sp>
        <p:nvSpPr>
          <p:cNvPr id="8" name="Right Arrow 7"/>
          <p:cNvSpPr/>
          <p:nvPr/>
        </p:nvSpPr>
        <p:spPr>
          <a:xfrm>
            <a:off x="389522" y="5829300"/>
            <a:ext cx="990600" cy="1358317"/>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485900" y="5547135"/>
            <a:ext cx="16459200" cy="3720154"/>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Thành </a:t>
            </a:r>
            <a:r>
              <a:rPr lang="en-US" sz="4000" b="1" dirty="0" smtClean="0">
                <a:solidFill>
                  <a:schemeClr val="tx1"/>
                </a:solidFill>
                <a:latin typeface="Arial" panose="020B0604020202020204" pitchFamily="34" charset="0"/>
                <a:cs typeface="Arial" panose="020B0604020202020204" pitchFamily="34" charset="0"/>
              </a:rPr>
              <a:t>ngữ: </a:t>
            </a:r>
            <a:r>
              <a:rPr lang="en-US" sz="4000" dirty="0" smtClean="0">
                <a:solidFill>
                  <a:schemeClr val="tx1"/>
                </a:solidFill>
                <a:latin typeface="Arial" panose="020B0604020202020204" pitchFamily="34" charset="0"/>
                <a:cs typeface="Arial" panose="020B0604020202020204" pitchFamily="34" charset="0"/>
              </a:rPr>
              <a:t>Bách </a:t>
            </a:r>
            <a:r>
              <a:rPr lang="en-US" sz="4000" dirty="0">
                <a:solidFill>
                  <a:schemeClr val="tx1"/>
                </a:solidFill>
                <a:latin typeface="Arial" panose="020B0604020202020204" pitchFamily="34" charset="0"/>
                <a:cs typeface="Arial" panose="020B0604020202020204" pitchFamily="34" charset="0"/>
              </a:rPr>
              <a:t>niên giai </a:t>
            </a:r>
            <a:r>
              <a:rPr lang="en-US" sz="4000" dirty="0" smtClean="0">
                <a:solidFill>
                  <a:schemeClr val="tx1"/>
                </a:solidFill>
                <a:latin typeface="Arial" panose="020B0604020202020204" pitchFamily="34" charset="0"/>
                <a:cs typeface="Arial" panose="020B0604020202020204" pitchFamily="34" charset="0"/>
              </a:rPr>
              <a:t>lão</a:t>
            </a:r>
          </a:p>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Giải nghĩa: </a:t>
            </a:r>
            <a:r>
              <a:rPr lang="en-US" sz="4000" dirty="0">
                <a:solidFill>
                  <a:schemeClr val="tx1"/>
                </a:solidFill>
                <a:latin typeface="Arial" panose="020B0604020202020204" pitchFamily="34" charset="0"/>
                <a:cs typeface="Arial" panose="020B0604020202020204" pitchFamily="34" charset="0"/>
              </a:rPr>
              <a:t>chỉ việc hai vợ chồng sống hoà thuận, hạnh phúc mãi đến </a:t>
            </a:r>
            <a:r>
              <a:rPr lang="en-US" sz="4000" dirty="0" smtClean="0">
                <a:solidFill>
                  <a:schemeClr val="tx1"/>
                </a:solidFill>
                <a:latin typeface="Arial" panose="020B0604020202020204" pitchFamily="34" charset="0"/>
                <a:cs typeface="Arial" panose="020B0604020202020204" pitchFamily="34" charset="0"/>
              </a:rPr>
              <a:t>già.</a:t>
            </a:r>
          </a:p>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Nghĩa các tiếng: </a:t>
            </a:r>
            <a:r>
              <a:rPr lang="en-US" sz="4000" i="1" dirty="0" smtClean="0">
                <a:solidFill>
                  <a:schemeClr val="tx1"/>
                </a:solidFill>
                <a:latin typeface="Arial" panose="020B0604020202020204" pitchFamily="34" charset="0"/>
                <a:cs typeface="Arial" panose="020B0604020202020204" pitchFamily="34" charset="0"/>
              </a:rPr>
              <a:t>bách</a:t>
            </a:r>
            <a:r>
              <a:rPr lang="en-US" sz="4000" dirty="0" smtClean="0">
                <a:solidFill>
                  <a:schemeClr val="tx1"/>
                </a:solidFill>
                <a:latin typeface="Arial" panose="020B0604020202020204" pitchFamily="34" charset="0"/>
                <a:cs typeface="Arial" panose="020B0604020202020204" pitchFamily="34" charset="0"/>
              </a:rPr>
              <a:t> (trăm), </a:t>
            </a:r>
            <a:r>
              <a:rPr lang="en-US" sz="4000" i="1" dirty="0" smtClean="0">
                <a:solidFill>
                  <a:schemeClr val="tx1"/>
                </a:solidFill>
                <a:latin typeface="Arial" panose="020B0604020202020204" pitchFamily="34" charset="0"/>
                <a:cs typeface="Arial" panose="020B0604020202020204" pitchFamily="34" charset="0"/>
              </a:rPr>
              <a:t>niên</a:t>
            </a:r>
            <a:r>
              <a:rPr lang="en-US" sz="4000" dirty="0" smtClean="0">
                <a:solidFill>
                  <a:schemeClr val="tx1"/>
                </a:solidFill>
                <a:latin typeface="Arial" panose="020B0604020202020204" pitchFamily="34" charset="0"/>
                <a:cs typeface="Arial" panose="020B0604020202020204" pitchFamily="34" charset="0"/>
              </a:rPr>
              <a:t> (năm), </a:t>
            </a:r>
            <a:r>
              <a:rPr lang="en-US" sz="4000" i="1" dirty="0" smtClean="0">
                <a:solidFill>
                  <a:schemeClr val="tx1"/>
                </a:solidFill>
                <a:latin typeface="Arial" panose="020B0604020202020204" pitchFamily="34" charset="0"/>
                <a:cs typeface="Arial" panose="020B0604020202020204" pitchFamily="34" charset="0"/>
              </a:rPr>
              <a:t>giai</a:t>
            </a:r>
            <a:r>
              <a:rPr lang="en-US" sz="4000" dirty="0" smtClean="0">
                <a:solidFill>
                  <a:schemeClr val="tx1"/>
                </a:solidFill>
                <a:latin typeface="Arial" panose="020B0604020202020204" pitchFamily="34" charset="0"/>
                <a:cs typeface="Arial" panose="020B0604020202020204" pitchFamily="34" charset="0"/>
              </a:rPr>
              <a:t> (đều, cùng), </a:t>
            </a:r>
            <a:r>
              <a:rPr lang="en-US" sz="4000" i="1" dirty="0" smtClean="0">
                <a:solidFill>
                  <a:schemeClr val="tx1"/>
                </a:solidFill>
                <a:latin typeface="Arial" panose="020B0604020202020204" pitchFamily="34" charset="0"/>
                <a:cs typeface="Arial" panose="020B0604020202020204" pitchFamily="34" charset="0"/>
              </a:rPr>
              <a:t>lão</a:t>
            </a:r>
            <a:r>
              <a:rPr lang="en-US" sz="4000" dirty="0" smtClean="0">
                <a:solidFill>
                  <a:schemeClr val="tx1"/>
                </a:solidFill>
                <a:latin typeface="Arial" panose="020B0604020202020204" pitchFamily="34" charset="0"/>
                <a:cs typeface="Arial" panose="020B0604020202020204" pitchFamily="34" charset="0"/>
              </a:rPr>
              <a:t> (già)</a:t>
            </a:r>
            <a:endParaRPr lang="vi-VN" sz="4000" dirty="0">
              <a:solidFill>
                <a:schemeClr val="tx1"/>
              </a:solidFill>
              <a:latin typeface="Arial" panose="020B0604020202020204" pitchFamily="34" charset="0"/>
              <a:cs typeface="Arial" panose="020B0604020202020204" pitchFamily="34" charset="0"/>
            </a:endParaRPr>
          </a:p>
        </p:txBody>
      </p:sp>
      <p:cxnSp>
        <p:nvCxnSpPr>
          <p:cNvPr id="11" name="Straight Connector 10"/>
          <p:cNvCxnSpPr/>
          <p:nvPr/>
        </p:nvCxnSpPr>
        <p:spPr>
          <a:xfrm>
            <a:off x="12496800" y="4762500"/>
            <a:ext cx="396240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404980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wipe(left)">
                                      <p:cBhvr>
                                        <p:cTn id="20" dur="500"/>
                                        <p:tgtEl>
                                          <p:spTgt spid="9">
                                            <p:txEl>
                                              <p:pRg st="0" end="0"/>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wipe(left)">
                                      <p:cBhvr>
                                        <p:cTn id="28" dur="500"/>
                                        <p:tgtEl>
                                          <p:spTgt spid="9">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wipe(left)">
                                      <p:cBhvr>
                                        <p:cTn id="3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rot="225632">
            <a:off x="156194" y="5368273"/>
            <a:ext cx="2376032" cy="5150812"/>
          </a:xfrm>
          <a:custGeom>
            <a:avLst/>
            <a:gdLst/>
            <a:ahLst/>
            <a:cxnLst/>
            <a:rect l="l" t="t" r="r" b="b"/>
            <a:pathLst>
              <a:path w="2181737" h="4087563">
                <a:moveTo>
                  <a:pt x="0" y="0"/>
                </a:moveTo>
                <a:lnTo>
                  <a:pt x="2181737" y="0"/>
                </a:lnTo>
                <a:lnTo>
                  <a:pt x="2181737" y="4087563"/>
                </a:lnTo>
                <a:lnTo>
                  <a:pt x="0" y="4087563"/>
                </a:lnTo>
                <a:lnTo>
                  <a:pt x="0" y="0"/>
                </a:lnTo>
                <a:close/>
              </a:path>
            </a:pathLst>
          </a:custGeom>
          <a:blipFill>
            <a:blip r:embed="rId2"/>
            <a:stretch>
              <a:fillRect/>
            </a:stretch>
          </a:blipFill>
        </p:spPr>
      </p:sp>
      <p:sp>
        <p:nvSpPr>
          <p:cNvPr id="3" name="Freeform 5"/>
          <p:cNvSpPr/>
          <p:nvPr/>
        </p:nvSpPr>
        <p:spPr>
          <a:xfrm rot="10800000">
            <a:off x="15911968" y="-266700"/>
            <a:ext cx="2376032" cy="5150812"/>
          </a:xfrm>
          <a:custGeom>
            <a:avLst/>
            <a:gdLst/>
            <a:ahLst/>
            <a:cxnLst/>
            <a:rect l="l" t="t" r="r" b="b"/>
            <a:pathLst>
              <a:path w="2181737" h="4087563">
                <a:moveTo>
                  <a:pt x="0" y="0"/>
                </a:moveTo>
                <a:lnTo>
                  <a:pt x="2181737" y="0"/>
                </a:lnTo>
                <a:lnTo>
                  <a:pt x="2181737" y="4087563"/>
                </a:lnTo>
                <a:lnTo>
                  <a:pt x="0" y="4087563"/>
                </a:lnTo>
                <a:lnTo>
                  <a:pt x="0" y="0"/>
                </a:lnTo>
                <a:close/>
              </a:path>
            </a:pathLst>
          </a:custGeom>
          <a:blipFill>
            <a:blip r:embed="rId2"/>
            <a:stretch>
              <a:fillRect/>
            </a:stretch>
          </a:blipFill>
        </p:spPr>
      </p:sp>
      <p:sp>
        <p:nvSpPr>
          <p:cNvPr id="4" name="Rounded Rectangle 3"/>
          <p:cNvSpPr/>
          <p:nvPr/>
        </p:nvSpPr>
        <p:spPr>
          <a:xfrm>
            <a:off x="2133600" y="1735531"/>
            <a:ext cx="15316200" cy="1537304"/>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smtClean="0">
                <a:solidFill>
                  <a:schemeClr val="tx1"/>
                </a:solidFill>
                <a:latin typeface="Arial" panose="020B0604020202020204" pitchFamily="34" charset="0"/>
                <a:cs typeface="Arial" panose="020B0604020202020204" pitchFamily="34" charset="0"/>
              </a:rPr>
              <a:t>b</a:t>
            </a:r>
            <a:r>
              <a:rPr lang="vi-VN" sz="4000" dirty="0">
                <a:solidFill>
                  <a:schemeClr val="tx1"/>
                </a:solidFill>
                <a:latin typeface="Arial" panose="020B0604020202020204" pitchFamily="34" charset="0"/>
                <a:cs typeface="Arial" panose="020B0604020202020204" pitchFamily="34" charset="0"/>
              </a:rPr>
              <a:t>. </a:t>
            </a:r>
            <a:r>
              <a:rPr lang="vi-VN" sz="4000" i="1" dirty="0">
                <a:solidFill>
                  <a:schemeClr val="tx1"/>
                </a:solidFill>
                <a:latin typeface="Arial" panose="020B0604020202020204" pitchFamily="34" charset="0"/>
                <a:cs typeface="Arial" panose="020B0604020202020204" pitchFamily="34" charset="0"/>
              </a:rPr>
              <a:t>Muốn cho người ta tin theo thì phải có danh chính ngôn thuận</a:t>
            </a:r>
            <a:r>
              <a:rPr lang="vi-VN" sz="4000" i="1" dirty="0" smtClean="0">
                <a:solidFill>
                  <a:schemeClr val="tx1"/>
                </a:solidFill>
                <a:latin typeface="Arial" panose="020B0604020202020204" pitchFamily="34" charset="0"/>
                <a:cs typeface="Arial" panose="020B0604020202020204" pitchFamily="34" charset="0"/>
              </a:rPr>
              <a:t>.</a:t>
            </a:r>
            <a:r>
              <a:rPr lang="en-US" sz="4000" i="1" dirty="0" smtClean="0">
                <a:solidFill>
                  <a:schemeClr val="tx1"/>
                </a:solidFill>
                <a:latin typeface="Arial" panose="020B0604020202020204" pitchFamily="34" charset="0"/>
                <a:cs typeface="Arial" panose="020B0604020202020204" pitchFamily="34" charset="0"/>
              </a:rPr>
              <a:t> </a:t>
            </a:r>
            <a:endParaRPr lang="vi-VN" sz="4000" dirty="0">
              <a:solidFill>
                <a:schemeClr val="tx1"/>
              </a:solidFill>
              <a:latin typeface="Arial" panose="020B0604020202020204" pitchFamily="34" charset="0"/>
              <a:cs typeface="Arial" panose="020B0604020202020204" pitchFamily="34" charset="0"/>
            </a:endParaRPr>
          </a:p>
        </p:txBody>
      </p:sp>
      <p:sp>
        <p:nvSpPr>
          <p:cNvPr id="5" name="Right Arrow 4"/>
          <p:cNvSpPr/>
          <p:nvPr/>
        </p:nvSpPr>
        <p:spPr>
          <a:xfrm>
            <a:off x="1028700" y="3937583"/>
            <a:ext cx="990600" cy="1358317"/>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2362200" y="3592208"/>
            <a:ext cx="15087600" cy="5101263"/>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Thành </a:t>
            </a:r>
            <a:r>
              <a:rPr lang="en-US" sz="4000" b="1" dirty="0" smtClean="0">
                <a:solidFill>
                  <a:schemeClr val="tx1"/>
                </a:solidFill>
                <a:latin typeface="Arial" panose="020B0604020202020204" pitchFamily="34" charset="0"/>
                <a:cs typeface="Arial" panose="020B0604020202020204" pitchFamily="34" charset="0"/>
              </a:rPr>
              <a:t>ngữ: </a:t>
            </a:r>
            <a:r>
              <a:rPr lang="en-US" sz="4000" dirty="0" smtClean="0">
                <a:solidFill>
                  <a:schemeClr val="tx1"/>
                </a:solidFill>
                <a:latin typeface="Arial" panose="020B0604020202020204" pitchFamily="34" charset="0"/>
                <a:cs typeface="Arial" panose="020B0604020202020204" pitchFamily="34" charset="0"/>
              </a:rPr>
              <a:t>Danh </a:t>
            </a:r>
            <a:r>
              <a:rPr lang="en-US" sz="4000" dirty="0">
                <a:solidFill>
                  <a:schemeClr val="tx1"/>
                </a:solidFill>
                <a:latin typeface="Arial" panose="020B0604020202020204" pitchFamily="34" charset="0"/>
                <a:cs typeface="Arial" panose="020B0604020202020204" pitchFamily="34" charset="0"/>
              </a:rPr>
              <a:t>chính ngôn thuận</a:t>
            </a:r>
            <a:endParaRPr lang="en-US" sz="4000"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Giải nghĩa: </a:t>
            </a:r>
            <a:r>
              <a:rPr lang="vi-VN" sz="4000" dirty="0">
                <a:solidFill>
                  <a:schemeClr val="tx1"/>
                </a:solidFill>
                <a:cs typeface="Arial" panose="020B0604020202020204" pitchFamily="34" charset="0"/>
              </a:rPr>
              <a:t>có danh nghĩa chính đáng được pháp luật hoặc đông đảo mọi người thừa nhận thì lời nói dễ được nghe </a:t>
            </a:r>
            <a:r>
              <a:rPr lang="vi-VN" sz="4000" dirty="0" smtClean="0">
                <a:solidFill>
                  <a:schemeClr val="tx1"/>
                </a:solidFill>
                <a:cs typeface="Arial" panose="020B0604020202020204" pitchFamily="34" charset="0"/>
              </a:rPr>
              <a:t>theo</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Nghĩa các tiếng: </a:t>
            </a:r>
            <a:r>
              <a:rPr lang="en-US" sz="4000" i="1" dirty="0" smtClean="0">
                <a:solidFill>
                  <a:schemeClr val="tx1"/>
                </a:solidFill>
                <a:latin typeface="Arial" panose="020B0604020202020204" pitchFamily="34" charset="0"/>
                <a:cs typeface="Arial" panose="020B0604020202020204" pitchFamily="34" charset="0"/>
              </a:rPr>
              <a:t>danh</a:t>
            </a:r>
            <a:r>
              <a:rPr lang="en-US" sz="4000" dirty="0" smtClean="0">
                <a:solidFill>
                  <a:schemeClr val="tx1"/>
                </a:solidFill>
                <a:latin typeface="Arial" panose="020B0604020202020204" pitchFamily="34" charset="0"/>
                <a:cs typeface="Arial" panose="020B0604020202020204" pitchFamily="34" charset="0"/>
              </a:rPr>
              <a:t> (tên), </a:t>
            </a:r>
            <a:r>
              <a:rPr lang="en-US" sz="4000" i="1" dirty="0" smtClean="0">
                <a:solidFill>
                  <a:schemeClr val="tx1"/>
                </a:solidFill>
                <a:latin typeface="Arial" panose="020B0604020202020204" pitchFamily="34" charset="0"/>
                <a:cs typeface="Arial" panose="020B0604020202020204" pitchFamily="34" charset="0"/>
              </a:rPr>
              <a:t>chính</a:t>
            </a:r>
            <a:r>
              <a:rPr lang="en-US" sz="4000" dirty="0" smtClean="0">
                <a:solidFill>
                  <a:schemeClr val="tx1"/>
                </a:solidFill>
                <a:latin typeface="Arial" panose="020B0604020202020204" pitchFamily="34" charset="0"/>
                <a:cs typeface="Arial" panose="020B0604020202020204" pitchFamily="34" charset="0"/>
              </a:rPr>
              <a:t> (ngay </a:t>
            </a:r>
            <a:r>
              <a:rPr lang="en-US" sz="4000" dirty="0">
                <a:solidFill>
                  <a:schemeClr val="tx1"/>
                </a:solidFill>
                <a:latin typeface="Arial" panose="020B0604020202020204" pitchFamily="34" charset="0"/>
                <a:cs typeface="Arial" panose="020B0604020202020204" pitchFamily="34" charset="0"/>
              </a:rPr>
              <a:t>thẳng, đúng </a:t>
            </a:r>
            <a:r>
              <a:rPr lang="en-US" sz="4000" dirty="0" smtClean="0">
                <a:solidFill>
                  <a:schemeClr val="tx1"/>
                </a:solidFill>
                <a:latin typeface="Arial" panose="020B0604020202020204" pitchFamily="34" charset="0"/>
                <a:cs typeface="Arial" panose="020B0604020202020204" pitchFamily="34" charset="0"/>
              </a:rPr>
              <a:t>đắn); </a:t>
            </a:r>
            <a:r>
              <a:rPr lang="en-US" sz="4000" i="1" dirty="0" smtClean="0">
                <a:solidFill>
                  <a:schemeClr val="tx1"/>
                </a:solidFill>
                <a:latin typeface="Arial" panose="020B0604020202020204" pitchFamily="34" charset="0"/>
                <a:cs typeface="Arial" panose="020B0604020202020204" pitchFamily="34" charset="0"/>
              </a:rPr>
              <a:t>ngôn</a:t>
            </a:r>
            <a:r>
              <a:rPr lang="en-US" sz="4000" dirty="0" smtClean="0">
                <a:solidFill>
                  <a:schemeClr val="tx1"/>
                </a:solidFill>
                <a:latin typeface="Arial" panose="020B0604020202020204" pitchFamily="34" charset="0"/>
                <a:cs typeface="Arial" panose="020B0604020202020204" pitchFamily="34" charset="0"/>
              </a:rPr>
              <a:t> (lời nói); </a:t>
            </a:r>
            <a:r>
              <a:rPr lang="en-US" sz="4000" i="1" dirty="0" smtClean="0">
                <a:solidFill>
                  <a:schemeClr val="tx1"/>
                </a:solidFill>
                <a:latin typeface="Arial" panose="020B0604020202020204" pitchFamily="34" charset="0"/>
                <a:cs typeface="Arial" panose="020B0604020202020204" pitchFamily="34" charset="0"/>
              </a:rPr>
              <a:t>thuận</a:t>
            </a:r>
            <a:r>
              <a:rPr lang="en-US" sz="4000" dirty="0" smtClean="0">
                <a:solidFill>
                  <a:schemeClr val="tx1"/>
                </a:solidFill>
                <a:latin typeface="Arial" panose="020B0604020202020204" pitchFamily="34" charset="0"/>
                <a:cs typeface="Arial" panose="020B0604020202020204" pitchFamily="34" charset="0"/>
              </a:rPr>
              <a:t> (xuôi</a:t>
            </a:r>
            <a:r>
              <a:rPr lang="en-US" sz="4000" dirty="0">
                <a:solidFill>
                  <a:schemeClr val="tx1"/>
                </a:solidFill>
                <a:latin typeface="Arial" panose="020B0604020202020204" pitchFamily="34" charset="0"/>
                <a:cs typeface="Arial" panose="020B0604020202020204" pitchFamily="34" charset="0"/>
              </a:rPr>
              <a:t>, đồng </a:t>
            </a:r>
            <a:r>
              <a:rPr lang="en-US" sz="4000" dirty="0" smtClean="0">
                <a:solidFill>
                  <a:schemeClr val="tx1"/>
                </a:solidFill>
                <a:latin typeface="Arial" panose="020B0604020202020204" pitchFamily="34" charset="0"/>
                <a:cs typeface="Arial" panose="020B0604020202020204" pitchFamily="34" charset="0"/>
              </a:rPr>
              <a:t>tình).</a:t>
            </a:r>
            <a:endParaRPr lang="vi-VN" sz="4000" dirty="0">
              <a:solidFill>
                <a:schemeClr val="tx1"/>
              </a:solidFill>
              <a:latin typeface="Arial" panose="020B0604020202020204" pitchFamily="34" charset="0"/>
              <a:cs typeface="Arial" panose="020B0604020202020204" pitchFamily="34" charset="0"/>
            </a:endParaRPr>
          </a:p>
        </p:txBody>
      </p:sp>
      <p:cxnSp>
        <p:nvCxnSpPr>
          <p:cNvPr id="7" name="Straight Connector 6"/>
          <p:cNvCxnSpPr/>
          <p:nvPr/>
        </p:nvCxnSpPr>
        <p:spPr>
          <a:xfrm>
            <a:off x="11734800" y="2857500"/>
            <a:ext cx="525780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529702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wipe(left)">
                                      <p:cBhvr>
                                        <p:cTn id="23" dur="500"/>
                                        <p:tgtEl>
                                          <p:spTgt spid="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wipe(left)">
                                      <p:cBhvr>
                                        <p:cTn id="28"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a:xfrm rot="15557303">
            <a:off x="16132591" y="-832512"/>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3" name="Freeform 7"/>
          <p:cNvSpPr/>
          <p:nvPr/>
        </p:nvSpPr>
        <p:spPr>
          <a:xfrm rot="5122803">
            <a:off x="-569020" y="6503894"/>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4" name="Rounded Rectangle 3"/>
          <p:cNvSpPr/>
          <p:nvPr/>
        </p:nvSpPr>
        <p:spPr>
          <a:xfrm>
            <a:off x="2133600" y="1735531"/>
            <a:ext cx="14020800" cy="1537304"/>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c</a:t>
            </a:r>
            <a:r>
              <a:rPr lang="vi-VN" sz="4000" dirty="0" smtClean="0">
                <a:solidFill>
                  <a:schemeClr val="tx1"/>
                </a:solidFill>
                <a:latin typeface="Arial" panose="020B0604020202020204" pitchFamily="34" charset="0"/>
                <a:cs typeface="Arial" panose="020B0604020202020204" pitchFamily="34" charset="0"/>
              </a:rPr>
              <a:t>. </a:t>
            </a:r>
            <a:r>
              <a:rPr lang="vi-VN" sz="4000" i="1" dirty="0">
                <a:solidFill>
                  <a:schemeClr val="tx1"/>
                </a:solidFill>
                <a:cs typeface="Arial" panose="020B0604020202020204" pitchFamily="34" charset="0"/>
              </a:rPr>
              <a:t>Ta sẽ chiêu binh mãi mã cầm quân đi đánh giặc.</a:t>
            </a:r>
            <a:endParaRPr lang="vi-VN" sz="4000" dirty="0">
              <a:solidFill>
                <a:schemeClr val="tx1"/>
              </a:solidFill>
              <a:latin typeface="Arial" panose="020B0604020202020204" pitchFamily="34" charset="0"/>
              <a:cs typeface="Arial" panose="020B0604020202020204" pitchFamily="34" charset="0"/>
            </a:endParaRPr>
          </a:p>
        </p:txBody>
      </p:sp>
      <p:sp>
        <p:nvSpPr>
          <p:cNvPr id="5" name="Right Arrow 4"/>
          <p:cNvSpPr/>
          <p:nvPr/>
        </p:nvSpPr>
        <p:spPr>
          <a:xfrm>
            <a:off x="1638300" y="4132057"/>
            <a:ext cx="990600" cy="1358317"/>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2978067" y="3699684"/>
            <a:ext cx="14471732" cy="4939696"/>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Thành </a:t>
            </a:r>
            <a:r>
              <a:rPr lang="en-US" sz="4000" b="1" dirty="0" smtClean="0">
                <a:solidFill>
                  <a:schemeClr val="tx1"/>
                </a:solidFill>
                <a:latin typeface="Arial" panose="020B0604020202020204" pitchFamily="34" charset="0"/>
                <a:cs typeface="Arial" panose="020B0604020202020204" pitchFamily="34" charset="0"/>
              </a:rPr>
              <a:t>ngữ: </a:t>
            </a:r>
            <a:r>
              <a:rPr lang="en-US" sz="4000" dirty="0" smtClean="0">
                <a:solidFill>
                  <a:schemeClr val="tx1"/>
                </a:solidFill>
                <a:latin typeface="Arial" panose="020B0604020202020204" pitchFamily="34" charset="0"/>
                <a:cs typeface="Arial" panose="020B0604020202020204" pitchFamily="34" charset="0"/>
              </a:rPr>
              <a:t>Chiêu </a:t>
            </a:r>
            <a:r>
              <a:rPr lang="en-US" sz="4000" dirty="0">
                <a:solidFill>
                  <a:schemeClr val="tx1"/>
                </a:solidFill>
                <a:latin typeface="Arial" panose="020B0604020202020204" pitchFamily="34" charset="0"/>
                <a:cs typeface="Arial" panose="020B0604020202020204" pitchFamily="34" charset="0"/>
              </a:rPr>
              <a:t>binh mãi </a:t>
            </a:r>
            <a:r>
              <a:rPr lang="en-US" sz="4000" dirty="0" smtClean="0">
                <a:solidFill>
                  <a:schemeClr val="tx1"/>
                </a:solidFill>
                <a:latin typeface="Arial" panose="020B0604020202020204" pitchFamily="34" charset="0"/>
                <a:cs typeface="Arial" panose="020B0604020202020204" pitchFamily="34" charset="0"/>
              </a:rPr>
              <a:t>mã</a:t>
            </a:r>
          </a:p>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Giải </a:t>
            </a:r>
            <a:r>
              <a:rPr lang="en-US" sz="4000" b="1" dirty="0">
                <a:solidFill>
                  <a:schemeClr val="tx1"/>
                </a:solidFill>
                <a:latin typeface="Arial" panose="020B0604020202020204" pitchFamily="34" charset="0"/>
                <a:cs typeface="Arial" panose="020B0604020202020204" pitchFamily="34" charset="0"/>
              </a:rPr>
              <a:t>nghĩa: </a:t>
            </a:r>
            <a:r>
              <a:rPr lang="vi-VN" sz="4000" dirty="0" smtClean="0">
                <a:solidFill>
                  <a:schemeClr val="tx1"/>
                </a:solidFill>
                <a:cs typeface="Arial" panose="020B0604020202020204" pitchFamily="34" charset="0"/>
              </a:rPr>
              <a:t>Tuyển </a:t>
            </a:r>
            <a:r>
              <a:rPr lang="vi-VN" sz="4000" dirty="0">
                <a:solidFill>
                  <a:schemeClr val="tx1"/>
                </a:solidFill>
                <a:cs typeface="Arial" panose="020B0604020202020204" pitchFamily="34" charset="0"/>
              </a:rPr>
              <a:t>mộ binh lính, mua ngựa chiến để ủng hộ chiến tranh</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Nghĩa các tiếng: </a:t>
            </a:r>
            <a:r>
              <a:rPr lang="en-US" sz="4000" i="1" dirty="0" smtClean="0">
                <a:solidFill>
                  <a:schemeClr val="tx1"/>
                </a:solidFill>
                <a:latin typeface="Arial" panose="020B0604020202020204" pitchFamily="34" charset="0"/>
                <a:cs typeface="Arial" panose="020B0604020202020204" pitchFamily="34" charset="0"/>
              </a:rPr>
              <a:t>chiêu</a:t>
            </a:r>
            <a:r>
              <a:rPr lang="en-US" sz="4000" dirty="0">
                <a:solidFill>
                  <a:schemeClr val="tx1"/>
                </a:solidFill>
                <a:latin typeface="Arial" panose="020B0604020202020204" pitchFamily="34" charset="0"/>
                <a:cs typeface="Arial" panose="020B0604020202020204" pitchFamily="34" charset="0"/>
              </a:rPr>
              <a:t> </a:t>
            </a:r>
            <a:r>
              <a:rPr lang="en-US" sz="4000" dirty="0" smtClean="0">
                <a:solidFill>
                  <a:schemeClr val="tx1"/>
                </a:solidFill>
                <a:latin typeface="Arial" panose="020B0604020202020204" pitchFamily="34" charset="0"/>
                <a:cs typeface="Arial" panose="020B0604020202020204" pitchFamily="34" charset="0"/>
              </a:rPr>
              <a:t>(thu </a:t>
            </a:r>
            <a:r>
              <a:rPr lang="en-US" sz="4000" dirty="0">
                <a:solidFill>
                  <a:schemeClr val="tx1"/>
                </a:solidFill>
                <a:latin typeface="Arial" panose="020B0604020202020204" pitchFamily="34" charset="0"/>
                <a:cs typeface="Arial" panose="020B0604020202020204" pitchFamily="34" charset="0"/>
              </a:rPr>
              <a:t>nạp, tuyển </a:t>
            </a:r>
            <a:r>
              <a:rPr lang="en-US" sz="4000" dirty="0" smtClean="0">
                <a:solidFill>
                  <a:schemeClr val="tx1"/>
                </a:solidFill>
                <a:latin typeface="Arial" panose="020B0604020202020204" pitchFamily="34" charset="0"/>
                <a:cs typeface="Arial" panose="020B0604020202020204" pitchFamily="34" charset="0"/>
              </a:rPr>
              <a:t>mộ); </a:t>
            </a:r>
            <a:r>
              <a:rPr lang="en-US" sz="4000" i="1" dirty="0" smtClean="0">
                <a:solidFill>
                  <a:schemeClr val="tx1"/>
                </a:solidFill>
                <a:latin typeface="Arial" panose="020B0604020202020204" pitchFamily="34" charset="0"/>
                <a:cs typeface="Arial" panose="020B0604020202020204" pitchFamily="34" charset="0"/>
              </a:rPr>
              <a:t>binh</a:t>
            </a:r>
            <a:r>
              <a:rPr lang="en-US" sz="4000" dirty="0" smtClean="0">
                <a:solidFill>
                  <a:schemeClr val="tx1"/>
                </a:solidFill>
                <a:latin typeface="Arial" panose="020B0604020202020204" pitchFamily="34" charset="0"/>
                <a:cs typeface="Arial" panose="020B0604020202020204" pitchFamily="34" charset="0"/>
              </a:rPr>
              <a:t> (binh </a:t>
            </a:r>
            <a:r>
              <a:rPr lang="en-US" sz="4000" dirty="0">
                <a:solidFill>
                  <a:schemeClr val="tx1"/>
                </a:solidFill>
                <a:latin typeface="Arial" panose="020B0604020202020204" pitchFamily="34" charset="0"/>
                <a:cs typeface="Arial" panose="020B0604020202020204" pitchFamily="34" charset="0"/>
              </a:rPr>
              <a:t>lính, quân </a:t>
            </a:r>
            <a:r>
              <a:rPr lang="en-US" sz="4000" dirty="0" smtClean="0">
                <a:solidFill>
                  <a:schemeClr val="tx1"/>
                </a:solidFill>
                <a:latin typeface="Arial" panose="020B0604020202020204" pitchFamily="34" charset="0"/>
                <a:cs typeface="Arial" panose="020B0604020202020204" pitchFamily="34" charset="0"/>
              </a:rPr>
              <a:t>đội); </a:t>
            </a:r>
            <a:r>
              <a:rPr lang="en-US" sz="4000" i="1" dirty="0" smtClean="0">
                <a:solidFill>
                  <a:schemeClr val="tx1"/>
                </a:solidFill>
                <a:latin typeface="Arial" panose="020B0604020202020204" pitchFamily="34" charset="0"/>
                <a:cs typeface="Arial" panose="020B0604020202020204" pitchFamily="34" charset="0"/>
              </a:rPr>
              <a:t>mãi</a:t>
            </a:r>
            <a:r>
              <a:rPr lang="en-US" sz="4000" dirty="0" smtClean="0">
                <a:solidFill>
                  <a:schemeClr val="tx1"/>
                </a:solidFill>
                <a:latin typeface="Arial" panose="020B0604020202020204" pitchFamily="34" charset="0"/>
                <a:cs typeface="Arial" panose="020B0604020202020204" pitchFamily="34" charset="0"/>
              </a:rPr>
              <a:t> (mua); </a:t>
            </a:r>
            <a:r>
              <a:rPr lang="en-US" sz="4000" i="1" dirty="0" smtClean="0">
                <a:solidFill>
                  <a:schemeClr val="tx1"/>
                </a:solidFill>
                <a:latin typeface="Arial" panose="020B0604020202020204" pitchFamily="34" charset="0"/>
                <a:cs typeface="Arial" panose="020B0604020202020204" pitchFamily="34" charset="0"/>
              </a:rPr>
              <a:t>mã</a:t>
            </a:r>
            <a:r>
              <a:rPr lang="en-US" sz="4000" dirty="0" smtClean="0">
                <a:solidFill>
                  <a:schemeClr val="tx1"/>
                </a:solidFill>
                <a:latin typeface="Arial" panose="020B0604020202020204" pitchFamily="34" charset="0"/>
                <a:cs typeface="Arial" panose="020B0604020202020204" pitchFamily="34" charset="0"/>
              </a:rPr>
              <a:t> (ngựa).</a:t>
            </a:r>
            <a:endParaRPr lang="vi-VN" sz="4000" dirty="0">
              <a:solidFill>
                <a:schemeClr val="tx1"/>
              </a:solidFill>
              <a:latin typeface="Arial" panose="020B0604020202020204" pitchFamily="34" charset="0"/>
              <a:cs typeface="Arial" panose="020B0604020202020204" pitchFamily="34" charset="0"/>
            </a:endParaRPr>
          </a:p>
        </p:txBody>
      </p:sp>
      <p:cxnSp>
        <p:nvCxnSpPr>
          <p:cNvPr id="7" name="Straight Connector 6"/>
          <p:cNvCxnSpPr/>
          <p:nvPr/>
        </p:nvCxnSpPr>
        <p:spPr>
          <a:xfrm>
            <a:off x="5410200" y="2857500"/>
            <a:ext cx="411480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692434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500"/>
                                        <p:tgtEl>
                                          <p:spTgt spid="6">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wipe(left)">
                                      <p:cBhvr>
                                        <p:cTn id="23" dur="500"/>
                                        <p:tgtEl>
                                          <p:spTgt spid="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wipe(left)">
                                      <p:cBhvr>
                                        <p:cTn id="28"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a:xfrm rot="63579">
            <a:off x="16427187" y="5776392"/>
            <a:ext cx="2563317" cy="4802467"/>
          </a:xfrm>
          <a:custGeom>
            <a:avLst/>
            <a:gdLst/>
            <a:ahLst/>
            <a:cxnLst/>
            <a:rect l="l" t="t" r="r" b="b"/>
            <a:pathLst>
              <a:path w="2563317" h="4802467">
                <a:moveTo>
                  <a:pt x="0" y="0"/>
                </a:moveTo>
                <a:lnTo>
                  <a:pt x="2563316" y="0"/>
                </a:lnTo>
                <a:lnTo>
                  <a:pt x="2563316" y="4802467"/>
                </a:lnTo>
                <a:lnTo>
                  <a:pt x="0" y="4802467"/>
                </a:lnTo>
                <a:lnTo>
                  <a:pt x="0" y="0"/>
                </a:lnTo>
                <a:close/>
              </a:path>
            </a:pathLst>
          </a:custGeom>
          <a:blipFill>
            <a:blip r:embed="rId2"/>
            <a:stretch>
              <a:fillRect/>
            </a:stretch>
          </a:blipFill>
        </p:spPr>
      </p:sp>
      <p:sp>
        <p:nvSpPr>
          <p:cNvPr id="3" name="Rounded Rectangle 2"/>
          <p:cNvSpPr/>
          <p:nvPr/>
        </p:nvSpPr>
        <p:spPr>
          <a:xfrm>
            <a:off x="2133600" y="1735531"/>
            <a:ext cx="14020800" cy="1537304"/>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d</a:t>
            </a:r>
            <a:r>
              <a:rPr lang="vi-VN" sz="4000" dirty="0" smtClean="0">
                <a:solidFill>
                  <a:schemeClr val="tx1"/>
                </a:solidFill>
                <a:latin typeface="Arial" panose="020B0604020202020204" pitchFamily="34" charset="0"/>
                <a:cs typeface="Arial" panose="020B0604020202020204" pitchFamily="34" charset="0"/>
              </a:rPr>
              <a:t>. </a:t>
            </a:r>
            <a:r>
              <a:rPr lang="vi-VN" sz="4000" i="1" dirty="0">
                <a:solidFill>
                  <a:schemeClr val="tx1"/>
                </a:solidFill>
                <a:cs typeface="Arial" panose="020B0604020202020204" pitchFamily="34" charset="0"/>
              </a:rPr>
              <a:t>Dân gian ai chẳng có lòng trung quân ái quốc.</a:t>
            </a:r>
            <a:endParaRPr lang="vi-VN" sz="4000" dirty="0">
              <a:solidFill>
                <a:schemeClr val="tx1"/>
              </a:solidFill>
              <a:latin typeface="Arial" panose="020B0604020202020204" pitchFamily="34" charset="0"/>
              <a:cs typeface="Arial" panose="020B0604020202020204" pitchFamily="34" charset="0"/>
            </a:endParaRPr>
          </a:p>
        </p:txBody>
      </p:sp>
      <p:sp>
        <p:nvSpPr>
          <p:cNvPr id="4" name="Right Arrow 3"/>
          <p:cNvSpPr/>
          <p:nvPr/>
        </p:nvSpPr>
        <p:spPr>
          <a:xfrm>
            <a:off x="1638300" y="4132057"/>
            <a:ext cx="990600" cy="1358317"/>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978067" y="3699684"/>
            <a:ext cx="13404932" cy="4939696"/>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Thành </a:t>
            </a:r>
            <a:r>
              <a:rPr lang="en-US" sz="4000" b="1" dirty="0" smtClean="0">
                <a:solidFill>
                  <a:schemeClr val="tx1"/>
                </a:solidFill>
                <a:latin typeface="Arial" panose="020B0604020202020204" pitchFamily="34" charset="0"/>
                <a:cs typeface="Arial" panose="020B0604020202020204" pitchFamily="34" charset="0"/>
              </a:rPr>
              <a:t>ngữ: </a:t>
            </a:r>
            <a:r>
              <a:rPr lang="en-US" sz="4000" dirty="0" smtClean="0">
                <a:solidFill>
                  <a:schemeClr val="tx1"/>
                </a:solidFill>
                <a:latin typeface="Arial" panose="020B0604020202020204" pitchFamily="34" charset="0"/>
                <a:cs typeface="Arial" panose="020B0604020202020204" pitchFamily="34" charset="0"/>
              </a:rPr>
              <a:t>Trung </a:t>
            </a:r>
            <a:r>
              <a:rPr lang="en-US" sz="4000" dirty="0">
                <a:solidFill>
                  <a:schemeClr val="tx1"/>
                </a:solidFill>
                <a:latin typeface="Arial" panose="020B0604020202020204" pitchFamily="34" charset="0"/>
                <a:cs typeface="Arial" panose="020B0604020202020204" pitchFamily="34" charset="0"/>
              </a:rPr>
              <a:t>quân ái quốc</a:t>
            </a:r>
            <a:endParaRPr lang="en-US" sz="4000"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Giải </a:t>
            </a:r>
            <a:r>
              <a:rPr lang="en-US" sz="4000" b="1" dirty="0">
                <a:solidFill>
                  <a:schemeClr val="tx1"/>
                </a:solidFill>
                <a:latin typeface="Arial" panose="020B0604020202020204" pitchFamily="34" charset="0"/>
                <a:cs typeface="Arial" panose="020B0604020202020204" pitchFamily="34" charset="0"/>
              </a:rPr>
              <a:t>nghĩa: </a:t>
            </a:r>
            <a:r>
              <a:rPr lang="vi-VN" sz="4000" dirty="0" smtClean="0">
                <a:solidFill>
                  <a:schemeClr val="tx1"/>
                </a:solidFill>
                <a:cs typeface="Arial" panose="020B0604020202020204" pitchFamily="34" charset="0"/>
              </a:rPr>
              <a:t>Một </a:t>
            </a:r>
            <a:r>
              <a:rPr lang="vi-VN" sz="4000" dirty="0">
                <a:solidFill>
                  <a:schemeClr val="tx1"/>
                </a:solidFill>
                <a:cs typeface="Arial" panose="020B0604020202020204" pitchFamily="34" charset="0"/>
              </a:rPr>
              <a:t>lòng một dạ với vua, yêu nước – theo quan điểm của đạo đức phong kiến </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en-US" sz="4000" b="1" dirty="0">
                <a:solidFill>
                  <a:schemeClr val="tx1"/>
                </a:solidFill>
                <a:latin typeface="Arial" panose="020B0604020202020204" pitchFamily="34" charset="0"/>
                <a:cs typeface="Arial" panose="020B0604020202020204" pitchFamily="34" charset="0"/>
              </a:rPr>
              <a:t>Nghĩa các tiếng: </a:t>
            </a:r>
            <a:r>
              <a:rPr lang="vi-VN" sz="4000" i="1" dirty="0" smtClean="0">
                <a:solidFill>
                  <a:schemeClr val="tx1"/>
                </a:solidFill>
                <a:cs typeface="Arial" panose="020B0604020202020204" pitchFamily="34" charset="0"/>
              </a:rPr>
              <a:t>trung</a:t>
            </a:r>
            <a:r>
              <a:rPr lang="en-US" sz="4000" dirty="0" smtClean="0">
                <a:solidFill>
                  <a:schemeClr val="tx1"/>
                </a:solidFill>
                <a:cs typeface="Arial" panose="020B0604020202020204" pitchFamily="34" charset="0"/>
              </a:rPr>
              <a:t> (</a:t>
            </a:r>
            <a:r>
              <a:rPr lang="vi-VN" sz="4000" dirty="0" smtClean="0">
                <a:solidFill>
                  <a:schemeClr val="tx1"/>
                </a:solidFill>
                <a:cs typeface="Arial" panose="020B0604020202020204" pitchFamily="34" charset="0"/>
              </a:rPr>
              <a:t>ngay </a:t>
            </a:r>
            <a:r>
              <a:rPr lang="vi-VN" sz="4000" dirty="0">
                <a:solidFill>
                  <a:schemeClr val="tx1"/>
                </a:solidFill>
                <a:cs typeface="Arial" panose="020B0604020202020204" pitchFamily="34" charset="0"/>
              </a:rPr>
              <a:t>thẳng, một lòng một dạ với người nào </a:t>
            </a:r>
            <a:r>
              <a:rPr lang="vi-VN" sz="4000" dirty="0" smtClean="0">
                <a:solidFill>
                  <a:schemeClr val="tx1"/>
                </a:solidFill>
                <a:cs typeface="Arial" panose="020B0604020202020204" pitchFamily="34" charset="0"/>
              </a:rPr>
              <a:t>đó</a:t>
            </a:r>
            <a:r>
              <a:rPr lang="en-US" sz="4000" dirty="0" smtClean="0">
                <a:solidFill>
                  <a:schemeClr val="tx1"/>
                </a:solidFill>
                <a:cs typeface="Arial" panose="020B0604020202020204" pitchFamily="34" charset="0"/>
              </a:rPr>
              <a:t>)</a:t>
            </a:r>
            <a:r>
              <a:rPr lang="vi-VN" sz="4000" dirty="0" smtClean="0">
                <a:solidFill>
                  <a:schemeClr val="tx1"/>
                </a:solidFill>
                <a:cs typeface="Arial" panose="020B0604020202020204" pitchFamily="34" charset="0"/>
              </a:rPr>
              <a:t>; </a:t>
            </a:r>
            <a:r>
              <a:rPr lang="vi-VN" sz="4000" i="1" dirty="0" smtClean="0">
                <a:solidFill>
                  <a:schemeClr val="tx1"/>
                </a:solidFill>
                <a:cs typeface="Arial" panose="020B0604020202020204" pitchFamily="34" charset="0"/>
              </a:rPr>
              <a:t>quân</a:t>
            </a:r>
            <a:r>
              <a:rPr lang="en-US" sz="4000" dirty="0" smtClean="0">
                <a:solidFill>
                  <a:schemeClr val="tx1"/>
                </a:solidFill>
                <a:cs typeface="Arial" panose="020B0604020202020204" pitchFamily="34" charset="0"/>
              </a:rPr>
              <a:t> (</a:t>
            </a:r>
            <a:r>
              <a:rPr lang="vi-VN" sz="4000" dirty="0" smtClean="0">
                <a:solidFill>
                  <a:schemeClr val="tx1"/>
                </a:solidFill>
                <a:cs typeface="Arial" panose="020B0604020202020204" pitchFamily="34" charset="0"/>
              </a:rPr>
              <a:t>vua</a:t>
            </a:r>
            <a:r>
              <a:rPr lang="en-US" sz="4000" dirty="0" smtClean="0">
                <a:solidFill>
                  <a:schemeClr val="tx1"/>
                </a:solidFill>
                <a:cs typeface="Arial" panose="020B0604020202020204" pitchFamily="34" charset="0"/>
              </a:rPr>
              <a:t>)</a:t>
            </a:r>
            <a:r>
              <a:rPr lang="vi-VN" sz="4000" dirty="0" smtClean="0">
                <a:solidFill>
                  <a:schemeClr val="tx1"/>
                </a:solidFill>
                <a:cs typeface="Arial" panose="020B0604020202020204" pitchFamily="34" charset="0"/>
              </a:rPr>
              <a:t>; </a:t>
            </a:r>
            <a:r>
              <a:rPr lang="vi-VN" sz="4000" i="1" dirty="0" smtClean="0">
                <a:solidFill>
                  <a:schemeClr val="tx1"/>
                </a:solidFill>
                <a:cs typeface="Arial" panose="020B0604020202020204" pitchFamily="34" charset="0"/>
              </a:rPr>
              <a:t>ái</a:t>
            </a:r>
            <a:r>
              <a:rPr lang="en-US" sz="4000" dirty="0" smtClean="0">
                <a:solidFill>
                  <a:schemeClr val="tx1"/>
                </a:solidFill>
                <a:cs typeface="Arial" panose="020B0604020202020204" pitchFamily="34" charset="0"/>
              </a:rPr>
              <a:t> (</a:t>
            </a:r>
            <a:r>
              <a:rPr lang="vi-VN" sz="4000" dirty="0" smtClean="0">
                <a:solidFill>
                  <a:schemeClr val="tx1"/>
                </a:solidFill>
                <a:cs typeface="Arial" panose="020B0604020202020204" pitchFamily="34" charset="0"/>
              </a:rPr>
              <a:t>yêu</a:t>
            </a:r>
            <a:r>
              <a:rPr lang="en-US" sz="4000" dirty="0" smtClean="0">
                <a:solidFill>
                  <a:schemeClr val="tx1"/>
                </a:solidFill>
                <a:cs typeface="Arial" panose="020B0604020202020204" pitchFamily="34" charset="0"/>
              </a:rPr>
              <a:t>)</a:t>
            </a:r>
            <a:r>
              <a:rPr lang="vi-VN" sz="4000" dirty="0" smtClean="0">
                <a:solidFill>
                  <a:schemeClr val="tx1"/>
                </a:solidFill>
                <a:cs typeface="Arial" panose="020B0604020202020204" pitchFamily="34" charset="0"/>
              </a:rPr>
              <a:t>; </a:t>
            </a:r>
            <a:r>
              <a:rPr lang="vi-VN" sz="4000" i="1" dirty="0" smtClean="0">
                <a:solidFill>
                  <a:schemeClr val="tx1"/>
                </a:solidFill>
                <a:cs typeface="Arial" panose="020B0604020202020204" pitchFamily="34" charset="0"/>
              </a:rPr>
              <a:t>quốc</a:t>
            </a:r>
            <a:r>
              <a:rPr lang="en-US" sz="4000" dirty="0" smtClean="0">
                <a:solidFill>
                  <a:schemeClr val="tx1"/>
                </a:solidFill>
                <a:cs typeface="Arial" panose="020B0604020202020204" pitchFamily="34" charset="0"/>
              </a:rPr>
              <a:t> (</a:t>
            </a:r>
            <a:r>
              <a:rPr lang="vi-VN" sz="4000" dirty="0" smtClean="0">
                <a:solidFill>
                  <a:schemeClr val="tx1"/>
                </a:solidFill>
                <a:cs typeface="Arial" panose="020B0604020202020204" pitchFamily="34" charset="0"/>
              </a:rPr>
              <a:t>nước</a:t>
            </a:r>
            <a:r>
              <a:rPr lang="en-US" sz="4000" dirty="0" smtClean="0">
                <a:solidFill>
                  <a:schemeClr val="tx1"/>
                </a:solidFill>
                <a:cs typeface="Arial" panose="020B0604020202020204" pitchFamily="34" charset="0"/>
              </a:rPr>
              <a:t>)</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cxnSp>
        <p:nvCxnSpPr>
          <p:cNvPr id="6" name="Straight Connector 5"/>
          <p:cNvCxnSpPr/>
          <p:nvPr/>
        </p:nvCxnSpPr>
        <p:spPr>
          <a:xfrm>
            <a:off x="10287000" y="2933700"/>
            <a:ext cx="411480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Freeform 6"/>
          <p:cNvSpPr/>
          <p:nvPr/>
        </p:nvSpPr>
        <p:spPr>
          <a:xfrm rot="11074429" flipH="1">
            <a:off x="-158431" y="-323081"/>
            <a:ext cx="2599988" cy="4802467"/>
          </a:xfrm>
          <a:custGeom>
            <a:avLst/>
            <a:gdLst/>
            <a:ahLst/>
            <a:cxnLst/>
            <a:rect l="l" t="t" r="r" b="b"/>
            <a:pathLst>
              <a:path w="2563317" h="4802467">
                <a:moveTo>
                  <a:pt x="0" y="0"/>
                </a:moveTo>
                <a:lnTo>
                  <a:pt x="2563316" y="0"/>
                </a:lnTo>
                <a:lnTo>
                  <a:pt x="2563316" y="4802467"/>
                </a:lnTo>
                <a:lnTo>
                  <a:pt x="0" y="4802467"/>
                </a:lnTo>
                <a:lnTo>
                  <a:pt x="0" y="0"/>
                </a:lnTo>
                <a:close/>
              </a:path>
            </a:pathLst>
          </a:custGeom>
          <a:blipFill>
            <a:blip r:embed="rId2"/>
            <a:stretch>
              <a:fillRect/>
            </a:stretch>
          </a:blipFill>
        </p:spPr>
      </p:sp>
    </p:spTree>
    <p:extLst>
      <p:ext uri="{BB962C8B-B14F-4D97-AF65-F5344CB8AC3E}">
        <p14:creationId xmlns:p14="http://schemas.microsoft.com/office/powerpoint/2010/main" val="98709314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left)">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a:off x="-265996" y="6777214"/>
            <a:ext cx="2053348" cy="3509786"/>
          </a:xfrm>
          <a:custGeom>
            <a:avLst/>
            <a:gdLst/>
            <a:ahLst/>
            <a:cxnLst/>
            <a:rect l="l" t="t" r="r" b="b"/>
            <a:pathLst>
              <a:path w="2658897" h="5876015">
                <a:moveTo>
                  <a:pt x="0" y="0"/>
                </a:moveTo>
                <a:lnTo>
                  <a:pt x="2658896" y="0"/>
                </a:lnTo>
                <a:lnTo>
                  <a:pt x="2658896" y="5876015"/>
                </a:lnTo>
                <a:lnTo>
                  <a:pt x="0" y="5876015"/>
                </a:lnTo>
                <a:lnTo>
                  <a:pt x="0" y="0"/>
                </a:lnTo>
                <a:close/>
              </a:path>
            </a:pathLst>
          </a:custGeom>
          <a:blipFill>
            <a:blip r:embed="rId2"/>
            <a:stretch>
              <a:fillRect/>
            </a:stretch>
          </a:blipFill>
        </p:spPr>
      </p:sp>
      <p:sp>
        <p:nvSpPr>
          <p:cNvPr id="7" name="TextBox 9"/>
          <p:cNvSpPr txBox="1"/>
          <p:nvPr/>
        </p:nvSpPr>
        <p:spPr>
          <a:xfrm>
            <a:off x="5638800" y="495300"/>
            <a:ext cx="7470582" cy="1335237"/>
          </a:xfrm>
          <a:prstGeom prst="rect">
            <a:avLst/>
          </a:prstGeom>
        </p:spPr>
        <p:txBody>
          <a:bodyPr wrap="square" lIns="0" tIns="0" rIns="0" bIns="0" rtlCol="0" anchor="t">
            <a:spAutoFit/>
          </a:bodyPr>
          <a:lstStyle/>
          <a:p>
            <a:pPr algn="ctr">
              <a:lnSpc>
                <a:spcPct val="150000"/>
              </a:lnSpc>
            </a:pPr>
            <a:r>
              <a:rPr lang="vi-VN" sz="6600" b="1" dirty="0" smtClean="0">
                <a:solidFill>
                  <a:srgbClr val="4D4614"/>
                </a:solidFill>
                <a:latin typeface="Arial"/>
              </a:rPr>
              <a:t>KHỞI ĐỘNG</a:t>
            </a:r>
            <a:endParaRPr lang="en-US" sz="6600" b="1" dirty="0">
              <a:solidFill>
                <a:srgbClr val="4D4614"/>
              </a:solidFill>
              <a:latin typeface="Arial"/>
            </a:endParaRPr>
          </a:p>
        </p:txBody>
      </p:sp>
      <p:sp>
        <p:nvSpPr>
          <p:cNvPr id="9" name="Rounded Rectangle 8"/>
          <p:cNvSpPr/>
          <p:nvPr/>
        </p:nvSpPr>
        <p:spPr>
          <a:xfrm>
            <a:off x="8441386" y="3314700"/>
            <a:ext cx="9335991" cy="5715000"/>
          </a:xfrm>
          <a:prstGeom prst="roundRect">
            <a:avLst/>
          </a:prstGeom>
          <a:solidFill>
            <a:schemeClr val="bg1"/>
          </a:solidFill>
          <a:ln w="38100">
            <a:solidFill>
              <a:srgbClr val="DFB73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thực hiện yêu cầu sau:</a:t>
            </a:r>
          </a:p>
          <a:p>
            <a:pPr marL="571500" indent="-571500" algn="just">
              <a:lnSpc>
                <a:spcPct val="150000"/>
              </a:lnSpc>
              <a:buFont typeface="Arial" panose="020B0604020202020204" pitchFamily="34" charset="0"/>
              <a:buChar char="•"/>
            </a:pPr>
            <a:r>
              <a:rPr lang="en-US" sz="4000" dirty="0" smtClean="0">
                <a:solidFill>
                  <a:schemeClr val="tx1"/>
                </a:solidFill>
                <a:latin typeface="Arial" panose="020B0604020202020204" pitchFamily="34" charset="0"/>
                <a:cs typeface="Arial" panose="020B0604020202020204" pitchFamily="34" charset="0"/>
              </a:rPr>
              <a:t>Hãy </a:t>
            </a:r>
            <a:r>
              <a:rPr lang="en-US" sz="4000" dirty="0">
                <a:solidFill>
                  <a:schemeClr val="tx1"/>
                </a:solidFill>
                <a:latin typeface="Arial" panose="020B0604020202020204" pitchFamily="34" charset="0"/>
                <a:cs typeface="Arial" panose="020B0604020202020204" pitchFamily="34" charset="0"/>
              </a:rPr>
              <a:t>lấy các ví dụ về từ Hán Việt, thành ngữ và </a:t>
            </a:r>
            <a:r>
              <a:rPr lang="en-US" sz="4000" dirty="0" smtClean="0">
                <a:solidFill>
                  <a:schemeClr val="tx1"/>
                </a:solidFill>
                <a:latin typeface="Arial" panose="020B0604020202020204" pitchFamily="34" charset="0"/>
                <a:cs typeface="Arial" panose="020B0604020202020204" pitchFamily="34" charset="0"/>
              </a:rPr>
              <a:t>tục </a:t>
            </a:r>
            <a:r>
              <a:rPr lang="en-US" sz="4000" dirty="0">
                <a:solidFill>
                  <a:schemeClr val="tx1"/>
                </a:solidFill>
                <a:latin typeface="Arial" panose="020B0604020202020204" pitchFamily="34" charset="0"/>
                <a:cs typeface="Arial" panose="020B0604020202020204" pitchFamily="34" charset="0"/>
              </a:rPr>
              <a:t>ngữ. </a:t>
            </a:r>
            <a:endParaRPr lang="en-US" sz="4000"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4000" dirty="0" smtClean="0">
                <a:solidFill>
                  <a:schemeClr val="tx1"/>
                </a:solidFill>
                <a:latin typeface="Arial" panose="020B0604020202020204" pitchFamily="34" charset="0"/>
                <a:cs typeface="Arial" panose="020B0604020202020204" pitchFamily="34" charset="0"/>
              </a:rPr>
              <a:t>Với </a:t>
            </a:r>
            <a:r>
              <a:rPr lang="en-US" sz="4000" dirty="0">
                <a:solidFill>
                  <a:schemeClr val="tx1"/>
                </a:solidFill>
                <a:latin typeface="Arial" panose="020B0604020202020204" pitchFamily="34" charset="0"/>
                <a:cs typeface="Arial" panose="020B0604020202020204" pitchFamily="34" charset="0"/>
              </a:rPr>
              <a:t>mỗi loại, em hãy chọn ra một từ Hán Việt, một thành ngữ và một tục ngữ và tiến hành giải </a:t>
            </a:r>
            <a:r>
              <a:rPr lang="en-US" sz="4000" dirty="0" smtClean="0">
                <a:solidFill>
                  <a:schemeClr val="tx1"/>
                </a:solidFill>
                <a:latin typeface="Arial" panose="020B0604020202020204" pitchFamily="34" charset="0"/>
                <a:cs typeface="Arial" panose="020B0604020202020204" pitchFamily="34" charset="0"/>
              </a:rPr>
              <a:t>nghĩa.</a:t>
            </a:r>
            <a:endParaRPr lang="en-US" sz="4000" dirty="0">
              <a:solidFill>
                <a:schemeClr val="tx1"/>
              </a:solidFill>
              <a:latin typeface="Arial" panose="020B0604020202020204" pitchFamily="34" charset="0"/>
              <a:cs typeface="Arial" panose="020B0604020202020204" pitchFamily="34" charset="0"/>
            </a:endParaRPr>
          </a:p>
        </p:txBody>
      </p:sp>
      <p:sp>
        <p:nvSpPr>
          <p:cNvPr id="10" name="Freeform 6"/>
          <p:cNvSpPr/>
          <p:nvPr/>
        </p:nvSpPr>
        <p:spPr>
          <a:xfrm rot="10800000" flipH="1">
            <a:off x="16502380" y="0"/>
            <a:ext cx="2051616" cy="4009115"/>
          </a:xfrm>
          <a:custGeom>
            <a:avLst/>
            <a:gdLst/>
            <a:ahLst/>
            <a:cxnLst/>
            <a:rect l="l" t="t" r="r" b="b"/>
            <a:pathLst>
              <a:path w="2658897" h="5876015">
                <a:moveTo>
                  <a:pt x="2658897" y="0"/>
                </a:moveTo>
                <a:lnTo>
                  <a:pt x="0" y="0"/>
                </a:lnTo>
                <a:lnTo>
                  <a:pt x="0" y="5876015"/>
                </a:lnTo>
                <a:lnTo>
                  <a:pt x="2658897" y="5876015"/>
                </a:lnTo>
                <a:lnTo>
                  <a:pt x="2658897" y="0"/>
                </a:lnTo>
                <a:close/>
              </a:path>
            </a:pathLst>
          </a:custGeom>
          <a:blipFill>
            <a:blip r:embed="rId2"/>
            <a:stretch>
              <a:fillRect/>
            </a:stretch>
          </a:blipFill>
        </p:spPr>
      </p:sp>
      <p:pic>
        <p:nvPicPr>
          <p:cNvPr id="11" name="Picture 10"/>
          <p:cNvPicPr>
            <a:picLocks noChangeAspect="1"/>
          </p:cNvPicPr>
          <p:nvPr/>
        </p:nvPicPr>
        <p:blipFill>
          <a:blip r:embed="rId3"/>
          <a:stretch>
            <a:fillRect/>
          </a:stretch>
        </p:blipFill>
        <p:spPr>
          <a:xfrm>
            <a:off x="1787352" y="2698343"/>
            <a:ext cx="5974073" cy="694771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7" name="Freeform 7"/>
          <p:cNvSpPr/>
          <p:nvPr/>
        </p:nvSpPr>
        <p:spPr>
          <a:xfrm rot="5122803">
            <a:off x="-195878" y="-1497105"/>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8" name="Rounded Rectangle 7"/>
          <p:cNvSpPr/>
          <p:nvPr/>
        </p:nvSpPr>
        <p:spPr>
          <a:xfrm>
            <a:off x="5124450" y="198806"/>
            <a:ext cx="8001000" cy="1502882"/>
          </a:xfrm>
          <a:prstGeom prst="roundRect">
            <a:avLst>
              <a:gd name="adj" fmla="val 1825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200" b="1" dirty="0">
                <a:solidFill>
                  <a:srgbClr val="4D4614"/>
                </a:solidFill>
                <a:latin typeface="Arial" panose="020B0604020202020204" pitchFamily="34" charset="0"/>
                <a:cs typeface="Arial" panose="020B0604020202020204" pitchFamily="34" charset="0"/>
              </a:rPr>
              <a:t>Bài tập </a:t>
            </a:r>
            <a:r>
              <a:rPr lang="en-US" sz="4200" b="1" dirty="0" smtClean="0">
                <a:solidFill>
                  <a:srgbClr val="4D4614"/>
                </a:solidFill>
                <a:latin typeface="Arial" panose="020B0604020202020204" pitchFamily="34" charset="0"/>
                <a:cs typeface="Arial" panose="020B0604020202020204" pitchFamily="34" charset="0"/>
              </a:rPr>
              <a:t>3</a:t>
            </a:r>
            <a:r>
              <a:rPr lang="vi-VN" sz="4200" b="1" dirty="0" smtClean="0">
                <a:solidFill>
                  <a:srgbClr val="4D4614"/>
                </a:solidFill>
                <a:latin typeface="Arial" panose="020B0604020202020204" pitchFamily="34" charset="0"/>
                <a:cs typeface="Arial" panose="020B0604020202020204" pitchFamily="34" charset="0"/>
              </a:rPr>
              <a:t> </a:t>
            </a:r>
            <a:r>
              <a:rPr lang="vi-VN" sz="4200" b="1" dirty="0">
                <a:solidFill>
                  <a:srgbClr val="4D4614"/>
                </a:solidFill>
                <a:latin typeface="Arial" panose="020B0604020202020204" pitchFamily="34" charset="0"/>
                <a:cs typeface="Arial" panose="020B0604020202020204" pitchFamily="34" charset="0"/>
              </a:rPr>
              <a:t>SGK </a:t>
            </a:r>
            <a:r>
              <a:rPr lang="vi-VN" sz="4200" b="1" dirty="0" smtClean="0">
                <a:solidFill>
                  <a:srgbClr val="4D4614"/>
                </a:solidFill>
                <a:latin typeface="Arial" panose="020B0604020202020204" pitchFamily="34" charset="0"/>
                <a:cs typeface="Arial" panose="020B0604020202020204" pitchFamily="34" charset="0"/>
              </a:rPr>
              <a:t>tr.</a:t>
            </a:r>
            <a:r>
              <a:rPr lang="en-US" sz="4200" b="1" dirty="0" smtClean="0">
                <a:solidFill>
                  <a:srgbClr val="4D4614"/>
                </a:solidFill>
                <a:latin typeface="Arial" panose="020B0604020202020204" pitchFamily="34" charset="0"/>
                <a:cs typeface="Arial" panose="020B0604020202020204" pitchFamily="34" charset="0"/>
              </a:rPr>
              <a:t>117</a:t>
            </a:r>
            <a:endParaRPr lang="vi-VN" sz="4200" b="1" dirty="0">
              <a:solidFill>
                <a:srgbClr val="4D4614"/>
              </a:solidFill>
              <a:latin typeface="Arial" panose="020B0604020202020204" pitchFamily="34" charset="0"/>
              <a:cs typeface="Arial" panose="020B0604020202020204" pitchFamily="34" charset="0"/>
            </a:endParaRPr>
          </a:p>
        </p:txBody>
      </p:sp>
      <p:sp>
        <p:nvSpPr>
          <p:cNvPr id="9" name="Rounded Rectangle 8"/>
          <p:cNvSpPr/>
          <p:nvPr/>
        </p:nvSpPr>
        <p:spPr>
          <a:xfrm>
            <a:off x="2009060" y="1506485"/>
            <a:ext cx="11116390" cy="1555622"/>
          </a:xfrm>
          <a:prstGeom prst="roundRect">
            <a:avLst>
              <a:gd name="adj" fmla="val 0"/>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rgbClr val="C00000"/>
                </a:solidFill>
                <a:cs typeface="Arial" panose="020B0604020202020204" pitchFamily="34" charset="0"/>
              </a:rPr>
              <a:t>Ghép các thành ngữ, tục ngữ (in đậm) ở cột bên trái với nghĩa phù hợp ở cột bên phải:</a:t>
            </a:r>
            <a:endParaRPr lang="vi-VN" sz="4000" i="1" dirty="0">
              <a:solidFill>
                <a:srgbClr val="C00000"/>
              </a:solidFill>
              <a:cs typeface="Arial" panose="020B0604020202020204" pitchFamily="34" charset="0"/>
            </a:endParaRPr>
          </a:p>
        </p:txBody>
      </p:sp>
      <p:sp>
        <p:nvSpPr>
          <p:cNvPr id="12" name="Freeform 6"/>
          <p:cNvSpPr/>
          <p:nvPr/>
        </p:nvSpPr>
        <p:spPr>
          <a:xfrm rot="63579">
            <a:off x="16731988" y="5980893"/>
            <a:ext cx="2563317" cy="4802467"/>
          </a:xfrm>
          <a:custGeom>
            <a:avLst/>
            <a:gdLst/>
            <a:ahLst/>
            <a:cxnLst/>
            <a:rect l="l" t="t" r="r" b="b"/>
            <a:pathLst>
              <a:path w="2563317" h="4802467">
                <a:moveTo>
                  <a:pt x="0" y="0"/>
                </a:moveTo>
                <a:lnTo>
                  <a:pt x="2563316" y="0"/>
                </a:lnTo>
                <a:lnTo>
                  <a:pt x="2563316" y="4802467"/>
                </a:lnTo>
                <a:lnTo>
                  <a:pt x="0" y="4802467"/>
                </a:lnTo>
                <a:lnTo>
                  <a:pt x="0" y="0"/>
                </a:lnTo>
                <a:close/>
              </a:path>
            </a:pathLst>
          </a:custGeom>
          <a:blipFill>
            <a:blip r:embed="rId3"/>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1395782572"/>
              </p:ext>
            </p:extLst>
          </p:nvPr>
        </p:nvGraphicFramePr>
        <p:xfrm>
          <a:off x="228600" y="3361768"/>
          <a:ext cx="8458200" cy="5983476"/>
        </p:xfrm>
        <a:graphic>
          <a:graphicData uri="http://schemas.openxmlformats.org/drawingml/2006/table">
            <a:tbl>
              <a:tblPr firstRow="1" bandRow="1">
                <a:tableStyleId>{93296810-A885-4BE3-A3E7-6D5BEEA58F35}</a:tableStyleId>
              </a:tblPr>
              <a:tblGrid>
                <a:gridCol w="8458200">
                  <a:extLst>
                    <a:ext uri="{9D8B030D-6E8A-4147-A177-3AD203B41FA5}">
                      <a16:colId xmlns:a16="http://schemas.microsoft.com/office/drawing/2014/main" val="648804487"/>
                    </a:ext>
                  </a:extLst>
                </a:gridCol>
              </a:tblGrid>
              <a:tr h="1380004">
                <a:tc>
                  <a:txBody>
                    <a:bodyPr/>
                    <a:lstStyle/>
                    <a:p>
                      <a:pPr algn="ctr">
                        <a:lnSpc>
                          <a:spcPct val="150000"/>
                        </a:lnSpc>
                      </a:pPr>
                      <a:r>
                        <a:rPr lang="vi-VN" sz="3700" dirty="0" smtClean="0">
                          <a:latin typeface="+mn-lt"/>
                          <a:cs typeface="Arial" panose="020B0604020202020204" pitchFamily="34" charset="0"/>
                        </a:rPr>
                        <a:t>Thành ngữ, tục ngữ</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14514165"/>
                  </a:ext>
                </a:extLst>
              </a:tr>
              <a:tr h="2323159">
                <a:tc>
                  <a:txBody>
                    <a:bodyPr/>
                    <a:lstStyle/>
                    <a:p>
                      <a:pPr algn="just">
                        <a:lnSpc>
                          <a:spcPct val="150000"/>
                        </a:lnSpc>
                      </a:pPr>
                      <a:r>
                        <a:rPr lang="vi-VN" sz="3700" dirty="0" smtClean="0">
                          <a:latin typeface="+mn-lt"/>
                          <a:cs typeface="Arial" panose="020B0604020202020204" pitchFamily="34" charset="0"/>
                        </a:rPr>
                        <a:t>a. Dã tâm của quân giặc đã </a:t>
                      </a:r>
                      <a:r>
                        <a:rPr lang="vi-VN" sz="3700" b="1" dirty="0" smtClean="0">
                          <a:latin typeface="+mn-lt"/>
                          <a:cs typeface="Arial" panose="020B0604020202020204" pitchFamily="34" charset="0"/>
                        </a:rPr>
                        <a:t>hai năm rõ mười</a:t>
                      </a:r>
                      <a:r>
                        <a:rPr lang="vi-VN" sz="3700" dirty="0" smtClean="0">
                          <a:latin typeface="+mn-lt"/>
                          <a:cs typeface="Arial" panose="020B0604020202020204" pitchFamily="34" charset="0"/>
                        </a:rPr>
                        <a:t>. (Nguyễn Huy Tưởng)</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615882930"/>
                  </a:ext>
                </a:extLst>
              </a:tr>
              <a:tr h="2280313">
                <a:tc>
                  <a:txBody>
                    <a:bodyPr/>
                    <a:lstStyle/>
                    <a:p>
                      <a:pPr algn="just">
                        <a:lnSpc>
                          <a:spcPct val="150000"/>
                        </a:lnSpc>
                      </a:pPr>
                      <a:r>
                        <a:rPr lang="vi-VN" sz="3700" dirty="0" smtClean="0">
                          <a:latin typeface="+mn-lt"/>
                          <a:cs typeface="Arial" panose="020B0604020202020204" pitchFamily="34" charset="0"/>
                        </a:rPr>
                        <a:t>b. Chữ đề phải </a:t>
                      </a:r>
                      <a:r>
                        <a:rPr lang="vi-VN" sz="3700" b="1" dirty="0" smtClean="0">
                          <a:latin typeface="+mn-lt"/>
                          <a:cs typeface="Arial" panose="020B0604020202020204" pitchFamily="34" charset="0"/>
                        </a:rPr>
                        <a:t>quang minh chính đại</a:t>
                      </a:r>
                      <a:r>
                        <a:rPr lang="vi-VN" sz="3700" dirty="0" smtClean="0">
                          <a:latin typeface="+mn-lt"/>
                          <a:cs typeface="Arial" panose="020B0604020202020204" pitchFamily="34" charset="0"/>
                        </a:rPr>
                        <a:t> như ban ngày. (Nguyễn Huy Tưởng)</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39096579"/>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277976002"/>
              </p:ext>
            </p:extLst>
          </p:nvPr>
        </p:nvGraphicFramePr>
        <p:xfrm>
          <a:off x="8915400" y="3361766"/>
          <a:ext cx="9128726" cy="5983477"/>
        </p:xfrm>
        <a:graphic>
          <a:graphicData uri="http://schemas.openxmlformats.org/drawingml/2006/table">
            <a:tbl>
              <a:tblPr firstRow="1" bandRow="1">
                <a:tableStyleId>{7DF18680-E054-41AD-8BC1-D1AEF772440D}</a:tableStyleId>
              </a:tblPr>
              <a:tblGrid>
                <a:gridCol w="9128726">
                  <a:extLst>
                    <a:ext uri="{9D8B030D-6E8A-4147-A177-3AD203B41FA5}">
                      <a16:colId xmlns:a16="http://schemas.microsoft.com/office/drawing/2014/main" val="648804487"/>
                    </a:ext>
                  </a:extLst>
                </a:gridCol>
              </a:tblGrid>
              <a:tr h="1542014">
                <a:tc>
                  <a:txBody>
                    <a:bodyPr/>
                    <a:lstStyle/>
                    <a:p>
                      <a:pPr algn="ctr">
                        <a:lnSpc>
                          <a:spcPct val="150000"/>
                        </a:lnSpc>
                      </a:pPr>
                      <a:r>
                        <a:rPr lang="en-US" sz="3700" dirty="0" smtClean="0">
                          <a:latin typeface="Arial" panose="020B0604020202020204" pitchFamily="34" charset="0"/>
                          <a:cs typeface="Arial" panose="020B0604020202020204" pitchFamily="34" charset="0"/>
                        </a:rPr>
                        <a:t>Nghĩa</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14514165"/>
                  </a:ext>
                </a:extLst>
              </a:tr>
              <a:tr h="2458000">
                <a:tc>
                  <a:txBody>
                    <a:bodyPr/>
                    <a:lstStyle/>
                    <a:p>
                      <a:pPr algn="just">
                        <a:lnSpc>
                          <a:spcPct val="150000"/>
                        </a:lnSpc>
                      </a:pPr>
                      <a:r>
                        <a:rPr lang="vi-VN" sz="3700" dirty="0" smtClean="0">
                          <a:latin typeface="+mn-lt"/>
                          <a:cs typeface="Arial" panose="020B0604020202020204" pitchFamily="34" charset="0"/>
                        </a:rPr>
                        <a:t>1. khi đất nước có giặc, bổn phận của mọi người dân là phải đứng lên đánh giặc</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615882930"/>
                  </a:ext>
                </a:extLst>
              </a:tr>
              <a:tr h="1983463">
                <a:tc>
                  <a:txBody>
                    <a:bodyPr/>
                    <a:lstStyle/>
                    <a:p>
                      <a:pPr algn="just">
                        <a:lnSpc>
                          <a:spcPct val="150000"/>
                        </a:lnSpc>
                      </a:pPr>
                      <a:r>
                        <a:rPr lang="vi-VN" sz="3700" dirty="0" smtClean="0">
                          <a:latin typeface="+mn-lt"/>
                          <a:cs typeface="Arial" panose="020B0604020202020204" pitchFamily="34" charset="0"/>
                        </a:rPr>
                        <a:t>2. chịu đựng nắng mưa, sương gió qua nhiều năm tháng</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39096579"/>
                  </a:ext>
                </a:extLst>
              </a:tr>
            </a:tbl>
          </a:graphicData>
        </a:graphic>
      </p:graphicFrame>
      <p:pic>
        <p:nvPicPr>
          <p:cNvPr id="2" name="Picture 1"/>
          <p:cNvPicPr>
            <a:picLocks noChangeAspect="1"/>
          </p:cNvPicPr>
          <p:nvPr/>
        </p:nvPicPr>
        <p:blipFill>
          <a:blip r:embed="rId4"/>
          <a:stretch>
            <a:fillRect/>
          </a:stretch>
        </p:blipFill>
        <p:spPr>
          <a:xfrm>
            <a:off x="13716000" y="144290"/>
            <a:ext cx="3512134" cy="3512134"/>
          </a:xfrm>
          <a:prstGeom prst="rect">
            <a:avLst/>
          </a:prstGeom>
        </p:spPr>
      </p:pic>
    </p:spTree>
    <p:extLst>
      <p:ext uri="{BB962C8B-B14F-4D97-AF65-F5344CB8AC3E}">
        <p14:creationId xmlns:p14="http://schemas.microsoft.com/office/powerpoint/2010/main" val="15569911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3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style.rotation</p:attrName>
                                        </p:attrNameLst>
                                      </p:cBhvr>
                                      <p:tavLst>
                                        <p:tav tm="0">
                                          <p:val>
                                            <p:fltVal val="90"/>
                                          </p:val>
                                        </p:tav>
                                        <p:tav tm="100000">
                                          <p:val>
                                            <p:fltVal val="0"/>
                                          </p:val>
                                        </p:tav>
                                      </p:tavLst>
                                    </p:anim>
                                    <p:animEffect transition="in" filter="fade">
                                      <p:cBhvr>
                                        <p:cTn id="18" dur="500"/>
                                        <p:tgtEl>
                                          <p:spTgt spid="2"/>
                                        </p:tgtEl>
                                      </p:cBhvr>
                                    </p:animEffect>
                                  </p:childTnLst>
                                </p:cTn>
                              </p:par>
                              <p:par>
                                <p:cTn id="19" presetID="2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74959854"/>
              </p:ext>
            </p:extLst>
          </p:nvPr>
        </p:nvGraphicFramePr>
        <p:xfrm>
          <a:off x="304800" y="723900"/>
          <a:ext cx="9525000" cy="8918117"/>
        </p:xfrm>
        <a:graphic>
          <a:graphicData uri="http://schemas.openxmlformats.org/drawingml/2006/table">
            <a:tbl>
              <a:tblPr firstRow="1" bandRow="1">
                <a:tableStyleId>{93296810-A885-4BE3-A3E7-6D5BEEA58F35}</a:tableStyleId>
              </a:tblPr>
              <a:tblGrid>
                <a:gridCol w="9525000">
                  <a:extLst>
                    <a:ext uri="{9D8B030D-6E8A-4147-A177-3AD203B41FA5}">
                      <a16:colId xmlns:a16="http://schemas.microsoft.com/office/drawing/2014/main" val="648804487"/>
                    </a:ext>
                  </a:extLst>
                </a:gridCol>
              </a:tblGrid>
              <a:tr h="1380004">
                <a:tc>
                  <a:txBody>
                    <a:bodyPr/>
                    <a:lstStyle/>
                    <a:p>
                      <a:pPr algn="ctr">
                        <a:lnSpc>
                          <a:spcPct val="150000"/>
                        </a:lnSpc>
                      </a:pPr>
                      <a:r>
                        <a:rPr lang="vi-VN" sz="3700" dirty="0" smtClean="0">
                          <a:latin typeface="+mn-lt"/>
                          <a:cs typeface="Arial" panose="020B0604020202020204" pitchFamily="34" charset="0"/>
                        </a:rPr>
                        <a:t>Thành ngữ, tục ngữ</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14514165"/>
                  </a:ext>
                </a:extLst>
              </a:tr>
              <a:tr h="2582396">
                <a:tc>
                  <a:txBody>
                    <a:bodyPr/>
                    <a:lstStyle/>
                    <a:p>
                      <a:pPr algn="just">
                        <a:lnSpc>
                          <a:spcPct val="150000"/>
                        </a:lnSpc>
                      </a:pPr>
                      <a:r>
                        <a:rPr lang="vi-VN" sz="3700" dirty="0" smtClean="0">
                          <a:latin typeface="+mn-lt"/>
                          <a:cs typeface="Arial" panose="020B0604020202020204" pitchFamily="34" charset="0"/>
                        </a:rPr>
                        <a:t>c. Hầu muốn luyện cho mình thành một người có thể </a:t>
                      </a:r>
                      <a:r>
                        <a:rPr lang="vi-VN" sz="3700" b="1" dirty="0" smtClean="0">
                          <a:latin typeface="+mn-lt"/>
                          <a:cs typeface="Arial" panose="020B0604020202020204" pitchFamily="34" charset="0"/>
                        </a:rPr>
                        <a:t>dãi gió dầm mưa</a:t>
                      </a:r>
                      <a:r>
                        <a:rPr lang="vi-VN" sz="3700" dirty="0" smtClean="0">
                          <a:latin typeface="+mn-lt"/>
                          <a:cs typeface="Arial" panose="020B0604020202020204" pitchFamily="34" charset="0"/>
                        </a:rPr>
                        <a:t>. (Nguyễn Huy Tưởng)</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615882930"/>
                  </a:ext>
                </a:extLst>
              </a:tr>
              <a:tr h="2280313">
                <a:tc>
                  <a:txBody>
                    <a:bodyPr/>
                    <a:lstStyle/>
                    <a:p>
                      <a:pPr algn="just">
                        <a:lnSpc>
                          <a:spcPct val="150000"/>
                        </a:lnSpc>
                      </a:pPr>
                      <a:r>
                        <a:rPr lang="vi-VN" sz="3700" dirty="0" smtClean="0">
                          <a:latin typeface="+mn-lt"/>
                          <a:cs typeface="Arial" panose="020B0604020202020204" pitchFamily="34" charset="0"/>
                        </a:rPr>
                        <a:t>d. Họ nhìn lá cờ đỏ thêu sáu chữ vàng, lòng họ bừng bừng, tay họ như có thể </a:t>
                      </a:r>
                      <a:r>
                        <a:rPr lang="vi-VN" sz="3700" b="1" dirty="0" smtClean="0">
                          <a:latin typeface="+mn-lt"/>
                          <a:cs typeface="Arial" panose="020B0604020202020204" pitchFamily="34" charset="0"/>
                        </a:rPr>
                        <a:t>xoay trời chuyển đất</a:t>
                      </a:r>
                      <a:r>
                        <a:rPr lang="vi-VN" sz="3700" dirty="0" smtClean="0">
                          <a:latin typeface="+mn-lt"/>
                          <a:cs typeface="Arial" panose="020B0604020202020204" pitchFamily="34" charset="0"/>
                        </a:rPr>
                        <a:t>. (Nguyễn Huy Tưởng)</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39096579"/>
                  </a:ext>
                </a:extLst>
              </a:tr>
              <a:tr h="2280313">
                <a:tc>
                  <a:txBody>
                    <a:bodyPr/>
                    <a:lstStyle/>
                    <a:p>
                      <a:pPr algn="just">
                        <a:lnSpc>
                          <a:spcPct val="150000"/>
                        </a:lnSpc>
                      </a:pPr>
                      <a:r>
                        <a:rPr lang="vi-VN" sz="3700" dirty="0" smtClean="0">
                          <a:latin typeface="+mn-lt"/>
                          <a:cs typeface="Arial" panose="020B0604020202020204" pitchFamily="34" charset="0"/>
                        </a:rPr>
                        <a:t>e. </a:t>
                      </a:r>
                      <a:r>
                        <a:rPr lang="vi-VN" sz="3700" b="1" dirty="0" smtClean="0">
                          <a:latin typeface="+mn-lt"/>
                          <a:cs typeface="Arial" panose="020B0604020202020204" pitchFamily="34" charset="0"/>
                        </a:rPr>
                        <a:t>Giặc đến nhà đàn bà cũng đánh</a:t>
                      </a:r>
                      <a:r>
                        <a:rPr lang="vi-VN" sz="3700" dirty="0" smtClean="0">
                          <a:latin typeface="+mn-lt"/>
                          <a:cs typeface="Arial" panose="020B0604020202020204" pitchFamily="34" charset="0"/>
                        </a:rPr>
                        <a:t>. </a:t>
                      </a:r>
                      <a:endParaRPr lang="en-US" sz="3700" dirty="0" smtClean="0">
                        <a:latin typeface="+mn-lt"/>
                        <a:cs typeface="Arial" panose="020B0604020202020204" pitchFamily="34" charset="0"/>
                      </a:endParaRPr>
                    </a:p>
                    <a:p>
                      <a:pPr algn="just">
                        <a:lnSpc>
                          <a:spcPct val="150000"/>
                        </a:lnSpc>
                      </a:pPr>
                      <a:r>
                        <a:rPr lang="vi-VN" sz="3700" dirty="0" smtClean="0">
                          <a:latin typeface="+mn-lt"/>
                          <a:cs typeface="Arial" panose="020B0604020202020204" pitchFamily="34" charset="0"/>
                        </a:rPr>
                        <a:t>(Tục ngữ)</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492828220"/>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967711656"/>
              </p:ext>
            </p:extLst>
          </p:nvPr>
        </p:nvGraphicFramePr>
        <p:xfrm>
          <a:off x="10058400" y="723899"/>
          <a:ext cx="7833326" cy="8767093"/>
        </p:xfrm>
        <a:graphic>
          <a:graphicData uri="http://schemas.openxmlformats.org/drawingml/2006/table">
            <a:tbl>
              <a:tblPr firstRow="1" bandRow="1">
                <a:tableStyleId>{7DF18680-E054-41AD-8BC1-D1AEF772440D}</a:tableStyleId>
              </a:tblPr>
              <a:tblGrid>
                <a:gridCol w="7833326">
                  <a:extLst>
                    <a:ext uri="{9D8B030D-6E8A-4147-A177-3AD203B41FA5}">
                      <a16:colId xmlns:a16="http://schemas.microsoft.com/office/drawing/2014/main" val="648804487"/>
                    </a:ext>
                  </a:extLst>
                </a:gridCol>
              </a:tblGrid>
              <a:tr h="1424453">
                <a:tc>
                  <a:txBody>
                    <a:bodyPr/>
                    <a:lstStyle/>
                    <a:p>
                      <a:pPr algn="ctr">
                        <a:lnSpc>
                          <a:spcPct val="150000"/>
                        </a:lnSpc>
                      </a:pPr>
                      <a:r>
                        <a:rPr lang="en-US" sz="3700" dirty="0" smtClean="0">
                          <a:latin typeface="Arial" panose="020B0604020202020204" pitchFamily="34" charset="0"/>
                          <a:cs typeface="Arial" panose="020B0604020202020204" pitchFamily="34" charset="0"/>
                        </a:rPr>
                        <a:t>Nghĩa</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14514165"/>
                  </a:ext>
                </a:extLst>
              </a:tr>
              <a:tr h="2809092">
                <a:tc>
                  <a:txBody>
                    <a:bodyPr/>
                    <a:lstStyle/>
                    <a:p>
                      <a:pPr algn="just">
                        <a:lnSpc>
                          <a:spcPct val="150000"/>
                        </a:lnSpc>
                      </a:pPr>
                      <a:r>
                        <a:rPr lang="vi-VN" sz="3700" dirty="0" smtClean="0">
                          <a:latin typeface="+mn-lt"/>
                          <a:cs typeface="Arial" panose="020B0604020202020204" pitchFamily="34" charset="0"/>
                        </a:rPr>
                        <a:t>3. có sức mạnh phi thường, có thể làm được những việc to lớn</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615882930"/>
                  </a:ext>
                </a:extLst>
              </a:tr>
              <a:tr h="2266774">
                <a:tc>
                  <a:txBody>
                    <a:bodyPr/>
                    <a:lstStyle/>
                    <a:p>
                      <a:pPr algn="just">
                        <a:lnSpc>
                          <a:spcPct val="150000"/>
                        </a:lnSpc>
                      </a:pPr>
                      <a:r>
                        <a:rPr lang="vi-VN" sz="3700" dirty="0" smtClean="0">
                          <a:latin typeface="+mn-lt"/>
                          <a:cs typeface="Arial" panose="020B0604020202020204" pitchFamily="34" charset="0"/>
                        </a:rPr>
                        <a:t>4. ngay thẳng, đúng đắn, rõ ràng, không chút mờ ám</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39096579"/>
                  </a:ext>
                </a:extLst>
              </a:tr>
              <a:tr h="2266774">
                <a:tc>
                  <a:txBody>
                    <a:bodyPr/>
                    <a:lstStyle/>
                    <a:p>
                      <a:pPr algn="just">
                        <a:lnSpc>
                          <a:spcPct val="150000"/>
                        </a:lnSpc>
                      </a:pPr>
                      <a:r>
                        <a:rPr lang="vi-VN" sz="3700" dirty="0" smtClean="0">
                          <a:latin typeface="+mn-lt"/>
                          <a:cs typeface="Arial" panose="020B0604020202020204" pitchFamily="34" charset="0"/>
                        </a:rPr>
                        <a:t>5. (sự việc) quá rõ ràng, sáng tỏ, không còn nghi ngờ gì nữa</a:t>
                      </a:r>
                      <a:endParaRPr lang="en-US" sz="37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940103528"/>
                  </a:ext>
                </a:extLst>
              </a:tr>
            </a:tbl>
          </a:graphicData>
        </a:graphic>
      </p:graphicFrame>
      <p:sp>
        <p:nvSpPr>
          <p:cNvPr id="6" name="Freeform 7"/>
          <p:cNvSpPr/>
          <p:nvPr/>
        </p:nvSpPr>
        <p:spPr>
          <a:xfrm rot="15043327">
            <a:off x="16574518" y="-1519619"/>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7" name="Freeform 7"/>
          <p:cNvSpPr/>
          <p:nvPr/>
        </p:nvSpPr>
        <p:spPr>
          <a:xfrm rot="3270808" flipH="1">
            <a:off x="2385681" y="8111476"/>
            <a:ext cx="3008040"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Tree>
    <p:extLst>
      <p:ext uri="{BB962C8B-B14F-4D97-AF65-F5344CB8AC3E}">
        <p14:creationId xmlns:p14="http://schemas.microsoft.com/office/powerpoint/2010/main" val="27161435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agon 1"/>
          <p:cNvSpPr/>
          <p:nvPr/>
        </p:nvSpPr>
        <p:spPr>
          <a:xfrm>
            <a:off x="0" y="266700"/>
            <a:ext cx="5943600" cy="1028700"/>
          </a:xfrm>
          <a:prstGeom prst="homePlat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00" b="1" dirty="0" smtClean="0">
                <a:solidFill>
                  <a:schemeClr val="bg1"/>
                </a:solidFill>
                <a:latin typeface="Arial" panose="020B0604020202020204" pitchFamily="34" charset="0"/>
                <a:cs typeface="Arial" panose="020B0604020202020204" pitchFamily="34" charset="0"/>
              </a:rPr>
              <a:t>Đáp án </a:t>
            </a:r>
            <a:endParaRPr lang="en-US" sz="3700" b="1" dirty="0">
              <a:solidFill>
                <a:schemeClr val="bg1"/>
              </a:solidFill>
              <a:latin typeface="Arial" panose="020B0604020202020204" pitchFamily="34" charset="0"/>
              <a:cs typeface="Arial" panose="020B0604020202020204" pitchFamily="34" charset="0"/>
            </a:endParaRPr>
          </a:p>
        </p:txBody>
      </p:sp>
      <p:sp>
        <p:nvSpPr>
          <p:cNvPr id="3" name="Freeform 5"/>
          <p:cNvSpPr/>
          <p:nvPr/>
        </p:nvSpPr>
        <p:spPr>
          <a:xfrm>
            <a:off x="20320" y="6777214"/>
            <a:ext cx="2053348" cy="3509786"/>
          </a:xfrm>
          <a:custGeom>
            <a:avLst/>
            <a:gdLst/>
            <a:ahLst/>
            <a:cxnLst/>
            <a:rect l="l" t="t" r="r" b="b"/>
            <a:pathLst>
              <a:path w="2658897" h="5876015">
                <a:moveTo>
                  <a:pt x="0" y="0"/>
                </a:moveTo>
                <a:lnTo>
                  <a:pt x="2658896" y="0"/>
                </a:lnTo>
                <a:lnTo>
                  <a:pt x="2658896" y="5876015"/>
                </a:lnTo>
                <a:lnTo>
                  <a:pt x="0" y="5876015"/>
                </a:lnTo>
                <a:lnTo>
                  <a:pt x="0" y="0"/>
                </a:lnTo>
                <a:close/>
              </a:path>
            </a:pathLst>
          </a:custGeom>
          <a:blipFill>
            <a:blip r:embed="rId2"/>
            <a:stretch>
              <a:fillRect/>
            </a:stretch>
          </a:blipFill>
        </p:spPr>
      </p:sp>
      <p:sp>
        <p:nvSpPr>
          <p:cNvPr id="4" name="Freeform 5"/>
          <p:cNvSpPr/>
          <p:nvPr/>
        </p:nvSpPr>
        <p:spPr>
          <a:xfrm rot="10800000">
            <a:off x="16239732" y="-33020"/>
            <a:ext cx="2053348" cy="3509786"/>
          </a:xfrm>
          <a:custGeom>
            <a:avLst/>
            <a:gdLst/>
            <a:ahLst/>
            <a:cxnLst/>
            <a:rect l="l" t="t" r="r" b="b"/>
            <a:pathLst>
              <a:path w="2658897" h="5876015">
                <a:moveTo>
                  <a:pt x="0" y="0"/>
                </a:moveTo>
                <a:lnTo>
                  <a:pt x="2658896" y="0"/>
                </a:lnTo>
                <a:lnTo>
                  <a:pt x="2658896" y="5876015"/>
                </a:lnTo>
                <a:lnTo>
                  <a:pt x="0" y="5876015"/>
                </a:lnTo>
                <a:lnTo>
                  <a:pt x="0" y="0"/>
                </a:lnTo>
                <a:close/>
              </a:path>
            </a:pathLst>
          </a:custGeom>
          <a:blipFill>
            <a:blip r:embed="rId2"/>
            <a:stretch>
              <a:fillRect/>
            </a:stretch>
          </a:blipFill>
        </p:spPr>
      </p:sp>
      <p:sp>
        <p:nvSpPr>
          <p:cNvPr id="5" name="Rounded Rectangle 4"/>
          <p:cNvSpPr/>
          <p:nvPr/>
        </p:nvSpPr>
        <p:spPr>
          <a:xfrm>
            <a:off x="591116" y="1750060"/>
            <a:ext cx="7924800" cy="2479040"/>
          </a:xfrm>
          <a:prstGeom prst="roundRect">
            <a:avLst>
              <a:gd name="adj" fmla="val 8486"/>
            </a:avLst>
          </a:prstGeom>
          <a:solidFill>
            <a:schemeClr val="bg1"/>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a. Dã tâm của quân giặc đã </a:t>
            </a:r>
            <a:r>
              <a:rPr lang="vi-VN" sz="3700" b="1" dirty="0">
                <a:solidFill>
                  <a:schemeClr val="tx1"/>
                </a:solidFill>
                <a:latin typeface="Arial" panose="020B0604020202020204" pitchFamily="34" charset="0"/>
                <a:cs typeface="Arial" panose="020B0604020202020204" pitchFamily="34" charset="0"/>
              </a:rPr>
              <a:t>hai năm rõ mười</a:t>
            </a:r>
            <a:r>
              <a:rPr lang="vi-VN" sz="3700" dirty="0">
                <a:solidFill>
                  <a:schemeClr val="tx1"/>
                </a:solidFill>
                <a:latin typeface="Arial" panose="020B0604020202020204" pitchFamily="34" charset="0"/>
                <a:cs typeface="Arial" panose="020B0604020202020204" pitchFamily="34" charset="0"/>
              </a:rPr>
              <a:t>. (Nguyễn Huy Tưởng)</a:t>
            </a:r>
          </a:p>
        </p:txBody>
      </p:sp>
      <p:sp>
        <p:nvSpPr>
          <p:cNvPr id="6" name="Rounded Rectangle 5"/>
          <p:cNvSpPr/>
          <p:nvPr/>
        </p:nvSpPr>
        <p:spPr>
          <a:xfrm>
            <a:off x="601276" y="4610100"/>
            <a:ext cx="7914640" cy="2514600"/>
          </a:xfrm>
          <a:prstGeom prst="roundRect">
            <a:avLst>
              <a:gd name="adj" fmla="val 8486"/>
            </a:avLst>
          </a:prstGeom>
          <a:solidFill>
            <a:schemeClr val="bg1"/>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b. Chữ đề phải </a:t>
            </a:r>
            <a:r>
              <a:rPr lang="vi-VN" sz="3700" b="1" dirty="0">
                <a:solidFill>
                  <a:schemeClr val="tx1"/>
                </a:solidFill>
                <a:latin typeface="Arial" panose="020B0604020202020204" pitchFamily="34" charset="0"/>
                <a:cs typeface="Arial" panose="020B0604020202020204" pitchFamily="34" charset="0"/>
              </a:rPr>
              <a:t>quang minh chính đại</a:t>
            </a:r>
            <a:r>
              <a:rPr lang="vi-VN" sz="3700" dirty="0">
                <a:solidFill>
                  <a:schemeClr val="tx1"/>
                </a:solidFill>
                <a:latin typeface="Arial" panose="020B0604020202020204" pitchFamily="34" charset="0"/>
                <a:cs typeface="Arial" panose="020B0604020202020204" pitchFamily="34" charset="0"/>
              </a:rPr>
              <a:t> như ban ngày. (Nguyễn Huy Tưởng)</a:t>
            </a:r>
          </a:p>
        </p:txBody>
      </p:sp>
      <p:sp>
        <p:nvSpPr>
          <p:cNvPr id="7" name="Rounded Rectangle 6"/>
          <p:cNvSpPr/>
          <p:nvPr/>
        </p:nvSpPr>
        <p:spPr>
          <a:xfrm>
            <a:off x="8810556" y="1826260"/>
            <a:ext cx="8991600" cy="2402840"/>
          </a:xfrm>
          <a:prstGeom prst="roundRect">
            <a:avLst>
              <a:gd name="adj" fmla="val 8486"/>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5. (sự việc) quá rõ ràng, sáng tỏ, không còn nghi ngờ gì nữa</a:t>
            </a:r>
          </a:p>
        </p:txBody>
      </p:sp>
      <p:sp>
        <p:nvSpPr>
          <p:cNvPr id="8" name="Rounded Rectangle 7"/>
          <p:cNvSpPr/>
          <p:nvPr/>
        </p:nvSpPr>
        <p:spPr>
          <a:xfrm>
            <a:off x="8810556" y="4610100"/>
            <a:ext cx="8991600" cy="2514600"/>
          </a:xfrm>
          <a:prstGeom prst="roundRect">
            <a:avLst>
              <a:gd name="adj" fmla="val 8486"/>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4. ngay thẳng, đúng đắn, rõ ràng, không chút mờ ám</a:t>
            </a:r>
          </a:p>
        </p:txBody>
      </p:sp>
      <p:sp>
        <p:nvSpPr>
          <p:cNvPr id="9" name="Rounded Rectangle 8"/>
          <p:cNvSpPr/>
          <p:nvPr/>
        </p:nvSpPr>
        <p:spPr>
          <a:xfrm>
            <a:off x="601276" y="7505700"/>
            <a:ext cx="7914640" cy="2514600"/>
          </a:xfrm>
          <a:prstGeom prst="roundRect">
            <a:avLst>
              <a:gd name="adj" fmla="val 8486"/>
            </a:avLst>
          </a:prstGeom>
          <a:solidFill>
            <a:schemeClr val="bg1"/>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c. Hầu muốn luyện cho mình thành một người có thể </a:t>
            </a:r>
            <a:r>
              <a:rPr lang="vi-VN" sz="3700" b="1" dirty="0">
                <a:solidFill>
                  <a:schemeClr val="tx1"/>
                </a:solidFill>
                <a:latin typeface="Arial" panose="020B0604020202020204" pitchFamily="34" charset="0"/>
                <a:cs typeface="Arial" panose="020B0604020202020204" pitchFamily="34" charset="0"/>
              </a:rPr>
              <a:t>dãi gió dầm mưa</a:t>
            </a:r>
            <a:r>
              <a:rPr lang="vi-VN" sz="3700" dirty="0">
                <a:solidFill>
                  <a:schemeClr val="tx1"/>
                </a:solidFill>
                <a:latin typeface="Arial" panose="020B0604020202020204" pitchFamily="34" charset="0"/>
                <a:cs typeface="Arial" panose="020B0604020202020204" pitchFamily="34" charset="0"/>
              </a:rPr>
              <a:t>. (Nguyễn Huy Tưởng)</a:t>
            </a:r>
          </a:p>
        </p:txBody>
      </p:sp>
      <p:sp>
        <p:nvSpPr>
          <p:cNvPr id="10" name="Rounded Rectangle 9"/>
          <p:cNvSpPr/>
          <p:nvPr/>
        </p:nvSpPr>
        <p:spPr>
          <a:xfrm>
            <a:off x="8810556" y="7505700"/>
            <a:ext cx="8991600" cy="2514600"/>
          </a:xfrm>
          <a:prstGeom prst="roundRect">
            <a:avLst>
              <a:gd name="adj" fmla="val 8486"/>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2. chịu đựng nắng mưa, sương gió qua nhiều năm tháng</a:t>
            </a:r>
          </a:p>
        </p:txBody>
      </p:sp>
    </p:spTree>
    <p:extLst>
      <p:ext uri="{BB962C8B-B14F-4D97-AF65-F5344CB8AC3E}">
        <p14:creationId xmlns:p14="http://schemas.microsoft.com/office/powerpoint/2010/main" val="423886284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91116" y="5542774"/>
            <a:ext cx="7914640" cy="2846352"/>
          </a:xfrm>
          <a:prstGeom prst="roundRect">
            <a:avLst>
              <a:gd name="adj" fmla="val 8486"/>
            </a:avLst>
          </a:prstGeom>
          <a:solidFill>
            <a:schemeClr val="bg1"/>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e. </a:t>
            </a:r>
            <a:r>
              <a:rPr lang="vi-VN" sz="3700" b="1" dirty="0">
                <a:solidFill>
                  <a:schemeClr val="tx1"/>
                </a:solidFill>
                <a:latin typeface="Arial" panose="020B0604020202020204" pitchFamily="34" charset="0"/>
                <a:cs typeface="Arial" panose="020B0604020202020204" pitchFamily="34" charset="0"/>
              </a:rPr>
              <a:t>Giặc đến nhà đàn bà cũng đánh</a:t>
            </a:r>
            <a:r>
              <a:rPr lang="vi-VN" sz="3700" dirty="0">
                <a:solidFill>
                  <a:schemeClr val="tx1"/>
                </a:solidFill>
                <a:latin typeface="Arial" panose="020B0604020202020204" pitchFamily="34" charset="0"/>
                <a:cs typeface="Arial" panose="020B0604020202020204" pitchFamily="34" charset="0"/>
              </a:rPr>
              <a:t>. (Tục ngữ)</a:t>
            </a:r>
          </a:p>
        </p:txBody>
      </p:sp>
      <p:sp>
        <p:nvSpPr>
          <p:cNvPr id="4" name="Rounded Rectangle 3"/>
          <p:cNvSpPr/>
          <p:nvPr/>
        </p:nvSpPr>
        <p:spPr>
          <a:xfrm>
            <a:off x="9142593" y="1781034"/>
            <a:ext cx="8182044" cy="3393440"/>
          </a:xfrm>
          <a:prstGeom prst="roundRect">
            <a:avLst>
              <a:gd name="adj" fmla="val 8486"/>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3. có sức mạnh phi thường, có thể làm được những việc to lớn</a:t>
            </a:r>
          </a:p>
        </p:txBody>
      </p:sp>
      <p:sp>
        <p:nvSpPr>
          <p:cNvPr id="5" name="Rounded Rectangle 4"/>
          <p:cNvSpPr/>
          <p:nvPr/>
        </p:nvSpPr>
        <p:spPr>
          <a:xfrm>
            <a:off x="9142593" y="5497548"/>
            <a:ext cx="8182044" cy="2846352"/>
          </a:xfrm>
          <a:prstGeom prst="roundRect">
            <a:avLst>
              <a:gd name="adj" fmla="val 8486"/>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1. khi đất nước có giặc, bổn phận của mọi người dân là phải đứng lên đánh giặc</a:t>
            </a:r>
          </a:p>
        </p:txBody>
      </p:sp>
      <p:sp>
        <p:nvSpPr>
          <p:cNvPr id="6" name="Freeform 5"/>
          <p:cNvSpPr/>
          <p:nvPr/>
        </p:nvSpPr>
        <p:spPr>
          <a:xfrm>
            <a:off x="15139208" y="7581900"/>
            <a:ext cx="2662948" cy="3995667"/>
          </a:xfrm>
          <a:custGeom>
            <a:avLst/>
            <a:gdLst/>
            <a:ahLst/>
            <a:cxnLst/>
            <a:rect l="l" t="t" r="r" b="b"/>
            <a:pathLst>
              <a:path w="2658897" h="5876015">
                <a:moveTo>
                  <a:pt x="0" y="0"/>
                </a:moveTo>
                <a:lnTo>
                  <a:pt x="2658896" y="0"/>
                </a:lnTo>
                <a:lnTo>
                  <a:pt x="2658896" y="5876015"/>
                </a:lnTo>
                <a:lnTo>
                  <a:pt x="0" y="5876015"/>
                </a:lnTo>
                <a:lnTo>
                  <a:pt x="0" y="0"/>
                </a:lnTo>
                <a:close/>
              </a:path>
            </a:pathLst>
          </a:custGeom>
          <a:blipFill>
            <a:blip r:embed="rId2"/>
            <a:stretch>
              <a:fillRect/>
            </a:stretch>
          </a:blipFill>
        </p:spPr>
      </p:sp>
      <p:sp>
        <p:nvSpPr>
          <p:cNvPr id="7" name="Freeform 5"/>
          <p:cNvSpPr/>
          <p:nvPr/>
        </p:nvSpPr>
        <p:spPr>
          <a:xfrm rot="10800000">
            <a:off x="0" y="-1638300"/>
            <a:ext cx="2418080" cy="3962400"/>
          </a:xfrm>
          <a:custGeom>
            <a:avLst/>
            <a:gdLst/>
            <a:ahLst/>
            <a:cxnLst/>
            <a:rect l="l" t="t" r="r" b="b"/>
            <a:pathLst>
              <a:path w="2658897" h="5876015">
                <a:moveTo>
                  <a:pt x="0" y="0"/>
                </a:moveTo>
                <a:lnTo>
                  <a:pt x="2658896" y="0"/>
                </a:lnTo>
                <a:lnTo>
                  <a:pt x="2658896" y="5876015"/>
                </a:lnTo>
                <a:lnTo>
                  <a:pt x="0" y="5876015"/>
                </a:lnTo>
                <a:lnTo>
                  <a:pt x="0" y="0"/>
                </a:lnTo>
                <a:close/>
              </a:path>
            </a:pathLst>
          </a:custGeom>
          <a:blipFill>
            <a:blip r:embed="rId2"/>
            <a:stretch>
              <a:fillRect/>
            </a:stretch>
          </a:blipFill>
        </p:spPr>
      </p:sp>
      <p:sp>
        <p:nvSpPr>
          <p:cNvPr id="8" name="Rounded Rectangle 7"/>
          <p:cNvSpPr/>
          <p:nvPr/>
        </p:nvSpPr>
        <p:spPr>
          <a:xfrm>
            <a:off x="591116" y="1750060"/>
            <a:ext cx="7924800" cy="3501054"/>
          </a:xfrm>
          <a:prstGeom prst="roundRect">
            <a:avLst>
              <a:gd name="adj" fmla="val 8486"/>
            </a:avLst>
          </a:prstGeom>
          <a:solidFill>
            <a:schemeClr val="bg1"/>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700" dirty="0">
                <a:solidFill>
                  <a:schemeClr val="tx1"/>
                </a:solidFill>
                <a:latin typeface="Arial" panose="020B0604020202020204" pitchFamily="34" charset="0"/>
                <a:cs typeface="Arial" panose="020B0604020202020204" pitchFamily="34" charset="0"/>
              </a:rPr>
              <a:t>d. Họ nhìn lá cờ đỏ thêu sáu chữ vàng, lòng họ bừng bừng, tay họ như có thể </a:t>
            </a:r>
            <a:r>
              <a:rPr lang="vi-VN" sz="3700" b="1" dirty="0">
                <a:solidFill>
                  <a:schemeClr val="tx1"/>
                </a:solidFill>
                <a:latin typeface="Arial" panose="020B0604020202020204" pitchFamily="34" charset="0"/>
                <a:cs typeface="Arial" panose="020B0604020202020204" pitchFamily="34" charset="0"/>
              </a:rPr>
              <a:t>xoay trời chuyển đất</a:t>
            </a:r>
            <a:r>
              <a:rPr lang="vi-VN" sz="3700" dirty="0">
                <a:solidFill>
                  <a:schemeClr val="tx1"/>
                </a:solidFill>
                <a:latin typeface="Arial" panose="020B0604020202020204" pitchFamily="34" charset="0"/>
                <a:cs typeface="Arial" panose="020B0604020202020204" pitchFamily="34" charset="0"/>
              </a:rPr>
              <a:t>. (Nguyễn Huy Tưởng)</a:t>
            </a:r>
          </a:p>
        </p:txBody>
      </p:sp>
    </p:spTree>
    <p:extLst>
      <p:ext uri="{BB962C8B-B14F-4D97-AF65-F5344CB8AC3E}">
        <p14:creationId xmlns:p14="http://schemas.microsoft.com/office/powerpoint/2010/main" val="27738007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p:nvPr/>
        </p:nvSpPr>
        <p:spPr>
          <a:xfrm rot="5122803">
            <a:off x="-195878" y="-1497105"/>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8" name="Rounded Rectangle 7"/>
          <p:cNvSpPr/>
          <p:nvPr/>
        </p:nvSpPr>
        <p:spPr>
          <a:xfrm>
            <a:off x="5029200" y="1875226"/>
            <a:ext cx="8001000" cy="1363294"/>
          </a:xfrm>
          <a:prstGeom prst="roundRect">
            <a:avLst>
              <a:gd name="adj" fmla="val 18259"/>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200" b="1" dirty="0">
                <a:solidFill>
                  <a:srgbClr val="4D4614"/>
                </a:solidFill>
                <a:latin typeface="Arial" panose="020B0604020202020204" pitchFamily="34" charset="0"/>
                <a:cs typeface="Arial" panose="020B0604020202020204" pitchFamily="34" charset="0"/>
              </a:rPr>
              <a:t>Bài tập </a:t>
            </a:r>
            <a:r>
              <a:rPr lang="en-US" sz="4200" b="1" dirty="0" smtClean="0">
                <a:solidFill>
                  <a:srgbClr val="4D4614"/>
                </a:solidFill>
                <a:latin typeface="Arial" panose="020B0604020202020204" pitchFamily="34" charset="0"/>
                <a:cs typeface="Arial" panose="020B0604020202020204" pitchFamily="34" charset="0"/>
              </a:rPr>
              <a:t>4</a:t>
            </a:r>
            <a:r>
              <a:rPr lang="vi-VN" sz="4200" b="1" dirty="0" smtClean="0">
                <a:solidFill>
                  <a:srgbClr val="4D4614"/>
                </a:solidFill>
                <a:latin typeface="Arial" panose="020B0604020202020204" pitchFamily="34" charset="0"/>
                <a:cs typeface="Arial" panose="020B0604020202020204" pitchFamily="34" charset="0"/>
              </a:rPr>
              <a:t> </a:t>
            </a:r>
            <a:r>
              <a:rPr lang="vi-VN" sz="4200" b="1" dirty="0">
                <a:solidFill>
                  <a:srgbClr val="4D4614"/>
                </a:solidFill>
                <a:latin typeface="Arial" panose="020B0604020202020204" pitchFamily="34" charset="0"/>
                <a:cs typeface="Arial" panose="020B0604020202020204" pitchFamily="34" charset="0"/>
              </a:rPr>
              <a:t>SGK </a:t>
            </a:r>
            <a:r>
              <a:rPr lang="vi-VN" sz="4200" b="1" dirty="0" smtClean="0">
                <a:solidFill>
                  <a:srgbClr val="4D4614"/>
                </a:solidFill>
                <a:latin typeface="Arial" panose="020B0604020202020204" pitchFamily="34" charset="0"/>
                <a:cs typeface="Arial" panose="020B0604020202020204" pitchFamily="34" charset="0"/>
              </a:rPr>
              <a:t>tr.</a:t>
            </a:r>
            <a:r>
              <a:rPr lang="en-US" sz="4200" b="1" dirty="0" smtClean="0">
                <a:solidFill>
                  <a:srgbClr val="4D4614"/>
                </a:solidFill>
                <a:latin typeface="Arial" panose="020B0604020202020204" pitchFamily="34" charset="0"/>
                <a:cs typeface="Arial" panose="020B0604020202020204" pitchFamily="34" charset="0"/>
              </a:rPr>
              <a:t>117</a:t>
            </a:r>
            <a:endParaRPr lang="vi-VN" sz="4200" b="1" dirty="0">
              <a:solidFill>
                <a:srgbClr val="4D4614"/>
              </a:solidFill>
              <a:latin typeface="Arial" panose="020B0604020202020204" pitchFamily="34" charset="0"/>
              <a:cs typeface="Arial" panose="020B0604020202020204" pitchFamily="34" charset="0"/>
            </a:endParaRPr>
          </a:p>
        </p:txBody>
      </p:sp>
      <p:sp>
        <p:nvSpPr>
          <p:cNvPr id="11" name="Rounded Rectangle 10"/>
          <p:cNvSpPr/>
          <p:nvPr/>
        </p:nvSpPr>
        <p:spPr>
          <a:xfrm>
            <a:off x="533400" y="4191126"/>
            <a:ext cx="13648863" cy="4191000"/>
          </a:xfrm>
          <a:prstGeom prst="roundRect">
            <a:avLst>
              <a:gd name="adj" fmla="val 13828"/>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Viết một đoạn văn (khoảng 5 – 7 dòng) nêu cảm nghĩ của em sau khi học văn bản </a:t>
            </a:r>
            <a:r>
              <a:rPr lang="vi-VN" sz="4000" i="1" dirty="0">
                <a:solidFill>
                  <a:schemeClr val="tx1"/>
                </a:solidFill>
                <a:latin typeface="Arial" panose="020B0604020202020204" pitchFamily="34" charset="0"/>
                <a:cs typeface="Arial" panose="020B0604020202020204" pitchFamily="34" charset="0"/>
              </a:rPr>
              <a:t>Hịch tướng sĩ </a:t>
            </a:r>
            <a:r>
              <a:rPr lang="vi-VN" sz="4000" dirty="0">
                <a:solidFill>
                  <a:schemeClr val="tx1"/>
                </a:solidFill>
                <a:latin typeface="Arial" panose="020B0604020202020204" pitchFamily="34" charset="0"/>
                <a:cs typeface="Arial" panose="020B0604020202020204" pitchFamily="34" charset="0"/>
              </a:rPr>
              <a:t>của Trần Quốc Tuấn; trong đó có dùng ít nhất hai từ Hán Việt. Chỉ ra nghĩa của hai từ Hán Việt được sử dụng trong đoạn văn.</a:t>
            </a:r>
          </a:p>
        </p:txBody>
      </p:sp>
      <p:sp>
        <p:nvSpPr>
          <p:cNvPr id="12" name="Freeform 6"/>
          <p:cNvSpPr/>
          <p:nvPr/>
        </p:nvSpPr>
        <p:spPr>
          <a:xfrm rot="63579">
            <a:off x="16731988" y="5980893"/>
            <a:ext cx="2563317" cy="4802467"/>
          </a:xfrm>
          <a:custGeom>
            <a:avLst/>
            <a:gdLst/>
            <a:ahLst/>
            <a:cxnLst/>
            <a:rect l="l" t="t" r="r" b="b"/>
            <a:pathLst>
              <a:path w="2563317" h="4802467">
                <a:moveTo>
                  <a:pt x="0" y="0"/>
                </a:moveTo>
                <a:lnTo>
                  <a:pt x="2563316" y="0"/>
                </a:lnTo>
                <a:lnTo>
                  <a:pt x="2563316" y="4802467"/>
                </a:lnTo>
                <a:lnTo>
                  <a:pt x="0" y="4802467"/>
                </a:lnTo>
                <a:lnTo>
                  <a:pt x="0" y="0"/>
                </a:lnTo>
                <a:close/>
              </a:path>
            </a:pathLst>
          </a:custGeom>
          <a:blipFill>
            <a:blip r:embed="rId3"/>
            <a:stretch>
              <a:fillRect/>
            </a:stretch>
          </a:blipFill>
        </p:spPr>
      </p:sp>
      <p:pic>
        <p:nvPicPr>
          <p:cNvPr id="2" name="Picture 1"/>
          <p:cNvPicPr>
            <a:picLocks noChangeAspect="1"/>
          </p:cNvPicPr>
          <p:nvPr/>
        </p:nvPicPr>
        <p:blipFill>
          <a:blip r:embed="rId4"/>
          <a:stretch>
            <a:fillRect/>
          </a:stretch>
        </p:blipFill>
        <p:spPr>
          <a:xfrm>
            <a:off x="13905252" y="922619"/>
            <a:ext cx="4130180" cy="5844594"/>
          </a:xfrm>
          <a:prstGeom prst="rect">
            <a:avLst/>
          </a:prstGeom>
        </p:spPr>
      </p:pic>
    </p:spTree>
    <p:extLst>
      <p:ext uri="{BB962C8B-B14F-4D97-AF65-F5344CB8AC3E}">
        <p14:creationId xmlns:p14="http://schemas.microsoft.com/office/powerpoint/2010/main" val="24430329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3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 calcmode="lin" valueType="num">
                                      <p:cBhvr>
                                        <p:cTn id="19" dur="500" fill="hold"/>
                                        <p:tgtEl>
                                          <p:spTgt spid="2"/>
                                        </p:tgtEl>
                                        <p:attrNameLst>
                                          <p:attrName>style.rotation</p:attrName>
                                        </p:attrNameLst>
                                      </p:cBhvr>
                                      <p:tavLst>
                                        <p:tav tm="0">
                                          <p:val>
                                            <p:fltVal val="90"/>
                                          </p:val>
                                        </p:tav>
                                        <p:tav tm="100000">
                                          <p:val>
                                            <p:fltVal val="0"/>
                                          </p:val>
                                        </p:tav>
                                      </p:tavLst>
                                    </p:anim>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5"/>
          <p:cNvSpPr/>
          <p:nvPr/>
        </p:nvSpPr>
        <p:spPr>
          <a:xfrm flipH="1">
            <a:off x="11125200" y="571500"/>
            <a:ext cx="7162800" cy="1028700"/>
          </a:xfrm>
          <a:prstGeom prst="homePlat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smtClean="0">
                <a:solidFill>
                  <a:schemeClr val="bg1"/>
                </a:solidFill>
                <a:latin typeface="Arial" panose="020B0604020202020204" pitchFamily="34" charset="0"/>
                <a:cs typeface="Arial" panose="020B0604020202020204" pitchFamily="34" charset="0"/>
              </a:rPr>
              <a:t>Đoạn văn tham khảo</a:t>
            </a:r>
            <a:endParaRPr lang="en-US" sz="4500" b="1" dirty="0">
              <a:solidFill>
                <a:schemeClr val="bg1"/>
              </a:solidFill>
              <a:latin typeface="Arial" panose="020B0604020202020204" pitchFamily="34" charset="0"/>
              <a:cs typeface="Arial" panose="020B0604020202020204" pitchFamily="34" charset="0"/>
            </a:endParaRPr>
          </a:p>
        </p:txBody>
      </p:sp>
      <p:sp>
        <p:nvSpPr>
          <p:cNvPr id="7" name="Rounded Rectangle 6"/>
          <p:cNvSpPr/>
          <p:nvPr/>
        </p:nvSpPr>
        <p:spPr>
          <a:xfrm>
            <a:off x="304800" y="1948115"/>
            <a:ext cx="17754600" cy="5100385"/>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500" dirty="0">
                <a:solidFill>
                  <a:schemeClr val="tx1"/>
                </a:solidFill>
                <a:cs typeface="Arial" panose="020B0604020202020204" pitchFamily="34" charset="0"/>
              </a:rPr>
              <a:t>Hịch tướng sĩ của Trần Quốc Tuấn là một trong những văn bản nghị luận có giá trị đặc sắc về nội dung và nghệ thuật. Về nội dung, văn bản này đã thể hiện lòng yêu nước, căm thù giặc sâu sắc của tác giả; có tác dụng động viên, khích lệ mạnh mẽ tinh thần, ý chí chiến đấu của các tướng sĩ. Về nghệ thuật, với cách lập luận chặt chẽ, đầy sức thuyết phục (lí lẽ xác đáng, bằng chứng rõ ràng) và lời văn giàu cảm xúc, Hịch tướng sĩ thật sự là một trong những văn bản mẫu mực của văn bản nghị luận trung </a:t>
            </a:r>
            <a:r>
              <a:rPr lang="vi-VN" sz="3500" dirty="0" smtClean="0">
                <a:solidFill>
                  <a:schemeClr val="tx1"/>
                </a:solidFill>
                <a:cs typeface="Arial" panose="020B0604020202020204" pitchFamily="34" charset="0"/>
              </a:rPr>
              <a:t>đại</a:t>
            </a:r>
            <a:r>
              <a:rPr lang="en-US" sz="3500" dirty="0" smtClean="0">
                <a:solidFill>
                  <a:schemeClr val="tx1"/>
                </a:solidFill>
                <a:cs typeface="Arial" panose="020B0604020202020204" pitchFamily="34" charset="0"/>
              </a:rPr>
              <a:t>.</a:t>
            </a:r>
            <a:endParaRPr lang="vi-VN" sz="3500" dirty="0">
              <a:solidFill>
                <a:schemeClr val="tx1"/>
              </a:solidFill>
              <a:latin typeface="Arial" panose="020B0604020202020204" pitchFamily="34" charset="0"/>
              <a:cs typeface="Arial" panose="020B0604020202020204" pitchFamily="34" charset="0"/>
            </a:endParaRPr>
          </a:p>
        </p:txBody>
      </p:sp>
      <p:sp>
        <p:nvSpPr>
          <p:cNvPr id="8" name="Freeform 7"/>
          <p:cNvSpPr/>
          <p:nvPr/>
        </p:nvSpPr>
        <p:spPr>
          <a:xfrm rot="5122803">
            <a:off x="116782" y="-991558"/>
            <a:ext cx="2634417" cy="4040516"/>
          </a:xfrm>
          <a:custGeom>
            <a:avLst/>
            <a:gdLst/>
            <a:ahLst/>
            <a:cxnLst/>
            <a:rect l="l" t="t" r="r" b="b"/>
            <a:pathLst>
              <a:path w="2634417" h="4040516">
                <a:moveTo>
                  <a:pt x="0" y="0"/>
                </a:moveTo>
                <a:lnTo>
                  <a:pt x="2634416" y="0"/>
                </a:lnTo>
                <a:lnTo>
                  <a:pt x="2634416" y="4040516"/>
                </a:lnTo>
                <a:lnTo>
                  <a:pt x="0" y="4040516"/>
                </a:lnTo>
                <a:lnTo>
                  <a:pt x="0" y="0"/>
                </a:lnTo>
                <a:close/>
              </a:path>
            </a:pathLst>
          </a:custGeom>
          <a:blipFill>
            <a:blip r:embed="rId2"/>
            <a:stretch>
              <a:fillRect/>
            </a:stretch>
          </a:blipFill>
        </p:spPr>
      </p:sp>
      <p:sp>
        <p:nvSpPr>
          <p:cNvPr id="9" name="Right Arrow 8"/>
          <p:cNvSpPr/>
          <p:nvPr/>
        </p:nvSpPr>
        <p:spPr>
          <a:xfrm>
            <a:off x="1384620" y="7973961"/>
            <a:ext cx="990600" cy="1358317"/>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2590800" y="7336895"/>
            <a:ext cx="14196060" cy="2632448"/>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500" b="1" dirty="0" smtClean="0">
                <a:solidFill>
                  <a:schemeClr val="tx1"/>
                </a:solidFill>
                <a:cs typeface="Arial" panose="020B0604020202020204" pitchFamily="34" charset="0"/>
              </a:rPr>
              <a:t>Từ </a:t>
            </a:r>
            <a:r>
              <a:rPr lang="vi-VN" sz="3500" b="1" dirty="0">
                <a:solidFill>
                  <a:schemeClr val="tx1"/>
                </a:solidFill>
                <a:cs typeface="Arial" panose="020B0604020202020204" pitchFamily="34" charset="0"/>
              </a:rPr>
              <a:t>Hán </a:t>
            </a:r>
            <a:r>
              <a:rPr lang="vi-VN" sz="3500" b="1" dirty="0" smtClean="0">
                <a:solidFill>
                  <a:schemeClr val="tx1"/>
                </a:solidFill>
                <a:cs typeface="Arial" panose="020B0604020202020204" pitchFamily="34" charset="0"/>
              </a:rPr>
              <a:t>Việt:</a:t>
            </a:r>
            <a:r>
              <a:rPr lang="vi-VN" sz="3500" dirty="0" smtClean="0">
                <a:solidFill>
                  <a:schemeClr val="tx1"/>
                </a:solidFill>
                <a:cs typeface="Arial" panose="020B0604020202020204" pitchFamily="34" charset="0"/>
              </a:rPr>
              <a:t> </a:t>
            </a:r>
            <a:r>
              <a:rPr lang="vi-VN" sz="3500" dirty="0">
                <a:solidFill>
                  <a:schemeClr val="tx1"/>
                </a:solidFill>
                <a:cs typeface="Arial" panose="020B0604020202020204" pitchFamily="34" charset="0"/>
              </a:rPr>
              <a:t>khích lệ và trung đại. </a:t>
            </a:r>
          </a:p>
          <a:p>
            <a:pPr marL="457200" indent="-457200" algn="just">
              <a:lnSpc>
                <a:spcPct val="150000"/>
              </a:lnSpc>
              <a:buFont typeface="Arial" panose="020B0604020202020204" pitchFamily="34" charset="0"/>
              <a:buChar char="•"/>
            </a:pPr>
            <a:r>
              <a:rPr lang="vi-VN" sz="3500" dirty="0" smtClean="0">
                <a:solidFill>
                  <a:schemeClr val="tx1"/>
                </a:solidFill>
                <a:cs typeface="Arial" panose="020B0604020202020204" pitchFamily="34" charset="0"/>
              </a:rPr>
              <a:t>Khích </a:t>
            </a:r>
            <a:r>
              <a:rPr lang="vi-VN" sz="3500" dirty="0">
                <a:solidFill>
                  <a:schemeClr val="tx1"/>
                </a:solidFill>
                <a:cs typeface="Arial" panose="020B0604020202020204" pitchFamily="34" charset="0"/>
              </a:rPr>
              <a:t>lệ: Tác động đến tinh thần, làm hăng hái, hưng phấn thêm lên</a:t>
            </a:r>
          </a:p>
          <a:p>
            <a:pPr marL="457200" indent="-457200" algn="just">
              <a:lnSpc>
                <a:spcPct val="150000"/>
              </a:lnSpc>
              <a:buFont typeface="Arial" panose="020B0604020202020204" pitchFamily="34" charset="0"/>
              <a:buChar char="•"/>
            </a:pPr>
            <a:r>
              <a:rPr lang="vi-VN" sz="3500" dirty="0" smtClean="0">
                <a:solidFill>
                  <a:schemeClr val="tx1"/>
                </a:solidFill>
                <a:cs typeface="Arial" panose="020B0604020202020204" pitchFamily="34" charset="0"/>
              </a:rPr>
              <a:t>Trung </a:t>
            </a:r>
            <a:r>
              <a:rPr lang="vi-VN" sz="3500" dirty="0">
                <a:solidFill>
                  <a:schemeClr val="tx1"/>
                </a:solidFill>
                <a:cs typeface="Arial" panose="020B0604020202020204" pitchFamily="34" charset="0"/>
              </a:rPr>
              <a:t>đại: Thời đại giữa cổ đại và cận </a:t>
            </a:r>
            <a:r>
              <a:rPr lang="vi-VN" sz="3500" dirty="0" smtClean="0">
                <a:solidFill>
                  <a:schemeClr val="tx1"/>
                </a:solidFill>
                <a:cs typeface="Arial" panose="020B0604020202020204" pitchFamily="34" charset="0"/>
              </a:rPr>
              <a:t>đại</a:t>
            </a:r>
            <a:r>
              <a:rPr lang="en-US" sz="3500" dirty="0" smtClean="0">
                <a:solidFill>
                  <a:schemeClr val="tx1"/>
                </a:solidFill>
                <a:cs typeface="Arial" panose="020B0604020202020204" pitchFamily="34" charset="0"/>
              </a:rPr>
              <a:t>.</a:t>
            </a:r>
            <a:endParaRPr lang="vi-VN" sz="3500" dirty="0">
              <a:solidFill>
                <a:schemeClr val="tx1"/>
              </a:solidFill>
              <a:cs typeface="Arial" panose="020B0604020202020204" pitchFamily="34" charset="0"/>
            </a:endParaRPr>
          </a:p>
        </p:txBody>
      </p:sp>
      <p:cxnSp>
        <p:nvCxnSpPr>
          <p:cNvPr id="11" name="Straight Connector 10"/>
          <p:cNvCxnSpPr/>
          <p:nvPr/>
        </p:nvCxnSpPr>
        <p:spPr>
          <a:xfrm>
            <a:off x="11887200" y="4457700"/>
            <a:ext cx="167640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4097000" y="6819900"/>
            <a:ext cx="167640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56404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left)">
                                      <p:cBhvr>
                                        <p:cTn id="20" dur="500"/>
                                        <p:tgtEl>
                                          <p:spTgt spid="10">
                                            <p:txEl>
                                              <p:pRg st="0" end="0"/>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Effect transition="in" filter="wipe(left)">
                                      <p:cBhvr>
                                        <p:cTn id="31" dur="500"/>
                                        <p:tgtEl>
                                          <p:spTgt spid="10">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
                                            <p:txEl>
                                              <p:pRg st="2" end="2"/>
                                            </p:txEl>
                                          </p:spTgt>
                                        </p:tgtEl>
                                        <p:attrNameLst>
                                          <p:attrName>style.visibility</p:attrName>
                                        </p:attrNameLst>
                                      </p:cBhvr>
                                      <p:to>
                                        <p:strVal val="visible"/>
                                      </p:to>
                                    </p:set>
                                    <p:animEffect transition="in" filter="wipe(left)">
                                      <p:cBhvr>
                                        <p:cTn id="36"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p:cNvSpPr txBox="1"/>
          <p:nvPr/>
        </p:nvSpPr>
        <p:spPr>
          <a:xfrm>
            <a:off x="4235847" y="1847430"/>
            <a:ext cx="10438184" cy="1335237"/>
          </a:xfrm>
          <a:prstGeom prst="rect">
            <a:avLst/>
          </a:prstGeom>
          <a:noFill/>
          <a:ln w="38100">
            <a:noFill/>
          </a:ln>
        </p:spPr>
        <p:txBody>
          <a:bodyPr wrap="square" lIns="0" tIns="0" rIns="0" bIns="0" rtlCol="0" anchor="t">
            <a:spAutoFit/>
          </a:bodyPr>
          <a:lstStyle/>
          <a:p>
            <a:pPr algn="ctr">
              <a:lnSpc>
                <a:spcPct val="150000"/>
              </a:lnSpc>
            </a:pPr>
            <a:r>
              <a:rPr lang="vi-VN" sz="6600" b="1" dirty="0" smtClean="0">
                <a:solidFill>
                  <a:srgbClr val="4D4614"/>
                </a:solidFill>
                <a:latin typeface="Arial"/>
              </a:rPr>
              <a:t>HƯỚNG DẪN VỀ NHÀ</a:t>
            </a:r>
            <a:endParaRPr lang="en-US" sz="6600" b="1" dirty="0">
              <a:solidFill>
                <a:srgbClr val="4D4614"/>
              </a:solidFill>
              <a:latin typeface="Arial"/>
            </a:endParaRPr>
          </a:p>
        </p:txBody>
      </p:sp>
      <p:sp>
        <p:nvSpPr>
          <p:cNvPr id="7" name="Rounded Rectangle 6"/>
          <p:cNvSpPr/>
          <p:nvPr/>
        </p:nvSpPr>
        <p:spPr>
          <a:xfrm>
            <a:off x="1066801" y="4152900"/>
            <a:ext cx="7772399" cy="3618093"/>
          </a:xfrm>
          <a:prstGeom prst="roundRect">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Ôn tập </a:t>
            </a:r>
            <a:r>
              <a:rPr lang="vi-VN" sz="4000" b="1" dirty="0" smtClean="0">
                <a:solidFill>
                  <a:schemeClr val="tx1"/>
                </a:solidFill>
                <a:latin typeface="Arial" panose="020B0604020202020204" pitchFamily="34" charset="0"/>
                <a:cs typeface="Arial" panose="020B0604020202020204" pitchFamily="34" charset="0"/>
              </a:rPr>
              <a:t>Thực hành tiếng Việt:</a:t>
            </a:r>
            <a:endParaRPr lang="en-US" sz="4000" b="1" dirty="0" smtClean="0">
              <a:solidFill>
                <a:schemeClr val="tx1"/>
              </a:solidFill>
              <a:latin typeface="Arial" panose="020B0604020202020204" pitchFamily="34" charset="0"/>
              <a:cs typeface="Arial" panose="020B0604020202020204" pitchFamily="34" charset="0"/>
            </a:endParaRP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Ôn tập về từ Hán Việt, thành ngữ, tục ngữ</a:t>
            </a:r>
            <a:endParaRPr lang="en-US"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9234862" y="4152900"/>
            <a:ext cx="7300538" cy="3621484"/>
          </a:xfrm>
          <a:prstGeom prst="roundRect">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smtClean="0">
                <a:solidFill>
                  <a:schemeClr val="tx1"/>
                </a:solidFill>
                <a:latin typeface="Arial" panose="020B0604020202020204" pitchFamily="34" charset="0"/>
                <a:cs typeface="Arial" panose="020B0604020202020204" pitchFamily="34" charset="0"/>
              </a:rPr>
              <a:t>Soạn Thực hành đọc hiểu:</a:t>
            </a:r>
            <a:endParaRPr lang="en-US" sz="4000" b="1" dirty="0" smtClean="0">
              <a:solidFill>
                <a:schemeClr val="tx1"/>
              </a:solidFill>
              <a:latin typeface="Arial" panose="020B0604020202020204" pitchFamily="34" charset="0"/>
              <a:cs typeface="Arial" panose="020B0604020202020204" pitchFamily="34" charset="0"/>
            </a:endParaRP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 Chiếu dời đô </a:t>
            </a:r>
            <a:r>
              <a:rPr lang="vi-VN" sz="4000" dirty="0" smtClean="0">
                <a:solidFill>
                  <a:schemeClr val="tx1"/>
                </a:solidFill>
                <a:latin typeface="Arial" panose="020B0604020202020204" pitchFamily="34" charset="0"/>
                <a:cs typeface="Arial" panose="020B0604020202020204" pitchFamily="34" charset="0"/>
              </a:rPr>
              <a:t>– </a:t>
            </a:r>
            <a:r>
              <a:rPr lang="en-US" sz="4000" dirty="0" smtClean="0">
                <a:solidFill>
                  <a:schemeClr val="tx1"/>
                </a:solidFill>
                <a:latin typeface="Arial" panose="020B0604020202020204" pitchFamily="34" charset="0"/>
                <a:cs typeface="Arial" panose="020B0604020202020204" pitchFamily="34" charset="0"/>
              </a:rPr>
              <a:t>Lý Công Uẩn</a:t>
            </a:r>
            <a:endParaRPr lang="en-US" sz="4000" dirty="0">
              <a:solidFill>
                <a:schemeClr val="tx1"/>
              </a:solidFill>
              <a:latin typeface="Arial" panose="020B0604020202020204" pitchFamily="34" charset="0"/>
              <a:cs typeface="Arial" panose="020B0604020202020204" pitchFamily="34" charset="0"/>
            </a:endParaRPr>
          </a:p>
        </p:txBody>
      </p:sp>
      <p:sp>
        <p:nvSpPr>
          <p:cNvPr id="9" name="Freeform 5"/>
          <p:cNvSpPr/>
          <p:nvPr/>
        </p:nvSpPr>
        <p:spPr>
          <a:xfrm>
            <a:off x="16002000" y="4152900"/>
            <a:ext cx="2694903" cy="6630200"/>
          </a:xfrm>
          <a:custGeom>
            <a:avLst/>
            <a:gdLst/>
            <a:ahLst/>
            <a:cxnLst/>
            <a:rect l="l" t="t" r="r" b="b"/>
            <a:pathLst>
              <a:path w="3651334" h="8069246">
                <a:moveTo>
                  <a:pt x="0" y="0"/>
                </a:moveTo>
                <a:lnTo>
                  <a:pt x="3651333" y="0"/>
                </a:lnTo>
                <a:lnTo>
                  <a:pt x="3651333" y="8069245"/>
                </a:lnTo>
                <a:lnTo>
                  <a:pt x="0" y="8069245"/>
                </a:lnTo>
                <a:lnTo>
                  <a:pt x="0" y="0"/>
                </a:lnTo>
                <a:close/>
              </a:path>
            </a:pathLst>
          </a:custGeom>
          <a:blipFill>
            <a:blip r:embed="rId2"/>
            <a:stretch>
              <a:fillRect/>
            </a:stretch>
          </a:blipFill>
        </p:spPr>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3359"/>
                </a:lnSpc>
              </a:pPr>
              <a:endParaRPr/>
            </a:p>
          </p:txBody>
        </p:sp>
      </p:grpSp>
      <p:sp>
        <p:nvSpPr>
          <p:cNvPr id="6" name="Freeform 6"/>
          <p:cNvSpPr/>
          <p:nvPr/>
        </p:nvSpPr>
        <p:spPr>
          <a:xfrm>
            <a:off x="12820794" y="6292206"/>
            <a:ext cx="5207534" cy="3814519"/>
          </a:xfrm>
          <a:custGeom>
            <a:avLst/>
            <a:gdLst/>
            <a:ahLst/>
            <a:cxnLst/>
            <a:rect l="l" t="t" r="r" b="b"/>
            <a:pathLst>
              <a:path w="5207534" h="3814519">
                <a:moveTo>
                  <a:pt x="0" y="0"/>
                </a:moveTo>
                <a:lnTo>
                  <a:pt x="5207534" y="0"/>
                </a:lnTo>
                <a:lnTo>
                  <a:pt x="5207534" y="3814518"/>
                </a:lnTo>
                <a:lnTo>
                  <a:pt x="0" y="38145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TextBox 7"/>
          <p:cNvSpPr txBox="1"/>
          <p:nvPr/>
        </p:nvSpPr>
        <p:spPr>
          <a:xfrm>
            <a:off x="2438400" y="3250674"/>
            <a:ext cx="13411200" cy="3557512"/>
          </a:xfrm>
          <a:prstGeom prst="rect">
            <a:avLst/>
          </a:prstGeom>
          <a:noFill/>
        </p:spPr>
        <p:txBody>
          <a:bodyPr wrap="square" rtlCol="0">
            <a:spAutoFit/>
          </a:bodyPr>
          <a:lstStyle/>
          <a:p>
            <a:pPr algn="ctr">
              <a:lnSpc>
                <a:spcPct val="150000"/>
              </a:lnSpc>
            </a:pPr>
            <a:r>
              <a:rPr lang="en-US" sz="8000" b="1" dirty="0" smtClean="0">
                <a:solidFill>
                  <a:srgbClr val="4D4614"/>
                </a:solidFill>
                <a:latin typeface="Arial" panose="020B0604020202020204" pitchFamily="34" charset="0"/>
                <a:cs typeface="Arial" panose="020B0604020202020204" pitchFamily="34" charset="0"/>
              </a:rPr>
              <a:t>XIN CHÀO TẠM BIỆT VÀ HẸN GẶP LẠI!</a:t>
            </a:r>
            <a:endParaRPr lang="en-US" sz="8000" b="1" dirty="0">
              <a:solidFill>
                <a:srgbClr val="4D461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72765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04800" y="266700"/>
            <a:ext cx="17754600" cy="9677400"/>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304800" y="130262"/>
            <a:ext cx="3375875" cy="3841663"/>
          </a:xfrm>
          <a:prstGeom prst="rect">
            <a:avLst/>
          </a:prstGeom>
        </p:spPr>
        <p:txBody>
          <a:bodyPr lIns="50800" tIns="50800" rIns="50800" bIns="50800" rtlCol="0" anchor="ctr"/>
          <a:lstStyle/>
          <a:p>
            <a:pPr algn="ctr">
              <a:lnSpc>
                <a:spcPts val="3359"/>
              </a:lnSpc>
            </a:pPr>
            <a:endParaRPr/>
          </a:p>
        </p:txBody>
      </p:sp>
      <p:sp>
        <p:nvSpPr>
          <p:cNvPr id="6" name="Freeform 6"/>
          <p:cNvSpPr/>
          <p:nvPr/>
        </p:nvSpPr>
        <p:spPr>
          <a:xfrm>
            <a:off x="15544800" y="6819900"/>
            <a:ext cx="2540001" cy="3749087"/>
          </a:xfrm>
          <a:custGeom>
            <a:avLst/>
            <a:gdLst/>
            <a:ahLst/>
            <a:cxnLst/>
            <a:rect l="l" t="t" r="r" b="b"/>
            <a:pathLst>
              <a:path w="1798533" h="2758487">
                <a:moveTo>
                  <a:pt x="0" y="0"/>
                </a:moveTo>
                <a:lnTo>
                  <a:pt x="1798533" y="0"/>
                </a:lnTo>
                <a:lnTo>
                  <a:pt x="1798533" y="2758487"/>
                </a:lnTo>
                <a:lnTo>
                  <a:pt x="0" y="2758487"/>
                </a:lnTo>
                <a:lnTo>
                  <a:pt x="0" y="0"/>
                </a:lnTo>
                <a:close/>
              </a:path>
            </a:pathLst>
          </a:custGeom>
          <a:blipFill>
            <a:blip r:embed="rId2"/>
            <a:stretch>
              <a:fillRect/>
            </a:stretch>
          </a:blipFill>
        </p:spPr>
      </p:sp>
      <p:sp>
        <p:nvSpPr>
          <p:cNvPr id="7" name="Freeform 6"/>
          <p:cNvSpPr/>
          <p:nvPr/>
        </p:nvSpPr>
        <p:spPr>
          <a:xfrm rot="10283355">
            <a:off x="535330" y="-414521"/>
            <a:ext cx="2485338" cy="3605889"/>
          </a:xfrm>
          <a:custGeom>
            <a:avLst/>
            <a:gdLst/>
            <a:ahLst/>
            <a:cxnLst/>
            <a:rect l="l" t="t" r="r" b="b"/>
            <a:pathLst>
              <a:path w="1798533" h="2758487">
                <a:moveTo>
                  <a:pt x="0" y="0"/>
                </a:moveTo>
                <a:lnTo>
                  <a:pt x="1798533" y="0"/>
                </a:lnTo>
                <a:lnTo>
                  <a:pt x="1798533" y="2758487"/>
                </a:lnTo>
                <a:lnTo>
                  <a:pt x="0" y="2758487"/>
                </a:lnTo>
                <a:lnTo>
                  <a:pt x="0" y="0"/>
                </a:lnTo>
                <a:close/>
              </a:path>
            </a:pathLst>
          </a:custGeom>
          <a:blipFill>
            <a:blip r:embed="rId2"/>
            <a:stretch>
              <a:fillRect/>
            </a:stretch>
          </a:blipFill>
        </p:spPr>
      </p:sp>
      <p:sp>
        <p:nvSpPr>
          <p:cNvPr id="8" name="Rounded Rectangle 7"/>
          <p:cNvSpPr/>
          <p:nvPr/>
        </p:nvSpPr>
        <p:spPr>
          <a:xfrm>
            <a:off x="7048500" y="1384343"/>
            <a:ext cx="4267200" cy="1333500"/>
          </a:xfrm>
          <a:prstGeom prst="roundRect">
            <a:avLst>
              <a:gd name="adj" fmla="val 8824"/>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smtClean="0">
                <a:solidFill>
                  <a:schemeClr val="bg1"/>
                </a:solidFill>
                <a:latin typeface="Arial" panose="020B0604020202020204" pitchFamily="34" charset="0"/>
                <a:cs typeface="Arial" panose="020B0604020202020204" pitchFamily="34" charset="0"/>
              </a:rPr>
              <a:t>Đáp án gợi ý</a:t>
            </a:r>
            <a:endParaRPr lang="en-US" sz="4500" b="1" dirty="0">
              <a:solidFill>
                <a:schemeClr val="bg1"/>
              </a:solidFill>
              <a:latin typeface="Arial" panose="020B0604020202020204" pitchFamily="34" charset="0"/>
              <a:cs typeface="Arial" panose="020B0604020202020204" pitchFamily="34" charset="0"/>
            </a:endParaRPr>
          </a:p>
        </p:txBody>
      </p:sp>
      <p:sp>
        <p:nvSpPr>
          <p:cNvPr id="9" name="Rounded Rectangle 8"/>
          <p:cNvSpPr/>
          <p:nvPr/>
        </p:nvSpPr>
        <p:spPr>
          <a:xfrm>
            <a:off x="1400174" y="2984993"/>
            <a:ext cx="15563851" cy="5137568"/>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Từ Hán Việt: </a:t>
            </a:r>
            <a:r>
              <a:rPr lang="en-US" sz="4000" dirty="0" smtClean="0">
                <a:solidFill>
                  <a:schemeClr val="tx1"/>
                </a:solidFill>
                <a:latin typeface="Arial" panose="020B0604020202020204" pitchFamily="34" charset="0"/>
                <a:cs typeface="Arial" panose="020B0604020202020204" pitchFamily="34" charset="0"/>
              </a:rPr>
              <a:t>Phụ mẫu, phu nhân, hi sinh, bằng hữu…</a:t>
            </a:r>
          </a:p>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Thành ngữ</a:t>
            </a:r>
            <a:r>
              <a:rPr lang="en-US" sz="4000" b="1" dirty="0">
                <a:solidFill>
                  <a:schemeClr val="tx1"/>
                </a:solidFill>
                <a:latin typeface="Arial" panose="020B0604020202020204" pitchFamily="34" charset="0"/>
                <a:cs typeface="Arial" panose="020B0604020202020204" pitchFamily="34" charset="0"/>
              </a:rPr>
              <a:t>: </a:t>
            </a:r>
            <a:r>
              <a:rPr lang="en-US" sz="4000" dirty="0">
                <a:solidFill>
                  <a:schemeClr val="tx1"/>
                </a:solidFill>
                <a:latin typeface="Arial" panose="020B0604020202020204" pitchFamily="34" charset="0"/>
                <a:cs typeface="Arial" panose="020B0604020202020204" pitchFamily="34" charset="0"/>
              </a:rPr>
              <a:t>Dĩ hoà vi </a:t>
            </a:r>
            <a:r>
              <a:rPr lang="en-US" sz="4000" dirty="0" smtClean="0">
                <a:solidFill>
                  <a:schemeClr val="tx1"/>
                </a:solidFill>
                <a:latin typeface="Arial" panose="020B0604020202020204" pitchFamily="34" charset="0"/>
                <a:cs typeface="Arial" panose="020B0604020202020204" pitchFamily="34" charset="0"/>
              </a:rPr>
              <a:t>quý, </a:t>
            </a:r>
            <a:r>
              <a:rPr lang="vi-VN" sz="4000" dirty="0" smtClean="0">
                <a:solidFill>
                  <a:schemeClr val="tx1"/>
                </a:solidFill>
                <a:latin typeface="Arial" panose="020B0604020202020204" pitchFamily="34" charset="0"/>
                <a:cs typeface="Arial" panose="020B0604020202020204" pitchFamily="34" charset="0"/>
              </a:rPr>
              <a:t>tránh </a:t>
            </a:r>
            <a:r>
              <a:rPr lang="vi-VN" sz="4000" dirty="0">
                <a:solidFill>
                  <a:schemeClr val="tx1"/>
                </a:solidFill>
                <a:latin typeface="Arial" panose="020B0604020202020204" pitchFamily="34" charset="0"/>
                <a:cs typeface="Arial" panose="020B0604020202020204" pitchFamily="34" charset="0"/>
              </a:rPr>
              <a:t>vỏ dưa gặp vỏ </a:t>
            </a:r>
            <a:r>
              <a:rPr lang="vi-VN" sz="4000" dirty="0" smtClean="0">
                <a:solidFill>
                  <a:schemeClr val="tx1"/>
                </a:solidFill>
                <a:latin typeface="Arial" panose="020B0604020202020204" pitchFamily="34" charset="0"/>
                <a:cs typeface="Arial" panose="020B0604020202020204" pitchFamily="34" charset="0"/>
              </a:rPr>
              <a:t>dừa</a:t>
            </a:r>
            <a:r>
              <a:rPr lang="en-US" sz="4000" dirty="0">
                <a:solidFill>
                  <a:schemeClr val="tx1"/>
                </a:solidFill>
                <a:latin typeface="Arial" panose="020B0604020202020204" pitchFamily="34" charset="0"/>
                <a:cs typeface="Arial" panose="020B0604020202020204" pitchFamily="34" charset="0"/>
              </a:rPr>
              <a:t>, đứng núi này trông núi </a:t>
            </a:r>
            <a:r>
              <a:rPr lang="en-US" sz="4000" dirty="0" smtClean="0">
                <a:solidFill>
                  <a:schemeClr val="tx1"/>
                </a:solidFill>
                <a:latin typeface="Arial" panose="020B0604020202020204" pitchFamily="34" charset="0"/>
                <a:cs typeface="Arial" panose="020B0604020202020204" pitchFamily="34" charset="0"/>
              </a:rPr>
              <a:t>nọ, tốt gỗ hơn tốt nước sơn…</a:t>
            </a:r>
          </a:p>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Tục ngữ</a:t>
            </a:r>
            <a:r>
              <a:rPr lang="en-US" sz="4000" b="1" dirty="0">
                <a:solidFill>
                  <a:schemeClr val="tx1"/>
                </a:solidFill>
                <a:latin typeface="Arial" panose="020B0604020202020204" pitchFamily="34" charset="0"/>
                <a:cs typeface="Arial" panose="020B0604020202020204" pitchFamily="34" charset="0"/>
              </a:rPr>
              <a:t>: </a:t>
            </a:r>
            <a:r>
              <a:rPr lang="en-US" sz="4000" dirty="0">
                <a:solidFill>
                  <a:schemeClr val="tx1"/>
                </a:solidFill>
                <a:latin typeface="Arial" panose="020B0604020202020204" pitchFamily="34" charset="0"/>
                <a:cs typeface="Arial" panose="020B0604020202020204" pitchFamily="34" charset="0"/>
              </a:rPr>
              <a:t>Ba mặt một lời; Bé không vin, cả gãy cành; Bới lông tìm </a:t>
            </a:r>
            <a:r>
              <a:rPr lang="en-US" sz="4000" dirty="0" smtClean="0">
                <a:solidFill>
                  <a:schemeClr val="tx1"/>
                </a:solidFill>
                <a:latin typeface="Arial" panose="020B0604020202020204" pitchFamily="34" charset="0"/>
                <a:cs typeface="Arial" panose="020B0604020202020204" pitchFamily="34" charset="0"/>
              </a:rPr>
              <a:t>vết; </a:t>
            </a:r>
            <a:r>
              <a:rPr lang="vi-VN" sz="4000" dirty="0" smtClean="0">
                <a:solidFill>
                  <a:schemeClr val="tx1"/>
                </a:solidFill>
                <a:latin typeface="Arial" panose="020B0604020202020204" pitchFamily="34" charset="0"/>
                <a:cs typeface="Arial" panose="020B0604020202020204" pitchFamily="34" charset="0"/>
              </a:rPr>
              <a:t>Nhất </a:t>
            </a:r>
            <a:r>
              <a:rPr lang="vi-VN" sz="4000" dirty="0">
                <a:solidFill>
                  <a:schemeClr val="tx1"/>
                </a:solidFill>
                <a:latin typeface="Arial" panose="020B0604020202020204" pitchFamily="34" charset="0"/>
                <a:cs typeface="Arial" panose="020B0604020202020204" pitchFamily="34" charset="0"/>
              </a:rPr>
              <a:t>nước, nhì phân, tam cần, tứ </a:t>
            </a:r>
            <a:r>
              <a:rPr lang="vi-VN" sz="4000" dirty="0" smtClean="0">
                <a:solidFill>
                  <a:schemeClr val="tx1"/>
                </a:solidFill>
                <a:latin typeface="Arial" panose="020B0604020202020204" pitchFamily="34" charset="0"/>
                <a:cs typeface="Arial" panose="020B0604020202020204" pitchFamily="34" charset="0"/>
              </a:rPr>
              <a:t>giống</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arn(inVertic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arn(inVertical)">
                                      <p:cBhvr>
                                        <p:cTn id="2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rot="225632">
            <a:off x="-624137" y="5645379"/>
            <a:ext cx="2376032" cy="5150812"/>
          </a:xfrm>
          <a:custGeom>
            <a:avLst/>
            <a:gdLst/>
            <a:ahLst/>
            <a:cxnLst/>
            <a:rect l="l" t="t" r="r" b="b"/>
            <a:pathLst>
              <a:path w="2181737" h="4087563">
                <a:moveTo>
                  <a:pt x="0" y="0"/>
                </a:moveTo>
                <a:lnTo>
                  <a:pt x="2181737" y="0"/>
                </a:lnTo>
                <a:lnTo>
                  <a:pt x="2181737" y="4087563"/>
                </a:lnTo>
                <a:lnTo>
                  <a:pt x="0" y="4087563"/>
                </a:lnTo>
                <a:lnTo>
                  <a:pt x="0" y="0"/>
                </a:lnTo>
                <a:close/>
              </a:path>
            </a:pathLst>
          </a:custGeom>
          <a:blipFill>
            <a:blip r:embed="rId2"/>
            <a:stretch>
              <a:fillRect/>
            </a:stretch>
          </a:blipFill>
        </p:spPr>
      </p:sp>
      <p:sp>
        <p:nvSpPr>
          <p:cNvPr id="6" name="Rounded Rectangle 5"/>
          <p:cNvSpPr/>
          <p:nvPr/>
        </p:nvSpPr>
        <p:spPr>
          <a:xfrm>
            <a:off x="990600" y="847877"/>
            <a:ext cx="6929120" cy="1447800"/>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Từ Hán Việt: </a:t>
            </a:r>
            <a:r>
              <a:rPr lang="en-US" sz="4000" dirty="0" smtClean="0">
                <a:solidFill>
                  <a:schemeClr val="tx1"/>
                </a:solidFill>
                <a:latin typeface="Arial" panose="020B0604020202020204" pitchFamily="34" charset="0"/>
                <a:cs typeface="Arial" panose="020B0604020202020204" pitchFamily="34" charset="0"/>
              </a:rPr>
              <a:t>Phụ mẫu</a:t>
            </a:r>
            <a:endParaRPr lang="vi-VN"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985520" y="3747083"/>
            <a:ext cx="6934200" cy="1447800"/>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Thành ngữ: </a:t>
            </a:r>
            <a:r>
              <a:rPr lang="en-US" sz="4000" dirty="0">
                <a:solidFill>
                  <a:schemeClr val="tx1"/>
                </a:solidFill>
                <a:latin typeface="Arial" panose="020B0604020202020204" pitchFamily="34" charset="0"/>
                <a:cs typeface="Arial" panose="020B0604020202020204" pitchFamily="34" charset="0"/>
              </a:rPr>
              <a:t>Dĩ hoà vi quý</a:t>
            </a:r>
            <a:endParaRPr lang="vi-VN"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064260" y="7257491"/>
            <a:ext cx="6855460" cy="1926591"/>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Tục ngữ: </a:t>
            </a:r>
            <a:r>
              <a:rPr lang="en-US" sz="4000" dirty="0">
                <a:solidFill>
                  <a:schemeClr val="tx1"/>
                </a:solidFill>
                <a:latin typeface="Arial" panose="020B0604020202020204" pitchFamily="34" charset="0"/>
                <a:cs typeface="Arial" panose="020B0604020202020204" pitchFamily="34" charset="0"/>
              </a:rPr>
              <a:t>Bé không vin, cả gãy cành</a:t>
            </a:r>
            <a:endParaRPr lang="vi-VN" sz="4000" dirty="0">
              <a:solidFill>
                <a:schemeClr val="tx1"/>
              </a:solidFill>
              <a:latin typeface="Arial" panose="020B0604020202020204" pitchFamily="34" charset="0"/>
              <a:cs typeface="Arial" panose="020B0604020202020204" pitchFamily="34" charset="0"/>
            </a:endParaRPr>
          </a:p>
        </p:txBody>
      </p:sp>
      <p:sp>
        <p:nvSpPr>
          <p:cNvPr id="9" name="Right Arrow 8"/>
          <p:cNvSpPr/>
          <p:nvPr/>
        </p:nvSpPr>
        <p:spPr>
          <a:xfrm>
            <a:off x="7924800" y="1114577"/>
            <a:ext cx="990600" cy="914400"/>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Right Arrow 9"/>
          <p:cNvSpPr/>
          <p:nvPr/>
        </p:nvSpPr>
        <p:spPr>
          <a:xfrm>
            <a:off x="7919720" y="4013783"/>
            <a:ext cx="990600" cy="914400"/>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 name="Right Arrow 10"/>
          <p:cNvSpPr/>
          <p:nvPr/>
        </p:nvSpPr>
        <p:spPr>
          <a:xfrm>
            <a:off x="7919720" y="7763585"/>
            <a:ext cx="990600" cy="914400"/>
          </a:xfrm>
          <a:prstGeom prst="rightArrow">
            <a:avLst/>
          </a:prstGeom>
          <a:solidFill>
            <a:srgbClr val="DFB73F"/>
          </a:solidFill>
          <a:ln>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 name="Rounded Rectangle 11"/>
          <p:cNvSpPr/>
          <p:nvPr/>
        </p:nvSpPr>
        <p:spPr>
          <a:xfrm>
            <a:off x="8920480" y="840257"/>
            <a:ext cx="9062720" cy="1447800"/>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dirty="0" smtClean="0">
                <a:solidFill>
                  <a:schemeClr val="tx1"/>
                </a:solidFill>
                <a:latin typeface="Arial" panose="020B0604020202020204" pitchFamily="34" charset="0"/>
                <a:cs typeface="Arial" panose="020B0604020202020204" pitchFamily="34" charset="0"/>
              </a:rPr>
              <a:t>Giải nghĩa: </a:t>
            </a:r>
            <a:r>
              <a:rPr lang="en-US" sz="4000" dirty="0" smtClean="0">
                <a:solidFill>
                  <a:schemeClr val="tx1"/>
                </a:solidFill>
                <a:latin typeface="Arial" panose="020B0604020202020204" pitchFamily="34" charset="0"/>
                <a:cs typeface="Arial" panose="020B0604020202020204" pitchFamily="34" charset="0"/>
              </a:rPr>
              <a:t>Bố mẹ </a:t>
            </a:r>
            <a:endParaRPr lang="vi-VN" sz="4000"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8910320" y="2610906"/>
            <a:ext cx="9072880" cy="3720154"/>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dirty="0" smtClean="0">
                <a:solidFill>
                  <a:schemeClr val="tx1"/>
                </a:solidFill>
                <a:latin typeface="Arial" panose="020B0604020202020204" pitchFamily="34" charset="0"/>
                <a:cs typeface="Arial" panose="020B0604020202020204" pitchFamily="34" charset="0"/>
              </a:rPr>
              <a:t>Giải nghĩa: </a:t>
            </a:r>
            <a:r>
              <a:rPr lang="vi-VN" sz="4000" dirty="0" smtClean="0">
                <a:solidFill>
                  <a:schemeClr val="tx1"/>
                </a:solidFill>
                <a:latin typeface="Arial" panose="020B0604020202020204" pitchFamily="34" charset="0"/>
                <a:cs typeface="Arial" panose="020B0604020202020204" pitchFamily="34" charset="0"/>
              </a:rPr>
              <a:t>Khuyên </a:t>
            </a:r>
            <a:r>
              <a:rPr lang="vi-VN" sz="4000" dirty="0">
                <a:solidFill>
                  <a:schemeClr val="tx1"/>
                </a:solidFill>
                <a:latin typeface="Arial" panose="020B0604020202020204" pitchFamily="34" charset="0"/>
                <a:cs typeface="Arial" panose="020B0604020202020204" pitchFamily="34" charset="0"/>
              </a:rPr>
              <a:t>con người ta </a:t>
            </a:r>
            <a:r>
              <a:rPr lang="en-US" sz="4000" dirty="0" smtClean="0">
                <a:solidFill>
                  <a:schemeClr val="tx1"/>
                </a:solidFill>
                <a:latin typeface="Arial" panose="020B0604020202020204" pitchFamily="34" charset="0"/>
                <a:cs typeface="Arial" panose="020B0604020202020204" pitchFamily="34" charset="0"/>
              </a:rPr>
              <a:t>nên </a:t>
            </a:r>
            <a:r>
              <a:rPr lang="vi-VN" sz="4000" dirty="0" smtClean="0">
                <a:solidFill>
                  <a:schemeClr val="tx1"/>
                </a:solidFill>
                <a:latin typeface="Arial" panose="020B0604020202020204" pitchFamily="34" charset="0"/>
                <a:cs typeface="Arial" panose="020B0604020202020204" pitchFamily="34" charset="0"/>
              </a:rPr>
              <a:t>giao </a:t>
            </a:r>
            <a:r>
              <a:rPr lang="vi-VN" sz="4000" dirty="0">
                <a:solidFill>
                  <a:schemeClr val="tx1"/>
                </a:solidFill>
                <a:latin typeface="Arial" panose="020B0604020202020204" pitchFamily="34" charset="0"/>
                <a:cs typeface="Arial" panose="020B0604020202020204" pitchFamily="34" charset="0"/>
              </a:rPr>
              <a:t>tiếp hòa thuận, hòa nhã khi tiếp xúc lẫn nhau. Việc </a:t>
            </a:r>
            <a:r>
              <a:rPr lang="en-US" sz="4000" dirty="0" smtClean="0">
                <a:solidFill>
                  <a:schemeClr val="tx1"/>
                </a:solidFill>
                <a:latin typeface="Arial" panose="020B0604020202020204" pitchFamily="34" charset="0"/>
                <a:cs typeface="Arial" panose="020B0604020202020204" pitchFamily="34" charset="0"/>
              </a:rPr>
              <a:t>này </a:t>
            </a:r>
            <a:r>
              <a:rPr lang="vi-VN" sz="4000" dirty="0" smtClean="0">
                <a:solidFill>
                  <a:schemeClr val="tx1"/>
                </a:solidFill>
                <a:latin typeface="Arial" panose="020B0604020202020204" pitchFamily="34" charset="0"/>
                <a:cs typeface="Arial" panose="020B0604020202020204" pitchFamily="34" charset="0"/>
              </a:rPr>
              <a:t>sẽ </a:t>
            </a:r>
            <a:r>
              <a:rPr lang="vi-VN" sz="4000" dirty="0">
                <a:solidFill>
                  <a:schemeClr val="tx1"/>
                </a:solidFill>
                <a:latin typeface="Arial" panose="020B0604020202020204" pitchFamily="34" charset="0"/>
                <a:cs typeface="Arial" panose="020B0604020202020204" pitchFamily="34" charset="0"/>
              </a:rPr>
              <a:t>giúp cải thiện mối quan hệ giữa hai người.</a:t>
            </a:r>
          </a:p>
        </p:txBody>
      </p:sp>
      <p:sp>
        <p:nvSpPr>
          <p:cNvPr id="14" name="Rounded Rectangle 13"/>
          <p:cNvSpPr/>
          <p:nvPr/>
        </p:nvSpPr>
        <p:spPr>
          <a:xfrm>
            <a:off x="8920480" y="6833547"/>
            <a:ext cx="9057640" cy="2774477"/>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dirty="0" smtClean="0">
                <a:solidFill>
                  <a:schemeClr val="tx1"/>
                </a:solidFill>
                <a:latin typeface="Arial" panose="020B0604020202020204" pitchFamily="34" charset="0"/>
                <a:cs typeface="Arial" panose="020B0604020202020204" pitchFamily="34" charset="0"/>
              </a:rPr>
              <a:t>Giải nghĩa: </a:t>
            </a:r>
            <a:r>
              <a:rPr lang="vi-VN" sz="4000" dirty="0">
                <a:solidFill>
                  <a:schemeClr val="tx1"/>
                </a:solidFill>
                <a:latin typeface="Arial" panose="020B0604020202020204" pitchFamily="34" charset="0"/>
                <a:cs typeface="Arial" panose="020B0604020202020204" pitchFamily="34" charset="0"/>
              </a:rPr>
              <a:t>dạy trẻ phải bắt đầu từ nhỏ. Không dạy con khi nó còn </a:t>
            </a:r>
            <a:r>
              <a:rPr lang="en-US" sz="4000" dirty="0" smtClean="0">
                <a:solidFill>
                  <a:schemeClr val="tx1"/>
                </a:solidFill>
                <a:latin typeface="Arial" panose="020B0604020202020204" pitchFamily="34" charset="0"/>
                <a:cs typeface="Arial" panose="020B0604020202020204" pitchFamily="34" charset="0"/>
              </a:rPr>
              <a:t>bé</a:t>
            </a:r>
            <a:r>
              <a:rPr lang="vi-VN" sz="4000" dirty="0" smtClean="0">
                <a:solidFill>
                  <a:schemeClr val="tx1"/>
                </a:solidFill>
                <a:latin typeface="Arial" panose="020B0604020202020204" pitchFamily="34" charset="0"/>
                <a:cs typeface="Arial" panose="020B0604020202020204" pitchFamily="34" charset="0"/>
              </a:rPr>
              <a:t>, </a:t>
            </a:r>
            <a:r>
              <a:rPr lang="vi-VN" sz="4000" dirty="0">
                <a:solidFill>
                  <a:schemeClr val="tx1"/>
                </a:solidFill>
                <a:latin typeface="Arial" panose="020B0604020202020204" pitchFamily="34" charset="0"/>
                <a:cs typeface="Arial" panose="020B0604020202020204" pitchFamily="34" charset="0"/>
              </a:rPr>
              <a:t>lớn lên, </a:t>
            </a:r>
            <a:r>
              <a:rPr lang="vi-VN" sz="4000" dirty="0" smtClean="0">
                <a:solidFill>
                  <a:schemeClr val="tx1"/>
                </a:solidFill>
                <a:latin typeface="Arial" panose="020B0604020202020204" pitchFamily="34" charset="0"/>
                <a:cs typeface="Arial" panose="020B0604020202020204" pitchFamily="34" charset="0"/>
              </a:rPr>
              <a:t>không </a:t>
            </a:r>
            <a:r>
              <a:rPr lang="vi-VN" sz="4000" dirty="0">
                <a:solidFill>
                  <a:schemeClr val="tx1"/>
                </a:solidFill>
                <a:latin typeface="Arial" panose="020B0604020202020204" pitchFamily="34" charset="0"/>
                <a:cs typeface="Arial" panose="020B0604020202020204" pitchFamily="34" charset="0"/>
              </a:rPr>
              <a:t>dạy được </a:t>
            </a:r>
            <a:r>
              <a:rPr lang="vi-VN" sz="4000" dirty="0" smtClean="0">
                <a:solidFill>
                  <a:schemeClr val="tx1"/>
                </a:solidFill>
                <a:latin typeface="Arial" panose="020B0604020202020204" pitchFamily="34" charset="0"/>
                <a:cs typeface="Arial" panose="020B0604020202020204" pitchFamily="34" charset="0"/>
              </a:rPr>
              <a:t>nữa</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45633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righ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p:nvPr/>
        </p:nvSpPr>
        <p:spPr>
          <a:xfrm rot="12143845">
            <a:off x="15824554" y="-1643515"/>
            <a:ext cx="3502176" cy="6561454"/>
          </a:xfrm>
          <a:custGeom>
            <a:avLst/>
            <a:gdLst/>
            <a:ahLst/>
            <a:cxnLst/>
            <a:rect l="l" t="t" r="r" b="b"/>
            <a:pathLst>
              <a:path w="3502176" h="6561454">
                <a:moveTo>
                  <a:pt x="0" y="0"/>
                </a:moveTo>
                <a:lnTo>
                  <a:pt x="3502176" y="0"/>
                </a:lnTo>
                <a:lnTo>
                  <a:pt x="3502176" y="6561454"/>
                </a:lnTo>
                <a:lnTo>
                  <a:pt x="0" y="6561454"/>
                </a:lnTo>
                <a:lnTo>
                  <a:pt x="0" y="0"/>
                </a:lnTo>
                <a:close/>
              </a:path>
            </a:pathLst>
          </a:custGeom>
          <a:blipFill>
            <a:blip r:embed="rId2"/>
            <a:stretch>
              <a:fillRect/>
            </a:stretch>
          </a:blipFill>
        </p:spPr>
      </p:sp>
      <p:sp>
        <p:nvSpPr>
          <p:cNvPr id="8" name="Freeform 8"/>
          <p:cNvSpPr/>
          <p:nvPr/>
        </p:nvSpPr>
        <p:spPr>
          <a:xfrm>
            <a:off x="15087600" y="7830643"/>
            <a:ext cx="3255122" cy="2458897"/>
          </a:xfrm>
          <a:custGeom>
            <a:avLst/>
            <a:gdLst/>
            <a:ahLst/>
            <a:cxnLst/>
            <a:rect l="l" t="t" r="r" b="b"/>
            <a:pathLst>
              <a:path w="3973408" h="2910521">
                <a:moveTo>
                  <a:pt x="0" y="0"/>
                </a:moveTo>
                <a:lnTo>
                  <a:pt x="3973408" y="0"/>
                </a:lnTo>
                <a:lnTo>
                  <a:pt x="3973408" y="2910521"/>
                </a:lnTo>
                <a:lnTo>
                  <a:pt x="0" y="2910521"/>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10" name="TextBox 9"/>
          <p:cNvSpPr txBox="1"/>
          <p:nvPr/>
        </p:nvSpPr>
        <p:spPr>
          <a:xfrm>
            <a:off x="3445004" y="443031"/>
            <a:ext cx="12367303" cy="1708160"/>
          </a:xfrm>
          <a:prstGeom prst="rect">
            <a:avLst/>
          </a:prstGeom>
          <a:noFill/>
        </p:spPr>
        <p:txBody>
          <a:bodyPr wrap="square" rtlCol="0">
            <a:spAutoFit/>
          </a:bodyPr>
          <a:lstStyle/>
          <a:p>
            <a:pPr algn="ctr">
              <a:lnSpc>
                <a:spcPct val="150000"/>
              </a:lnSpc>
            </a:pPr>
            <a:r>
              <a:rPr lang="en-US" sz="7000" b="1" dirty="0" smtClean="0">
                <a:solidFill>
                  <a:srgbClr val="AB7A66"/>
                </a:solidFill>
                <a:latin typeface="Arial" panose="020B0604020202020204" pitchFamily="34" charset="0"/>
                <a:cs typeface="Arial" panose="020B0604020202020204" pitchFamily="34" charset="0"/>
              </a:rPr>
              <a:t>Bài 5: Nghị luận xã hội</a:t>
            </a:r>
            <a:endParaRPr lang="en-US" sz="7000" b="1" dirty="0">
              <a:solidFill>
                <a:srgbClr val="AB7A66"/>
              </a:solidFill>
              <a:latin typeface="Arial" panose="020B0604020202020204" pitchFamily="34" charset="0"/>
              <a:cs typeface="Arial" panose="020B0604020202020204" pitchFamily="34" charset="0"/>
            </a:endParaRPr>
          </a:p>
        </p:txBody>
      </p:sp>
      <p:sp>
        <p:nvSpPr>
          <p:cNvPr id="11" name="TextBox 10"/>
          <p:cNvSpPr txBox="1"/>
          <p:nvPr/>
        </p:nvSpPr>
        <p:spPr>
          <a:xfrm>
            <a:off x="54722" y="2247900"/>
            <a:ext cx="18288000" cy="7017306"/>
          </a:xfrm>
          <a:prstGeom prst="rect">
            <a:avLst/>
          </a:prstGeom>
          <a:noFill/>
        </p:spPr>
        <p:txBody>
          <a:bodyPr wrap="square" rtlCol="0">
            <a:spAutoFit/>
          </a:bodyPr>
          <a:lstStyle/>
          <a:p>
            <a:pPr algn="ctr">
              <a:lnSpc>
                <a:spcPct val="150000"/>
              </a:lnSpc>
            </a:pPr>
            <a:r>
              <a:rPr lang="vi-VN" sz="8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Thực hành tiếng Việt</a:t>
            </a:r>
            <a:endParaRPr lang="en-US" sz="8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50000"/>
              </a:lnSpc>
            </a:pPr>
            <a:r>
              <a:rPr lang="en-US" sz="11000" b="1" dirty="0" smtClean="0">
                <a:solidFill>
                  <a:schemeClr val="bg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ÔN TẬP VỀ TỪ HÁN VIỆT, THÀNH NGỮ, TỤC NGỮ</a:t>
            </a:r>
            <a:endParaRPr lang="en-US" sz="11000" b="1" dirty="0">
              <a:solidFill>
                <a:schemeClr val="bg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Freeform 7"/>
          <p:cNvSpPr/>
          <p:nvPr/>
        </p:nvSpPr>
        <p:spPr>
          <a:xfrm rot="9442799" flipH="1">
            <a:off x="-546335" y="-1643515"/>
            <a:ext cx="3425722" cy="6561454"/>
          </a:xfrm>
          <a:custGeom>
            <a:avLst/>
            <a:gdLst/>
            <a:ahLst/>
            <a:cxnLst/>
            <a:rect l="l" t="t" r="r" b="b"/>
            <a:pathLst>
              <a:path w="3502176" h="6561454">
                <a:moveTo>
                  <a:pt x="0" y="0"/>
                </a:moveTo>
                <a:lnTo>
                  <a:pt x="3502176" y="0"/>
                </a:lnTo>
                <a:lnTo>
                  <a:pt x="3502176" y="6561454"/>
                </a:lnTo>
                <a:lnTo>
                  <a:pt x="0" y="6561454"/>
                </a:lnTo>
                <a:lnTo>
                  <a:pt x="0" y="0"/>
                </a:lnTo>
                <a:close/>
              </a:path>
            </a:pathLst>
          </a:custGeom>
          <a:blipFill>
            <a:blip r:embed="rId2"/>
            <a:stretch>
              <a:fillRect/>
            </a:stretch>
          </a:blipFill>
        </p:spPr>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847874"/>
            <a:ext cx="16354689" cy="8404913"/>
            <a:chOff x="0" y="-47625"/>
            <a:chExt cx="4307408" cy="2213640"/>
          </a:xfrm>
        </p:grpSpPr>
        <p:sp>
          <p:nvSpPr>
            <p:cNvPr id="3" name="Freeform 3"/>
            <p:cNvSpPr/>
            <p:nvPr/>
          </p:nvSpPr>
          <p:spPr>
            <a:xfrm>
              <a:off x="32682" y="-1452"/>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3359"/>
                </a:lnSpc>
              </a:pPr>
              <a:endParaRPr/>
            </a:p>
          </p:txBody>
        </p:sp>
      </p:grpSp>
      <p:sp>
        <p:nvSpPr>
          <p:cNvPr id="5" name="AutoShape 5"/>
          <p:cNvSpPr/>
          <p:nvPr/>
        </p:nvSpPr>
        <p:spPr>
          <a:xfrm flipH="1">
            <a:off x="0" y="5093628"/>
            <a:ext cx="18288000" cy="30822"/>
          </a:xfrm>
          <a:prstGeom prst="line">
            <a:avLst/>
          </a:prstGeom>
          <a:ln w="76200" cap="flat">
            <a:solidFill>
              <a:srgbClr val="4D4614"/>
            </a:solidFill>
            <a:prstDash val="sysDash"/>
            <a:headEnd type="none" w="sm" len="sm"/>
            <a:tailEnd type="none" w="sm" len="sm"/>
          </a:ln>
        </p:spPr>
      </p:sp>
      <p:sp>
        <p:nvSpPr>
          <p:cNvPr id="8" name="TextBox 8"/>
          <p:cNvSpPr txBox="1"/>
          <p:nvPr/>
        </p:nvSpPr>
        <p:spPr>
          <a:xfrm rot="16200000">
            <a:off x="2516322" y="4878079"/>
            <a:ext cx="488563" cy="530842"/>
          </a:xfrm>
          <a:prstGeom prst="rect">
            <a:avLst/>
          </a:prstGeom>
        </p:spPr>
        <p:txBody>
          <a:bodyPr lIns="50800" tIns="50800" rIns="50800" bIns="50800" rtlCol="0" anchor="ctr"/>
          <a:lstStyle/>
          <a:p>
            <a:pPr algn="ctr">
              <a:lnSpc>
                <a:spcPts val="3359"/>
              </a:lnSpc>
            </a:pPr>
            <a:endParaRPr sz="7000">
              <a:solidFill>
                <a:schemeClr val="bg1"/>
              </a:solidFill>
              <a:latin typeface="Arial" panose="020B0604020202020204" pitchFamily="34" charset="0"/>
              <a:cs typeface="Arial" panose="020B0604020202020204" pitchFamily="34" charset="0"/>
            </a:endParaRPr>
          </a:p>
        </p:txBody>
      </p:sp>
      <p:sp>
        <p:nvSpPr>
          <p:cNvPr id="11" name="TextBox 11"/>
          <p:cNvSpPr txBox="1"/>
          <p:nvPr/>
        </p:nvSpPr>
        <p:spPr>
          <a:xfrm rot="16200000">
            <a:off x="7022555" y="4613351"/>
            <a:ext cx="2073083" cy="2644818"/>
          </a:xfrm>
          <a:prstGeom prst="rect">
            <a:avLst/>
          </a:prstGeom>
        </p:spPr>
        <p:txBody>
          <a:bodyPr lIns="50800" tIns="50800" rIns="50800" bIns="50800" rtlCol="0" anchor="ctr"/>
          <a:lstStyle/>
          <a:p>
            <a:pPr algn="ctr">
              <a:lnSpc>
                <a:spcPts val="3359"/>
              </a:lnSpc>
            </a:pPr>
            <a:endParaRPr/>
          </a:p>
        </p:txBody>
      </p:sp>
      <p:sp>
        <p:nvSpPr>
          <p:cNvPr id="18" name="Freeform 18"/>
          <p:cNvSpPr/>
          <p:nvPr/>
        </p:nvSpPr>
        <p:spPr>
          <a:xfrm rot="5828142">
            <a:off x="-474206" y="-1095380"/>
            <a:ext cx="3502176" cy="6561454"/>
          </a:xfrm>
          <a:custGeom>
            <a:avLst/>
            <a:gdLst/>
            <a:ahLst/>
            <a:cxnLst/>
            <a:rect l="l" t="t" r="r" b="b"/>
            <a:pathLst>
              <a:path w="3502176" h="6561454">
                <a:moveTo>
                  <a:pt x="0" y="0"/>
                </a:moveTo>
                <a:lnTo>
                  <a:pt x="3502177" y="0"/>
                </a:lnTo>
                <a:lnTo>
                  <a:pt x="3502177" y="6561454"/>
                </a:lnTo>
                <a:lnTo>
                  <a:pt x="0" y="6561454"/>
                </a:lnTo>
                <a:lnTo>
                  <a:pt x="0" y="0"/>
                </a:lnTo>
                <a:close/>
              </a:path>
            </a:pathLst>
          </a:custGeom>
          <a:blipFill>
            <a:blip r:embed="rId2"/>
            <a:stretch>
              <a:fillRect/>
            </a:stretch>
          </a:blipFill>
        </p:spPr>
      </p:sp>
      <p:sp>
        <p:nvSpPr>
          <p:cNvPr id="19" name="Freeform 19"/>
          <p:cNvSpPr/>
          <p:nvPr/>
        </p:nvSpPr>
        <p:spPr>
          <a:xfrm rot="5165428" flipH="1" flipV="1">
            <a:off x="14795352" y="-965381"/>
            <a:ext cx="3502176" cy="6561454"/>
          </a:xfrm>
          <a:custGeom>
            <a:avLst/>
            <a:gdLst/>
            <a:ahLst/>
            <a:cxnLst/>
            <a:rect l="l" t="t" r="r" b="b"/>
            <a:pathLst>
              <a:path w="3502176" h="6561454">
                <a:moveTo>
                  <a:pt x="3502176" y="6561454"/>
                </a:moveTo>
                <a:lnTo>
                  <a:pt x="0" y="6561454"/>
                </a:lnTo>
                <a:lnTo>
                  <a:pt x="0" y="0"/>
                </a:lnTo>
                <a:lnTo>
                  <a:pt x="3502176" y="0"/>
                </a:lnTo>
                <a:lnTo>
                  <a:pt x="3502176" y="6561454"/>
                </a:lnTo>
                <a:close/>
              </a:path>
            </a:pathLst>
          </a:custGeom>
          <a:blipFill>
            <a:blip r:embed="rId2"/>
            <a:stretch>
              <a:fillRect/>
            </a:stretch>
          </a:blipFill>
        </p:spPr>
      </p:sp>
      <p:sp>
        <p:nvSpPr>
          <p:cNvPr id="20" name="TextBox 9"/>
          <p:cNvSpPr txBox="1"/>
          <p:nvPr/>
        </p:nvSpPr>
        <p:spPr>
          <a:xfrm>
            <a:off x="4602580" y="1647727"/>
            <a:ext cx="9331022" cy="1335237"/>
          </a:xfrm>
          <a:prstGeom prst="rect">
            <a:avLst/>
          </a:prstGeom>
        </p:spPr>
        <p:txBody>
          <a:bodyPr wrap="square" lIns="0" tIns="0" rIns="0" bIns="0" rtlCol="0" anchor="t">
            <a:spAutoFit/>
          </a:bodyPr>
          <a:lstStyle/>
          <a:p>
            <a:pPr algn="ctr">
              <a:lnSpc>
                <a:spcPct val="150000"/>
              </a:lnSpc>
            </a:pPr>
            <a:r>
              <a:rPr lang="vi-VN" sz="6600" b="1" dirty="0" smtClean="0">
                <a:solidFill>
                  <a:srgbClr val="4D4614"/>
                </a:solidFill>
                <a:latin typeface="Arial"/>
              </a:rPr>
              <a:t>NỘI DUNG BÀI HỌC </a:t>
            </a:r>
            <a:endParaRPr lang="en-US" sz="6600" b="1" dirty="0">
              <a:solidFill>
                <a:srgbClr val="4D4614"/>
              </a:solidFill>
              <a:latin typeface="Arial"/>
            </a:endParaRPr>
          </a:p>
        </p:txBody>
      </p:sp>
      <p:sp>
        <p:nvSpPr>
          <p:cNvPr id="21" name="Oval 20"/>
          <p:cNvSpPr/>
          <p:nvPr/>
        </p:nvSpPr>
        <p:spPr>
          <a:xfrm>
            <a:off x="3046345" y="4513257"/>
            <a:ext cx="1393575" cy="1249460"/>
          </a:xfrm>
          <a:prstGeom prst="ellipse">
            <a:avLst/>
          </a:prstGeom>
          <a:solidFill>
            <a:srgbClr val="4D4614"/>
          </a:solidFill>
          <a:ln>
            <a:solidFill>
              <a:srgbClr val="4D4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0" b="1" dirty="0" smtClean="0">
                <a:solidFill>
                  <a:schemeClr val="bg1"/>
                </a:solidFill>
                <a:latin typeface="Arial" panose="020B0604020202020204" pitchFamily="34" charset="0"/>
                <a:cs typeface="Arial" panose="020B0604020202020204" pitchFamily="34" charset="0"/>
              </a:rPr>
              <a:t>1</a:t>
            </a:r>
            <a:endParaRPr lang="en-US" sz="7000" b="1" dirty="0">
              <a:solidFill>
                <a:schemeClr val="bg1"/>
              </a:solidFill>
              <a:latin typeface="Arial" panose="020B0604020202020204" pitchFamily="34" charset="0"/>
              <a:cs typeface="Arial" panose="020B0604020202020204" pitchFamily="34" charset="0"/>
            </a:endParaRPr>
          </a:p>
        </p:txBody>
      </p:sp>
      <p:sp>
        <p:nvSpPr>
          <p:cNvPr id="22" name="Oval 21"/>
          <p:cNvSpPr/>
          <p:nvPr/>
        </p:nvSpPr>
        <p:spPr>
          <a:xfrm>
            <a:off x="8440236" y="4513257"/>
            <a:ext cx="1393575" cy="1249460"/>
          </a:xfrm>
          <a:prstGeom prst="ellipse">
            <a:avLst/>
          </a:prstGeom>
          <a:solidFill>
            <a:srgbClr val="4D4614"/>
          </a:solidFill>
          <a:ln>
            <a:solidFill>
              <a:srgbClr val="4D4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0" b="1" dirty="0" smtClean="0">
                <a:solidFill>
                  <a:schemeClr val="bg1"/>
                </a:solidFill>
                <a:latin typeface="Arial" panose="020B0604020202020204" pitchFamily="34" charset="0"/>
                <a:cs typeface="Arial" panose="020B0604020202020204" pitchFamily="34" charset="0"/>
              </a:rPr>
              <a:t>2</a:t>
            </a:r>
            <a:endParaRPr lang="en-US" sz="7000" b="1" dirty="0">
              <a:solidFill>
                <a:schemeClr val="bg1"/>
              </a:solidFill>
              <a:latin typeface="Arial" panose="020B0604020202020204" pitchFamily="34" charset="0"/>
              <a:cs typeface="Arial" panose="020B0604020202020204" pitchFamily="34" charset="0"/>
            </a:endParaRPr>
          </a:p>
        </p:txBody>
      </p:sp>
      <p:sp>
        <p:nvSpPr>
          <p:cNvPr id="23" name="Oval 22"/>
          <p:cNvSpPr/>
          <p:nvPr/>
        </p:nvSpPr>
        <p:spPr>
          <a:xfrm>
            <a:off x="13834127" y="4513257"/>
            <a:ext cx="1393575" cy="1249460"/>
          </a:xfrm>
          <a:prstGeom prst="ellipse">
            <a:avLst/>
          </a:prstGeom>
          <a:solidFill>
            <a:srgbClr val="4D4614"/>
          </a:solidFill>
          <a:ln>
            <a:solidFill>
              <a:srgbClr val="4D4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0" b="1" dirty="0" smtClean="0">
                <a:solidFill>
                  <a:schemeClr val="bg1"/>
                </a:solidFill>
                <a:latin typeface="Arial" panose="020B0604020202020204" pitchFamily="34" charset="0"/>
                <a:cs typeface="Arial" panose="020B0604020202020204" pitchFamily="34" charset="0"/>
              </a:rPr>
              <a:t>3</a:t>
            </a:r>
            <a:endParaRPr lang="en-US" sz="7000" b="1" dirty="0">
              <a:solidFill>
                <a:schemeClr val="bg1"/>
              </a:solidFill>
              <a:latin typeface="Arial" panose="020B0604020202020204" pitchFamily="34" charset="0"/>
              <a:cs typeface="Arial" panose="020B0604020202020204" pitchFamily="34" charset="0"/>
            </a:endParaRPr>
          </a:p>
        </p:txBody>
      </p:sp>
      <p:sp>
        <p:nvSpPr>
          <p:cNvPr id="24" name="Rounded Rectangle 23"/>
          <p:cNvSpPr/>
          <p:nvPr/>
        </p:nvSpPr>
        <p:spPr>
          <a:xfrm>
            <a:off x="2166283" y="5932034"/>
            <a:ext cx="3691840" cy="1278483"/>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dirty="0">
                <a:solidFill>
                  <a:schemeClr val="tx1"/>
                </a:solidFill>
                <a:latin typeface="Arial" panose="020B0604020202020204" pitchFamily="34" charset="0"/>
                <a:cs typeface="Arial" panose="020B0604020202020204" pitchFamily="34" charset="0"/>
              </a:rPr>
              <a:t>Từ Hán Việt</a:t>
            </a:r>
            <a:endParaRPr lang="vi-VN" sz="4500" dirty="0">
              <a:solidFill>
                <a:schemeClr val="tx1"/>
              </a:solidFill>
              <a:latin typeface="Arial" panose="020B0604020202020204" pitchFamily="34" charset="0"/>
              <a:cs typeface="Arial" panose="020B0604020202020204" pitchFamily="34" charset="0"/>
            </a:endParaRPr>
          </a:p>
        </p:txBody>
      </p:sp>
      <p:sp>
        <p:nvSpPr>
          <p:cNvPr id="25" name="Rounded Rectangle 24"/>
          <p:cNvSpPr/>
          <p:nvPr/>
        </p:nvSpPr>
        <p:spPr>
          <a:xfrm>
            <a:off x="7291103" y="5762717"/>
            <a:ext cx="3691840" cy="1447800"/>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dirty="0">
                <a:solidFill>
                  <a:schemeClr val="tx1"/>
                </a:solidFill>
                <a:latin typeface="Arial" panose="020B0604020202020204" pitchFamily="34" charset="0"/>
                <a:cs typeface="Arial" panose="020B0604020202020204" pitchFamily="34" charset="0"/>
              </a:rPr>
              <a:t>Thành ngữ</a:t>
            </a:r>
            <a:endParaRPr lang="vi-VN" sz="4500" dirty="0">
              <a:solidFill>
                <a:schemeClr val="tx1"/>
              </a:solidFill>
              <a:latin typeface="Arial" panose="020B0604020202020204" pitchFamily="34" charset="0"/>
              <a:cs typeface="Arial" panose="020B0604020202020204" pitchFamily="34" charset="0"/>
            </a:endParaRPr>
          </a:p>
        </p:txBody>
      </p:sp>
      <p:sp>
        <p:nvSpPr>
          <p:cNvPr id="26" name="Rounded Rectangle 25"/>
          <p:cNvSpPr/>
          <p:nvPr/>
        </p:nvSpPr>
        <p:spPr>
          <a:xfrm>
            <a:off x="12786027" y="5762717"/>
            <a:ext cx="3691840" cy="1447800"/>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dirty="0">
                <a:solidFill>
                  <a:schemeClr val="tx1"/>
                </a:solidFill>
                <a:latin typeface="Arial" panose="020B0604020202020204" pitchFamily="34" charset="0"/>
                <a:cs typeface="Arial" panose="020B0604020202020204" pitchFamily="34" charset="0"/>
              </a:rPr>
              <a:t>Tục ngữ</a:t>
            </a:r>
            <a:endParaRPr lang="vi-VN" sz="4500" dirty="0">
              <a:solidFill>
                <a:schemeClr val="tx1"/>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anim calcmode="lin" valueType="num">
                                      <p:cBhvr>
                                        <p:cTn id="16" dur="500" fill="hold"/>
                                        <p:tgtEl>
                                          <p:spTgt spid="21"/>
                                        </p:tgtEl>
                                        <p:attrNameLst>
                                          <p:attrName>ppt_x</p:attrName>
                                        </p:attrNameLst>
                                      </p:cBhvr>
                                      <p:tavLst>
                                        <p:tav tm="0">
                                          <p:val>
                                            <p:strVal val="#ppt_x"/>
                                          </p:val>
                                        </p:tav>
                                        <p:tav tm="100000">
                                          <p:val>
                                            <p:strVal val="#ppt_x"/>
                                          </p:val>
                                        </p:tav>
                                      </p:tavLst>
                                    </p:anim>
                                    <p:anim calcmode="lin" valueType="num">
                                      <p:cBhvr>
                                        <p:cTn id="17" dur="500" fill="hold"/>
                                        <p:tgtEl>
                                          <p:spTgt spid="21"/>
                                        </p:tgtEl>
                                        <p:attrNameLst>
                                          <p:attrName>ppt_y</p:attrName>
                                        </p:attrNameLst>
                                      </p:cBhvr>
                                      <p:tavLst>
                                        <p:tav tm="0">
                                          <p:val>
                                            <p:strVal val="#ppt_y+.1"/>
                                          </p:val>
                                        </p:tav>
                                        <p:tav tm="100000">
                                          <p:val>
                                            <p:strVal val="#ppt_y"/>
                                          </p:val>
                                        </p:tav>
                                      </p:tavLst>
                                    </p:anim>
                                  </p:childTnLst>
                                </p:cTn>
                              </p:par>
                              <p:par>
                                <p:cTn id="18" presetID="22" presetClass="entr" presetSubtype="4"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anim calcmode="lin" valueType="num">
                                      <p:cBhvr>
                                        <p:cTn id="26" dur="500" fill="hold"/>
                                        <p:tgtEl>
                                          <p:spTgt spid="22"/>
                                        </p:tgtEl>
                                        <p:attrNameLst>
                                          <p:attrName>ppt_x</p:attrName>
                                        </p:attrNameLst>
                                      </p:cBhvr>
                                      <p:tavLst>
                                        <p:tav tm="0">
                                          <p:val>
                                            <p:strVal val="#ppt_x"/>
                                          </p:val>
                                        </p:tav>
                                        <p:tav tm="100000">
                                          <p:val>
                                            <p:strVal val="#ppt_x"/>
                                          </p:val>
                                        </p:tav>
                                      </p:tavLst>
                                    </p:anim>
                                    <p:anim calcmode="lin" valueType="num">
                                      <p:cBhvr>
                                        <p:cTn id="27" dur="500" fill="hold"/>
                                        <p:tgtEl>
                                          <p:spTgt spid="22"/>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par>
                                <p:cTn id="38" presetID="22" presetClass="entr" presetSubtype="4"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rot="225632">
            <a:off x="-291044" y="6115770"/>
            <a:ext cx="2181737" cy="4087563"/>
          </a:xfrm>
          <a:custGeom>
            <a:avLst/>
            <a:gdLst/>
            <a:ahLst/>
            <a:cxnLst/>
            <a:rect l="l" t="t" r="r" b="b"/>
            <a:pathLst>
              <a:path w="2181737" h="4087563">
                <a:moveTo>
                  <a:pt x="0" y="0"/>
                </a:moveTo>
                <a:lnTo>
                  <a:pt x="2181737" y="0"/>
                </a:lnTo>
                <a:lnTo>
                  <a:pt x="2181737" y="4087563"/>
                </a:lnTo>
                <a:lnTo>
                  <a:pt x="0" y="4087563"/>
                </a:lnTo>
                <a:lnTo>
                  <a:pt x="0" y="0"/>
                </a:lnTo>
                <a:close/>
              </a:path>
            </a:pathLst>
          </a:custGeom>
          <a:blipFill>
            <a:blip r:embed="rId2"/>
            <a:stretch>
              <a:fillRect/>
            </a:stretch>
          </a:blipFill>
        </p:spPr>
      </p:sp>
      <p:sp>
        <p:nvSpPr>
          <p:cNvPr id="7" name="Rounded Rectangle 6"/>
          <p:cNvSpPr/>
          <p:nvPr/>
        </p:nvSpPr>
        <p:spPr>
          <a:xfrm>
            <a:off x="3962400" y="1333500"/>
            <a:ext cx="10690777" cy="2590800"/>
          </a:xfrm>
          <a:prstGeom prst="roundRect">
            <a:avLst/>
          </a:prstGeom>
          <a:solidFill>
            <a:schemeClr val="bg1"/>
          </a:solidFill>
          <a:ln w="38100">
            <a:solidFill>
              <a:srgbClr val="DFB73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trả lời câu hỏi sau:</a:t>
            </a:r>
          </a:p>
          <a:p>
            <a:pPr algn="just">
              <a:lnSpc>
                <a:spcPct val="150000"/>
              </a:lnSpc>
            </a:pPr>
            <a:r>
              <a:rPr lang="en-US" sz="4000" dirty="0" smtClean="0">
                <a:solidFill>
                  <a:schemeClr val="tx1"/>
                </a:solidFill>
                <a:latin typeface="Arial" panose="020B0604020202020204" pitchFamily="34" charset="0"/>
                <a:cs typeface="Arial" panose="020B0604020202020204" pitchFamily="34" charset="0"/>
              </a:rPr>
              <a:t>Thế nào là từ Hán Việt, thành ngữ, tục ngữ?</a:t>
            </a:r>
            <a:endParaRPr lang="en-US" sz="4000" dirty="0">
              <a:solidFill>
                <a:schemeClr val="tx1"/>
              </a:solidFill>
              <a:latin typeface="Arial" panose="020B0604020202020204" pitchFamily="34" charset="0"/>
              <a:cs typeface="Arial" panose="020B0604020202020204" pitchFamily="34" charset="0"/>
            </a:endParaRPr>
          </a:p>
        </p:txBody>
      </p:sp>
      <p:grpSp>
        <p:nvGrpSpPr>
          <p:cNvPr id="14" name="Group 13"/>
          <p:cNvGrpSpPr/>
          <p:nvPr/>
        </p:nvGrpSpPr>
        <p:grpSpPr>
          <a:xfrm>
            <a:off x="1635524" y="4775049"/>
            <a:ext cx="4653752" cy="5315300"/>
            <a:chOff x="1635524" y="4775049"/>
            <a:chExt cx="4653752" cy="5315300"/>
          </a:xfrm>
        </p:grpSpPr>
        <p:pic>
          <p:nvPicPr>
            <p:cNvPr id="10" name="Picture 9"/>
            <p:cNvPicPr>
              <a:picLocks noChangeAspect="1"/>
            </p:cNvPicPr>
            <p:nvPr/>
          </p:nvPicPr>
          <p:blipFill>
            <a:blip r:embed="rId3"/>
            <a:stretch>
              <a:fillRect/>
            </a:stretch>
          </p:blipFill>
          <p:spPr>
            <a:xfrm>
              <a:off x="1635524" y="4775049"/>
              <a:ext cx="4653752" cy="4623200"/>
            </a:xfrm>
            <a:prstGeom prst="rect">
              <a:avLst/>
            </a:prstGeom>
            <a:ln>
              <a:noFill/>
            </a:ln>
            <a:effectLst>
              <a:outerShdw blurRad="190500" algn="tl" rotWithShape="0">
                <a:srgbClr val="000000">
                  <a:alpha val="70000"/>
                </a:srgbClr>
              </a:outerShdw>
            </a:effectLst>
          </p:spPr>
        </p:pic>
        <p:sp>
          <p:nvSpPr>
            <p:cNvPr id="11" name="Rounded Rectangle 10"/>
            <p:cNvSpPr/>
            <p:nvPr/>
          </p:nvSpPr>
          <p:spPr>
            <a:xfrm>
              <a:off x="2189574" y="9029700"/>
              <a:ext cx="3581400" cy="106064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Arial" panose="020B0604020202020204" pitchFamily="34" charset="0"/>
                  <a:cs typeface="Arial" panose="020B0604020202020204" pitchFamily="34" charset="0"/>
                </a:rPr>
                <a:t>Từ Hán Việt </a:t>
              </a:r>
              <a:endParaRPr lang="vi-VN" sz="4000" dirty="0">
                <a:solidFill>
                  <a:schemeClr val="tx1"/>
                </a:solidFill>
                <a:latin typeface="Arial" panose="020B0604020202020204" pitchFamily="34" charset="0"/>
                <a:cs typeface="Arial" panose="020B0604020202020204" pitchFamily="34" charset="0"/>
              </a:endParaRPr>
            </a:p>
          </p:txBody>
        </p:sp>
      </p:grpSp>
      <p:grpSp>
        <p:nvGrpSpPr>
          <p:cNvPr id="15" name="Group 14"/>
          <p:cNvGrpSpPr/>
          <p:nvPr/>
        </p:nvGrpSpPr>
        <p:grpSpPr>
          <a:xfrm>
            <a:off x="6998785" y="4764889"/>
            <a:ext cx="4618005" cy="5325460"/>
            <a:chOff x="6998785" y="4764889"/>
            <a:chExt cx="4618005" cy="5325460"/>
          </a:xfrm>
        </p:grpSpPr>
        <p:pic>
          <p:nvPicPr>
            <p:cNvPr id="8" name="Picture 7"/>
            <p:cNvPicPr>
              <a:picLocks noChangeAspect="1"/>
            </p:cNvPicPr>
            <p:nvPr/>
          </p:nvPicPr>
          <p:blipFill>
            <a:blip r:embed="rId4"/>
            <a:stretch>
              <a:fillRect/>
            </a:stretch>
          </p:blipFill>
          <p:spPr>
            <a:xfrm>
              <a:off x="6998785" y="4764889"/>
              <a:ext cx="4618005" cy="4629550"/>
            </a:xfrm>
            <a:prstGeom prst="rect">
              <a:avLst/>
            </a:prstGeom>
            <a:ln>
              <a:noFill/>
            </a:ln>
            <a:effectLst>
              <a:outerShdw blurRad="190500" algn="tl" rotWithShape="0">
                <a:srgbClr val="000000">
                  <a:alpha val="70000"/>
                </a:srgbClr>
              </a:outerShdw>
            </a:effectLst>
          </p:spPr>
        </p:pic>
        <p:sp>
          <p:nvSpPr>
            <p:cNvPr id="12" name="Rounded Rectangle 11"/>
            <p:cNvSpPr/>
            <p:nvPr/>
          </p:nvSpPr>
          <p:spPr>
            <a:xfrm>
              <a:off x="7392018" y="9029700"/>
              <a:ext cx="3581400" cy="106064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Arial" panose="020B0604020202020204" pitchFamily="34" charset="0"/>
                  <a:cs typeface="Arial" panose="020B0604020202020204" pitchFamily="34" charset="0"/>
                </a:rPr>
                <a:t>Thành ngữ</a:t>
              </a:r>
              <a:endParaRPr lang="vi-VN" sz="4000" dirty="0">
                <a:solidFill>
                  <a:schemeClr val="tx1"/>
                </a:solidFill>
                <a:latin typeface="Arial" panose="020B0604020202020204" pitchFamily="34" charset="0"/>
                <a:cs typeface="Arial" panose="020B0604020202020204" pitchFamily="34" charset="0"/>
              </a:endParaRPr>
            </a:p>
          </p:txBody>
        </p:sp>
      </p:grpSp>
      <p:grpSp>
        <p:nvGrpSpPr>
          <p:cNvPr id="19" name="Group 18"/>
          <p:cNvGrpSpPr/>
          <p:nvPr/>
        </p:nvGrpSpPr>
        <p:grpSpPr>
          <a:xfrm>
            <a:off x="12076159" y="4764889"/>
            <a:ext cx="5069399" cy="5325460"/>
            <a:chOff x="12076159" y="4764889"/>
            <a:chExt cx="5069399" cy="5325460"/>
          </a:xfrm>
        </p:grpSpPr>
        <p:pic>
          <p:nvPicPr>
            <p:cNvPr id="17" name="Picture 16"/>
            <p:cNvPicPr>
              <a:picLocks noChangeAspect="1"/>
            </p:cNvPicPr>
            <p:nvPr/>
          </p:nvPicPr>
          <p:blipFill rotWithShape="1">
            <a:blip r:embed="rId5"/>
            <a:srcRect t="7437" b="9043"/>
            <a:stretch/>
          </p:blipFill>
          <p:spPr>
            <a:xfrm>
              <a:off x="12076159" y="4764889"/>
              <a:ext cx="5069399" cy="4629550"/>
            </a:xfrm>
            <a:prstGeom prst="rect">
              <a:avLst/>
            </a:prstGeom>
            <a:ln>
              <a:noFill/>
            </a:ln>
            <a:effectLst>
              <a:outerShdw blurRad="292100" dist="139700" dir="2700000" algn="tl" rotWithShape="0">
                <a:srgbClr val="333333">
                  <a:alpha val="65000"/>
                </a:srgbClr>
              </a:outerShdw>
            </a:effectLst>
          </p:spPr>
        </p:pic>
        <p:sp>
          <p:nvSpPr>
            <p:cNvPr id="18" name="Rounded Rectangle 17"/>
            <p:cNvSpPr/>
            <p:nvPr/>
          </p:nvSpPr>
          <p:spPr>
            <a:xfrm>
              <a:off x="12862477" y="9029700"/>
              <a:ext cx="3581400" cy="106064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Arial" panose="020B0604020202020204" pitchFamily="34" charset="0"/>
                  <a:cs typeface="Arial" panose="020B0604020202020204" pitchFamily="34" charset="0"/>
                </a:rPr>
                <a:t>Tục ngữ</a:t>
              </a:r>
              <a:endParaRPr lang="vi-VN" sz="4000" dirty="0">
                <a:solidFill>
                  <a:schemeClr val="tx1"/>
                </a:solidFill>
                <a:latin typeface="Arial" panose="020B0604020202020204" pitchFamily="34" charset="0"/>
                <a:cs typeface="Arial" panose="020B0604020202020204" pitchFamily="34" charset="0"/>
              </a:endParaRPr>
            </a:p>
          </p:txBody>
        </p:sp>
      </p:grpSp>
      <p:pic>
        <p:nvPicPr>
          <p:cNvPr id="20" name="Picture 19"/>
          <p:cNvPicPr>
            <a:picLocks noChangeAspect="1"/>
          </p:cNvPicPr>
          <p:nvPr/>
        </p:nvPicPr>
        <p:blipFill>
          <a:blip r:embed="rId6"/>
          <a:stretch>
            <a:fillRect/>
          </a:stretch>
        </p:blipFill>
        <p:spPr>
          <a:xfrm>
            <a:off x="13487400" y="170336"/>
            <a:ext cx="3241743" cy="232632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3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 calcmode="lin" valueType="num">
                                      <p:cBhvr>
                                        <p:cTn id="12" dur="500" fill="hold"/>
                                        <p:tgtEl>
                                          <p:spTgt spid="20"/>
                                        </p:tgtEl>
                                        <p:attrNameLst>
                                          <p:attrName>style.rotation</p:attrName>
                                        </p:attrNameLst>
                                      </p:cBhvr>
                                      <p:tavLst>
                                        <p:tav tm="0">
                                          <p:val>
                                            <p:fltVal val="90"/>
                                          </p:val>
                                        </p:tav>
                                        <p:tav tm="100000">
                                          <p:val>
                                            <p:fltVal val="0"/>
                                          </p:val>
                                        </p:tav>
                                      </p:tavLst>
                                    </p:anim>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4"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2"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right)">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3359"/>
                </a:lnSpc>
              </a:pPr>
              <a:endParaRPr>
                <a:latin typeface="Arial" panose="020B0604020202020204" pitchFamily="34" charset="0"/>
                <a:cs typeface="Arial" panose="020B0604020202020204" pitchFamily="34" charset="0"/>
              </a:endParaRPr>
            </a:p>
          </p:txBody>
        </p:sp>
      </p:grpSp>
      <p:sp>
        <p:nvSpPr>
          <p:cNvPr id="5" name="Freeform 5"/>
          <p:cNvSpPr/>
          <p:nvPr/>
        </p:nvSpPr>
        <p:spPr>
          <a:xfrm rot="5070815">
            <a:off x="-55757" y="-424763"/>
            <a:ext cx="2168913" cy="3326554"/>
          </a:xfrm>
          <a:custGeom>
            <a:avLst/>
            <a:gdLst/>
            <a:ahLst/>
            <a:cxnLst/>
            <a:rect l="l" t="t" r="r" b="b"/>
            <a:pathLst>
              <a:path w="2168913" h="3326554">
                <a:moveTo>
                  <a:pt x="0" y="0"/>
                </a:moveTo>
                <a:lnTo>
                  <a:pt x="2168914" y="0"/>
                </a:lnTo>
                <a:lnTo>
                  <a:pt x="2168914" y="3326554"/>
                </a:lnTo>
                <a:lnTo>
                  <a:pt x="0" y="3326554"/>
                </a:lnTo>
                <a:lnTo>
                  <a:pt x="0" y="0"/>
                </a:lnTo>
                <a:close/>
              </a:path>
            </a:pathLst>
          </a:custGeom>
          <a:blipFill>
            <a:blip r:embed="rId2"/>
            <a:stretch>
              <a:fillRect/>
            </a:stretch>
          </a:blipFill>
        </p:spPr>
      </p:sp>
      <p:sp>
        <p:nvSpPr>
          <p:cNvPr id="6" name="Freeform 6"/>
          <p:cNvSpPr/>
          <p:nvPr/>
        </p:nvSpPr>
        <p:spPr>
          <a:xfrm rot="5070815" flipH="1" flipV="1">
            <a:off x="16174843" y="7595023"/>
            <a:ext cx="2168913" cy="3326554"/>
          </a:xfrm>
          <a:custGeom>
            <a:avLst/>
            <a:gdLst/>
            <a:ahLst/>
            <a:cxnLst/>
            <a:rect l="l" t="t" r="r" b="b"/>
            <a:pathLst>
              <a:path w="2168913" h="3326554">
                <a:moveTo>
                  <a:pt x="2168914" y="3326554"/>
                </a:moveTo>
                <a:lnTo>
                  <a:pt x="0" y="3326554"/>
                </a:lnTo>
                <a:lnTo>
                  <a:pt x="0" y="0"/>
                </a:lnTo>
                <a:lnTo>
                  <a:pt x="2168914" y="0"/>
                </a:lnTo>
                <a:lnTo>
                  <a:pt x="2168914" y="3326554"/>
                </a:lnTo>
                <a:close/>
              </a:path>
            </a:pathLst>
          </a:custGeom>
          <a:blipFill>
            <a:blip r:embed="rId2"/>
            <a:stretch>
              <a:fillRect/>
            </a:stretch>
          </a:blipFill>
        </p:spPr>
      </p:sp>
      <p:sp>
        <p:nvSpPr>
          <p:cNvPr id="7" name="Rounded Rectangle 6"/>
          <p:cNvSpPr/>
          <p:nvPr/>
        </p:nvSpPr>
        <p:spPr>
          <a:xfrm>
            <a:off x="5863983" y="1238514"/>
            <a:ext cx="6553200" cy="156984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5500" b="1" dirty="0" smtClean="0">
                <a:solidFill>
                  <a:srgbClr val="4D4614"/>
                </a:solidFill>
                <a:latin typeface="Arial" panose="020B0604020202020204" pitchFamily="34" charset="0"/>
                <a:cs typeface="Arial" panose="020B0604020202020204" pitchFamily="34" charset="0"/>
              </a:rPr>
              <a:t>1. </a:t>
            </a:r>
            <a:r>
              <a:rPr lang="en-US" sz="5500" b="1" dirty="0" smtClean="0">
                <a:solidFill>
                  <a:srgbClr val="4D4614"/>
                </a:solidFill>
                <a:latin typeface="Arial" panose="020B0604020202020204" pitchFamily="34" charset="0"/>
                <a:cs typeface="Arial" panose="020B0604020202020204" pitchFamily="34" charset="0"/>
              </a:rPr>
              <a:t>Từ Hán Việt</a:t>
            </a:r>
            <a:endParaRPr lang="vi-VN" sz="5500" b="1" dirty="0">
              <a:solidFill>
                <a:srgbClr val="4D4614"/>
              </a:solidFill>
              <a:latin typeface="Arial" panose="020B0604020202020204" pitchFamily="34" charset="0"/>
              <a:cs typeface="Arial" panose="020B0604020202020204" pitchFamily="34" charset="0"/>
            </a:endParaRPr>
          </a:p>
        </p:txBody>
      </p:sp>
      <p:sp>
        <p:nvSpPr>
          <p:cNvPr id="8" name="Rounded Rectangle 7"/>
          <p:cNvSpPr/>
          <p:nvPr/>
        </p:nvSpPr>
        <p:spPr>
          <a:xfrm>
            <a:off x="1887174" y="2850366"/>
            <a:ext cx="14506818" cy="1447800"/>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Là </a:t>
            </a:r>
            <a:r>
              <a:rPr lang="vi-VN" sz="4000" dirty="0">
                <a:solidFill>
                  <a:schemeClr val="tx1"/>
                </a:solidFill>
                <a:latin typeface="Arial" panose="020B0604020202020204" pitchFamily="34" charset="0"/>
                <a:cs typeface="Arial" panose="020B0604020202020204" pitchFamily="34" charset="0"/>
              </a:rPr>
              <a:t>những từ mượn của tiếng Hán nhưng đọc theo âm </a:t>
            </a:r>
            <a:r>
              <a:rPr lang="vi-VN" sz="4000" dirty="0" smtClean="0">
                <a:solidFill>
                  <a:schemeClr val="tx1"/>
                </a:solidFill>
                <a:latin typeface="Arial" panose="020B0604020202020204" pitchFamily="34" charset="0"/>
                <a:cs typeface="Arial" panose="020B0604020202020204" pitchFamily="34" charset="0"/>
              </a:rPr>
              <a:t>Việt</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1887174" y="4029794"/>
            <a:ext cx="2227626" cy="1060175"/>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rgbClr val="C00000"/>
                </a:solidFill>
                <a:latin typeface="Arial" panose="020B0604020202020204" pitchFamily="34" charset="0"/>
                <a:cs typeface="Arial" panose="020B0604020202020204" pitchFamily="34" charset="0"/>
              </a:rPr>
              <a:t>Ví dụ: </a:t>
            </a:r>
            <a:endParaRPr lang="vi-VN" sz="4000" b="1" dirty="0">
              <a:solidFill>
                <a:srgbClr val="C00000"/>
              </a:solidFill>
              <a:latin typeface="Arial" panose="020B0604020202020204" pitchFamily="34" charset="0"/>
              <a:cs typeface="Arial" panose="020B0604020202020204" pitchFamily="34" charset="0"/>
            </a:endParaRPr>
          </a:p>
        </p:txBody>
      </p:sp>
      <p:grpSp>
        <p:nvGrpSpPr>
          <p:cNvPr id="16" name="Group 15"/>
          <p:cNvGrpSpPr/>
          <p:nvPr/>
        </p:nvGrpSpPr>
        <p:grpSpPr>
          <a:xfrm>
            <a:off x="1344395" y="5574814"/>
            <a:ext cx="4188790" cy="4475288"/>
            <a:chOff x="1189387" y="5574814"/>
            <a:chExt cx="4188790" cy="4475288"/>
          </a:xfrm>
        </p:grpSpPr>
        <p:sp>
          <p:nvSpPr>
            <p:cNvPr id="10" name="Freeform 2"/>
            <p:cNvSpPr/>
            <p:nvPr/>
          </p:nvSpPr>
          <p:spPr>
            <a:xfrm>
              <a:off x="1417682" y="5574814"/>
              <a:ext cx="3960495" cy="4114800"/>
            </a:xfrm>
            <a:custGeom>
              <a:avLst/>
              <a:gdLst/>
              <a:ahLst/>
              <a:cxnLst/>
              <a:rect l="l" t="t" r="r" b="b"/>
              <a:pathLst>
                <a:path w="3960495" h="4114800">
                  <a:moveTo>
                    <a:pt x="0" y="0"/>
                  </a:moveTo>
                  <a:lnTo>
                    <a:pt x="3960495" y="0"/>
                  </a:lnTo>
                  <a:lnTo>
                    <a:pt x="3960495" y="4114800"/>
                  </a:lnTo>
                  <a:lnTo>
                    <a:pt x="0" y="4114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3" name="Rounded Rectangle 12"/>
            <p:cNvSpPr/>
            <p:nvPr/>
          </p:nvSpPr>
          <p:spPr>
            <a:xfrm>
              <a:off x="1189387" y="8989453"/>
              <a:ext cx="3909686" cy="106064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Arial" panose="020B0604020202020204" pitchFamily="34" charset="0"/>
                  <a:cs typeface="Arial" panose="020B0604020202020204" pitchFamily="34" charset="0"/>
                </a:rPr>
                <a:t>Thi sĩ (nhà thơ) </a:t>
              </a:r>
              <a:endParaRPr lang="vi-VN" sz="4000" dirty="0">
                <a:solidFill>
                  <a:schemeClr val="tx1"/>
                </a:solidFill>
                <a:latin typeface="Arial" panose="020B0604020202020204" pitchFamily="34" charset="0"/>
                <a:cs typeface="Arial" panose="020B0604020202020204" pitchFamily="34" charset="0"/>
              </a:endParaRPr>
            </a:p>
          </p:txBody>
        </p:sp>
      </p:grpSp>
      <p:grpSp>
        <p:nvGrpSpPr>
          <p:cNvPr id="18" name="Group 17"/>
          <p:cNvGrpSpPr/>
          <p:nvPr/>
        </p:nvGrpSpPr>
        <p:grpSpPr>
          <a:xfrm>
            <a:off x="6264198" y="5324326"/>
            <a:ext cx="4984471" cy="4725776"/>
            <a:chOff x="5799523" y="5324326"/>
            <a:chExt cx="4984471" cy="4725776"/>
          </a:xfrm>
        </p:grpSpPr>
        <p:sp>
          <p:nvSpPr>
            <p:cNvPr id="11" name="Freeform 3"/>
            <p:cNvSpPr/>
            <p:nvPr/>
          </p:nvSpPr>
          <p:spPr>
            <a:xfrm>
              <a:off x="6638057" y="5324326"/>
              <a:ext cx="3219831" cy="4114800"/>
            </a:xfrm>
            <a:custGeom>
              <a:avLst/>
              <a:gdLst/>
              <a:ahLst/>
              <a:cxnLst/>
              <a:rect l="l" t="t" r="r" b="b"/>
              <a:pathLst>
                <a:path w="3219831" h="4114800">
                  <a:moveTo>
                    <a:pt x="0" y="0"/>
                  </a:moveTo>
                  <a:lnTo>
                    <a:pt x="3219831" y="0"/>
                  </a:lnTo>
                  <a:lnTo>
                    <a:pt x="3219831"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4" name="Rounded Rectangle 13"/>
            <p:cNvSpPr/>
            <p:nvPr/>
          </p:nvSpPr>
          <p:spPr>
            <a:xfrm>
              <a:off x="5799523" y="8989453"/>
              <a:ext cx="4984471" cy="106064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Arial" panose="020B0604020202020204" pitchFamily="34" charset="0"/>
                  <a:cs typeface="Arial" panose="020B0604020202020204" pitchFamily="34" charset="0"/>
                </a:rPr>
                <a:t>Độc giả (người đọc) </a:t>
              </a:r>
              <a:endParaRPr lang="vi-VN" sz="4000" dirty="0">
                <a:solidFill>
                  <a:schemeClr val="tx1"/>
                </a:solidFill>
                <a:latin typeface="Arial" panose="020B0604020202020204" pitchFamily="34" charset="0"/>
                <a:cs typeface="Arial" panose="020B0604020202020204" pitchFamily="34" charset="0"/>
              </a:endParaRPr>
            </a:p>
          </p:txBody>
        </p:sp>
      </p:grpSp>
      <p:grpSp>
        <p:nvGrpSpPr>
          <p:cNvPr id="17" name="Group 16"/>
          <p:cNvGrpSpPr/>
          <p:nvPr/>
        </p:nvGrpSpPr>
        <p:grpSpPr>
          <a:xfrm>
            <a:off x="12228076" y="5089968"/>
            <a:ext cx="4575216" cy="4960134"/>
            <a:chOff x="11484444" y="5089969"/>
            <a:chExt cx="4575216" cy="4960134"/>
          </a:xfrm>
        </p:grpSpPr>
        <p:sp>
          <p:nvSpPr>
            <p:cNvPr id="12" name="Freeform 4"/>
            <p:cNvSpPr/>
            <p:nvPr/>
          </p:nvSpPr>
          <p:spPr>
            <a:xfrm>
              <a:off x="11617231" y="5089969"/>
              <a:ext cx="4442429" cy="4114800"/>
            </a:xfrm>
            <a:custGeom>
              <a:avLst/>
              <a:gdLst/>
              <a:ahLst/>
              <a:cxnLst/>
              <a:rect l="l" t="t" r="r" b="b"/>
              <a:pathLst>
                <a:path w="4442429" h="4114800">
                  <a:moveTo>
                    <a:pt x="0" y="0"/>
                  </a:moveTo>
                  <a:lnTo>
                    <a:pt x="4442429" y="0"/>
                  </a:lnTo>
                  <a:lnTo>
                    <a:pt x="4442429" y="4114800"/>
                  </a:lnTo>
                  <a:lnTo>
                    <a:pt x="0" y="41148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5" name="Rounded Rectangle 14"/>
            <p:cNvSpPr/>
            <p:nvPr/>
          </p:nvSpPr>
          <p:spPr>
            <a:xfrm>
              <a:off x="11484444" y="8989454"/>
              <a:ext cx="4575216" cy="1060649"/>
            </a:xfrm>
            <a:prstGeom prst="roundRect">
              <a:avLst>
                <a:gd name="adj" fmla="val 6724"/>
              </a:avLst>
            </a:prstGeom>
            <a:solidFill>
              <a:schemeClr val="bg1"/>
            </a:solidFill>
            <a:ln w="38100">
              <a:solidFill>
                <a:srgbClr val="DFB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Arial" panose="020B0604020202020204" pitchFamily="34" charset="0"/>
                  <a:cs typeface="Arial" panose="020B0604020202020204" pitchFamily="34" charset="0"/>
                </a:rPr>
                <a:t>Bằng hữu (bạn bè) </a:t>
              </a:r>
              <a:endParaRPr lang="vi-VN" sz="4000" dirty="0">
                <a:solidFill>
                  <a:schemeClr val="tx1"/>
                </a:solidFill>
                <a:latin typeface="Arial" panose="020B0604020202020204" pitchFamily="34" charset="0"/>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anim calcmode="lin" valueType="num">
                                      <p:cBhvr>
                                        <p:cTn id="31" dur="500" fill="hold"/>
                                        <p:tgtEl>
                                          <p:spTgt spid="18"/>
                                        </p:tgtEl>
                                        <p:attrNameLst>
                                          <p:attrName>ppt_x</p:attrName>
                                        </p:attrNameLst>
                                      </p:cBhvr>
                                      <p:tavLst>
                                        <p:tav tm="0">
                                          <p:val>
                                            <p:strVal val="#ppt_x"/>
                                          </p:val>
                                        </p:tav>
                                        <p:tav tm="100000">
                                          <p:val>
                                            <p:strVal val="#ppt_x"/>
                                          </p:val>
                                        </p:tav>
                                      </p:tavLst>
                                    </p:anim>
                                    <p:anim calcmode="lin" valueType="num">
                                      <p:cBhvr>
                                        <p:cTn id="32" dur="5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anim calcmode="lin" valueType="num">
                                      <p:cBhvr>
                                        <p:cTn id="36" dur="500" fill="hold"/>
                                        <p:tgtEl>
                                          <p:spTgt spid="17"/>
                                        </p:tgtEl>
                                        <p:attrNameLst>
                                          <p:attrName>ppt_x</p:attrName>
                                        </p:attrNameLst>
                                      </p:cBhvr>
                                      <p:tavLst>
                                        <p:tav tm="0">
                                          <p:val>
                                            <p:strVal val="#ppt_x"/>
                                          </p:val>
                                        </p:tav>
                                        <p:tav tm="100000">
                                          <p:val>
                                            <p:strVal val="#ppt_x"/>
                                          </p:val>
                                        </p:tav>
                                      </p:tavLst>
                                    </p:anim>
                                    <p:anim calcmode="lin" valueType="num">
                                      <p:cBhvr>
                                        <p:cTn id="3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000000">
                <a:alpha val="0"/>
              </a:srgbClr>
            </a:solidFill>
            <a:ln w="57150" cap="sq">
              <a:solidFill>
                <a:srgbClr val="DFB73F"/>
              </a:solidFill>
              <a:miter/>
            </a:ln>
          </p:spPr>
        </p:sp>
        <p:sp>
          <p:nvSpPr>
            <p:cNvPr id="4" name="TextBox 4"/>
            <p:cNvSpPr txBox="1"/>
            <p:nvPr/>
          </p:nvSpPr>
          <p:spPr>
            <a:xfrm>
              <a:off x="0" y="-47625"/>
              <a:ext cx="812800" cy="860425"/>
            </a:xfrm>
            <a:prstGeom prst="rect">
              <a:avLst/>
            </a:prstGeom>
          </p:spPr>
          <p:txBody>
            <a:bodyPr lIns="50800" tIns="50800" rIns="50800" bIns="50800" rtlCol="0" anchor="ctr"/>
            <a:lstStyle/>
            <a:p>
              <a:pPr algn="ctr">
                <a:lnSpc>
                  <a:spcPts val="3359"/>
                </a:lnSpc>
              </a:pPr>
              <a:endParaRPr/>
            </a:p>
          </p:txBody>
        </p:sp>
      </p:grpSp>
      <p:sp>
        <p:nvSpPr>
          <p:cNvPr id="6" name="Freeform 6"/>
          <p:cNvSpPr/>
          <p:nvPr/>
        </p:nvSpPr>
        <p:spPr>
          <a:xfrm rot="15618120">
            <a:off x="16042182" y="-518826"/>
            <a:ext cx="2862574" cy="4390451"/>
          </a:xfrm>
          <a:custGeom>
            <a:avLst/>
            <a:gdLst/>
            <a:ahLst/>
            <a:cxnLst/>
            <a:rect l="l" t="t" r="r" b="b"/>
            <a:pathLst>
              <a:path w="2862574" h="4390451">
                <a:moveTo>
                  <a:pt x="0" y="0"/>
                </a:moveTo>
                <a:lnTo>
                  <a:pt x="2862574" y="0"/>
                </a:lnTo>
                <a:lnTo>
                  <a:pt x="2862574" y="4390452"/>
                </a:lnTo>
                <a:lnTo>
                  <a:pt x="0" y="4390452"/>
                </a:lnTo>
                <a:lnTo>
                  <a:pt x="0" y="0"/>
                </a:lnTo>
                <a:close/>
              </a:path>
            </a:pathLst>
          </a:custGeom>
          <a:blipFill>
            <a:blip r:embed="rId2"/>
            <a:stretch>
              <a:fillRect/>
            </a:stretch>
          </a:blipFill>
        </p:spPr>
      </p:sp>
      <p:sp>
        <p:nvSpPr>
          <p:cNvPr id="7" name="Rounded Rectangle 6"/>
          <p:cNvSpPr/>
          <p:nvPr/>
        </p:nvSpPr>
        <p:spPr>
          <a:xfrm>
            <a:off x="5863983" y="1028699"/>
            <a:ext cx="6553200" cy="129540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500" b="1" dirty="0" smtClean="0">
                <a:solidFill>
                  <a:srgbClr val="4D4614"/>
                </a:solidFill>
                <a:latin typeface="Arial" panose="020B0604020202020204" pitchFamily="34" charset="0"/>
                <a:cs typeface="Arial" panose="020B0604020202020204" pitchFamily="34" charset="0"/>
              </a:rPr>
              <a:t>2</a:t>
            </a:r>
            <a:r>
              <a:rPr lang="vi-VN" sz="5500" b="1" dirty="0" smtClean="0">
                <a:solidFill>
                  <a:srgbClr val="4D4614"/>
                </a:solidFill>
                <a:latin typeface="Arial" panose="020B0604020202020204" pitchFamily="34" charset="0"/>
                <a:cs typeface="Arial" panose="020B0604020202020204" pitchFamily="34" charset="0"/>
              </a:rPr>
              <a:t>. </a:t>
            </a:r>
            <a:r>
              <a:rPr lang="en-US" sz="5500" b="1" dirty="0" smtClean="0">
                <a:solidFill>
                  <a:srgbClr val="4D4614"/>
                </a:solidFill>
                <a:latin typeface="Arial" panose="020B0604020202020204" pitchFamily="34" charset="0"/>
                <a:cs typeface="Arial" panose="020B0604020202020204" pitchFamily="34" charset="0"/>
              </a:rPr>
              <a:t>Thành ngữ</a:t>
            </a:r>
            <a:endParaRPr lang="vi-VN" sz="5500" b="1" dirty="0">
              <a:solidFill>
                <a:srgbClr val="4D4614"/>
              </a:solidFill>
              <a:latin typeface="Arial" panose="020B0604020202020204" pitchFamily="34" charset="0"/>
              <a:cs typeface="Arial" panose="020B0604020202020204" pitchFamily="34" charset="0"/>
            </a:endParaRPr>
          </a:p>
        </p:txBody>
      </p:sp>
      <p:sp>
        <p:nvSpPr>
          <p:cNvPr id="8" name="Rounded Rectangle 7"/>
          <p:cNvSpPr/>
          <p:nvPr/>
        </p:nvSpPr>
        <p:spPr>
          <a:xfrm>
            <a:off x="1887174" y="2320533"/>
            <a:ext cx="14506818" cy="3588535"/>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a:solidFill>
                  <a:schemeClr val="tx1"/>
                </a:solidFill>
                <a:latin typeface="Arial" panose="020B0604020202020204" pitchFamily="34" charset="0"/>
                <a:cs typeface="Arial" panose="020B0604020202020204" pitchFamily="34" charset="0"/>
              </a:rPr>
              <a:t>Là những cụm từ cố định quen dùng, thường ngắn gọn</a:t>
            </a:r>
            <a:r>
              <a:rPr lang="vi-VN" sz="4000" dirty="0" smtClean="0">
                <a:solidFill>
                  <a:schemeClr val="tx1"/>
                </a:solidFill>
                <a:latin typeface="Arial" panose="020B0604020202020204" pitchFamily="34" charset="0"/>
                <a:cs typeface="Arial" panose="020B0604020202020204" pitchFamily="34" charset="0"/>
              </a:rPr>
              <a:t>,</a:t>
            </a:r>
            <a:r>
              <a:rPr lang="en-US" sz="4000" dirty="0">
                <a:solidFill>
                  <a:schemeClr val="tx1"/>
                </a:solidFill>
                <a:latin typeface="Arial" panose="020B0604020202020204" pitchFamily="34" charset="0"/>
                <a:cs typeface="Arial" panose="020B0604020202020204" pitchFamily="34" charset="0"/>
              </a:rPr>
              <a:t> biểu thị một ý nghĩa hoàn </a:t>
            </a:r>
            <a:r>
              <a:rPr lang="en-US" sz="4000" dirty="0" smtClean="0">
                <a:solidFill>
                  <a:schemeClr val="tx1"/>
                </a:solidFill>
                <a:latin typeface="Arial" panose="020B0604020202020204" pitchFamily="34" charset="0"/>
                <a:cs typeface="Arial" panose="020B0604020202020204" pitchFamily="34" charset="0"/>
              </a:rPr>
              <a:t>chỉnh,</a:t>
            </a:r>
            <a:r>
              <a:rPr lang="vi-VN" sz="4000" dirty="0" smtClean="0">
                <a:solidFill>
                  <a:schemeClr val="tx1"/>
                </a:solidFill>
                <a:latin typeface="Arial" panose="020B0604020202020204" pitchFamily="34" charset="0"/>
                <a:cs typeface="Arial" panose="020B0604020202020204" pitchFamily="34" charset="0"/>
              </a:rPr>
              <a:t> </a:t>
            </a:r>
            <a:r>
              <a:rPr lang="vi-VN" sz="4000" dirty="0">
                <a:solidFill>
                  <a:schemeClr val="tx1"/>
                </a:solidFill>
                <a:latin typeface="Arial" panose="020B0604020202020204" pitchFamily="34" charset="0"/>
                <a:cs typeface="Arial" panose="020B0604020202020204" pitchFamily="34" charset="0"/>
              </a:rPr>
              <a:t>có hình ảnh</a:t>
            </a:r>
            <a:r>
              <a:rPr lang="vi-VN" sz="4000" dirty="0" smtClean="0">
                <a:solidFill>
                  <a:schemeClr val="tx1"/>
                </a:solidFill>
                <a:latin typeface="Arial" panose="020B0604020202020204" pitchFamily="34" charset="0"/>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4000" b="1" dirty="0" smtClean="0">
                <a:solidFill>
                  <a:schemeClr val="tx1"/>
                </a:solidFill>
                <a:latin typeface="Arial" panose="020B0604020202020204" pitchFamily="34" charset="0"/>
                <a:cs typeface="Arial" panose="020B0604020202020204" pitchFamily="34" charset="0"/>
              </a:rPr>
              <a:t>Tác dụng: </a:t>
            </a:r>
            <a:r>
              <a:rPr lang="vi-VN" sz="4000" dirty="0" smtClean="0">
                <a:solidFill>
                  <a:schemeClr val="tx1"/>
                </a:solidFill>
                <a:latin typeface="Arial" panose="020B0604020202020204" pitchFamily="34" charset="0"/>
                <a:cs typeface="Arial" panose="020B0604020202020204" pitchFamily="34" charset="0"/>
              </a:rPr>
              <a:t>giúp </a:t>
            </a:r>
            <a:r>
              <a:rPr lang="vi-VN" sz="4000" dirty="0">
                <a:solidFill>
                  <a:schemeClr val="tx1"/>
                </a:solidFill>
                <a:latin typeface="Arial" panose="020B0604020202020204" pitchFamily="34" charset="0"/>
                <a:cs typeface="Arial" panose="020B0604020202020204" pitchFamily="34" charset="0"/>
              </a:rPr>
              <a:t>cho lời ăn tiếng nói trở nên sinh động, có tính hiệu quả cao</a:t>
            </a:r>
          </a:p>
        </p:txBody>
      </p:sp>
      <p:pic>
        <p:nvPicPr>
          <p:cNvPr id="10" name="Picture 9"/>
          <p:cNvPicPr>
            <a:picLocks noChangeAspect="1"/>
          </p:cNvPicPr>
          <p:nvPr/>
        </p:nvPicPr>
        <p:blipFill>
          <a:blip r:embed="rId3"/>
          <a:stretch>
            <a:fillRect/>
          </a:stretch>
        </p:blipFill>
        <p:spPr>
          <a:xfrm>
            <a:off x="12396863" y="5461000"/>
            <a:ext cx="4603266" cy="4495436"/>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6751229" y="5863987"/>
            <a:ext cx="5386463" cy="4092449"/>
          </a:xfrm>
          <a:prstGeom prst="rect">
            <a:avLst/>
          </a:prstGeom>
          <a:ln>
            <a:noFill/>
          </a:ln>
          <a:effectLst>
            <a:outerShdw blurRad="292100" dist="139700" dir="2700000" algn="tl" rotWithShape="0">
              <a:srgbClr val="333333">
                <a:alpha val="65000"/>
              </a:srgbClr>
            </a:outerShdw>
          </a:effectLst>
        </p:spPr>
      </p:pic>
      <p:sp>
        <p:nvSpPr>
          <p:cNvPr id="12" name="Rounded Rectangle 11"/>
          <p:cNvSpPr/>
          <p:nvPr/>
        </p:nvSpPr>
        <p:spPr>
          <a:xfrm>
            <a:off x="3280205" y="7053596"/>
            <a:ext cx="2227626" cy="1060175"/>
          </a:xfrm>
          <a:prstGeom prst="roundRect">
            <a:avLst>
              <a:gd name="adj" fmla="val 672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b="1" dirty="0" smtClean="0">
                <a:solidFill>
                  <a:srgbClr val="C00000"/>
                </a:solidFill>
                <a:latin typeface="Arial" panose="020B0604020202020204" pitchFamily="34" charset="0"/>
                <a:cs typeface="Arial" panose="020B0604020202020204" pitchFamily="34" charset="0"/>
              </a:rPr>
              <a:t>Ví dụ: </a:t>
            </a:r>
            <a:endParaRPr lang="vi-VN" sz="4000" b="1" dirty="0">
              <a:solidFill>
                <a:srgbClr val="C00000"/>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style.rotation</p:attrName>
                                        </p:attrNameLst>
                                      </p:cBhvr>
                                      <p:tavLst>
                                        <p:tav tm="0">
                                          <p:val>
                                            <p:fltVal val="90"/>
                                          </p:val>
                                        </p:tav>
                                        <p:tav tm="100000">
                                          <p:val>
                                            <p:fltVal val="0"/>
                                          </p:val>
                                        </p:tav>
                                      </p:tavLst>
                                    </p:anim>
                                    <p:animEffect transition="in" filter="fade">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TotalTime>
  <Words>1863</Words>
  <PresentationFormat>Custom</PresentationFormat>
  <Paragraphs>133</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tailieugiaovien.edu.vn</dc:creator>
  <dcterms:created xsi:type="dcterms:W3CDTF">2006-08-16T00:00:00Z</dcterms:created>
  <dcterms:modified xsi:type="dcterms:W3CDTF">2023-09-26T03:59:11Z</dcterms:modified>
  <dc:identifier>DAFuUdFmjh4</dc:identifier>
</cp:coreProperties>
</file>