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9"/>
  </p:notesMasterIdLst>
  <p:sldIdLst>
    <p:sldId id="257" r:id="rId2"/>
    <p:sldId id="285" r:id="rId3"/>
    <p:sldId id="256" r:id="rId4"/>
    <p:sldId id="258" r:id="rId5"/>
    <p:sldId id="259" r:id="rId6"/>
    <p:sldId id="284" r:id="rId7"/>
    <p:sldId id="261" r:id="rId8"/>
    <p:sldId id="291" r:id="rId9"/>
    <p:sldId id="306" r:id="rId10"/>
    <p:sldId id="281" r:id="rId11"/>
    <p:sldId id="262" r:id="rId12"/>
    <p:sldId id="292" r:id="rId13"/>
    <p:sldId id="263" r:id="rId14"/>
    <p:sldId id="264" r:id="rId15"/>
    <p:sldId id="293" r:id="rId16"/>
    <p:sldId id="290" r:id="rId17"/>
    <p:sldId id="283" r:id="rId18"/>
    <p:sldId id="294" r:id="rId19"/>
    <p:sldId id="266" r:id="rId20"/>
    <p:sldId id="307" r:id="rId21"/>
    <p:sldId id="282" r:id="rId22"/>
    <p:sldId id="305" r:id="rId23"/>
    <p:sldId id="273" r:id="rId24"/>
    <p:sldId id="296" r:id="rId25"/>
    <p:sldId id="287" r:id="rId26"/>
    <p:sldId id="277" r:id="rId27"/>
    <p:sldId id="288" r:id="rId28"/>
    <p:sldId id="297" r:id="rId29"/>
    <p:sldId id="299" r:id="rId30"/>
    <p:sldId id="300" r:id="rId31"/>
    <p:sldId id="301" r:id="rId32"/>
    <p:sldId id="302" r:id="rId33"/>
    <p:sldId id="303" r:id="rId34"/>
    <p:sldId id="298" r:id="rId35"/>
    <p:sldId id="278" r:id="rId36"/>
    <p:sldId id="289" r:id="rId37"/>
    <p:sldId id="280" r:id="rId38"/>
  </p:sldIdLst>
  <p:sldSz cx="18288000" cy="10287000"/>
  <p:notesSz cx="6858000" cy="9144000"/>
  <p:embeddedFontLst>
    <p:embeddedFont>
      <p:font typeface="Arial" panose="020B0604020202020204" pitchFamily="34" charset="0"/>
      <p:regular r:id="rId40"/>
    </p:embeddedFont>
    <p:embeddedFont>
      <p:font typeface="Calibri" panose="020F0502020204030204" pitchFamily="34" charset="0"/>
      <p:regular r:id="rId41"/>
      <p:bold r:id="rId42"/>
      <p:italic r:id="rId43"/>
      <p:boldItalic r:id="rId4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563B"/>
    <a:srgbClr val="768EB0"/>
    <a:srgbClr val="AFBDD1"/>
    <a:srgbClr val="E7C7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5" d="100"/>
          <a:sy n="45" d="100"/>
        </p:scale>
        <p:origin x="258"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61BDC3-7BCF-49F6-A8FC-797AEF45E8E1}" type="datetimeFigureOut">
              <a:rPr lang="en-US" smtClean="0"/>
              <a:t>9/26/2023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3DDEEF-D218-4E92-873A-3D3BC511000C}" type="slidenum">
              <a:rPr lang="en-US" smtClean="0"/>
              <a:t>‹#›</a:t>
            </a:fld>
            <a:endParaRPr lang="en-US"/>
          </a:p>
        </p:txBody>
      </p:sp>
    </p:spTree>
    <p:extLst>
      <p:ext uri="{BB962C8B-B14F-4D97-AF65-F5344CB8AC3E}">
        <p14:creationId xmlns:p14="http://schemas.microsoft.com/office/powerpoint/2010/main" val="38248443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3DDEEF-D218-4E92-873A-3D3BC511000C}" type="slidenum">
              <a:rPr lang="en-US" smtClean="0"/>
              <a:t>3</a:t>
            </a:fld>
            <a:endParaRPr lang="en-US"/>
          </a:p>
        </p:txBody>
      </p:sp>
    </p:spTree>
    <p:extLst>
      <p:ext uri="{BB962C8B-B14F-4D97-AF65-F5344CB8AC3E}">
        <p14:creationId xmlns:p14="http://schemas.microsoft.com/office/powerpoint/2010/main" val="2727853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9/26/2023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svg"/><Relationship Id="rId10" Type="http://schemas.openxmlformats.org/officeDocument/2006/relationships/image" Target="../media/image15.png"/><Relationship Id="rId9"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svg"/><Relationship Id="rId10" Type="http://schemas.openxmlformats.org/officeDocument/2006/relationships/image" Target="../media/image22.png"/><Relationship Id="rId9"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svg"/><Relationship Id="rId9"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sv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svg"/><Relationship Id="rId9" Type="http://schemas.openxmlformats.org/officeDocument/2006/relationships/image" Target="../media/image32.png"/></Relationships>
</file>

<file path=ppt/slides/_rels/slide28.xml.rels><?xml version="1.0" encoding="UTF-8" standalone="yes"?>
<Relationships xmlns="http://schemas.openxmlformats.org/package/2006/relationships"><Relationship Id="rId8" Type="http://schemas.openxmlformats.org/officeDocument/2006/relationships/image" Target="../media/image3.svg"/><Relationship Id="rId3" Type="http://schemas.microsoft.com/office/2007/relationships/media" Target="../media/media2.mp3"/><Relationship Id="rId7" Type="http://schemas.openxmlformats.org/officeDocument/2006/relationships/image" Target="../media/image3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3.png"/><Relationship Id="rId5" Type="http://schemas.openxmlformats.org/officeDocument/2006/relationships/slideLayout" Target="../slideLayouts/slideLayout7.xml"/><Relationship Id="rId10" Type="http://schemas.openxmlformats.org/officeDocument/2006/relationships/image" Target="../media/image50.svg"/><Relationship Id="rId4" Type="http://schemas.openxmlformats.org/officeDocument/2006/relationships/audio" Target="../media/media2.mp3"/><Relationship Id="rId9" Type="http://schemas.openxmlformats.org/officeDocument/2006/relationships/image" Target="../media/image35.png"/></Relationships>
</file>

<file path=ppt/slides/_rels/slide29.xml.rels><?xml version="1.0" encoding="UTF-8" standalone="yes"?>
<Relationships xmlns="http://schemas.openxmlformats.org/package/2006/relationships"><Relationship Id="rId8" Type="http://schemas.openxmlformats.org/officeDocument/2006/relationships/image" Target="../media/image3.svg"/><Relationship Id="rId3" Type="http://schemas.microsoft.com/office/2007/relationships/media" Target="../media/media2.mp3"/><Relationship Id="rId7" Type="http://schemas.openxmlformats.org/officeDocument/2006/relationships/image" Target="../media/image3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3.png"/><Relationship Id="rId5" Type="http://schemas.openxmlformats.org/officeDocument/2006/relationships/slideLayout" Target="../slideLayouts/slideLayout7.xml"/><Relationship Id="rId10" Type="http://schemas.openxmlformats.org/officeDocument/2006/relationships/image" Target="../media/image50.svg"/><Relationship Id="rId4" Type="http://schemas.openxmlformats.org/officeDocument/2006/relationships/audio" Target="../media/media2.mp3"/><Relationship Id="rId9" Type="http://schemas.openxmlformats.org/officeDocument/2006/relationships/image" Target="../media/image35.png"/></Relationships>
</file>

<file path=ppt/slides/_rels/slide3.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jpeg"/><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sv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image" Target="../media/image3.svg"/><Relationship Id="rId3" Type="http://schemas.microsoft.com/office/2007/relationships/media" Target="../media/media2.mp3"/><Relationship Id="rId7" Type="http://schemas.openxmlformats.org/officeDocument/2006/relationships/image" Target="../media/image3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3.png"/><Relationship Id="rId5" Type="http://schemas.openxmlformats.org/officeDocument/2006/relationships/slideLayout" Target="../slideLayouts/slideLayout7.xml"/><Relationship Id="rId10" Type="http://schemas.openxmlformats.org/officeDocument/2006/relationships/image" Target="../media/image50.svg"/><Relationship Id="rId4" Type="http://schemas.openxmlformats.org/officeDocument/2006/relationships/audio" Target="../media/media2.mp3"/><Relationship Id="rId9" Type="http://schemas.openxmlformats.org/officeDocument/2006/relationships/image" Target="../media/image35.png"/></Relationships>
</file>

<file path=ppt/slides/_rels/slide31.xml.rels><?xml version="1.0" encoding="UTF-8" standalone="yes"?>
<Relationships xmlns="http://schemas.openxmlformats.org/package/2006/relationships"><Relationship Id="rId8" Type="http://schemas.openxmlformats.org/officeDocument/2006/relationships/image" Target="../media/image3.svg"/><Relationship Id="rId3" Type="http://schemas.microsoft.com/office/2007/relationships/media" Target="../media/media2.mp3"/><Relationship Id="rId7" Type="http://schemas.openxmlformats.org/officeDocument/2006/relationships/image" Target="../media/image3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3.png"/><Relationship Id="rId5" Type="http://schemas.openxmlformats.org/officeDocument/2006/relationships/slideLayout" Target="../slideLayouts/slideLayout7.xml"/><Relationship Id="rId10" Type="http://schemas.openxmlformats.org/officeDocument/2006/relationships/image" Target="../media/image50.svg"/><Relationship Id="rId4" Type="http://schemas.openxmlformats.org/officeDocument/2006/relationships/audio" Target="../media/media2.mp3"/><Relationship Id="rId9" Type="http://schemas.openxmlformats.org/officeDocument/2006/relationships/image" Target="../media/image35.png"/></Relationships>
</file>

<file path=ppt/slides/_rels/slide32.xml.rels><?xml version="1.0" encoding="UTF-8" standalone="yes"?>
<Relationships xmlns="http://schemas.openxmlformats.org/package/2006/relationships"><Relationship Id="rId8" Type="http://schemas.openxmlformats.org/officeDocument/2006/relationships/image" Target="../media/image3.svg"/><Relationship Id="rId3" Type="http://schemas.microsoft.com/office/2007/relationships/media" Target="../media/media2.mp3"/><Relationship Id="rId7" Type="http://schemas.openxmlformats.org/officeDocument/2006/relationships/image" Target="../media/image3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3.png"/><Relationship Id="rId5" Type="http://schemas.openxmlformats.org/officeDocument/2006/relationships/slideLayout" Target="../slideLayouts/slideLayout7.xml"/><Relationship Id="rId10" Type="http://schemas.openxmlformats.org/officeDocument/2006/relationships/image" Target="../media/image50.svg"/><Relationship Id="rId4" Type="http://schemas.openxmlformats.org/officeDocument/2006/relationships/audio" Target="../media/media2.mp3"/><Relationship Id="rId9" Type="http://schemas.openxmlformats.org/officeDocument/2006/relationships/image" Target="../media/image35.png"/></Relationships>
</file>

<file path=ppt/slides/_rels/slide33.xml.rels><?xml version="1.0" encoding="UTF-8" standalone="yes"?>
<Relationships xmlns="http://schemas.openxmlformats.org/package/2006/relationships"><Relationship Id="rId8" Type="http://schemas.openxmlformats.org/officeDocument/2006/relationships/image" Target="../media/image3.svg"/><Relationship Id="rId3" Type="http://schemas.microsoft.com/office/2007/relationships/media" Target="../media/media2.mp3"/><Relationship Id="rId7" Type="http://schemas.openxmlformats.org/officeDocument/2006/relationships/image" Target="../media/image3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3.png"/><Relationship Id="rId5" Type="http://schemas.openxmlformats.org/officeDocument/2006/relationships/slideLayout" Target="../slideLayouts/slideLayout7.xml"/><Relationship Id="rId10" Type="http://schemas.openxmlformats.org/officeDocument/2006/relationships/image" Target="../media/image50.svg"/><Relationship Id="rId4" Type="http://schemas.openxmlformats.org/officeDocument/2006/relationships/audio" Target="../media/media2.mp3"/><Relationship Id="rId9" Type="http://schemas.openxmlformats.org/officeDocument/2006/relationships/image" Target="../media/image35.png"/></Relationships>
</file>

<file path=ppt/slides/_rels/slide34.xml.rels><?xml version="1.0" encoding="UTF-8" standalone="yes"?>
<Relationships xmlns="http://schemas.openxmlformats.org/package/2006/relationships"><Relationship Id="rId8" Type="http://schemas.openxmlformats.org/officeDocument/2006/relationships/image" Target="../media/image3.svg"/><Relationship Id="rId3" Type="http://schemas.microsoft.com/office/2007/relationships/media" Target="../media/media2.mp3"/><Relationship Id="rId7" Type="http://schemas.openxmlformats.org/officeDocument/2006/relationships/image" Target="../media/image3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3.png"/><Relationship Id="rId5" Type="http://schemas.openxmlformats.org/officeDocument/2006/relationships/slideLayout" Target="../slideLayouts/slideLayout7.xml"/><Relationship Id="rId10" Type="http://schemas.openxmlformats.org/officeDocument/2006/relationships/image" Target="../media/image50.svg"/><Relationship Id="rId4" Type="http://schemas.openxmlformats.org/officeDocument/2006/relationships/audio" Target="../media/media2.mp3"/><Relationship Id="rId9" Type="http://schemas.openxmlformats.org/officeDocument/2006/relationships/image" Target="../media/image35.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svg"/></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3" name="TextBox 2"/>
          <p:cNvSpPr txBox="1"/>
          <p:nvPr/>
        </p:nvSpPr>
        <p:spPr>
          <a:xfrm>
            <a:off x="2286000" y="2327344"/>
            <a:ext cx="13716000" cy="5404172"/>
          </a:xfrm>
          <a:prstGeom prst="rect">
            <a:avLst/>
          </a:prstGeom>
          <a:noFill/>
        </p:spPr>
        <p:txBody>
          <a:bodyPr wrap="square" rtlCol="0">
            <a:spAutoFit/>
          </a:bodyPr>
          <a:lstStyle/>
          <a:p>
            <a:pPr algn="ctr">
              <a:lnSpc>
                <a:spcPct val="150000"/>
              </a:lnSpc>
            </a:pPr>
            <a:r>
              <a:rPr lang="en-US" sz="8000" b="1" dirty="0" smtClean="0">
                <a:solidFill>
                  <a:srgbClr val="A6563B"/>
                </a:solidFill>
                <a:latin typeface="Arial" panose="020B0604020202020204" pitchFamily="34" charset="0"/>
                <a:cs typeface="Arial" panose="020B0604020202020204" pitchFamily="34" charset="0"/>
              </a:rPr>
              <a:t>KÍNH CHÀO QUÝ THẦY CÔ VÀ CÁC BẠN ĐẾN VỚI BUỔI HỌC HÔM NAY!</a:t>
            </a:r>
            <a:endParaRPr lang="en-US" sz="8000" b="1" dirty="0">
              <a:solidFill>
                <a:srgbClr val="A6563B"/>
              </a:solidFill>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6" name="Freeform 6"/>
          <p:cNvSpPr/>
          <p:nvPr/>
        </p:nvSpPr>
        <p:spPr>
          <a:xfrm rot="-8346469">
            <a:off x="-1628923" y="6894066"/>
            <a:ext cx="4226339" cy="5212691"/>
          </a:xfrm>
          <a:custGeom>
            <a:avLst/>
            <a:gdLst/>
            <a:ahLst/>
            <a:cxnLst/>
            <a:rect l="l" t="t" r="r" b="b"/>
            <a:pathLst>
              <a:path w="7118604" h="8229600">
                <a:moveTo>
                  <a:pt x="0" y="0"/>
                </a:moveTo>
                <a:lnTo>
                  <a:pt x="7118604" y="0"/>
                </a:lnTo>
                <a:lnTo>
                  <a:pt x="7118604" y="8229600"/>
                </a:lnTo>
                <a:lnTo>
                  <a:pt x="0" y="8229600"/>
                </a:lnTo>
                <a:lnTo>
                  <a:pt x="0" y="0"/>
                </a:lnTo>
                <a:close/>
              </a:path>
            </a:pathLst>
          </a:custGeom>
          <a:blipFill>
            <a:blip r:embed="rId3"/>
            <a:stretch>
              <a:fillRect/>
            </a:stretch>
          </a:blipFill>
        </p:spPr>
      </p:sp>
      <p:sp>
        <p:nvSpPr>
          <p:cNvPr id="4" name="Freeform 6"/>
          <p:cNvSpPr/>
          <p:nvPr/>
        </p:nvSpPr>
        <p:spPr>
          <a:xfrm rot="8973957">
            <a:off x="15659467" y="-1855721"/>
            <a:ext cx="4226339" cy="5212691"/>
          </a:xfrm>
          <a:custGeom>
            <a:avLst/>
            <a:gdLst/>
            <a:ahLst/>
            <a:cxnLst/>
            <a:rect l="l" t="t" r="r" b="b"/>
            <a:pathLst>
              <a:path w="7118604" h="8229600">
                <a:moveTo>
                  <a:pt x="0" y="0"/>
                </a:moveTo>
                <a:lnTo>
                  <a:pt x="7118604" y="0"/>
                </a:lnTo>
                <a:lnTo>
                  <a:pt x="7118604" y="8229600"/>
                </a:lnTo>
                <a:lnTo>
                  <a:pt x="0" y="8229600"/>
                </a:lnTo>
                <a:lnTo>
                  <a:pt x="0" y="0"/>
                </a:lnTo>
                <a:close/>
              </a:path>
            </a:pathLst>
          </a:custGeom>
          <a:blipFill>
            <a:blip r:embed="rId3"/>
            <a:stretch>
              <a:fillRect/>
            </a:stretch>
          </a:blipFill>
        </p:spPr>
      </p:sp>
      <p:sp>
        <p:nvSpPr>
          <p:cNvPr id="5" name="TextBox 4"/>
          <p:cNvSpPr txBox="1"/>
          <p:nvPr/>
        </p:nvSpPr>
        <p:spPr>
          <a:xfrm>
            <a:off x="6448750" y="758598"/>
            <a:ext cx="5390500" cy="1246495"/>
          </a:xfrm>
          <a:prstGeom prst="rect">
            <a:avLst/>
          </a:prstGeom>
          <a:noFill/>
        </p:spPr>
        <p:txBody>
          <a:bodyPr wrap="square" rtlCol="0">
            <a:spAutoFit/>
          </a:bodyPr>
          <a:lstStyle/>
          <a:p>
            <a:pPr algn="ctr">
              <a:lnSpc>
                <a:spcPct val="150000"/>
              </a:lnSpc>
            </a:pPr>
            <a:r>
              <a:rPr lang="en-US" sz="5000" b="1" dirty="0" smtClean="0">
                <a:latin typeface="Arial" panose="020B0604020202020204" pitchFamily="34" charset="0"/>
                <a:cs typeface="Arial" panose="020B0604020202020204" pitchFamily="34" charset="0"/>
              </a:rPr>
              <a:t>1. </a:t>
            </a:r>
            <a:r>
              <a:rPr lang="en-US" sz="5000" b="1" dirty="0">
                <a:latin typeface="Arial" panose="020B0604020202020204" pitchFamily="34" charset="0"/>
                <a:cs typeface="Arial" panose="020B0604020202020204" pitchFamily="34" charset="0"/>
              </a:rPr>
              <a:t>Thể loại Chiếu</a:t>
            </a:r>
          </a:p>
        </p:txBody>
      </p:sp>
      <p:sp>
        <p:nvSpPr>
          <p:cNvPr id="7" name="Rounded Rectangle 6"/>
          <p:cNvSpPr/>
          <p:nvPr/>
        </p:nvSpPr>
        <p:spPr>
          <a:xfrm>
            <a:off x="8961571" y="2853255"/>
            <a:ext cx="7696200" cy="1371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b="1" dirty="0" smtClean="0">
                <a:solidFill>
                  <a:srgbClr val="C00000"/>
                </a:solidFill>
                <a:latin typeface="Arial" panose="020B0604020202020204" pitchFamily="34" charset="0"/>
                <a:cs typeface="Arial" panose="020B0604020202020204" pitchFamily="34" charset="0"/>
              </a:rPr>
              <a:t>HOẠT ĐỘNG NHÓM</a:t>
            </a:r>
            <a:endParaRPr lang="en-US" sz="4500" b="1" dirty="0">
              <a:solidFill>
                <a:srgbClr val="C00000"/>
              </a:solidFill>
              <a:latin typeface="Arial" panose="020B0604020202020204" pitchFamily="34" charset="0"/>
              <a:cs typeface="Arial" panose="020B0604020202020204" pitchFamily="34" charset="0"/>
            </a:endParaRPr>
          </a:p>
        </p:txBody>
      </p:sp>
      <p:sp>
        <p:nvSpPr>
          <p:cNvPr id="8" name="TextBox 7"/>
          <p:cNvSpPr txBox="1"/>
          <p:nvPr/>
        </p:nvSpPr>
        <p:spPr>
          <a:xfrm>
            <a:off x="8328886" y="4009909"/>
            <a:ext cx="9220200" cy="3785652"/>
          </a:xfrm>
          <a:prstGeom prst="rect">
            <a:avLst/>
          </a:prstGeom>
          <a:noFill/>
        </p:spPr>
        <p:txBody>
          <a:bodyPr wrap="square" rtlCol="0">
            <a:spAutoFit/>
          </a:bodyPr>
          <a:lstStyle/>
          <a:p>
            <a:pPr algn="ctr">
              <a:lnSpc>
                <a:spcPct val="150000"/>
              </a:lnSpc>
            </a:pPr>
            <a:r>
              <a:rPr lang="en-US" sz="4000" b="1" u="sng" dirty="0" smtClean="0">
                <a:solidFill>
                  <a:srgbClr val="A6563B"/>
                </a:solidFill>
                <a:latin typeface="Arial" panose="020B0604020202020204" pitchFamily="34" charset="0"/>
                <a:cs typeface="Arial" panose="020B0604020202020204" pitchFamily="34" charset="0"/>
              </a:rPr>
              <a:t>Em hãy trả lời câu hỏi sau:</a:t>
            </a:r>
          </a:p>
          <a:p>
            <a:pPr marL="571500" indent="-571500" algn="just">
              <a:lnSpc>
                <a:spcPct val="150000"/>
              </a:lnSpc>
              <a:buFont typeface="Arial" panose="020B0604020202020204" pitchFamily="34" charset="0"/>
              <a:buChar char="•"/>
            </a:pPr>
            <a:r>
              <a:rPr lang="vi-VN" sz="4000" dirty="0">
                <a:cs typeface="Arial" panose="020B0604020202020204" pitchFamily="34" charset="0"/>
              </a:rPr>
              <a:t>Bài </a:t>
            </a:r>
            <a:r>
              <a:rPr lang="vi-VN" sz="4000" i="1" dirty="0">
                <a:cs typeface="Arial" panose="020B0604020202020204" pitchFamily="34" charset="0"/>
              </a:rPr>
              <a:t>“Chiếu dời đô” </a:t>
            </a:r>
            <a:r>
              <a:rPr lang="vi-VN" sz="4000" dirty="0">
                <a:cs typeface="Arial" panose="020B0604020202020204" pitchFamily="34" charset="0"/>
              </a:rPr>
              <a:t>viết về sự kiện gì? </a:t>
            </a:r>
            <a:endParaRPr lang="en-US" sz="4000" dirty="0" smtClean="0">
              <a:cs typeface="Arial" panose="020B0604020202020204" pitchFamily="34" charset="0"/>
            </a:endParaRPr>
          </a:p>
          <a:p>
            <a:pPr marL="571500" indent="-571500" algn="just">
              <a:lnSpc>
                <a:spcPct val="150000"/>
              </a:lnSpc>
              <a:buFont typeface="Arial" panose="020B0604020202020204" pitchFamily="34" charset="0"/>
              <a:buChar char="•"/>
            </a:pPr>
            <a:r>
              <a:rPr lang="vi-VN" sz="4000" dirty="0" smtClean="0">
                <a:cs typeface="Arial" panose="020B0604020202020204" pitchFamily="34" charset="0"/>
              </a:rPr>
              <a:t>Tại </a:t>
            </a:r>
            <a:r>
              <a:rPr lang="vi-VN" sz="4000" dirty="0">
                <a:cs typeface="Arial" panose="020B0604020202020204" pitchFamily="34" charset="0"/>
              </a:rPr>
              <a:t>sao vua Lý Công Uẩn lại phải dùng thể chiếu?</a:t>
            </a:r>
            <a:endParaRPr lang="en-US" sz="4000" dirty="0" smtClean="0">
              <a:cs typeface="Arial" panose="020B0604020202020204" pitchFamily="34" charset="0"/>
            </a:endParaRPr>
          </a:p>
        </p:txBody>
      </p:sp>
      <p:pic>
        <p:nvPicPr>
          <p:cNvPr id="9" name="Picture 8"/>
          <p:cNvPicPr>
            <a:picLocks noChangeAspect="1"/>
          </p:cNvPicPr>
          <p:nvPr/>
        </p:nvPicPr>
        <p:blipFill>
          <a:blip r:embed="rId4"/>
          <a:stretch>
            <a:fillRect/>
          </a:stretch>
        </p:blipFill>
        <p:spPr>
          <a:xfrm>
            <a:off x="7056119" y="2309103"/>
            <a:ext cx="2545533" cy="2459903"/>
          </a:xfrm>
          <a:prstGeom prst="rect">
            <a:avLst/>
          </a:prstGeom>
        </p:spPr>
      </p:pic>
      <p:grpSp>
        <p:nvGrpSpPr>
          <p:cNvPr id="11" name="Group 10"/>
          <p:cNvGrpSpPr/>
          <p:nvPr/>
        </p:nvGrpSpPr>
        <p:grpSpPr>
          <a:xfrm>
            <a:off x="685800" y="5073016"/>
            <a:ext cx="7441142" cy="4878071"/>
            <a:chOff x="685800" y="5073016"/>
            <a:chExt cx="7441142" cy="4878071"/>
          </a:xfrm>
        </p:grpSpPr>
        <p:pic>
          <p:nvPicPr>
            <p:cNvPr id="3" name="Picture 2"/>
            <p:cNvPicPr>
              <a:picLocks noChangeAspect="1"/>
            </p:cNvPicPr>
            <p:nvPr/>
          </p:nvPicPr>
          <p:blipFill>
            <a:blip r:embed="rId5"/>
            <a:stretch>
              <a:fillRect/>
            </a:stretch>
          </p:blipFill>
          <p:spPr>
            <a:xfrm>
              <a:off x="685800" y="5073016"/>
              <a:ext cx="7441142" cy="3804284"/>
            </a:xfrm>
            <a:prstGeom prst="rect">
              <a:avLst/>
            </a:prstGeom>
            <a:ln>
              <a:noFill/>
            </a:ln>
            <a:effectLst>
              <a:softEdge rad="112500"/>
            </a:effectLst>
          </p:spPr>
        </p:pic>
        <p:sp>
          <p:nvSpPr>
            <p:cNvPr id="10" name="Rounded Rectangle 9"/>
            <p:cNvSpPr/>
            <p:nvPr/>
          </p:nvSpPr>
          <p:spPr>
            <a:xfrm>
              <a:off x="1258196" y="8294551"/>
              <a:ext cx="6296350" cy="1656536"/>
            </a:xfrm>
            <a:prstGeom prst="roundRect">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smtClean="0">
                  <a:solidFill>
                    <a:sysClr val="windowText" lastClr="000000"/>
                  </a:solidFill>
                  <a:latin typeface="Arial" panose="020B0604020202020204" pitchFamily="34" charset="0"/>
                  <a:cs typeface="Arial" panose="020B0604020202020204" pitchFamily="34" charset="0"/>
                </a:rPr>
                <a:t>Điện Kính Thiên được phục dựng 3D</a:t>
              </a:r>
              <a:endParaRPr lang="vi-VN" sz="4000" dirty="0">
                <a:solidFill>
                  <a:sysClr val="windowText" lastClr="00000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87689128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500"/>
                                        <p:tgtEl>
                                          <p:spTgt spid="11"/>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horizontal)">
                                      <p:cBhvr>
                                        <p:cTn id="18" dur="500"/>
                                        <p:tgtEl>
                                          <p:spTgt spid="8"/>
                                        </p:tgtEl>
                                      </p:cBhvr>
                                    </p:animEffect>
                                  </p:childTnLst>
                                </p:cTn>
                              </p:par>
                              <p:par>
                                <p:cTn id="19" presetID="3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style.rotation</p:attrName>
                                        </p:attrNameLst>
                                      </p:cBhvr>
                                      <p:tavLst>
                                        <p:tav tm="0">
                                          <p:val>
                                            <p:fltVal val="90"/>
                                          </p:val>
                                        </p:tav>
                                        <p:tav tm="100000">
                                          <p:val>
                                            <p:fltVal val="0"/>
                                          </p:val>
                                        </p:tav>
                                      </p:tavLst>
                                    </p:anim>
                                    <p:animEffect transition="in" filter="fad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9" name="Freeform 9"/>
          <p:cNvSpPr/>
          <p:nvPr/>
        </p:nvSpPr>
        <p:spPr>
          <a:xfrm>
            <a:off x="14953338" y="-848727"/>
            <a:ext cx="7119257" cy="4114800"/>
          </a:xfrm>
          <a:custGeom>
            <a:avLst/>
            <a:gdLst/>
            <a:ahLst/>
            <a:cxnLst/>
            <a:rect l="l" t="t" r="r" b="b"/>
            <a:pathLst>
              <a:path w="7119257" h="4114800">
                <a:moveTo>
                  <a:pt x="0" y="0"/>
                </a:moveTo>
                <a:lnTo>
                  <a:pt x="7119257" y="0"/>
                </a:lnTo>
                <a:lnTo>
                  <a:pt x="7119257" y="4114800"/>
                </a:lnTo>
                <a:lnTo>
                  <a:pt x="0" y="4114800"/>
                </a:lnTo>
                <a:lnTo>
                  <a:pt x="0" y="0"/>
                </a:lnTo>
                <a:close/>
              </a:path>
            </a:pathLst>
          </a:custGeom>
          <a:blipFill>
            <a:blip r:embed="rId3">
              <a:extLst>
                <a:ext uri="{96DAC541-7B7A-43D3-8B79-37D633B846F1}">
                  <asvg:svgBlip xmlns:asvg="http://schemas.microsoft.com/office/drawing/2016/SVG/main" xmlns="" r:embed="rId6"/>
                </a:ext>
              </a:extLst>
            </a:blip>
            <a:stretch>
              <a:fillRect/>
            </a:stretch>
          </a:blipFill>
        </p:spPr>
      </p:sp>
      <p:sp>
        <p:nvSpPr>
          <p:cNvPr id="6" name="Freeform 10"/>
          <p:cNvSpPr/>
          <p:nvPr/>
        </p:nvSpPr>
        <p:spPr>
          <a:xfrm flipH="1">
            <a:off x="-5032667" y="2464721"/>
            <a:ext cx="7130143" cy="4114800"/>
          </a:xfrm>
          <a:custGeom>
            <a:avLst/>
            <a:gdLst/>
            <a:ahLst/>
            <a:cxnLst/>
            <a:rect l="l" t="t" r="r" b="b"/>
            <a:pathLst>
              <a:path w="7119257" h="4114800">
                <a:moveTo>
                  <a:pt x="0" y="0"/>
                </a:moveTo>
                <a:lnTo>
                  <a:pt x="7119257" y="0"/>
                </a:lnTo>
                <a:lnTo>
                  <a:pt x="7119257" y="4114800"/>
                </a:lnTo>
                <a:lnTo>
                  <a:pt x="0" y="4114800"/>
                </a:lnTo>
                <a:lnTo>
                  <a:pt x="0" y="0"/>
                </a:lnTo>
                <a:close/>
              </a:path>
            </a:pathLst>
          </a:custGeom>
          <a:blipFill>
            <a:blip r:embed="rId3">
              <a:extLst>
                <a:ext uri="{96DAC541-7B7A-43D3-8B79-37D633B846F1}">
                  <asvg:svgBlip xmlns:asvg="http://schemas.microsoft.com/office/drawing/2016/SVG/main" xmlns="" r:embed="rId8"/>
                </a:ext>
              </a:extLst>
            </a:blip>
            <a:stretch>
              <a:fillRect/>
            </a:stretch>
          </a:blipFill>
        </p:spPr>
      </p:sp>
      <p:pic>
        <p:nvPicPr>
          <p:cNvPr id="3" name="Picture 2"/>
          <p:cNvPicPr>
            <a:picLocks noChangeAspect="1"/>
          </p:cNvPicPr>
          <p:nvPr/>
        </p:nvPicPr>
        <p:blipFill>
          <a:blip r:embed="rId9"/>
          <a:stretch>
            <a:fillRect/>
          </a:stretch>
        </p:blipFill>
        <p:spPr>
          <a:xfrm>
            <a:off x="561406" y="2669551"/>
            <a:ext cx="7373483" cy="3868056"/>
          </a:xfrm>
          <a:prstGeom prst="rect">
            <a:avLst/>
          </a:prstGeom>
          <a:ln>
            <a:noFill/>
          </a:ln>
          <a:effectLst>
            <a:outerShdw blurRad="190500" algn="tl" rotWithShape="0">
              <a:srgbClr val="000000">
                <a:alpha val="70000"/>
              </a:srgbClr>
            </a:outerShdw>
          </a:effectLst>
        </p:spPr>
      </p:pic>
      <p:sp>
        <p:nvSpPr>
          <p:cNvPr id="7" name="TextBox 6"/>
          <p:cNvSpPr txBox="1"/>
          <p:nvPr/>
        </p:nvSpPr>
        <p:spPr>
          <a:xfrm>
            <a:off x="4982921" y="354367"/>
            <a:ext cx="9753600" cy="1938992"/>
          </a:xfrm>
          <a:prstGeom prst="rect">
            <a:avLst/>
          </a:prstGeom>
          <a:noFill/>
        </p:spPr>
        <p:txBody>
          <a:bodyPr wrap="square" rtlCol="0">
            <a:spAutoFit/>
          </a:bodyPr>
          <a:lstStyle/>
          <a:p>
            <a:pPr algn="just">
              <a:lnSpc>
                <a:spcPct val="150000"/>
              </a:lnSpc>
            </a:pPr>
            <a:r>
              <a:rPr lang="vi-VN" sz="4000" dirty="0" smtClean="0">
                <a:solidFill>
                  <a:srgbClr val="4B4439"/>
                </a:solidFill>
                <a:cs typeface="Arial" panose="020B0604020202020204" pitchFamily="34" charset="0"/>
              </a:rPr>
              <a:t>Sự </a:t>
            </a:r>
            <a:r>
              <a:rPr lang="vi-VN" sz="4000" dirty="0">
                <a:solidFill>
                  <a:srgbClr val="4B4439"/>
                </a:solidFill>
                <a:cs typeface="Arial" panose="020B0604020202020204" pitchFamily="34" charset="0"/>
              </a:rPr>
              <a:t>kiện vua Lý Công Uẩn </a:t>
            </a:r>
            <a:r>
              <a:rPr lang="vi-VN" sz="4000" dirty="0" smtClean="0">
                <a:solidFill>
                  <a:srgbClr val="4B4439"/>
                </a:solidFill>
                <a:cs typeface="Arial" panose="020B0604020202020204" pitchFamily="34" charset="0"/>
              </a:rPr>
              <a:t>quyết </a:t>
            </a:r>
            <a:r>
              <a:rPr lang="vi-VN" sz="4000" dirty="0">
                <a:solidFill>
                  <a:srgbClr val="4B4439"/>
                </a:solidFill>
                <a:cs typeface="Arial" panose="020B0604020202020204" pitchFamily="34" charset="0"/>
              </a:rPr>
              <a:t>định dời đô từ Hoa Lư về thành Đại La năm </a:t>
            </a:r>
            <a:r>
              <a:rPr lang="vi-VN" sz="4000" dirty="0" smtClean="0">
                <a:solidFill>
                  <a:srgbClr val="4B4439"/>
                </a:solidFill>
                <a:cs typeface="Arial" panose="020B0604020202020204" pitchFamily="34" charset="0"/>
              </a:rPr>
              <a:t>1010</a:t>
            </a:r>
            <a:r>
              <a:rPr lang="en-US" sz="4000" dirty="0" smtClean="0">
                <a:solidFill>
                  <a:srgbClr val="4B4439"/>
                </a:solidFill>
                <a:cs typeface="Arial" panose="020B0604020202020204" pitchFamily="34" charset="0"/>
              </a:rPr>
              <a:t>.</a:t>
            </a:r>
            <a:endParaRPr lang="vi-VN" sz="4000" dirty="0">
              <a:solidFill>
                <a:srgbClr val="4B4439"/>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10"/>
          <a:stretch>
            <a:fillRect/>
          </a:stretch>
        </p:blipFill>
        <p:spPr>
          <a:xfrm rot="8449927">
            <a:off x="3347559" y="1062577"/>
            <a:ext cx="1862021" cy="1075684"/>
          </a:xfrm>
          <a:prstGeom prst="rect">
            <a:avLst/>
          </a:prstGeom>
        </p:spPr>
      </p:pic>
      <p:sp>
        <p:nvSpPr>
          <p:cNvPr id="10" name="TextBox 9"/>
          <p:cNvSpPr txBox="1"/>
          <p:nvPr/>
        </p:nvSpPr>
        <p:spPr>
          <a:xfrm>
            <a:off x="9397992" y="2401693"/>
            <a:ext cx="7652822" cy="4708981"/>
          </a:xfrm>
          <a:prstGeom prst="rect">
            <a:avLst/>
          </a:prstGeom>
          <a:noFill/>
        </p:spPr>
        <p:txBody>
          <a:bodyPr wrap="square" rtlCol="0">
            <a:spAutoFit/>
          </a:bodyPr>
          <a:lstStyle/>
          <a:p>
            <a:pPr algn="just">
              <a:lnSpc>
                <a:spcPct val="150000"/>
              </a:lnSpc>
            </a:pPr>
            <a:r>
              <a:rPr lang="en-US" sz="4000" b="1" dirty="0" smtClean="0">
                <a:solidFill>
                  <a:srgbClr val="4B4439"/>
                </a:solidFill>
                <a:latin typeface="Arial" panose="020B0604020202020204" pitchFamily="34" charset="0"/>
                <a:cs typeface="Arial" panose="020B0604020202020204" pitchFamily="34" charset="0"/>
              </a:rPr>
              <a:t>Thể </a:t>
            </a:r>
            <a:r>
              <a:rPr lang="vi-VN" sz="4000" b="1" dirty="0" smtClean="0">
                <a:solidFill>
                  <a:srgbClr val="4B4439"/>
                </a:solidFill>
                <a:latin typeface="Arial" panose="020B0604020202020204" pitchFamily="34" charset="0"/>
                <a:cs typeface="Arial" panose="020B0604020202020204" pitchFamily="34" charset="0"/>
              </a:rPr>
              <a:t>chiếu</a:t>
            </a:r>
            <a:r>
              <a:rPr lang="en-US" sz="4000" b="1" dirty="0" smtClean="0">
                <a:solidFill>
                  <a:srgbClr val="4B4439"/>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vi-VN" sz="4000" dirty="0" smtClean="0">
                <a:solidFill>
                  <a:srgbClr val="4B4439"/>
                </a:solidFill>
                <a:latin typeface="Arial" panose="020B0604020202020204" pitchFamily="34" charset="0"/>
                <a:cs typeface="Arial" panose="020B0604020202020204" pitchFamily="34" charset="0"/>
              </a:rPr>
              <a:t>Là </a:t>
            </a:r>
            <a:r>
              <a:rPr lang="vi-VN" sz="4000" dirty="0">
                <a:solidFill>
                  <a:srgbClr val="4B4439"/>
                </a:solidFill>
                <a:latin typeface="Arial" panose="020B0604020202020204" pitchFamily="34" charset="0"/>
                <a:cs typeface="Arial" panose="020B0604020202020204" pitchFamily="34" charset="0"/>
              </a:rPr>
              <a:t>một thể loại chỉ các bậc vua, chúa mới được sử </a:t>
            </a:r>
            <a:r>
              <a:rPr lang="vi-VN" sz="4000" dirty="0" smtClean="0">
                <a:solidFill>
                  <a:srgbClr val="4B4439"/>
                </a:solidFill>
                <a:latin typeface="Arial" panose="020B0604020202020204" pitchFamily="34" charset="0"/>
                <a:cs typeface="Arial" panose="020B0604020202020204" pitchFamily="34" charset="0"/>
              </a:rPr>
              <a:t>dụng</a:t>
            </a:r>
            <a:r>
              <a:rPr lang="en-US" sz="4000" dirty="0" smtClean="0">
                <a:solidFill>
                  <a:srgbClr val="4B4439"/>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vi-VN" sz="4000" dirty="0" smtClean="0">
                <a:solidFill>
                  <a:srgbClr val="4B4439"/>
                </a:solidFill>
                <a:latin typeface="Arial" panose="020B0604020202020204" pitchFamily="34" charset="0"/>
                <a:cs typeface="Arial" panose="020B0604020202020204" pitchFamily="34" charset="0"/>
              </a:rPr>
              <a:t>Trong </a:t>
            </a:r>
            <a:r>
              <a:rPr lang="vi-VN" sz="4000" dirty="0">
                <a:solidFill>
                  <a:srgbClr val="4B4439"/>
                </a:solidFill>
                <a:latin typeface="Arial" panose="020B0604020202020204" pitchFamily="34" charset="0"/>
                <a:cs typeface="Arial" panose="020B0604020202020204" pitchFamily="34" charset="0"/>
              </a:rPr>
              <a:t>những sự kiện lịch sử đặc </a:t>
            </a:r>
            <a:r>
              <a:rPr lang="vi-VN" sz="4000" dirty="0" smtClean="0">
                <a:solidFill>
                  <a:srgbClr val="4B4439"/>
                </a:solidFill>
                <a:latin typeface="Arial" panose="020B0604020202020204" pitchFamily="34" charset="0"/>
                <a:cs typeface="Arial" panose="020B0604020202020204" pitchFamily="34" charset="0"/>
              </a:rPr>
              <a:t>biệt</a:t>
            </a:r>
            <a:r>
              <a:rPr lang="en-US" sz="4000" dirty="0" smtClean="0">
                <a:solidFill>
                  <a:srgbClr val="4B4439"/>
                </a:solidFill>
                <a:latin typeface="Arial" panose="020B0604020202020204" pitchFamily="34" charset="0"/>
                <a:cs typeface="Arial" panose="020B0604020202020204" pitchFamily="34" charset="0"/>
              </a:rPr>
              <a:t>.</a:t>
            </a:r>
            <a:endParaRPr lang="vi-VN" sz="4000" dirty="0">
              <a:solidFill>
                <a:srgbClr val="4B4439"/>
              </a:solidFill>
              <a:latin typeface="Arial" panose="020B0604020202020204" pitchFamily="34" charset="0"/>
              <a:cs typeface="Arial" panose="020B0604020202020204" pitchFamily="34" charset="0"/>
            </a:endParaRPr>
          </a:p>
        </p:txBody>
      </p:sp>
      <p:pic>
        <p:nvPicPr>
          <p:cNvPr id="11" name="Picture 10"/>
          <p:cNvPicPr>
            <a:picLocks noChangeAspect="1"/>
          </p:cNvPicPr>
          <p:nvPr/>
        </p:nvPicPr>
        <p:blipFill>
          <a:blip r:embed="rId10"/>
          <a:stretch>
            <a:fillRect/>
          </a:stretch>
        </p:blipFill>
        <p:spPr>
          <a:xfrm rot="11099847" flipV="1">
            <a:off x="8448885" y="4014759"/>
            <a:ext cx="1503318" cy="837969"/>
          </a:xfrm>
          <a:prstGeom prst="rect">
            <a:avLst/>
          </a:prstGeom>
        </p:spPr>
      </p:pic>
      <p:sp>
        <p:nvSpPr>
          <p:cNvPr id="12" name="TextBox 11"/>
          <p:cNvSpPr txBox="1"/>
          <p:nvPr/>
        </p:nvSpPr>
        <p:spPr>
          <a:xfrm>
            <a:off x="3468066" y="8169788"/>
            <a:ext cx="11351868" cy="1938992"/>
          </a:xfrm>
          <a:prstGeom prst="rect">
            <a:avLst/>
          </a:prstGeom>
          <a:noFill/>
        </p:spPr>
        <p:txBody>
          <a:bodyPr wrap="square" rtlCol="0">
            <a:spAutoFit/>
          </a:bodyPr>
          <a:lstStyle/>
          <a:p>
            <a:pPr algn="ctr">
              <a:lnSpc>
                <a:spcPct val="150000"/>
              </a:lnSpc>
            </a:pPr>
            <a:r>
              <a:rPr lang="vi-VN" sz="4000" b="1" dirty="0" smtClean="0">
                <a:solidFill>
                  <a:srgbClr val="C00000"/>
                </a:solidFill>
                <a:cs typeface="Arial" panose="020B0604020202020204" pitchFamily="34" charset="0"/>
              </a:rPr>
              <a:t>Nhà </a:t>
            </a:r>
            <a:r>
              <a:rPr lang="vi-VN" sz="4000" b="1" dirty="0">
                <a:solidFill>
                  <a:srgbClr val="C00000"/>
                </a:solidFill>
                <a:cs typeface="Arial" panose="020B0604020202020204" pitchFamily="34" charset="0"/>
              </a:rPr>
              <a:t>vua dùng chiếu để truyền đạt mệnh lệnh của mình là đúng đắn, phù </a:t>
            </a:r>
            <a:r>
              <a:rPr lang="vi-VN" sz="4000" b="1" dirty="0" smtClean="0">
                <a:solidFill>
                  <a:srgbClr val="C00000"/>
                </a:solidFill>
                <a:cs typeface="Arial" panose="020B0604020202020204" pitchFamily="34" charset="0"/>
              </a:rPr>
              <a:t>hợp</a:t>
            </a:r>
            <a:r>
              <a:rPr lang="en-US" sz="4000" b="1" dirty="0" smtClean="0">
                <a:solidFill>
                  <a:srgbClr val="C00000"/>
                </a:solidFill>
                <a:cs typeface="Arial" panose="020B0604020202020204" pitchFamily="34" charset="0"/>
              </a:rPr>
              <a:t>.</a:t>
            </a:r>
            <a:endParaRPr lang="vi-VN" sz="4000" b="1" dirty="0">
              <a:solidFill>
                <a:srgbClr val="C00000"/>
              </a:solidFill>
              <a:latin typeface="Arial" panose="020B0604020202020204" pitchFamily="34" charset="0"/>
              <a:cs typeface="Arial" panose="020B0604020202020204" pitchFamily="34" charset="0"/>
            </a:endParaRPr>
          </a:p>
        </p:txBody>
      </p:sp>
      <p:sp>
        <p:nvSpPr>
          <p:cNvPr id="13" name="TextBox 12"/>
          <p:cNvSpPr txBox="1"/>
          <p:nvPr/>
        </p:nvSpPr>
        <p:spPr>
          <a:xfrm>
            <a:off x="1295400" y="7135213"/>
            <a:ext cx="15697200" cy="1015663"/>
          </a:xfrm>
          <a:prstGeom prst="rect">
            <a:avLst/>
          </a:prstGeom>
          <a:noFill/>
        </p:spPr>
        <p:txBody>
          <a:bodyPr wrap="square" rtlCol="0">
            <a:spAutoFit/>
          </a:bodyPr>
          <a:lstStyle/>
          <a:p>
            <a:pPr algn="just">
              <a:lnSpc>
                <a:spcPct val="150000"/>
              </a:lnSpc>
            </a:pPr>
            <a:r>
              <a:rPr lang="vi-VN" sz="4000" dirty="0">
                <a:solidFill>
                  <a:srgbClr val="4B4439"/>
                </a:solidFill>
                <a:cs typeface="Arial" panose="020B0604020202020204" pitchFamily="34" charset="0"/>
              </a:rPr>
              <a:t>Việc dời đô </a:t>
            </a:r>
            <a:r>
              <a:rPr lang="vi-VN" sz="4000" dirty="0" smtClean="0">
                <a:solidFill>
                  <a:srgbClr val="4B4439"/>
                </a:solidFill>
                <a:cs typeface="Arial" panose="020B0604020202020204" pitchFamily="34" charset="0"/>
              </a:rPr>
              <a:t>là </a:t>
            </a:r>
            <a:r>
              <a:rPr lang="vi-VN" sz="4000" dirty="0">
                <a:solidFill>
                  <a:srgbClr val="4B4439"/>
                </a:solidFill>
                <a:cs typeface="Arial" panose="020B0604020202020204" pitchFamily="34" charset="0"/>
              </a:rPr>
              <a:t>một sự kiện lịch sử trọng đại của đất nước và dân </a:t>
            </a:r>
            <a:r>
              <a:rPr lang="vi-VN" sz="4000" dirty="0" smtClean="0">
                <a:solidFill>
                  <a:srgbClr val="4B4439"/>
                </a:solidFill>
                <a:cs typeface="Arial" panose="020B0604020202020204" pitchFamily="34" charset="0"/>
              </a:rPr>
              <a:t>tộc</a:t>
            </a:r>
            <a:r>
              <a:rPr lang="en-US" sz="4000" dirty="0" smtClean="0">
                <a:solidFill>
                  <a:srgbClr val="4B4439"/>
                </a:solidFill>
                <a:cs typeface="Arial" panose="020B0604020202020204" pitchFamily="34" charset="0"/>
              </a:rPr>
              <a:t>.</a:t>
            </a:r>
            <a:endParaRPr lang="vi-VN" sz="4000" dirty="0">
              <a:solidFill>
                <a:srgbClr val="4B4439"/>
              </a:solidFill>
              <a:latin typeface="Arial" panose="020B0604020202020204" pitchFamily="34" charset="0"/>
              <a:cs typeface="Arial" panose="020B0604020202020204" pitchFamily="34" charset="0"/>
            </a:endParaRPr>
          </a:p>
        </p:txBody>
      </p:sp>
      <p:pic>
        <p:nvPicPr>
          <p:cNvPr id="14" name="Picture 13"/>
          <p:cNvPicPr>
            <a:picLocks noChangeAspect="1"/>
          </p:cNvPicPr>
          <p:nvPr/>
        </p:nvPicPr>
        <p:blipFill>
          <a:blip r:embed="rId10"/>
          <a:stretch>
            <a:fillRect/>
          </a:stretch>
        </p:blipFill>
        <p:spPr>
          <a:xfrm rot="13112335">
            <a:off x="7914782" y="6424321"/>
            <a:ext cx="1503318" cy="687168"/>
          </a:xfrm>
          <a:prstGeom prst="rect">
            <a:avLst/>
          </a:prstGeom>
        </p:spPr>
      </p:pic>
      <p:sp>
        <p:nvSpPr>
          <p:cNvPr id="4" name="Right Arrow 3"/>
          <p:cNvSpPr/>
          <p:nvPr/>
        </p:nvSpPr>
        <p:spPr>
          <a:xfrm>
            <a:off x="2150300" y="8428103"/>
            <a:ext cx="1066800" cy="114300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right)">
                                      <p:cBhvr>
                                        <p:cTn id="20" dur="500"/>
                                        <p:tgtEl>
                                          <p:spTgt spid="11"/>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inVertical)">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2" grpId="0"/>
      <p:bldP spid="13" grpId="0"/>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59" b="-9259"/>
            </a:stretch>
          </a:blipFill>
        </p:spPr>
      </p:sp>
      <p:sp>
        <p:nvSpPr>
          <p:cNvPr id="3" name="Freeform 3"/>
          <p:cNvSpPr/>
          <p:nvPr/>
        </p:nvSpPr>
        <p:spPr>
          <a:xfrm>
            <a:off x="-2773680" y="-1028700"/>
            <a:ext cx="5486400" cy="4495800"/>
          </a:xfrm>
          <a:custGeom>
            <a:avLst/>
            <a:gdLst/>
            <a:ahLst/>
            <a:cxnLst/>
            <a:rect l="l" t="t" r="r" b="b"/>
            <a:pathLst>
              <a:path w="9055956" h="8229600">
                <a:moveTo>
                  <a:pt x="0" y="0"/>
                </a:moveTo>
                <a:lnTo>
                  <a:pt x="9055956" y="0"/>
                </a:lnTo>
                <a:lnTo>
                  <a:pt x="9055956" y="8229600"/>
                </a:lnTo>
                <a:lnTo>
                  <a:pt x="0" y="8229600"/>
                </a:lnTo>
                <a:lnTo>
                  <a:pt x="0" y="0"/>
                </a:lnTo>
                <a:close/>
              </a:path>
            </a:pathLst>
          </a:custGeom>
          <a:blipFill>
            <a:blip r:embed="rId3"/>
            <a:stretch>
              <a:fillRect/>
            </a:stretch>
          </a:blipFill>
        </p:spPr>
      </p:sp>
      <p:sp>
        <p:nvSpPr>
          <p:cNvPr id="5" name="Freeform 3"/>
          <p:cNvSpPr/>
          <p:nvPr/>
        </p:nvSpPr>
        <p:spPr>
          <a:xfrm>
            <a:off x="12832080" y="8039100"/>
            <a:ext cx="5486400" cy="4495800"/>
          </a:xfrm>
          <a:custGeom>
            <a:avLst/>
            <a:gdLst/>
            <a:ahLst/>
            <a:cxnLst/>
            <a:rect l="l" t="t" r="r" b="b"/>
            <a:pathLst>
              <a:path w="9055956" h="8229600">
                <a:moveTo>
                  <a:pt x="0" y="0"/>
                </a:moveTo>
                <a:lnTo>
                  <a:pt x="9055956" y="0"/>
                </a:lnTo>
                <a:lnTo>
                  <a:pt x="9055956" y="8229600"/>
                </a:lnTo>
                <a:lnTo>
                  <a:pt x="0" y="8229600"/>
                </a:lnTo>
                <a:lnTo>
                  <a:pt x="0" y="0"/>
                </a:lnTo>
                <a:close/>
              </a:path>
            </a:pathLst>
          </a:custGeom>
          <a:blipFill>
            <a:blip r:embed="rId3"/>
            <a:stretch>
              <a:fillRect/>
            </a:stretch>
          </a:blipFill>
        </p:spPr>
      </p:sp>
      <p:sp>
        <p:nvSpPr>
          <p:cNvPr id="6" name="TextBox 5"/>
          <p:cNvSpPr txBox="1"/>
          <p:nvPr/>
        </p:nvSpPr>
        <p:spPr>
          <a:xfrm>
            <a:off x="6043775" y="723900"/>
            <a:ext cx="6200450" cy="1246495"/>
          </a:xfrm>
          <a:prstGeom prst="rect">
            <a:avLst/>
          </a:prstGeom>
          <a:noFill/>
        </p:spPr>
        <p:txBody>
          <a:bodyPr wrap="square" rtlCol="0">
            <a:spAutoFit/>
          </a:bodyPr>
          <a:lstStyle/>
          <a:p>
            <a:pPr algn="ctr">
              <a:lnSpc>
                <a:spcPct val="150000"/>
              </a:lnSpc>
            </a:pPr>
            <a:r>
              <a:rPr lang="en-US" sz="5000" b="1" dirty="0" smtClean="0">
                <a:latin typeface="Arial" panose="020B0604020202020204" pitchFamily="34" charset="0"/>
                <a:cs typeface="Arial" panose="020B0604020202020204" pitchFamily="34" charset="0"/>
              </a:rPr>
              <a:t>2. </a:t>
            </a:r>
            <a:r>
              <a:rPr lang="en-US" sz="5000" b="1" dirty="0">
                <a:latin typeface="Arial" panose="020B0604020202020204" pitchFamily="34" charset="0"/>
                <a:cs typeface="Arial" panose="020B0604020202020204" pitchFamily="34" charset="0"/>
              </a:rPr>
              <a:t>Lí do cần rời đô</a:t>
            </a:r>
          </a:p>
        </p:txBody>
      </p:sp>
      <p:sp>
        <p:nvSpPr>
          <p:cNvPr id="7" name="Rounded Rectangle 6"/>
          <p:cNvSpPr/>
          <p:nvPr/>
        </p:nvSpPr>
        <p:spPr>
          <a:xfrm>
            <a:off x="9260889" y="2236130"/>
            <a:ext cx="7696200" cy="1371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b="1" dirty="0" smtClean="0">
                <a:solidFill>
                  <a:srgbClr val="C00000"/>
                </a:solidFill>
                <a:latin typeface="Arial" panose="020B0604020202020204" pitchFamily="34" charset="0"/>
                <a:cs typeface="Arial" panose="020B0604020202020204" pitchFamily="34" charset="0"/>
              </a:rPr>
              <a:t>HOẠT ĐỘNG NHÓM</a:t>
            </a:r>
            <a:endParaRPr lang="en-US" sz="4500" b="1" dirty="0">
              <a:solidFill>
                <a:srgbClr val="C00000"/>
              </a:solidFill>
              <a:latin typeface="Arial" panose="020B0604020202020204" pitchFamily="34" charset="0"/>
              <a:cs typeface="Arial" panose="020B0604020202020204" pitchFamily="34" charset="0"/>
            </a:endParaRPr>
          </a:p>
        </p:txBody>
      </p:sp>
      <p:sp>
        <p:nvSpPr>
          <p:cNvPr id="8" name="Rounded Rectangle 7"/>
          <p:cNvSpPr/>
          <p:nvPr/>
        </p:nvSpPr>
        <p:spPr>
          <a:xfrm>
            <a:off x="9422023" y="3477225"/>
            <a:ext cx="7597804" cy="410467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a:solidFill>
                  <a:srgbClr val="A6563B"/>
                </a:solidFill>
                <a:latin typeface="Arial" panose="020B0604020202020204" pitchFamily="34" charset="0"/>
                <a:cs typeface="Arial" panose="020B0604020202020204" pitchFamily="34" charset="0"/>
              </a:rPr>
              <a:t>Em hãy trả lời câu hỏi sau:</a:t>
            </a:r>
          </a:p>
          <a:p>
            <a:pPr algn="just">
              <a:lnSpc>
                <a:spcPct val="150000"/>
              </a:lnSpc>
            </a:pPr>
            <a:r>
              <a:rPr lang="en-US" sz="4000" dirty="0">
                <a:solidFill>
                  <a:schemeClr val="tx1"/>
                </a:solidFill>
                <a:latin typeface="Arial" panose="020B0604020202020204" pitchFamily="34" charset="0"/>
                <a:cs typeface="Arial" panose="020B0604020202020204" pitchFamily="34" charset="0"/>
              </a:rPr>
              <a:t>Dựa vào nội dung phần (1), (2) của bài chiếu, hãy trình bày lí do cần lời </a:t>
            </a:r>
            <a:r>
              <a:rPr lang="en-US" sz="4000" dirty="0" smtClean="0">
                <a:solidFill>
                  <a:schemeClr val="tx1"/>
                </a:solidFill>
                <a:latin typeface="Arial" panose="020B0604020202020204" pitchFamily="34" charset="0"/>
                <a:cs typeface="Arial" panose="020B0604020202020204" pitchFamily="34" charset="0"/>
              </a:rPr>
              <a:t>đô.</a:t>
            </a:r>
            <a:endParaRPr lang="en-US" sz="4000" dirty="0">
              <a:solidFill>
                <a:schemeClr val="tx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4"/>
          <a:stretch>
            <a:fillRect/>
          </a:stretch>
        </p:blipFill>
        <p:spPr>
          <a:xfrm>
            <a:off x="762000" y="4191000"/>
            <a:ext cx="8290764" cy="49160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616164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6"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ircle(in)">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5" name="Freeform 5"/>
          <p:cNvSpPr/>
          <p:nvPr/>
        </p:nvSpPr>
        <p:spPr>
          <a:xfrm>
            <a:off x="-2133600" y="5156200"/>
            <a:ext cx="4267200" cy="4365991"/>
          </a:xfrm>
          <a:custGeom>
            <a:avLst/>
            <a:gdLst/>
            <a:ahLst/>
            <a:cxnLst/>
            <a:rect l="l" t="t" r="r" b="b"/>
            <a:pathLst>
              <a:path w="7118604" h="8229600">
                <a:moveTo>
                  <a:pt x="0" y="0"/>
                </a:moveTo>
                <a:lnTo>
                  <a:pt x="7118604" y="0"/>
                </a:lnTo>
                <a:lnTo>
                  <a:pt x="7118604" y="8229600"/>
                </a:lnTo>
                <a:lnTo>
                  <a:pt x="0" y="8229600"/>
                </a:lnTo>
                <a:lnTo>
                  <a:pt x="0" y="0"/>
                </a:lnTo>
                <a:close/>
              </a:path>
            </a:pathLst>
          </a:custGeom>
          <a:blipFill>
            <a:blip r:embed="rId3"/>
            <a:stretch>
              <a:fillRect/>
            </a:stretch>
          </a:blipFill>
        </p:spPr>
      </p:sp>
      <p:sp>
        <p:nvSpPr>
          <p:cNvPr id="6" name="Freeform 5"/>
          <p:cNvSpPr/>
          <p:nvPr/>
        </p:nvSpPr>
        <p:spPr>
          <a:xfrm>
            <a:off x="15849600" y="-952500"/>
            <a:ext cx="4267200" cy="4365991"/>
          </a:xfrm>
          <a:custGeom>
            <a:avLst/>
            <a:gdLst/>
            <a:ahLst/>
            <a:cxnLst/>
            <a:rect l="l" t="t" r="r" b="b"/>
            <a:pathLst>
              <a:path w="7118604" h="8229600">
                <a:moveTo>
                  <a:pt x="0" y="0"/>
                </a:moveTo>
                <a:lnTo>
                  <a:pt x="7118604" y="0"/>
                </a:lnTo>
                <a:lnTo>
                  <a:pt x="7118604" y="8229600"/>
                </a:lnTo>
                <a:lnTo>
                  <a:pt x="0" y="8229600"/>
                </a:lnTo>
                <a:lnTo>
                  <a:pt x="0" y="0"/>
                </a:lnTo>
                <a:close/>
              </a:path>
            </a:pathLst>
          </a:custGeom>
          <a:blipFill>
            <a:blip r:embed="rId3"/>
            <a:stretch>
              <a:fillRect/>
            </a:stretch>
          </a:blipFill>
        </p:spPr>
      </p:sp>
      <p:sp>
        <p:nvSpPr>
          <p:cNvPr id="7" name="Rounded Rectangle 6"/>
          <p:cNvSpPr/>
          <p:nvPr/>
        </p:nvSpPr>
        <p:spPr>
          <a:xfrm>
            <a:off x="304800" y="202314"/>
            <a:ext cx="1828800" cy="9886101"/>
          </a:xfrm>
          <a:prstGeom prst="roundRect">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chemeClr val="tx1"/>
                </a:solidFill>
                <a:latin typeface="Arial" panose="020B0604020202020204" pitchFamily="34" charset="0"/>
                <a:cs typeface="Arial" panose="020B0604020202020204" pitchFamily="34" charset="0"/>
              </a:rPr>
              <a:t>Lý do rời đô</a:t>
            </a:r>
            <a:endParaRPr lang="en-US" sz="4000" b="1" dirty="0">
              <a:solidFill>
                <a:schemeClr val="tx1"/>
              </a:solidFill>
              <a:latin typeface="Arial" panose="020B0604020202020204" pitchFamily="34" charset="0"/>
              <a:cs typeface="Arial" panose="020B0604020202020204" pitchFamily="34" charset="0"/>
            </a:endParaRPr>
          </a:p>
        </p:txBody>
      </p:sp>
      <p:sp>
        <p:nvSpPr>
          <p:cNvPr id="8" name="Rounded Rectangle 7"/>
          <p:cNvSpPr/>
          <p:nvPr/>
        </p:nvSpPr>
        <p:spPr>
          <a:xfrm>
            <a:off x="3046229" y="293709"/>
            <a:ext cx="15051505" cy="1319638"/>
          </a:xfrm>
          <a:prstGeom prst="roundRect">
            <a:avLst>
              <a:gd name="adj" fmla="val 8435"/>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latin typeface="Arial" panose="020B0604020202020204" pitchFamily="34" charset="0"/>
                <a:cs typeface="Arial" panose="020B0604020202020204" pitchFamily="34" charset="0"/>
              </a:rPr>
              <a:t>Việc dời đô là cần thiết. Các vị vua đời trước đã nhiều lần dời </a:t>
            </a:r>
            <a:r>
              <a:rPr lang="vi-VN" sz="4000" dirty="0" smtClean="0">
                <a:solidFill>
                  <a:schemeClr val="tx1"/>
                </a:solidFill>
                <a:latin typeface="Arial" panose="020B0604020202020204" pitchFamily="34" charset="0"/>
                <a:cs typeface="Arial" panose="020B0604020202020204" pitchFamily="34" charset="0"/>
              </a:rPr>
              <a:t>đô</a:t>
            </a:r>
            <a:r>
              <a:rPr lang="en-US" sz="4000" dirty="0" smtClean="0">
                <a:solidFill>
                  <a:schemeClr val="tx1"/>
                </a:solidFill>
                <a:latin typeface="Arial" panose="020B0604020202020204" pitchFamily="34" charset="0"/>
                <a:cs typeface="Arial" panose="020B0604020202020204" pitchFamily="34" charset="0"/>
              </a:rPr>
              <a:t>.</a:t>
            </a:r>
            <a:endParaRPr lang="en-US" sz="4000" dirty="0">
              <a:solidFill>
                <a:schemeClr val="tx1"/>
              </a:solidFill>
              <a:latin typeface="Arial" panose="020B0604020202020204" pitchFamily="34" charset="0"/>
              <a:cs typeface="Arial" panose="020B0604020202020204" pitchFamily="34" charset="0"/>
            </a:endParaRPr>
          </a:p>
        </p:txBody>
      </p:sp>
      <p:sp>
        <p:nvSpPr>
          <p:cNvPr id="9" name="Rounded Rectangle 8"/>
          <p:cNvSpPr/>
          <p:nvPr/>
        </p:nvSpPr>
        <p:spPr>
          <a:xfrm>
            <a:off x="3046229" y="1821067"/>
            <a:ext cx="15041968" cy="1909654"/>
          </a:xfrm>
          <a:prstGeom prst="roundRect">
            <a:avLst>
              <a:gd name="adj" fmla="val 6726"/>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latin typeface="Arial" panose="020B0604020202020204" pitchFamily="34" charset="0"/>
                <a:cs typeface="Arial" panose="020B0604020202020204" pitchFamily="34" charset="0"/>
              </a:rPr>
              <a:t>Việc dời đô xuất phát từ lợi ích chung của dân tộc chứ không phải là ý định chủ quan của nhà </a:t>
            </a:r>
            <a:r>
              <a:rPr lang="vi-VN" sz="4000" dirty="0" smtClean="0">
                <a:solidFill>
                  <a:schemeClr val="tx1"/>
                </a:solidFill>
                <a:latin typeface="Arial" panose="020B0604020202020204" pitchFamily="34" charset="0"/>
                <a:cs typeface="Arial" panose="020B0604020202020204" pitchFamily="34" charset="0"/>
              </a:rPr>
              <a:t>vua</a:t>
            </a:r>
            <a:r>
              <a:rPr lang="en-US" sz="4000" dirty="0" smtClean="0">
                <a:solidFill>
                  <a:schemeClr val="tx1"/>
                </a:solidFill>
                <a:latin typeface="Arial" panose="020B0604020202020204" pitchFamily="34" charset="0"/>
                <a:cs typeface="Arial" panose="020B0604020202020204" pitchFamily="34" charset="0"/>
              </a:rPr>
              <a:t>.</a:t>
            </a:r>
            <a:endParaRPr lang="en-US" sz="4000" dirty="0">
              <a:solidFill>
                <a:schemeClr val="tx1"/>
              </a:solidFill>
              <a:latin typeface="Arial" panose="020B0604020202020204" pitchFamily="34" charset="0"/>
              <a:cs typeface="Arial" panose="020B0604020202020204" pitchFamily="34" charset="0"/>
            </a:endParaRPr>
          </a:p>
        </p:txBody>
      </p:sp>
      <p:sp>
        <p:nvSpPr>
          <p:cNvPr id="10" name="Rounded Rectangle 9"/>
          <p:cNvSpPr/>
          <p:nvPr/>
        </p:nvSpPr>
        <p:spPr>
          <a:xfrm>
            <a:off x="3046229" y="3887382"/>
            <a:ext cx="15041968" cy="3581400"/>
          </a:xfrm>
          <a:prstGeom prst="roundRect">
            <a:avLst>
              <a:gd name="adj" fmla="val 3993"/>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latin typeface="Arial" panose="020B0604020202020204" pitchFamily="34" charset="0"/>
                <a:cs typeface="Arial" panose="020B0604020202020204" pitchFamily="34" charset="0"/>
              </a:rPr>
              <a:t>Lý Công Uẩn </a:t>
            </a:r>
            <a:r>
              <a:rPr lang="vi-VN" sz="4000" dirty="0" smtClean="0">
                <a:solidFill>
                  <a:schemeClr val="tx1"/>
                </a:solidFill>
                <a:latin typeface="Arial" panose="020B0604020202020204" pitchFamily="34" charset="0"/>
                <a:cs typeface="Arial" panose="020B0604020202020204" pitchFamily="34" charset="0"/>
              </a:rPr>
              <a:t>muốn</a:t>
            </a:r>
            <a:r>
              <a:rPr lang="en-US" sz="4000" dirty="0" smtClean="0">
                <a:solidFill>
                  <a:schemeClr val="tx1"/>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vi-VN" sz="4000" i="1" dirty="0" smtClean="0">
                <a:solidFill>
                  <a:schemeClr val="tx1"/>
                </a:solidFill>
                <a:latin typeface="Arial" panose="020B0604020202020204" pitchFamily="34" charset="0"/>
                <a:cs typeface="Arial" panose="020B0604020202020204" pitchFamily="34" charset="0"/>
              </a:rPr>
              <a:t>“Đóng </a:t>
            </a:r>
            <a:r>
              <a:rPr lang="vi-VN" sz="4000" i="1" dirty="0">
                <a:solidFill>
                  <a:schemeClr val="tx1"/>
                </a:solidFill>
                <a:latin typeface="Arial" panose="020B0604020202020204" pitchFamily="34" charset="0"/>
                <a:cs typeface="Arial" panose="020B0604020202020204" pitchFamily="34" charset="0"/>
              </a:rPr>
              <a:t>đô ở nơi trung tâm” </a:t>
            </a:r>
            <a:r>
              <a:rPr lang="vi-VN" sz="4000" dirty="0">
                <a:solidFill>
                  <a:schemeClr val="tx1"/>
                </a:solidFill>
                <a:latin typeface="Arial" panose="020B0604020202020204" pitchFamily="34" charset="0"/>
                <a:cs typeface="Arial" panose="020B0604020202020204" pitchFamily="34" charset="0"/>
              </a:rPr>
              <a:t>đất </a:t>
            </a:r>
            <a:r>
              <a:rPr lang="vi-VN" sz="4000" dirty="0" smtClean="0">
                <a:solidFill>
                  <a:schemeClr val="tx1"/>
                </a:solidFill>
                <a:latin typeface="Arial" panose="020B0604020202020204" pitchFamily="34" charset="0"/>
                <a:cs typeface="Arial" panose="020B0604020202020204" pitchFamily="34" charset="0"/>
              </a:rPr>
              <a:t>nước</a:t>
            </a:r>
            <a:endParaRPr lang="en-US" sz="4000" dirty="0">
              <a:solidFill>
                <a:schemeClr val="tx1"/>
              </a:solidFill>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vi-VN" sz="4000" i="1" dirty="0" smtClean="0">
                <a:solidFill>
                  <a:schemeClr val="tx1"/>
                </a:solidFill>
                <a:latin typeface="Arial" panose="020B0604020202020204" pitchFamily="34" charset="0"/>
                <a:cs typeface="Arial" panose="020B0604020202020204" pitchFamily="34" charset="0"/>
              </a:rPr>
              <a:t>“Mưu </a:t>
            </a:r>
            <a:r>
              <a:rPr lang="vi-VN" sz="4000" i="1" dirty="0">
                <a:solidFill>
                  <a:schemeClr val="tx1"/>
                </a:solidFill>
                <a:latin typeface="Arial" panose="020B0604020202020204" pitchFamily="34" charset="0"/>
                <a:cs typeface="Arial" panose="020B0604020202020204" pitchFamily="34" charset="0"/>
              </a:rPr>
              <a:t>toan nghiệp lớn, tính kế muôn đời cho con </a:t>
            </a:r>
            <a:r>
              <a:rPr lang="vi-VN" sz="4000" i="1" dirty="0" smtClean="0">
                <a:solidFill>
                  <a:schemeClr val="tx1"/>
                </a:solidFill>
                <a:latin typeface="Arial" panose="020B0604020202020204" pitchFamily="34" charset="0"/>
                <a:cs typeface="Arial" panose="020B0604020202020204" pitchFamily="34" charset="0"/>
              </a:rPr>
              <a:t>cháu”</a:t>
            </a:r>
            <a:endParaRPr lang="en-US" sz="4000" i="1" dirty="0" smtClean="0">
              <a:solidFill>
                <a:schemeClr val="tx1"/>
              </a:solidFill>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vi-VN" sz="4000" dirty="0" smtClean="0">
                <a:solidFill>
                  <a:schemeClr val="tx1"/>
                </a:solidFill>
                <a:latin typeface="Arial" panose="020B0604020202020204" pitchFamily="34" charset="0"/>
                <a:cs typeface="Arial" panose="020B0604020202020204" pitchFamily="34" charset="0"/>
              </a:rPr>
              <a:t>Để </a:t>
            </a:r>
            <a:r>
              <a:rPr lang="vi-VN" sz="4000" dirty="0">
                <a:solidFill>
                  <a:schemeClr val="tx1"/>
                </a:solidFill>
                <a:latin typeface="Arial" panose="020B0604020202020204" pitchFamily="34" charset="0"/>
                <a:cs typeface="Arial" panose="020B0604020202020204" pitchFamily="34" charset="0"/>
              </a:rPr>
              <a:t>cho </a:t>
            </a:r>
            <a:r>
              <a:rPr lang="vi-VN" sz="4000" i="1" dirty="0">
                <a:solidFill>
                  <a:schemeClr val="tx1"/>
                </a:solidFill>
                <a:latin typeface="Arial" panose="020B0604020202020204" pitchFamily="34" charset="0"/>
                <a:cs typeface="Arial" panose="020B0604020202020204" pitchFamily="34" charset="0"/>
              </a:rPr>
              <a:t>“vận nước lâu dài, phong tục phồn thịnh”</a:t>
            </a:r>
            <a:endParaRPr lang="en-US" sz="4000" i="1" dirty="0">
              <a:solidFill>
                <a:schemeClr val="tx1"/>
              </a:solidFill>
              <a:latin typeface="Arial" panose="020B0604020202020204" pitchFamily="34" charset="0"/>
              <a:cs typeface="Arial" panose="020B0604020202020204" pitchFamily="34" charset="0"/>
            </a:endParaRPr>
          </a:p>
        </p:txBody>
      </p:sp>
      <p:sp>
        <p:nvSpPr>
          <p:cNvPr id="11" name="Rounded Rectangle 10"/>
          <p:cNvSpPr/>
          <p:nvPr/>
        </p:nvSpPr>
        <p:spPr>
          <a:xfrm>
            <a:off x="3046229" y="7625443"/>
            <a:ext cx="15045978" cy="2462972"/>
          </a:xfrm>
          <a:prstGeom prst="roundRect">
            <a:avLst>
              <a:gd name="adj" fmla="val 8859"/>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latin typeface="Arial" panose="020B0604020202020204" pitchFamily="34" charset="0"/>
                <a:cs typeface="Arial" panose="020B0604020202020204" pitchFamily="34" charset="0"/>
              </a:rPr>
              <a:t>Việc hai nhà Đinh, Lê các cứ, không chịu dời đô khiến cho </a:t>
            </a:r>
            <a:r>
              <a:rPr lang="vi-VN" sz="4000" i="1" dirty="0">
                <a:solidFill>
                  <a:schemeClr val="tx1"/>
                </a:solidFill>
                <a:latin typeface="Arial" panose="020B0604020202020204" pitchFamily="34" charset="0"/>
                <a:cs typeface="Arial" panose="020B0604020202020204" pitchFamily="34" charset="0"/>
              </a:rPr>
              <a:t>“triều đại không được lâu bền, số vận ngắn ngủi, trăm họ phải hao tốn, muôn vật không được thích </a:t>
            </a:r>
            <a:r>
              <a:rPr lang="vi-VN" sz="4000" i="1" dirty="0" smtClean="0">
                <a:solidFill>
                  <a:schemeClr val="tx1"/>
                </a:solidFill>
                <a:latin typeface="Arial" panose="020B0604020202020204" pitchFamily="34" charset="0"/>
                <a:cs typeface="Arial" panose="020B0604020202020204" pitchFamily="34" charset="0"/>
              </a:rPr>
              <a:t>nghi</a:t>
            </a:r>
            <a:r>
              <a:rPr lang="en-US" sz="4000" i="1" dirty="0" smtClean="0">
                <a:solidFill>
                  <a:schemeClr val="tx1"/>
                </a:solidFill>
                <a:latin typeface="Arial" panose="020B0604020202020204" pitchFamily="34" charset="0"/>
                <a:cs typeface="Arial" panose="020B0604020202020204" pitchFamily="34" charset="0"/>
              </a:rPr>
              <a:t>”.</a:t>
            </a:r>
            <a:endParaRPr lang="en-US" sz="4000" i="1" dirty="0">
              <a:solidFill>
                <a:schemeClr val="tx1"/>
              </a:solidFill>
              <a:latin typeface="Arial" panose="020B0604020202020204" pitchFamily="34" charset="0"/>
              <a:cs typeface="Arial" panose="020B0604020202020204" pitchFamily="34" charset="0"/>
            </a:endParaRPr>
          </a:p>
        </p:txBody>
      </p:sp>
      <p:sp>
        <p:nvSpPr>
          <p:cNvPr id="12" name="Right Arrow 11"/>
          <p:cNvSpPr/>
          <p:nvPr/>
        </p:nvSpPr>
        <p:spPr>
          <a:xfrm>
            <a:off x="2133600" y="8269100"/>
            <a:ext cx="912629" cy="1143000"/>
          </a:xfrm>
          <a:prstGeom prst="rightArrow">
            <a:avLst/>
          </a:prstGeom>
          <a:solidFill>
            <a:srgbClr val="A6563B"/>
          </a:solidFill>
          <a:ln>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a:off x="2133599" y="5106582"/>
            <a:ext cx="912629" cy="1143000"/>
          </a:xfrm>
          <a:prstGeom prst="rightArrow">
            <a:avLst/>
          </a:prstGeom>
          <a:solidFill>
            <a:srgbClr val="A6563B"/>
          </a:solidFill>
          <a:ln>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a:off x="2126535" y="2204394"/>
            <a:ext cx="912629" cy="1143000"/>
          </a:xfrm>
          <a:prstGeom prst="rightArrow">
            <a:avLst/>
          </a:prstGeom>
          <a:solidFill>
            <a:srgbClr val="A6563B"/>
          </a:solidFill>
          <a:ln>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2148179" y="445206"/>
            <a:ext cx="912629" cy="1143000"/>
          </a:xfrm>
          <a:prstGeom prst="rightArrow">
            <a:avLst/>
          </a:prstGeom>
          <a:solidFill>
            <a:srgbClr val="A6563B"/>
          </a:solidFill>
          <a:ln>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Vertical)">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arn(inVertical)">
                                      <p:cBhvr>
                                        <p:cTn id="36" dur="500"/>
                                        <p:tgtEl>
                                          <p:spTgt spid="1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3" name="Freeform 11"/>
          <p:cNvSpPr/>
          <p:nvPr/>
        </p:nvSpPr>
        <p:spPr>
          <a:xfrm>
            <a:off x="-3657600" y="-877162"/>
            <a:ext cx="8591284" cy="2592524"/>
          </a:xfrm>
          <a:custGeom>
            <a:avLst/>
            <a:gdLst/>
            <a:ahLst/>
            <a:cxnLst/>
            <a:rect l="l" t="t" r="r" b="b"/>
            <a:pathLst>
              <a:path w="8591284" h="2592524">
                <a:moveTo>
                  <a:pt x="0" y="0"/>
                </a:moveTo>
                <a:lnTo>
                  <a:pt x="8591285" y="0"/>
                </a:lnTo>
                <a:lnTo>
                  <a:pt x="8591285" y="2592524"/>
                </a:lnTo>
                <a:lnTo>
                  <a:pt x="0" y="2592524"/>
                </a:lnTo>
                <a:lnTo>
                  <a:pt x="0" y="0"/>
                </a:lnTo>
                <a:close/>
              </a:path>
            </a:pathLst>
          </a:custGeom>
          <a:blipFill>
            <a:blip r:embed="rId3"/>
            <a:stretch>
              <a:fillRect/>
            </a:stretch>
          </a:blipFill>
        </p:spPr>
      </p:sp>
      <p:sp>
        <p:nvSpPr>
          <p:cNvPr id="4" name="Freeform 11"/>
          <p:cNvSpPr/>
          <p:nvPr/>
        </p:nvSpPr>
        <p:spPr>
          <a:xfrm>
            <a:off x="11811000" y="8990738"/>
            <a:ext cx="8591284" cy="2592524"/>
          </a:xfrm>
          <a:custGeom>
            <a:avLst/>
            <a:gdLst/>
            <a:ahLst/>
            <a:cxnLst/>
            <a:rect l="l" t="t" r="r" b="b"/>
            <a:pathLst>
              <a:path w="8591284" h="2592524">
                <a:moveTo>
                  <a:pt x="0" y="0"/>
                </a:moveTo>
                <a:lnTo>
                  <a:pt x="8591285" y="0"/>
                </a:lnTo>
                <a:lnTo>
                  <a:pt x="8591285" y="2592524"/>
                </a:lnTo>
                <a:lnTo>
                  <a:pt x="0" y="2592524"/>
                </a:lnTo>
                <a:lnTo>
                  <a:pt x="0" y="0"/>
                </a:lnTo>
                <a:close/>
              </a:path>
            </a:pathLst>
          </a:custGeom>
          <a:blipFill>
            <a:blip r:embed="rId3"/>
            <a:stretch>
              <a:fillRect/>
            </a:stretch>
          </a:blipFill>
        </p:spPr>
      </p:sp>
      <p:sp>
        <p:nvSpPr>
          <p:cNvPr id="5" name="Right Arrow 4"/>
          <p:cNvSpPr/>
          <p:nvPr/>
        </p:nvSpPr>
        <p:spPr>
          <a:xfrm rot="5400000">
            <a:off x="8861794" y="480491"/>
            <a:ext cx="990600" cy="125730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1905000" y="1566341"/>
            <a:ext cx="14954986" cy="2956560"/>
          </a:xfrm>
          <a:prstGeom prst="roundRect">
            <a:avLst>
              <a:gd name="adj" fmla="val 8435"/>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b="1" dirty="0">
                <a:solidFill>
                  <a:srgbClr val="C00000"/>
                </a:solidFill>
                <a:cs typeface="Arial" panose="020B0604020202020204" pitchFamily="34" charset="0"/>
              </a:rPr>
              <a:t>Đó </a:t>
            </a:r>
            <a:r>
              <a:rPr lang="vi-VN" sz="4000" b="1" dirty="0" smtClean="0">
                <a:solidFill>
                  <a:srgbClr val="C00000"/>
                </a:solidFill>
                <a:cs typeface="Arial" panose="020B0604020202020204" pitchFamily="34" charset="0"/>
              </a:rPr>
              <a:t>là </a:t>
            </a:r>
            <a:r>
              <a:rPr lang="vi-VN" sz="4000" b="1" dirty="0">
                <a:solidFill>
                  <a:srgbClr val="C00000"/>
                </a:solidFill>
                <a:cs typeface="Arial" panose="020B0604020202020204" pitchFamily="34" charset="0"/>
              </a:rPr>
              <a:t>những lí do khách quan, chủ quan của việc dời </a:t>
            </a:r>
            <a:r>
              <a:rPr lang="vi-VN" sz="4000" b="1" dirty="0" smtClean="0">
                <a:solidFill>
                  <a:srgbClr val="C00000"/>
                </a:solidFill>
                <a:cs typeface="Arial" panose="020B0604020202020204" pitchFamily="34" charset="0"/>
              </a:rPr>
              <a:t>đô</a:t>
            </a:r>
            <a:r>
              <a:rPr lang="en-US" sz="4000" b="1" dirty="0" smtClean="0">
                <a:solidFill>
                  <a:srgbClr val="C00000"/>
                </a:solidFill>
                <a:cs typeface="Arial" panose="020B0604020202020204" pitchFamily="34" charset="0"/>
              </a:rPr>
              <a:t>.</a:t>
            </a:r>
          </a:p>
          <a:p>
            <a:pPr marL="571500" indent="-571500" algn="just">
              <a:lnSpc>
                <a:spcPct val="150000"/>
              </a:lnSpc>
              <a:buFont typeface="Arial" panose="020B0604020202020204" pitchFamily="34" charset="0"/>
              <a:buChar char="•"/>
            </a:pPr>
            <a:r>
              <a:rPr lang="vi-VN" sz="4000" b="1" dirty="0" smtClean="0">
                <a:solidFill>
                  <a:srgbClr val="C00000"/>
                </a:solidFill>
                <a:cs typeface="Arial" panose="020B0604020202020204" pitchFamily="34" charset="0"/>
              </a:rPr>
              <a:t>Cũng </a:t>
            </a:r>
            <a:r>
              <a:rPr lang="vi-VN" sz="4000" b="1" dirty="0">
                <a:solidFill>
                  <a:srgbClr val="C00000"/>
                </a:solidFill>
                <a:cs typeface="Arial" panose="020B0604020202020204" pitchFamily="34" charset="0"/>
              </a:rPr>
              <a:t>chính là việc làm thuận theo ý trời và lòng dân của vị minh </a:t>
            </a:r>
            <a:r>
              <a:rPr lang="vi-VN" sz="4000" b="1" dirty="0" smtClean="0">
                <a:solidFill>
                  <a:srgbClr val="C00000"/>
                </a:solidFill>
                <a:cs typeface="Arial" panose="020B0604020202020204" pitchFamily="34" charset="0"/>
              </a:rPr>
              <a:t>quân</a:t>
            </a:r>
            <a:r>
              <a:rPr lang="en-US" sz="4000" b="1" dirty="0" smtClean="0">
                <a:solidFill>
                  <a:srgbClr val="C00000"/>
                </a:solidFill>
                <a:cs typeface="Arial" panose="020B0604020202020204" pitchFamily="34" charset="0"/>
              </a:rPr>
              <a:t>.</a:t>
            </a:r>
            <a:endParaRPr lang="en-US" sz="4000" b="1" dirty="0">
              <a:solidFill>
                <a:srgbClr val="C00000"/>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4"/>
          <a:stretch>
            <a:fillRect/>
          </a:stretch>
        </p:blipFill>
        <p:spPr>
          <a:xfrm>
            <a:off x="4688143" y="5063504"/>
            <a:ext cx="8911714" cy="466765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par>
                                <p:cTn id="11" presetID="6" presetClass="entr" presetSubtype="16"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59" b="-9259"/>
            </a:stretch>
          </a:blipFill>
        </p:spPr>
      </p:sp>
      <p:sp>
        <p:nvSpPr>
          <p:cNvPr id="3" name="Freeform 3"/>
          <p:cNvSpPr/>
          <p:nvPr/>
        </p:nvSpPr>
        <p:spPr>
          <a:xfrm>
            <a:off x="-2773680" y="-1028700"/>
            <a:ext cx="5486400" cy="4495800"/>
          </a:xfrm>
          <a:custGeom>
            <a:avLst/>
            <a:gdLst/>
            <a:ahLst/>
            <a:cxnLst/>
            <a:rect l="l" t="t" r="r" b="b"/>
            <a:pathLst>
              <a:path w="9055956" h="8229600">
                <a:moveTo>
                  <a:pt x="0" y="0"/>
                </a:moveTo>
                <a:lnTo>
                  <a:pt x="9055956" y="0"/>
                </a:lnTo>
                <a:lnTo>
                  <a:pt x="9055956" y="8229600"/>
                </a:lnTo>
                <a:lnTo>
                  <a:pt x="0" y="8229600"/>
                </a:lnTo>
                <a:lnTo>
                  <a:pt x="0" y="0"/>
                </a:lnTo>
                <a:close/>
              </a:path>
            </a:pathLst>
          </a:custGeom>
          <a:blipFill>
            <a:blip r:embed="rId3"/>
            <a:stretch>
              <a:fillRect/>
            </a:stretch>
          </a:blipFill>
        </p:spPr>
      </p:sp>
      <p:sp>
        <p:nvSpPr>
          <p:cNvPr id="5" name="Freeform 3"/>
          <p:cNvSpPr/>
          <p:nvPr/>
        </p:nvSpPr>
        <p:spPr>
          <a:xfrm>
            <a:off x="12832080" y="8039100"/>
            <a:ext cx="5486400" cy="4495800"/>
          </a:xfrm>
          <a:custGeom>
            <a:avLst/>
            <a:gdLst/>
            <a:ahLst/>
            <a:cxnLst/>
            <a:rect l="l" t="t" r="r" b="b"/>
            <a:pathLst>
              <a:path w="9055956" h="8229600">
                <a:moveTo>
                  <a:pt x="0" y="0"/>
                </a:moveTo>
                <a:lnTo>
                  <a:pt x="9055956" y="0"/>
                </a:lnTo>
                <a:lnTo>
                  <a:pt x="9055956" y="8229600"/>
                </a:lnTo>
                <a:lnTo>
                  <a:pt x="0" y="8229600"/>
                </a:lnTo>
                <a:lnTo>
                  <a:pt x="0" y="0"/>
                </a:lnTo>
                <a:close/>
              </a:path>
            </a:pathLst>
          </a:custGeom>
          <a:blipFill>
            <a:blip r:embed="rId3"/>
            <a:stretch>
              <a:fillRect/>
            </a:stretch>
          </a:blipFill>
        </p:spPr>
      </p:sp>
      <p:sp>
        <p:nvSpPr>
          <p:cNvPr id="6" name="Rounded Rectangle 5"/>
          <p:cNvSpPr/>
          <p:nvPr/>
        </p:nvSpPr>
        <p:spPr>
          <a:xfrm>
            <a:off x="5295900" y="800100"/>
            <a:ext cx="7696200" cy="1371600"/>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smtClean="0">
                <a:solidFill>
                  <a:srgbClr val="A6563B"/>
                </a:solidFill>
                <a:latin typeface="Arial" panose="020B0604020202020204" pitchFamily="34" charset="0"/>
                <a:cs typeface="Arial" panose="020B0604020202020204" pitchFamily="34" charset="0"/>
              </a:rPr>
              <a:t>3</a:t>
            </a:r>
            <a:r>
              <a:rPr lang="en-US" sz="5000" b="1" dirty="0">
                <a:solidFill>
                  <a:srgbClr val="A6563B"/>
                </a:solidFill>
                <a:latin typeface="Arial" panose="020B0604020202020204" pitchFamily="34" charset="0"/>
                <a:cs typeface="Arial" panose="020B0604020202020204" pitchFamily="34" charset="0"/>
              </a:rPr>
              <a:t>. Lí lẽ và bằng </a:t>
            </a:r>
            <a:r>
              <a:rPr lang="en-US" sz="5000" b="1" dirty="0" smtClean="0">
                <a:solidFill>
                  <a:srgbClr val="A6563B"/>
                </a:solidFill>
                <a:latin typeface="Arial" panose="020B0604020202020204" pitchFamily="34" charset="0"/>
                <a:cs typeface="Arial" panose="020B0604020202020204" pitchFamily="34" charset="0"/>
              </a:rPr>
              <a:t>chứng</a:t>
            </a:r>
            <a:endParaRPr lang="en-US" sz="5000" b="1" dirty="0">
              <a:solidFill>
                <a:srgbClr val="A6563B"/>
              </a:solidFill>
              <a:latin typeface="Arial" panose="020B0604020202020204" pitchFamily="34" charset="0"/>
              <a:cs typeface="Arial" panose="020B0604020202020204" pitchFamily="34" charset="0"/>
            </a:endParaRPr>
          </a:p>
        </p:txBody>
      </p:sp>
      <p:sp>
        <p:nvSpPr>
          <p:cNvPr id="7" name="Rounded Rectangle 6"/>
          <p:cNvSpPr/>
          <p:nvPr/>
        </p:nvSpPr>
        <p:spPr>
          <a:xfrm>
            <a:off x="914400" y="4747260"/>
            <a:ext cx="9647371" cy="4953000"/>
          </a:xfrm>
          <a:prstGeom prst="roundRect">
            <a:avLst>
              <a:gd name="adj" fmla="val 13693"/>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a:solidFill>
                  <a:srgbClr val="A6563B"/>
                </a:solidFill>
                <a:latin typeface="Arial" panose="020B0604020202020204" pitchFamily="34" charset="0"/>
                <a:cs typeface="Arial" panose="020B0604020202020204" pitchFamily="34" charset="0"/>
              </a:rPr>
              <a:t>Em hãy trả lời câu hỏi sau:</a:t>
            </a:r>
          </a:p>
          <a:p>
            <a:pPr algn="just">
              <a:lnSpc>
                <a:spcPct val="150000"/>
              </a:lnSpc>
            </a:pPr>
            <a:r>
              <a:rPr lang="vi-VN" sz="4000" dirty="0">
                <a:solidFill>
                  <a:schemeClr val="tx1"/>
                </a:solidFill>
                <a:cs typeface="Arial" panose="020B0604020202020204" pitchFamily="34" charset="0"/>
              </a:rPr>
              <a:t>Trong phần (3) của bài chiếu, để thuyết phục triều đình về việc chọn kinh đô mới, Lý Công Uẩn đã nêu lên những lí lẽ và bằng chứng như thế nào?</a:t>
            </a:r>
            <a:endParaRPr lang="en-US" sz="4000" dirty="0">
              <a:solidFill>
                <a:schemeClr val="tx1"/>
              </a:solidFill>
              <a:latin typeface="Arial" panose="020B0604020202020204" pitchFamily="34" charset="0"/>
              <a:cs typeface="Arial" panose="020B0604020202020204" pitchFamily="34" charset="0"/>
            </a:endParaRPr>
          </a:p>
        </p:txBody>
      </p:sp>
      <p:sp>
        <p:nvSpPr>
          <p:cNvPr id="8" name="Rounded Rectangle 7"/>
          <p:cNvSpPr/>
          <p:nvPr/>
        </p:nvSpPr>
        <p:spPr>
          <a:xfrm>
            <a:off x="1889985" y="3228802"/>
            <a:ext cx="7696200" cy="1371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b="1" dirty="0" smtClean="0">
                <a:solidFill>
                  <a:srgbClr val="C00000"/>
                </a:solidFill>
                <a:latin typeface="Arial" panose="020B0604020202020204" pitchFamily="34" charset="0"/>
                <a:cs typeface="Arial" panose="020B0604020202020204" pitchFamily="34" charset="0"/>
              </a:rPr>
              <a:t>HOẠT ĐỘNG NHÓM</a:t>
            </a:r>
            <a:endParaRPr lang="en-US" sz="4500" b="1" dirty="0">
              <a:solidFill>
                <a:srgbClr val="C00000"/>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a:stretch>
            <a:fillRect/>
          </a:stretch>
        </p:blipFill>
        <p:spPr>
          <a:xfrm>
            <a:off x="11476170" y="3177540"/>
            <a:ext cx="5855531" cy="5983644"/>
          </a:xfrm>
          <a:prstGeom prst="rect">
            <a:avLst/>
          </a:prstGeom>
          <a:ln>
            <a:noFill/>
          </a:ln>
          <a:effectLst>
            <a:outerShdw blurRad="190500" algn="tl" rotWithShape="0">
              <a:srgbClr val="000000">
                <a:alpha val="70000"/>
              </a:srgbClr>
            </a:outerShdw>
          </a:effectLst>
        </p:spPr>
      </p:pic>
      <p:pic>
        <p:nvPicPr>
          <p:cNvPr id="10" name="Picture 9"/>
          <p:cNvPicPr>
            <a:picLocks noChangeAspect="1"/>
          </p:cNvPicPr>
          <p:nvPr/>
        </p:nvPicPr>
        <p:blipFill>
          <a:blip r:embed="rId5"/>
          <a:stretch>
            <a:fillRect/>
          </a:stretch>
        </p:blipFill>
        <p:spPr>
          <a:xfrm>
            <a:off x="2114070" y="137998"/>
            <a:ext cx="3246600" cy="3335683"/>
          </a:xfrm>
          <a:prstGeom prst="rect">
            <a:avLst/>
          </a:prstGeom>
        </p:spPr>
      </p:pic>
    </p:spTree>
    <p:extLst>
      <p:ext uri="{BB962C8B-B14F-4D97-AF65-F5344CB8AC3E}">
        <p14:creationId xmlns:p14="http://schemas.microsoft.com/office/powerpoint/2010/main" val="144197521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31"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 calcmode="lin" valueType="num">
                                      <p:cBhvr>
                                        <p:cTn id="20" dur="500" fill="hold"/>
                                        <p:tgtEl>
                                          <p:spTgt spid="10"/>
                                        </p:tgtEl>
                                        <p:attrNameLst>
                                          <p:attrName>style.rotation</p:attrName>
                                        </p:attrNameLst>
                                      </p:cBhvr>
                                      <p:tavLst>
                                        <p:tav tm="0">
                                          <p:val>
                                            <p:fltVal val="90"/>
                                          </p:val>
                                        </p:tav>
                                        <p:tav tm="100000">
                                          <p:val>
                                            <p:fltVal val="0"/>
                                          </p:val>
                                        </p:tav>
                                      </p:tavLst>
                                    </p:anim>
                                    <p:animEffect transition="in" filter="fade">
                                      <p:cBhvr>
                                        <p:cTn id="21" dur="500"/>
                                        <p:tgtEl>
                                          <p:spTgt spid="10"/>
                                        </p:tgtEl>
                                      </p:cBhvr>
                                    </p:animEffect>
                                  </p:childTnLst>
                                </p:cTn>
                              </p:par>
                              <p:par>
                                <p:cTn id="22" presetID="6" presetClass="entr" presetSubtype="1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circle(in)">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9" name="Freeform 9"/>
          <p:cNvSpPr/>
          <p:nvPr/>
        </p:nvSpPr>
        <p:spPr>
          <a:xfrm>
            <a:off x="15944045" y="3103477"/>
            <a:ext cx="7119257" cy="4114800"/>
          </a:xfrm>
          <a:custGeom>
            <a:avLst/>
            <a:gdLst/>
            <a:ahLst/>
            <a:cxnLst/>
            <a:rect l="l" t="t" r="r" b="b"/>
            <a:pathLst>
              <a:path w="7119257" h="4114800">
                <a:moveTo>
                  <a:pt x="0" y="0"/>
                </a:moveTo>
                <a:lnTo>
                  <a:pt x="7119257" y="0"/>
                </a:lnTo>
                <a:lnTo>
                  <a:pt x="7119257" y="4114800"/>
                </a:lnTo>
                <a:lnTo>
                  <a:pt x="0" y="4114800"/>
                </a:lnTo>
                <a:lnTo>
                  <a:pt x="0" y="0"/>
                </a:lnTo>
                <a:close/>
              </a:path>
            </a:pathLst>
          </a:custGeom>
          <a:blipFill>
            <a:blip r:embed="rId3">
              <a:extLst>
                <a:ext uri="{96DAC541-7B7A-43D3-8B79-37D633B846F1}">
                  <asvg:svgBlip xmlns:asvg="http://schemas.microsoft.com/office/drawing/2016/SVG/main" xmlns="" r:embed="rId6"/>
                </a:ext>
              </a:extLst>
            </a:blip>
            <a:stretch>
              <a:fillRect/>
            </a:stretch>
          </a:blipFill>
        </p:spPr>
      </p:sp>
      <p:sp>
        <p:nvSpPr>
          <p:cNvPr id="6" name="Freeform 10"/>
          <p:cNvSpPr/>
          <p:nvPr/>
        </p:nvSpPr>
        <p:spPr>
          <a:xfrm flipH="1">
            <a:off x="-5378019" y="5829300"/>
            <a:ext cx="7130143" cy="4114800"/>
          </a:xfrm>
          <a:custGeom>
            <a:avLst/>
            <a:gdLst/>
            <a:ahLst/>
            <a:cxnLst/>
            <a:rect l="l" t="t" r="r" b="b"/>
            <a:pathLst>
              <a:path w="7119257" h="4114800">
                <a:moveTo>
                  <a:pt x="0" y="0"/>
                </a:moveTo>
                <a:lnTo>
                  <a:pt x="7119257" y="0"/>
                </a:lnTo>
                <a:lnTo>
                  <a:pt x="7119257" y="4114800"/>
                </a:lnTo>
                <a:lnTo>
                  <a:pt x="0" y="4114800"/>
                </a:lnTo>
                <a:lnTo>
                  <a:pt x="0" y="0"/>
                </a:lnTo>
                <a:close/>
              </a:path>
            </a:pathLst>
          </a:custGeom>
          <a:blipFill>
            <a:blip r:embed="rId3">
              <a:extLst>
                <a:ext uri="{96DAC541-7B7A-43D3-8B79-37D633B846F1}">
                  <asvg:svgBlip xmlns:asvg="http://schemas.microsoft.com/office/drawing/2016/SVG/main" xmlns="" r:embed="rId8"/>
                </a:ext>
              </a:extLst>
            </a:blip>
            <a:stretch>
              <a:fillRect/>
            </a:stretch>
          </a:blipFill>
        </p:spPr>
      </p:sp>
      <p:sp>
        <p:nvSpPr>
          <p:cNvPr id="5" name="Rounded Rectangle 4"/>
          <p:cNvSpPr/>
          <p:nvPr/>
        </p:nvSpPr>
        <p:spPr>
          <a:xfrm>
            <a:off x="914400" y="1028700"/>
            <a:ext cx="8001000" cy="2819400"/>
          </a:xfrm>
          <a:prstGeom prst="roundRect">
            <a:avLst>
              <a:gd name="adj" fmla="val 8435"/>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Lý Công Uẩn đã trình bày lí lẽ và bằng chứng khách quan có trong lịch sử một cách thuyết </a:t>
            </a:r>
            <a:r>
              <a:rPr lang="vi-VN" sz="4000" dirty="0" smtClean="0">
                <a:solidFill>
                  <a:schemeClr val="tx1"/>
                </a:solidFill>
                <a:cs typeface="Arial" panose="020B0604020202020204" pitchFamily="34" charset="0"/>
              </a:rPr>
              <a:t>phục</a:t>
            </a:r>
            <a:r>
              <a:rPr lang="en-US" sz="4000" dirty="0" smtClean="0">
                <a:solidFill>
                  <a:schemeClr val="tx1"/>
                </a:solidFill>
                <a:cs typeface="Arial" panose="020B0604020202020204" pitchFamily="34" charset="0"/>
              </a:rPr>
              <a:t>.</a:t>
            </a:r>
            <a:endParaRPr lang="en-US" sz="4000" dirty="0">
              <a:solidFill>
                <a:schemeClr val="tx1"/>
              </a:solidFill>
              <a:latin typeface="Arial" panose="020B0604020202020204" pitchFamily="34" charset="0"/>
              <a:cs typeface="Arial" panose="020B0604020202020204" pitchFamily="34" charset="0"/>
            </a:endParaRPr>
          </a:p>
        </p:txBody>
      </p:sp>
      <p:sp>
        <p:nvSpPr>
          <p:cNvPr id="7" name="Rounded Rectangle 6"/>
          <p:cNvSpPr/>
          <p:nvPr/>
        </p:nvSpPr>
        <p:spPr>
          <a:xfrm>
            <a:off x="11201400" y="1028700"/>
            <a:ext cx="6477000" cy="2819400"/>
          </a:xfrm>
          <a:prstGeom prst="roundRect">
            <a:avLst>
              <a:gd name="adj" fmla="val 8435"/>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Để thuyết phục triều đình về việc chọn kinh đô </a:t>
            </a:r>
            <a:r>
              <a:rPr lang="vi-VN" sz="4000" dirty="0" smtClean="0">
                <a:solidFill>
                  <a:schemeClr val="tx1"/>
                </a:solidFill>
                <a:cs typeface="Arial" panose="020B0604020202020204" pitchFamily="34" charset="0"/>
              </a:rPr>
              <a:t>mới</a:t>
            </a:r>
            <a:r>
              <a:rPr lang="en-US" sz="4000" dirty="0" smtClean="0">
                <a:solidFill>
                  <a:schemeClr val="tx1"/>
                </a:solidFill>
                <a:cs typeface="Arial" panose="020B0604020202020204" pitchFamily="34" charset="0"/>
              </a:rPr>
              <a:t>.</a:t>
            </a:r>
            <a:endParaRPr lang="en-US" sz="4000" dirty="0">
              <a:solidFill>
                <a:schemeClr val="tx1"/>
              </a:solidFill>
              <a:latin typeface="Arial" panose="020B0604020202020204" pitchFamily="34" charset="0"/>
              <a:cs typeface="Arial" panose="020B0604020202020204" pitchFamily="34" charset="0"/>
            </a:endParaRPr>
          </a:p>
        </p:txBody>
      </p:sp>
      <p:sp>
        <p:nvSpPr>
          <p:cNvPr id="8" name="Right Arrow 7"/>
          <p:cNvSpPr/>
          <p:nvPr/>
        </p:nvSpPr>
        <p:spPr>
          <a:xfrm>
            <a:off x="9522278" y="1752600"/>
            <a:ext cx="1074420" cy="1371600"/>
          </a:xfrm>
          <a:prstGeom prst="rightArrow">
            <a:avLst/>
          </a:prstGeom>
          <a:solidFill>
            <a:srgbClr val="A6563B"/>
          </a:solidFill>
          <a:ln>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p:cNvGrpSpPr/>
          <p:nvPr/>
        </p:nvGrpSpPr>
        <p:grpSpPr>
          <a:xfrm>
            <a:off x="274364" y="4374597"/>
            <a:ext cx="8035969" cy="5778391"/>
            <a:chOff x="274364" y="4374597"/>
            <a:chExt cx="8035969" cy="5778391"/>
          </a:xfrm>
        </p:grpSpPr>
        <p:pic>
          <p:nvPicPr>
            <p:cNvPr id="3" name="Picture 2"/>
            <p:cNvPicPr>
              <a:picLocks noChangeAspect="1"/>
            </p:cNvPicPr>
            <p:nvPr/>
          </p:nvPicPr>
          <p:blipFill>
            <a:blip r:embed="rId9"/>
            <a:stretch>
              <a:fillRect/>
            </a:stretch>
          </p:blipFill>
          <p:spPr>
            <a:xfrm>
              <a:off x="274364" y="4374597"/>
              <a:ext cx="8035969" cy="3947862"/>
            </a:xfrm>
            <a:prstGeom prst="rect">
              <a:avLst/>
            </a:prstGeom>
            <a:ln>
              <a:noFill/>
            </a:ln>
            <a:effectLst>
              <a:outerShdw blurRad="292100" dist="139700" dir="2700000" algn="tl" rotWithShape="0">
                <a:srgbClr val="333333">
                  <a:alpha val="65000"/>
                </a:srgbClr>
              </a:outerShdw>
            </a:effectLst>
          </p:spPr>
        </p:pic>
        <p:sp>
          <p:nvSpPr>
            <p:cNvPr id="10" name="Rounded Rectangle 9"/>
            <p:cNvSpPr/>
            <p:nvPr/>
          </p:nvSpPr>
          <p:spPr>
            <a:xfrm>
              <a:off x="1117443" y="8456470"/>
              <a:ext cx="6349810" cy="1696518"/>
            </a:xfrm>
            <a:prstGeom prst="roundRect">
              <a:avLst>
                <a:gd name="adj" fmla="val 9930"/>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dirty="0">
                  <a:solidFill>
                    <a:sysClr val="windowText" lastClr="000000"/>
                  </a:solidFill>
                  <a:cs typeface="Arial" panose="020B0604020202020204" pitchFamily="34" charset="0"/>
                </a:rPr>
                <a:t>Trục trung tâm thành Thăng Long năm 1010</a:t>
              </a:r>
              <a:endParaRPr lang="vi-VN" sz="4000" dirty="0">
                <a:solidFill>
                  <a:sysClr val="windowText" lastClr="000000"/>
                </a:solidFill>
                <a:latin typeface="Arial" panose="020B0604020202020204" pitchFamily="34" charset="0"/>
                <a:cs typeface="Arial" panose="020B0604020202020204" pitchFamily="34" charset="0"/>
              </a:endParaRPr>
            </a:p>
          </p:txBody>
        </p:sp>
      </p:grpSp>
      <p:grpSp>
        <p:nvGrpSpPr>
          <p:cNvPr id="13" name="Group 12"/>
          <p:cNvGrpSpPr/>
          <p:nvPr/>
        </p:nvGrpSpPr>
        <p:grpSpPr>
          <a:xfrm>
            <a:off x="8641998" y="4436977"/>
            <a:ext cx="8246645" cy="5698325"/>
            <a:chOff x="8641998" y="4436977"/>
            <a:chExt cx="8246645" cy="5698325"/>
          </a:xfrm>
        </p:grpSpPr>
        <p:pic>
          <p:nvPicPr>
            <p:cNvPr id="4" name="Picture 3"/>
            <p:cNvPicPr>
              <a:picLocks noChangeAspect="1"/>
            </p:cNvPicPr>
            <p:nvPr/>
          </p:nvPicPr>
          <p:blipFill>
            <a:blip r:embed="rId10"/>
            <a:stretch>
              <a:fillRect/>
            </a:stretch>
          </p:blipFill>
          <p:spPr>
            <a:xfrm>
              <a:off x="8641998" y="4436977"/>
              <a:ext cx="8246645" cy="3947862"/>
            </a:xfrm>
            <a:prstGeom prst="rect">
              <a:avLst/>
            </a:prstGeom>
            <a:ln>
              <a:noFill/>
            </a:ln>
            <a:effectLst>
              <a:outerShdw blurRad="292100" dist="139700" dir="2700000" algn="tl" rotWithShape="0">
                <a:srgbClr val="333333">
                  <a:alpha val="65000"/>
                </a:srgbClr>
              </a:outerShdw>
            </a:effectLst>
          </p:spPr>
        </p:pic>
        <p:sp>
          <p:nvSpPr>
            <p:cNvPr id="11" name="Rounded Rectangle 10"/>
            <p:cNvSpPr/>
            <p:nvPr/>
          </p:nvSpPr>
          <p:spPr>
            <a:xfrm>
              <a:off x="9594235" y="8438784"/>
              <a:ext cx="6349810" cy="1696518"/>
            </a:xfrm>
            <a:prstGeom prst="roundRect">
              <a:avLst>
                <a:gd name="adj" fmla="val 9930"/>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smtClean="0">
                  <a:solidFill>
                    <a:sysClr val="windowText" lastClr="000000"/>
                  </a:solidFill>
                  <a:latin typeface="Arial" panose="020B0604020202020204" pitchFamily="34" charset="0"/>
                  <a:cs typeface="Arial" panose="020B0604020202020204" pitchFamily="34" charset="0"/>
                </a:rPr>
                <a:t>Cấm </a:t>
              </a:r>
              <a:r>
                <a:rPr lang="vi-VN" sz="4000" dirty="0" smtClean="0">
                  <a:solidFill>
                    <a:sysClr val="windowText" lastClr="000000"/>
                  </a:solidFill>
                  <a:latin typeface="Arial" panose="020B0604020202020204" pitchFamily="34" charset="0"/>
                  <a:cs typeface="Arial" panose="020B0604020202020204" pitchFamily="34" charset="0"/>
                </a:rPr>
                <a:t>thành </a:t>
              </a:r>
              <a:r>
                <a:rPr lang="vi-VN" sz="4000" dirty="0">
                  <a:solidFill>
                    <a:sysClr val="windowText" lastClr="000000"/>
                  </a:solidFill>
                  <a:latin typeface="Arial" panose="020B0604020202020204" pitchFamily="34" charset="0"/>
                  <a:cs typeface="Arial" panose="020B0604020202020204" pitchFamily="34" charset="0"/>
                </a:rPr>
                <a:t>Thăng Long theo quy hoạch năm 1029</a:t>
              </a:r>
            </a:p>
          </p:txBody>
        </p:sp>
      </p:grpSp>
    </p:spTree>
    <p:extLst>
      <p:ext uri="{BB962C8B-B14F-4D97-AF65-F5344CB8AC3E}">
        <p14:creationId xmlns:p14="http://schemas.microsoft.com/office/powerpoint/2010/main" val="224349915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6" name="Freeform 6"/>
          <p:cNvSpPr/>
          <p:nvPr/>
        </p:nvSpPr>
        <p:spPr>
          <a:xfrm rot="-8346469">
            <a:off x="-1628923" y="6894066"/>
            <a:ext cx="4226339" cy="5212691"/>
          </a:xfrm>
          <a:custGeom>
            <a:avLst/>
            <a:gdLst/>
            <a:ahLst/>
            <a:cxnLst/>
            <a:rect l="l" t="t" r="r" b="b"/>
            <a:pathLst>
              <a:path w="7118604" h="8229600">
                <a:moveTo>
                  <a:pt x="0" y="0"/>
                </a:moveTo>
                <a:lnTo>
                  <a:pt x="7118604" y="0"/>
                </a:lnTo>
                <a:lnTo>
                  <a:pt x="7118604" y="8229600"/>
                </a:lnTo>
                <a:lnTo>
                  <a:pt x="0" y="8229600"/>
                </a:lnTo>
                <a:lnTo>
                  <a:pt x="0" y="0"/>
                </a:lnTo>
                <a:close/>
              </a:path>
            </a:pathLst>
          </a:custGeom>
          <a:blipFill>
            <a:blip r:embed="rId3"/>
            <a:stretch>
              <a:fillRect/>
            </a:stretch>
          </a:blipFill>
        </p:spPr>
      </p:sp>
      <p:sp>
        <p:nvSpPr>
          <p:cNvPr id="4" name="Freeform 6"/>
          <p:cNvSpPr/>
          <p:nvPr/>
        </p:nvSpPr>
        <p:spPr>
          <a:xfrm rot="8973957">
            <a:off x="15659467" y="-1855721"/>
            <a:ext cx="4226339" cy="5212691"/>
          </a:xfrm>
          <a:custGeom>
            <a:avLst/>
            <a:gdLst/>
            <a:ahLst/>
            <a:cxnLst/>
            <a:rect l="l" t="t" r="r" b="b"/>
            <a:pathLst>
              <a:path w="7118604" h="8229600">
                <a:moveTo>
                  <a:pt x="0" y="0"/>
                </a:moveTo>
                <a:lnTo>
                  <a:pt x="7118604" y="0"/>
                </a:lnTo>
                <a:lnTo>
                  <a:pt x="7118604" y="8229600"/>
                </a:lnTo>
                <a:lnTo>
                  <a:pt x="0" y="8229600"/>
                </a:lnTo>
                <a:lnTo>
                  <a:pt x="0" y="0"/>
                </a:lnTo>
                <a:close/>
              </a:path>
            </a:pathLst>
          </a:custGeom>
          <a:blipFill>
            <a:blip r:embed="rId3"/>
            <a:stretch>
              <a:fillRect/>
            </a:stretch>
          </a:blipFill>
        </p:spPr>
      </p:sp>
      <p:sp>
        <p:nvSpPr>
          <p:cNvPr id="5" name="Rounded Rectangle 4"/>
          <p:cNvSpPr/>
          <p:nvPr/>
        </p:nvSpPr>
        <p:spPr>
          <a:xfrm>
            <a:off x="914400" y="568961"/>
            <a:ext cx="5526527" cy="3688080"/>
          </a:xfrm>
          <a:prstGeom prst="roundRect">
            <a:avLst>
              <a:gd name="adj" fmla="val 8435"/>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dirty="0" smtClean="0">
                <a:solidFill>
                  <a:schemeClr val="tx1"/>
                </a:solidFill>
                <a:latin typeface="Arial" panose="020B0604020202020204" pitchFamily="34" charset="0"/>
                <a:cs typeface="Arial" panose="020B0604020202020204" pitchFamily="34" charset="0"/>
              </a:rPr>
              <a:t>Nhiều </a:t>
            </a:r>
            <a:r>
              <a:rPr lang="vi-VN" sz="4000" dirty="0">
                <a:solidFill>
                  <a:schemeClr val="tx1"/>
                </a:solidFill>
                <a:latin typeface="Arial" panose="020B0604020202020204" pitchFamily="34" charset="0"/>
                <a:cs typeface="Arial" panose="020B0604020202020204" pitchFamily="34" charset="0"/>
              </a:rPr>
              <a:t>triều đại trong lịch sử đã tiến hành việc dời </a:t>
            </a:r>
            <a:r>
              <a:rPr lang="vi-VN" sz="4000" dirty="0" smtClean="0">
                <a:solidFill>
                  <a:schemeClr val="tx1"/>
                </a:solidFill>
                <a:latin typeface="Arial" panose="020B0604020202020204" pitchFamily="34" charset="0"/>
                <a:cs typeface="Arial" panose="020B0604020202020204" pitchFamily="34" charset="0"/>
              </a:rPr>
              <a:t>đô</a:t>
            </a:r>
            <a:r>
              <a:rPr lang="en-US" sz="4000" dirty="0" smtClean="0">
                <a:solidFill>
                  <a:schemeClr val="tx1"/>
                </a:solidFill>
                <a:latin typeface="Arial" panose="020B0604020202020204" pitchFamily="34" charset="0"/>
                <a:cs typeface="Arial" panose="020B0604020202020204" pitchFamily="34" charset="0"/>
              </a:rPr>
              <a:t>.</a:t>
            </a:r>
            <a:endParaRPr lang="en-US" sz="4000" dirty="0">
              <a:solidFill>
                <a:schemeClr val="tx1"/>
              </a:solidFill>
              <a:latin typeface="Arial" panose="020B0604020202020204" pitchFamily="34" charset="0"/>
              <a:cs typeface="Arial" panose="020B0604020202020204" pitchFamily="34" charset="0"/>
            </a:endParaRPr>
          </a:p>
        </p:txBody>
      </p:sp>
      <p:sp>
        <p:nvSpPr>
          <p:cNvPr id="7" name="Rounded Rectangle 6"/>
          <p:cNvSpPr/>
          <p:nvPr/>
        </p:nvSpPr>
        <p:spPr>
          <a:xfrm>
            <a:off x="9067800" y="523241"/>
            <a:ext cx="8458200" cy="3733800"/>
          </a:xfrm>
          <a:prstGeom prst="roundRect">
            <a:avLst>
              <a:gd name="adj" fmla="val 8435"/>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Courier New" panose="02070309020205020404" pitchFamily="49" charset="0"/>
              <a:buChar char="o"/>
            </a:pPr>
            <a:r>
              <a:rPr lang="vi-VN" sz="4000" dirty="0" smtClean="0">
                <a:solidFill>
                  <a:schemeClr val="tx1"/>
                </a:solidFill>
                <a:latin typeface="Arial" panose="020B0604020202020204" pitchFamily="34" charset="0"/>
                <a:cs typeface="Arial" panose="020B0604020202020204" pitchFamily="34" charset="0"/>
              </a:rPr>
              <a:t>Vua </a:t>
            </a:r>
            <a:r>
              <a:rPr lang="vi-VN" sz="4000" dirty="0">
                <a:solidFill>
                  <a:schemeClr val="tx1"/>
                </a:solidFill>
                <a:latin typeface="Arial" panose="020B0604020202020204" pitchFamily="34" charset="0"/>
                <a:cs typeface="Arial" panose="020B0604020202020204" pitchFamily="34" charset="0"/>
              </a:rPr>
              <a:t>Bàn Canh nhà Thương năm </a:t>
            </a:r>
            <a:r>
              <a:rPr lang="vi-VN" sz="4000" dirty="0" smtClean="0">
                <a:solidFill>
                  <a:schemeClr val="tx1"/>
                </a:solidFill>
                <a:latin typeface="Arial" panose="020B0604020202020204" pitchFamily="34" charset="0"/>
                <a:cs typeface="Arial" panose="020B0604020202020204" pitchFamily="34" charset="0"/>
              </a:rPr>
              <a:t>lần</a:t>
            </a:r>
            <a:r>
              <a:rPr lang="en-US" sz="4000" dirty="0" smtClean="0">
                <a:solidFill>
                  <a:schemeClr val="tx1"/>
                </a:solidFill>
                <a:latin typeface="Arial" panose="020B0604020202020204" pitchFamily="34" charset="0"/>
                <a:cs typeface="Arial" panose="020B0604020202020204" pitchFamily="34" charset="0"/>
              </a:rPr>
              <a:t> dời đô.</a:t>
            </a:r>
          </a:p>
          <a:p>
            <a:pPr marL="571500" indent="-571500" algn="just">
              <a:lnSpc>
                <a:spcPct val="150000"/>
              </a:lnSpc>
              <a:buFont typeface="Courier New" panose="02070309020205020404" pitchFamily="49" charset="0"/>
              <a:buChar char="o"/>
            </a:pPr>
            <a:r>
              <a:rPr lang="vi-VN" sz="4000" dirty="0" smtClean="0">
                <a:solidFill>
                  <a:schemeClr val="tx1"/>
                </a:solidFill>
                <a:latin typeface="Arial" panose="020B0604020202020204" pitchFamily="34" charset="0"/>
                <a:cs typeface="Arial" panose="020B0604020202020204" pitchFamily="34" charset="0"/>
              </a:rPr>
              <a:t>Vua </a:t>
            </a:r>
            <a:r>
              <a:rPr lang="vi-VN" sz="4000" dirty="0">
                <a:solidFill>
                  <a:schemeClr val="tx1"/>
                </a:solidFill>
                <a:latin typeface="Arial" panose="020B0604020202020204" pitchFamily="34" charset="0"/>
                <a:cs typeface="Arial" panose="020B0604020202020204" pitchFamily="34" charset="0"/>
              </a:rPr>
              <a:t>Thành Vương nhà Chu ba </a:t>
            </a:r>
            <a:r>
              <a:rPr lang="vi-VN" sz="4000" dirty="0" smtClean="0">
                <a:solidFill>
                  <a:schemeClr val="tx1"/>
                </a:solidFill>
                <a:latin typeface="Arial" panose="020B0604020202020204" pitchFamily="34" charset="0"/>
                <a:cs typeface="Arial" panose="020B0604020202020204" pitchFamily="34" charset="0"/>
              </a:rPr>
              <a:t>lần</a:t>
            </a:r>
            <a:r>
              <a:rPr lang="en-US" sz="4000" dirty="0" smtClean="0">
                <a:solidFill>
                  <a:schemeClr val="tx1"/>
                </a:solidFill>
                <a:latin typeface="Arial" panose="020B0604020202020204" pitchFamily="34" charset="0"/>
                <a:cs typeface="Arial" panose="020B0604020202020204" pitchFamily="34" charset="0"/>
              </a:rPr>
              <a:t> dời đô.</a:t>
            </a:r>
            <a:endParaRPr lang="en-US" sz="4000" dirty="0">
              <a:solidFill>
                <a:schemeClr val="tx1"/>
              </a:solidFill>
              <a:latin typeface="Arial" panose="020B0604020202020204" pitchFamily="34" charset="0"/>
              <a:cs typeface="Arial" panose="020B0604020202020204" pitchFamily="34" charset="0"/>
            </a:endParaRPr>
          </a:p>
        </p:txBody>
      </p:sp>
      <p:sp>
        <p:nvSpPr>
          <p:cNvPr id="8" name="Right Arrow 7"/>
          <p:cNvSpPr/>
          <p:nvPr/>
        </p:nvSpPr>
        <p:spPr>
          <a:xfrm>
            <a:off x="6926580" y="1704341"/>
            <a:ext cx="1074420" cy="1371600"/>
          </a:xfrm>
          <a:prstGeom prst="rightArrow">
            <a:avLst/>
          </a:prstGeom>
          <a:solidFill>
            <a:srgbClr val="A6563B"/>
          </a:solidFill>
          <a:ln>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 name="Rounded Rectangle 8"/>
          <p:cNvSpPr/>
          <p:nvPr/>
        </p:nvSpPr>
        <p:spPr>
          <a:xfrm>
            <a:off x="914400" y="4557823"/>
            <a:ext cx="16596360" cy="1458368"/>
          </a:xfrm>
          <a:prstGeom prst="roundRect">
            <a:avLst>
              <a:gd name="adj" fmla="val 8435"/>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dirty="0">
                <a:solidFill>
                  <a:schemeClr val="tx1"/>
                </a:solidFill>
                <a:latin typeface="Arial" panose="020B0604020202020204" pitchFamily="34" charset="0"/>
                <a:cs typeface="Arial" panose="020B0604020202020204" pitchFamily="34" charset="0"/>
              </a:rPr>
              <a:t>Việc dời đô đều xuất phát từ lợi ích chung của đất </a:t>
            </a:r>
            <a:r>
              <a:rPr lang="vi-VN" sz="4000" dirty="0" smtClean="0">
                <a:solidFill>
                  <a:schemeClr val="tx1"/>
                </a:solidFill>
                <a:latin typeface="Arial" panose="020B0604020202020204" pitchFamily="34" charset="0"/>
                <a:cs typeface="Arial" panose="020B0604020202020204" pitchFamily="34" charset="0"/>
              </a:rPr>
              <a:t>nước</a:t>
            </a:r>
            <a:r>
              <a:rPr lang="en-US" sz="4000" dirty="0" smtClean="0">
                <a:solidFill>
                  <a:schemeClr val="tx1"/>
                </a:solidFill>
                <a:latin typeface="Arial" panose="020B0604020202020204" pitchFamily="34" charset="0"/>
                <a:cs typeface="Arial" panose="020B0604020202020204" pitchFamily="34" charset="0"/>
              </a:rPr>
              <a:t>.</a:t>
            </a:r>
            <a:endParaRPr lang="en-US" sz="4000" dirty="0">
              <a:solidFill>
                <a:schemeClr val="tx1"/>
              </a:solidFill>
              <a:latin typeface="Arial" panose="020B0604020202020204" pitchFamily="34" charset="0"/>
              <a:cs typeface="Arial" panose="020B0604020202020204" pitchFamily="34" charset="0"/>
            </a:endParaRPr>
          </a:p>
        </p:txBody>
      </p:sp>
      <p:sp>
        <p:nvSpPr>
          <p:cNvPr id="12" name="Rounded Rectangle 11"/>
          <p:cNvSpPr/>
          <p:nvPr/>
        </p:nvSpPr>
        <p:spPr>
          <a:xfrm>
            <a:off x="914400" y="6367779"/>
            <a:ext cx="5526527" cy="3688080"/>
          </a:xfrm>
          <a:prstGeom prst="roundRect">
            <a:avLst>
              <a:gd name="adj" fmla="val 8435"/>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dirty="0" smtClean="0">
                <a:solidFill>
                  <a:schemeClr val="tx1"/>
                </a:solidFill>
                <a:latin typeface="Arial" panose="020B0604020202020204" pitchFamily="34" charset="0"/>
                <a:cs typeface="Arial" panose="020B0604020202020204" pitchFamily="34" charset="0"/>
              </a:rPr>
              <a:t>Nhà </a:t>
            </a:r>
            <a:r>
              <a:rPr lang="vi-VN" sz="4000" dirty="0">
                <a:solidFill>
                  <a:schemeClr val="tx1"/>
                </a:solidFill>
                <a:latin typeface="Arial" panose="020B0604020202020204" pitchFamily="34" charset="0"/>
                <a:cs typeface="Arial" panose="020B0604020202020204" pitchFamily="34" charset="0"/>
              </a:rPr>
              <a:t>Đinh, Lê không chịu dời </a:t>
            </a:r>
            <a:r>
              <a:rPr lang="vi-VN" sz="4000" dirty="0" smtClean="0">
                <a:solidFill>
                  <a:schemeClr val="tx1"/>
                </a:solidFill>
                <a:latin typeface="Arial" panose="020B0604020202020204" pitchFamily="34" charset="0"/>
                <a:cs typeface="Arial" panose="020B0604020202020204" pitchFamily="34" charset="0"/>
              </a:rPr>
              <a:t>đô</a:t>
            </a:r>
            <a:r>
              <a:rPr lang="en-US" sz="4000" dirty="0" smtClean="0">
                <a:solidFill>
                  <a:schemeClr val="tx1"/>
                </a:solidFill>
                <a:latin typeface="Arial" panose="020B0604020202020204" pitchFamily="34" charset="0"/>
                <a:cs typeface="Arial" panose="020B0604020202020204" pitchFamily="34" charset="0"/>
              </a:rPr>
              <a:t>.</a:t>
            </a:r>
            <a:endParaRPr lang="en-US" sz="4000" dirty="0">
              <a:solidFill>
                <a:schemeClr val="tx1"/>
              </a:solidFill>
              <a:latin typeface="Arial" panose="020B0604020202020204" pitchFamily="34" charset="0"/>
              <a:cs typeface="Arial" panose="020B0604020202020204" pitchFamily="34" charset="0"/>
            </a:endParaRPr>
          </a:p>
        </p:txBody>
      </p:sp>
      <p:sp>
        <p:nvSpPr>
          <p:cNvPr id="13" name="Rounded Rectangle 12"/>
          <p:cNvSpPr/>
          <p:nvPr/>
        </p:nvSpPr>
        <p:spPr>
          <a:xfrm>
            <a:off x="9067800" y="6322059"/>
            <a:ext cx="8458200" cy="3733800"/>
          </a:xfrm>
          <a:prstGeom prst="roundRect">
            <a:avLst>
              <a:gd name="adj" fmla="val 8435"/>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Courier New" panose="02070309020205020404" pitchFamily="49" charset="0"/>
              <a:buChar char="o"/>
            </a:pPr>
            <a:r>
              <a:rPr lang="en-US" sz="4000" dirty="0" smtClean="0">
                <a:solidFill>
                  <a:schemeClr val="tx1"/>
                </a:solidFill>
                <a:latin typeface="Arial" panose="020B0604020202020204" pitchFamily="34" charset="0"/>
                <a:cs typeface="Arial" panose="020B0604020202020204" pitchFamily="34" charset="0"/>
              </a:rPr>
              <a:t>Triều đại không được lâu bền, số vận ngắn ngủi.</a:t>
            </a:r>
          </a:p>
          <a:p>
            <a:pPr marL="571500" indent="-571500" algn="just">
              <a:lnSpc>
                <a:spcPct val="150000"/>
              </a:lnSpc>
              <a:buFont typeface="Courier New" panose="02070309020205020404" pitchFamily="49" charset="0"/>
              <a:buChar char="o"/>
            </a:pPr>
            <a:r>
              <a:rPr lang="en-US" sz="4000" dirty="0" smtClean="0">
                <a:solidFill>
                  <a:schemeClr val="tx1"/>
                </a:solidFill>
                <a:latin typeface="Arial" panose="020B0604020202020204" pitchFamily="34" charset="0"/>
                <a:cs typeface="Arial" panose="020B0604020202020204" pitchFamily="34" charset="0"/>
              </a:rPr>
              <a:t>Trăm họ phải hao tốn.</a:t>
            </a:r>
          </a:p>
          <a:p>
            <a:pPr marL="571500" indent="-571500" algn="just">
              <a:lnSpc>
                <a:spcPct val="150000"/>
              </a:lnSpc>
              <a:buFont typeface="Courier New" panose="02070309020205020404" pitchFamily="49" charset="0"/>
              <a:buChar char="o"/>
            </a:pPr>
            <a:r>
              <a:rPr lang="en-US" sz="4000" dirty="0" smtClean="0">
                <a:solidFill>
                  <a:schemeClr val="tx1"/>
                </a:solidFill>
                <a:latin typeface="Arial" panose="020B0604020202020204" pitchFamily="34" charset="0"/>
                <a:cs typeface="Arial" panose="020B0604020202020204" pitchFamily="34" charset="0"/>
              </a:rPr>
              <a:t>Muôn vật không được thích nghi.</a:t>
            </a:r>
            <a:endParaRPr lang="en-US" sz="4000" dirty="0">
              <a:solidFill>
                <a:schemeClr val="tx1"/>
              </a:solidFill>
              <a:latin typeface="Arial" panose="020B0604020202020204" pitchFamily="34" charset="0"/>
              <a:cs typeface="Arial" panose="020B0604020202020204" pitchFamily="34" charset="0"/>
            </a:endParaRPr>
          </a:p>
        </p:txBody>
      </p:sp>
      <p:sp>
        <p:nvSpPr>
          <p:cNvPr id="14" name="Right Arrow 13"/>
          <p:cNvSpPr/>
          <p:nvPr/>
        </p:nvSpPr>
        <p:spPr>
          <a:xfrm>
            <a:off x="6926580" y="7503159"/>
            <a:ext cx="1074420" cy="1371600"/>
          </a:xfrm>
          <a:prstGeom prst="rightArrow">
            <a:avLst/>
          </a:prstGeom>
          <a:solidFill>
            <a:srgbClr val="A6563B"/>
          </a:solidFill>
          <a:ln>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629716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randombar(horizontal)">
                                      <p:cBhvr>
                                        <p:cTn id="26" dur="500"/>
                                        <p:tgtEl>
                                          <p:spTgt spid="1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2" grpId="0" animBg="1"/>
      <p:bldP spid="13"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59" b="-9259"/>
            </a:stretch>
          </a:blipFill>
        </p:spPr>
      </p:sp>
      <p:sp>
        <p:nvSpPr>
          <p:cNvPr id="3" name="Freeform 3"/>
          <p:cNvSpPr/>
          <p:nvPr/>
        </p:nvSpPr>
        <p:spPr>
          <a:xfrm>
            <a:off x="-2773680" y="-1028700"/>
            <a:ext cx="5486400" cy="4495800"/>
          </a:xfrm>
          <a:custGeom>
            <a:avLst/>
            <a:gdLst/>
            <a:ahLst/>
            <a:cxnLst/>
            <a:rect l="l" t="t" r="r" b="b"/>
            <a:pathLst>
              <a:path w="9055956" h="8229600">
                <a:moveTo>
                  <a:pt x="0" y="0"/>
                </a:moveTo>
                <a:lnTo>
                  <a:pt x="9055956" y="0"/>
                </a:lnTo>
                <a:lnTo>
                  <a:pt x="9055956" y="8229600"/>
                </a:lnTo>
                <a:lnTo>
                  <a:pt x="0" y="8229600"/>
                </a:lnTo>
                <a:lnTo>
                  <a:pt x="0" y="0"/>
                </a:lnTo>
                <a:close/>
              </a:path>
            </a:pathLst>
          </a:custGeom>
          <a:blipFill>
            <a:blip r:embed="rId3"/>
            <a:stretch>
              <a:fillRect/>
            </a:stretch>
          </a:blipFill>
        </p:spPr>
      </p:sp>
      <p:sp>
        <p:nvSpPr>
          <p:cNvPr id="5" name="Freeform 3"/>
          <p:cNvSpPr/>
          <p:nvPr/>
        </p:nvSpPr>
        <p:spPr>
          <a:xfrm>
            <a:off x="12832080" y="8039100"/>
            <a:ext cx="5486400" cy="4495800"/>
          </a:xfrm>
          <a:custGeom>
            <a:avLst/>
            <a:gdLst/>
            <a:ahLst/>
            <a:cxnLst/>
            <a:rect l="l" t="t" r="r" b="b"/>
            <a:pathLst>
              <a:path w="9055956" h="8229600">
                <a:moveTo>
                  <a:pt x="0" y="0"/>
                </a:moveTo>
                <a:lnTo>
                  <a:pt x="9055956" y="0"/>
                </a:lnTo>
                <a:lnTo>
                  <a:pt x="9055956" y="8229600"/>
                </a:lnTo>
                <a:lnTo>
                  <a:pt x="0" y="8229600"/>
                </a:lnTo>
                <a:lnTo>
                  <a:pt x="0" y="0"/>
                </a:lnTo>
                <a:close/>
              </a:path>
            </a:pathLst>
          </a:custGeom>
          <a:blipFill>
            <a:blip r:embed="rId3"/>
            <a:stretch>
              <a:fillRect/>
            </a:stretch>
          </a:blipFill>
        </p:spPr>
      </p:sp>
      <p:sp>
        <p:nvSpPr>
          <p:cNvPr id="6" name="Rounded Rectangle 5"/>
          <p:cNvSpPr/>
          <p:nvPr/>
        </p:nvSpPr>
        <p:spPr>
          <a:xfrm>
            <a:off x="914400" y="1014729"/>
            <a:ext cx="5604265" cy="3075941"/>
          </a:xfrm>
          <a:prstGeom prst="roundRect">
            <a:avLst>
              <a:gd name="adj" fmla="val 8435"/>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dirty="0" smtClean="0">
                <a:solidFill>
                  <a:schemeClr val="tx1"/>
                </a:solidFill>
                <a:cs typeface="Arial" panose="020B0604020202020204" pitchFamily="34" charset="0"/>
              </a:rPr>
              <a:t>Những </a:t>
            </a:r>
            <a:r>
              <a:rPr lang="vi-VN" sz="4000" dirty="0">
                <a:solidFill>
                  <a:schemeClr val="tx1"/>
                </a:solidFill>
                <a:cs typeface="Arial" panose="020B0604020202020204" pitchFamily="34" charset="0"/>
              </a:rPr>
              <a:t>bằng chứng về lợi thế của </a:t>
            </a:r>
            <a:r>
              <a:rPr lang="vi-VN" sz="4000" dirty="0" smtClean="0">
                <a:solidFill>
                  <a:schemeClr val="tx1"/>
                </a:solidFill>
                <a:cs typeface="Arial" panose="020B0604020202020204" pitchFamily="34" charset="0"/>
              </a:rPr>
              <a:t>thành </a:t>
            </a:r>
            <a:r>
              <a:rPr lang="vi-VN" sz="4000" dirty="0">
                <a:solidFill>
                  <a:schemeClr val="tx1"/>
                </a:solidFill>
                <a:cs typeface="Arial" panose="020B0604020202020204" pitchFamily="34" charset="0"/>
              </a:rPr>
              <a:t>Đại La</a:t>
            </a:r>
            <a:r>
              <a:rPr lang="en-US" sz="4000" dirty="0" smtClean="0">
                <a:solidFill>
                  <a:schemeClr val="tx1"/>
                </a:solidFill>
                <a:latin typeface="Arial" panose="020B0604020202020204" pitchFamily="34" charset="0"/>
                <a:cs typeface="Arial" panose="020B0604020202020204" pitchFamily="34" charset="0"/>
              </a:rPr>
              <a:t>.</a:t>
            </a:r>
            <a:endParaRPr lang="en-US" sz="4000" dirty="0">
              <a:solidFill>
                <a:schemeClr val="tx1"/>
              </a:solidFill>
              <a:latin typeface="Arial" panose="020B0604020202020204" pitchFamily="34" charset="0"/>
              <a:cs typeface="Arial" panose="020B0604020202020204" pitchFamily="34" charset="0"/>
            </a:endParaRPr>
          </a:p>
        </p:txBody>
      </p:sp>
      <p:sp>
        <p:nvSpPr>
          <p:cNvPr id="7" name="Rounded Rectangle 6"/>
          <p:cNvSpPr/>
          <p:nvPr/>
        </p:nvSpPr>
        <p:spPr>
          <a:xfrm>
            <a:off x="8486653" y="346711"/>
            <a:ext cx="9296400" cy="7820659"/>
          </a:xfrm>
          <a:prstGeom prst="roundRect">
            <a:avLst>
              <a:gd name="adj" fmla="val 5512"/>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Courier New" panose="02070309020205020404" pitchFamily="49" charset="0"/>
              <a:buChar char="o"/>
            </a:pPr>
            <a:r>
              <a:rPr lang="en-US" sz="4000" dirty="0" smtClean="0">
                <a:solidFill>
                  <a:schemeClr val="tx1"/>
                </a:solidFill>
                <a:latin typeface="Arial" panose="020B0604020202020204" pitchFamily="34" charset="0"/>
                <a:cs typeface="Arial" panose="020B0604020202020204" pitchFamily="34" charset="0"/>
              </a:rPr>
              <a:t>Ở nơi trung tâm trời đất, được thế rồng cuộn hổ ngồi.</a:t>
            </a:r>
          </a:p>
          <a:p>
            <a:pPr marL="571500" indent="-571500" algn="just">
              <a:lnSpc>
                <a:spcPct val="150000"/>
              </a:lnSpc>
              <a:buFont typeface="Courier New" panose="02070309020205020404" pitchFamily="49" charset="0"/>
              <a:buChar char="o"/>
            </a:pPr>
            <a:r>
              <a:rPr lang="en-US" sz="4000" dirty="0" smtClean="0">
                <a:solidFill>
                  <a:schemeClr val="tx1"/>
                </a:solidFill>
                <a:latin typeface="Arial" panose="020B0604020202020204" pitchFamily="34" charset="0"/>
                <a:cs typeface="Arial" panose="020B0604020202020204" pitchFamily="34" charset="0"/>
              </a:rPr>
              <a:t>Đã đúng ngôi nam, bắc, đông, tây lại tiện hướng nhìn sông, dựa núi.</a:t>
            </a:r>
          </a:p>
          <a:p>
            <a:pPr marL="571500" indent="-571500" algn="just">
              <a:lnSpc>
                <a:spcPct val="150000"/>
              </a:lnSpc>
              <a:buFont typeface="Courier New" panose="02070309020205020404" pitchFamily="49" charset="0"/>
              <a:buChar char="o"/>
            </a:pPr>
            <a:r>
              <a:rPr lang="en-US" sz="4000" dirty="0" smtClean="0">
                <a:solidFill>
                  <a:schemeClr val="tx1"/>
                </a:solidFill>
                <a:latin typeface="Arial" panose="020B0604020202020204" pitchFamily="34" charset="0"/>
                <a:cs typeface="Arial" panose="020B0604020202020204" pitchFamily="34" charset="0"/>
              </a:rPr>
              <a:t>Địa thế rộng mà bằng, đất đai cao mà thoáng, dân cư khỏi chịu cảnh khốn khổ ngập lụt, muôn vật cũng rất mực phong phú, tốt tươi.</a:t>
            </a:r>
            <a:endParaRPr lang="en-US" sz="4000" dirty="0">
              <a:solidFill>
                <a:schemeClr val="tx1"/>
              </a:solidFill>
              <a:latin typeface="Arial" panose="020B0604020202020204" pitchFamily="34" charset="0"/>
              <a:cs typeface="Arial" panose="020B0604020202020204" pitchFamily="34" charset="0"/>
            </a:endParaRPr>
          </a:p>
        </p:txBody>
      </p:sp>
      <p:sp>
        <p:nvSpPr>
          <p:cNvPr id="8" name="Right Arrow 7"/>
          <p:cNvSpPr/>
          <p:nvPr/>
        </p:nvSpPr>
        <p:spPr>
          <a:xfrm>
            <a:off x="7058963" y="1892302"/>
            <a:ext cx="1074420" cy="1371600"/>
          </a:xfrm>
          <a:prstGeom prst="rightArrow">
            <a:avLst/>
          </a:prstGeom>
          <a:solidFill>
            <a:srgbClr val="A6563B"/>
          </a:solidFill>
          <a:ln>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4"/>
          <a:stretch>
            <a:fillRect/>
          </a:stretch>
        </p:blipFill>
        <p:spPr>
          <a:xfrm>
            <a:off x="268696" y="4689009"/>
            <a:ext cx="7857067" cy="503013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1383816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11" name="Freeform 11"/>
          <p:cNvSpPr/>
          <p:nvPr/>
        </p:nvSpPr>
        <p:spPr>
          <a:xfrm>
            <a:off x="-2819400" y="-495300"/>
            <a:ext cx="8591284" cy="2592524"/>
          </a:xfrm>
          <a:custGeom>
            <a:avLst/>
            <a:gdLst/>
            <a:ahLst/>
            <a:cxnLst/>
            <a:rect l="l" t="t" r="r" b="b"/>
            <a:pathLst>
              <a:path w="8591284" h="2592524">
                <a:moveTo>
                  <a:pt x="0" y="0"/>
                </a:moveTo>
                <a:lnTo>
                  <a:pt x="8591285" y="0"/>
                </a:lnTo>
                <a:lnTo>
                  <a:pt x="8591285" y="2592524"/>
                </a:lnTo>
                <a:lnTo>
                  <a:pt x="0" y="2592524"/>
                </a:lnTo>
                <a:lnTo>
                  <a:pt x="0" y="0"/>
                </a:lnTo>
                <a:close/>
              </a:path>
            </a:pathLst>
          </a:custGeom>
          <a:blipFill>
            <a:blip r:embed="rId3"/>
            <a:stretch>
              <a:fillRect/>
            </a:stretch>
          </a:blipFill>
        </p:spPr>
      </p:sp>
      <p:sp>
        <p:nvSpPr>
          <p:cNvPr id="12" name="Freeform 12"/>
          <p:cNvSpPr/>
          <p:nvPr/>
        </p:nvSpPr>
        <p:spPr>
          <a:xfrm>
            <a:off x="12301960" y="8496300"/>
            <a:ext cx="8591284" cy="2592524"/>
          </a:xfrm>
          <a:custGeom>
            <a:avLst/>
            <a:gdLst/>
            <a:ahLst/>
            <a:cxnLst/>
            <a:rect l="l" t="t" r="r" b="b"/>
            <a:pathLst>
              <a:path w="8591284" h="2592524">
                <a:moveTo>
                  <a:pt x="0" y="0"/>
                </a:moveTo>
                <a:lnTo>
                  <a:pt x="8591284" y="0"/>
                </a:lnTo>
                <a:lnTo>
                  <a:pt x="8591284" y="2592524"/>
                </a:lnTo>
                <a:lnTo>
                  <a:pt x="0" y="2592524"/>
                </a:lnTo>
                <a:lnTo>
                  <a:pt x="0" y="0"/>
                </a:lnTo>
                <a:close/>
              </a:path>
            </a:pathLst>
          </a:custGeom>
          <a:blipFill>
            <a:blip r:embed="rId3"/>
            <a:stretch>
              <a:fillRect/>
            </a:stretch>
          </a:blipFill>
        </p:spPr>
      </p:sp>
      <p:sp>
        <p:nvSpPr>
          <p:cNvPr id="5" name="Right Arrow 4"/>
          <p:cNvSpPr/>
          <p:nvPr/>
        </p:nvSpPr>
        <p:spPr>
          <a:xfrm rot="5400000">
            <a:off x="8861794" y="480491"/>
            <a:ext cx="990600" cy="125730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1879601" y="2002008"/>
            <a:ext cx="14954986" cy="1930376"/>
          </a:xfrm>
          <a:prstGeom prst="roundRect">
            <a:avLst>
              <a:gd name="adj" fmla="val 8435"/>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b="1" dirty="0">
                <a:solidFill>
                  <a:srgbClr val="C00000"/>
                </a:solidFill>
                <a:cs typeface="Arial" panose="020B0604020202020204" pitchFamily="34" charset="0"/>
              </a:rPr>
              <a:t>Từ đó, Lý Công Uẩn đưa ra ý kiến mang tính quyết định của mình trên cơ sở đồng thuận của mọi người</a:t>
            </a:r>
            <a:endParaRPr lang="en-US" sz="4000" b="1" dirty="0">
              <a:solidFill>
                <a:srgbClr val="C000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4"/>
          <a:stretch>
            <a:fillRect/>
          </a:stretch>
        </p:blipFill>
        <p:spPr>
          <a:xfrm>
            <a:off x="772318" y="4329952"/>
            <a:ext cx="8916778" cy="53439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6" presetClass="entr" presetSubtype="16"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0782"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9" name="Freeform 9"/>
          <p:cNvSpPr/>
          <p:nvPr/>
        </p:nvSpPr>
        <p:spPr>
          <a:xfrm>
            <a:off x="15621000" y="7353300"/>
            <a:ext cx="7119257" cy="4114800"/>
          </a:xfrm>
          <a:custGeom>
            <a:avLst/>
            <a:gdLst/>
            <a:ahLst/>
            <a:cxnLst/>
            <a:rect l="l" t="t" r="r" b="b"/>
            <a:pathLst>
              <a:path w="7119257" h="4114800">
                <a:moveTo>
                  <a:pt x="0" y="0"/>
                </a:moveTo>
                <a:lnTo>
                  <a:pt x="7119257" y="0"/>
                </a:lnTo>
                <a:lnTo>
                  <a:pt x="7119257" y="4114800"/>
                </a:lnTo>
                <a:lnTo>
                  <a:pt x="0" y="4114800"/>
                </a:lnTo>
                <a:lnTo>
                  <a:pt x="0" y="0"/>
                </a:lnTo>
                <a:close/>
              </a:path>
            </a:pathLst>
          </a:custGeom>
          <a:blipFill>
            <a:blip r:embed="rId3">
              <a:extLst>
                <a:ext uri="{96DAC541-7B7A-43D3-8B79-37D633B846F1}">
                  <asvg:svgBlip xmlns:asvg="http://schemas.microsoft.com/office/drawing/2016/SVG/main" xmlns="" r:embed="rId6"/>
                </a:ext>
              </a:extLst>
            </a:blip>
            <a:stretch>
              <a:fillRect/>
            </a:stretch>
          </a:blipFill>
        </p:spPr>
      </p:sp>
      <p:sp>
        <p:nvSpPr>
          <p:cNvPr id="6" name="Freeform 10"/>
          <p:cNvSpPr/>
          <p:nvPr/>
        </p:nvSpPr>
        <p:spPr>
          <a:xfrm flipH="1">
            <a:off x="-4038600" y="-1181100"/>
            <a:ext cx="7130143" cy="4114800"/>
          </a:xfrm>
          <a:custGeom>
            <a:avLst/>
            <a:gdLst/>
            <a:ahLst/>
            <a:cxnLst/>
            <a:rect l="l" t="t" r="r" b="b"/>
            <a:pathLst>
              <a:path w="7119257" h="4114800">
                <a:moveTo>
                  <a:pt x="0" y="0"/>
                </a:moveTo>
                <a:lnTo>
                  <a:pt x="7119257" y="0"/>
                </a:lnTo>
                <a:lnTo>
                  <a:pt x="7119257" y="4114800"/>
                </a:lnTo>
                <a:lnTo>
                  <a:pt x="0" y="4114800"/>
                </a:lnTo>
                <a:lnTo>
                  <a:pt x="0" y="0"/>
                </a:lnTo>
                <a:close/>
              </a:path>
            </a:pathLst>
          </a:custGeom>
          <a:blipFill>
            <a:blip r:embed="rId3">
              <a:extLst>
                <a:ext uri="{96DAC541-7B7A-43D3-8B79-37D633B846F1}">
                  <asvg:svgBlip xmlns:asvg="http://schemas.microsoft.com/office/drawing/2016/SVG/main" xmlns="" r:embed="rId8"/>
                </a:ext>
              </a:extLst>
            </a:blip>
            <a:stretch>
              <a:fillRect/>
            </a:stretch>
          </a:blipFill>
        </p:spPr>
      </p:sp>
      <p:sp>
        <p:nvSpPr>
          <p:cNvPr id="5" name="Rounded Rectangle 4"/>
          <p:cNvSpPr/>
          <p:nvPr/>
        </p:nvSpPr>
        <p:spPr>
          <a:xfrm>
            <a:off x="3602182" y="791423"/>
            <a:ext cx="11125200" cy="195363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6600" b="1" dirty="0" smtClean="0">
                <a:solidFill>
                  <a:srgbClr val="A6563B"/>
                </a:solidFill>
                <a:latin typeface="Arial" panose="020B0604020202020204" pitchFamily="34" charset="0"/>
                <a:cs typeface="Arial" panose="020B0604020202020204" pitchFamily="34" charset="0"/>
              </a:rPr>
              <a:t>KHỞI ĐỘNG</a:t>
            </a:r>
            <a:endParaRPr lang="en-US" sz="6600" b="1" dirty="0">
              <a:solidFill>
                <a:srgbClr val="A6563B"/>
              </a:solidFill>
              <a:latin typeface="Arial" panose="020B0604020202020204" pitchFamily="34" charset="0"/>
              <a:cs typeface="Arial" panose="020B0604020202020204" pitchFamily="34" charset="0"/>
            </a:endParaRPr>
          </a:p>
        </p:txBody>
      </p:sp>
      <p:sp>
        <p:nvSpPr>
          <p:cNvPr id="7" name="TextBox 6"/>
          <p:cNvSpPr txBox="1"/>
          <p:nvPr/>
        </p:nvSpPr>
        <p:spPr>
          <a:xfrm>
            <a:off x="7620000" y="3536475"/>
            <a:ext cx="10058400" cy="3785652"/>
          </a:xfrm>
          <a:prstGeom prst="rect">
            <a:avLst/>
          </a:prstGeom>
          <a:noFill/>
        </p:spPr>
        <p:txBody>
          <a:bodyPr wrap="square" rtlCol="0">
            <a:spAutoFit/>
          </a:bodyPr>
          <a:lstStyle/>
          <a:p>
            <a:pPr algn="ctr">
              <a:lnSpc>
                <a:spcPct val="150000"/>
              </a:lnSpc>
            </a:pPr>
            <a:r>
              <a:rPr lang="en-US" sz="4000" b="1" u="sng" dirty="0" smtClean="0">
                <a:solidFill>
                  <a:srgbClr val="C00000"/>
                </a:solidFill>
                <a:latin typeface="Arial" panose="020B0604020202020204" pitchFamily="34" charset="0"/>
                <a:cs typeface="Arial" panose="020B0604020202020204" pitchFamily="34" charset="0"/>
              </a:rPr>
              <a:t>Em hãy trả lời câu hỏi sau:</a:t>
            </a:r>
            <a:endParaRPr lang="en-US" sz="4000" b="1" u="sng" dirty="0">
              <a:solidFill>
                <a:srgbClr val="C00000"/>
              </a:solidFill>
              <a:latin typeface="Arial" panose="020B0604020202020204" pitchFamily="34" charset="0"/>
              <a:cs typeface="Arial" panose="020B0604020202020204" pitchFamily="34" charset="0"/>
            </a:endParaRPr>
          </a:p>
          <a:p>
            <a:pPr algn="just">
              <a:lnSpc>
                <a:spcPct val="150000"/>
              </a:lnSpc>
            </a:pPr>
            <a:r>
              <a:rPr lang="vi-VN" sz="4000" dirty="0">
                <a:solidFill>
                  <a:srgbClr val="4B4439"/>
                </a:solidFill>
                <a:latin typeface="Arial" panose="020B0604020202020204" pitchFamily="34" charset="0"/>
                <a:cs typeface="Arial" panose="020B0604020202020204" pitchFamily="34" charset="0"/>
              </a:rPr>
              <a:t>Dựa vào kiến thức lịch sử em hãy cho biết: </a:t>
            </a:r>
            <a:endParaRPr lang="en-US" sz="4000" dirty="0" smtClean="0">
              <a:solidFill>
                <a:srgbClr val="4B4439"/>
              </a:solidFill>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vi-VN" sz="4000" dirty="0" smtClean="0">
                <a:solidFill>
                  <a:srgbClr val="4B4439"/>
                </a:solidFill>
                <a:latin typeface="Arial" panose="020B0604020202020204" pitchFamily="34" charset="0"/>
                <a:cs typeface="Arial" panose="020B0604020202020204" pitchFamily="34" charset="0"/>
              </a:rPr>
              <a:t>Nhà </a:t>
            </a:r>
            <a:r>
              <a:rPr lang="vi-VN" sz="4000" dirty="0">
                <a:solidFill>
                  <a:srgbClr val="4B4439"/>
                </a:solidFill>
                <a:latin typeface="Arial" panose="020B0604020202020204" pitchFamily="34" charset="0"/>
                <a:cs typeface="Arial" panose="020B0604020202020204" pitchFamily="34" charset="0"/>
              </a:rPr>
              <a:t>vua đầu tiên của triều Lý là ai? </a:t>
            </a:r>
            <a:endParaRPr lang="en-US" sz="4000" dirty="0" smtClean="0">
              <a:solidFill>
                <a:srgbClr val="4B4439"/>
              </a:solidFill>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vi-VN" sz="4000" dirty="0" smtClean="0">
                <a:solidFill>
                  <a:srgbClr val="4B4439"/>
                </a:solidFill>
                <a:latin typeface="Arial" panose="020B0604020202020204" pitchFamily="34" charset="0"/>
                <a:cs typeface="Arial" panose="020B0604020202020204" pitchFamily="34" charset="0"/>
              </a:rPr>
              <a:t>Ông </a:t>
            </a:r>
            <a:r>
              <a:rPr lang="vi-VN" sz="4000" dirty="0">
                <a:solidFill>
                  <a:srgbClr val="4B4439"/>
                </a:solidFill>
                <a:latin typeface="Arial" panose="020B0604020202020204" pitchFamily="34" charset="0"/>
                <a:cs typeface="Arial" panose="020B0604020202020204" pitchFamily="34" charset="0"/>
              </a:rPr>
              <a:t>đã có công gì với đất nước?</a:t>
            </a:r>
            <a:endParaRPr lang="en-US" sz="4000" dirty="0" smtClean="0">
              <a:solidFill>
                <a:srgbClr val="4B4439"/>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9"/>
          <a:stretch>
            <a:fillRect/>
          </a:stretch>
        </p:blipFill>
        <p:spPr>
          <a:xfrm>
            <a:off x="811021" y="2287464"/>
            <a:ext cx="6339904" cy="7736832"/>
          </a:xfrm>
          <a:prstGeom prst="rect">
            <a:avLst/>
          </a:prstGeom>
        </p:spPr>
      </p:pic>
    </p:spTree>
    <p:extLst>
      <p:ext uri="{BB962C8B-B14F-4D97-AF65-F5344CB8AC3E}">
        <p14:creationId xmlns:p14="http://schemas.microsoft.com/office/powerpoint/2010/main" val="50291483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par>
                                <p:cTn id="15" presetID="3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 calcmode="lin" valueType="num">
                                      <p:cBhvr>
                                        <p:cTn id="19" dur="500" fill="hold"/>
                                        <p:tgtEl>
                                          <p:spTgt spid="3"/>
                                        </p:tgtEl>
                                        <p:attrNameLst>
                                          <p:attrName>style.rotation</p:attrName>
                                        </p:attrNameLst>
                                      </p:cBhvr>
                                      <p:tavLst>
                                        <p:tav tm="0">
                                          <p:val>
                                            <p:fltVal val="90"/>
                                          </p:val>
                                        </p:tav>
                                        <p:tav tm="100000">
                                          <p:val>
                                            <p:fltVal val="0"/>
                                          </p:val>
                                        </p:tav>
                                      </p:tavLst>
                                    </p:anim>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3" name="Rounded Rectangle 2"/>
          <p:cNvSpPr/>
          <p:nvPr/>
        </p:nvSpPr>
        <p:spPr>
          <a:xfrm>
            <a:off x="5631010" y="732172"/>
            <a:ext cx="7696200" cy="1371600"/>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smtClean="0">
                <a:solidFill>
                  <a:srgbClr val="A6563B"/>
                </a:solidFill>
                <a:latin typeface="Arial" panose="020B0604020202020204" pitchFamily="34" charset="0"/>
                <a:cs typeface="Arial" panose="020B0604020202020204" pitchFamily="34" charset="0"/>
              </a:rPr>
              <a:t>4</a:t>
            </a:r>
            <a:r>
              <a:rPr lang="en-US" sz="5000" b="1" dirty="0">
                <a:solidFill>
                  <a:srgbClr val="A6563B"/>
                </a:solidFill>
                <a:latin typeface="Arial" panose="020B0604020202020204" pitchFamily="34" charset="0"/>
                <a:cs typeface="Arial" panose="020B0604020202020204" pitchFamily="34" charset="0"/>
              </a:rPr>
              <a:t>. Ý nghĩa văn </a:t>
            </a:r>
            <a:r>
              <a:rPr lang="en-US" sz="5000" b="1" dirty="0" smtClean="0">
                <a:solidFill>
                  <a:srgbClr val="A6563B"/>
                </a:solidFill>
                <a:latin typeface="Arial" panose="020B0604020202020204" pitchFamily="34" charset="0"/>
                <a:cs typeface="Arial" panose="020B0604020202020204" pitchFamily="34" charset="0"/>
              </a:rPr>
              <a:t>bản</a:t>
            </a:r>
            <a:endParaRPr lang="en-US" sz="5000" b="1" dirty="0">
              <a:solidFill>
                <a:srgbClr val="A6563B"/>
              </a:solidFill>
              <a:latin typeface="Arial" panose="020B0604020202020204" pitchFamily="34" charset="0"/>
              <a:cs typeface="Arial" panose="020B0604020202020204" pitchFamily="34" charset="0"/>
            </a:endParaRPr>
          </a:p>
        </p:txBody>
      </p:sp>
      <p:sp>
        <p:nvSpPr>
          <p:cNvPr id="4" name="Rounded Rectangle 3"/>
          <p:cNvSpPr/>
          <p:nvPr/>
        </p:nvSpPr>
        <p:spPr>
          <a:xfrm>
            <a:off x="8839200" y="4122420"/>
            <a:ext cx="8976021" cy="4953000"/>
          </a:xfrm>
          <a:prstGeom prst="roundRect">
            <a:avLst>
              <a:gd name="adj" fmla="val 13693"/>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a:solidFill>
                  <a:srgbClr val="A6563B"/>
                </a:solidFill>
                <a:latin typeface="Arial" panose="020B0604020202020204" pitchFamily="34" charset="0"/>
                <a:cs typeface="Arial" panose="020B0604020202020204" pitchFamily="34" charset="0"/>
              </a:rPr>
              <a:t>Em hãy trả lời câu hỏi sau:</a:t>
            </a:r>
          </a:p>
          <a:p>
            <a:pPr algn="just">
              <a:lnSpc>
                <a:spcPct val="150000"/>
              </a:lnSpc>
            </a:pPr>
            <a:r>
              <a:rPr lang="vi-VN" sz="4000" dirty="0">
                <a:solidFill>
                  <a:schemeClr val="tx1"/>
                </a:solidFill>
                <a:cs typeface="Arial" panose="020B0604020202020204" pitchFamily="34" charset="0"/>
              </a:rPr>
              <a:t>Vì sao có thể khẳng định rằng việc </a:t>
            </a:r>
            <a:r>
              <a:rPr lang="vi-VN" sz="4000" i="1" dirty="0">
                <a:solidFill>
                  <a:schemeClr val="tx1"/>
                </a:solidFill>
                <a:cs typeface="Arial" panose="020B0604020202020204" pitchFamily="34" charset="0"/>
              </a:rPr>
              <a:t>“Chiếu dời đô” </a:t>
            </a:r>
            <a:r>
              <a:rPr lang="vi-VN" sz="4000" dirty="0">
                <a:solidFill>
                  <a:schemeClr val="tx1"/>
                </a:solidFill>
                <a:cs typeface="Arial" panose="020B0604020202020204" pitchFamily="34" charset="0"/>
              </a:rPr>
              <a:t>ra đời phản ánh ý chí độc lập, tự cường và sự phát triển lớn mạnh của dân tộc Đại Việt?</a:t>
            </a:r>
            <a:endParaRPr lang="en-US" sz="4000" dirty="0">
              <a:solidFill>
                <a:schemeClr val="tx1"/>
              </a:solidFill>
              <a:latin typeface="Arial" panose="020B0604020202020204" pitchFamily="34" charset="0"/>
              <a:cs typeface="Arial" panose="020B0604020202020204" pitchFamily="34" charset="0"/>
            </a:endParaRPr>
          </a:p>
        </p:txBody>
      </p:sp>
      <p:sp>
        <p:nvSpPr>
          <p:cNvPr id="5" name="Rounded Rectangle 4"/>
          <p:cNvSpPr/>
          <p:nvPr/>
        </p:nvSpPr>
        <p:spPr>
          <a:xfrm>
            <a:off x="9143436" y="2613660"/>
            <a:ext cx="7696200" cy="1371600"/>
          </a:xfrm>
          <a:prstGeom prst="roundRect">
            <a:avLst/>
          </a:prstGeom>
          <a:solidFill>
            <a:srgbClr val="A6563B"/>
          </a:solidFill>
          <a:ln>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500" b="1" dirty="0" smtClean="0">
                <a:solidFill>
                  <a:schemeClr val="bg1"/>
                </a:solidFill>
                <a:latin typeface="Arial" panose="020B0604020202020204" pitchFamily="34" charset="0"/>
                <a:cs typeface="Arial" panose="020B0604020202020204" pitchFamily="34" charset="0"/>
              </a:rPr>
              <a:t>HOẠT ĐỘNG NHÓM</a:t>
            </a:r>
            <a:endParaRPr lang="en-US" sz="4500" b="1" dirty="0">
              <a:solidFill>
                <a:schemeClr val="bg1"/>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a:stretch>
            <a:fillRect/>
          </a:stretch>
        </p:blipFill>
        <p:spPr>
          <a:xfrm>
            <a:off x="568997" y="4495148"/>
            <a:ext cx="7835524" cy="505491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4"/>
          <a:stretch>
            <a:fillRect/>
          </a:stretch>
        </p:blipFill>
        <p:spPr>
          <a:xfrm>
            <a:off x="1905000" y="959343"/>
            <a:ext cx="4245593" cy="3308634"/>
          </a:xfrm>
          <a:prstGeom prst="rect">
            <a:avLst/>
          </a:prstGeom>
        </p:spPr>
      </p:pic>
    </p:spTree>
    <p:extLst>
      <p:ext uri="{BB962C8B-B14F-4D97-AF65-F5344CB8AC3E}">
        <p14:creationId xmlns:p14="http://schemas.microsoft.com/office/powerpoint/2010/main" val="79703583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par>
                                <p:cTn id="16" presetID="31"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90"/>
                                          </p:val>
                                        </p:tav>
                                        <p:tav tm="100000">
                                          <p:val>
                                            <p:fltVal val="0"/>
                                          </p:val>
                                        </p:tav>
                                      </p:tavLst>
                                    </p:anim>
                                    <p:animEffect transition="in" filter="fade">
                                      <p:cBhvr>
                                        <p:cTn id="21" dur="500"/>
                                        <p:tgtEl>
                                          <p:spTgt spid="7"/>
                                        </p:tgtEl>
                                      </p:cBhvr>
                                    </p:animEffect>
                                  </p:childTnLst>
                                </p:cTn>
                              </p:par>
                              <p:par>
                                <p:cTn id="22" presetID="53" presetClass="entr" presetSubtype="16"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6" name="Freeform 6"/>
          <p:cNvSpPr/>
          <p:nvPr/>
        </p:nvSpPr>
        <p:spPr>
          <a:xfrm rot="-8346469">
            <a:off x="-1628923" y="6894066"/>
            <a:ext cx="4226339" cy="5212691"/>
          </a:xfrm>
          <a:custGeom>
            <a:avLst/>
            <a:gdLst/>
            <a:ahLst/>
            <a:cxnLst/>
            <a:rect l="l" t="t" r="r" b="b"/>
            <a:pathLst>
              <a:path w="7118604" h="8229600">
                <a:moveTo>
                  <a:pt x="0" y="0"/>
                </a:moveTo>
                <a:lnTo>
                  <a:pt x="7118604" y="0"/>
                </a:lnTo>
                <a:lnTo>
                  <a:pt x="7118604" y="8229600"/>
                </a:lnTo>
                <a:lnTo>
                  <a:pt x="0" y="8229600"/>
                </a:lnTo>
                <a:lnTo>
                  <a:pt x="0" y="0"/>
                </a:lnTo>
                <a:close/>
              </a:path>
            </a:pathLst>
          </a:custGeom>
          <a:blipFill>
            <a:blip r:embed="rId3"/>
            <a:stretch>
              <a:fillRect/>
            </a:stretch>
          </a:blipFill>
        </p:spPr>
      </p:sp>
      <p:sp>
        <p:nvSpPr>
          <p:cNvPr id="4" name="Freeform 6"/>
          <p:cNvSpPr/>
          <p:nvPr/>
        </p:nvSpPr>
        <p:spPr>
          <a:xfrm rot="6881000">
            <a:off x="13898352" y="-2632134"/>
            <a:ext cx="4226339" cy="5212691"/>
          </a:xfrm>
          <a:custGeom>
            <a:avLst/>
            <a:gdLst/>
            <a:ahLst/>
            <a:cxnLst/>
            <a:rect l="l" t="t" r="r" b="b"/>
            <a:pathLst>
              <a:path w="7118604" h="8229600">
                <a:moveTo>
                  <a:pt x="0" y="0"/>
                </a:moveTo>
                <a:lnTo>
                  <a:pt x="7118604" y="0"/>
                </a:lnTo>
                <a:lnTo>
                  <a:pt x="7118604" y="8229600"/>
                </a:lnTo>
                <a:lnTo>
                  <a:pt x="0" y="8229600"/>
                </a:lnTo>
                <a:lnTo>
                  <a:pt x="0" y="0"/>
                </a:lnTo>
                <a:close/>
              </a:path>
            </a:pathLst>
          </a:custGeom>
          <a:blipFill>
            <a:blip r:embed="rId3"/>
            <a:stretch>
              <a:fillRect/>
            </a:stretch>
          </a:blipFill>
        </p:spPr>
      </p:sp>
      <p:sp>
        <p:nvSpPr>
          <p:cNvPr id="7" name="TextBox 6"/>
          <p:cNvSpPr txBox="1"/>
          <p:nvPr/>
        </p:nvSpPr>
        <p:spPr>
          <a:xfrm>
            <a:off x="1049298" y="2676831"/>
            <a:ext cx="5918764" cy="2862322"/>
          </a:xfrm>
          <a:prstGeom prst="rect">
            <a:avLst/>
          </a:prstGeom>
          <a:noFill/>
        </p:spPr>
        <p:txBody>
          <a:bodyPr wrap="square" rtlCol="0">
            <a:spAutoFit/>
          </a:bodyPr>
          <a:lstStyle/>
          <a:p>
            <a:pPr algn="just">
              <a:lnSpc>
                <a:spcPct val="150000"/>
              </a:lnSpc>
            </a:pPr>
            <a:r>
              <a:rPr lang="vi-VN" sz="4000" dirty="0">
                <a:solidFill>
                  <a:srgbClr val="4B4439"/>
                </a:solidFill>
                <a:latin typeface="Arial" panose="020B0604020202020204" pitchFamily="34" charset="0"/>
                <a:cs typeface="Arial" panose="020B0604020202020204" pitchFamily="34" charset="0"/>
              </a:rPr>
              <a:t>Vùng Hoa Lư là vùng núi hiểm </a:t>
            </a:r>
            <a:r>
              <a:rPr lang="vi-VN" sz="4000" dirty="0" smtClean="0">
                <a:solidFill>
                  <a:srgbClr val="4B4439"/>
                </a:solidFill>
                <a:latin typeface="Arial" panose="020B0604020202020204" pitchFamily="34" charset="0"/>
                <a:cs typeface="Arial" panose="020B0604020202020204" pitchFamily="34" charset="0"/>
              </a:rPr>
              <a:t>trở</a:t>
            </a:r>
            <a:r>
              <a:rPr lang="en-US" sz="4000" dirty="0" smtClean="0">
                <a:solidFill>
                  <a:srgbClr val="4B4439"/>
                </a:solidFill>
                <a:latin typeface="Arial" panose="020B0604020202020204" pitchFamily="34" charset="0"/>
                <a:cs typeface="Arial" panose="020B0604020202020204" pitchFamily="34" charset="0"/>
              </a:rPr>
              <a:t> phù hợp là </a:t>
            </a:r>
            <a:r>
              <a:rPr lang="vi-VN" sz="4000" dirty="0" smtClean="0">
                <a:solidFill>
                  <a:srgbClr val="4B4439"/>
                </a:solidFill>
                <a:latin typeface="Arial" panose="020B0604020202020204" pitchFamily="34" charset="0"/>
                <a:cs typeface="Arial" panose="020B0604020202020204" pitchFamily="34" charset="0"/>
              </a:rPr>
              <a:t>nơi </a:t>
            </a:r>
            <a:r>
              <a:rPr lang="vi-VN" sz="4000" dirty="0">
                <a:solidFill>
                  <a:srgbClr val="4B4439"/>
                </a:solidFill>
                <a:latin typeface="Arial" panose="020B0604020202020204" pitchFamily="34" charset="0"/>
                <a:cs typeface="Arial" panose="020B0604020202020204" pitchFamily="34" charset="0"/>
              </a:rPr>
              <a:t>chiến lược phòng thủ</a:t>
            </a:r>
            <a:r>
              <a:rPr lang="en-US" sz="4000" dirty="0" smtClean="0">
                <a:solidFill>
                  <a:srgbClr val="4B4439"/>
                </a:solidFill>
                <a:latin typeface="Arial" panose="020B0604020202020204" pitchFamily="34" charset="0"/>
                <a:cs typeface="Arial" panose="020B0604020202020204" pitchFamily="34" charset="0"/>
              </a:rPr>
              <a:t>.</a:t>
            </a:r>
            <a:endParaRPr lang="vi-VN" sz="4000" dirty="0">
              <a:solidFill>
                <a:srgbClr val="4B4439"/>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4"/>
          <a:stretch>
            <a:fillRect/>
          </a:stretch>
        </p:blipFill>
        <p:spPr>
          <a:xfrm rot="5812288">
            <a:off x="298793" y="4865650"/>
            <a:ext cx="1208910" cy="698384"/>
          </a:xfrm>
          <a:prstGeom prst="rect">
            <a:avLst/>
          </a:prstGeom>
        </p:spPr>
      </p:pic>
      <p:grpSp>
        <p:nvGrpSpPr>
          <p:cNvPr id="11" name="Group 10"/>
          <p:cNvGrpSpPr/>
          <p:nvPr/>
        </p:nvGrpSpPr>
        <p:grpSpPr>
          <a:xfrm>
            <a:off x="416690" y="6044284"/>
            <a:ext cx="6701592" cy="3983126"/>
            <a:chOff x="437098" y="6044284"/>
            <a:chExt cx="6701592" cy="3983126"/>
          </a:xfrm>
        </p:grpSpPr>
        <p:pic>
          <p:nvPicPr>
            <p:cNvPr id="3" name="Picture 2"/>
            <p:cNvPicPr>
              <a:picLocks noChangeAspect="1"/>
            </p:cNvPicPr>
            <p:nvPr/>
          </p:nvPicPr>
          <p:blipFill>
            <a:blip r:embed="rId5"/>
            <a:stretch>
              <a:fillRect/>
            </a:stretch>
          </p:blipFill>
          <p:spPr>
            <a:xfrm>
              <a:off x="437098" y="6044284"/>
              <a:ext cx="6701592" cy="3272414"/>
            </a:xfrm>
            <a:prstGeom prst="rect">
              <a:avLst/>
            </a:prstGeom>
            <a:ln>
              <a:noFill/>
            </a:ln>
            <a:effectLst>
              <a:outerShdw blurRad="292100" dist="139700" dir="2700000" algn="tl" rotWithShape="0">
                <a:srgbClr val="333333">
                  <a:alpha val="65000"/>
                </a:srgbClr>
              </a:outerShdw>
            </a:effectLst>
          </p:spPr>
        </p:pic>
        <p:sp>
          <p:nvSpPr>
            <p:cNvPr id="9" name="Rounded Rectangle 8"/>
            <p:cNvSpPr/>
            <p:nvPr/>
          </p:nvSpPr>
          <p:spPr>
            <a:xfrm>
              <a:off x="1152381" y="9097770"/>
              <a:ext cx="5487817" cy="929640"/>
            </a:xfrm>
            <a:prstGeom prst="roundRect">
              <a:avLst>
                <a:gd name="adj" fmla="val 9930"/>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smtClean="0">
                  <a:solidFill>
                    <a:sysClr val="windowText" lastClr="000000"/>
                  </a:solidFill>
                  <a:latin typeface="Arial" panose="020B0604020202020204" pitchFamily="34" charset="0"/>
                  <a:cs typeface="Arial" panose="020B0604020202020204" pitchFamily="34" charset="0"/>
                </a:rPr>
                <a:t>Cố đô Hoa Lư</a:t>
              </a:r>
              <a:endParaRPr lang="vi-VN" sz="4000" dirty="0">
                <a:solidFill>
                  <a:sysClr val="windowText" lastClr="000000"/>
                </a:solidFill>
                <a:latin typeface="Arial" panose="020B0604020202020204" pitchFamily="34" charset="0"/>
                <a:cs typeface="Arial" panose="020B0604020202020204" pitchFamily="34" charset="0"/>
              </a:endParaRPr>
            </a:p>
          </p:txBody>
        </p:sp>
      </p:grpSp>
      <p:grpSp>
        <p:nvGrpSpPr>
          <p:cNvPr id="15" name="Group 14"/>
          <p:cNvGrpSpPr/>
          <p:nvPr/>
        </p:nvGrpSpPr>
        <p:grpSpPr>
          <a:xfrm>
            <a:off x="7467561" y="3509716"/>
            <a:ext cx="7120364" cy="6517694"/>
            <a:chOff x="7531963" y="3509716"/>
            <a:chExt cx="7120364" cy="6517694"/>
          </a:xfrm>
        </p:grpSpPr>
        <p:pic>
          <p:nvPicPr>
            <p:cNvPr id="10" name="Picture 9"/>
            <p:cNvPicPr>
              <a:picLocks noChangeAspect="1"/>
            </p:cNvPicPr>
            <p:nvPr/>
          </p:nvPicPr>
          <p:blipFill>
            <a:blip r:embed="rId6"/>
            <a:stretch>
              <a:fillRect/>
            </a:stretch>
          </p:blipFill>
          <p:spPr>
            <a:xfrm>
              <a:off x="8653745" y="3509716"/>
              <a:ext cx="4876800" cy="5990695"/>
            </a:xfrm>
            <a:prstGeom prst="rect">
              <a:avLst/>
            </a:prstGeom>
          </p:spPr>
        </p:pic>
        <p:sp>
          <p:nvSpPr>
            <p:cNvPr id="12" name="Rounded Rectangle 11"/>
            <p:cNvSpPr/>
            <p:nvPr/>
          </p:nvSpPr>
          <p:spPr>
            <a:xfrm>
              <a:off x="7531963" y="9097770"/>
              <a:ext cx="7120364" cy="929640"/>
            </a:xfrm>
            <a:prstGeom prst="roundRect">
              <a:avLst>
                <a:gd name="adj" fmla="val 9930"/>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smtClean="0">
                  <a:solidFill>
                    <a:sysClr val="windowText" lastClr="000000"/>
                  </a:solidFill>
                  <a:latin typeface="Arial" panose="020B0604020202020204" pitchFamily="34" charset="0"/>
                  <a:cs typeface="Arial" panose="020B0604020202020204" pitchFamily="34" charset="0"/>
                </a:rPr>
                <a:t>Sơ đồ thành Thăng Long xưa</a:t>
              </a:r>
              <a:endParaRPr lang="vi-VN" sz="4000" dirty="0">
                <a:solidFill>
                  <a:sysClr val="windowText" lastClr="000000"/>
                </a:solidFill>
                <a:latin typeface="Arial" panose="020B0604020202020204" pitchFamily="34" charset="0"/>
                <a:cs typeface="Arial" panose="020B0604020202020204" pitchFamily="34" charset="0"/>
              </a:endParaRPr>
            </a:p>
          </p:txBody>
        </p:sp>
      </p:grpSp>
      <p:sp>
        <p:nvSpPr>
          <p:cNvPr id="13" name="TextBox 12"/>
          <p:cNvSpPr txBox="1"/>
          <p:nvPr/>
        </p:nvSpPr>
        <p:spPr>
          <a:xfrm>
            <a:off x="10515323" y="1203545"/>
            <a:ext cx="5976369" cy="1938992"/>
          </a:xfrm>
          <a:prstGeom prst="rect">
            <a:avLst/>
          </a:prstGeom>
          <a:noFill/>
        </p:spPr>
        <p:txBody>
          <a:bodyPr wrap="square" rtlCol="0">
            <a:spAutoFit/>
          </a:bodyPr>
          <a:lstStyle/>
          <a:p>
            <a:pPr algn="just">
              <a:lnSpc>
                <a:spcPct val="150000"/>
              </a:lnSpc>
            </a:pPr>
            <a:r>
              <a:rPr lang="vi-VN" sz="4000" dirty="0">
                <a:solidFill>
                  <a:srgbClr val="4B4439"/>
                </a:solidFill>
                <a:cs typeface="Arial" panose="020B0604020202020204" pitchFamily="34" charset="0"/>
              </a:rPr>
              <a:t>Lý Công Uẩn </a:t>
            </a:r>
            <a:r>
              <a:rPr lang="vi-VN" sz="4000" dirty="0" smtClean="0">
                <a:solidFill>
                  <a:srgbClr val="4B4439"/>
                </a:solidFill>
                <a:cs typeface="Arial" panose="020B0604020202020204" pitchFamily="34" charset="0"/>
              </a:rPr>
              <a:t>dời </a:t>
            </a:r>
            <a:r>
              <a:rPr lang="vi-VN" sz="4000" dirty="0">
                <a:solidFill>
                  <a:srgbClr val="4B4439"/>
                </a:solidFill>
                <a:cs typeface="Arial" panose="020B0604020202020204" pitchFamily="34" charset="0"/>
              </a:rPr>
              <a:t>đô ra vùng đồng bằng </a:t>
            </a:r>
            <a:endParaRPr lang="vi-VN" sz="4000" dirty="0">
              <a:solidFill>
                <a:srgbClr val="4B4439"/>
              </a:solidFill>
              <a:latin typeface="Arial" panose="020B0604020202020204" pitchFamily="34" charset="0"/>
              <a:cs typeface="Arial" panose="020B0604020202020204" pitchFamily="34" charset="0"/>
            </a:endParaRPr>
          </a:p>
        </p:txBody>
      </p:sp>
      <p:pic>
        <p:nvPicPr>
          <p:cNvPr id="14" name="Picture 13"/>
          <p:cNvPicPr>
            <a:picLocks noChangeAspect="1"/>
          </p:cNvPicPr>
          <p:nvPr/>
        </p:nvPicPr>
        <p:blipFill>
          <a:blip r:embed="rId4"/>
          <a:stretch>
            <a:fillRect/>
          </a:stretch>
        </p:blipFill>
        <p:spPr>
          <a:xfrm rot="7774037">
            <a:off x="9750961" y="2250077"/>
            <a:ext cx="1208910" cy="745380"/>
          </a:xfrm>
          <a:prstGeom prst="rect">
            <a:avLst/>
          </a:prstGeom>
        </p:spPr>
      </p:pic>
      <p:sp>
        <p:nvSpPr>
          <p:cNvPr id="16" name="Right Arrow 15"/>
          <p:cNvSpPr/>
          <p:nvPr/>
        </p:nvSpPr>
        <p:spPr>
          <a:xfrm rot="5400000">
            <a:off x="15637744" y="3633446"/>
            <a:ext cx="747557" cy="725904"/>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3902751" y="4478727"/>
            <a:ext cx="4217544" cy="3785652"/>
          </a:xfrm>
          <a:prstGeom prst="rect">
            <a:avLst/>
          </a:prstGeom>
          <a:noFill/>
        </p:spPr>
        <p:txBody>
          <a:bodyPr wrap="square" rtlCol="0">
            <a:spAutoFit/>
          </a:bodyPr>
          <a:lstStyle/>
          <a:p>
            <a:pPr algn="just">
              <a:lnSpc>
                <a:spcPct val="150000"/>
              </a:lnSpc>
            </a:pPr>
            <a:r>
              <a:rPr lang="vi-VN" sz="4000" b="1" dirty="0" smtClean="0">
                <a:solidFill>
                  <a:srgbClr val="C00000"/>
                </a:solidFill>
                <a:latin typeface="Arial" panose="020B0604020202020204" pitchFamily="34" charset="0"/>
                <a:cs typeface="Arial" panose="020B0604020202020204" pitchFamily="34" charset="0"/>
              </a:rPr>
              <a:t>Nhà </a:t>
            </a:r>
            <a:r>
              <a:rPr lang="vi-VN" sz="4000" b="1" dirty="0">
                <a:solidFill>
                  <a:srgbClr val="C00000"/>
                </a:solidFill>
                <a:latin typeface="Arial" panose="020B0604020202020204" pitchFamily="34" charset="0"/>
                <a:cs typeface="Arial" panose="020B0604020202020204" pitchFamily="34" charset="0"/>
              </a:rPr>
              <a:t>Lý đã có đủ thực lực để xây </a:t>
            </a:r>
            <a:r>
              <a:rPr lang="vi-VN" sz="4000" b="1" dirty="0" smtClean="0">
                <a:solidFill>
                  <a:srgbClr val="C00000"/>
                </a:solidFill>
                <a:latin typeface="Arial" panose="020B0604020202020204" pitchFamily="34" charset="0"/>
                <a:cs typeface="Arial" panose="020B0604020202020204" pitchFamily="34" charset="0"/>
              </a:rPr>
              <a:t>dựng</a:t>
            </a:r>
            <a:r>
              <a:rPr lang="en-US" sz="4000" b="1" dirty="0" smtClean="0">
                <a:solidFill>
                  <a:srgbClr val="C00000"/>
                </a:solidFill>
                <a:latin typeface="Arial" panose="020B0604020202020204" pitchFamily="34" charset="0"/>
                <a:cs typeface="Arial" panose="020B0604020202020204" pitchFamily="34" charset="0"/>
              </a:rPr>
              <a:t> và bảo vệ</a:t>
            </a:r>
            <a:r>
              <a:rPr lang="vi-VN" sz="4000" b="1" dirty="0" smtClean="0">
                <a:solidFill>
                  <a:srgbClr val="C00000"/>
                </a:solidFill>
                <a:latin typeface="Arial" panose="020B0604020202020204" pitchFamily="34" charset="0"/>
                <a:cs typeface="Arial" panose="020B0604020202020204" pitchFamily="34" charset="0"/>
              </a:rPr>
              <a:t> </a:t>
            </a:r>
            <a:r>
              <a:rPr lang="vi-VN" sz="4000" b="1" dirty="0">
                <a:solidFill>
                  <a:srgbClr val="C00000"/>
                </a:solidFill>
                <a:latin typeface="Arial" panose="020B0604020202020204" pitchFamily="34" charset="0"/>
                <a:cs typeface="Arial" panose="020B0604020202020204" pitchFamily="34" charset="0"/>
              </a:rPr>
              <a:t>đất </a:t>
            </a:r>
            <a:r>
              <a:rPr lang="vi-VN" sz="4000" b="1" dirty="0" smtClean="0">
                <a:solidFill>
                  <a:srgbClr val="C00000"/>
                </a:solidFill>
                <a:latin typeface="Arial" panose="020B0604020202020204" pitchFamily="34" charset="0"/>
                <a:cs typeface="Arial" panose="020B0604020202020204" pitchFamily="34" charset="0"/>
              </a:rPr>
              <a:t>nước</a:t>
            </a:r>
            <a:r>
              <a:rPr lang="en-US" sz="4000" b="1" dirty="0" smtClean="0">
                <a:solidFill>
                  <a:srgbClr val="C00000"/>
                </a:solidFill>
                <a:latin typeface="Arial" panose="020B0604020202020204" pitchFamily="34" charset="0"/>
                <a:cs typeface="Arial" panose="020B0604020202020204" pitchFamily="34" charset="0"/>
              </a:rPr>
              <a:t>.</a:t>
            </a:r>
            <a:endParaRPr lang="vi-VN" sz="40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514879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circle(in)">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inVertical)">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arn(inVertical)">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6" grpId="0" animBg="1"/>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5" name="Freeform 5"/>
          <p:cNvSpPr/>
          <p:nvPr/>
        </p:nvSpPr>
        <p:spPr>
          <a:xfrm rot="3922266">
            <a:off x="-896438" y="-1609791"/>
            <a:ext cx="11622675" cy="12358913"/>
          </a:xfrm>
          <a:custGeom>
            <a:avLst/>
            <a:gdLst/>
            <a:ahLst/>
            <a:cxnLst/>
            <a:rect l="l" t="t" r="r" b="b"/>
            <a:pathLst>
              <a:path w="8013573" h="8229600">
                <a:moveTo>
                  <a:pt x="0" y="0"/>
                </a:moveTo>
                <a:lnTo>
                  <a:pt x="8013573" y="0"/>
                </a:lnTo>
                <a:lnTo>
                  <a:pt x="8013573" y="8229600"/>
                </a:lnTo>
                <a:lnTo>
                  <a:pt x="0" y="8229600"/>
                </a:lnTo>
                <a:lnTo>
                  <a:pt x="0" y="0"/>
                </a:lnTo>
                <a:close/>
              </a:path>
            </a:pathLst>
          </a:custGeom>
          <a:blipFill>
            <a:blip r:embed="rId3"/>
            <a:stretch>
              <a:fillRect/>
            </a:stretch>
          </a:blipFill>
        </p:spPr>
      </p:sp>
      <p:sp>
        <p:nvSpPr>
          <p:cNvPr id="7" name="Freeform 5"/>
          <p:cNvSpPr/>
          <p:nvPr/>
        </p:nvSpPr>
        <p:spPr>
          <a:xfrm rot="3922266">
            <a:off x="7584436" y="2919988"/>
            <a:ext cx="10053326" cy="10228291"/>
          </a:xfrm>
          <a:custGeom>
            <a:avLst/>
            <a:gdLst/>
            <a:ahLst/>
            <a:cxnLst/>
            <a:rect l="l" t="t" r="r" b="b"/>
            <a:pathLst>
              <a:path w="8013573" h="8229600">
                <a:moveTo>
                  <a:pt x="0" y="0"/>
                </a:moveTo>
                <a:lnTo>
                  <a:pt x="8013573" y="0"/>
                </a:lnTo>
                <a:lnTo>
                  <a:pt x="8013573" y="8229600"/>
                </a:lnTo>
                <a:lnTo>
                  <a:pt x="0" y="8229600"/>
                </a:lnTo>
                <a:lnTo>
                  <a:pt x="0" y="0"/>
                </a:lnTo>
                <a:close/>
              </a:path>
            </a:pathLst>
          </a:custGeom>
          <a:blipFill>
            <a:blip r:embed="rId3"/>
            <a:stretch>
              <a:fillRect/>
            </a:stretch>
          </a:blipFill>
        </p:spPr>
      </p:sp>
      <p:sp>
        <p:nvSpPr>
          <p:cNvPr id="9" name="Rounded Rectangle 8"/>
          <p:cNvSpPr/>
          <p:nvPr/>
        </p:nvSpPr>
        <p:spPr>
          <a:xfrm>
            <a:off x="3435734" y="3367329"/>
            <a:ext cx="11416531" cy="355234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7000" b="1" dirty="0" smtClean="0">
                <a:solidFill>
                  <a:srgbClr val="232253"/>
                </a:solidFill>
                <a:latin typeface="Arial" panose="020B0604020202020204" pitchFamily="34" charset="0"/>
                <a:cs typeface="Arial" panose="020B0604020202020204" pitchFamily="34" charset="0"/>
              </a:rPr>
              <a:t>III. TỔNG KẾT</a:t>
            </a:r>
            <a:endParaRPr lang="en-US" sz="7000" b="1" dirty="0">
              <a:solidFill>
                <a:srgbClr val="2322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994113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12" name="Freeform 46"/>
          <p:cNvSpPr/>
          <p:nvPr/>
        </p:nvSpPr>
        <p:spPr>
          <a:xfrm rot="-8346469">
            <a:off x="3865226" y="7155107"/>
            <a:ext cx="7118604" cy="8229600"/>
          </a:xfrm>
          <a:custGeom>
            <a:avLst/>
            <a:gdLst/>
            <a:ahLst/>
            <a:cxnLst/>
            <a:rect l="l" t="t" r="r" b="b"/>
            <a:pathLst>
              <a:path w="7118604" h="8229600">
                <a:moveTo>
                  <a:pt x="0" y="0"/>
                </a:moveTo>
                <a:lnTo>
                  <a:pt x="7118604" y="0"/>
                </a:lnTo>
                <a:lnTo>
                  <a:pt x="7118604" y="8229600"/>
                </a:lnTo>
                <a:lnTo>
                  <a:pt x="0" y="8229600"/>
                </a:lnTo>
                <a:lnTo>
                  <a:pt x="0" y="0"/>
                </a:lnTo>
                <a:close/>
              </a:path>
            </a:pathLst>
          </a:custGeom>
          <a:blipFill>
            <a:blip r:embed="rId3"/>
            <a:stretch>
              <a:fillRect/>
            </a:stretch>
          </a:blipFill>
        </p:spPr>
      </p:sp>
      <p:sp>
        <p:nvSpPr>
          <p:cNvPr id="4" name="TextBox 3"/>
          <p:cNvSpPr txBox="1"/>
          <p:nvPr/>
        </p:nvSpPr>
        <p:spPr>
          <a:xfrm>
            <a:off x="8836118" y="3936474"/>
            <a:ext cx="8686800" cy="3785652"/>
          </a:xfrm>
          <a:prstGeom prst="rect">
            <a:avLst/>
          </a:prstGeom>
          <a:noFill/>
        </p:spPr>
        <p:txBody>
          <a:bodyPr wrap="square" rtlCol="0">
            <a:spAutoFit/>
          </a:bodyPr>
          <a:lstStyle/>
          <a:p>
            <a:pPr algn="ctr">
              <a:lnSpc>
                <a:spcPct val="150000"/>
              </a:lnSpc>
            </a:pPr>
            <a:r>
              <a:rPr lang="en-US" sz="4000" b="1" u="sng" dirty="0" smtClean="0">
                <a:solidFill>
                  <a:srgbClr val="A6563B"/>
                </a:solidFill>
                <a:latin typeface="Arial" panose="020B0604020202020204" pitchFamily="34" charset="0"/>
                <a:cs typeface="Arial" panose="020B0604020202020204" pitchFamily="34" charset="0"/>
              </a:rPr>
              <a:t>Em hãy trả lời câu hỏi sau:</a:t>
            </a:r>
          </a:p>
          <a:p>
            <a:pPr algn="just">
              <a:lnSpc>
                <a:spcPct val="150000"/>
              </a:lnSpc>
            </a:pPr>
            <a:r>
              <a:rPr lang="vi-VN" sz="4000" dirty="0">
                <a:latin typeface="Arial" panose="020B0604020202020204" pitchFamily="34" charset="0"/>
                <a:cs typeface="Arial" panose="020B0604020202020204" pitchFamily="34" charset="0"/>
              </a:rPr>
              <a:t>Trình bày nhận xét của em về nội dung, nghệ thuật và đặc trưng thể loại của </a:t>
            </a:r>
            <a:r>
              <a:rPr lang="en-US" sz="4000" i="1" dirty="0" smtClean="0">
                <a:latin typeface="Arial" panose="020B0604020202020204" pitchFamily="34" charset="0"/>
                <a:cs typeface="Arial" panose="020B0604020202020204" pitchFamily="34" charset="0"/>
              </a:rPr>
              <a:t>“</a:t>
            </a:r>
            <a:r>
              <a:rPr lang="vi-VN" sz="4000" i="1" dirty="0" smtClean="0">
                <a:latin typeface="Arial" panose="020B0604020202020204" pitchFamily="34" charset="0"/>
                <a:cs typeface="Arial" panose="020B0604020202020204" pitchFamily="34" charset="0"/>
              </a:rPr>
              <a:t>Chiếu </a:t>
            </a:r>
            <a:r>
              <a:rPr lang="vi-VN" sz="4000" i="1" dirty="0">
                <a:latin typeface="Arial" panose="020B0604020202020204" pitchFamily="34" charset="0"/>
                <a:cs typeface="Arial" panose="020B0604020202020204" pitchFamily="34" charset="0"/>
              </a:rPr>
              <a:t>dời </a:t>
            </a:r>
            <a:r>
              <a:rPr lang="vi-VN" sz="4000" i="1" dirty="0" smtClean="0">
                <a:latin typeface="Arial" panose="020B0604020202020204" pitchFamily="34" charset="0"/>
                <a:cs typeface="Arial" panose="020B0604020202020204" pitchFamily="34" charset="0"/>
              </a:rPr>
              <a:t>đô</a:t>
            </a:r>
            <a:r>
              <a:rPr lang="en-US" sz="4000" i="1" dirty="0" smtClean="0">
                <a:latin typeface="Arial" panose="020B0604020202020204" pitchFamily="34" charset="0"/>
                <a:cs typeface="Arial" panose="020B0604020202020204" pitchFamily="34" charset="0"/>
              </a:rPr>
              <a:t>”</a:t>
            </a:r>
            <a:r>
              <a:rPr lang="en-US" sz="4000" dirty="0" smtClean="0">
                <a:latin typeface="Arial" panose="020B0604020202020204" pitchFamily="34" charset="0"/>
                <a:cs typeface="Arial" panose="020B0604020202020204" pitchFamily="34" charset="0"/>
              </a:rPr>
              <a:t>.</a:t>
            </a:r>
            <a:endParaRPr lang="en-US" sz="4000" i="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4"/>
          <a:stretch>
            <a:fillRect/>
          </a:stretch>
        </p:blipFill>
        <p:spPr>
          <a:xfrm>
            <a:off x="8116132" y="419101"/>
            <a:ext cx="3500957" cy="3733800"/>
          </a:xfrm>
          <a:prstGeom prst="rect">
            <a:avLst/>
          </a:prstGeom>
        </p:spPr>
      </p:pic>
      <p:pic>
        <p:nvPicPr>
          <p:cNvPr id="3" name="Picture 2"/>
          <p:cNvPicPr>
            <a:picLocks noChangeAspect="1"/>
          </p:cNvPicPr>
          <p:nvPr/>
        </p:nvPicPr>
        <p:blipFill>
          <a:blip r:embed="rId5"/>
          <a:stretch>
            <a:fillRect/>
          </a:stretch>
        </p:blipFill>
        <p:spPr>
          <a:xfrm>
            <a:off x="549444" y="3924300"/>
            <a:ext cx="7196030" cy="502642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31"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 calcmode="lin" valueType="num">
                                      <p:cBhvr>
                                        <p:cTn id="12" dur="500" fill="hold"/>
                                        <p:tgtEl>
                                          <p:spTgt spid="5"/>
                                        </p:tgtEl>
                                        <p:attrNameLst>
                                          <p:attrName>style.rotation</p:attrName>
                                        </p:attrNameLst>
                                      </p:cBhvr>
                                      <p:tavLst>
                                        <p:tav tm="0">
                                          <p:val>
                                            <p:fltVal val="90"/>
                                          </p:val>
                                        </p:tav>
                                        <p:tav tm="100000">
                                          <p:val>
                                            <p:fltVal val="0"/>
                                          </p:val>
                                        </p:tav>
                                      </p:tavLst>
                                    </p:anim>
                                    <p:animEffect transition="in" filter="fade">
                                      <p:cBhvr>
                                        <p:cTn id="13" dur="500"/>
                                        <p:tgtEl>
                                          <p:spTgt spid="5"/>
                                        </p:tgtEl>
                                      </p:cBhvr>
                                    </p:animEffect>
                                  </p:childTnLst>
                                </p:cTn>
                              </p:par>
                              <p:par>
                                <p:cTn id="14" presetID="6" presetClass="entr" presetSubtype="16"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circle(in)">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59" b="-9259"/>
            </a:stretch>
          </a:blipFill>
        </p:spPr>
      </p:sp>
      <p:sp>
        <p:nvSpPr>
          <p:cNvPr id="3" name="Freeform 3"/>
          <p:cNvSpPr/>
          <p:nvPr/>
        </p:nvSpPr>
        <p:spPr>
          <a:xfrm>
            <a:off x="-2773680" y="-1028700"/>
            <a:ext cx="5486400" cy="4495800"/>
          </a:xfrm>
          <a:custGeom>
            <a:avLst/>
            <a:gdLst/>
            <a:ahLst/>
            <a:cxnLst/>
            <a:rect l="l" t="t" r="r" b="b"/>
            <a:pathLst>
              <a:path w="9055956" h="8229600">
                <a:moveTo>
                  <a:pt x="0" y="0"/>
                </a:moveTo>
                <a:lnTo>
                  <a:pt x="9055956" y="0"/>
                </a:lnTo>
                <a:lnTo>
                  <a:pt x="9055956" y="8229600"/>
                </a:lnTo>
                <a:lnTo>
                  <a:pt x="0" y="8229600"/>
                </a:lnTo>
                <a:lnTo>
                  <a:pt x="0" y="0"/>
                </a:lnTo>
                <a:close/>
              </a:path>
            </a:pathLst>
          </a:custGeom>
          <a:blipFill>
            <a:blip r:embed="rId3"/>
            <a:stretch>
              <a:fillRect/>
            </a:stretch>
          </a:blipFill>
        </p:spPr>
      </p:sp>
      <p:sp>
        <p:nvSpPr>
          <p:cNvPr id="5" name="Freeform 3"/>
          <p:cNvSpPr/>
          <p:nvPr/>
        </p:nvSpPr>
        <p:spPr>
          <a:xfrm>
            <a:off x="12832080" y="8039100"/>
            <a:ext cx="5486400" cy="4495800"/>
          </a:xfrm>
          <a:custGeom>
            <a:avLst/>
            <a:gdLst/>
            <a:ahLst/>
            <a:cxnLst/>
            <a:rect l="l" t="t" r="r" b="b"/>
            <a:pathLst>
              <a:path w="9055956" h="8229600">
                <a:moveTo>
                  <a:pt x="0" y="0"/>
                </a:moveTo>
                <a:lnTo>
                  <a:pt x="9055956" y="0"/>
                </a:lnTo>
                <a:lnTo>
                  <a:pt x="9055956" y="8229600"/>
                </a:lnTo>
                <a:lnTo>
                  <a:pt x="0" y="8229600"/>
                </a:lnTo>
                <a:lnTo>
                  <a:pt x="0" y="0"/>
                </a:lnTo>
                <a:close/>
              </a:path>
            </a:pathLst>
          </a:custGeom>
          <a:blipFill>
            <a:blip r:embed="rId3"/>
            <a:stretch>
              <a:fillRect/>
            </a:stretch>
          </a:blipFill>
        </p:spPr>
      </p:sp>
      <p:sp>
        <p:nvSpPr>
          <p:cNvPr id="6" name="TextBox 5"/>
          <p:cNvSpPr txBox="1"/>
          <p:nvPr/>
        </p:nvSpPr>
        <p:spPr>
          <a:xfrm>
            <a:off x="7467600" y="1181604"/>
            <a:ext cx="3810000" cy="1103892"/>
          </a:xfrm>
          <a:prstGeom prst="rect">
            <a:avLst/>
          </a:prstGeom>
          <a:noFill/>
        </p:spPr>
        <p:txBody>
          <a:bodyPr wrap="square" rtlCol="0">
            <a:spAutoFit/>
          </a:bodyPr>
          <a:lstStyle/>
          <a:p>
            <a:pPr algn="ctr">
              <a:lnSpc>
                <a:spcPct val="150000"/>
              </a:lnSpc>
            </a:pPr>
            <a:r>
              <a:rPr lang="en-US" sz="5000" b="1" dirty="0" smtClean="0">
                <a:latin typeface="Arial" panose="020B0604020202020204" pitchFamily="34" charset="0"/>
                <a:cs typeface="Arial" panose="020B0604020202020204" pitchFamily="34" charset="0"/>
              </a:rPr>
              <a:t>1. Nội dung</a:t>
            </a:r>
            <a:endParaRPr lang="en-US" sz="5000" b="1" dirty="0">
              <a:latin typeface="Arial" panose="020B0604020202020204" pitchFamily="34" charset="0"/>
              <a:cs typeface="Arial" panose="020B0604020202020204" pitchFamily="34" charset="0"/>
            </a:endParaRPr>
          </a:p>
        </p:txBody>
      </p:sp>
      <p:sp>
        <p:nvSpPr>
          <p:cNvPr id="7" name="Rounded Rectangle 6"/>
          <p:cNvSpPr/>
          <p:nvPr/>
        </p:nvSpPr>
        <p:spPr>
          <a:xfrm>
            <a:off x="856121" y="3467100"/>
            <a:ext cx="8516479" cy="5545752"/>
          </a:xfrm>
          <a:prstGeom prst="roundRect">
            <a:avLst>
              <a:gd name="adj" fmla="val 6898"/>
            </a:avLst>
          </a:prstGeom>
          <a:solidFill>
            <a:schemeClr val="bg1"/>
          </a:solidFill>
          <a:ln w="38100">
            <a:solidFill>
              <a:srgbClr val="2322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latin typeface="Arial" panose="020B0604020202020204" pitchFamily="34" charset="0"/>
                <a:cs typeface="Arial" panose="020B0604020202020204" pitchFamily="34" charset="0"/>
              </a:rPr>
              <a:t>Văn bản </a:t>
            </a:r>
            <a:r>
              <a:rPr lang="vi-VN" sz="4000" dirty="0">
                <a:solidFill>
                  <a:schemeClr val="tx1"/>
                </a:solidFill>
                <a:cs typeface="Arial" panose="020B0604020202020204" pitchFamily="34" charset="0"/>
              </a:rPr>
              <a:t>phản ánh khát vọng của nhân dân về một dân tộc độc lập thống nhất đồng thời phản ánh ý chí tự cường của dân tộc Đại Việt trên đà lớn mạnh</a:t>
            </a:r>
            <a:r>
              <a:rPr lang="en-US" sz="4000" dirty="0" smtClean="0">
                <a:solidFill>
                  <a:schemeClr val="tx1"/>
                </a:solidFill>
                <a:latin typeface="Arial" panose="020B0604020202020204" pitchFamily="34" charset="0"/>
                <a:cs typeface="Arial" panose="020B0604020202020204" pitchFamily="34" charset="0"/>
              </a:rPr>
              <a:t>.</a:t>
            </a:r>
          </a:p>
        </p:txBody>
      </p:sp>
      <p:pic>
        <p:nvPicPr>
          <p:cNvPr id="4" name="Picture 3"/>
          <p:cNvPicPr>
            <a:picLocks noChangeAspect="1"/>
          </p:cNvPicPr>
          <p:nvPr/>
        </p:nvPicPr>
        <p:blipFill>
          <a:blip r:embed="rId4"/>
          <a:stretch>
            <a:fillRect/>
          </a:stretch>
        </p:blipFill>
        <p:spPr>
          <a:xfrm>
            <a:off x="10205861" y="3467100"/>
            <a:ext cx="7497242" cy="5248966"/>
          </a:xfrm>
          <a:prstGeom prst="rect">
            <a:avLst/>
          </a:prstGeom>
          <a:ln>
            <a:noFill/>
          </a:ln>
          <a:effectLst>
            <a:softEdge rad="112500"/>
          </a:effectLst>
        </p:spPr>
      </p:pic>
    </p:spTree>
    <p:extLst>
      <p:ext uri="{BB962C8B-B14F-4D97-AF65-F5344CB8AC3E}">
        <p14:creationId xmlns:p14="http://schemas.microsoft.com/office/powerpoint/2010/main" val="326004215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6"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9" name="Freeform 9"/>
          <p:cNvSpPr/>
          <p:nvPr/>
        </p:nvSpPr>
        <p:spPr>
          <a:xfrm>
            <a:off x="15621000" y="7353300"/>
            <a:ext cx="7119257" cy="4114800"/>
          </a:xfrm>
          <a:custGeom>
            <a:avLst/>
            <a:gdLst/>
            <a:ahLst/>
            <a:cxnLst/>
            <a:rect l="l" t="t" r="r" b="b"/>
            <a:pathLst>
              <a:path w="7119257" h="4114800">
                <a:moveTo>
                  <a:pt x="0" y="0"/>
                </a:moveTo>
                <a:lnTo>
                  <a:pt x="7119257" y="0"/>
                </a:lnTo>
                <a:lnTo>
                  <a:pt x="7119257" y="4114800"/>
                </a:lnTo>
                <a:lnTo>
                  <a:pt x="0" y="4114800"/>
                </a:lnTo>
                <a:lnTo>
                  <a:pt x="0" y="0"/>
                </a:lnTo>
                <a:close/>
              </a:path>
            </a:pathLst>
          </a:custGeom>
          <a:blipFill>
            <a:blip r:embed="rId3">
              <a:extLst>
                <a:ext uri="{96DAC541-7B7A-43D3-8B79-37D633B846F1}">
                  <asvg:svgBlip xmlns:asvg="http://schemas.microsoft.com/office/drawing/2016/SVG/main" xmlns="" r:embed="rId6"/>
                </a:ext>
              </a:extLst>
            </a:blip>
            <a:stretch>
              <a:fillRect/>
            </a:stretch>
          </a:blipFill>
        </p:spPr>
      </p:sp>
      <p:sp>
        <p:nvSpPr>
          <p:cNvPr id="6" name="Freeform 10"/>
          <p:cNvSpPr/>
          <p:nvPr/>
        </p:nvSpPr>
        <p:spPr>
          <a:xfrm flipH="1">
            <a:off x="-4038600" y="-1181100"/>
            <a:ext cx="7130143" cy="4114800"/>
          </a:xfrm>
          <a:custGeom>
            <a:avLst/>
            <a:gdLst/>
            <a:ahLst/>
            <a:cxnLst/>
            <a:rect l="l" t="t" r="r" b="b"/>
            <a:pathLst>
              <a:path w="7119257" h="4114800">
                <a:moveTo>
                  <a:pt x="0" y="0"/>
                </a:moveTo>
                <a:lnTo>
                  <a:pt x="7119257" y="0"/>
                </a:lnTo>
                <a:lnTo>
                  <a:pt x="7119257" y="4114800"/>
                </a:lnTo>
                <a:lnTo>
                  <a:pt x="0" y="4114800"/>
                </a:lnTo>
                <a:lnTo>
                  <a:pt x="0" y="0"/>
                </a:lnTo>
                <a:close/>
              </a:path>
            </a:pathLst>
          </a:custGeom>
          <a:blipFill>
            <a:blip r:embed="rId3">
              <a:extLst>
                <a:ext uri="{96DAC541-7B7A-43D3-8B79-37D633B846F1}">
                  <asvg:svgBlip xmlns:asvg="http://schemas.microsoft.com/office/drawing/2016/SVG/main" xmlns="" r:embed="rId8"/>
                </a:ext>
              </a:extLst>
            </a:blip>
            <a:stretch>
              <a:fillRect/>
            </a:stretch>
          </a:blipFill>
        </p:spPr>
      </p:sp>
      <p:sp>
        <p:nvSpPr>
          <p:cNvPr id="5" name="Rounded Rectangle 4"/>
          <p:cNvSpPr/>
          <p:nvPr/>
        </p:nvSpPr>
        <p:spPr>
          <a:xfrm>
            <a:off x="648192" y="4762497"/>
            <a:ext cx="6096000" cy="4343401"/>
          </a:xfrm>
          <a:prstGeom prst="roundRect">
            <a:avLst>
              <a:gd name="adj" fmla="val 10925"/>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smtClean="0">
                <a:solidFill>
                  <a:schemeClr val="tx1"/>
                </a:solidFill>
                <a:cs typeface="Arial" panose="020B0604020202020204" pitchFamily="34" charset="0"/>
              </a:rPr>
              <a:t>Áng </a:t>
            </a:r>
            <a:r>
              <a:rPr lang="vi-VN" sz="4000" dirty="0">
                <a:solidFill>
                  <a:schemeClr val="tx1"/>
                </a:solidFill>
                <a:cs typeface="Arial" panose="020B0604020202020204" pitchFamily="34" charset="0"/>
              </a:rPr>
              <a:t>văn chính luận đặc sắc viết theo lối biền ngẫu, các vế đối nhau cân xứng nhịp </a:t>
            </a:r>
            <a:r>
              <a:rPr lang="vi-VN" sz="4000" dirty="0" smtClean="0">
                <a:solidFill>
                  <a:schemeClr val="tx1"/>
                </a:solidFill>
                <a:cs typeface="Arial" panose="020B0604020202020204" pitchFamily="34" charset="0"/>
              </a:rPr>
              <a:t>nhàng</a:t>
            </a:r>
            <a:r>
              <a:rPr lang="en-US" sz="4000" dirty="0" smtClean="0">
                <a:solidFill>
                  <a:schemeClr val="tx1"/>
                </a:solidFill>
                <a:cs typeface="Arial" panose="020B0604020202020204" pitchFamily="34" charset="0"/>
              </a:rPr>
              <a:t>.</a:t>
            </a:r>
            <a:endParaRPr lang="en-US" sz="4000" dirty="0">
              <a:solidFill>
                <a:schemeClr val="tx1"/>
              </a:solidFill>
              <a:latin typeface="Arial" panose="020B0604020202020204" pitchFamily="34" charset="0"/>
              <a:cs typeface="Arial" panose="020B0604020202020204" pitchFamily="34" charset="0"/>
            </a:endParaRPr>
          </a:p>
        </p:txBody>
      </p:sp>
      <p:sp>
        <p:nvSpPr>
          <p:cNvPr id="7" name="Rounded Rectangle 6"/>
          <p:cNvSpPr/>
          <p:nvPr/>
        </p:nvSpPr>
        <p:spPr>
          <a:xfrm>
            <a:off x="7053050" y="4762499"/>
            <a:ext cx="3505200" cy="4343401"/>
          </a:xfrm>
          <a:prstGeom prst="roundRect">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Cách lập luận chặt chẽ, lí lẽ sắc sảo rõ ràng.</a:t>
            </a:r>
            <a:endParaRPr lang="en-US" sz="4000" dirty="0">
              <a:solidFill>
                <a:schemeClr val="tx1"/>
              </a:solidFill>
              <a:latin typeface="Arial" panose="020B0604020202020204" pitchFamily="34" charset="0"/>
              <a:cs typeface="Arial" panose="020B0604020202020204" pitchFamily="34" charset="0"/>
            </a:endParaRPr>
          </a:p>
        </p:txBody>
      </p:sp>
      <p:sp>
        <p:nvSpPr>
          <p:cNvPr id="8" name="Rounded Rectangle 7"/>
          <p:cNvSpPr/>
          <p:nvPr/>
        </p:nvSpPr>
        <p:spPr>
          <a:xfrm>
            <a:off x="10839399" y="4762498"/>
            <a:ext cx="3367351" cy="4343401"/>
          </a:xfrm>
          <a:prstGeom prst="roundRect">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Dẫn chứng tiêu biểu giàu sức thuyết phục.</a:t>
            </a:r>
            <a:endParaRPr lang="en-US" sz="4000" dirty="0">
              <a:solidFill>
                <a:schemeClr val="tx1"/>
              </a:solidFill>
              <a:latin typeface="Arial" panose="020B0604020202020204" pitchFamily="34" charset="0"/>
              <a:cs typeface="Arial" panose="020B0604020202020204" pitchFamily="34" charset="0"/>
            </a:endParaRPr>
          </a:p>
        </p:txBody>
      </p:sp>
      <p:sp>
        <p:nvSpPr>
          <p:cNvPr id="10" name="Rounded Rectangle 9"/>
          <p:cNvSpPr/>
          <p:nvPr/>
        </p:nvSpPr>
        <p:spPr>
          <a:xfrm>
            <a:off x="5589788" y="1388786"/>
            <a:ext cx="7108424" cy="1382353"/>
          </a:xfrm>
          <a:prstGeom prst="roundRect">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smtClean="0">
                <a:solidFill>
                  <a:schemeClr val="tx1"/>
                </a:solidFill>
                <a:latin typeface="Arial" panose="020B0604020202020204" pitchFamily="34" charset="0"/>
                <a:cs typeface="Arial" panose="020B0604020202020204" pitchFamily="34" charset="0"/>
              </a:rPr>
              <a:t>2</a:t>
            </a:r>
            <a:r>
              <a:rPr lang="en-US" sz="5000" b="1" dirty="0">
                <a:solidFill>
                  <a:schemeClr val="tx1"/>
                </a:solidFill>
                <a:latin typeface="Arial" panose="020B0604020202020204" pitchFamily="34" charset="0"/>
                <a:cs typeface="Arial" panose="020B0604020202020204" pitchFamily="34" charset="0"/>
              </a:rPr>
              <a:t>. Nghệ thuật</a:t>
            </a:r>
          </a:p>
        </p:txBody>
      </p:sp>
      <p:cxnSp>
        <p:nvCxnSpPr>
          <p:cNvPr id="11" name="Straight Arrow Connector 10"/>
          <p:cNvCxnSpPr>
            <a:stCxn id="10" idx="2"/>
            <a:endCxn id="5" idx="0"/>
          </p:cNvCxnSpPr>
          <p:nvPr/>
        </p:nvCxnSpPr>
        <p:spPr>
          <a:xfrm flipH="1">
            <a:off x="3696192" y="2771139"/>
            <a:ext cx="5447808" cy="1991358"/>
          </a:xfrm>
          <a:prstGeom prst="straightConnector1">
            <a:avLst/>
          </a:prstGeom>
          <a:ln w="38100">
            <a:solidFill>
              <a:srgbClr val="A6563B"/>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10" idx="2"/>
            <a:endCxn id="7" idx="0"/>
          </p:cNvCxnSpPr>
          <p:nvPr/>
        </p:nvCxnSpPr>
        <p:spPr>
          <a:xfrm flipH="1">
            <a:off x="8805650" y="2771139"/>
            <a:ext cx="338350" cy="1991360"/>
          </a:xfrm>
          <a:prstGeom prst="straightConnector1">
            <a:avLst/>
          </a:prstGeom>
          <a:ln w="38100">
            <a:solidFill>
              <a:srgbClr val="A6563B"/>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0" idx="2"/>
            <a:endCxn id="8" idx="0"/>
          </p:cNvCxnSpPr>
          <p:nvPr/>
        </p:nvCxnSpPr>
        <p:spPr>
          <a:xfrm>
            <a:off x="9144000" y="2771139"/>
            <a:ext cx="3379075" cy="1991359"/>
          </a:xfrm>
          <a:prstGeom prst="straightConnector1">
            <a:avLst/>
          </a:prstGeom>
          <a:ln w="38100">
            <a:solidFill>
              <a:srgbClr val="A6563B"/>
            </a:solidFill>
            <a:tailEnd type="triangle"/>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14460843" y="4762498"/>
            <a:ext cx="2999764" cy="4343401"/>
          </a:xfrm>
          <a:prstGeom prst="roundRect">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Có sự kết hợp hài hòa giữa tình và lí.</a:t>
            </a:r>
            <a:endParaRPr lang="en-US" sz="4000" dirty="0">
              <a:solidFill>
                <a:schemeClr val="tx1"/>
              </a:solidFill>
              <a:latin typeface="Arial" panose="020B0604020202020204" pitchFamily="34" charset="0"/>
              <a:cs typeface="Arial" panose="020B0604020202020204" pitchFamily="34" charset="0"/>
            </a:endParaRPr>
          </a:p>
        </p:txBody>
      </p:sp>
      <p:cxnSp>
        <p:nvCxnSpPr>
          <p:cNvPr id="16" name="Straight Arrow Connector 15"/>
          <p:cNvCxnSpPr>
            <a:stCxn id="10" idx="2"/>
            <a:endCxn id="14" idx="0"/>
          </p:cNvCxnSpPr>
          <p:nvPr/>
        </p:nvCxnSpPr>
        <p:spPr>
          <a:xfrm>
            <a:off x="9144000" y="2771139"/>
            <a:ext cx="6816725" cy="1991359"/>
          </a:xfrm>
          <a:prstGeom prst="straightConnector1">
            <a:avLst/>
          </a:prstGeom>
          <a:ln w="38100">
            <a:solidFill>
              <a:srgbClr val="A6563B"/>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586419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arn(inVertical)">
                                      <p:cBhvr>
                                        <p:cTn id="36" dur="500"/>
                                        <p:tgtEl>
                                          <p:spTgt spid="16"/>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0"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5" name="Freeform 5"/>
          <p:cNvSpPr/>
          <p:nvPr/>
        </p:nvSpPr>
        <p:spPr>
          <a:xfrm rot="-8346469">
            <a:off x="13139612" y="5276325"/>
            <a:ext cx="7118604" cy="8229600"/>
          </a:xfrm>
          <a:custGeom>
            <a:avLst/>
            <a:gdLst/>
            <a:ahLst/>
            <a:cxnLst/>
            <a:rect l="l" t="t" r="r" b="b"/>
            <a:pathLst>
              <a:path w="7118604" h="8229600">
                <a:moveTo>
                  <a:pt x="0" y="0"/>
                </a:moveTo>
                <a:lnTo>
                  <a:pt x="7118604" y="0"/>
                </a:lnTo>
                <a:lnTo>
                  <a:pt x="7118604" y="8229600"/>
                </a:lnTo>
                <a:lnTo>
                  <a:pt x="0" y="8229600"/>
                </a:lnTo>
                <a:lnTo>
                  <a:pt x="0" y="0"/>
                </a:lnTo>
                <a:close/>
              </a:path>
            </a:pathLst>
          </a:custGeom>
          <a:blipFill>
            <a:blip r:embed="rId3"/>
            <a:stretch>
              <a:fillRect/>
            </a:stretch>
          </a:blipFill>
        </p:spPr>
      </p:sp>
      <p:sp>
        <p:nvSpPr>
          <p:cNvPr id="6" name="Freeform 6"/>
          <p:cNvSpPr/>
          <p:nvPr/>
        </p:nvSpPr>
        <p:spPr>
          <a:xfrm rot="-8346469">
            <a:off x="-3972824" y="1677824"/>
            <a:ext cx="7118604" cy="8229600"/>
          </a:xfrm>
          <a:custGeom>
            <a:avLst/>
            <a:gdLst/>
            <a:ahLst/>
            <a:cxnLst/>
            <a:rect l="l" t="t" r="r" b="b"/>
            <a:pathLst>
              <a:path w="7118604" h="8229600">
                <a:moveTo>
                  <a:pt x="0" y="0"/>
                </a:moveTo>
                <a:lnTo>
                  <a:pt x="7118604" y="0"/>
                </a:lnTo>
                <a:lnTo>
                  <a:pt x="7118604" y="8229600"/>
                </a:lnTo>
                <a:lnTo>
                  <a:pt x="0" y="8229600"/>
                </a:lnTo>
                <a:lnTo>
                  <a:pt x="0" y="0"/>
                </a:lnTo>
                <a:close/>
              </a:path>
            </a:pathLst>
          </a:custGeom>
          <a:blipFill>
            <a:blip r:embed="rId3"/>
            <a:stretch>
              <a:fillRect/>
            </a:stretch>
          </a:blipFill>
        </p:spPr>
      </p:sp>
      <p:sp>
        <p:nvSpPr>
          <p:cNvPr id="7" name="Rounded Rectangle 6"/>
          <p:cNvSpPr/>
          <p:nvPr/>
        </p:nvSpPr>
        <p:spPr>
          <a:xfrm>
            <a:off x="892962" y="950314"/>
            <a:ext cx="2839720" cy="8325304"/>
          </a:xfrm>
          <a:prstGeom prst="roundRect">
            <a:avLst>
              <a:gd name="adj" fmla="val 9627"/>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5000" b="1" dirty="0" smtClean="0">
                <a:solidFill>
                  <a:schemeClr val="tx1"/>
                </a:solidFill>
                <a:latin typeface="Arial" panose="020B0604020202020204" pitchFamily="34" charset="0"/>
                <a:cs typeface="Arial" panose="020B0604020202020204" pitchFamily="34" charset="0"/>
              </a:rPr>
              <a:t>3. Đặc trưng thể loại</a:t>
            </a:r>
          </a:p>
        </p:txBody>
      </p:sp>
      <p:sp>
        <p:nvSpPr>
          <p:cNvPr id="8" name="Rounded Rectangle 7"/>
          <p:cNvSpPr/>
          <p:nvPr/>
        </p:nvSpPr>
        <p:spPr>
          <a:xfrm>
            <a:off x="4655893" y="950314"/>
            <a:ext cx="12840818" cy="2117842"/>
          </a:xfrm>
          <a:prstGeom prst="roundRect">
            <a:avLst>
              <a:gd name="adj" fmla="val 9627"/>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Tuân thủ các nguyên tắc cơ bản của một văn bản nghị luận xã </a:t>
            </a:r>
            <a:r>
              <a:rPr lang="vi-VN" sz="4000" dirty="0" smtClean="0">
                <a:solidFill>
                  <a:schemeClr val="tx1"/>
                </a:solidFill>
                <a:cs typeface="Arial" panose="020B0604020202020204" pitchFamily="34" charset="0"/>
              </a:rPr>
              <a:t>hội</a:t>
            </a:r>
            <a:r>
              <a:rPr lang="en-US" sz="4000" dirty="0" smtClean="0">
                <a:solidFill>
                  <a:schemeClr val="tx1"/>
                </a:solidFill>
                <a:cs typeface="Arial" panose="020B0604020202020204" pitchFamily="34" charset="0"/>
              </a:rPr>
              <a:t>.</a:t>
            </a:r>
            <a:endParaRPr lang="en-US" sz="4000" dirty="0" smtClean="0">
              <a:solidFill>
                <a:schemeClr val="tx1"/>
              </a:solidFill>
              <a:latin typeface="Arial" panose="020B0604020202020204" pitchFamily="34" charset="0"/>
              <a:cs typeface="Arial" panose="020B0604020202020204" pitchFamily="34" charset="0"/>
            </a:endParaRPr>
          </a:p>
        </p:txBody>
      </p:sp>
      <p:sp>
        <p:nvSpPr>
          <p:cNvPr id="9" name="Rounded Rectangle 8"/>
          <p:cNvSpPr/>
          <p:nvPr/>
        </p:nvSpPr>
        <p:spPr>
          <a:xfrm>
            <a:off x="4618717" y="6587848"/>
            <a:ext cx="12877994" cy="2687770"/>
          </a:xfrm>
          <a:prstGeom prst="roundRect">
            <a:avLst>
              <a:gd name="adj" fmla="val 9627"/>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Tình cảm của tác giả thể hiện quan các lập luận đều thể hiện sự chân thành, bộc lộ lòng yêu nước, trách nhiệm đối với dân </a:t>
            </a:r>
            <a:r>
              <a:rPr lang="vi-VN" sz="4000" dirty="0" smtClean="0">
                <a:solidFill>
                  <a:schemeClr val="tx1"/>
                </a:solidFill>
                <a:cs typeface="Arial" panose="020B0604020202020204" pitchFamily="34" charset="0"/>
              </a:rPr>
              <a:t>tộc</a:t>
            </a:r>
            <a:r>
              <a:rPr lang="en-US" sz="4000" dirty="0">
                <a:solidFill>
                  <a:schemeClr val="tx1"/>
                </a:solidFill>
                <a:cs typeface="Arial" panose="020B0604020202020204" pitchFamily="34" charset="0"/>
              </a:rPr>
              <a:t>.</a:t>
            </a:r>
            <a:endParaRPr lang="en-US" sz="4000" dirty="0" smtClean="0">
              <a:solidFill>
                <a:schemeClr val="tx1"/>
              </a:solidFill>
              <a:latin typeface="Arial" panose="020B0604020202020204" pitchFamily="34" charset="0"/>
              <a:cs typeface="Arial" panose="020B0604020202020204" pitchFamily="34" charset="0"/>
            </a:endParaRPr>
          </a:p>
        </p:txBody>
      </p:sp>
      <p:sp>
        <p:nvSpPr>
          <p:cNvPr id="10" name="Rounded Rectangle 9"/>
          <p:cNvSpPr/>
          <p:nvPr/>
        </p:nvSpPr>
        <p:spPr>
          <a:xfrm>
            <a:off x="4653353" y="3267994"/>
            <a:ext cx="12843358" cy="3083624"/>
          </a:xfrm>
          <a:prstGeom prst="roundRect">
            <a:avLst>
              <a:gd name="adj" fmla="val 9627"/>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dirty="0">
                <a:solidFill>
                  <a:schemeClr val="tx1"/>
                </a:solidFill>
                <a:cs typeface="Arial" panose="020B0604020202020204" pitchFamily="34" charset="0"/>
              </a:rPr>
              <a:t>Các lí lẽ, bằng chứng trong bài </a:t>
            </a:r>
            <a:r>
              <a:rPr lang="vi-VN" sz="4000" dirty="0" smtClean="0">
                <a:solidFill>
                  <a:schemeClr val="tx1"/>
                </a:solidFill>
                <a:cs typeface="Arial" panose="020B0604020202020204" pitchFamily="34" charset="0"/>
              </a:rPr>
              <a:t>được </a:t>
            </a:r>
            <a:r>
              <a:rPr lang="vi-VN" sz="4000" dirty="0">
                <a:solidFill>
                  <a:schemeClr val="tx1"/>
                </a:solidFill>
                <a:cs typeface="Arial" panose="020B0604020202020204" pitchFamily="34" charset="0"/>
              </a:rPr>
              <a:t>đưa ra đều mang tính thuyết phục và đã được kiểm chứng qua thực tế lịch sử, có tính dân chủ và được mọi người ủng </a:t>
            </a:r>
            <a:r>
              <a:rPr lang="vi-VN" sz="4000" dirty="0" smtClean="0">
                <a:solidFill>
                  <a:schemeClr val="tx1"/>
                </a:solidFill>
                <a:cs typeface="Arial" panose="020B0604020202020204" pitchFamily="34" charset="0"/>
              </a:rPr>
              <a:t>hộ</a:t>
            </a:r>
            <a:r>
              <a:rPr lang="en-US" sz="4000" dirty="0" smtClean="0">
                <a:solidFill>
                  <a:schemeClr val="tx1"/>
                </a:solidFill>
                <a:cs typeface="Arial" panose="020B0604020202020204" pitchFamily="34" charset="0"/>
              </a:rPr>
              <a:t>.</a:t>
            </a:r>
            <a:endParaRPr lang="en-US" sz="4000" dirty="0" smtClean="0">
              <a:solidFill>
                <a:schemeClr val="tx1"/>
              </a:solidFill>
              <a:latin typeface="Arial" panose="020B0604020202020204" pitchFamily="34" charset="0"/>
              <a:cs typeface="Arial" panose="020B0604020202020204" pitchFamily="34" charset="0"/>
            </a:endParaRPr>
          </a:p>
        </p:txBody>
      </p:sp>
      <p:sp>
        <p:nvSpPr>
          <p:cNvPr id="11" name="Down Arrow 10"/>
          <p:cNvSpPr/>
          <p:nvPr/>
        </p:nvSpPr>
        <p:spPr>
          <a:xfrm rot="16200000">
            <a:off x="3611021" y="1574627"/>
            <a:ext cx="1160030" cy="869216"/>
          </a:xfrm>
          <a:prstGeom prst="downArrow">
            <a:avLst/>
          </a:prstGeom>
          <a:solidFill>
            <a:srgbClr val="A6563B"/>
          </a:solidFill>
          <a:ln>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p:cNvSpPr/>
          <p:nvPr/>
        </p:nvSpPr>
        <p:spPr>
          <a:xfrm rot="16200000">
            <a:off x="3588331" y="4375198"/>
            <a:ext cx="1157918" cy="869216"/>
          </a:xfrm>
          <a:prstGeom prst="downArrow">
            <a:avLst/>
          </a:prstGeom>
          <a:solidFill>
            <a:srgbClr val="A6563B"/>
          </a:solidFill>
          <a:ln>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p:cNvSpPr/>
          <p:nvPr/>
        </p:nvSpPr>
        <p:spPr>
          <a:xfrm rot="16200000">
            <a:off x="3575281" y="7497124"/>
            <a:ext cx="1169509" cy="869216"/>
          </a:xfrm>
          <a:prstGeom prst="downArrow">
            <a:avLst/>
          </a:prstGeom>
          <a:solidFill>
            <a:srgbClr val="A6563B"/>
          </a:solidFill>
          <a:ln>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1000"/>
                            </p:stCondLst>
                            <p:childTnLst>
                              <p:par>
                                <p:cTn id="23" presetID="14" presetClass="entr" presetSubtype="1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randombar(horizont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par>
                          <p:cTn id="31" fill="hold">
                            <p:stCondLst>
                              <p:cond delay="500"/>
                            </p:stCondLst>
                            <p:childTnLst>
                              <p:par>
                                <p:cTn id="32" presetID="14" presetClass="entr" presetSubtype="1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9" name="Freeform 9"/>
          <p:cNvSpPr/>
          <p:nvPr/>
        </p:nvSpPr>
        <p:spPr>
          <a:xfrm>
            <a:off x="15621000" y="7353300"/>
            <a:ext cx="7119257" cy="4114800"/>
          </a:xfrm>
          <a:custGeom>
            <a:avLst/>
            <a:gdLst/>
            <a:ahLst/>
            <a:cxnLst/>
            <a:rect l="l" t="t" r="r" b="b"/>
            <a:pathLst>
              <a:path w="7119257" h="4114800">
                <a:moveTo>
                  <a:pt x="0" y="0"/>
                </a:moveTo>
                <a:lnTo>
                  <a:pt x="7119257" y="0"/>
                </a:lnTo>
                <a:lnTo>
                  <a:pt x="7119257" y="4114800"/>
                </a:lnTo>
                <a:lnTo>
                  <a:pt x="0" y="4114800"/>
                </a:lnTo>
                <a:lnTo>
                  <a:pt x="0" y="0"/>
                </a:lnTo>
                <a:close/>
              </a:path>
            </a:pathLst>
          </a:custGeom>
          <a:blipFill>
            <a:blip r:embed="rId3">
              <a:extLst>
                <a:ext uri="{96DAC541-7B7A-43D3-8B79-37D633B846F1}">
                  <asvg:svgBlip xmlns:asvg="http://schemas.microsoft.com/office/drawing/2016/SVG/main" xmlns="" r:embed="rId6"/>
                </a:ext>
              </a:extLst>
            </a:blip>
            <a:stretch>
              <a:fillRect/>
            </a:stretch>
          </a:blipFill>
        </p:spPr>
      </p:sp>
      <p:sp>
        <p:nvSpPr>
          <p:cNvPr id="6" name="Freeform 10"/>
          <p:cNvSpPr/>
          <p:nvPr/>
        </p:nvSpPr>
        <p:spPr>
          <a:xfrm flipH="1">
            <a:off x="-2895600" y="-635000"/>
            <a:ext cx="7130143" cy="4114800"/>
          </a:xfrm>
          <a:custGeom>
            <a:avLst/>
            <a:gdLst/>
            <a:ahLst/>
            <a:cxnLst/>
            <a:rect l="l" t="t" r="r" b="b"/>
            <a:pathLst>
              <a:path w="7119257" h="4114800">
                <a:moveTo>
                  <a:pt x="0" y="0"/>
                </a:moveTo>
                <a:lnTo>
                  <a:pt x="7119257" y="0"/>
                </a:lnTo>
                <a:lnTo>
                  <a:pt x="7119257" y="4114800"/>
                </a:lnTo>
                <a:lnTo>
                  <a:pt x="0" y="4114800"/>
                </a:lnTo>
                <a:lnTo>
                  <a:pt x="0" y="0"/>
                </a:lnTo>
                <a:close/>
              </a:path>
            </a:pathLst>
          </a:custGeom>
          <a:blipFill>
            <a:blip r:embed="rId3">
              <a:extLst>
                <a:ext uri="{96DAC541-7B7A-43D3-8B79-37D633B846F1}">
                  <asvg:svgBlip xmlns:asvg="http://schemas.microsoft.com/office/drawing/2016/SVG/main" xmlns="" r:embed="rId8"/>
                </a:ext>
              </a:extLst>
            </a:blip>
            <a:stretch>
              <a:fillRect/>
            </a:stretch>
          </a:blipFill>
        </p:spPr>
      </p:sp>
      <p:sp>
        <p:nvSpPr>
          <p:cNvPr id="5" name="Rounded Rectangle 4"/>
          <p:cNvSpPr/>
          <p:nvPr/>
        </p:nvSpPr>
        <p:spPr>
          <a:xfrm>
            <a:off x="3810000" y="1257300"/>
            <a:ext cx="11125200" cy="195363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6600" b="1" dirty="0" smtClean="0">
                <a:solidFill>
                  <a:srgbClr val="A6563B"/>
                </a:solidFill>
                <a:latin typeface="Arial" panose="020B0604020202020204" pitchFamily="34" charset="0"/>
                <a:cs typeface="Arial" panose="020B0604020202020204" pitchFamily="34" charset="0"/>
              </a:rPr>
              <a:t>LUYỆN TẬP</a:t>
            </a:r>
            <a:endParaRPr lang="en-US" sz="6600" b="1" dirty="0">
              <a:solidFill>
                <a:srgbClr val="A6563B"/>
              </a:solidFill>
              <a:latin typeface="Arial" panose="020B0604020202020204" pitchFamily="34" charset="0"/>
              <a:cs typeface="Arial" panose="020B0604020202020204" pitchFamily="34" charset="0"/>
            </a:endParaRPr>
          </a:p>
        </p:txBody>
      </p:sp>
      <p:sp>
        <p:nvSpPr>
          <p:cNvPr id="7" name="TextBox 6"/>
          <p:cNvSpPr txBox="1"/>
          <p:nvPr/>
        </p:nvSpPr>
        <p:spPr>
          <a:xfrm>
            <a:off x="1127760" y="4358670"/>
            <a:ext cx="9410700" cy="784830"/>
          </a:xfrm>
          <a:prstGeom prst="rect">
            <a:avLst/>
          </a:prstGeom>
          <a:noFill/>
        </p:spPr>
        <p:txBody>
          <a:bodyPr wrap="square" rtlCol="0">
            <a:spAutoFit/>
          </a:bodyPr>
          <a:lstStyle/>
          <a:p>
            <a:pPr algn="ctr"/>
            <a:r>
              <a:rPr lang="en-US" sz="4500" b="1" dirty="0" smtClean="0">
                <a:solidFill>
                  <a:srgbClr val="C00000"/>
                </a:solidFill>
                <a:latin typeface="Arial" panose="020B0604020202020204" pitchFamily="34" charset="0"/>
                <a:cs typeface="Arial" panose="020B0604020202020204" pitchFamily="34" charset="0"/>
              </a:rPr>
              <a:t>Trả lời câu hỏi trắc nghiệm</a:t>
            </a:r>
            <a:endParaRPr lang="en-US" sz="4500" b="1" dirty="0">
              <a:solidFill>
                <a:srgbClr val="C00000"/>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9"/>
          <a:stretch>
            <a:fillRect/>
          </a:stretch>
        </p:blipFill>
        <p:spPr>
          <a:xfrm>
            <a:off x="10538460" y="3632200"/>
            <a:ext cx="7163448" cy="6654800"/>
          </a:xfrm>
          <a:prstGeom prst="rect">
            <a:avLst/>
          </a:prstGeom>
        </p:spPr>
      </p:pic>
    </p:spTree>
    <p:extLst>
      <p:ext uri="{BB962C8B-B14F-4D97-AF65-F5344CB8AC3E}">
        <p14:creationId xmlns:p14="http://schemas.microsoft.com/office/powerpoint/2010/main" val="218259408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par>
                                <p:cTn id="15" presetID="14" presetClass="entr" presetSubtype="1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AFBDD1"/>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821872" y="1165515"/>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800" b="1" noProof="1">
                <a:solidFill>
                  <a:schemeClr val="tx1"/>
                </a:solidFill>
                <a:latin typeface="Arial" panose="020B0604020202020204" pitchFamily="34" charset="0"/>
                <a:cs typeface="Arial" panose="020B0604020202020204" pitchFamily="34" charset="0"/>
              </a:rPr>
              <a:t>Câu hỏi </a:t>
            </a:r>
            <a:r>
              <a:rPr lang="en-US" sz="4800" b="1" noProof="1" smtClean="0">
                <a:solidFill>
                  <a:schemeClr val="tx1"/>
                </a:solidFill>
                <a:latin typeface="Arial" panose="020B0604020202020204" pitchFamily="34" charset="0"/>
                <a:cs typeface="Arial" panose="020B0604020202020204" pitchFamily="34" charset="0"/>
              </a:rPr>
              <a:t>1: </a:t>
            </a:r>
            <a:r>
              <a:rPr lang="vi-VN" sz="4800" noProof="1" smtClean="0">
                <a:solidFill>
                  <a:schemeClr val="tx1"/>
                </a:solidFill>
                <a:latin typeface="Arial" panose="020B0604020202020204" pitchFamily="34" charset="0"/>
                <a:cs typeface="Arial" panose="020B0604020202020204" pitchFamily="34" charset="0"/>
              </a:rPr>
              <a:t>L</a:t>
            </a:r>
            <a:r>
              <a:rPr lang="en-US" sz="4800" noProof="1">
                <a:solidFill>
                  <a:schemeClr val="tx1"/>
                </a:solidFill>
                <a:latin typeface="Arial" panose="020B0604020202020204" pitchFamily="34" charset="0"/>
                <a:cs typeface="Arial" panose="020B0604020202020204" pitchFamily="34" charset="0"/>
              </a:rPr>
              <a:t>ý</a:t>
            </a:r>
            <a:r>
              <a:rPr lang="vi-VN" sz="4800" noProof="1" smtClean="0">
                <a:solidFill>
                  <a:schemeClr val="tx1"/>
                </a:solidFill>
                <a:latin typeface="Arial" panose="020B0604020202020204" pitchFamily="34" charset="0"/>
                <a:cs typeface="Arial" panose="020B0604020202020204" pitchFamily="34" charset="0"/>
              </a:rPr>
              <a:t> </a:t>
            </a:r>
            <a:r>
              <a:rPr lang="vi-VN" sz="4800" noProof="1">
                <a:solidFill>
                  <a:schemeClr val="tx1"/>
                </a:solidFill>
                <a:latin typeface="Arial" panose="020B0604020202020204" pitchFamily="34" charset="0"/>
                <a:cs typeface="Arial" panose="020B0604020202020204" pitchFamily="34" charset="0"/>
              </a:rPr>
              <a:t>Thái Tổ là vị vua đầu tiên của triều đại nào dưới đây trong lịch sử Việt Nam?</a:t>
            </a:r>
          </a:p>
        </p:txBody>
      </p:sp>
      <p:sp>
        <p:nvSpPr>
          <p:cNvPr id="3" name="Đáp án đúng">
            <a:extLst>
              <a:ext uri="{FF2B5EF4-FFF2-40B4-BE49-F238E27FC236}">
                <a16:creationId xmlns:a16="http://schemas.microsoft.com/office/drawing/2014/main" id="{8B66CBE4-2DB9-BCF7-D1C4-281B894BFE17}"/>
              </a:ext>
            </a:extLst>
          </p:cNvPr>
          <p:cNvSpPr/>
          <p:nvPr/>
        </p:nvSpPr>
        <p:spPr>
          <a:xfrm>
            <a:off x="1821875" y="706754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800" noProof="1">
                <a:solidFill>
                  <a:schemeClr val="tx1"/>
                </a:solidFill>
                <a:latin typeface="Arial" panose="020B0604020202020204" pitchFamily="34" charset="0"/>
                <a:cs typeface="Arial" panose="020B0604020202020204" pitchFamily="34" charset="0"/>
              </a:rPr>
              <a:t>B. Triều Lý</a:t>
            </a:r>
            <a:endParaRPr lang="vi-VN" sz="4800" noProof="1">
              <a:solidFill>
                <a:schemeClr val="tx1"/>
              </a:solidFill>
              <a:latin typeface="Arial" panose="020B0604020202020204" pitchFamily="34" charset="0"/>
              <a:cs typeface="Arial" panose="020B0604020202020204" pitchFamily="34" charset="0"/>
            </a:endParaRPr>
          </a:p>
        </p:txBody>
      </p:sp>
      <p:sp>
        <p:nvSpPr>
          <p:cNvPr id="4" name="Đáp án sai 1">
            <a:extLst>
              <a:ext uri="{FF2B5EF4-FFF2-40B4-BE49-F238E27FC236}">
                <a16:creationId xmlns:a16="http://schemas.microsoft.com/office/drawing/2014/main" id="{3FCD9830-5FD1-BD44-878B-228BD96CE996}"/>
              </a:ext>
            </a:extLst>
          </p:cNvPr>
          <p:cNvSpPr/>
          <p:nvPr/>
        </p:nvSpPr>
        <p:spPr>
          <a:xfrm>
            <a:off x="1821872"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800" noProof="1">
                <a:solidFill>
                  <a:schemeClr val="tx1"/>
                </a:solidFill>
                <a:latin typeface="Arial" panose="020B0604020202020204" pitchFamily="34" charset="0"/>
                <a:cs typeface="Arial" panose="020B0604020202020204" pitchFamily="34" charset="0"/>
              </a:rPr>
              <a:t>A. Triều Đinh</a:t>
            </a:r>
            <a:endParaRPr lang="vi-VN" sz="4800" noProof="1">
              <a:solidFill>
                <a:schemeClr val="tx1"/>
              </a:solidFill>
              <a:latin typeface="Arial" panose="020B0604020202020204" pitchFamily="34" charset="0"/>
              <a:cs typeface="Arial" panose="020B0604020202020204" pitchFamily="34" charset="0"/>
            </a:endParaRPr>
          </a:p>
        </p:txBody>
      </p:sp>
      <p:sp>
        <p:nvSpPr>
          <p:cNvPr id="5" name="Đáp án sai 2">
            <a:extLst>
              <a:ext uri="{FF2B5EF4-FFF2-40B4-BE49-F238E27FC236}">
                <a16:creationId xmlns:a16="http://schemas.microsoft.com/office/drawing/2014/main" id="{6A919885-0285-0403-1E09-FA94D8BC080B}"/>
              </a:ext>
            </a:extLst>
          </p:cNvPr>
          <p:cNvSpPr/>
          <p:nvPr/>
        </p:nvSpPr>
        <p:spPr>
          <a:xfrm>
            <a:off x="9663545"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800" noProof="1">
                <a:solidFill>
                  <a:schemeClr val="tx1"/>
                </a:solidFill>
                <a:latin typeface="Arial" panose="020B0604020202020204" pitchFamily="34" charset="0"/>
                <a:cs typeface="Arial" panose="020B0604020202020204" pitchFamily="34" charset="0"/>
              </a:rPr>
              <a:t>C. Triều Trần</a:t>
            </a:r>
            <a:endParaRPr lang="vi-VN" sz="4800" noProof="1">
              <a:solidFill>
                <a:schemeClr val="tx1"/>
              </a:solidFill>
              <a:latin typeface="Arial" panose="020B0604020202020204" pitchFamily="34" charset="0"/>
              <a:cs typeface="Arial" panose="020B0604020202020204" pitchFamily="34" charset="0"/>
            </a:endParaRPr>
          </a:p>
        </p:txBody>
      </p:sp>
      <p:sp>
        <p:nvSpPr>
          <p:cNvPr id="6" name="Đáp án sai 3">
            <a:extLst>
              <a:ext uri="{FF2B5EF4-FFF2-40B4-BE49-F238E27FC236}">
                <a16:creationId xmlns:a16="http://schemas.microsoft.com/office/drawing/2014/main" id="{2E7D83A4-3758-8699-4DD0-010A80780539}"/>
              </a:ext>
            </a:extLst>
          </p:cNvPr>
          <p:cNvSpPr/>
          <p:nvPr/>
        </p:nvSpPr>
        <p:spPr>
          <a:xfrm>
            <a:off x="9663544" y="706754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800" noProof="1">
                <a:solidFill>
                  <a:schemeClr val="tx1"/>
                </a:solidFill>
                <a:latin typeface="Arial" panose="020B0604020202020204" pitchFamily="34" charset="0"/>
                <a:cs typeface="Arial" panose="020B0604020202020204" pitchFamily="34" charset="0"/>
              </a:rPr>
              <a:t>D. </a:t>
            </a:r>
            <a:r>
              <a:rPr lang="vi-VN" sz="4800" noProof="1">
                <a:solidFill>
                  <a:schemeClr val="tx1"/>
                </a:solidFill>
                <a:latin typeface="Arial" panose="020B0604020202020204" pitchFamily="34" charset="0"/>
                <a:cs typeface="Arial" panose="020B0604020202020204" pitchFamily="34" charset="0"/>
              </a:rPr>
              <a:t>Triều Lê Sơ</a:t>
            </a: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7224650" y="7508202"/>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90943" y="5022272"/>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90943" y="7497037"/>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229036" y="5022272"/>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317359283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500"/>
                                        <p:tgtEl>
                                          <p:spTgt spid="3"/>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AFBDD1"/>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821872" y="1165515"/>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500" b="1" noProof="1">
                <a:solidFill>
                  <a:schemeClr val="tx1"/>
                </a:solidFill>
                <a:latin typeface="Arial" panose="020B0604020202020204" pitchFamily="34" charset="0"/>
                <a:cs typeface="Arial" panose="020B0604020202020204" pitchFamily="34" charset="0"/>
              </a:rPr>
              <a:t>Câu hỏi </a:t>
            </a:r>
            <a:r>
              <a:rPr lang="en-US" sz="4500" b="1" noProof="1" smtClean="0">
                <a:solidFill>
                  <a:schemeClr val="tx1"/>
                </a:solidFill>
                <a:latin typeface="Arial" panose="020B0604020202020204" pitchFamily="34" charset="0"/>
                <a:cs typeface="Arial" panose="020B0604020202020204" pitchFamily="34" charset="0"/>
              </a:rPr>
              <a:t>2: </a:t>
            </a:r>
            <a:r>
              <a:rPr lang="vi-VN" sz="4500" noProof="1">
                <a:solidFill>
                  <a:schemeClr val="tx1"/>
                </a:solidFill>
                <a:latin typeface="Arial" panose="020B0604020202020204" pitchFamily="34" charset="0"/>
                <a:cs typeface="Arial" panose="020B0604020202020204" pitchFamily="34" charset="0"/>
              </a:rPr>
              <a:t>Lý Công Uẩn đã quyết định dời kinh đô của nước ta từ đâu về đâu?</a:t>
            </a:r>
            <a:r>
              <a:rPr lang="en-US" sz="4500" noProof="1" smtClean="0">
                <a:solidFill>
                  <a:schemeClr val="tx1"/>
                </a:solidFill>
                <a:latin typeface="Arial" panose="020B0604020202020204" pitchFamily="34" charset="0"/>
                <a:cs typeface="Arial" panose="020B0604020202020204" pitchFamily="34" charset="0"/>
              </a:rPr>
              <a:t> </a:t>
            </a:r>
            <a:endParaRPr lang="vi-VN" sz="4500" noProof="1">
              <a:solidFill>
                <a:schemeClr val="tx1"/>
              </a:solidFill>
              <a:latin typeface="Arial" panose="020B0604020202020204" pitchFamily="34" charset="0"/>
              <a:cs typeface="Arial" panose="020B0604020202020204" pitchFamily="34" charset="0"/>
            </a:endParaRPr>
          </a:p>
        </p:txBody>
      </p:sp>
      <p:sp>
        <p:nvSpPr>
          <p:cNvPr id="3" name="Đáp án đúng">
            <a:extLst>
              <a:ext uri="{FF2B5EF4-FFF2-40B4-BE49-F238E27FC236}">
                <a16:creationId xmlns:a16="http://schemas.microsoft.com/office/drawing/2014/main" id="{8B66CBE4-2DB9-BCF7-D1C4-281B894BFE17}"/>
              </a:ext>
            </a:extLst>
          </p:cNvPr>
          <p:cNvSpPr/>
          <p:nvPr/>
        </p:nvSpPr>
        <p:spPr>
          <a:xfrm>
            <a:off x="1821875" y="706754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300" noProof="1">
                <a:solidFill>
                  <a:schemeClr val="tx1"/>
                </a:solidFill>
                <a:latin typeface="Arial" panose="020B0604020202020204" pitchFamily="34" charset="0"/>
                <a:cs typeface="Arial" panose="020B0604020202020204" pitchFamily="34" charset="0"/>
              </a:rPr>
              <a:t>B. </a:t>
            </a:r>
            <a:r>
              <a:rPr lang="vi-VN" sz="4300" noProof="1">
                <a:solidFill>
                  <a:schemeClr val="tx1"/>
                </a:solidFill>
                <a:latin typeface="Arial" panose="020B0604020202020204" pitchFamily="34" charset="0"/>
                <a:cs typeface="Arial" panose="020B0604020202020204" pitchFamily="34" charset="0"/>
              </a:rPr>
              <a:t>Từ Hoa Lư (Ninh Bình) về Đại La</a:t>
            </a:r>
          </a:p>
        </p:txBody>
      </p:sp>
      <p:sp>
        <p:nvSpPr>
          <p:cNvPr id="4" name="Đáp án sai 1">
            <a:extLst>
              <a:ext uri="{FF2B5EF4-FFF2-40B4-BE49-F238E27FC236}">
                <a16:creationId xmlns:a16="http://schemas.microsoft.com/office/drawing/2014/main" id="{3FCD9830-5FD1-BD44-878B-228BD96CE996}"/>
              </a:ext>
            </a:extLst>
          </p:cNvPr>
          <p:cNvSpPr/>
          <p:nvPr/>
        </p:nvSpPr>
        <p:spPr>
          <a:xfrm>
            <a:off x="1821872"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300" noProof="1">
                <a:solidFill>
                  <a:schemeClr val="tx1"/>
                </a:solidFill>
                <a:latin typeface="Arial" panose="020B0604020202020204" pitchFamily="34" charset="0"/>
                <a:cs typeface="Arial" panose="020B0604020202020204" pitchFamily="34" charset="0"/>
              </a:rPr>
              <a:t>A. </a:t>
            </a:r>
            <a:r>
              <a:rPr lang="vi-VN" sz="4300" noProof="1">
                <a:solidFill>
                  <a:schemeClr val="tx1"/>
                </a:solidFill>
                <a:latin typeface="Arial" panose="020B0604020202020204" pitchFamily="34" charset="0"/>
                <a:cs typeface="Arial" panose="020B0604020202020204" pitchFamily="34" charset="0"/>
              </a:rPr>
              <a:t>Từ Hoa Lư về Thiên Trường (Nam Định)</a:t>
            </a:r>
          </a:p>
        </p:txBody>
      </p:sp>
      <p:sp>
        <p:nvSpPr>
          <p:cNvPr id="5" name="Đáp án sai 2">
            <a:extLst>
              <a:ext uri="{FF2B5EF4-FFF2-40B4-BE49-F238E27FC236}">
                <a16:creationId xmlns:a16="http://schemas.microsoft.com/office/drawing/2014/main" id="{6A919885-0285-0403-1E09-FA94D8BC080B}"/>
              </a:ext>
            </a:extLst>
          </p:cNvPr>
          <p:cNvSpPr/>
          <p:nvPr/>
        </p:nvSpPr>
        <p:spPr>
          <a:xfrm>
            <a:off x="9663545"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300" noProof="1">
                <a:solidFill>
                  <a:schemeClr val="tx1"/>
                </a:solidFill>
                <a:latin typeface="Arial" panose="020B0604020202020204" pitchFamily="34" charset="0"/>
                <a:cs typeface="Arial" panose="020B0604020202020204" pitchFamily="34" charset="0"/>
              </a:rPr>
              <a:t>C. </a:t>
            </a:r>
            <a:r>
              <a:rPr lang="vi-VN" sz="4300" noProof="1">
                <a:solidFill>
                  <a:schemeClr val="tx1"/>
                </a:solidFill>
                <a:latin typeface="Arial" panose="020B0604020202020204" pitchFamily="34" charset="0"/>
                <a:cs typeface="Arial" panose="020B0604020202020204" pitchFamily="34" charset="0"/>
              </a:rPr>
              <a:t>Từ Đại La về Hoa Lư (Ninh Bình)</a:t>
            </a:r>
          </a:p>
        </p:txBody>
      </p:sp>
      <p:sp>
        <p:nvSpPr>
          <p:cNvPr id="6" name="Đáp án sai 3">
            <a:extLst>
              <a:ext uri="{FF2B5EF4-FFF2-40B4-BE49-F238E27FC236}">
                <a16:creationId xmlns:a16="http://schemas.microsoft.com/office/drawing/2014/main" id="{2E7D83A4-3758-8699-4DD0-010A80780539}"/>
              </a:ext>
            </a:extLst>
          </p:cNvPr>
          <p:cNvSpPr/>
          <p:nvPr/>
        </p:nvSpPr>
        <p:spPr>
          <a:xfrm>
            <a:off x="9663544" y="706754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300" noProof="1">
                <a:solidFill>
                  <a:schemeClr val="tx1"/>
                </a:solidFill>
                <a:latin typeface="Arial" panose="020B0604020202020204" pitchFamily="34" charset="0"/>
                <a:cs typeface="Arial" panose="020B0604020202020204" pitchFamily="34" charset="0"/>
              </a:rPr>
              <a:t>D. </a:t>
            </a:r>
            <a:r>
              <a:rPr lang="vi-VN" sz="4300" noProof="1">
                <a:solidFill>
                  <a:schemeClr val="tx1"/>
                </a:solidFill>
                <a:latin typeface="Arial" panose="020B0604020202020204" pitchFamily="34" charset="0"/>
                <a:cs typeface="Arial" panose="020B0604020202020204" pitchFamily="34" charset="0"/>
              </a:rPr>
              <a:t>Từ Đại La về Thiên Trường (Nam Định)</a:t>
            </a: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7224650" y="7508202"/>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90943" y="5022272"/>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90943" y="7497037"/>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229036" y="5022272"/>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164039200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500"/>
                                        <p:tgtEl>
                                          <p:spTgt spid="3"/>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28000"/>
            </a:blip>
            <a:stretch>
              <a:fillRect t="-9222" b="-9222"/>
            </a:stretch>
          </a:blipFill>
        </p:spPr>
      </p:sp>
      <p:sp>
        <p:nvSpPr>
          <p:cNvPr id="5" name="Freeform 5"/>
          <p:cNvSpPr/>
          <p:nvPr/>
        </p:nvSpPr>
        <p:spPr>
          <a:xfrm>
            <a:off x="-2362200" y="8022097"/>
            <a:ext cx="7119257" cy="4114800"/>
          </a:xfrm>
          <a:custGeom>
            <a:avLst/>
            <a:gdLst/>
            <a:ahLst/>
            <a:cxnLst/>
            <a:rect l="l" t="t" r="r" b="b"/>
            <a:pathLst>
              <a:path w="7119257" h="4114800">
                <a:moveTo>
                  <a:pt x="0" y="0"/>
                </a:moveTo>
                <a:lnTo>
                  <a:pt x="7119257" y="0"/>
                </a:lnTo>
                <a:lnTo>
                  <a:pt x="7119257" y="4114800"/>
                </a:lnTo>
                <a:lnTo>
                  <a:pt x="0" y="4114800"/>
                </a:lnTo>
                <a:lnTo>
                  <a:pt x="0" y="0"/>
                </a:lnTo>
                <a:close/>
              </a:path>
            </a:pathLst>
          </a:custGeom>
          <a:blipFill>
            <a:blip r:embed="rId4">
              <a:extLst>
                <a:ext uri="{96DAC541-7B7A-43D3-8B79-37D633B846F1}">
                  <asvg:svgBlip xmlns:asvg="http://schemas.microsoft.com/office/drawing/2016/SVG/main" xmlns="" r:embed="rId6"/>
                </a:ext>
              </a:extLst>
            </a:blip>
            <a:stretch>
              <a:fillRect/>
            </a:stretch>
          </a:blipFill>
        </p:spPr>
      </p:sp>
      <p:sp>
        <p:nvSpPr>
          <p:cNvPr id="6" name="Freeform 6"/>
          <p:cNvSpPr/>
          <p:nvPr/>
        </p:nvSpPr>
        <p:spPr>
          <a:xfrm>
            <a:off x="11719276" y="-2641239"/>
            <a:ext cx="7119257" cy="4114800"/>
          </a:xfrm>
          <a:custGeom>
            <a:avLst/>
            <a:gdLst/>
            <a:ahLst/>
            <a:cxnLst/>
            <a:rect l="l" t="t" r="r" b="b"/>
            <a:pathLst>
              <a:path w="7119257" h="4114800">
                <a:moveTo>
                  <a:pt x="0" y="0"/>
                </a:moveTo>
                <a:lnTo>
                  <a:pt x="7119257" y="0"/>
                </a:lnTo>
                <a:lnTo>
                  <a:pt x="7119257" y="4114800"/>
                </a:lnTo>
                <a:lnTo>
                  <a:pt x="0" y="411480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9" name="TextBox 8"/>
          <p:cNvSpPr txBox="1"/>
          <p:nvPr/>
        </p:nvSpPr>
        <p:spPr>
          <a:xfrm>
            <a:off x="2960348" y="868282"/>
            <a:ext cx="12367303" cy="1508555"/>
          </a:xfrm>
          <a:prstGeom prst="rect">
            <a:avLst/>
          </a:prstGeom>
          <a:noFill/>
        </p:spPr>
        <p:txBody>
          <a:bodyPr wrap="square" rtlCol="0">
            <a:spAutoFit/>
          </a:bodyPr>
          <a:lstStyle/>
          <a:p>
            <a:pPr algn="ctr">
              <a:lnSpc>
                <a:spcPct val="150000"/>
              </a:lnSpc>
            </a:pPr>
            <a:r>
              <a:rPr lang="en-US" sz="7000" b="1" dirty="0" smtClean="0">
                <a:solidFill>
                  <a:srgbClr val="C00000"/>
                </a:solidFill>
                <a:latin typeface="Arial" panose="020B0604020202020204" pitchFamily="34" charset="0"/>
                <a:cs typeface="Arial" panose="020B0604020202020204" pitchFamily="34" charset="0"/>
              </a:rPr>
              <a:t>Bài 5: Nghị luận xã hội</a:t>
            </a:r>
            <a:endParaRPr lang="en-US" sz="7000" b="1" dirty="0">
              <a:solidFill>
                <a:srgbClr val="C00000"/>
              </a:solidFill>
              <a:latin typeface="Arial" panose="020B0604020202020204" pitchFamily="34" charset="0"/>
              <a:cs typeface="Arial" panose="020B0604020202020204" pitchFamily="34" charset="0"/>
            </a:endParaRPr>
          </a:p>
        </p:txBody>
      </p:sp>
      <p:sp>
        <p:nvSpPr>
          <p:cNvPr id="10" name="TextBox 9"/>
          <p:cNvSpPr txBox="1"/>
          <p:nvPr/>
        </p:nvSpPr>
        <p:spPr>
          <a:xfrm>
            <a:off x="-1" y="2833292"/>
            <a:ext cx="18288000" cy="6093976"/>
          </a:xfrm>
          <a:prstGeom prst="rect">
            <a:avLst/>
          </a:prstGeom>
          <a:noFill/>
        </p:spPr>
        <p:txBody>
          <a:bodyPr wrap="square" rtlCol="0">
            <a:spAutoFit/>
          </a:bodyPr>
          <a:lstStyle/>
          <a:p>
            <a:pPr algn="ctr">
              <a:lnSpc>
                <a:spcPct val="150000"/>
              </a:lnSpc>
            </a:pPr>
            <a:r>
              <a:rPr lang="en-US" sz="9000" b="1" dirty="0" smtClean="0">
                <a:solidFill>
                  <a:srgbClr val="778A4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Thực hành đọc hiểu</a:t>
            </a:r>
          </a:p>
          <a:p>
            <a:pPr algn="ctr">
              <a:lnSpc>
                <a:spcPct val="150000"/>
              </a:lnSpc>
            </a:pPr>
            <a:r>
              <a:rPr lang="en-US" sz="17000" b="1" dirty="0" smtClean="0">
                <a:solidFill>
                  <a:srgbClr val="768EB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CHIẾU DỜI ĐÔ</a:t>
            </a:r>
            <a:endParaRPr lang="en-US" sz="17000" b="1" dirty="0">
              <a:solidFill>
                <a:srgbClr val="768EB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AFBDD1"/>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821872" y="1181100"/>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500" b="1" noProof="1">
                <a:solidFill>
                  <a:schemeClr val="tx1"/>
                </a:solidFill>
                <a:latin typeface="Arial" panose="020B0604020202020204" pitchFamily="34" charset="0"/>
                <a:cs typeface="Arial" panose="020B0604020202020204" pitchFamily="34" charset="0"/>
              </a:rPr>
              <a:t>Câu hỏi </a:t>
            </a:r>
            <a:r>
              <a:rPr lang="en-US" sz="4500" b="1" noProof="1">
                <a:solidFill>
                  <a:schemeClr val="tx1"/>
                </a:solidFill>
                <a:latin typeface="Arial" panose="020B0604020202020204" pitchFamily="34" charset="0"/>
                <a:cs typeface="Arial" panose="020B0604020202020204" pitchFamily="34" charset="0"/>
              </a:rPr>
              <a:t>3: </a:t>
            </a:r>
            <a:r>
              <a:rPr lang="en-US" sz="4500" noProof="1">
                <a:solidFill>
                  <a:schemeClr val="tx1"/>
                </a:solidFill>
                <a:latin typeface="Arial" panose="020B0604020202020204" pitchFamily="34" charset="0"/>
                <a:cs typeface="Arial" panose="020B0604020202020204" pitchFamily="34" charset="0"/>
              </a:rPr>
              <a:t>Dòng nào nói đúng nhất ý nghĩa của câu </a:t>
            </a:r>
            <a:r>
              <a:rPr lang="en-US" sz="4500" i="1" noProof="1" smtClean="0">
                <a:solidFill>
                  <a:schemeClr val="tx1"/>
                </a:solidFill>
                <a:latin typeface="Arial" panose="020B0604020202020204" pitchFamily="34" charset="0"/>
                <a:cs typeface="Arial" panose="020B0604020202020204" pitchFamily="34" charset="0"/>
              </a:rPr>
              <a:t>“Trẫm </a:t>
            </a:r>
            <a:r>
              <a:rPr lang="en-US" sz="4500" i="1" noProof="1">
                <a:solidFill>
                  <a:schemeClr val="tx1"/>
                </a:solidFill>
                <a:latin typeface="Arial" panose="020B0604020202020204" pitchFamily="34" charset="0"/>
                <a:cs typeface="Arial" panose="020B0604020202020204" pitchFamily="34" charset="0"/>
              </a:rPr>
              <a:t>rất đau xót về việc đó, không thể không dời </a:t>
            </a:r>
            <a:r>
              <a:rPr lang="en-US" sz="4500" i="1" noProof="1" smtClean="0">
                <a:solidFill>
                  <a:schemeClr val="tx1"/>
                </a:solidFill>
                <a:latin typeface="Arial" panose="020B0604020202020204" pitchFamily="34" charset="0"/>
                <a:cs typeface="Arial" panose="020B0604020202020204" pitchFamily="34" charset="0"/>
              </a:rPr>
              <a:t>đổi”</a:t>
            </a:r>
            <a:r>
              <a:rPr lang="en-US" sz="4500" noProof="1" smtClean="0">
                <a:solidFill>
                  <a:schemeClr val="tx1"/>
                </a:solidFill>
                <a:latin typeface="Arial" panose="020B0604020202020204" pitchFamily="34" charset="0"/>
                <a:cs typeface="Arial" panose="020B0604020202020204" pitchFamily="34" charset="0"/>
              </a:rPr>
              <a:t>? </a:t>
            </a:r>
            <a:endParaRPr lang="vi-VN" sz="4500" noProof="1">
              <a:solidFill>
                <a:schemeClr val="tx1"/>
              </a:solidFill>
              <a:latin typeface="Arial" panose="020B0604020202020204" pitchFamily="34" charset="0"/>
              <a:cs typeface="Arial" panose="020B0604020202020204" pitchFamily="34" charset="0"/>
            </a:endParaRPr>
          </a:p>
        </p:txBody>
      </p:sp>
      <p:sp>
        <p:nvSpPr>
          <p:cNvPr id="3" name="Đáp án đúng">
            <a:extLst>
              <a:ext uri="{FF2B5EF4-FFF2-40B4-BE49-F238E27FC236}">
                <a16:creationId xmlns:a16="http://schemas.microsoft.com/office/drawing/2014/main" id="{8B66CBE4-2DB9-BCF7-D1C4-281B894BFE17}"/>
              </a:ext>
            </a:extLst>
          </p:cNvPr>
          <p:cNvSpPr/>
          <p:nvPr/>
        </p:nvSpPr>
        <p:spPr>
          <a:xfrm>
            <a:off x="9663544"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200" noProof="1">
                <a:solidFill>
                  <a:schemeClr val="tx1"/>
                </a:solidFill>
                <a:latin typeface="Arial" panose="020B0604020202020204" pitchFamily="34" charset="0"/>
                <a:cs typeface="Arial" panose="020B0604020202020204" pitchFamily="34" charset="0"/>
              </a:rPr>
              <a:t>C. Khẳng định sự cần thiết phải dời đổi kinh đô</a:t>
            </a:r>
            <a:endParaRPr lang="vi-VN" sz="4200" noProof="1">
              <a:solidFill>
                <a:schemeClr val="tx1"/>
              </a:solidFill>
              <a:latin typeface="Arial" panose="020B0604020202020204" pitchFamily="34" charset="0"/>
              <a:cs typeface="Arial" panose="020B0604020202020204" pitchFamily="34" charset="0"/>
            </a:endParaRPr>
          </a:p>
        </p:txBody>
      </p:sp>
      <p:sp>
        <p:nvSpPr>
          <p:cNvPr id="4" name="Đáp án sai 1">
            <a:extLst>
              <a:ext uri="{FF2B5EF4-FFF2-40B4-BE49-F238E27FC236}">
                <a16:creationId xmlns:a16="http://schemas.microsoft.com/office/drawing/2014/main" id="{3FCD9830-5FD1-BD44-878B-228BD96CE996}"/>
              </a:ext>
            </a:extLst>
          </p:cNvPr>
          <p:cNvSpPr/>
          <p:nvPr/>
        </p:nvSpPr>
        <p:spPr>
          <a:xfrm>
            <a:off x="1821872"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200" noProof="1">
                <a:solidFill>
                  <a:schemeClr val="tx1"/>
                </a:solidFill>
                <a:latin typeface="Arial" panose="020B0604020202020204" pitchFamily="34" charset="0"/>
                <a:cs typeface="Arial" panose="020B0604020202020204" pitchFamily="34" charset="0"/>
              </a:rPr>
              <a:t>A. Phủ định sự cần thiết của việc dời đô</a:t>
            </a:r>
            <a:endParaRPr lang="vi-VN" sz="4200" noProof="1">
              <a:solidFill>
                <a:schemeClr val="tx1"/>
              </a:solidFill>
              <a:latin typeface="Arial" panose="020B0604020202020204" pitchFamily="34" charset="0"/>
              <a:cs typeface="Arial" panose="020B0604020202020204" pitchFamily="34" charset="0"/>
            </a:endParaRPr>
          </a:p>
        </p:txBody>
      </p:sp>
      <p:sp>
        <p:nvSpPr>
          <p:cNvPr id="5" name="Đáp án sai 2">
            <a:extLst>
              <a:ext uri="{FF2B5EF4-FFF2-40B4-BE49-F238E27FC236}">
                <a16:creationId xmlns:a16="http://schemas.microsoft.com/office/drawing/2014/main" id="{6A919885-0285-0403-1E09-FA94D8BC080B}"/>
              </a:ext>
            </a:extLst>
          </p:cNvPr>
          <p:cNvSpPr/>
          <p:nvPr/>
        </p:nvSpPr>
        <p:spPr>
          <a:xfrm>
            <a:off x="1826952" y="6891355"/>
            <a:ext cx="6802583" cy="28679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200" noProof="1">
                <a:solidFill>
                  <a:schemeClr val="tx1"/>
                </a:solidFill>
                <a:latin typeface="Arial" panose="020B0604020202020204" pitchFamily="34" charset="0"/>
                <a:cs typeface="Arial" panose="020B0604020202020204" pitchFamily="34" charset="0"/>
              </a:rPr>
              <a:t>B. </a:t>
            </a:r>
            <a:r>
              <a:rPr lang="vi-VN" sz="4200" noProof="1">
                <a:solidFill>
                  <a:schemeClr val="tx1"/>
                </a:solidFill>
                <a:latin typeface="Arial" panose="020B0604020202020204" pitchFamily="34" charset="0"/>
                <a:cs typeface="Arial" panose="020B0604020202020204" pitchFamily="34" charset="0"/>
              </a:rPr>
              <a:t>Phủ định sự đau xót của nhà vua trước việc phải dời đô</a:t>
            </a:r>
          </a:p>
        </p:txBody>
      </p:sp>
      <p:sp>
        <p:nvSpPr>
          <p:cNvPr id="6" name="Đáp án sai 3">
            <a:extLst>
              <a:ext uri="{FF2B5EF4-FFF2-40B4-BE49-F238E27FC236}">
                <a16:creationId xmlns:a16="http://schemas.microsoft.com/office/drawing/2014/main" id="{2E7D83A4-3758-8699-4DD0-010A80780539}"/>
              </a:ext>
            </a:extLst>
          </p:cNvPr>
          <p:cNvSpPr/>
          <p:nvPr/>
        </p:nvSpPr>
        <p:spPr>
          <a:xfrm>
            <a:off x="9663544" y="6896100"/>
            <a:ext cx="6802583" cy="28765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200" noProof="1">
                <a:solidFill>
                  <a:schemeClr val="tx1"/>
                </a:solidFill>
                <a:latin typeface="Arial" panose="020B0604020202020204" pitchFamily="34" charset="0"/>
                <a:cs typeface="Arial" panose="020B0604020202020204" pitchFamily="34" charset="0"/>
              </a:rPr>
              <a:t>D. </a:t>
            </a:r>
            <a:r>
              <a:rPr lang="vi-VN" sz="4200" noProof="1">
                <a:solidFill>
                  <a:schemeClr val="tx1"/>
                </a:solidFill>
                <a:latin typeface="Arial" panose="020B0604020202020204" pitchFamily="34" charset="0"/>
                <a:cs typeface="Arial" panose="020B0604020202020204" pitchFamily="34" charset="0"/>
              </a:rPr>
              <a:t>Khẳng định lòng yêu nước của nhà vua</a:t>
            </a: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190944" y="5284691"/>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331739" y="8334376"/>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90944" y="8623185"/>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231225" y="5466474"/>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258248055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strips(downLeft)">
                                      <p:cBhvr>
                                        <p:cTn id="18" dur="500"/>
                                        <p:tgtEl>
                                          <p:spTgt spid="3"/>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AFBDD1"/>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905820" y="668942"/>
            <a:ext cx="16834924" cy="25713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500" b="1" noProof="1">
                <a:solidFill>
                  <a:schemeClr val="tx1"/>
                </a:solidFill>
                <a:latin typeface="Arial" panose="020B0604020202020204" pitchFamily="34" charset="0"/>
                <a:cs typeface="Arial" panose="020B0604020202020204" pitchFamily="34" charset="0"/>
              </a:rPr>
              <a:t>Câu hỏi </a:t>
            </a:r>
            <a:r>
              <a:rPr lang="en-US" sz="4500" b="1" noProof="1" smtClean="0">
                <a:solidFill>
                  <a:schemeClr val="tx1"/>
                </a:solidFill>
                <a:latin typeface="Arial" panose="020B0604020202020204" pitchFamily="34" charset="0"/>
                <a:cs typeface="Arial" panose="020B0604020202020204" pitchFamily="34" charset="0"/>
              </a:rPr>
              <a:t>4: </a:t>
            </a:r>
            <a:r>
              <a:rPr lang="vi-VN" sz="4500" noProof="1">
                <a:solidFill>
                  <a:schemeClr val="tx1"/>
                </a:solidFill>
                <a:latin typeface="Arial" panose="020B0604020202020204" pitchFamily="34" charset="0"/>
                <a:cs typeface="Arial" panose="020B0604020202020204" pitchFamily="34" charset="0"/>
              </a:rPr>
              <a:t>Câu văn nào dưới đây trực tiếp bày tỏ nỗi lòng của Lý Công Uẩn?</a:t>
            </a:r>
            <a:r>
              <a:rPr lang="en-US" sz="4500" noProof="1" smtClean="0">
                <a:solidFill>
                  <a:schemeClr val="tx1"/>
                </a:solidFill>
                <a:latin typeface="Arial" panose="020B0604020202020204" pitchFamily="34" charset="0"/>
                <a:cs typeface="Arial" panose="020B0604020202020204" pitchFamily="34" charset="0"/>
              </a:rPr>
              <a:t> </a:t>
            </a:r>
            <a:endParaRPr lang="vi-VN" sz="4500" noProof="1">
              <a:solidFill>
                <a:schemeClr val="tx1"/>
              </a:solidFill>
              <a:latin typeface="Arial" panose="020B0604020202020204" pitchFamily="34" charset="0"/>
              <a:cs typeface="Arial" panose="020B0604020202020204" pitchFamily="34" charset="0"/>
            </a:endParaRPr>
          </a:p>
        </p:txBody>
      </p:sp>
      <p:sp>
        <p:nvSpPr>
          <p:cNvPr id="3" name="Đáp án đúng">
            <a:extLst>
              <a:ext uri="{FF2B5EF4-FFF2-40B4-BE49-F238E27FC236}">
                <a16:creationId xmlns:a16="http://schemas.microsoft.com/office/drawing/2014/main" id="{8B66CBE4-2DB9-BCF7-D1C4-281B894BFE17}"/>
              </a:ext>
            </a:extLst>
          </p:cNvPr>
          <p:cNvSpPr/>
          <p:nvPr/>
        </p:nvSpPr>
        <p:spPr>
          <a:xfrm>
            <a:off x="8229600" y="3695701"/>
            <a:ext cx="9511144" cy="26618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C. Trẫm rất đau xót về việc đó, không thể không dời đổi</a:t>
            </a:r>
            <a:endParaRPr lang="vi-VN" sz="4000" noProof="1">
              <a:solidFill>
                <a:schemeClr val="tx1"/>
              </a:solidFill>
              <a:latin typeface="Arial" panose="020B0604020202020204" pitchFamily="34" charset="0"/>
              <a:cs typeface="Arial" panose="020B0604020202020204" pitchFamily="34" charset="0"/>
            </a:endParaRPr>
          </a:p>
        </p:txBody>
      </p:sp>
      <p:sp>
        <p:nvSpPr>
          <p:cNvPr id="4" name="Đáp án sai 1">
            <a:extLst>
              <a:ext uri="{FF2B5EF4-FFF2-40B4-BE49-F238E27FC236}">
                <a16:creationId xmlns:a16="http://schemas.microsoft.com/office/drawing/2014/main" id="{3FCD9830-5FD1-BD44-878B-228BD96CE996}"/>
              </a:ext>
            </a:extLst>
          </p:cNvPr>
          <p:cNvSpPr/>
          <p:nvPr/>
        </p:nvSpPr>
        <p:spPr>
          <a:xfrm>
            <a:off x="905820" y="3695700"/>
            <a:ext cx="7100455" cy="266180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A. Phải đâu các vua thời Tam đại theo ý riêng mình mà tự ý chuyển dời?</a:t>
            </a:r>
            <a:endParaRPr lang="vi-VN" sz="4000" noProof="1">
              <a:solidFill>
                <a:schemeClr val="tx1"/>
              </a:solidFill>
              <a:latin typeface="Arial" panose="020B0604020202020204" pitchFamily="34" charset="0"/>
              <a:cs typeface="Arial" panose="020B0604020202020204" pitchFamily="34" charset="0"/>
            </a:endParaRPr>
          </a:p>
        </p:txBody>
      </p:sp>
      <p:sp>
        <p:nvSpPr>
          <p:cNvPr id="5" name="Đáp án sai 2">
            <a:extLst>
              <a:ext uri="{FF2B5EF4-FFF2-40B4-BE49-F238E27FC236}">
                <a16:creationId xmlns:a16="http://schemas.microsoft.com/office/drawing/2014/main" id="{6A919885-0285-0403-1E09-FA94D8BC080B}"/>
              </a:ext>
            </a:extLst>
          </p:cNvPr>
          <p:cNvSpPr/>
          <p:nvPr/>
        </p:nvSpPr>
        <p:spPr>
          <a:xfrm>
            <a:off x="905820" y="6613802"/>
            <a:ext cx="7100455" cy="26393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B. Trẫm muốn dựa vào sự thuận lợi của đất ấy để định chỗ ở</a:t>
            </a:r>
            <a:endParaRPr lang="vi-VN" sz="4000" noProof="1">
              <a:solidFill>
                <a:schemeClr val="tx1"/>
              </a:solidFill>
              <a:latin typeface="Arial" panose="020B0604020202020204" pitchFamily="34" charset="0"/>
              <a:cs typeface="Arial" panose="020B0604020202020204" pitchFamily="34" charset="0"/>
            </a:endParaRPr>
          </a:p>
        </p:txBody>
      </p:sp>
      <p:sp>
        <p:nvSpPr>
          <p:cNvPr id="6" name="Đáp án sai 3">
            <a:extLst>
              <a:ext uri="{FF2B5EF4-FFF2-40B4-BE49-F238E27FC236}">
                <a16:creationId xmlns:a16="http://schemas.microsoft.com/office/drawing/2014/main" id="{2E7D83A4-3758-8699-4DD0-010A80780539}"/>
              </a:ext>
            </a:extLst>
          </p:cNvPr>
          <p:cNvSpPr/>
          <p:nvPr/>
        </p:nvSpPr>
        <p:spPr>
          <a:xfrm>
            <a:off x="8229599" y="6605152"/>
            <a:ext cx="9511145" cy="26479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D. </a:t>
            </a:r>
            <a:r>
              <a:rPr lang="vi-VN" sz="4000" noProof="1">
                <a:solidFill>
                  <a:schemeClr val="tx1"/>
                </a:solidFill>
                <a:latin typeface="Arial" panose="020B0604020202020204" pitchFamily="34" charset="0"/>
                <a:cs typeface="Arial" panose="020B0604020202020204" pitchFamily="34" charset="0"/>
              </a:rPr>
              <a:t>Thật là chốn tụ hội trọng yếu của bốn phương đất nước, cũng là nơi kinh đô bậc nhất của đế vương muôn đời</a:t>
            </a: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6106830" y="5049461"/>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6550090" y="8070732"/>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6566415" y="8070732"/>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6550090" y="4965915"/>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396549160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strips(downLeft)">
                                      <p:cBhvr>
                                        <p:cTn id="18" dur="500"/>
                                        <p:tgtEl>
                                          <p:spTgt spid="3"/>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AFBDD1"/>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457200" y="678612"/>
            <a:ext cx="17221200" cy="245398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500" b="1" noProof="1">
                <a:solidFill>
                  <a:schemeClr val="tx1"/>
                </a:solidFill>
                <a:latin typeface="Arial" panose="020B0604020202020204" pitchFamily="34" charset="0"/>
                <a:cs typeface="Arial" panose="020B0604020202020204" pitchFamily="34" charset="0"/>
              </a:rPr>
              <a:t>Câu hỏi </a:t>
            </a:r>
            <a:r>
              <a:rPr lang="en-US" sz="4500" b="1" noProof="1" smtClean="0">
                <a:solidFill>
                  <a:schemeClr val="tx1"/>
                </a:solidFill>
                <a:latin typeface="Arial" panose="020B0604020202020204" pitchFamily="34" charset="0"/>
                <a:cs typeface="Arial" panose="020B0604020202020204" pitchFamily="34" charset="0"/>
              </a:rPr>
              <a:t>5: </a:t>
            </a:r>
            <a:r>
              <a:rPr lang="vi-VN" sz="4500" noProof="1">
                <a:solidFill>
                  <a:schemeClr val="tx1"/>
                </a:solidFill>
                <a:latin typeface="Arial" panose="020B0604020202020204" pitchFamily="34" charset="0"/>
                <a:cs typeface="Arial" panose="020B0604020202020204" pitchFamily="34" charset="0"/>
              </a:rPr>
              <a:t>Đâu không phải là lí do nhà vua quyết định rời kinh thành khỏi Hoa Lư?</a:t>
            </a:r>
            <a:r>
              <a:rPr lang="en-US" sz="4500" noProof="1" smtClean="0">
                <a:solidFill>
                  <a:schemeClr val="tx1"/>
                </a:solidFill>
                <a:latin typeface="Arial" panose="020B0604020202020204" pitchFamily="34" charset="0"/>
                <a:cs typeface="Arial" panose="020B0604020202020204" pitchFamily="34" charset="0"/>
              </a:rPr>
              <a:t> </a:t>
            </a:r>
            <a:endParaRPr lang="vi-VN" sz="4500" noProof="1">
              <a:solidFill>
                <a:schemeClr val="tx1"/>
              </a:solidFill>
              <a:latin typeface="Arial" panose="020B0604020202020204" pitchFamily="34" charset="0"/>
              <a:cs typeface="Arial" panose="020B0604020202020204" pitchFamily="34" charset="0"/>
            </a:endParaRPr>
          </a:p>
        </p:txBody>
      </p:sp>
      <p:sp>
        <p:nvSpPr>
          <p:cNvPr id="3" name="Đáp án đúng">
            <a:extLst>
              <a:ext uri="{FF2B5EF4-FFF2-40B4-BE49-F238E27FC236}">
                <a16:creationId xmlns:a16="http://schemas.microsoft.com/office/drawing/2014/main" id="{8B66CBE4-2DB9-BCF7-D1C4-281B894BFE17}"/>
              </a:ext>
            </a:extLst>
          </p:cNvPr>
          <p:cNvSpPr/>
          <p:nvPr/>
        </p:nvSpPr>
        <p:spPr>
          <a:xfrm>
            <a:off x="8686800" y="6508162"/>
            <a:ext cx="8991600" cy="27917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D. </a:t>
            </a:r>
            <a:r>
              <a:rPr lang="vi-VN" sz="4000" noProof="1">
                <a:solidFill>
                  <a:schemeClr val="tx1"/>
                </a:solidFill>
                <a:cs typeface="Arial" panose="020B0604020202020204" pitchFamily="34" charset="0"/>
              </a:rPr>
              <a:t>Vì Đại La là một nơi có địa hình phù hợp để vừa phát triển kinh tế, vừa phòng thủ</a:t>
            </a:r>
            <a:endParaRPr lang="vi-VN" sz="4000" noProof="1">
              <a:solidFill>
                <a:schemeClr val="tx1"/>
              </a:solidFill>
              <a:latin typeface="Arial" panose="020B0604020202020204" pitchFamily="34" charset="0"/>
              <a:cs typeface="Arial" panose="020B0604020202020204" pitchFamily="34" charset="0"/>
            </a:endParaRPr>
          </a:p>
        </p:txBody>
      </p:sp>
      <p:sp>
        <p:nvSpPr>
          <p:cNvPr id="4" name="Đáp án sai 1">
            <a:extLst>
              <a:ext uri="{FF2B5EF4-FFF2-40B4-BE49-F238E27FC236}">
                <a16:creationId xmlns:a16="http://schemas.microsoft.com/office/drawing/2014/main" id="{3FCD9830-5FD1-BD44-878B-228BD96CE996}"/>
              </a:ext>
            </a:extLst>
          </p:cNvPr>
          <p:cNvSpPr/>
          <p:nvPr/>
        </p:nvSpPr>
        <p:spPr>
          <a:xfrm>
            <a:off x="457200" y="3432464"/>
            <a:ext cx="8014855" cy="281939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A. </a:t>
            </a:r>
            <a:r>
              <a:rPr lang="vi-VN" sz="4000" noProof="1">
                <a:solidFill>
                  <a:schemeClr val="tx1"/>
                </a:solidFill>
                <a:latin typeface="Arial" panose="020B0604020202020204" pitchFamily="34" charset="0"/>
                <a:cs typeface="Arial" panose="020B0604020202020204" pitchFamily="34" charset="0"/>
              </a:rPr>
              <a:t>Hoa Lư là vùng có địa thế hiểm trở, hợp với chiến lược phòng thủ</a:t>
            </a:r>
          </a:p>
        </p:txBody>
      </p:sp>
      <p:sp>
        <p:nvSpPr>
          <p:cNvPr id="5" name="Đáp án sai 2">
            <a:extLst>
              <a:ext uri="{FF2B5EF4-FFF2-40B4-BE49-F238E27FC236}">
                <a16:creationId xmlns:a16="http://schemas.microsoft.com/office/drawing/2014/main" id="{6A919885-0285-0403-1E09-FA94D8BC080B}"/>
              </a:ext>
            </a:extLst>
          </p:cNvPr>
          <p:cNvSpPr/>
          <p:nvPr/>
        </p:nvSpPr>
        <p:spPr>
          <a:xfrm>
            <a:off x="457200" y="6508162"/>
            <a:ext cx="8014855" cy="27917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B. </a:t>
            </a:r>
            <a:r>
              <a:rPr lang="vi-VN" sz="4000" noProof="1">
                <a:solidFill>
                  <a:schemeClr val="tx1"/>
                </a:solidFill>
                <a:cs typeface="Arial" panose="020B0604020202020204" pitchFamily="34" charset="0"/>
              </a:rPr>
              <a:t>Đất nước đặt ra nhu cầu phát triển, cho nên đô thành phải dời chuyển ra nơi có địa thế khác</a:t>
            </a:r>
            <a:endParaRPr lang="vi-VN" sz="4000" noProof="1">
              <a:solidFill>
                <a:schemeClr val="tx1"/>
              </a:solidFill>
              <a:latin typeface="Arial" panose="020B0604020202020204" pitchFamily="34" charset="0"/>
              <a:cs typeface="Arial" panose="020B0604020202020204" pitchFamily="34" charset="0"/>
            </a:endParaRPr>
          </a:p>
        </p:txBody>
      </p:sp>
      <p:sp>
        <p:nvSpPr>
          <p:cNvPr id="6" name="Đáp án sai 3">
            <a:extLst>
              <a:ext uri="{FF2B5EF4-FFF2-40B4-BE49-F238E27FC236}">
                <a16:creationId xmlns:a16="http://schemas.microsoft.com/office/drawing/2014/main" id="{2E7D83A4-3758-8699-4DD0-010A80780539}"/>
              </a:ext>
            </a:extLst>
          </p:cNvPr>
          <p:cNvSpPr/>
          <p:nvPr/>
        </p:nvSpPr>
        <p:spPr>
          <a:xfrm>
            <a:off x="8686800" y="3432464"/>
            <a:ext cx="8991600" cy="281939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C. </a:t>
            </a:r>
            <a:r>
              <a:rPr lang="vi-VN" sz="4000" noProof="1">
                <a:solidFill>
                  <a:schemeClr val="tx1"/>
                </a:solidFill>
                <a:cs typeface="Arial" panose="020B0604020202020204" pitchFamily="34" charset="0"/>
              </a:rPr>
              <a:t>Vì Đại La là nơi hội tụ nhiều thuận lợi cho sự phát triển của đất nước trong thời điểm hiện tại và tương lai</a:t>
            </a:r>
            <a:endParaRPr lang="vi-VN" sz="4000" noProof="1">
              <a:solidFill>
                <a:schemeClr val="tx1"/>
              </a:solidFill>
              <a:latin typeface="Arial" panose="020B0604020202020204" pitchFamily="34" charset="0"/>
              <a:cs typeface="Arial" panose="020B0604020202020204" pitchFamily="34" charset="0"/>
            </a:endParaRP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6308646" y="7846288"/>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138699" y="7925601"/>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6403217" y="5115791"/>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196872" y="5115791"/>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48511024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Left)">
                                      <p:cBhvr>
                                        <p:cTn id="18" dur="500"/>
                                        <p:tgtEl>
                                          <p:spTgt spid="6"/>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trips(downLef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AFBDD1"/>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52400" y="190501"/>
            <a:ext cx="17983200" cy="6692830"/>
          </a:xfrm>
          <a:prstGeom prst="roundRect">
            <a:avLst>
              <a:gd name="adj" fmla="val 65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300" b="1" noProof="1">
                <a:solidFill>
                  <a:schemeClr val="tx1"/>
                </a:solidFill>
                <a:latin typeface="Arial" panose="020B0604020202020204" pitchFamily="34" charset="0"/>
                <a:cs typeface="Arial" panose="020B0604020202020204" pitchFamily="34" charset="0"/>
              </a:rPr>
              <a:t>Câu hỏi </a:t>
            </a:r>
            <a:r>
              <a:rPr lang="en-US" sz="3300" b="1" noProof="1" smtClean="0">
                <a:solidFill>
                  <a:schemeClr val="tx1"/>
                </a:solidFill>
                <a:latin typeface="Arial" panose="020B0604020202020204" pitchFamily="34" charset="0"/>
                <a:cs typeface="Arial" panose="020B0604020202020204" pitchFamily="34" charset="0"/>
              </a:rPr>
              <a:t>6: </a:t>
            </a:r>
            <a:r>
              <a:rPr lang="vi-VN" sz="3300" noProof="1">
                <a:solidFill>
                  <a:schemeClr val="tx1"/>
                </a:solidFill>
                <a:latin typeface="Arial" panose="020B0604020202020204" pitchFamily="34" charset="0"/>
                <a:cs typeface="Arial" panose="020B0604020202020204" pitchFamily="34" charset="0"/>
              </a:rPr>
              <a:t>Hãy sắp xếp các ý dưới đây theo trình tự lí lẽ mà Lí Công Uẩn đưa ra để khẳng định việc dời đô là cần </a:t>
            </a:r>
            <a:r>
              <a:rPr lang="vi-VN" sz="3300" noProof="1" smtClean="0">
                <a:solidFill>
                  <a:schemeClr val="tx1"/>
                </a:solidFill>
                <a:latin typeface="Arial" panose="020B0604020202020204" pitchFamily="34" charset="0"/>
                <a:cs typeface="Arial" panose="020B0604020202020204" pitchFamily="34" charset="0"/>
              </a:rPr>
              <a:t>thiết</a:t>
            </a:r>
            <a:r>
              <a:rPr lang="en-US" sz="3300" noProof="1" smtClean="0">
                <a:solidFill>
                  <a:schemeClr val="tx1"/>
                </a:solidFill>
                <a:latin typeface="Arial" panose="020B0604020202020204" pitchFamily="34" charset="0"/>
                <a:cs typeface="Arial" panose="020B0604020202020204" pitchFamily="34" charset="0"/>
              </a:rPr>
              <a:t>:</a:t>
            </a:r>
            <a:endParaRPr lang="vi-VN" sz="3300" noProof="1">
              <a:solidFill>
                <a:schemeClr val="tx1"/>
              </a:solidFill>
              <a:latin typeface="Arial" panose="020B0604020202020204" pitchFamily="34" charset="0"/>
              <a:cs typeface="Arial" panose="020B0604020202020204" pitchFamily="34" charset="0"/>
            </a:endParaRPr>
          </a:p>
          <a:p>
            <a:pPr algn="just">
              <a:lnSpc>
                <a:spcPct val="150000"/>
              </a:lnSpc>
            </a:pPr>
            <a:r>
              <a:rPr lang="vi-VN" sz="3300" noProof="1">
                <a:solidFill>
                  <a:schemeClr val="tx1"/>
                </a:solidFill>
                <a:latin typeface="Arial" panose="020B0604020202020204" pitchFamily="34" charset="0"/>
                <a:cs typeface="Arial" panose="020B0604020202020204" pitchFamily="34" charset="0"/>
              </a:rPr>
              <a:t>a. Thuyết phục người nghe bằng cách chỉ rõ những điều kiện thuận lợi của thành Đại La. (1)</a:t>
            </a:r>
          </a:p>
          <a:p>
            <a:pPr algn="just">
              <a:lnSpc>
                <a:spcPct val="150000"/>
              </a:lnSpc>
            </a:pPr>
            <a:r>
              <a:rPr lang="vi-VN" sz="3300" noProof="1">
                <a:solidFill>
                  <a:schemeClr val="tx1"/>
                </a:solidFill>
                <a:latin typeface="Arial" panose="020B0604020202020204" pitchFamily="34" charset="0"/>
                <a:cs typeface="Arial" panose="020B0604020202020204" pitchFamily="34" charset="0"/>
              </a:rPr>
              <a:t>b. Tác giả đưa ra những dẫn chứng lịch sử chứng tỏ việc dời đô xưa nay không phải là tùy tiện, trái lại luôn đáp ứng yêu cầu của các vương triều phong kiến, phù hợp với ý dân và mệnh trời. (2)</a:t>
            </a:r>
          </a:p>
          <a:p>
            <a:pPr algn="just">
              <a:lnSpc>
                <a:spcPct val="150000"/>
              </a:lnSpc>
            </a:pPr>
            <a:r>
              <a:rPr lang="vi-VN" sz="3300" noProof="1">
                <a:solidFill>
                  <a:schemeClr val="tx1"/>
                </a:solidFill>
                <a:latin typeface="Arial" panose="020B0604020202020204" pitchFamily="34" charset="0"/>
                <a:cs typeface="Arial" panose="020B0604020202020204" pitchFamily="34" charset="0"/>
              </a:rPr>
              <a:t>c. Kết luận: Xem khắp đất Việt ta, chỉ nơi này là thắng địa. Thật là chốn tụ hội trọng yếu của bốn phương đất nước; cũng là nơi kinh đô bậc nhất của đế vương muôn đời". (3)</a:t>
            </a:r>
          </a:p>
          <a:p>
            <a:pPr algn="just">
              <a:lnSpc>
                <a:spcPct val="150000"/>
              </a:lnSpc>
            </a:pPr>
            <a:r>
              <a:rPr lang="vi-VN" sz="3300" noProof="1">
                <a:solidFill>
                  <a:schemeClr val="tx1"/>
                </a:solidFill>
                <a:latin typeface="Arial" panose="020B0604020202020204" pitchFamily="34" charset="0"/>
                <a:cs typeface="Arial" panose="020B0604020202020204" pitchFamily="34" charset="0"/>
              </a:rPr>
              <a:t>d. Kinh đô Hoa Lư không thích hợp nữa bởi nó không đáp ứng được những yêu cầu trên. (4</a:t>
            </a:r>
            <a:r>
              <a:rPr lang="vi-VN" sz="3300" noProof="1" smtClean="0">
                <a:solidFill>
                  <a:schemeClr val="tx1"/>
                </a:solidFill>
                <a:latin typeface="Arial" panose="020B0604020202020204" pitchFamily="34" charset="0"/>
                <a:cs typeface="Arial" panose="020B0604020202020204" pitchFamily="34" charset="0"/>
              </a:rPr>
              <a:t>)</a:t>
            </a:r>
            <a:endParaRPr lang="vi-VN" sz="3300" noProof="1">
              <a:solidFill>
                <a:schemeClr val="tx1"/>
              </a:solidFill>
              <a:latin typeface="Arial" panose="020B0604020202020204" pitchFamily="34" charset="0"/>
              <a:cs typeface="Arial" panose="020B0604020202020204" pitchFamily="34" charset="0"/>
            </a:endParaRPr>
          </a:p>
        </p:txBody>
      </p:sp>
      <p:sp>
        <p:nvSpPr>
          <p:cNvPr id="3" name="Đáp án đúng">
            <a:extLst>
              <a:ext uri="{FF2B5EF4-FFF2-40B4-BE49-F238E27FC236}">
                <a16:creationId xmlns:a16="http://schemas.microsoft.com/office/drawing/2014/main" id="{8B66CBE4-2DB9-BCF7-D1C4-281B894BFE17}"/>
              </a:ext>
            </a:extLst>
          </p:cNvPr>
          <p:cNvSpPr/>
          <p:nvPr/>
        </p:nvSpPr>
        <p:spPr>
          <a:xfrm>
            <a:off x="1285947" y="7173294"/>
            <a:ext cx="6802583" cy="131613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500" noProof="1">
                <a:solidFill>
                  <a:schemeClr val="tx1"/>
                </a:solidFill>
                <a:latin typeface="Arial" panose="020B0604020202020204" pitchFamily="34" charset="0"/>
                <a:cs typeface="Arial" panose="020B0604020202020204" pitchFamily="34" charset="0"/>
              </a:rPr>
              <a:t>A. (2) – (4) – (1) – (3)</a:t>
            </a:r>
            <a:endParaRPr lang="vi-VN" sz="3500" noProof="1">
              <a:solidFill>
                <a:schemeClr val="tx1"/>
              </a:solidFill>
              <a:latin typeface="Arial" panose="020B0604020202020204" pitchFamily="34" charset="0"/>
              <a:cs typeface="Arial" panose="020B0604020202020204" pitchFamily="34" charset="0"/>
            </a:endParaRPr>
          </a:p>
        </p:txBody>
      </p:sp>
      <p:sp>
        <p:nvSpPr>
          <p:cNvPr id="4" name="Đáp án sai 1">
            <a:extLst>
              <a:ext uri="{FF2B5EF4-FFF2-40B4-BE49-F238E27FC236}">
                <a16:creationId xmlns:a16="http://schemas.microsoft.com/office/drawing/2014/main" id="{3FCD9830-5FD1-BD44-878B-228BD96CE996}"/>
              </a:ext>
            </a:extLst>
          </p:cNvPr>
          <p:cNvSpPr/>
          <p:nvPr/>
        </p:nvSpPr>
        <p:spPr>
          <a:xfrm>
            <a:off x="1304010" y="8625940"/>
            <a:ext cx="6802583" cy="120517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500" noProof="1">
                <a:solidFill>
                  <a:schemeClr val="tx1"/>
                </a:solidFill>
                <a:latin typeface="Arial" panose="020B0604020202020204" pitchFamily="34" charset="0"/>
                <a:cs typeface="Arial" panose="020B0604020202020204" pitchFamily="34" charset="0"/>
              </a:rPr>
              <a:t>B. (1) – (2) –</a:t>
            </a:r>
            <a:r>
              <a:rPr lang="en-US" sz="3500" noProof="1" smtClean="0">
                <a:solidFill>
                  <a:schemeClr val="tx1"/>
                </a:solidFill>
                <a:latin typeface="Arial" panose="020B0604020202020204" pitchFamily="34" charset="0"/>
                <a:cs typeface="Arial" panose="020B0604020202020204" pitchFamily="34" charset="0"/>
              </a:rPr>
              <a:t> </a:t>
            </a:r>
            <a:r>
              <a:rPr lang="en-US" sz="3500" noProof="1">
                <a:solidFill>
                  <a:schemeClr val="tx1"/>
                </a:solidFill>
                <a:latin typeface="Arial" panose="020B0604020202020204" pitchFamily="34" charset="0"/>
                <a:cs typeface="Arial" panose="020B0604020202020204" pitchFamily="34" charset="0"/>
              </a:rPr>
              <a:t>(3) –</a:t>
            </a:r>
            <a:r>
              <a:rPr lang="en-US" sz="3500" noProof="1" smtClean="0">
                <a:solidFill>
                  <a:schemeClr val="tx1"/>
                </a:solidFill>
                <a:latin typeface="Arial" panose="020B0604020202020204" pitchFamily="34" charset="0"/>
                <a:cs typeface="Arial" panose="020B0604020202020204" pitchFamily="34" charset="0"/>
              </a:rPr>
              <a:t> </a:t>
            </a:r>
            <a:r>
              <a:rPr lang="en-US" sz="3500" noProof="1">
                <a:solidFill>
                  <a:schemeClr val="tx1"/>
                </a:solidFill>
                <a:latin typeface="Arial" panose="020B0604020202020204" pitchFamily="34" charset="0"/>
                <a:cs typeface="Arial" panose="020B0604020202020204" pitchFamily="34" charset="0"/>
              </a:rPr>
              <a:t>(4)</a:t>
            </a:r>
            <a:endParaRPr lang="vi-VN" sz="3500" noProof="1">
              <a:solidFill>
                <a:schemeClr val="tx1"/>
              </a:solidFill>
              <a:latin typeface="Arial" panose="020B0604020202020204" pitchFamily="34" charset="0"/>
              <a:cs typeface="Arial" panose="020B0604020202020204" pitchFamily="34" charset="0"/>
            </a:endParaRPr>
          </a:p>
        </p:txBody>
      </p:sp>
      <p:sp>
        <p:nvSpPr>
          <p:cNvPr id="5" name="Đáp án sai 2">
            <a:extLst>
              <a:ext uri="{FF2B5EF4-FFF2-40B4-BE49-F238E27FC236}">
                <a16:creationId xmlns:a16="http://schemas.microsoft.com/office/drawing/2014/main" id="{6A919885-0285-0403-1E09-FA94D8BC080B}"/>
              </a:ext>
            </a:extLst>
          </p:cNvPr>
          <p:cNvSpPr/>
          <p:nvPr/>
        </p:nvSpPr>
        <p:spPr>
          <a:xfrm>
            <a:off x="9247857" y="7173294"/>
            <a:ext cx="6802583" cy="131613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500" noProof="1">
                <a:solidFill>
                  <a:schemeClr val="tx1"/>
                </a:solidFill>
                <a:latin typeface="Arial" panose="020B0604020202020204" pitchFamily="34" charset="0"/>
                <a:cs typeface="Arial" panose="020B0604020202020204" pitchFamily="34" charset="0"/>
              </a:rPr>
              <a:t>C. (4) –</a:t>
            </a:r>
            <a:r>
              <a:rPr lang="en-US" sz="3500" noProof="1" smtClean="0">
                <a:solidFill>
                  <a:schemeClr val="tx1"/>
                </a:solidFill>
                <a:latin typeface="Arial" panose="020B0604020202020204" pitchFamily="34" charset="0"/>
                <a:cs typeface="Arial" panose="020B0604020202020204" pitchFamily="34" charset="0"/>
              </a:rPr>
              <a:t> </a:t>
            </a:r>
            <a:r>
              <a:rPr lang="en-US" sz="3500" noProof="1">
                <a:solidFill>
                  <a:schemeClr val="tx1"/>
                </a:solidFill>
                <a:latin typeface="Arial" panose="020B0604020202020204" pitchFamily="34" charset="0"/>
                <a:cs typeface="Arial" panose="020B0604020202020204" pitchFamily="34" charset="0"/>
              </a:rPr>
              <a:t>(3) –</a:t>
            </a:r>
            <a:r>
              <a:rPr lang="en-US" sz="3500" noProof="1" smtClean="0">
                <a:solidFill>
                  <a:schemeClr val="tx1"/>
                </a:solidFill>
                <a:latin typeface="Arial" panose="020B0604020202020204" pitchFamily="34" charset="0"/>
                <a:cs typeface="Arial" panose="020B0604020202020204" pitchFamily="34" charset="0"/>
              </a:rPr>
              <a:t> </a:t>
            </a:r>
            <a:r>
              <a:rPr lang="en-US" sz="3500" noProof="1">
                <a:solidFill>
                  <a:schemeClr val="tx1"/>
                </a:solidFill>
                <a:latin typeface="Arial" panose="020B0604020202020204" pitchFamily="34" charset="0"/>
                <a:cs typeface="Arial" panose="020B0604020202020204" pitchFamily="34" charset="0"/>
              </a:rPr>
              <a:t>(2) –</a:t>
            </a:r>
            <a:r>
              <a:rPr lang="en-US" sz="3500" noProof="1" smtClean="0">
                <a:solidFill>
                  <a:schemeClr val="tx1"/>
                </a:solidFill>
                <a:latin typeface="Arial" panose="020B0604020202020204" pitchFamily="34" charset="0"/>
                <a:cs typeface="Arial" panose="020B0604020202020204" pitchFamily="34" charset="0"/>
              </a:rPr>
              <a:t> </a:t>
            </a:r>
            <a:r>
              <a:rPr lang="en-US" sz="3500" noProof="1">
                <a:solidFill>
                  <a:schemeClr val="tx1"/>
                </a:solidFill>
                <a:latin typeface="Arial" panose="020B0604020202020204" pitchFamily="34" charset="0"/>
                <a:cs typeface="Arial" panose="020B0604020202020204" pitchFamily="34" charset="0"/>
              </a:rPr>
              <a:t>(1)</a:t>
            </a:r>
            <a:endParaRPr lang="vi-VN" sz="3500" noProof="1">
              <a:solidFill>
                <a:schemeClr val="tx1"/>
              </a:solidFill>
              <a:latin typeface="Arial" panose="020B0604020202020204" pitchFamily="34" charset="0"/>
              <a:cs typeface="Arial" panose="020B0604020202020204" pitchFamily="34" charset="0"/>
            </a:endParaRPr>
          </a:p>
        </p:txBody>
      </p:sp>
      <p:sp>
        <p:nvSpPr>
          <p:cNvPr id="6" name="Đáp án sai 3">
            <a:extLst>
              <a:ext uri="{FF2B5EF4-FFF2-40B4-BE49-F238E27FC236}">
                <a16:creationId xmlns:a16="http://schemas.microsoft.com/office/drawing/2014/main" id="{2E7D83A4-3758-8699-4DD0-010A80780539}"/>
              </a:ext>
            </a:extLst>
          </p:cNvPr>
          <p:cNvSpPr/>
          <p:nvPr/>
        </p:nvSpPr>
        <p:spPr>
          <a:xfrm>
            <a:off x="9247857" y="8625941"/>
            <a:ext cx="6802583" cy="120517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500" noProof="1">
                <a:solidFill>
                  <a:schemeClr val="tx1"/>
                </a:solidFill>
                <a:latin typeface="Arial" panose="020B0604020202020204" pitchFamily="34" charset="0"/>
                <a:cs typeface="Arial" panose="020B0604020202020204" pitchFamily="34" charset="0"/>
              </a:rPr>
              <a:t>D. (3) –</a:t>
            </a:r>
            <a:r>
              <a:rPr lang="en-US" sz="3500" noProof="1" smtClean="0">
                <a:solidFill>
                  <a:schemeClr val="tx1"/>
                </a:solidFill>
                <a:latin typeface="Arial" panose="020B0604020202020204" pitchFamily="34" charset="0"/>
                <a:cs typeface="Arial" panose="020B0604020202020204" pitchFamily="34" charset="0"/>
              </a:rPr>
              <a:t> </a:t>
            </a:r>
            <a:r>
              <a:rPr lang="en-US" sz="3500" noProof="1">
                <a:solidFill>
                  <a:schemeClr val="tx1"/>
                </a:solidFill>
                <a:latin typeface="Arial" panose="020B0604020202020204" pitchFamily="34" charset="0"/>
                <a:cs typeface="Arial" panose="020B0604020202020204" pitchFamily="34" charset="0"/>
              </a:rPr>
              <a:t>(4) –</a:t>
            </a:r>
            <a:r>
              <a:rPr lang="en-US" sz="3500" noProof="1" smtClean="0">
                <a:solidFill>
                  <a:schemeClr val="tx1"/>
                </a:solidFill>
                <a:latin typeface="Arial" panose="020B0604020202020204" pitchFamily="34" charset="0"/>
                <a:cs typeface="Arial" panose="020B0604020202020204" pitchFamily="34" charset="0"/>
              </a:rPr>
              <a:t> </a:t>
            </a:r>
            <a:r>
              <a:rPr lang="en-US" sz="3500" noProof="1">
                <a:solidFill>
                  <a:schemeClr val="tx1"/>
                </a:solidFill>
                <a:latin typeface="Arial" panose="020B0604020202020204" pitchFamily="34" charset="0"/>
                <a:cs typeface="Arial" panose="020B0604020202020204" pitchFamily="34" charset="0"/>
              </a:rPr>
              <a:t>(2) –</a:t>
            </a:r>
            <a:r>
              <a:rPr lang="en-US" sz="3500" noProof="1" smtClean="0">
                <a:solidFill>
                  <a:schemeClr val="tx1"/>
                </a:solidFill>
                <a:latin typeface="Arial" panose="020B0604020202020204" pitchFamily="34" charset="0"/>
                <a:cs typeface="Arial" panose="020B0604020202020204" pitchFamily="34" charset="0"/>
              </a:rPr>
              <a:t> </a:t>
            </a:r>
            <a:r>
              <a:rPr lang="en-US" sz="3500" noProof="1">
                <a:solidFill>
                  <a:schemeClr val="tx1"/>
                </a:solidFill>
                <a:latin typeface="Arial" panose="020B0604020202020204" pitchFamily="34" charset="0"/>
                <a:cs typeface="Arial" panose="020B0604020202020204" pitchFamily="34" charset="0"/>
              </a:rPr>
              <a:t>(1)</a:t>
            </a:r>
            <a:endParaRPr lang="vi-VN" sz="3500" noProof="1">
              <a:solidFill>
                <a:schemeClr val="tx1"/>
              </a:solidFill>
              <a:latin typeface="Arial" panose="020B0604020202020204" pitchFamily="34" charset="0"/>
              <a:cs typeface="Arial" panose="020B0604020202020204" pitchFamily="34" charset="0"/>
            </a:endParaRP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04760" y="-1857236"/>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6834361" y="7369411"/>
            <a:ext cx="1279569" cy="1031046"/>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4790497" y="7359902"/>
            <a:ext cx="1275183" cy="1051719"/>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4839040" y="8779390"/>
            <a:ext cx="1275183" cy="1051719"/>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6861890" y="8779390"/>
            <a:ext cx="1275183" cy="1051719"/>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595055" y="-1857236"/>
            <a:ext cx="731045" cy="731045"/>
          </a:xfrm>
          <a:prstGeom prst="rect">
            <a:avLst/>
          </a:prstGeom>
        </p:spPr>
      </p:pic>
    </p:spTree>
    <p:extLst>
      <p:ext uri="{BB962C8B-B14F-4D97-AF65-F5344CB8AC3E}">
        <p14:creationId xmlns:p14="http://schemas.microsoft.com/office/powerpoint/2010/main" val="374463500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downLeft)">
                                      <p:cBhvr>
                                        <p:cTn id="15" dur="500"/>
                                        <p:tgtEl>
                                          <p:spTgt spid="4"/>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AFBDD1"/>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609601" y="1197629"/>
            <a:ext cx="16916398" cy="274851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500" b="1" noProof="1">
                <a:solidFill>
                  <a:schemeClr val="tx1"/>
                </a:solidFill>
                <a:latin typeface="Arial" panose="020B0604020202020204" pitchFamily="34" charset="0"/>
                <a:cs typeface="Arial" panose="020B0604020202020204" pitchFamily="34" charset="0"/>
              </a:rPr>
              <a:t>Câu hỏi </a:t>
            </a:r>
            <a:r>
              <a:rPr lang="en-US" sz="4500" b="1" noProof="1" smtClean="0">
                <a:solidFill>
                  <a:schemeClr val="tx1"/>
                </a:solidFill>
                <a:latin typeface="Arial" panose="020B0604020202020204" pitchFamily="34" charset="0"/>
                <a:cs typeface="Arial" panose="020B0604020202020204" pitchFamily="34" charset="0"/>
              </a:rPr>
              <a:t>7: </a:t>
            </a:r>
            <a:r>
              <a:rPr lang="vi-VN" sz="4500" noProof="1">
                <a:solidFill>
                  <a:schemeClr val="tx1"/>
                </a:solidFill>
                <a:latin typeface="Arial" panose="020B0604020202020204" pitchFamily="34" charset="0"/>
                <a:cs typeface="Arial" panose="020B0604020202020204" pitchFamily="34" charset="0"/>
              </a:rPr>
              <a:t>Chiếu dời đô của Lý Thái Tổ có sức thuyết phục mạnh mẽ đối với mọi người dân là vì lý do nào?</a:t>
            </a:r>
          </a:p>
        </p:txBody>
      </p:sp>
      <p:sp>
        <p:nvSpPr>
          <p:cNvPr id="3" name="Đáp án đúng">
            <a:extLst>
              <a:ext uri="{FF2B5EF4-FFF2-40B4-BE49-F238E27FC236}">
                <a16:creationId xmlns:a16="http://schemas.microsoft.com/office/drawing/2014/main" id="{8B66CBE4-2DB9-BCF7-D1C4-281B894BFE17}"/>
              </a:ext>
            </a:extLst>
          </p:cNvPr>
          <p:cNvSpPr/>
          <p:nvPr/>
        </p:nvSpPr>
        <p:spPr>
          <a:xfrm>
            <a:off x="609601" y="4177939"/>
            <a:ext cx="8381999" cy="25647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A. </a:t>
            </a:r>
            <a:r>
              <a:rPr lang="vi-VN" sz="4000" noProof="1">
                <a:solidFill>
                  <a:schemeClr val="tx1"/>
                </a:solidFill>
                <a:latin typeface="Arial" panose="020B0604020202020204" pitchFamily="34" charset="0"/>
                <a:cs typeface="Arial" panose="020B0604020202020204" pitchFamily="34" charset="0"/>
              </a:rPr>
              <a:t>Phản ánh được ý nguyện của nhân dân, có sự kết hợp hài hòa giữa tình và lí</a:t>
            </a:r>
          </a:p>
        </p:txBody>
      </p:sp>
      <p:sp>
        <p:nvSpPr>
          <p:cNvPr id="4" name="Đáp án sai 1">
            <a:extLst>
              <a:ext uri="{FF2B5EF4-FFF2-40B4-BE49-F238E27FC236}">
                <a16:creationId xmlns:a16="http://schemas.microsoft.com/office/drawing/2014/main" id="{3FCD9830-5FD1-BD44-878B-228BD96CE996}"/>
              </a:ext>
            </a:extLst>
          </p:cNvPr>
          <p:cNvSpPr/>
          <p:nvPr/>
        </p:nvSpPr>
        <p:spPr>
          <a:xfrm>
            <a:off x="609601" y="6896100"/>
            <a:ext cx="8382000" cy="27432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B. </a:t>
            </a:r>
            <a:r>
              <a:rPr lang="vi-VN" sz="4000" noProof="1">
                <a:solidFill>
                  <a:schemeClr val="tx1"/>
                </a:solidFill>
                <a:latin typeface="Arial" panose="020B0604020202020204" pitchFamily="34" charset="0"/>
                <a:cs typeface="Arial" panose="020B0604020202020204" pitchFamily="34" charset="0"/>
              </a:rPr>
              <a:t>Phản ánh được tinh thần độc lập tự cường của quốc gia Đại Việt</a:t>
            </a:r>
          </a:p>
        </p:txBody>
      </p:sp>
      <p:sp>
        <p:nvSpPr>
          <p:cNvPr id="5" name="Đáp án sai 2">
            <a:extLst>
              <a:ext uri="{FF2B5EF4-FFF2-40B4-BE49-F238E27FC236}">
                <a16:creationId xmlns:a16="http://schemas.microsoft.com/office/drawing/2014/main" id="{6A919885-0285-0403-1E09-FA94D8BC080B}"/>
              </a:ext>
            </a:extLst>
          </p:cNvPr>
          <p:cNvSpPr/>
          <p:nvPr/>
        </p:nvSpPr>
        <p:spPr>
          <a:xfrm>
            <a:off x="9604762" y="4177939"/>
            <a:ext cx="7921238" cy="256473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C. </a:t>
            </a:r>
            <a:r>
              <a:rPr lang="vi-VN" sz="4000" noProof="1">
                <a:solidFill>
                  <a:schemeClr val="tx1"/>
                </a:solidFill>
                <a:latin typeface="Arial" panose="020B0604020202020204" pitchFamily="34" charset="0"/>
                <a:cs typeface="Arial" panose="020B0604020202020204" pitchFamily="34" charset="0"/>
              </a:rPr>
              <a:t>Phản ánh được ý nguyện của tầng lớp thống trị</a:t>
            </a:r>
          </a:p>
        </p:txBody>
      </p:sp>
      <p:sp>
        <p:nvSpPr>
          <p:cNvPr id="6" name="Đáp án sai 3">
            <a:extLst>
              <a:ext uri="{FF2B5EF4-FFF2-40B4-BE49-F238E27FC236}">
                <a16:creationId xmlns:a16="http://schemas.microsoft.com/office/drawing/2014/main" id="{2E7D83A4-3758-8699-4DD0-010A80780539}"/>
              </a:ext>
            </a:extLst>
          </p:cNvPr>
          <p:cNvSpPr/>
          <p:nvPr/>
        </p:nvSpPr>
        <p:spPr>
          <a:xfrm>
            <a:off x="9604760" y="6896100"/>
            <a:ext cx="7921240" cy="27432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noProof="1">
                <a:solidFill>
                  <a:schemeClr val="tx1"/>
                </a:solidFill>
                <a:latin typeface="Arial" panose="020B0604020202020204" pitchFamily="34" charset="0"/>
                <a:cs typeface="Arial" panose="020B0604020202020204" pitchFamily="34" charset="0"/>
              </a:rPr>
              <a:t>D. </a:t>
            </a:r>
            <a:r>
              <a:rPr lang="vi-VN" sz="4000" noProof="1">
                <a:solidFill>
                  <a:schemeClr val="tx1"/>
                </a:solidFill>
                <a:latin typeface="Arial" panose="020B0604020202020204" pitchFamily="34" charset="0"/>
                <a:cs typeface="Arial" panose="020B0604020202020204" pitchFamily="34" charset="0"/>
              </a:rPr>
              <a:t>Giúp dân tộc có khả năng chống lại các cuộc xâm lược của phong kiến phương Bắc</a:t>
            </a:r>
          </a:p>
        </p:txBody>
      </p:sp>
      <p:pic>
        <p:nvPicPr>
          <p:cNvPr id="7"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04760" y="-1857236"/>
            <a:ext cx="731045" cy="731045"/>
          </a:xfrm>
          <a:prstGeom prst="rect">
            <a:avLst/>
          </a:prstGeom>
        </p:spPr>
      </p:pic>
      <p:pic>
        <p:nvPicPr>
          <p:cNvPr id="8"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7385406" y="5397139"/>
            <a:ext cx="1279569" cy="1113741"/>
          </a:xfrm>
          <a:prstGeom prst="rect">
            <a:avLst/>
          </a:prstGeom>
        </p:spPr>
      </p:pic>
      <p:pic>
        <p:nvPicPr>
          <p:cNvPr id="9" name="Picture 8">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6250816" y="5113594"/>
            <a:ext cx="1275183" cy="1136072"/>
          </a:xfrm>
          <a:prstGeom prst="rect">
            <a:avLst/>
          </a:prstGeom>
        </p:spPr>
      </p:pic>
      <p:pic>
        <p:nvPicPr>
          <p:cNvPr id="10"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6250817" y="8197092"/>
            <a:ext cx="1275183" cy="1136072"/>
          </a:xfrm>
          <a:prstGeom prst="rect">
            <a:avLst/>
          </a:prstGeom>
        </p:spPr>
      </p:pic>
      <p:pic>
        <p:nvPicPr>
          <p:cNvPr id="11"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385406" y="8146240"/>
            <a:ext cx="1275183" cy="1136072"/>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595055" y="-1857236"/>
            <a:ext cx="731045" cy="731045"/>
          </a:xfrm>
          <a:prstGeom prst="rect">
            <a:avLst/>
          </a:prstGeom>
        </p:spPr>
      </p:pic>
    </p:spTree>
    <p:extLst>
      <p:ext uri="{BB962C8B-B14F-4D97-AF65-F5344CB8AC3E}">
        <p14:creationId xmlns:p14="http://schemas.microsoft.com/office/powerpoint/2010/main" val="329328315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downLeft)">
                                      <p:cBhvr>
                                        <p:cTn id="15" dur="500"/>
                                        <p:tgtEl>
                                          <p:spTgt spid="4"/>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6" name="Freeform 6"/>
          <p:cNvSpPr/>
          <p:nvPr/>
        </p:nvSpPr>
        <p:spPr>
          <a:xfrm rot="-8346469">
            <a:off x="-1628923" y="6894066"/>
            <a:ext cx="4226339" cy="5212691"/>
          </a:xfrm>
          <a:custGeom>
            <a:avLst/>
            <a:gdLst/>
            <a:ahLst/>
            <a:cxnLst/>
            <a:rect l="l" t="t" r="r" b="b"/>
            <a:pathLst>
              <a:path w="7118604" h="8229600">
                <a:moveTo>
                  <a:pt x="0" y="0"/>
                </a:moveTo>
                <a:lnTo>
                  <a:pt x="7118604" y="0"/>
                </a:lnTo>
                <a:lnTo>
                  <a:pt x="7118604" y="8229600"/>
                </a:lnTo>
                <a:lnTo>
                  <a:pt x="0" y="8229600"/>
                </a:lnTo>
                <a:lnTo>
                  <a:pt x="0" y="0"/>
                </a:lnTo>
                <a:close/>
              </a:path>
            </a:pathLst>
          </a:custGeom>
          <a:blipFill>
            <a:blip r:embed="rId3"/>
            <a:stretch>
              <a:fillRect/>
            </a:stretch>
          </a:blipFill>
        </p:spPr>
      </p:sp>
      <p:sp>
        <p:nvSpPr>
          <p:cNvPr id="4" name="Freeform 6"/>
          <p:cNvSpPr/>
          <p:nvPr/>
        </p:nvSpPr>
        <p:spPr>
          <a:xfrm rot="8973957">
            <a:off x="15659467" y="-1855721"/>
            <a:ext cx="4226339" cy="5212691"/>
          </a:xfrm>
          <a:custGeom>
            <a:avLst/>
            <a:gdLst/>
            <a:ahLst/>
            <a:cxnLst/>
            <a:rect l="l" t="t" r="r" b="b"/>
            <a:pathLst>
              <a:path w="7118604" h="8229600">
                <a:moveTo>
                  <a:pt x="0" y="0"/>
                </a:moveTo>
                <a:lnTo>
                  <a:pt x="7118604" y="0"/>
                </a:lnTo>
                <a:lnTo>
                  <a:pt x="7118604" y="8229600"/>
                </a:lnTo>
                <a:lnTo>
                  <a:pt x="0" y="8229600"/>
                </a:lnTo>
                <a:lnTo>
                  <a:pt x="0" y="0"/>
                </a:lnTo>
                <a:close/>
              </a:path>
            </a:pathLst>
          </a:custGeom>
          <a:blipFill>
            <a:blip r:embed="rId3"/>
            <a:stretch>
              <a:fillRect/>
            </a:stretch>
          </a:blipFill>
        </p:spPr>
      </p:sp>
      <p:sp>
        <p:nvSpPr>
          <p:cNvPr id="5" name="Rounded Rectangle 4"/>
          <p:cNvSpPr/>
          <p:nvPr/>
        </p:nvSpPr>
        <p:spPr>
          <a:xfrm>
            <a:off x="5219700" y="1317760"/>
            <a:ext cx="8001000" cy="1578410"/>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dirty="0" smtClean="0">
                <a:solidFill>
                  <a:srgbClr val="A6563B"/>
                </a:solidFill>
                <a:latin typeface="Arial" panose="020B0604020202020204" pitchFamily="34" charset="0"/>
                <a:cs typeface="Arial" panose="020B0604020202020204" pitchFamily="34" charset="0"/>
              </a:rPr>
              <a:t>VẬN DỤNG</a:t>
            </a:r>
            <a:endParaRPr lang="en-US" sz="6600" b="1" dirty="0">
              <a:solidFill>
                <a:srgbClr val="A6563B"/>
              </a:solidFill>
              <a:latin typeface="Arial" panose="020B0604020202020204" pitchFamily="34" charset="0"/>
              <a:cs typeface="Arial" panose="020B0604020202020204" pitchFamily="34" charset="0"/>
            </a:endParaRPr>
          </a:p>
        </p:txBody>
      </p:sp>
      <p:sp>
        <p:nvSpPr>
          <p:cNvPr id="7" name="Rounded Rectangle 6"/>
          <p:cNvSpPr/>
          <p:nvPr/>
        </p:nvSpPr>
        <p:spPr>
          <a:xfrm>
            <a:off x="1010476" y="4610669"/>
            <a:ext cx="11193638" cy="4086464"/>
          </a:xfrm>
          <a:prstGeom prst="roundRect">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rgbClr val="C00000"/>
                </a:solidFill>
                <a:latin typeface="Arial" panose="020B0604020202020204" pitchFamily="34" charset="0"/>
                <a:cs typeface="Arial" panose="020B0604020202020204" pitchFamily="34" charset="0"/>
              </a:rPr>
              <a:t>Em hãy trả lời câu hỏi sau:</a:t>
            </a:r>
          </a:p>
          <a:p>
            <a:pPr algn="just">
              <a:lnSpc>
                <a:spcPct val="150000"/>
              </a:lnSpc>
            </a:pPr>
            <a:r>
              <a:rPr lang="vi-VN" sz="4000" dirty="0" smtClean="0">
                <a:solidFill>
                  <a:schemeClr val="tx1"/>
                </a:solidFill>
                <a:latin typeface="Arial" panose="020B0604020202020204" pitchFamily="34" charset="0"/>
                <a:cs typeface="Arial" panose="020B0604020202020204" pitchFamily="34" charset="0"/>
              </a:rPr>
              <a:t>Chứng </a:t>
            </a:r>
            <a:r>
              <a:rPr lang="vi-VN" sz="4000" dirty="0">
                <a:solidFill>
                  <a:schemeClr val="tx1"/>
                </a:solidFill>
                <a:latin typeface="Arial" panose="020B0604020202020204" pitchFamily="34" charset="0"/>
                <a:cs typeface="Arial" panose="020B0604020202020204" pitchFamily="34" charset="0"/>
              </a:rPr>
              <a:t>minh </a:t>
            </a:r>
            <a:r>
              <a:rPr lang="vi-VN" sz="4000" i="1" dirty="0">
                <a:solidFill>
                  <a:schemeClr val="tx1"/>
                </a:solidFill>
                <a:latin typeface="Arial" panose="020B0604020202020204" pitchFamily="34" charset="0"/>
                <a:cs typeface="Arial" panose="020B0604020202020204" pitchFamily="34" charset="0"/>
              </a:rPr>
              <a:t>“Chiếu dời đô</a:t>
            </a:r>
            <a:r>
              <a:rPr lang="vi-VN" sz="4000" i="1" dirty="0" smtClean="0">
                <a:solidFill>
                  <a:schemeClr val="tx1"/>
                </a:solidFill>
                <a:latin typeface="Arial" panose="020B0604020202020204" pitchFamily="34" charset="0"/>
                <a:cs typeface="Arial" panose="020B0604020202020204" pitchFamily="34" charset="0"/>
              </a:rPr>
              <a:t>”</a:t>
            </a:r>
            <a:r>
              <a:rPr lang="en-US" sz="4000" i="1" dirty="0" smtClean="0">
                <a:solidFill>
                  <a:schemeClr val="tx1"/>
                </a:solidFill>
                <a:latin typeface="Arial" panose="020B0604020202020204" pitchFamily="34" charset="0"/>
                <a:cs typeface="Arial" panose="020B0604020202020204" pitchFamily="34" charset="0"/>
              </a:rPr>
              <a:t> </a:t>
            </a:r>
            <a:r>
              <a:rPr lang="en-US" sz="4000" dirty="0" smtClean="0">
                <a:solidFill>
                  <a:schemeClr val="tx1"/>
                </a:solidFill>
                <a:latin typeface="Arial" panose="020B0604020202020204" pitchFamily="34" charset="0"/>
                <a:cs typeface="Arial" panose="020B0604020202020204" pitchFamily="34" charset="0"/>
              </a:rPr>
              <a:t>của Lý Công Uẩn</a:t>
            </a:r>
            <a:r>
              <a:rPr lang="vi-VN" sz="4000" dirty="0" smtClean="0">
                <a:solidFill>
                  <a:schemeClr val="tx1"/>
                </a:solidFill>
                <a:latin typeface="Arial" panose="020B0604020202020204" pitchFamily="34" charset="0"/>
                <a:cs typeface="Arial" panose="020B0604020202020204" pitchFamily="34" charset="0"/>
              </a:rPr>
              <a:t> </a:t>
            </a:r>
            <a:r>
              <a:rPr lang="vi-VN" sz="4000" dirty="0">
                <a:solidFill>
                  <a:schemeClr val="tx1"/>
                </a:solidFill>
                <a:latin typeface="Arial" panose="020B0604020202020204" pitchFamily="34" charset="0"/>
                <a:cs typeface="Arial" panose="020B0604020202020204" pitchFamily="34" charset="0"/>
              </a:rPr>
              <a:t>có sức thuyết phục lớn bởi có sự kết hợp giữa lí và tình.</a:t>
            </a:r>
            <a:endParaRPr lang="en-US" sz="4000" dirty="0">
              <a:solidFill>
                <a:schemeClr val="tx1"/>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4"/>
          <a:stretch>
            <a:fillRect/>
          </a:stretch>
        </p:blipFill>
        <p:spPr>
          <a:xfrm>
            <a:off x="11647502" y="571500"/>
            <a:ext cx="5776312" cy="888663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 calcmode="lin" valueType="num">
                                      <p:cBhvr>
                                        <p:cTn id="14" dur="500" fill="hold"/>
                                        <p:tgtEl>
                                          <p:spTgt spid="8"/>
                                        </p:tgtEl>
                                        <p:attrNameLst>
                                          <p:attrName>style.rotation</p:attrName>
                                        </p:attrNameLst>
                                      </p:cBhvr>
                                      <p:tavLst>
                                        <p:tav tm="0">
                                          <p:val>
                                            <p:fltVal val="90"/>
                                          </p:val>
                                        </p:tav>
                                        <p:tav tm="100000">
                                          <p:val>
                                            <p:fltVal val="0"/>
                                          </p:val>
                                        </p:tav>
                                      </p:tavLst>
                                    </p:anim>
                                    <p:animEffect transition="in" filter="fade">
                                      <p:cBhvr>
                                        <p:cTn id="15" dur="500"/>
                                        <p:tgtEl>
                                          <p:spTgt spid="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9" name="Freeform 9"/>
          <p:cNvSpPr/>
          <p:nvPr/>
        </p:nvSpPr>
        <p:spPr>
          <a:xfrm>
            <a:off x="15621000" y="7353300"/>
            <a:ext cx="7119257" cy="4114800"/>
          </a:xfrm>
          <a:custGeom>
            <a:avLst/>
            <a:gdLst/>
            <a:ahLst/>
            <a:cxnLst/>
            <a:rect l="l" t="t" r="r" b="b"/>
            <a:pathLst>
              <a:path w="7119257" h="4114800">
                <a:moveTo>
                  <a:pt x="0" y="0"/>
                </a:moveTo>
                <a:lnTo>
                  <a:pt x="7119257" y="0"/>
                </a:lnTo>
                <a:lnTo>
                  <a:pt x="7119257" y="4114800"/>
                </a:lnTo>
                <a:lnTo>
                  <a:pt x="0" y="4114800"/>
                </a:lnTo>
                <a:lnTo>
                  <a:pt x="0" y="0"/>
                </a:lnTo>
                <a:close/>
              </a:path>
            </a:pathLst>
          </a:custGeom>
          <a:blipFill>
            <a:blip r:embed="rId3">
              <a:extLst>
                <a:ext uri="{96DAC541-7B7A-43D3-8B79-37D633B846F1}">
                  <asvg:svgBlip xmlns:asvg="http://schemas.microsoft.com/office/drawing/2016/SVG/main" xmlns="" r:embed="rId6"/>
                </a:ext>
              </a:extLst>
            </a:blip>
            <a:stretch>
              <a:fillRect/>
            </a:stretch>
          </a:blipFill>
        </p:spPr>
      </p:sp>
      <p:sp>
        <p:nvSpPr>
          <p:cNvPr id="6" name="Freeform 10"/>
          <p:cNvSpPr/>
          <p:nvPr/>
        </p:nvSpPr>
        <p:spPr>
          <a:xfrm flipH="1">
            <a:off x="-4038600" y="-1181100"/>
            <a:ext cx="7130143" cy="4114800"/>
          </a:xfrm>
          <a:custGeom>
            <a:avLst/>
            <a:gdLst/>
            <a:ahLst/>
            <a:cxnLst/>
            <a:rect l="l" t="t" r="r" b="b"/>
            <a:pathLst>
              <a:path w="7119257" h="4114800">
                <a:moveTo>
                  <a:pt x="0" y="0"/>
                </a:moveTo>
                <a:lnTo>
                  <a:pt x="7119257" y="0"/>
                </a:lnTo>
                <a:lnTo>
                  <a:pt x="7119257" y="4114800"/>
                </a:lnTo>
                <a:lnTo>
                  <a:pt x="0" y="4114800"/>
                </a:lnTo>
                <a:lnTo>
                  <a:pt x="0" y="0"/>
                </a:lnTo>
                <a:close/>
              </a:path>
            </a:pathLst>
          </a:custGeom>
          <a:blipFill>
            <a:blip r:embed="rId3">
              <a:extLst>
                <a:ext uri="{96DAC541-7B7A-43D3-8B79-37D633B846F1}">
                  <asvg:svgBlip xmlns:asvg="http://schemas.microsoft.com/office/drawing/2016/SVG/main" xmlns="" r:embed="rId8"/>
                </a:ext>
              </a:extLst>
            </a:blip>
            <a:stretch>
              <a:fillRect/>
            </a:stretch>
          </a:blipFill>
        </p:spPr>
      </p:sp>
      <p:sp>
        <p:nvSpPr>
          <p:cNvPr id="5" name="Rounded Rectangle 4"/>
          <p:cNvSpPr/>
          <p:nvPr/>
        </p:nvSpPr>
        <p:spPr>
          <a:xfrm>
            <a:off x="3581400" y="1181100"/>
            <a:ext cx="11125200" cy="1953630"/>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6600" b="1" dirty="0" smtClean="0">
                <a:solidFill>
                  <a:srgbClr val="A6563B"/>
                </a:solidFill>
                <a:latin typeface="Arial" panose="020B0604020202020204" pitchFamily="34" charset="0"/>
                <a:cs typeface="Arial" panose="020B0604020202020204" pitchFamily="34" charset="0"/>
              </a:rPr>
              <a:t>HƯỚNG DẪN VỀ NHÀ</a:t>
            </a:r>
            <a:endParaRPr lang="en-US" sz="6600" b="1" dirty="0">
              <a:solidFill>
                <a:srgbClr val="A6563B"/>
              </a:solidFill>
              <a:latin typeface="Arial" panose="020B0604020202020204" pitchFamily="34" charset="0"/>
              <a:cs typeface="Arial" panose="020B0604020202020204" pitchFamily="34" charset="0"/>
            </a:endParaRPr>
          </a:p>
        </p:txBody>
      </p:sp>
      <p:sp>
        <p:nvSpPr>
          <p:cNvPr id="7" name="Rounded Rectangle 6"/>
          <p:cNvSpPr/>
          <p:nvPr/>
        </p:nvSpPr>
        <p:spPr>
          <a:xfrm>
            <a:off x="1066801" y="3616430"/>
            <a:ext cx="7619999" cy="3977640"/>
          </a:xfrm>
          <a:prstGeom prst="roundRect">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chemeClr val="tx1"/>
                </a:solidFill>
                <a:latin typeface="Arial" panose="020B0604020202020204" pitchFamily="34" charset="0"/>
                <a:cs typeface="Arial" panose="020B0604020202020204" pitchFamily="34" charset="0"/>
              </a:rPr>
              <a:t>Ôn tập Thực hành đọc hiểu</a:t>
            </a:r>
          </a:p>
          <a:p>
            <a:pPr algn="ctr">
              <a:lnSpc>
                <a:spcPct val="150000"/>
              </a:lnSpc>
            </a:pPr>
            <a:r>
              <a:rPr lang="en-US" sz="4000" dirty="0" smtClean="0">
                <a:solidFill>
                  <a:schemeClr val="tx1"/>
                </a:solidFill>
                <a:latin typeface="Arial" panose="020B0604020202020204" pitchFamily="34" charset="0"/>
                <a:cs typeface="Arial" panose="020B0604020202020204" pitchFamily="34" charset="0"/>
              </a:rPr>
              <a:t>Chiếu dời đô – Lý Công Uẩn</a:t>
            </a:r>
            <a:endParaRPr lang="en-US" sz="4000" dirty="0">
              <a:solidFill>
                <a:schemeClr val="tx1"/>
              </a:solidFill>
              <a:latin typeface="Arial" panose="020B0604020202020204" pitchFamily="34" charset="0"/>
              <a:cs typeface="Arial" panose="020B0604020202020204" pitchFamily="34" charset="0"/>
            </a:endParaRPr>
          </a:p>
        </p:txBody>
      </p:sp>
      <p:sp>
        <p:nvSpPr>
          <p:cNvPr id="8" name="Rounded Rectangle 7"/>
          <p:cNvSpPr/>
          <p:nvPr/>
        </p:nvSpPr>
        <p:spPr>
          <a:xfrm>
            <a:off x="9296400" y="3616430"/>
            <a:ext cx="8229600" cy="3977640"/>
          </a:xfrm>
          <a:prstGeom prst="roundRect">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smtClean="0">
                <a:solidFill>
                  <a:schemeClr val="tx1"/>
                </a:solidFill>
                <a:latin typeface="Arial" panose="020B0604020202020204" pitchFamily="34" charset="0"/>
                <a:cs typeface="Arial" panose="020B0604020202020204" pitchFamily="34" charset="0"/>
              </a:rPr>
              <a:t>Soạn Thực hành đọc hiểu </a:t>
            </a:r>
          </a:p>
          <a:p>
            <a:pPr algn="ctr">
              <a:lnSpc>
                <a:spcPct val="150000"/>
              </a:lnSpc>
            </a:pPr>
            <a:r>
              <a:rPr lang="en-US" sz="4000" dirty="0" smtClean="0">
                <a:solidFill>
                  <a:schemeClr val="tx1"/>
                </a:solidFill>
                <a:latin typeface="Arial" panose="020B0604020202020204" pitchFamily="34" charset="0"/>
                <a:cs typeface="Arial" panose="020B0604020202020204" pitchFamily="34" charset="0"/>
              </a:rPr>
              <a:t>Nước Việt Nam ta nhỏ hay không nhỏ? – Dương Trung Quốc</a:t>
            </a:r>
            <a:endParaRPr lang="en-US" sz="4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587183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3" name="TextBox 2"/>
          <p:cNvSpPr txBox="1"/>
          <p:nvPr/>
        </p:nvSpPr>
        <p:spPr>
          <a:xfrm>
            <a:off x="2438400" y="3250674"/>
            <a:ext cx="13411200" cy="3557512"/>
          </a:xfrm>
          <a:prstGeom prst="rect">
            <a:avLst/>
          </a:prstGeom>
          <a:noFill/>
        </p:spPr>
        <p:txBody>
          <a:bodyPr wrap="square" rtlCol="0">
            <a:spAutoFit/>
          </a:bodyPr>
          <a:lstStyle/>
          <a:p>
            <a:pPr algn="ctr">
              <a:lnSpc>
                <a:spcPct val="150000"/>
              </a:lnSpc>
            </a:pPr>
            <a:r>
              <a:rPr lang="en-US" sz="8000" b="1" dirty="0" smtClean="0">
                <a:solidFill>
                  <a:srgbClr val="A6563B"/>
                </a:solidFill>
                <a:latin typeface="Arial" panose="020B0604020202020204" pitchFamily="34" charset="0"/>
                <a:cs typeface="Arial" panose="020B0604020202020204" pitchFamily="34" charset="0"/>
              </a:rPr>
              <a:t>XIN CHÀO TẠM BIỆT VÀ HẸN GẶP LẠI!</a:t>
            </a:r>
            <a:endParaRPr lang="en-US" sz="8000" b="1" dirty="0">
              <a:solidFill>
                <a:srgbClr val="A6563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691169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59" b="-9259"/>
            </a:stretch>
          </a:blipFill>
        </p:spPr>
      </p:sp>
      <p:sp>
        <p:nvSpPr>
          <p:cNvPr id="3" name="Freeform 3"/>
          <p:cNvSpPr/>
          <p:nvPr/>
        </p:nvSpPr>
        <p:spPr>
          <a:xfrm>
            <a:off x="-2773680" y="-1028700"/>
            <a:ext cx="5486400" cy="4495800"/>
          </a:xfrm>
          <a:custGeom>
            <a:avLst/>
            <a:gdLst/>
            <a:ahLst/>
            <a:cxnLst/>
            <a:rect l="l" t="t" r="r" b="b"/>
            <a:pathLst>
              <a:path w="9055956" h="8229600">
                <a:moveTo>
                  <a:pt x="0" y="0"/>
                </a:moveTo>
                <a:lnTo>
                  <a:pt x="9055956" y="0"/>
                </a:lnTo>
                <a:lnTo>
                  <a:pt x="9055956" y="8229600"/>
                </a:lnTo>
                <a:lnTo>
                  <a:pt x="0" y="8229600"/>
                </a:lnTo>
                <a:lnTo>
                  <a:pt x="0" y="0"/>
                </a:lnTo>
                <a:close/>
              </a:path>
            </a:pathLst>
          </a:custGeom>
          <a:blipFill>
            <a:blip r:embed="rId3"/>
            <a:stretch>
              <a:fillRect/>
            </a:stretch>
          </a:blipFill>
        </p:spPr>
      </p:sp>
      <p:sp>
        <p:nvSpPr>
          <p:cNvPr id="5" name="Freeform 3"/>
          <p:cNvSpPr/>
          <p:nvPr/>
        </p:nvSpPr>
        <p:spPr>
          <a:xfrm>
            <a:off x="12832080" y="8039100"/>
            <a:ext cx="5486400" cy="4495800"/>
          </a:xfrm>
          <a:custGeom>
            <a:avLst/>
            <a:gdLst/>
            <a:ahLst/>
            <a:cxnLst/>
            <a:rect l="l" t="t" r="r" b="b"/>
            <a:pathLst>
              <a:path w="9055956" h="8229600">
                <a:moveTo>
                  <a:pt x="0" y="0"/>
                </a:moveTo>
                <a:lnTo>
                  <a:pt x="9055956" y="0"/>
                </a:lnTo>
                <a:lnTo>
                  <a:pt x="9055956" y="8229600"/>
                </a:lnTo>
                <a:lnTo>
                  <a:pt x="0" y="8229600"/>
                </a:lnTo>
                <a:lnTo>
                  <a:pt x="0" y="0"/>
                </a:lnTo>
                <a:close/>
              </a:path>
            </a:pathLst>
          </a:custGeom>
          <a:blipFill>
            <a:blip r:embed="rId3"/>
            <a:stretch>
              <a:fillRect/>
            </a:stretch>
          </a:blipFill>
        </p:spPr>
      </p:sp>
      <p:sp>
        <p:nvSpPr>
          <p:cNvPr id="6" name="Rounded Rectangle 5"/>
          <p:cNvSpPr/>
          <p:nvPr/>
        </p:nvSpPr>
        <p:spPr>
          <a:xfrm>
            <a:off x="4229100" y="741869"/>
            <a:ext cx="9829800" cy="173463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6600" b="1" dirty="0" smtClean="0">
                <a:solidFill>
                  <a:srgbClr val="A6563B"/>
                </a:solidFill>
                <a:latin typeface="Arial" panose="020B0604020202020204" pitchFamily="34" charset="0"/>
                <a:cs typeface="Arial" panose="020B0604020202020204" pitchFamily="34" charset="0"/>
              </a:rPr>
              <a:t>NỘI DUNG BÀI HỌC </a:t>
            </a:r>
            <a:endParaRPr lang="en-US" sz="6600" b="1" dirty="0">
              <a:solidFill>
                <a:srgbClr val="A6563B"/>
              </a:solidFill>
              <a:latin typeface="Arial" panose="020B0604020202020204" pitchFamily="34" charset="0"/>
              <a:cs typeface="Arial" panose="020B0604020202020204" pitchFamily="34" charset="0"/>
            </a:endParaRPr>
          </a:p>
        </p:txBody>
      </p:sp>
      <p:grpSp>
        <p:nvGrpSpPr>
          <p:cNvPr id="7" name="Group 6"/>
          <p:cNvGrpSpPr/>
          <p:nvPr/>
        </p:nvGrpSpPr>
        <p:grpSpPr>
          <a:xfrm>
            <a:off x="673634" y="2739640"/>
            <a:ext cx="5426825" cy="2922991"/>
            <a:chOff x="1094509" y="2658439"/>
            <a:chExt cx="6077147" cy="2922991"/>
          </a:xfrm>
        </p:grpSpPr>
        <p:sp>
          <p:nvSpPr>
            <p:cNvPr id="8" name="TextBox 7"/>
            <p:cNvSpPr txBox="1"/>
            <p:nvPr/>
          </p:nvSpPr>
          <p:spPr>
            <a:xfrm>
              <a:off x="1094509" y="2658439"/>
              <a:ext cx="6077147" cy="1246495"/>
            </a:xfrm>
            <a:prstGeom prst="rect">
              <a:avLst/>
            </a:prstGeom>
            <a:noFill/>
          </p:spPr>
          <p:txBody>
            <a:bodyPr wrap="square" rtlCol="0">
              <a:spAutoFit/>
            </a:bodyPr>
            <a:lstStyle/>
            <a:p>
              <a:pPr algn="just">
                <a:lnSpc>
                  <a:spcPct val="150000"/>
                </a:lnSpc>
              </a:pPr>
              <a:r>
                <a:rPr lang="en-US" sz="5000" b="1" dirty="0" smtClean="0">
                  <a:solidFill>
                    <a:srgbClr val="4B4439"/>
                  </a:solidFill>
                  <a:latin typeface="Arial" panose="020B0604020202020204" pitchFamily="34" charset="0"/>
                  <a:cs typeface="Arial" panose="020B0604020202020204" pitchFamily="34" charset="0"/>
                </a:rPr>
                <a:t>I. Tìm hiểu chung</a:t>
              </a:r>
              <a:endParaRPr lang="en-US" sz="5000" b="1" dirty="0">
                <a:solidFill>
                  <a:srgbClr val="4B4439"/>
                </a:solidFill>
                <a:latin typeface="Arial" panose="020B0604020202020204" pitchFamily="34" charset="0"/>
                <a:cs typeface="Arial" panose="020B0604020202020204" pitchFamily="34" charset="0"/>
              </a:endParaRPr>
            </a:p>
          </p:txBody>
        </p:sp>
        <p:sp>
          <p:nvSpPr>
            <p:cNvPr id="9" name="TextBox 8"/>
            <p:cNvSpPr txBox="1"/>
            <p:nvPr/>
          </p:nvSpPr>
          <p:spPr>
            <a:xfrm>
              <a:off x="1094509" y="3756507"/>
              <a:ext cx="4522564" cy="1824923"/>
            </a:xfrm>
            <a:prstGeom prst="rect">
              <a:avLst/>
            </a:prstGeom>
            <a:noFill/>
          </p:spPr>
          <p:txBody>
            <a:bodyPr wrap="square" rtlCol="0">
              <a:spAutoFit/>
            </a:bodyPr>
            <a:lstStyle/>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Tác giả</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Tác phẩm</a:t>
              </a:r>
              <a:endParaRPr lang="en-US" sz="4000" dirty="0">
                <a:solidFill>
                  <a:srgbClr val="4B4439"/>
                </a:solidFill>
                <a:latin typeface="Arial" panose="020B0604020202020204" pitchFamily="34" charset="0"/>
                <a:cs typeface="Arial" panose="020B0604020202020204" pitchFamily="34" charset="0"/>
              </a:endParaRPr>
            </a:p>
          </p:txBody>
        </p:sp>
      </p:grpSp>
      <p:grpSp>
        <p:nvGrpSpPr>
          <p:cNvPr id="10" name="Group 9"/>
          <p:cNvGrpSpPr/>
          <p:nvPr/>
        </p:nvGrpSpPr>
        <p:grpSpPr>
          <a:xfrm>
            <a:off x="13021469" y="4128447"/>
            <a:ext cx="5017520" cy="3966214"/>
            <a:chOff x="1052945" y="6416050"/>
            <a:chExt cx="5484739" cy="3966214"/>
          </a:xfrm>
        </p:grpSpPr>
        <p:sp>
          <p:nvSpPr>
            <p:cNvPr id="11" name="TextBox 10"/>
            <p:cNvSpPr txBox="1"/>
            <p:nvPr/>
          </p:nvSpPr>
          <p:spPr>
            <a:xfrm>
              <a:off x="1052945" y="6416050"/>
              <a:ext cx="4876800" cy="1246495"/>
            </a:xfrm>
            <a:prstGeom prst="rect">
              <a:avLst/>
            </a:prstGeom>
            <a:noFill/>
          </p:spPr>
          <p:txBody>
            <a:bodyPr wrap="square" rtlCol="0">
              <a:spAutoFit/>
            </a:bodyPr>
            <a:lstStyle/>
            <a:p>
              <a:pPr algn="just">
                <a:lnSpc>
                  <a:spcPct val="150000"/>
                </a:lnSpc>
              </a:pPr>
              <a:r>
                <a:rPr lang="en-US" sz="5000" b="1" dirty="0" smtClean="0">
                  <a:solidFill>
                    <a:srgbClr val="4B4439"/>
                  </a:solidFill>
                  <a:latin typeface="Arial" panose="020B0604020202020204" pitchFamily="34" charset="0"/>
                  <a:cs typeface="Arial" panose="020B0604020202020204" pitchFamily="34" charset="0"/>
                </a:rPr>
                <a:t>III. Tổng kết</a:t>
              </a:r>
              <a:endParaRPr lang="en-US" sz="5000" b="1" dirty="0">
                <a:solidFill>
                  <a:srgbClr val="4B4439"/>
                </a:solidFill>
                <a:latin typeface="Arial" panose="020B0604020202020204" pitchFamily="34" charset="0"/>
                <a:cs typeface="Arial" panose="020B0604020202020204" pitchFamily="34" charset="0"/>
              </a:endParaRPr>
            </a:p>
          </p:txBody>
        </p:sp>
        <p:sp>
          <p:nvSpPr>
            <p:cNvPr id="12" name="TextBox 11"/>
            <p:cNvSpPr txBox="1"/>
            <p:nvPr/>
          </p:nvSpPr>
          <p:spPr>
            <a:xfrm>
              <a:off x="1094510" y="7519942"/>
              <a:ext cx="5443174" cy="2862322"/>
            </a:xfrm>
            <a:prstGeom prst="rect">
              <a:avLst/>
            </a:prstGeom>
            <a:noFill/>
          </p:spPr>
          <p:txBody>
            <a:bodyPr wrap="square" rtlCol="0">
              <a:spAutoFit/>
            </a:bodyPr>
            <a:lstStyle/>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Nội dung</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Nghệ thuật</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Đặc trưng thể loại</a:t>
              </a:r>
              <a:endParaRPr lang="en-US" sz="4000" dirty="0">
                <a:solidFill>
                  <a:srgbClr val="4B4439"/>
                </a:solidFill>
                <a:latin typeface="Arial" panose="020B0604020202020204" pitchFamily="34" charset="0"/>
                <a:cs typeface="Arial" panose="020B0604020202020204" pitchFamily="34" charset="0"/>
              </a:endParaRPr>
            </a:p>
          </p:txBody>
        </p:sp>
      </p:grpSp>
      <p:grpSp>
        <p:nvGrpSpPr>
          <p:cNvPr id="13" name="Group 12"/>
          <p:cNvGrpSpPr/>
          <p:nvPr/>
        </p:nvGrpSpPr>
        <p:grpSpPr>
          <a:xfrm>
            <a:off x="5869699" y="3505200"/>
            <a:ext cx="6548601" cy="5032147"/>
            <a:chOff x="8540797" y="2817750"/>
            <a:chExt cx="6548601" cy="5032147"/>
          </a:xfrm>
        </p:grpSpPr>
        <p:sp>
          <p:nvSpPr>
            <p:cNvPr id="14" name="TextBox 13"/>
            <p:cNvSpPr txBox="1"/>
            <p:nvPr/>
          </p:nvSpPr>
          <p:spPr>
            <a:xfrm>
              <a:off x="9144000" y="2817750"/>
              <a:ext cx="5945398" cy="1246495"/>
            </a:xfrm>
            <a:prstGeom prst="rect">
              <a:avLst/>
            </a:prstGeom>
            <a:noFill/>
          </p:spPr>
          <p:txBody>
            <a:bodyPr wrap="square" rtlCol="0">
              <a:spAutoFit/>
            </a:bodyPr>
            <a:lstStyle/>
            <a:p>
              <a:pPr algn="just">
                <a:lnSpc>
                  <a:spcPct val="150000"/>
                </a:lnSpc>
              </a:pPr>
              <a:r>
                <a:rPr lang="en-US" sz="5000" b="1" dirty="0" smtClean="0">
                  <a:solidFill>
                    <a:srgbClr val="4B4439"/>
                  </a:solidFill>
                  <a:latin typeface="Arial" panose="020B0604020202020204" pitchFamily="34" charset="0"/>
                  <a:cs typeface="Arial" panose="020B0604020202020204" pitchFamily="34" charset="0"/>
                </a:rPr>
                <a:t>II. Tìm hiểu chi tiết</a:t>
              </a:r>
              <a:endParaRPr lang="en-US" sz="5000" b="1" dirty="0">
                <a:solidFill>
                  <a:srgbClr val="4B4439"/>
                </a:solidFill>
                <a:latin typeface="Arial" panose="020B0604020202020204" pitchFamily="34" charset="0"/>
                <a:cs typeface="Arial" panose="020B0604020202020204" pitchFamily="34" charset="0"/>
              </a:endParaRPr>
            </a:p>
          </p:txBody>
        </p:sp>
        <p:sp>
          <p:nvSpPr>
            <p:cNvPr id="15" name="TextBox 14"/>
            <p:cNvSpPr txBox="1"/>
            <p:nvPr/>
          </p:nvSpPr>
          <p:spPr>
            <a:xfrm>
              <a:off x="8540797" y="4064245"/>
              <a:ext cx="5779169" cy="3785652"/>
            </a:xfrm>
            <a:prstGeom prst="rect">
              <a:avLst/>
            </a:prstGeom>
            <a:noFill/>
          </p:spPr>
          <p:txBody>
            <a:bodyPr wrap="square" rtlCol="0">
              <a:spAutoFit/>
            </a:bodyPr>
            <a:lstStyle/>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Thể loại Chiếu</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Lí do cần rời đô</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Lí lẽ và bằng chứng</a:t>
              </a:r>
            </a:p>
            <a:p>
              <a:pPr marL="742950" indent="-742950" algn="just">
                <a:lnSpc>
                  <a:spcPct val="150000"/>
                </a:lnSpc>
                <a:buAutoNum type="arabicPeriod"/>
              </a:pPr>
              <a:r>
                <a:rPr lang="en-US" sz="4000" dirty="0" smtClean="0">
                  <a:solidFill>
                    <a:srgbClr val="4B4439"/>
                  </a:solidFill>
                  <a:latin typeface="Arial" panose="020B0604020202020204" pitchFamily="34" charset="0"/>
                  <a:cs typeface="Arial" panose="020B0604020202020204" pitchFamily="34" charset="0"/>
                </a:rPr>
                <a:t>Ý nghĩa văn bản</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5" name="Freeform 5"/>
          <p:cNvSpPr/>
          <p:nvPr/>
        </p:nvSpPr>
        <p:spPr>
          <a:xfrm rot="3922266">
            <a:off x="-896438" y="-1609791"/>
            <a:ext cx="11622675" cy="12358913"/>
          </a:xfrm>
          <a:custGeom>
            <a:avLst/>
            <a:gdLst/>
            <a:ahLst/>
            <a:cxnLst/>
            <a:rect l="l" t="t" r="r" b="b"/>
            <a:pathLst>
              <a:path w="8013573" h="8229600">
                <a:moveTo>
                  <a:pt x="0" y="0"/>
                </a:moveTo>
                <a:lnTo>
                  <a:pt x="8013573" y="0"/>
                </a:lnTo>
                <a:lnTo>
                  <a:pt x="8013573" y="8229600"/>
                </a:lnTo>
                <a:lnTo>
                  <a:pt x="0" y="8229600"/>
                </a:lnTo>
                <a:lnTo>
                  <a:pt x="0" y="0"/>
                </a:lnTo>
                <a:close/>
              </a:path>
            </a:pathLst>
          </a:custGeom>
          <a:blipFill>
            <a:blip r:embed="rId3"/>
            <a:stretch>
              <a:fillRect/>
            </a:stretch>
          </a:blipFill>
        </p:spPr>
      </p:sp>
      <p:sp>
        <p:nvSpPr>
          <p:cNvPr id="7" name="Freeform 5"/>
          <p:cNvSpPr/>
          <p:nvPr/>
        </p:nvSpPr>
        <p:spPr>
          <a:xfrm rot="3922266">
            <a:off x="7584436" y="2919988"/>
            <a:ext cx="10053326" cy="10228291"/>
          </a:xfrm>
          <a:custGeom>
            <a:avLst/>
            <a:gdLst/>
            <a:ahLst/>
            <a:cxnLst/>
            <a:rect l="l" t="t" r="r" b="b"/>
            <a:pathLst>
              <a:path w="8013573" h="8229600">
                <a:moveTo>
                  <a:pt x="0" y="0"/>
                </a:moveTo>
                <a:lnTo>
                  <a:pt x="8013573" y="0"/>
                </a:lnTo>
                <a:lnTo>
                  <a:pt x="8013573" y="8229600"/>
                </a:lnTo>
                <a:lnTo>
                  <a:pt x="0" y="8229600"/>
                </a:lnTo>
                <a:lnTo>
                  <a:pt x="0" y="0"/>
                </a:lnTo>
                <a:close/>
              </a:path>
            </a:pathLst>
          </a:custGeom>
          <a:blipFill>
            <a:blip r:embed="rId3"/>
            <a:stretch>
              <a:fillRect/>
            </a:stretch>
          </a:blipFill>
        </p:spPr>
      </p:sp>
      <p:sp>
        <p:nvSpPr>
          <p:cNvPr id="9" name="Rounded Rectangle 8"/>
          <p:cNvSpPr/>
          <p:nvPr/>
        </p:nvSpPr>
        <p:spPr>
          <a:xfrm>
            <a:off x="3435734" y="3367329"/>
            <a:ext cx="11416531" cy="355234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7000" b="1" dirty="0" smtClean="0">
                <a:solidFill>
                  <a:srgbClr val="232253"/>
                </a:solidFill>
                <a:latin typeface="Arial" panose="020B0604020202020204" pitchFamily="34" charset="0"/>
                <a:cs typeface="Arial" panose="020B0604020202020204" pitchFamily="34" charset="0"/>
              </a:rPr>
              <a:t>I. TÌM HIỂU CHUNG</a:t>
            </a:r>
            <a:endParaRPr lang="en-US" sz="7000" b="1" dirty="0">
              <a:solidFill>
                <a:srgbClr val="232253"/>
              </a:solidFill>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6" name="Freeform 6"/>
          <p:cNvSpPr/>
          <p:nvPr/>
        </p:nvSpPr>
        <p:spPr>
          <a:xfrm rot="-8346469">
            <a:off x="-1628923" y="6894066"/>
            <a:ext cx="4226339" cy="5212691"/>
          </a:xfrm>
          <a:custGeom>
            <a:avLst/>
            <a:gdLst/>
            <a:ahLst/>
            <a:cxnLst/>
            <a:rect l="l" t="t" r="r" b="b"/>
            <a:pathLst>
              <a:path w="7118604" h="8229600">
                <a:moveTo>
                  <a:pt x="0" y="0"/>
                </a:moveTo>
                <a:lnTo>
                  <a:pt x="7118604" y="0"/>
                </a:lnTo>
                <a:lnTo>
                  <a:pt x="7118604" y="8229600"/>
                </a:lnTo>
                <a:lnTo>
                  <a:pt x="0" y="8229600"/>
                </a:lnTo>
                <a:lnTo>
                  <a:pt x="0" y="0"/>
                </a:lnTo>
                <a:close/>
              </a:path>
            </a:pathLst>
          </a:custGeom>
          <a:blipFill>
            <a:blip r:embed="rId3"/>
            <a:stretch>
              <a:fillRect/>
            </a:stretch>
          </a:blipFill>
        </p:spPr>
      </p:sp>
      <p:sp>
        <p:nvSpPr>
          <p:cNvPr id="4" name="Freeform 6"/>
          <p:cNvSpPr/>
          <p:nvPr/>
        </p:nvSpPr>
        <p:spPr>
          <a:xfrm rot="8973957">
            <a:off x="15659467" y="-1855721"/>
            <a:ext cx="4226339" cy="5212691"/>
          </a:xfrm>
          <a:custGeom>
            <a:avLst/>
            <a:gdLst/>
            <a:ahLst/>
            <a:cxnLst/>
            <a:rect l="l" t="t" r="r" b="b"/>
            <a:pathLst>
              <a:path w="7118604" h="8229600">
                <a:moveTo>
                  <a:pt x="0" y="0"/>
                </a:moveTo>
                <a:lnTo>
                  <a:pt x="7118604" y="0"/>
                </a:lnTo>
                <a:lnTo>
                  <a:pt x="7118604" y="8229600"/>
                </a:lnTo>
                <a:lnTo>
                  <a:pt x="0" y="8229600"/>
                </a:lnTo>
                <a:lnTo>
                  <a:pt x="0" y="0"/>
                </a:lnTo>
                <a:close/>
              </a:path>
            </a:pathLst>
          </a:custGeom>
          <a:blipFill>
            <a:blip r:embed="rId3"/>
            <a:stretch>
              <a:fillRect/>
            </a:stretch>
          </a:blipFill>
        </p:spPr>
      </p:sp>
      <p:sp>
        <p:nvSpPr>
          <p:cNvPr id="5" name="TextBox 4"/>
          <p:cNvSpPr txBox="1"/>
          <p:nvPr/>
        </p:nvSpPr>
        <p:spPr>
          <a:xfrm>
            <a:off x="1157504" y="3238500"/>
            <a:ext cx="7887653" cy="4708981"/>
          </a:xfrm>
          <a:prstGeom prst="rect">
            <a:avLst/>
          </a:prstGeom>
          <a:noFill/>
        </p:spPr>
        <p:txBody>
          <a:bodyPr wrap="square" rtlCol="0">
            <a:spAutoFit/>
          </a:bodyPr>
          <a:lstStyle/>
          <a:p>
            <a:pPr algn="ctr">
              <a:lnSpc>
                <a:spcPct val="150000"/>
              </a:lnSpc>
            </a:pPr>
            <a:r>
              <a:rPr lang="en-US" sz="4000" b="1" dirty="0" smtClean="0">
                <a:solidFill>
                  <a:srgbClr val="C00000"/>
                </a:solidFill>
                <a:latin typeface="Arial" panose="020B0604020202020204" pitchFamily="34" charset="0"/>
                <a:cs typeface="Arial" panose="020B0604020202020204" pitchFamily="34" charset="0"/>
              </a:rPr>
              <a:t>Em hãy trả lời các câu hỏi sau:</a:t>
            </a:r>
          </a:p>
          <a:p>
            <a:pPr marL="285750" indent="-285750" algn="just">
              <a:lnSpc>
                <a:spcPct val="150000"/>
              </a:lnSpc>
              <a:buFont typeface="Arial" panose="020B0604020202020204" pitchFamily="34" charset="0"/>
              <a:buChar char="•"/>
            </a:pPr>
            <a:r>
              <a:rPr lang="vi-VN" sz="4000" dirty="0">
                <a:cs typeface="Arial" panose="020B0604020202020204" pitchFamily="34" charset="0"/>
              </a:rPr>
              <a:t>Hãy trình bày hiểu biết của em về tác giả Lý Công </a:t>
            </a:r>
            <a:r>
              <a:rPr lang="vi-VN" sz="4000" dirty="0" smtClean="0">
                <a:cs typeface="Arial" panose="020B0604020202020204" pitchFamily="34" charset="0"/>
              </a:rPr>
              <a:t>Uẩn</a:t>
            </a:r>
            <a:r>
              <a:rPr lang="en-US" sz="4000" dirty="0" smtClean="0">
                <a:cs typeface="Arial" panose="020B0604020202020204" pitchFamily="34" charset="0"/>
              </a:rPr>
              <a:t>.</a:t>
            </a:r>
          </a:p>
          <a:p>
            <a:pPr marL="285750" indent="-285750" algn="just">
              <a:lnSpc>
                <a:spcPct val="150000"/>
              </a:lnSpc>
              <a:buFont typeface="Arial" panose="020B0604020202020204" pitchFamily="34" charset="0"/>
              <a:buChar char="•"/>
            </a:pPr>
            <a:r>
              <a:rPr lang="en-US" sz="4000" dirty="0">
                <a:latin typeface="Arial" panose="020B0604020202020204" pitchFamily="34" charset="0"/>
                <a:cs typeface="Arial" panose="020B0604020202020204" pitchFamily="34" charset="0"/>
              </a:rPr>
              <a:t>Trình bày hiểu biết của em về tác phẩm </a:t>
            </a:r>
            <a:r>
              <a:rPr lang="en-US" sz="4000" i="1" dirty="0" smtClean="0">
                <a:latin typeface="Arial" panose="020B0604020202020204" pitchFamily="34" charset="0"/>
                <a:cs typeface="Arial" panose="020B0604020202020204" pitchFamily="34" charset="0"/>
              </a:rPr>
              <a:t>“Chiếu </a:t>
            </a:r>
            <a:r>
              <a:rPr lang="en-US" sz="4000" i="1" dirty="0">
                <a:latin typeface="Arial" panose="020B0604020202020204" pitchFamily="34" charset="0"/>
                <a:cs typeface="Arial" panose="020B0604020202020204" pitchFamily="34" charset="0"/>
              </a:rPr>
              <a:t>dời </a:t>
            </a:r>
            <a:r>
              <a:rPr lang="en-US" sz="4000" i="1" dirty="0" smtClean="0">
                <a:latin typeface="Arial" panose="020B0604020202020204" pitchFamily="34" charset="0"/>
                <a:cs typeface="Arial" panose="020B0604020202020204" pitchFamily="34" charset="0"/>
              </a:rPr>
              <a:t>đô”</a:t>
            </a:r>
            <a:r>
              <a:rPr lang="en-US" sz="4000" dirty="0" smtClean="0">
                <a:latin typeface="Arial" panose="020B0604020202020204" pitchFamily="34" charset="0"/>
                <a:cs typeface="Arial" panose="020B0604020202020204" pitchFamily="34" charset="0"/>
              </a:rPr>
              <a:t>.</a:t>
            </a:r>
            <a:endParaRPr lang="en-US" sz="40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4"/>
          <a:stretch>
            <a:fillRect/>
          </a:stretch>
        </p:blipFill>
        <p:spPr>
          <a:xfrm>
            <a:off x="9448800" y="4914900"/>
            <a:ext cx="8543438" cy="4485989"/>
          </a:xfrm>
          <a:prstGeom prst="rect">
            <a:avLst/>
          </a:prstGeom>
          <a:ln>
            <a:noFill/>
          </a:ln>
          <a:effectLst>
            <a:softEdge rad="112500"/>
          </a:effectLst>
        </p:spPr>
      </p:pic>
      <p:pic>
        <p:nvPicPr>
          <p:cNvPr id="7" name="Picture 6"/>
          <p:cNvPicPr>
            <a:picLocks noChangeAspect="1"/>
          </p:cNvPicPr>
          <p:nvPr/>
        </p:nvPicPr>
        <p:blipFill>
          <a:blip r:embed="rId5"/>
          <a:stretch>
            <a:fillRect/>
          </a:stretch>
        </p:blipFill>
        <p:spPr>
          <a:xfrm>
            <a:off x="8839200" y="255932"/>
            <a:ext cx="3820623" cy="4403036"/>
          </a:xfrm>
          <a:prstGeom prst="rect">
            <a:avLst/>
          </a:prstGeom>
        </p:spPr>
      </p:pic>
    </p:spTree>
    <p:extLst>
      <p:ext uri="{BB962C8B-B14F-4D97-AF65-F5344CB8AC3E}">
        <p14:creationId xmlns:p14="http://schemas.microsoft.com/office/powerpoint/2010/main" val="411111118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31"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 calcmode="lin" valueType="num">
                                      <p:cBhvr>
                                        <p:cTn id="12" dur="500" fill="hold"/>
                                        <p:tgtEl>
                                          <p:spTgt spid="7"/>
                                        </p:tgtEl>
                                        <p:attrNameLst>
                                          <p:attrName>style.rotation</p:attrName>
                                        </p:attrNameLst>
                                      </p:cBhvr>
                                      <p:tavLst>
                                        <p:tav tm="0">
                                          <p:val>
                                            <p:fltVal val="90"/>
                                          </p:val>
                                        </p:tav>
                                        <p:tav tm="100000">
                                          <p:val>
                                            <p:fltVal val="0"/>
                                          </p:val>
                                        </p:tav>
                                      </p:tavLst>
                                    </p:anim>
                                    <p:animEffect transition="in" filter="fade">
                                      <p:cBhvr>
                                        <p:cTn id="13" dur="500"/>
                                        <p:tgtEl>
                                          <p:spTgt spid="7"/>
                                        </p:tgtEl>
                                      </p:cBhvr>
                                    </p:animEffect>
                                  </p:childTnLst>
                                </p:cTn>
                              </p:par>
                              <p:par>
                                <p:cTn id="14" presetID="6" presetClass="entr" presetSubtype="16"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circle(in)">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10" name="Freeform 10"/>
          <p:cNvSpPr/>
          <p:nvPr/>
        </p:nvSpPr>
        <p:spPr>
          <a:xfrm>
            <a:off x="14476329" y="-1208650"/>
            <a:ext cx="7119257" cy="4114800"/>
          </a:xfrm>
          <a:custGeom>
            <a:avLst/>
            <a:gdLst/>
            <a:ahLst/>
            <a:cxnLst/>
            <a:rect l="l" t="t" r="r" b="b"/>
            <a:pathLst>
              <a:path w="7119257" h="4114800">
                <a:moveTo>
                  <a:pt x="0" y="0"/>
                </a:moveTo>
                <a:lnTo>
                  <a:pt x="7119257" y="0"/>
                </a:lnTo>
                <a:lnTo>
                  <a:pt x="7119257" y="4114800"/>
                </a:lnTo>
                <a:lnTo>
                  <a:pt x="0" y="4114800"/>
                </a:lnTo>
                <a:lnTo>
                  <a:pt x="0" y="0"/>
                </a:lnTo>
                <a:close/>
              </a:path>
            </a:pathLst>
          </a:custGeom>
          <a:blipFill>
            <a:blip r:embed="rId3">
              <a:extLst>
                <a:ext uri="{96DAC541-7B7A-43D3-8B79-37D633B846F1}">
                  <asvg:svgBlip xmlns:asvg="http://schemas.microsoft.com/office/drawing/2016/SVG/main" xmlns="" r:embed="rId8"/>
                </a:ext>
              </a:extLst>
            </a:blip>
            <a:stretch>
              <a:fillRect/>
            </a:stretch>
          </a:blipFill>
        </p:spPr>
      </p:sp>
      <p:sp>
        <p:nvSpPr>
          <p:cNvPr id="5" name="Freeform 10"/>
          <p:cNvSpPr/>
          <p:nvPr/>
        </p:nvSpPr>
        <p:spPr>
          <a:xfrm flipH="1">
            <a:off x="1785257" y="8420100"/>
            <a:ext cx="7358743" cy="4114800"/>
          </a:xfrm>
          <a:custGeom>
            <a:avLst/>
            <a:gdLst/>
            <a:ahLst/>
            <a:cxnLst/>
            <a:rect l="l" t="t" r="r" b="b"/>
            <a:pathLst>
              <a:path w="7119257" h="4114800">
                <a:moveTo>
                  <a:pt x="0" y="0"/>
                </a:moveTo>
                <a:lnTo>
                  <a:pt x="7119257" y="0"/>
                </a:lnTo>
                <a:lnTo>
                  <a:pt x="7119257" y="4114800"/>
                </a:lnTo>
                <a:lnTo>
                  <a:pt x="0" y="4114800"/>
                </a:lnTo>
                <a:lnTo>
                  <a:pt x="0" y="0"/>
                </a:lnTo>
                <a:close/>
              </a:path>
            </a:pathLst>
          </a:custGeom>
          <a:blipFill>
            <a:blip r:embed="rId3">
              <a:extLst>
                <a:ext uri="{96DAC541-7B7A-43D3-8B79-37D633B846F1}">
                  <asvg:svgBlip xmlns:asvg="http://schemas.microsoft.com/office/drawing/2016/SVG/main" xmlns="" r:embed="rId8"/>
                </a:ext>
              </a:extLst>
            </a:blip>
            <a:stretch>
              <a:fillRect/>
            </a:stretch>
          </a:blipFill>
        </p:spPr>
      </p:sp>
      <p:sp>
        <p:nvSpPr>
          <p:cNvPr id="6" name="TextBox 5"/>
          <p:cNvSpPr txBox="1"/>
          <p:nvPr/>
        </p:nvSpPr>
        <p:spPr>
          <a:xfrm>
            <a:off x="6613027" y="710984"/>
            <a:ext cx="3810000" cy="1103892"/>
          </a:xfrm>
          <a:prstGeom prst="rect">
            <a:avLst/>
          </a:prstGeom>
          <a:noFill/>
        </p:spPr>
        <p:txBody>
          <a:bodyPr wrap="square" rtlCol="0">
            <a:spAutoFit/>
          </a:bodyPr>
          <a:lstStyle/>
          <a:p>
            <a:pPr algn="ctr">
              <a:lnSpc>
                <a:spcPct val="150000"/>
              </a:lnSpc>
            </a:pPr>
            <a:r>
              <a:rPr lang="en-US" sz="5000" b="1" dirty="0" smtClean="0">
                <a:latin typeface="Arial" panose="020B0604020202020204" pitchFamily="34" charset="0"/>
                <a:cs typeface="Arial" panose="020B0604020202020204" pitchFamily="34" charset="0"/>
              </a:rPr>
              <a:t>1. Tác giả</a:t>
            </a:r>
            <a:endParaRPr lang="en-US" sz="5000" b="1" dirty="0">
              <a:latin typeface="Arial" panose="020B0604020202020204" pitchFamily="34" charset="0"/>
              <a:cs typeface="Arial" panose="020B0604020202020204" pitchFamily="34" charset="0"/>
            </a:endParaRPr>
          </a:p>
        </p:txBody>
      </p:sp>
      <p:grpSp>
        <p:nvGrpSpPr>
          <p:cNvPr id="7" name="Group 6"/>
          <p:cNvGrpSpPr/>
          <p:nvPr/>
        </p:nvGrpSpPr>
        <p:grpSpPr>
          <a:xfrm>
            <a:off x="381000" y="3314700"/>
            <a:ext cx="6586281" cy="6199750"/>
            <a:chOff x="381000" y="2906150"/>
            <a:chExt cx="6586281" cy="6199750"/>
          </a:xfrm>
        </p:grpSpPr>
        <p:pic>
          <p:nvPicPr>
            <p:cNvPr id="3" name="Picture 2"/>
            <p:cNvPicPr>
              <a:picLocks noChangeAspect="1"/>
            </p:cNvPicPr>
            <p:nvPr/>
          </p:nvPicPr>
          <p:blipFill>
            <a:blip r:embed="rId9"/>
            <a:stretch>
              <a:fillRect/>
            </a:stretch>
          </p:blipFill>
          <p:spPr>
            <a:xfrm>
              <a:off x="735252" y="2906150"/>
              <a:ext cx="5877775" cy="58689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 name="Rounded Rectangle 7"/>
            <p:cNvSpPr/>
            <p:nvPr/>
          </p:nvSpPr>
          <p:spPr>
            <a:xfrm>
              <a:off x="381000" y="8284267"/>
              <a:ext cx="6586281" cy="821633"/>
            </a:xfrm>
            <a:prstGeom prst="roundRect">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000" dirty="0">
                  <a:solidFill>
                    <a:sysClr val="windowText" lastClr="000000"/>
                  </a:solidFill>
                  <a:latin typeface="Arial" panose="020B0604020202020204" pitchFamily="34" charset="0"/>
                  <a:cs typeface="Arial" panose="020B0604020202020204" pitchFamily="34" charset="0"/>
                </a:rPr>
                <a:t>Lý Công </a:t>
              </a:r>
              <a:r>
                <a:rPr lang="vi-VN" sz="4000" dirty="0" smtClean="0">
                  <a:solidFill>
                    <a:sysClr val="windowText" lastClr="000000"/>
                  </a:solidFill>
                  <a:latin typeface="Arial" panose="020B0604020202020204" pitchFamily="34" charset="0"/>
                  <a:cs typeface="Arial" panose="020B0604020202020204" pitchFamily="34" charset="0"/>
                </a:rPr>
                <a:t>Uẩn</a:t>
              </a:r>
              <a:r>
                <a:rPr lang="en-US" sz="4000" dirty="0" smtClean="0">
                  <a:solidFill>
                    <a:sysClr val="windowText" lastClr="000000"/>
                  </a:solidFill>
                  <a:latin typeface="Arial" panose="020B0604020202020204" pitchFamily="34" charset="0"/>
                  <a:cs typeface="Arial" panose="020B0604020202020204" pitchFamily="34" charset="0"/>
                </a:rPr>
                <a:t> </a:t>
              </a:r>
              <a:r>
                <a:rPr lang="vi-VN" sz="4000" dirty="0">
                  <a:solidFill>
                    <a:sysClr val="windowText" lastClr="000000"/>
                  </a:solidFill>
                  <a:latin typeface="Arial" panose="020B0604020202020204" pitchFamily="34" charset="0"/>
                  <a:cs typeface="Arial" panose="020B0604020202020204" pitchFamily="34" charset="0"/>
                </a:rPr>
                <a:t>(974 – 1028) </a:t>
              </a:r>
            </a:p>
          </p:txBody>
        </p:sp>
      </p:grpSp>
      <p:sp>
        <p:nvSpPr>
          <p:cNvPr id="12" name="TextBox 11"/>
          <p:cNvSpPr txBox="1"/>
          <p:nvPr/>
        </p:nvSpPr>
        <p:spPr>
          <a:xfrm>
            <a:off x="8159734" y="2099975"/>
            <a:ext cx="9290067" cy="7478970"/>
          </a:xfrm>
          <a:prstGeom prst="rect">
            <a:avLst/>
          </a:prstGeom>
          <a:noFill/>
        </p:spPr>
        <p:txBody>
          <a:bodyPr wrap="square" rtlCol="0">
            <a:spAutoFit/>
          </a:bodyPr>
          <a:lstStyle/>
          <a:p>
            <a:pPr marL="571500" indent="-571500" algn="just">
              <a:lnSpc>
                <a:spcPct val="150000"/>
              </a:lnSpc>
              <a:buFont typeface="Arial" panose="020B0604020202020204" pitchFamily="34" charset="0"/>
              <a:buChar char="•"/>
            </a:pPr>
            <a:r>
              <a:rPr lang="en-US" sz="4000" dirty="0" smtClean="0">
                <a:solidFill>
                  <a:srgbClr val="4B4439"/>
                </a:solidFill>
                <a:latin typeface="Arial" panose="020B0604020202020204" pitchFamily="34" charset="0"/>
                <a:cs typeface="Arial" panose="020B0604020202020204" pitchFamily="34" charset="0"/>
              </a:rPr>
              <a:t>Còn được gọi là Lý Thái Tổ </a:t>
            </a:r>
          </a:p>
          <a:p>
            <a:pPr marL="571500" indent="-571500" algn="just">
              <a:lnSpc>
                <a:spcPct val="150000"/>
              </a:lnSpc>
              <a:buFont typeface="Arial" panose="020B0604020202020204" pitchFamily="34" charset="0"/>
              <a:buChar char="•"/>
            </a:pPr>
            <a:r>
              <a:rPr lang="en-US" sz="4000" dirty="0" smtClean="0">
                <a:solidFill>
                  <a:srgbClr val="4B4439"/>
                </a:solidFill>
                <a:latin typeface="Arial" panose="020B0604020202020204" pitchFamily="34" charset="0"/>
                <a:cs typeface="Arial" panose="020B0604020202020204" pitchFamily="34" charset="0"/>
              </a:rPr>
              <a:t>Quê quán: Bắc Ninh</a:t>
            </a:r>
            <a:endParaRPr lang="en-US" sz="4000" dirty="0">
              <a:solidFill>
                <a:srgbClr val="4B4439"/>
              </a:solidFill>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vi-VN" sz="4000" dirty="0" smtClean="0">
                <a:solidFill>
                  <a:srgbClr val="4B4439"/>
                </a:solidFill>
                <a:latin typeface="Arial" panose="020B0604020202020204" pitchFamily="34" charset="0"/>
                <a:cs typeface="Arial" panose="020B0604020202020204" pitchFamily="34" charset="0"/>
              </a:rPr>
              <a:t>Là </a:t>
            </a:r>
            <a:r>
              <a:rPr lang="vi-VN" sz="4000" dirty="0">
                <a:solidFill>
                  <a:srgbClr val="4B4439"/>
                </a:solidFill>
                <a:latin typeface="Arial" panose="020B0604020202020204" pitchFamily="34" charset="0"/>
                <a:cs typeface="Arial" panose="020B0604020202020204" pitchFamily="34" charset="0"/>
              </a:rPr>
              <a:t>hoàng đế sáng lập ra nhà </a:t>
            </a:r>
            <a:r>
              <a:rPr lang="vi-VN" sz="4000" dirty="0" smtClean="0">
                <a:solidFill>
                  <a:srgbClr val="4B4439"/>
                </a:solidFill>
                <a:latin typeface="Arial" panose="020B0604020202020204" pitchFamily="34" charset="0"/>
                <a:cs typeface="Arial" panose="020B0604020202020204" pitchFamily="34" charset="0"/>
              </a:rPr>
              <a:t>Lý</a:t>
            </a:r>
            <a:r>
              <a:rPr lang="en-US" sz="4000" dirty="0">
                <a:solidFill>
                  <a:srgbClr val="4B4439"/>
                </a:solidFill>
                <a:latin typeface="Arial" panose="020B0604020202020204" pitchFamily="34" charset="0"/>
                <a:cs typeface="Arial" panose="020B0604020202020204" pitchFamily="34" charset="0"/>
              </a:rPr>
              <a:t>, </a:t>
            </a:r>
            <a:r>
              <a:rPr lang="en-US" sz="4000" dirty="0" smtClean="0">
                <a:solidFill>
                  <a:srgbClr val="4B4439"/>
                </a:solidFill>
                <a:latin typeface="Arial" panose="020B0604020202020204" pitchFamily="34" charset="0"/>
                <a:cs typeface="Arial" panose="020B0604020202020204" pitchFamily="34" charset="0"/>
              </a:rPr>
              <a:t>ông trị </a:t>
            </a:r>
            <a:r>
              <a:rPr lang="en-US" sz="4000" dirty="0">
                <a:solidFill>
                  <a:srgbClr val="4B4439"/>
                </a:solidFill>
                <a:latin typeface="Arial" panose="020B0604020202020204" pitchFamily="34" charset="0"/>
                <a:cs typeface="Arial" panose="020B0604020202020204" pitchFamily="34" charset="0"/>
              </a:rPr>
              <a:t>vì từ năm 1009 đến </a:t>
            </a:r>
            <a:r>
              <a:rPr lang="en-US" sz="4000" dirty="0" smtClean="0">
                <a:solidFill>
                  <a:srgbClr val="4B4439"/>
                </a:solidFill>
                <a:latin typeface="Arial" panose="020B0604020202020204" pitchFamily="34" charset="0"/>
                <a:cs typeface="Arial" panose="020B0604020202020204" pitchFamily="34" charset="0"/>
              </a:rPr>
              <a:t>năm 1028.</a:t>
            </a:r>
          </a:p>
          <a:p>
            <a:pPr marL="571500" indent="-571500" algn="just">
              <a:lnSpc>
                <a:spcPct val="150000"/>
              </a:lnSpc>
              <a:buFont typeface="Arial" panose="020B0604020202020204" pitchFamily="34" charset="0"/>
              <a:buChar char="•"/>
            </a:pPr>
            <a:r>
              <a:rPr lang="en-US" sz="4000" dirty="0" smtClean="0">
                <a:solidFill>
                  <a:srgbClr val="4B4439"/>
                </a:solidFill>
                <a:latin typeface="Arial" panose="020B0604020202020204" pitchFamily="34" charset="0"/>
                <a:cs typeface="Arial" panose="020B0604020202020204" pitchFamily="34" charset="0"/>
              </a:rPr>
              <a:t>Đến năm </a:t>
            </a:r>
            <a:r>
              <a:rPr lang="vi-VN" sz="4000" dirty="0" smtClean="0">
                <a:solidFill>
                  <a:srgbClr val="4B4439"/>
                </a:solidFill>
                <a:latin typeface="Arial" panose="020B0604020202020204" pitchFamily="34" charset="0"/>
                <a:cs typeface="Arial" panose="020B0604020202020204" pitchFamily="34" charset="0"/>
              </a:rPr>
              <a:t>1010</a:t>
            </a:r>
            <a:r>
              <a:rPr lang="vi-VN" sz="4000" dirty="0">
                <a:solidFill>
                  <a:srgbClr val="4B4439"/>
                </a:solidFill>
                <a:latin typeface="Arial" panose="020B0604020202020204" pitchFamily="34" charset="0"/>
                <a:cs typeface="Arial" panose="020B0604020202020204" pitchFamily="34" charset="0"/>
              </a:rPr>
              <a:t>, ông dời đô từ Hoa Lư về Đại </a:t>
            </a:r>
            <a:r>
              <a:rPr lang="vi-VN" sz="4000" dirty="0" smtClean="0">
                <a:solidFill>
                  <a:srgbClr val="4B4439"/>
                </a:solidFill>
                <a:latin typeface="Arial" panose="020B0604020202020204" pitchFamily="34" charset="0"/>
                <a:cs typeface="Arial" panose="020B0604020202020204" pitchFamily="34" charset="0"/>
              </a:rPr>
              <a:t>La</a:t>
            </a:r>
            <a:r>
              <a:rPr lang="en-US" sz="4000" dirty="0" smtClean="0">
                <a:solidFill>
                  <a:srgbClr val="4B4439"/>
                </a:solidFill>
                <a:latin typeface="Arial" panose="020B0604020202020204" pitchFamily="34" charset="0"/>
                <a:cs typeface="Arial" panose="020B0604020202020204" pitchFamily="34" charset="0"/>
              </a:rPr>
              <a:t> (</a:t>
            </a:r>
            <a:r>
              <a:rPr lang="vi-VN" sz="4000" dirty="0" smtClean="0">
                <a:solidFill>
                  <a:srgbClr val="4B4439"/>
                </a:solidFill>
                <a:latin typeface="Arial" panose="020B0604020202020204" pitchFamily="34" charset="0"/>
                <a:cs typeface="Arial" panose="020B0604020202020204" pitchFamily="34" charset="0"/>
              </a:rPr>
              <a:t>đổi </a:t>
            </a:r>
            <a:r>
              <a:rPr lang="vi-VN" sz="4000" dirty="0">
                <a:solidFill>
                  <a:srgbClr val="4B4439"/>
                </a:solidFill>
                <a:latin typeface="Arial" panose="020B0604020202020204" pitchFamily="34" charset="0"/>
                <a:cs typeface="Arial" panose="020B0604020202020204" pitchFamily="34" charset="0"/>
              </a:rPr>
              <a:t>tên thành Thăng </a:t>
            </a:r>
            <a:r>
              <a:rPr lang="vi-VN" sz="4000" dirty="0" smtClean="0">
                <a:solidFill>
                  <a:srgbClr val="4B4439"/>
                </a:solidFill>
                <a:latin typeface="Arial" panose="020B0604020202020204" pitchFamily="34" charset="0"/>
                <a:cs typeface="Arial" panose="020B0604020202020204" pitchFamily="34" charset="0"/>
              </a:rPr>
              <a:t>Long</a:t>
            </a:r>
            <a:r>
              <a:rPr lang="en-US" sz="4000" dirty="0" smtClean="0">
                <a:solidFill>
                  <a:srgbClr val="4B4439"/>
                </a:solidFill>
                <a:latin typeface="Arial" panose="020B0604020202020204" pitchFamily="34" charset="0"/>
                <a:cs typeface="Arial" panose="020B0604020202020204" pitchFamily="34" charset="0"/>
              </a:rPr>
              <a:t>)</a:t>
            </a:r>
            <a:r>
              <a:rPr lang="vi-VN" sz="4000" dirty="0" smtClean="0">
                <a:solidFill>
                  <a:srgbClr val="4B4439"/>
                </a:solidFill>
                <a:latin typeface="Arial" panose="020B0604020202020204" pitchFamily="34" charset="0"/>
                <a:cs typeface="Arial" panose="020B0604020202020204" pitchFamily="34" charset="0"/>
              </a:rPr>
              <a:t>, </a:t>
            </a:r>
            <a:r>
              <a:rPr lang="en-US" sz="4000" dirty="0" smtClean="0">
                <a:solidFill>
                  <a:srgbClr val="4B4439"/>
                </a:solidFill>
                <a:latin typeface="Arial" panose="020B0604020202020204" pitchFamily="34" charset="0"/>
                <a:cs typeface="Arial" panose="020B0604020202020204" pitchFamily="34" charset="0"/>
              </a:rPr>
              <a:t>mở ra thời đại trị vì của</a:t>
            </a:r>
            <a:r>
              <a:rPr lang="vi-VN" sz="4000" dirty="0" smtClean="0">
                <a:solidFill>
                  <a:srgbClr val="4B4439"/>
                </a:solidFill>
                <a:latin typeface="Arial" panose="020B0604020202020204" pitchFamily="34" charset="0"/>
                <a:cs typeface="Arial" panose="020B0604020202020204" pitchFamily="34" charset="0"/>
              </a:rPr>
              <a:t> </a:t>
            </a:r>
            <a:r>
              <a:rPr lang="vi-VN" sz="4000" dirty="0">
                <a:solidFill>
                  <a:srgbClr val="4B4439"/>
                </a:solidFill>
                <a:latin typeface="Arial" panose="020B0604020202020204" pitchFamily="34" charset="0"/>
                <a:cs typeface="Arial" panose="020B0604020202020204" pitchFamily="34" charset="0"/>
              </a:rPr>
              <a:t>nhà Lý </a:t>
            </a:r>
            <a:r>
              <a:rPr lang="en-US" sz="4000" dirty="0" smtClean="0">
                <a:solidFill>
                  <a:srgbClr val="4B4439"/>
                </a:solidFill>
                <a:latin typeface="Arial" panose="020B0604020202020204" pitchFamily="34" charset="0"/>
                <a:cs typeface="Arial" panose="020B0604020202020204" pitchFamily="34" charset="0"/>
              </a:rPr>
              <a:t>kéo dài </a:t>
            </a:r>
            <a:r>
              <a:rPr lang="vi-VN" sz="4000" dirty="0" smtClean="0">
                <a:solidFill>
                  <a:srgbClr val="4B4439"/>
                </a:solidFill>
                <a:latin typeface="Arial" panose="020B0604020202020204" pitchFamily="34" charset="0"/>
                <a:cs typeface="Arial" panose="020B0604020202020204" pitchFamily="34" charset="0"/>
              </a:rPr>
              <a:t>216 năm</a:t>
            </a:r>
            <a:r>
              <a:rPr lang="en-US" sz="4000" dirty="0" smtClean="0">
                <a:solidFill>
                  <a:srgbClr val="4B4439"/>
                </a:solidFill>
                <a:latin typeface="Arial" panose="020B0604020202020204" pitchFamily="34" charset="0"/>
                <a:cs typeface="Arial" panose="020B0604020202020204" pitchFamily="34" charset="0"/>
              </a:rPr>
              <a:t>.</a:t>
            </a:r>
            <a:endParaRPr lang="vi-VN" sz="4000" dirty="0">
              <a:solidFill>
                <a:srgbClr val="4B4439"/>
              </a:solidFill>
              <a:latin typeface="Arial" panose="020B0604020202020204" pitchFamily="34" charset="0"/>
              <a:cs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59" b="-9259"/>
            </a:stretch>
          </a:blipFill>
        </p:spPr>
      </p:sp>
      <p:sp>
        <p:nvSpPr>
          <p:cNvPr id="3" name="Freeform 3"/>
          <p:cNvSpPr/>
          <p:nvPr/>
        </p:nvSpPr>
        <p:spPr>
          <a:xfrm>
            <a:off x="-2247900" y="-1246888"/>
            <a:ext cx="5486400" cy="4495800"/>
          </a:xfrm>
          <a:custGeom>
            <a:avLst/>
            <a:gdLst/>
            <a:ahLst/>
            <a:cxnLst/>
            <a:rect l="l" t="t" r="r" b="b"/>
            <a:pathLst>
              <a:path w="9055956" h="8229600">
                <a:moveTo>
                  <a:pt x="0" y="0"/>
                </a:moveTo>
                <a:lnTo>
                  <a:pt x="9055956" y="0"/>
                </a:lnTo>
                <a:lnTo>
                  <a:pt x="9055956" y="8229600"/>
                </a:lnTo>
                <a:lnTo>
                  <a:pt x="0" y="8229600"/>
                </a:lnTo>
                <a:lnTo>
                  <a:pt x="0" y="0"/>
                </a:lnTo>
                <a:close/>
              </a:path>
            </a:pathLst>
          </a:custGeom>
          <a:blipFill>
            <a:blip r:embed="rId3"/>
            <a:stretch>
              <a:fillRect/>
            </a:stretch>
          </a:blipFill>
        </p:spPr>
      </p:sp>
      <p:sp>
        <p:nvSpPr>
          <p:cNvPr id="5" name="Freeform 3"/>
          <p:cNvSpPr/>
          <p:nvPr/>
        </p:nvSpPr>
        <p:spPr>
          <a:xfrm>
            <a:off x="12417996" y="8444553"/>
            <a:ext cx="5486400" cy="4495800"/>
          </a:xfrm>
          <a:custGeom>
            <a:avLst/>
            <a:gdLst/>
            <a:ahLst/>
            <a:cxnLst/>
            <a:rect l="l" t="t" r="r" b="b"/>
            <a:pathLst>
              <a:path w="9055956" h="8229600">
                <a:moveTo>
                  <a:pt x="0" y="0"/>
                </a:moveTo>
                <a:lnTo>
                  <a:pt x="9055956" y="0"/>
                </a:lnTo>
                <a:lnTo>
                  <a:pt x="9055956" y="8229600"/>
                </a:lnTo>
                <a:lnTo>
                  <a:pt x="0" y="8229600"/>
                </a:lnTo>
                <a:lnTo>
                  <a:pt x="0" y="0"/>
                </a:lnTo>
                <a:close/>
              </a:path>
            </a:pathLst>
          </a:custGeom>
          <a:blipFill>
            <a:blip r:embed="rId3"/>
            <a:stretch>
              <a:fillRect/>
            </a:stretch>
          </a:blipFill>
        </p:spPr>
      </p:sp>
      <p:sp>
        <p:nvSpPr>
          <p:cNvPr id="6" name="TextBox 5"/>
          <p:cNvSpPr txBox="1"/>
          <p:nvPr/>
        </p:nvSpPr>
        <p:spPr>
          <a:xfrm>
            <a:off x="6477000" y="595952"/>
            <a:ext cx="4512173" cy="1246495"/>
          </a:xfrm>
          <a:prstGeom prst="rect">
            <a:avLst/>
          </a:prstGeom>
          <a:noFill/>
        </p:spPr>
        <p:txBody>
          <a:bodyPr wrap="square" rtlCol="0">
            <a:spAutoFit/>
          </a:bodyPr>
          <a:lstStyle/>
          <a:p>
            <a:pPr algn="ctr">
              <a:lnSpc>
                <a:spcPct val="150000"/>
              </a:lnSpc>
            </a:pPr>
            <a:r>
              <a:rPr lang="en-US" sz="5000" b="1" dirty="0" smtClean="0">
                <a:latin typeface="Arial" panose="020B0604020202020204" pitchFamily="34" charset="0"/>
                <a:cs typeface="Arial" panose="020B0604020202020204" pitchFamily="34" charset="0"/>
              </a:rPr>
              <a:t>2. Tác phẩm</a:t>
            </a:r>
            <a:endParaRPr lang="en-US" sz="5000" b="1" dirty="0">
              <a:latin typeface="Arial" panose="020B0604020202020204" pitchFamily="34" charset="0"/>
              <a:cs typeface="Arial" panose="020B0604020202020204" pitchFamily="34" charset="0"/>
            </a:endParaRPr>
          </a:p>
        </p:txBody>
      </p:sp>
      <p:grpSp>
        <p:nvGrpSpPr>
          <p:cNvPr id="8" name="Group 7"/>
          <p:cNvGrpSpPr/>
          <p:nvPr/>
        </p:nvGrpSpPr>
        <p:grpSpPr>
          <a:xfrm>
            <a:off x="381000" y="3467100"/>
            <a:ext cx="6586281" cy="6023050"/>
            <a:chOff x="334527" y="2871147"/>
            <a:chExt cx="6586281" cy="6023050"/>
          </a:xfrm>
        </p:grpSpPr>
        <p:pic>
          <p:nvPicPr>
            <p:cNvPr id="4" name="Picture 3"/>
            <p:cNvPicPr>
              <a:picLocks noChangeAspect="1"/>
            </p:cNvPicPr>
            <p:nvPr/>
          </p:nvPicPr>
          <p:blipFill>
            <a:blip r:embed="rId4"/>
            <a:stretch>
              <a:fillRect/>
            </a:stretch>
          </p:blipFill>
          <p:spPr>
            <a:xfrm>
              <a:off x="555882" y="2871147"/>
              <a:ext cx="6143570" cy="5612234"/>
            </a:xfrm>
            <a:prstGeom prst="rect">
              <a:avLst/>
            </a:prstGeom>
            <a:ln>
              <a:noFill/>
            </a:ln>
            <a:effectLst>
              <a:outerShdw blurRad="292100" dist="139700" dir="2700000" algn="tl" rotWithShape="0">
                <a:srgbClr val="333333">
                  <a:alpha val="65000"/>
                </a:srgbClr>
              </a:outerShdw>
            </a:effectLst>
          </p:spPr>
        </p:pic>
        <p:sp>
          <p:nvSpPr>
            <p:cNvPr id="7" name="Rounded Rectangle 6"/>
            <p:cNvSpPr/>
            <p:nvPr/>
          </p:nvSpPr>
          <p:spPr>
            <a:xfrm>
              <a:off x="334527" y="8072564"/>
              <a:ext cx="6586281" cy="821633"/>
            </a:xfrm>
            <a:prstGeom prst="roundRect">
              <a:avLst/>
            </a:prstGeom>
            <a:solidFill>
              <a:schemeClr val="bg1"/>
            </a:solidFill>
            <a:ln w="38100">
              <a:solidFill>
                <a:srgbClr val="A6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i="1" dirty="0" smtClean="0">
                  <a:solidFill>
                    <a:sysClr val="windowText" lastClr="000000"/>
                  </a:solidFill>
                  <a:latin typeface="Arial" panose="020B0604020202020204" pitchFamily="34" charset="0"/>
                  <a:cs typeface="Arial" panose="020B0604020202020204" pitchFamily="34" charset="0"/>
                </a:rPr>
                <a:t>“Chiếu dời đô” </a:t>
              </a:r>
              <a:r>
                <a:rPr lang="en-US" sz="4000" dirty="0" smtClean="0">
                  <a:solidFill>
                    <a:sysClr val="windowText" lastClr="000000"/>
                  </a:solidFill>
                  <a:latin typeface="Arial" panose="020B0604020202020204" pitchFamily="34" charset="0"/>
                  <a:cs typeface="Arial" panose="020B0604020202020204" pitchFamily="34" charset="0"/>
                </a:rPr>
                <a:t>bản chữ Hán</a:t>
              </a:r>
              <a:endParaRPr lang="vi-VN" sz="4000" dirty="0">
                <a:solidFill>
                  <a:sysClr val="windowText" lastClr="000000"/>
                </a:solidFill>
                <a:latin typeface="Arial" panose="020B0604020202020204" pitchFamily="34" charset="0"/>
                <a:cs typeface="Arial" panose="020B0604020202020204" pitchFamily="34" charset="0"/>
              </a:endParaRPr>
            </a:p>
          </p:txBody>
        </p:sp>
      </p:grpSp>
      <p:sp>
        <p:nvSpPr>
          <p:cNvPr id="9" name="TextBox 8"/>
          <p:cNvSpPr txBox="1"/>
          <p:nvPr/>
        </p:nvSpPr>
        <p:spPr>
          <a:xfrm>
            <a:off x="8384791" y="2247900"/>
            <a:ext cx="8451866" cy="6555641"/>
          </a:xfrm>
          <a:prstGeom prst="rect">
            <a:avLst/>
          </a:prstGeom>
          <a:noFill/>
        </p:spPr>
        <p:txBody>
          <a:bodyPr wrap="square" rtlCol="0">
            <a:spAutoFit/>
          </a:bodyPr>
          <a:lstStyle/>
          <a:p>
            <a:pPr marL="571500" indent="-571500" algn="just">
              <a:lnSpc>
                <a:spcPct val="150000"/>
              </a:lnSpc>
              <a:buFont typeface="Arial" panose="020B0604020202020204" pitchFamily="34" charset="0"/>
              <a:buChar char="•"/>
            </a:pPr>
            <a:r>
              <a:rPr lang="vi-VN" sz="4000" dirty="0">
                <a:solidFill>
                  <a:srgbClr val="4B4439"/>
                </a:solidFill>
                <a:latin typeface="Arial" panose="020B0604020202020204" pitchFamily="34" charset="0"/>
                <a:cs typeface="Arial" panose="020B0604020202020204" pitchFamily="34" charset="0"/>
              </a:rPr>
              <a:t>Năm 1010, Lý Công Uẩn quyết định dời đô từ Hoa Lư ra Đại </a:t>
            </a:r>
            <a:r>
              <a:rPr lang="vi-VN" sz="4000" dirty="0" smtClean="0">
                <a:solidFill>
                  <a:srgbClr val="4B4439"/>
                </a:solidFill>
                <a:latin typeface="Arial" panose="020B0604020202020204" pitchFamily="34" charset="0"/>
                <a:cs typeface="Arial" panose="020B0604020202020204" pitchFamily="34" charset="0"/>
              </a:rPr>
              <a:t>La</a:t>
            </a:r>
            <a:r>
              <a:rPr lang="en-US" sz="4000" dirty="0" smtClean="0">
                <a:solidFill>
                  <a:srgbClr val="4B4439"/>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vi-VN" sz="4000" dirty="0" smtClean="0">
                <a:solidFill>
                  <a:srgbClr val="4B4439"/>
                </a:solidFill>
                <a:latin typeface="Arial" panose="020B0604020202020204" pitchFamily="34" charset="0"/>
                <a:cs typeface="Arial" panose="020B0604020202020204" pitchFamily="34" charset="0"/>
              </a:rPr>
              <a:t>Đổi </a:t>
            </a:r>
            <a:r>
              <a:rPr lang="vi-VN" sz="4000" dirty="0">
                <a:solidFill>
                  <a:srgbClr val="4B4439"/>
                </a:solidFill>
                <a:latin typeface="Arial" panose="020B0604020202020204" pitchFamily="34" charset="0"/>
                <a:cs typeface="Arial" panose="020B0604020202020204" pitchFamily="34" charset="0"/>
              </a:rPr>
              <a:t>tên </a:t>
            </a:r>
            <a:r>
              <a:rPr lang="en-US" sz="4000" dirty="0" smtClean="0">
                <a:solidFill>
                  <a:srgbClr val="4B4439"/>
                </a:solidFill>
                <a:latin typeface="Arial" panose="020B0604020202020204" pitchFamily="34" charset="0"/>
                <a:cs typeface="Arial" panose="020B0604020202020204" pitchFamily="34" charset="0"/>
              </a:rPr>
              <a:t>nước </a:t>
            </a:r>
            <a:r>
              <a:rPr lang="vi-VN" sz="4000" dirty="0" smtClean="0">
                <a:solidFill>
                  <a:srgbClr val="4B4439"/>
                </a:solidFill>
                <a:latin typeface="Arial" panose="020B0604020202020204" pitchFamily="34" charset="0"/>
                <a:cs typeface="Arial" panose="020B0604020202020204" pitchFamily="34" charset="0"/>
              </a:rPr>
              <a:t>Đại </a:t>
            </a:r>
            <a:r>
              <a:rPr lang="vi-VN" sz="4000" dirty="0">
                <a:solidFill>
                  <a:srgbClr val="4B4439"/>
                </a:solidFill>
                <a:latin typeface="Arial" panose="020B0604020202020204" pitchFamily="34" charset="0"/>
                <a:cs typeface="Arial" panose="020B0604020202020204" pitchFamily="34" charset="0"/>
              </a:rPr>
              <a:t>Việt thành Đại Cồ </a:t>
            </a:r>
            <a:r>
              <a:rPr lang="vi-VN" sz="4000" dirty="0" smtClean="0">
                <a:solidFill>
                  <a:srgbClr val="4B4439"/>
                </a:solidFill>
                <a:latin typeface="Arial" panose="020B0604020202020204" pitchFamily="34" charset="0"/>
                <a:cs typeface="Arial" panose="020B0604020202020204" pitchFamily="34" charset="0"/>
              </a:rPr>
              <a:t>Việt</a:t>
            </a:r>
            <a:r>
              <a:rPr lang="en-US" sz="4000" dirty="0" smtClean="0">
                <a:solidFill>
                  <a:srgbClr val="4B4439"/>
                </a:solidFill>
                <a:latin typeface="Arial" panose="020B0604020202020204" pitchFamily="34" charset="0"/>
                <a:cs typeface="Arial" panose="020B0604020202020204" pitchFamily="34" charset="0"/>
              </a:rPr>
              <a:t>.</a:t>
            </a:r>
          </a:p>
          <a:p>
            <a:pPr marL="571500" indent="-571500" algn="just">
              <a:lnSpc>
                <a:spcPct val="150000"/>
              </a:lnSpc>
              <a:buFont typeface="Arial" panose="020B0604020202020204" pitchFamily="34" charset="0"/>
              <a:buChar char="•"/>
            </a:pPr>
            <a:r>
              <a:rPr lang="vi-VN" sz="4000" dirty="0">
                <a:solidFill>
                  <a:srgbClr val="4B4439"/>
                </a:solidFill>
                <a:latin typeface="Arial" panose="020B0604020202020204" pitchFamily="34" charset="0"/>
                <a:cs typeface="Arial" panose="020B0604020202020204" pitchFamily="34" charset="0"/>
              </a:rPr>
              <a:t>Nhân dịp này ông đã viết bài chiếu để thông báo rộng rãi quyết định </a:t>
            </a:r>
            <a:r>
              <a:rPr lang="en-US" sz="4000" dirty="0" smtClean="0">
                <a:solidFill>
                  <a:srgbClr val="4B4439"/>
                </a:solidFill>
                <a:latin typeface="Arial" panose="020B0604020202020204" pitchFamily="34" charset="0"/>
                <a:cs typeface="Arial" panose="020B0604020202020204" pitchFamily="34" charset="0"/>
              </a:rPr>
              <a:t>này </a:t>
            </a:r>
            <a:r>
              <a:rPr lang="vi-VN" sz="4000" dirty="0" smtClean="0">
                <a:solidFill>
                  <a:srgbClr val="4B4439"/>
                </a:solidFill>
                <a:latin typeface="Arial" panose="020B0604020202020204" pitchFamily="34" charset="0"/>
                <a:cs typeface="Arial" panose="020B0604020202020204" pitchFamily="34" charset="0"/>
              </a:rPr>
              <a:t>cho </a:t>
            </a:r>
            <a:r>
              <a:rPr lang="vi-VN" sz="4000" dirty="0">
                <a:solidFill>
                  <a:srgbClr val="4B4439"/>
                </a:solidFill>
                <a:latin typeface="Arial" panose="020B0604020202020204" pitchFamily="34" charset="0"/>
                <a:cs typeface="Arial" panose="020B0604020202020204" pitchFamily="34" charset="0"/>
              </a:rPr>
              <a:t>nhân dân được </a:t>
            </a:r>
            <a:r>
              <a:rPr lang="vi-VN" sz="4000" dirty="0" smtClean="0">
                <a:solidFill>
                  <a:srgbClr val="4B4439"/>
                </a:solidFill>
                <a:latin typeface="Arial" panose="020B0604020202020204" pitchFamily="34" charset="0"/>
                <a:cs typeface="Arial" panose="020B0604020202020204" pitchFamily="34" charset="0"/>
              </a:rPr>
              <a:t>biết</a:t>
            </a:r>
            <a:r>
              <a:rPr lang="en-US" sz="4000" dirty="0" smtClean="0">
                <a:solidFill>
                  <a:srgbClr val="4B4439"/>
                </a:solidFill>
                <a:latin typeface="Arial" panose="020B0604020202020204" pitchFamily="34" charset="0"/>
                <a:cs typeface="Arial" panose="020B0604020202020204" pitchFamily="34" charset="0"/>
              </a:rPr>
              <a:t>.</a:t>
            </a:r>
            <a:endParaRPr lang="vi-VN" sz="4000" dirty="0">
              <a:solidFill>
                <a:srgbClr val="4B443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189475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2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28000"/>
            </a:blip>
            <a:stretch>
              <a:fillRect t="-9222" b="-9222"/>
            </a:stretch>
          </a:blipFill>
        </p:spPr>
      </p:sp>
      <p:sp>
        <p:nvSpPr>
          <p:cNvPr id="5" name="Freeform 5"/>
          <p:cNvSpPr/>
          <p:nvPr/>
        </p:nvSpPr>
        <p:spPr>
          <a:xfrm rot="3922266">
            <a:off x="-896438" y="-1609791"/>
            <a:ext cx="11622675" cy="12358913"/>
          </a:xfrm>
          <a:custGeom>
            <a:avLst/>
            <a:gdLst/>
            <a:ahLst/>
            <a:cxnLst/>
            <a:rect l="l" t="t" r="r" b="b"/>
            <a:pathLst>
              <a:path w="8013573" h="8229600">
                <a:moveTo>
                  <a:pt x="0" y="0"/>
                </a:moveTo>
                <a:lnTo>
                  <a:pt x="8013573" y="0"/>
                </a:lnTo>
                <a:lnTo>
                  <a:pt x="8013573" y="8229600"/>
                </a:lnTo>
                <a:lnTo>
                  <a:pt x="0" y="8229600"/>
                </a:lnTo>
                <a:lnTo>
                  <a:pt x="0" y="0"/>
                </a:lnTo>
                <a:close/>
              </a:path>
            </a:pathLst>
          </a:custGeom>
          <a:blipFill>
            <a:blip r:embed="rId3"/>
            <a:stretch>
              <a:fillRect/>
            </a:stretch>
          </a:blipFill>
        </p:spPr>
      </p:sp>
      <p:sp>
        <p:nvSpPr>
          <p:cNvPr id="7" name="Freeform 5"/>
          <p:cNvSpPr/>
          <p:nvPr/>
        </p:nvSpPr>
        <p:spPr>
          <a:xfrm rot="3922266">
            <a:off x="7584436" y="2919988"/>
            <a:ext cx="10053326" cy="10228291"/>
          </a:xfrm>
          <a:custGeom>
            <a:avLst/>
            <a:gdLst/>
            <a:ahLst/>
            <a:cxnLst/>
            <a:rect l="l" t="t" r="r" b="b"/>
            <a:pathLst>
              <a:path w="8013573" h="8229600">
                <a:moveTo>
                  <a:pt x="0" y="0"/>
                </a:moveTo>
                <a:lnTo>
                  <a:pt x="8013573" y="0"/>
                </a:lnTo>
                <a:lnTo>
                  <a:pt x="8013573" y="8229600"/>
                </a:lnTo>
                <a:lnTo>
                  <a:pt x="0" y="8229600"/>
                </a:lnTo>
                <a:lnTo>
                  <a:pt x="0" y="0"/>
                </a:lnTo>
                <a:close/>
              </a:path>
            </a:pathLst>
          </a:custGeom>
          <a:blipFill>
            <a:blip r:embed="rId3"/>
            <a:stretch>
              <a:fillRect/>
            </a:stretch>
          </a:blipFill>
        </p:spPr>
      </p:sp>
      <p:sp>
        <p:nvSpPr>
          <p:cNvPr id="9" name="Rounded Rectangle 8"/>
          <p:cNvSpPr/>
          <p:nvPr/>
        </p:nvSpPr>
        <p:spPr>
          <a:xfrm>
            <a:off x="3435734" y="3367329"/>
            <a:ext cx="11416531" cy="355234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7000" b="1" dirty="0" smtClean="0">
                <a:solidFill>
                  <a:srgbClr val="232253"/>
                </a:solidFill>
                <a:latin typeface="Arial" panose="020B0604020202020204" pitchFamily="34" charset="0"/>
                <a:cs typeface="Arial" panose="020B0604020202020204" pitchFamily="34" charset="0"/>
              </a:rPr>
              <a:t>II. TÌM HIỂU CHI TIẾT</a:t>
            </a:r>
            <a:endParaRPr lang="en-US" sz="7000" b="1" dirty="0">
              <a:solidFill>
                <a:srgbClr val="2322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31691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TotalTime>
  <Words>2079</Words>
  <PresentationFormat>Custom</PresentationFormat>
  <Paragraphs>159</Paragraphs>
  <Slides>37</Slides>
  <Notes>1</Notes>
  <HiddenSlides>0</HiddenSlides>
  <MMClips>14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37</vt:i4>
      </vt:variant>
    </vt:vector>
  </HeadingPairs>
  <TitlesOfParts>
    <vt:vector size="41" baseType="lpstr">
      <vt:lpstr>Arial</vt:lpstr>
      <vt:lpstr>Courier New</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tailieugiaovien.edu.vn</dc:creator>
  <dcterms:created xsi:type="dcterms:W3CDTF">2006-08-16T00:00:00Z</dcterms:created>
  <dcterms:modified xsi:type="dcterms:W3CDTF">2023-09-26T04:11:12Z</dcterms:modified>
  <dc:identifier>DAFp-f8pUOI</dc:identifier>
</cp:coreProperties>
</file>