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58" r:id="rId5"/>
    <p:sldId id="282" r:id="rId6"/>
    <p:sldId id="283" r:id="rId7"/>
    <p:sldId id="284" r:id="rId8"/>
    <p:sldId id="285" r:id="rId9"/>
    <p:sldId id="288" r:id="rId10"/>
    <p:sldId id="286" r:id="rId11"/>
    <p:sldId id="289" r:id="rId12"/>
    <p:sldId id="291" r:id="rId13"/>
    <p:sldId id="290" r:id="rId14"/>
    <p:sldId id="292" r:id="rId15"/>
    <p:sldId id="293" r:id="rId16"/>
    <p:sldId id="294" r:id="rId17"/>
    <p:sldId id="297" r:id="rId18"/>
    <p:sldId id="296" r:id="rId19"/>
    <p:sldId id="295" r:id="rId20"/>
    <p:sldId id="298" r:id="rId21"/>
    <p:sldId id="287" r:id="rId22"/>
    <p:sldId id="299" r:id="rId23"/>
    <p:sldId id="301" r:id="rId24"/>
    <p:sldId id="300" r:id="rId25"/>
    <p:sldId id="302" r:id="rId26"/>
    <p:sldId id="265" r:id="rId27"/>
    <p:sldId id="303" r:id="rId28"/>
    <p:sldId id="271" r:id="rId29"/>
    <p:sldId id="268" r:id="rId30"/>
    <p:sldId id="264" r:id="rId31"/>
    <p:sldId id="260" r:id="rId32"/>
    <p:sldId id="276" r:id="rId33"/>
    <p:sldId id="278" r:id="rId34"/>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1066"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svg"/><Relationship Id="rId25" Type="http://schemas.openxmlformats.org/officeDocument/2006/relationships/image" Target="../media/image24.sv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24" Type="http://schemas.openxmlformats.org/officeDocument/2006/relationships/image" Target="../media/image23.png"/><Relationship Id="rId5" Type="http://schemas.openxmlformats.org/officeDocument/2006/relationships/image" Target="../media/image4.svg"/><Relationship Id="rId15" Type="http://schemas.openxmlformats.org/officeDocument/2006/relationships/image" Target="../media/image14.svg"/><Relationship Id="rId23" Type="http://schemas.openxmlformats.org/officeDocument/2006/relationships/image" Target="../media/image22.sv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sv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sv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0.jpg"/><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1.jpg"/><Relationship Id="rId5" Type="http://schemas.openxmlformats.org/officeDocument/2006/relationships/image" Target="../media/image4.sv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2.jpg"/><Relationship Id="rId5" Type="http://schemas.openxmlformats.org/officeDocument/2006/relationships/image" Target="../media/image4.sv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54.svg"/><Relationship Id="rId7" Type="http://schemas.openxmlformats.org/officeDocument/2006/relationships/image" Target="../media/image48.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6.svg"/><Relationship Id="rId10" Type="http://schemas.openxmlformats.org/officeDocument/2006/relationships/image" Target="../media/image69.jpg"/><Relationship Id="rId4" Type="http://schemas.openxmlformats.org/officeDocument/2006/relationships/image" Target="../media/image55.png"/><Relationship Id="rId9" Type="http://schemas.openxmlformats.org/officeDocument/2006/relationships/image" Target="../media/image68.sv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2.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svg"/><Relationship Id="rId3" Type="http://schemas.openxmlformats.org/officeDocument/2006/relationships/image" Target="../media/image2.svg"/><Relationship Id="rId7" Type="http://schemas.openxmlformats.org/officeDocument/2006/relationships/image" Target="../media/image29.svg"/><Relationship Id="rId12"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4.svg"/><Relationship Id="rId10"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31.svg"/><Relationship Id="rId14" Type="http://schemas.openxmlformats.org/officeDocument/2006/relationships/image" Target="../media/image36.PNG"/></Relationships>
</file>

<file path=ppt/slides/_rels/slide2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54.svg"/><Relationship Id="rId7" Type="http://schemas.openxmlformats.org/officeDocument/2006/relationships/image" Target="../media/image48.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6.svg"/><Relationship Id="rId10" Type="http://schemas.openxmlformats.org/officeDocument/2006/relationships/image" Target="../media/image69.jpg"/><Relationship Id="rId4" Type="http://schemas.openxmlformats.org/officeDocument/2006/relationships/image" Target="../media/image55.png"/><Relationship Id="rId9" Type="http://schemas.openxmlformats.org/officeDocument/2006/relationships/image" Target="../media/image68.svg"/></Relationships>
</file>

<file path=ppt/slides/_rels/slide2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2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2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2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2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54.svg"/><Relationship Id="rId7" Type="http://schemas.openxmlformats.org/officeDocument/2006/relationships/image" Target="../media/image48.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6.svg"/><Relationship Id="rId10" Type="http://schemas.openxmlformats.org/officeDocument/2006/relationships/image" Target="../media/image69.jpg"/><Relationship Id="rId4" Type="http://schemas.openxmlformats.org/officeDocument/2006/relationships/image" Target="../media/image55.png"/><Relationship Id="rId9" Type="http://schemas.openxmlformats.org/officeDocument/2006/relationships/image" Target="../media/image68.svg"/></Relationships>
</file>

<file path=ppt/slides/_rels/slide2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4.sv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4.sv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54.svg"/><Relationship Id="rId7" Type="http://schemas.openxmlformats.org/officeDocument/2006/relationships/image" Target="../media/image48.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78.svg"/><Relationship Id="rId5" Type="http://schemas.openxmlformats.org/officeDocument/2006/relationships/image" Target="../media/image56.svg"/><Relationship Id="rId10" Type="http://schemas.openxmlformats.org/officeDocument/2006/relationships/image" Target="../media/image77.png"/><Relationship Id="rId4" Type="http://schemas.openxmlformats.org/officeDocument/2006/relationships/image" Target="../media/image55.png"/><Relationship Id="rId9" Type="http://schemas.openxmlformats.org/officeDocument/2006/relationships/image" Target="../media/image68.svg"/></Relationships>
</file>

<file path=ppt/slides/_rels/slide2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2.svg"/><Relationship Id="rId7" Type="http://schemas.openxmlformats.org/officeDocument/2006/relationships/image" Target="../media/image8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2.svg"/></Relationships>
</file>

<file path=ppt/slides/_rels/slide3.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2.svg"/><Relationship Id="rId7" Type="http://schemas.openxmlformats.org/officeDocument/2006/relationships/image" Target="../media/image38.svg"/><Relationship Id="rId12"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2.svg"/><Relationship Id="rId5" Type="http://schemas.openxmlformats.org/officeDocument/2006/relationships/image" Target="../media/image4.sv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png"/><Relationship Id="rId9" Type="http://schemas.openxmlformats.org/officeDocument/2006/relationships/image" Target="../media/image40.svg"/><Relationship Id="rId14" Type="http://schemas.openxmlformats.org/officeDocument/2006/relationships/image" Target="../media/image45.png"/></Relationships>
</file>

<file path=ppt/slides/_rels/slide3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4.svg"/><Relationship Id="rId18" Type="http://schemas.openxmlformats.org/officeDocument/2006/relationships/image" Target="../media/image7.png"/><Relationship Id="rId3" Type="http://schemas.openxmlformats.org/officeDocument/2006/relationships/image" Target="../media/image2.svg"/><Relationship Id="rId21" Type="http://schemas.openxmlformats.org/officeDocument/2006/relationships/image" Target="../media/image12.svg"/><Relationship Id="rId7" Type="http://schemas.openxmlformats.org/officeDocument/2006/relationships/image" Target="../media/image6.svg"/><Relationship Id="rId12" Type="http://schemas.openxmlformats.org/officeDocument/2006/relationships/image" Target="../media/image13.png"/><Relationship Id="rId17" Type="http://schemas.openxmlformats.org/officeDocument/2006/relationships/image" Target="../media/image64.svg"/><Relationship Id="rId2" Type="http://schemas.openxmlformats.org/officeDocument/2006/relationships/image" Target="../media/image1.png"/><Relationship Id="rId16" Type="http://schemas.openxmlformats.org/officeDocument/2006/relationships/image" Target="../media/image63.png"/><Relationship Id="rId20"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84.svg"/><Relationship Id="rId15" Type="http://schemas.openxmlformats.org/officeDocument/2006/relationships/image" Target="../media/image66.svg"/><Relationship Id="rId10" Type="http://schemas.openxmlformats.org/officeDocument/2006/relationships/image" Target="../media/image9.png"/><Relationship Id="rId19" Type="http://schemas.openxmlformats.org/officeDocument/2006/relationships/image" Target="../media/image8.svg"/><Relationship Id="rId4" Type="http://schemas.openxmlformats.org/officeDocument/2006/relationships/image" Target="../media/image83.png"/><Relationship Id="rId9" Type="http://schemas.openxmlformats.org/officeDocument/2006/relationships/image" Target="../media/image18.svg"/><Relationship Id="rId14" Type="http://schemas.openxmlformats.org/officeDocument/2006/relationships/image" Target="../media/image65.png"/></Relationships>
</file>

<file path=ppt/slides/_rels/slide3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32.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92.svg"/><Relationship Id="rId3" Type="http://schemas.openxmlformats.org/officeDocument/2006/relationships/image" Target="../media/image54.svg"/><Relationship Id="rId7" Type="http://schemas.openxmlformats.org/officeDocument/2006/relationships/image" Target="../media/image88.svg"/><Relationship Id="rId12" Type="http://schemas.openxmlformats.org/officeDocument/2006/relationships/image" Target="../media/image91.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87.png"/><Relationship Id="rId11" Type="http://schemas.openxmlformats.org/officeDocument/2006/relationships/image" Target="../media/image90.svg"/><Relationship Id="rId5" Type="http://schemas.openxmlformats.org/officeDocument/2006/relationships/image" Target="../media/image86.svg"/><Relationship Id="rId10" Type="http://schemas.openxmlformats.org/officeDocument/2006/relationships/image" Target="../media/image89.png"/><Relationship Id="rId4" Type="http://schemas.openxmlformats.org/officeDocument/2006/relationships/image" Target="../media/image85.png"/><Relationship Id="rId9" Type="http://schemas.openxmlformats.org/officeDocument/2006/relationships/image" Target="../media/image56.svg"/></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18" Type="http://schemas.openxmlformats.org/officeDocument/2006/relationships/image" Target="../media/image19.png"/><Relationship Id="rId3" Type="http://schemas.openxmlformats.org/officeDocument/2006/relationships/image" Target="../media/image2.svg"/><Relationship Id="rId21" Type="http://schemas.openxmlformats.org/officeDocument/2006/relationships/image" Target="../media/image22.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8.svg"/><Relationship Id="rId25" Type="http://schemas.openxmlformats.org/officeDocument/2006/relationships/image" Target="../media/image26.svg"/><Relationship Id="rId2" Type="http://schemas.openxmlformats.org/officeDocument/2006/relationships/image" Target="../media/image1.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24" Type="http://schemas.openxmlformats.org/officeDocument/2006/relationships/image" Target="../media/image25.png"/><Relationship Id="rId5" Type="http://schemas.openxmlformats.org/officeDocument/2006/relationships/image" Target="../media/image4.svg"/><Relationship Id="rId15" Type="http://schemas.openxmlformats.org/officeDocument/2006/relationships/image" Target="../media/image16.svg"/><Relationship Id="rId23" Type="http://schemas.openxmlformats.org/officeDocument/2006/relationships/image" Target="../media/image24.svg"/><Relationship Id="rId10" Type="http://schemas.openxmlformats.org/officeDocument/2006/relationships/image" Target="../media/image9.png"/><Relationship Id="rId19" Type="http://schemas.openxmlformats.org/officeDocument/2006/relationships/image" Target="../media/image20.sv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5.png"/><Relationship Id="rId22"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svg"/><Relationship Id="rId7" Type="http://schemas.openxmlformats.org/officeDocument/2006/relationships/image" Target="../media/image5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 Id="rId9" Type="http://schemas.openxmlformats.org/officeDocument/2006/relationships/image" Target="../media/image52.svg"/></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svg"/><Relationship Id="rId3" Type="http://schemas.openxmlformats.org/officeDocument/2006/relationships/image" Target="../media/image2.svg"/><Relationship Id="rId7" Type="http://schemas.openxmlformats.org/officeDocument/2006/relationships/image" Target="../media/image29.svg"/><Relationship Id="rId12"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4.svg"/><Relationship Id="rId10"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31.svg"/></Relationships>
</file>

<file path=ppt/slides/_rels/slide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svg"/><Relationship Id="rId7" Type="http://schemas.openxmlformats.org/officeDocument/2006/relationships/image" Target="../media/image58.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7.png"/><Relationship Id="rId11" Type="http://schemas.openxmlformats.org/officeDocument/2006/relationships/image" Target="../media/image62.svg"/><Relationship Id="rId5" Type="http://schemas.openxmlformats.org/officeDocument/2006/relationships/image" Target="../media/image56.sv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sv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4.svg"/><Relationship Id="rId10"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12.sv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4.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3.png"/><Relationship Id="rId17" Type="http://schemas.openxmlformats.org/officeDocument/2006/relationships/image" Target="../media/image64.svg"/><Relationship Id="rId2" Type="http://schemas.openxmlformats.org/officeDocument/2006/relationships/image" Target="../media/image1.png"/><Relationship Id="rId16"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66.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18.svg"/><Relationship Id="rId14" Type="http://schemas.openxmlformats.org/officeDocument/2006/relationships/image" Target="../media/image65.png"/></Relationships>
</file>

<file path=ppt/slides/_rels/slide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54.svg"/><Relationship Id="rId7" Type="http://schemas.openxmlformats.org/officeDocument/2006/relationships/image" Target="../media/image48.sv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6.svg"/><Relationship Id="rId10" Type="http://schemas.openxmlformats.org/officeDocument/2006/relationships/image" Target="../media/image69.jpg"/><Relationship Id="rId4" Type="http://schemas.openxmlformats.org/officeDocument/2006/relationships/image" Target="../media/image55.png"/><Relationship Id="rId9" Type="http://schemas.openxmlformats.org/officeDocument/2006/relationships/image" Target="../media/image6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DC55F"/>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996171" y="1103046"/>
            <a:ext cx="14542788" cy="8080907"/>
            <a:chOff x="0" y="0"/>
            <a:chExt cx="19390384" cy="10774543"/>
          </a:xfrm>
        </p:grpSpPr>
        <p:sp>
          <p:nvSpPr>
            <p:cNvPr id="8" name="Freeform 8"/>
            <p:cNvSpPr/>
            <p:nvPr/>
          </p:nvSpPr>
          <p:spPr>
            <a:xfrm rot="-5400000">
              <a:off x="3249637" y="-3249637"/>
              <a:ext cx="10774543" cy="17273817"/>
            </a:xfrm>
            <a:custGeom>
              <a:avLst/>
              <a:gdLst/>
              <a:ahLst/>
              <a:cxnLst/>
              <a:rect l="l" t="t" r="r" b="b"/>
              <a:pathLst>
                <a:path w="10774543" h="17273817">
                  <a:moveTo>
                    <a:pt x="0" y="0"/>
                  </a:moveTo>
                  <a:lnTo>
                    <a:pt x="10774543" y="0"/>
                  </a:lnTo>
                  <a:lnTo>
                    <a:pt x="10774543" y="17273817"/>
                  </a:lnTo>
                  <a:lnTo>
                    <a:pt x="0" y="1727381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5366204" y="-3249637"/>
              <a:ext cx="10774543" cy="17273817"/>
            </a:xfrm>
            <a:custGeom>
              <a:avLst/>
              <a:gdLst/>
              <a:ahLst/>
              <a:cxnLst/>
              <a:rect l="l" t="t" r="r" b="b"/>
              <a:pathLst>
                <a:path w="10774543" h="17273817">
                  <a:moveTo>
                    <a:pt x="0" y="0"/>
                  </a:moveTo>
                  <a:lnTo>
                    <a:pt x="10774543" y="0"/>
                  </a:lnTo>
                  <a:lnTo>
                    <a:pt x="10774543" y="17273817"/>
                  </a:lnTo>
                  <a:lnTo>
                    <a:pt x="0" y="1727381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sp>
        <p:nvSpPr>
          <p:cNvPr id="10" name="TextBox 10"/>
          <p:cNvSpPr txBox="1"/>
          <p:nvPr/>
        </p:nvSpPr>
        <p:spPr>
          <a:xfrm>
            <a:off x="2649888" y="3522641"/>
            <a:ext cx="12988225" cy="2954655"/>
          </a:xfrm>
          <a:prstGeom prst="rect">
            <a:avLst/>
          </a:prstGeom>
        </p:spPr>
        <p:txBody>
          <a:bodyPr lIns="0" tIns="0" rIns="0" bIns="0" rtlCol="0" anchor="t">
            <a:spAutoFit/>
          </a:bodyPr>
          <a:lstStyle/>
          <a:p>
            <a:pPr algn="ctr"/>
            <a:r>
              <a:rPr lang="vi-VN" sz="9600" b="1" i="1">
                <a:latin typeface="iCiel Brush Up" panose="02000000000000000000" pitchFamily="2" charset="-93"/>
              </a:rPr>
              <a:t>Vườn quốc gia Tràm Chim - Tam Nông</a:t>
            </a:r>
            <a:endParaRPr lang="en-GB" sz="9600">
              <a:latin typeface="iCiel Brush Up" panose="02000000000000000000" pitchFamily="2" charset="-93"/>
            </a:endParaRPr>
          </a:p>
        </p:txBody>
      </p:sp>
      <p:sp>
        <p:nvSpPr>
          <p:cNvPr id="12" name="Freeform 12"/>
          <p:cNvSpPr/>
          <p:nvPr/>
        </p:nvSpPr>
        <p:spPr>
          <a:xfrm rot="-3735088">
            <a:off x="-1981279" y="5909449"/>
            <a:ext cx="5327517" cy="2431285"/>
          </a:xfrm>
          <a:custGeom>
            <a:avLst/>
            <a:gdLst/>
            <a:ahLst/>
            <a:cxnLst/>
            <a:rect l="l" t="t" r="r" b="b"/>
            <a:pathLst>
              <a:path w="5327517" h="2431285">
                <a:moveTo>
                  <a:pt x="0" y="0"/>
                </a:moveTo>
                <a:lnTo>
                  <a:pt x="5327516" y="0"/>
                </a:lnTo>
                <a:lnTo>
                  <a:pt x="5327516" y="2431285"/>
                </a:lnTo>
                <a:lnTo>
                  <a:pt x="0" y="243128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rot="5752137">
            <a:off x="-2130845" y="-3011945"/>
            <a:ext cx="7609358" cy="6668565"/>
          </a:xfrm>
          <a:custGeom>
            <a:avLst/>
            <a:gdLst/>
            <a:ahLst/>
            <a:cxnLst/>
            <a:rect l="l" t="t" r="r" b="b"/>
            <a:pathLst>
              <a:path w="7609358" h="6668565">
                <a:moveTo>
                  <a:pt x="0" y="0"/>
                </a:moveTo>
                <a:lnTo>
                  <a:pt x="7609358" y="0"/>
                </a:lnTo>
                <a:lnTo>
                  <a:pt x="7609358" y="6668564"/>
                </a:lnTo>
                <a:lnTo>
                  <a:pt x="0" y="666856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4" name="Freeform 14"/>
          <p:cNvSpPr/>
          <p:nvPr/>
        </p:nvSpPr>
        <p:spPr>
          <a:xfrm rot="-8608268">
            <a:off x="16361280" y="4955654"/>
            <a:ext cx="3297662" cy="4823708"/>
          </a:xfrm>
          <a:custGeom>
            <a:avLst/>
            <a:gdLst/>
            <a:ahLst/>
            <a:cxnLst/>
            <a:rect l="l" t="t" r="r" b="b"/>
            <a:pathLst>
              <a:path w="3297662" h="4823708">
                <a:moveTo>
                  <a:pt x="0" y="0"/>
                </a:moveTo>
                <a:lnTo>
                  <a:pt x="3297662" y="0"/>
                </a:lnTo>
                <a:lnTo>
                  <a:pt x="3297662" y="4823708"/>
                </a:lnTo>
                <a:lnTo>
                  <a:pt x="0" y="482370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5" name="Freeform 15"/>
          <p:cNvSpPr/>
          <p:nvPr/>
        </p:nvSpPr>
        <p:spPr>
          <a:xfrm rot="-7515516">
            <a:off x="13667804" y="-2105368"/>
            <a:ext cx="6789768" cy="5616990"/>
          </a:xfrm>
          <a:custGeom>
            <a:avLst/>
            <a:gdLst/>
            <a:ahLst/>
            <a:cxnLst/>
            <a:rect l="l" t="t" r="r" b="b"/>
            <a:pathLst>
              <a:path w="6789768" h="5616990">
                <a:moveTo>
                  <a:pt x="0" y="0"/>
                </a:moveTo>
                <a:lnTo>
                  <a:pt x="6789768" y="0"/>
                </a:lnTo>
                <a:lnTo>
                  <a:pt x="6789768" y="5616990"/>
                </a:lnTo>
                <a:lnTo>
                  <a:pt x="0" y="56169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6" name="Freeform 16"/>
          <p:cNvSpPr/>
          <p:nvPr/>
        </p:nvSpPr>
        <p:spPr>
          <a:xfrm>
            <a:off x="11595479" y="8685131"/>
            <a:ext cx="3654100" cy="3142526"/>
          </a:xfrm>
          <a:custGeom>
            <a:avLst/>
            <a:gdLst/>
            <a:ahLst/>
            <a:cxnLst/>
            <a:rect l="l" t="t" r="r" b="b"/>
            <a:pathLst>
              <a:path w="3654100" h="3142526">
                <a:moveTo>
                  <a:pt x="0" y="0"/>
                </a:moveTo>
                <a:lnTo>
                  <a:pt x="3654100" y="0"/>
                </a:lnTo>
                <a:lnTo>
                  <a:pt x="3654100" y="3142526"/>
                </a:lnTo>
                <a:lnTo>
                  <a:pt x="0" y="3142526"/>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7" name="Freeform 17"/>
          <p:cNvSpPr/>
          <p:nvPr/>
        </p:nvSpPr>
        <p:spPr>
          <a:xfrm>
            <a:off x="13386941" y="6501535"/>
            <a:ext cx="5722285" cy="5087632"/>
          </a:xfrm>
          <a:custGeom>
            <a:avLst/>
            <a:gdLst/>
            <a:ahLst/>
            <a:cxnLst/>
            <a:rect l="l" t="t" r="r" b="b"/>
            <a:pathLst>
              <a:path w="5722285" h="5087632">
                <a:moveTo>
                  <a:pt x="0" y="0"/>
                </a:moveTo>
                <a:lnTo>
                  <a:pt x="5722285" y="0"/>
                </a:lnTo>
                <a:lnTo>
                  <a:pt x="5722285" y="5087632"/>
                </a:lnTo>
                <a:lnTo>
                  <a:pt x="0" y="508763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8" name="Freeform 18"/>
          <p:cNvSpPr/>
          <p:nvPr/>
        </p:nvSpPr>
        <p:spPr>
          <a:xfrm rot="1806139">
            <a:off x="-785333" y="6995044"/>
            <a:ext cx="7264343" cy="5335990"/>
          </a:xfrm>
          <a:custGeom>
            <a:avLst/>
            <a:gdLst/>
            <a:ahLst/>
            <a:cxnLst/>
            <a:rect l="l" t="t" r="r" b="b"/>
            <a:pathLst>
              <a:path w="7264343" h="5335990">
                <a:moveTo>
                  <a:pt x="0" y="0"/>
                </a:moveTo>
                <a:lnTo>
                  <a:pt x="7264343" y="0"/>
                </a:lnTo>
                <a:lnTo>
                  <a:pt x="7264343" y="5335989"/>
                </a:lnTo>
                <a:lnTo>
                  <a:pt x="0" y="5335989"/>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9" name="Freeform 19"/>
          <p:cNvSpPr/>
          <p:nvPr/>
        </p:nvSpPr>
        <p:spPr>
          <a:xfrm rot="106033">
            <a:off x="-619674" y="6556845"/>
            <a:ext cx="3392588" cy="4846554"/>
          </a:xfrm>
          <a:custGeom>
            <a:avLst/>
            <a:gdLst/>
            <a:ahLst/>
            <a:cxnLst/>
            <a:rect l="l" t="t" r="r" b="b"/>
            <a:pathLst>
              <a:path w="3392588" h="4846554">
                <a:moveTo>
                  <a:pt x="0" y="0"/>
                </a:moveTo>
                <a:lnTo>
                  <a:pt x="3392588" y="0"/>
                </a:lnTo>
                <a:lnTo>
                  <a:pt x="3392588" y="4846554"/>
                </a:lnTo>
                <a:lnTo>
                  <a:pt x="0" y="4846554"/>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20" name="Freeform 20"/>
          <p:cNvSpPr/>
          <p:nvPr/>
        </p:nvSpPr>
        <p:spPr>
          <a:xfrm rot="-1323996">
            <a:off x="3380119" y="249090"/>
            <a:ext cx="2150580" cy="1192594"/>
          </a:xfrm>
          <a:custGeom>
            <a:avLst/>
            <a:gdLst/>
            <a:ahLst/>
            <a:cxnLst/>
            <a:rect l="l" t="t" r="r" b="b"/>
            <a:pathLst>
              <a:path w="2150580" h="1192594">
                <a:moveTo>
                  <a:pt x="0" y="0"/>
                </a:moveTo>
                <a:lnTo>
                  <a:pt x="2150580" y="0"/>
                </a:lnTo>
                <a:lnTo>
                  <a:pt x="2150580" y="1192594"/>
                </a:lnTo>
                <a:lnTo>
                  <a:pt x="0" y="1192594"/>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21" name="Freeform 21"/>
          <p:cNvSpPr/>
          <p:nvPr/>
        </p:nvSpPr>
        <p:spPr>
          <a:xfrm rot="-2781437">
            <a:off x="16514360" y="325560"/>
            <a:ext cx="2273772" cy="2277914"/>
          </a:xfrm>
          <a:custGeom>
            <a:avLst/>
            <a:gdLst/>
            <a:ahLst/>
            <a:cxnLst/>
            <a:rect l="l" t="t" r="r" b="b"/>
            <a:pathLst>
              <a:path w="2273772" h="2277914">
                <a:moveTo>
                  <a:pt x="0" y="0"/>
                </a:moveTo>
                <a:lnTo>
                  <a:pt x="2273772" y="0"/>
                </a:lnTo>
                <a:lnTo>
                  <a:pt x="2273772" y="2277914"/>
                </a:lnTo>
                <a:lnTo>
                  <a:pt x="0" y="2277914"/>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sp>
        <p:nvSpPr>
          <p:cNvPr id="22" name="Freeform 22"/>
          <p:cNvSpPr/>
          <p:nvPr/>
        </p:nvSpPr>
        <p:spPr>
          <a:xfrm rot="928475">
            <a:off x="-412091" y="740111"/>
            <a:ext cx="2189139" cy="1448812"/>
          </a:xfrm>
          <a:custGeom>
            <a:avLst/>
            <a:gdLst/>
            <a:ahLst/>
            <a:cxnLst/>
            <a:rect l="l" t="t" r="r" b="b"/>
            <a:pathLst>
              <a:path w="2189139" h="1448812">
                <a:moveTo>
                  <a:pt x="0" y="0"/>
                </a:moveTo>
                <a:lnTo>
                  <a:pt x="2189140" y="0"/>
                </a:lnTo>
                <a:lnTo>
                  <a:pt x="2189140" y="1448812"/>
                </a:lnTo>
                <a:lnTo>
                  <a:pt x="0" y="1448812"/>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US"/>
          </a:p>
        </p:txBody>
      </p:sp>
      <p:pic>
        <p:nvPicPr>
          <p:cNvPr id="11" name="Picture 10"/>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446021" y="2919971"/>
            <a:ext cx="13596376" cy="439168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571500"/>
            <a:ext cx="16230600" cy="93726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1987163" y="-2381979"/>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1327971" y="1028700"/>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7" name="Rectangle 16"/>
          <p:cNvSpPr/>
          <p:nvPr/>
        </p:nvSpPr>
        <p:spPr>
          <a:xfrm>
            <a:off x="2408754" y="943764"/>
            <a:ext cx="14362089" cy="5463034"/>
          </a:xfrm>
          <a:prstGeom prst="rect">
            <a:avLst/>
          </a:prstGeom>
        </p:spPr>
        <p:txBody>
          <a:bodyPr wrap="square">
            <a:spAutoFit/>
          </a:bodyPr>
          <a:lstStyle/>
          <a:p>
            <a:pPr algn="ctr">
              <a:spcBef>
                <a:spcPts val="300"/>
              </a:spcBef>
              <a:spcAft>
                <a:spcPts val="300"/>
              </a:spcAft>
            </a:pPr>
            <a:r>
              <a:rPr lang="vi-VN" sz="36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PHIẾU HT số 02</a:t>
            </a:r>
            <a:endParaRPr lang="en-GB" sz="3600">
              <a:latin typeface="Times New Roman" panose="02020603050405020304" pitchFamily="18" charset="0"/>
              <a:ea typeface="Times New Roman" panose="02020603050405020304" pitchFamily="18" charset="0"/>
            </a:endParaRPr>
          </a:p>
          <a:p>
            <a:pPr algn="ctr">
              <a:spcBef>
                <a:spcPts val="300"/>
              </a:spcBef>
              <a:spcAft>
                <a:spcPts val="300"/>
              </a:spcAft>
            </a:pPr>
            <a:r>
              <a:rPr lang="vi-VN" sz="3600" b="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TÌM HIỂU THÔNG TIN CƠ BẢN VÀ NHAN ĐỀ VĂN BẢN</a:t>
            </a:r>
            <a:endParaRPr lang="en-GB" sz="3600">
              <a:latin typeface="Times New Roman" panose="02020603050405020304" pitchFamily="18" charset="0"/>
              <a:ea typeface="Times New Roman" panose="02020603050405020304" pitchFamily="18" charset="0"/>
            </a:endParaRPr>
          </a:p>
          <a:p>
            <a:pPr algn="just">
              <a:spcBef>
                <a:spcPts val="300"/>
              </a:spcBef>
              <a:spcAft>
                <a:spcPts val="300"/>
              </a:spcAft>
            </a:pPr>
            <a:r>
              <a:rPr lang="vi-VN" sz="3600">
                <a:latin typeface="Times New Roman" panose="02020603050405020304" pitchFamily="18" charset="0"/>
                <a:ea typeface="Calibri" panose="020F0502020204030204" pitchFamily="34" charset="0"/>
                <a:cs typeface="Times New Roman" panose="02020603050405020304" pitchFamily="18" charset="0"/>
              </a:rPr>
              <a:t>1. YÊU CẦU: </a:t>
            </a:r>
            <a:endParaRPr lang="en-GB" sz="3600">
              <a:latin typeface="Times New Roman" panose="02020603050405020304" pitchFamily="18" charset="0"/>
              <a:ea typeface="Times New Roman" panose="02020603050405020304" pitchFamily="18" charset="0"/>
            </a:endParaRPr>
          </a:p>
          <a:p>
            <a:pPr algn="just">
              <a:spcBef>
                <a:spcPts val="300"/>
              </a:spcBef>
              <a:spcAft>
                <a:spcPts val="300"/>
              </a:spcAft>
            </a:pPr>
            <a:r>
              <a:rPr lang="vi-VN" sz="3600">
                <a:latin typeface="Times New Roman" panose="02020603050405020304" pitchFamily="18" charset="0"/>
                <a:ea typeface="Calibri" panose="020F0502020204030204" pitchFamily="34" charset="0"/>
                <a:cs typeface="Times New Roman" panose="02020603050405020304" pitchFamily="18" charset="0"/>
              </a:rPr>
              <a:t>a. Xác định thông tin cơ bản của VB</a:t>
            </a:r>
            <a:r>
              <a:rPr lang="vi-VN" sz="36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i="1">
                <a:latin typeface="Times New Roman" panose="02020603050405020304" pitchFamily="18" charset="0"/>
                <a:ea typeface="Calibri" panose="020F0502020204030204" pitchFamily="34" charset="0"/>
                <a:cs typeface="Times New Roman" panose="02020603050405020304" pitchFamily="18" charset="0"/>
              </a:rPr>
              <a:t>Vườn quốc gia Tràm Chim – Tam Nông</a:t>
            </a:r>
            <a:r>
              <a:rPr lang="vi-VN" sz="3600">
                <a:latin typeface="Times New Roman" panose="02020603050405020304" pitchFamily="18" charset="0"/>
                <a:ea typeface="Calibri" panose="020F0502020204030204" pitchFamily="34" charset="0"/>
                <a:cs typeface="Times New Roman" panose="02020603050405020304" pitchFamily="18" charset="0"/>
              </a:rPr>
              <a:t> </a:t>
            </a:r>
            <a:endParaRPr lang="en-GB" sz="3600">
              <a:latin typeface="Times New Roman" panose="02020603050405020304" pitchFamily="18" charset="0"/>
              <a:ea typeface="Times New Roman" panose="02020603050405020304" pitchFamily="18" charset="0"/>
            </a:endParaRPr>
          </a:p>
          <a:p>
            <a:pPr algn="just">
              <a:spcBef>
                <a:spcPts val="300"/>
              </a:spcBef>
              <a:spcAft>
                <a:spcPts val="300"/>
              </a:spcAft>
              <a:tabLst>
                <a:tab pos="5688330" algn="r"/>
              </a:tabLst>
            </a:pPr>
            <a:r>
              <a:rPr lang="vi-VN" sz="3600">
                <a:latin typeface="Times New Roman" panose="02020603050405020304" pitchFamily="18" charset="0"/>
                <a:ea typeface="Calibri" panose="020F0502020204030204" pitchFamily="34" charset="0"/>
                <a:cs typeface="Times New Roman" panose="02020603050405020304" pitchFamily="18" charset="0"/>
              </a:rPr>
              <a:t>b. </a:t>
            </a:r>
            <a:r>
              <a:rPr lang="vi-VN" sz="36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Nhan đề </a:t>
            </a:r>
            <a:r>
              <a:rPr lang="vi-VN" sz="36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Vườn quốc gia Tràm Chim – Tam Nông</a:t>
            </a:r>
            <a:r>
              <a:rPr lang="vi-VN" sz="36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cho em biết những thông tin gì? So với hai văn bản </a:t>
            </a:r>
            <a:r>
              <a:rPr lang="vi-VN" sz="36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Vịnh Hạ Long: một kì quan thiên nhiên độc đáo và tuyệt mĩ</a:t>
            </a:r>
            <a:r>
              <a:rPr lang="vi-VN" sz="36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và </a:t>
            </a:r>
            <a:r>
              <a:rPr lang="vi-VN" sz="36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Khám phá kì quan thế giới: thác I-goa-du,</a:t>
            </a:r>
            <a:r>
              <a:rPr lang="vi-VN" sz="36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cách đặt nhan đề bài viết này có gì khác?</a:t>
            </a:r>
            <a:endParaRPr lang="en-GB" sz="3600">
              <a:latin typeface="Times New Roman" panose="02020603050405020304" pitchFamily="18" charset="0"/>
              <a:ea typeface="Times New Roman" panose="02020603050405020304" pitchFamily="18" charset="0"/>
            </a:endParaRPr>
          </a:p>
          <a:p>
            <a:pPr algn="just">
              <a:spcBef>
                <a:spcPts val="300"/>
              </a:spcBef>
              <a:spcAft>
                <a:spcPts val="300"/>
              </a:spcAft>
            </a:pPr>
            <a:r>
              <a:rPr lang="vi-VN" sz="36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 TRẢ LỜI:</a:t>
            </a:r>
            <a:endParaRPr lang="en-GB" sz="3600">
              <a:effectLst/>
              <a:latin typeface="Times New Roman" panose="02020603050405020304" pitchFamily="18" charset="0"/>
              <a:ea typeface="Times New Roman" panose="02020603050405020304" pitchFamily="18" charset="0"/>
            </a:endParaRPr>
          </a:p>
        </p:txBody>
      </p:sp>
      <p:graphicFrame>
        <p:nvGraphicFramePr>
          <p:cNvPr id="18" name="Table 17"/>
          <p:cNvGraphicFramePr>
            <a:graphicFrameLocks noGrp="1"/>
          </p:cNvGraphicFramePr>
          <p:nvPr>
            <p:extLst>
              <p:ext uri="{D42A27DB-BD31-4B8C-83A1-F6EECF244321}">
                <p14:modId xmlns:p14="http://schemas.microsoft.com/office/powerpoint/2010/main" val="3537194554"/>
              </p:ext>
            </p:extLst>
          </p:nvPr>
        </p:nvGraphicFramePr>
        <p:xfrm>
          <a:off x="3035751" y="6779063"/>
          <a:ext cx="12509551" cy="2498726"/>
        </p:xfrm>
        <a:graphic>
          <a:graphicData uri="http://schemas.openxmlformats.org/drawingml/2006/table">
            <a:tbl>
              <a:tblPr firstRow="1" firstCol="1" bandRow="1"/>
              <a:tblGrid>
                <a:gridCol w="12509551">
                  <a:extLst>
                    <a:ext uri="{9D8B030D-6E8A-4147-A177-3AD203B41FA5}">
                      <a16:colId xmlns:a16="http://schemas.microsoft.com/office/drawing/2014/main" val="20000"/>
                    </a:ext>
                  </a:extLst>
                </a:gridCol>
              </a:tblGrid>
              <a:tr h="0">
                <a:tc>
                  <a:txBody>
                    <a:bodyPr/>
                    <a:lstStyle/>
                    <a:p>
                      <a:pPr>
                        <a:lnSpc>
                          <a:spcPct val="115000"/>
                        </a:lnSpc>
                        <a:spcBef>
                          <a:spcPts val="300"/>
                        </a:spcBef>
                        <a:spcAft>
                          <a:spcPts val="30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Thông tin cơ bản của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nSpc>
                          <a:spcPct val="115000"/>
                        </a:lnSpc>
                        <a:spcBef>
                          <a:spcPts val="300"/>
                        </a:spcBef>
                        <a:spcAft>
                          <a:spcPts val="30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nghĩa nhan đề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 đặt nhan đề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3278917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67955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2886462"/>
            <a:ext cx="16230600" cy="6422865"/>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grpSp>
        <p:nvGrpSpPr>
          <p:cNvPr id="10" name="Group 10"/>
          <p:cNvGrpSpPr/>
          <p:nvPr/>
        </p:nvGrpSpPr>
        <p:grpSpPr>
          <a:xfrm>
            <a:off x="1028700" y="1028700"/>
            <a:ext cx="16230600" cy="1481835"/>
            <a:chOff x="0" y="0"/>
            <a:chExt cx="21640800" cy="1975780"/>
          </a:xfrm>
        </p:grpSpPr>
        <p:sp>
          <p:nvSpPr>
            <p:cNvPr id="11" name="Freeform 11"/>
            <p:cNvSpPr/>
            <p:nvPr/>
          </p:nvSpPr>
          <p:spPr>
            <a:xfrm rot="-5400000">
              <a:off x="9968105" y="-9968105"/>
              <a:ext cx="1704590" cy="21640800"/>
            </a:xfrm>
            <a:custGeom>
              <a:avLst/>
              <a:gdLst/>
              <a:ahLst/>
              <a:cxnLst/>
              <a:rect l="l" t="t" r="r" b="b"/>
              <a:pathLst>
                <a:path w="1704590" h="21640800">
                  <a:moveTo>
                    <a:pt x="0" y="0"/>
                  </a:moveTo>
                  <a:lnTo>
                    <a:pt x="1704590" y="0"/>
                  </a:lnTo>
                  <a:lnTo>
                    <a:pt x="1704590" y="21640800"/>
                  </a:lnTo>
                  <a:lnTo>
                    <a:pt x="0" y="21640800"/>
                  </a:lnTo>
                  <a:lnTo>
                    <a:pt x="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sp>
          <p:nvSpPr>
            <p:cNvPr id="12" name="Freeform 12"/>
            <p:cNvSpPr/>
            <p:nvPr/>
          </p:nvSpPr>
          <p:spPr>
            <a:xfrm rot="-5400000" flipH="1">
              <a:off x="9968105" y="-9696915"/>
              <a:ext cx="1704590" cy="21640800"/>
            </a:xfrm>
            <a:custGeom>
              <a:avLst/>
              <a:gdLst/>
              <a:ahLst/>
              <a:cxnLst/>
              <a:rect l="l" t="t" r="r" b="b"/>
              <a:pathLst>
                <a:path w="1704590" h="21640800">
                  <a:moveTo>
                    <a:pt x="1704590" y="0"/>
                  </a:moveTo>
                  <a:lnTo>
                    <a:pt x="0" y="0"/>
                  </a:lnTo>
                  <a:lnTo>
                    <a:pt x="0" y="21640800"/>
                  </a:lnTo>
                  <a:lnTo>
                    <a:pt x="1704590" y="21640800"/>
                  </a:lnTo>
                  <a:lnTo>
                    <a:pt x="170459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grpSp>
      <p:sp>
        <p:nvSpPr>
          <p:cNvPr id="16" name="TextBox 16"/>
          <p:cNvSpPr txBox="1"/>
          <p:nvPr/>
        </p:nvSpPr>
        <p:spPr>
          <a:xfrm>
            <a:off x="4233987" y="1567912"/>
            <a:ext cx="10008005" cy="678071"/>
          </a:xfrm>
          <a:prstGeom prst="rect">
            <a:avLst/>
          </a:prstGeom>
        </p:spPr>
        <p:txBody>
          <a:bodyPr lIns="0" tIns="0" rIns="0" bIns="0" rtlCol="0" anchor="t">
            <a:spAutoFit/>
          </a:bodyPr>
          <a:lstStyle/>
          <a:p>
            <a:pPr algn="ctr">
              <a:lnSpc>
                <a:spcPts val="4810"/>
              </a:lnSpc>
            </a:pPr>
            <a:r>
              <a:rPr lang="vi-VN" sz="7200" b="1">
                <a:latin typeface="Times New Roman" panose="02020603050405020304" pitchFamily="18" charset="0"/>
                <a:cs typeface="Times New Roman" panose="02020603050405020304" pitchFamily="18" charset="0"/>
              </a:rPr>
              <a:t>T</a:t>
            </a:r>
            <a:r>
              <a:rPr lang="pt-BR" sz="7200" b="1">
                <a:latin typeface="Times New Roman" panose="02020603050405020304" pitchFamily="18" charset="0"/>
                <a:cs typeface="Times New Roman" panose="02020603050405020304" pitchFamily="18" charset="0"/>
              </a:rPr>
              <a:t>hông tin cơ bản của VB</a:t>
            </a:r>
            <a:endParaRPr lang="en-US" sz="6600">
              <a:solidFill>
                <a:srgbClr val="4C4331"/>
              </a:solidFill>
              <a:latin typeface="Times New Roman" panose="02020603050405020304" pitchFamily="18" charset="0"/>
              <a:ea typeface="Balsamiq Sans"/>
              <a:cs typeface="Times New Roman" panose="02020603050405020304" pitchFamily="18" charset="0"/>
              <a:sym typeface="Balsamiq Sans"/>
            </a:endParaRPr>
          </a:p>
        </p:txBody>
      </p:sp>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1962" y="3777177"/>
            <a:ext cx="6211293" cy="41739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9" name="Rectangle 18"/>
          <p:cNvSpPr/>
          <p:nvPr/>
        </p:nvSpPr>
        <p:spPr>
          <a:xfrm>
            <a:off x="7571743" y="3290291"/>
            <a:ext cx="9144000" cy="5509200"/>
          </a:xfrm>
          <a:prstGeom prst="rect">
            <a:avLst/>
          </a:prstGeom>
        </p:spPr>
        <p:txBody>
          <a:bodyPr>
            <a:spAutoFit/>
          </a:bodyPr>
          <a:lstStyle/>
          <a:p>
            <a:pPr algn="just"/>
            <a:r>
              <a:rPr lang="pt-BR"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VB đã giới thiệu những đặc điểm quan trọng</a:t>
            </a:r>
            <a:r>
              <a:rPr lang="vi-VN"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nổi bật Vườn quốc gia Tràm Chim - Tam Nông, một điểm du lịch thu hút nhiều khách tham quan. Đây là </a:t>
            </a:r>
            <a:r>
              <a:rPr lang="vi-VN" sz="44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khu bảo tồn thiên nhiên ngập nước rộng lớn, có vẻ đẹp hoang sơ, thanh bình và đặc biệt có loài sếu đầu đỏ một loài chim quí hiếm</a:t>
            </a:r>
            <a:r>
              <a:rPr lang="vi-VN"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577516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67955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2886462"/>
            <a:ext cx="16230600" cy="6422865"/>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grpSp>
        <p:nvGrpSpPr>
          <p:cNvPr id="10" name="Group 10"/>
          <p:cNvGrpSpPr/>
          <p:nvPr/>
        </p:nvGrpSpPr>
        <p:grpSpPr>
          <a:xfrm>
            <a:off x="1028700" y="1028700"/>
            <a:ext cx="16230600" cy="1481835"/>
            <a:chOff x="0" y="0"/>
            <a:chExt cx="21640800" cy="1975780"/>
          </a:xfrm>
        </p:grpSpPr>
        <p:sp>
          <p:nvSpPr>
            <p:cNvPr id="11" name="Freeform 11"/>
            <p:cNvSpPr/>
            <p:nvPr/>
          </p:nvSpPr>
          <p:spPr>
            <a:xfrm rot="-5400000">
              <a:off x="9968105" y="-9968105"/>
              <a:ext cx="1704590" cy="21640800"/>
            </a:xfrm>
            <a:custGeom>
              <a:avLst/>
              <a:gdLst/>
              <a:ahLst/>
              <a:cxnLst/>
              <a:rect l="l" t="t" r="r" b="b"/>
              <a:pathLst>
                <a:path w="1704590" h="21640800">
                  <a:moveTo>
                    <a:pt x="0" y="0"/>
                  </a:moveTo>
                  <a:lnTo>
                    <a:pt x="1704590" y="0"/>
                  </a:lnTo>
                  <a:lnTo>
                    <a:pt x="1704590" y="21640800"/>
                  </a:lnTo>
                  <a:lnTo>
                    <a:pt x="0" y="21640800"/>
                  </a:lnTo>
                  <a:lnTo>
                    <a:pt x="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sp>
          <p:nvSpPr>
            <p:cNvPr id="12" name="Freeform 12"/>
            <p:cNvSpPr/>
            <p:nvPr/>
          </p:nvSpPr>
          <p:spPr>
            <a:xfrm rot="-5400000" flipH="1">
              <a:off x="9968105" y="-9696915"/>
              <a:ext cx="1704590" cy="21640800"/>
            </a:xfrm>
            <a:custGeom>
              <a:avLst/>
              <a:gdLst/>
              <a:ahLst/>
              <a:cxnLst/>
              <a:rect l="l" t="t" r="r" b="b"/>
              <a:pathLst>
                <a:path w="1704590" h="21640800">
                  <a:moveTo>
                    <a:pt x="1704590" y="0"/>
                  </a:moveTo>
                  <a:lnTo>
                    <a:pt x="0" y="0"/>
                  </a:lnTo>
                  <a:lnTo>
                    <a:pt x="0" y="21640800"/>
                  </a:lnTo>
                  <a:lnTo>
                    <a:pt x="1704590" y="21640800"/>
                  </a:lnTo>
                  <a:lnTo>
                    <a:pt x="170459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grpSp>
      <p:sp>
        <p:nvSpPr>
          <p:cNvPr id="16" name="TextBox 16"/>
          <p:cNvSpPr txBox="1"/>
          <p:nvPr/>
        </p:nvSpPr>
        <p:spPr>
          <a:xfrm>
            <a:off x="3750680" y="1697612"/>
            <a:ext cx="10008005" cy="702115"/>
          </a:xfrm>
          <a:prstGeom prst="rect">
            <a:avLst/>
          </a:prstGeom>
        </p:spPr>
        <p:txBody>
          <a:bodyPr lIns="0" tIns="0" rIns="0" bIns="0" rtlCol="0" anchor="t">
            <a:spAutoFit/>
          </a:bodyPr>
          <a:lstStyle/>
          <a:p>
            <a:pPr algn="ctr">
              <a:lnSpc>
                <a:spcPts val="4810"/>
              </a:lnSpc>
            </a:pPr>
            <a:r>
              <a:rPr lang="vi-VN" sz="8000" b="1">
                <a:latin typeface="Times New Roman" panose="02020603050405020304" pitchFamily="18" charset="0"/>
                <a:cs typeface="Times New Roman" panose="02020603050405020304" pitchFamily="18" charset="0"/>
              </a:rPr>
              <a:t>Ý nghĩa nhan đề </a:t>
            </a:r>
            <a:endParaRPr lang="en-US" sz="8000">
              <a:solidFill>
                <a:srgbClr val="4C4331"/>
              </a:solidFill>
              <a:latin typeface="Times New Roman" panose="02020603050405020304" pitchFamily="18" charset="0"/>
              <a:ea typeface="Balsamiq Sans"/>
              <a:cs typeface="Times New Roman" panose="02020603050405020304" pitchFamily="18" charset="0"/>
              <a:sym typeface="Balsamiq Sans"/>
            </a:endParaRPr>
          </a:p>
        </p:txBody>
      </p:sp>
      <p:sp>
        <p:nvSpPr>
          <p:cNvPr id="19" name="Rectangle 18"/>
          <p:cNvSpPr/>
          <p:nvPr/>
        </p:nvSpPr>
        <p:spPr>
          <a:xfrm>
            <a:off x="7848600" y="4962130"/>
            <a:ext cx="9144000" cy="830997"/>
          </a:xfrm>
          <a:prstGeom prst="rect">
            <a:avLst/>
          </a:prstGeom>
        </p:spPr>
        <p:txBody>
          <a:bodyPr>
            <a:spAutoFit/>
          </a:bodyPr>
          <a:lstStyle/>
          <a:p>
            <a:r>
              <a:rPr lang="vi-VN" sz="4800" b="1">
                <a:latin typeface="Times New Roman" panose="02020603050405020304" pitchFamily="18" charset="0"/>
                <a:cs typeface="Times New Roman" panose="02020603050405020304" pitchFamily="18" charset="0"/>
              </a:rPr>
              <a:t>Cho biết tên địa danh thuyết minh</a:t>
            </a:r>
            <a:endParaRPr lang="en-GB" sz="4800">
              <a:solidFill>
                <a:prstClr val="black"/>
              </a:solidFill>
              <a:latin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8960" y="3830943"/>
            <a:ext cx="6173163" cy="392436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11106466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67955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2886462"/>
            <a:ext cx="16230600" cy="6422865"/>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grpSp>
        <p:nvGrpSpPr>
          <p:cNvPr id="10" name="Group 10"/>
          <p:cNvGrpSpPr/>
          <p:nvPr/>
        </p:nvGrpSpPr>
        <p:grpSpPr>
          <a:xfrm>
            <a:off x="1028700" y="1028700"/>
            <a:ext cx="16230600" cy="1481835"/>
            <a:chOff x="0" y="0"/>
            <a:chExt cx="21640800" cy="1975780"/>
          </a:xfrm>
        </p:grpSpPr>
        <p:sp>
          <p:nvSpPr>
            <p:cNvPr id="11" name="Freeform 11"/>
            <p:cNvSpPr/>
            <p:nvPr/>
          </p:nvSpPr>
          <p:spPr>
            <a:xfrm rot="-5400000">
              <a:off x="9968105" y="-9968105"/>
              <a:ext cx="1704590" cy="21640800"/>
            </a:xfrm>
            <a:custGeom>
              <a:avLst/>
              <a:gdLst/>
              <a:ahLst/>
              <a:cxnLst/>
              <a:rect l="l" t="t" r="r" b="b"/>
              <a:pathLst>
                <a:path w="1704590" h="21640800">
                  <a:moveTo>
                    <a:pt x="0" y="0"/>
                  </a:moveTo>
                  <a:lnTo>
                    <a:pt x="1704590" y="0"/>
                  </a:lnTo>
                  <a:lnTo>
                    <a:pt x="1704590" y="21640800"/>
                  </a:lnTo>
                  <a:lnTo>
                    <a:pt x="0" y="21640800"/>
                  </a:lnTo>
                  <a:lnTo>
                    <a:pt x="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sp>
          <p:nvSpPr>
            <p:cNvPr id="12" name="Freeform 12"/>
            <p:cNvSpPr/>
            <p:nvPr/>
          </p:nvSpPr>
          <p:spPr>
            <a:xfrm rot="-5400000" flipH="1">
              <a:off x="9968105" y="-9696915"/>
              <a:ext cx="1704590" cy="21640800"/>
            </a:xfrm>
            <a:custGeom>
              <a:avLst/>
              <a:gdLst/>
              <a:ahLst/>
              <a:cxnLst/>
              <a:rect l="l" t="t" r="r" b="b"/>
              <a:pathLst>
                <a:path w="1704590" h="21640800">
                  <a:moveTo>
                    <a:pt x="1704590" y="0"/>
                  </a:moveTo>
                  <a:lnTo>
                    <a:pt x="0" y="0"/>
                  </a:lnTo>
                  <a:lnTo>
                    <a:pt x="0" y="21640800"/>
                  </a:lnTo>
                  <a:lnTo>
                    <a:pt x="1704590" y="21640800"/>
                  </a:lnTo>
                  <a:lnTo>
                    <a:pt x="170459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grpSp>
      <p:sp>
        <p:nvSpPr>
          <p:cNvPr id="16" name="TextBox 16"/>
          <p:cNvSpPr txBox="1"/>
          <p:nvPr/>
        </p:nvSpPr>
        <p:spPr>
          <a:xfrm>
            <a:off x="3807353" y="1606724"/>
            <a:ext cx="10008005" cy="660052"/>
          </a:xfrm>
          <a:prstGeom prst="rect">
            <a:avLst/>
          </a:prstGeom>
        </p:spPr>
        <p:txBody>
          <a:bodyPr lIns="0" tIns="0" rIns="0" bIns="0" rtlCol="0" anchor="t">
            <a:spAutoFit/>
          </a:bodyPr>
          <a:lstStyle/>
          <a:p>
            <a:pPr algn="ctr">
              <a:lnSpc>
                <a:spcPts val="4810"/>
              </a:lnSpc>
            </a:pPr>
            <a:r>
              <a:rPr lang="vi-VN" sz="6600" b="1">
                <a:latin typeface="Times New Roman" panose="02020603050405020304" pitchFamily="18" charset="0"/>
                <a:cs typeface="Times New Roman" panose="02020603050405020304" pitchFamily="18" charset="0"/>
              </a:rPr>
              <a:t>Cách đặt nhan đề</a:t>
            </a:r>
            <a:endParaRPr lang="en-US" sz="6600">
              <a:solidFill>
                <a:srgbClr val="4C4331"/>
              </a:solidFill>
              <a:latin typeface="Times New Roman" panose="02020603050405020304" pitchFamily="18" charset="0"/>
              <a:ea typeface="Balsamiq Sans"/>
              <a:cs typeface="Times New Roman" panose="02020603050405020304" pitchFamily="18" charset="0"/>
              <a:sym typeface="Balsamiq Sans"/>
            </a:endParaRPr>
          </a:p>
        </p:txBody>
      </p:sp>
      <p:sp>
        <p:nvSpPr>
          <p:cNvPr id="19" name="Rectangle 18"/>
          <p:cNvSpPr/>
          <p:nvPr/>
        </p:nvSpPr>
        <p:spPr>
          <a:xfrm>
            <a:off x="7666743" y="4495987"/>
            <a:ext cx="9144000" cy="3077766"/>
          </a:xfrm>
          <a:prstGeom prst="rect">
            <a:avLst/>
          </a:prstGeom>
        </p:spPr>
        <p:txBody>
          <a:bodyPr>
            <a:spAutoFit/>
          </a:bodyPr>
          <a:lstStyle/>
          <a:p>
            <a:pPr algn="just"/>
            <a:r>
              <a:rPr lang="vi-VN" sz="4400">
                <a:latin typeface="Times New Roman" panose="02020603050405020304" pitchFamily="18" charset="0"/>
                <a:cs typeface="Times New Roman" panose="02020603050405020304" pitchFamily="18" charset="0"/>
              </a:rPr>
              <a:t>+</a:t>
            </a:r>
            <a:r>
              <a:rPr lang="vi-VN" sz="4400" i="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Cách đặt nhan đề nêu giá trị nổi bật của danh lam</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Cách đặt nhan đề nêu tên địa danh thuyết minh.</a:t>
            </a:r>
            <a:endParaRPr lang="en-GB" sz="4400">
              <a:latin typeface="Times New Roman" panose="02020603050405020304" pitchFamily="18" charset="0"/>
              <a:cs typeface="Times New Roman" panose="02020603050405020304" pitchFamily="18" charset="0"/>
            </a:endParaRPr>
          </a:p>
          <a:p>
            <a:endParaRPr lang="en-GB">
              <a:solidFill>
                <a:prstClr val="black"/>
              </a:solidFill>
              <a:latin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5318" y="3364730"/>
            <a:ext cx="6996645" cy="501686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55958110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DC55F"/>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grpSp>
      <p:sp>
        <p:nvSpPr>
          <p:cNvPr id="7" name="Freeform 7"/>
          <p:cNvSpPr/>
          <p:nvPr/>
        </p:nvSpPr>
        <p:spPr>
          <a:xfrm rot="-5400000">
            <a:off x="11877092" y="-1237412"/>
            <a:ext cx="8006561" cy="12836170"/>
          </a:xfrm>
          <a:custGeom>
            <a:avLst/>
            <a:gdLst/>
            <a:ahLst/>
            <a:cxnLst/>
            <a:rect l="l" t="t" r="r" b="b"/>
            <a:pathLst>
              <a:path w="8006561" h="12836170">
                <a:moveTo>
                  <a:pt x="0" y="0"/>
                </a:moveTo>
                <a:lnTo>
                  <a:pt x="8006561" y="0"/>
                </a:lnTo>
                <a:lnTo>
                  <a:pt x="8006561" y="12836170"/>
                </a:lnTo>
                <a:lnTo>
                  <a:pt x="0" y="128361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TextBox 8"/>
          <p:cNvSpPr txBox="1"/>
          <p:nvPr/>
        </p:nvSpPr>
        <p:spPr>
          <a:xfrm>
            <a:off x="10459639" y="2237569"/>
            <a:ext cx="7184900" cy="4924425"/>
          </a:xfrm>
          <a:prstGeom prst="rect">
            <a:avLst/>
          </a:prstGeom>
        </p:spPr>
        <p:txBody>
          <a:bodyPr lIns="0" tIns="0" rIns="0" bIns="0" rtlCol="0" anchor="t">
            <a:spAutoFit/>
          </a:bodyPr>
          <a:lstStyle/>
          <a:p>
            <a:pPr algn="ctr"/>
            <a:r>
              <a:rPr lang="pt-BR" sz="8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2</a:t>
            </a:r>
            <a:r>
              <a:rPr lang="en-US" sz="8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a:t>
            </a:r>
            <a:r>
              <a:rPr lang="en-US" sz="8000">
                <a:effectLst>
                  <a:glow rad="101600">
                    <a:schemeClr val="accent2">
                      <a:satMod val="175000"/>
                      <a:alpha val="40000"/>
                    </a:schemeClr>
                  </a:glow>
                </a:effectLst>
                <a:latin typeface="Times New Roman" panose="02020603050405020304" pitchFamily="18" charset="0"/>
                <a:cs typeface="Times New Roman" panose="02020603050405020304" pitchFamily="18" charset="0"/>
              </a:rPr>
              <a:t> </a:t>
            </a:r>
            <a:r>
              <a:rPr lang="pt-BR" sz="8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Các đặc điểm của kiểu VB giới thiệu một danh lam thắng cảnh </a:t>
            </a:r>
            <a:endParaRPr lang="en-GB" sz="8000">
              <a:solidFill>
                <a:prstClr val="black"/>
              </a:solidFill>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p:txBody>
      </p:sp>
      <p:grpSp>
        <p:nvGrpSpPr>
          <p:cNvPr id="10" name="Group 10"/>
          <p:cNvGrpSpPr/>
          <p:nvPr/>
        </p:nvGrpSpPr>
        <p:grpSpPr>
          <a:xfrm>
            <a:off x="976441" y="1235545"/>
            <a:ext cx="7890256" cy="7890256"/>
            <a:chOff x="0" y="0"/>
            <a:chExt cx="10520342" cy="10520342"/>
          </a:xfrm>
        </p:grpSpPr>
        <p:sp>
          <p:nvSpPr>
            <p:cNvPr id="11" name="Freeform 11"/>
            <p:cNvSpPr/>
            <p:nvPr/>
          </p:nvSpPr>
          <p:spPr>
            <a:xfrm>
              <a:off x="0" y="0"/>
              <a:ext cx="10520342" cy="10520342"/>
            </a:xfrm>
            <a:custGeom>
              <a:avLst/>
              <a:gdLst/>
              <a:ahLst/>
              <a:cxnLst/>
              <a:rect l="l" t="t" r="r" b="b"/>
              <a:pathLst>
                <a:path w="10520342" h="10520342">
                  <a:moveTo>
                    <a:pt x="0" y="0"/>
                  </a:moveTo>
                  <a:lnTo>
                    <a:pt x="10520342" y="0"/>
                  </a:lnTo>
                  <a:lnTo>
                    <a:pt x="10520342" y="10520342"/>
                  </a:lnTo>
                  <a:lnTo>
                    <a:pt x="0" y="10520342"/>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2" name="Freeform 12"/>
            <p:cNvSpPr/>
            <p:nvPr/>
          </p:nvSpPr>
          <p:spPr>
            <a:xfrm>
              <a:off x="810765" y="778168"/>
              <a:ext cx="8898812" cy="8964005"/>
            </a:xfrm>
            <a:custGeom>
              <a:avLst/>
              <a:gdLst/>
              <a:ahLst/>
              <a:cxnLst/>
              <a:rect l="l" t="t" r="r" b="b"/>
              <a:pathLst>
                <a:path w="8898812" h="8964005">
                  <a:moveTo>
                    <a:pt x="0" y="0"/>
                  </a:moveTo>
                  <a:lnTo>
                    <a:pt x="8898812" y="0"/>
                  </a:lnTo>
                  <a:lnTo>
                    <a:pt x="8898812" y="8964005"/>
                  </a:lnTo>
                  <a:lnTo>
                    <a:pt x="0" y="89640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13" name="Group 13"/>
            <p:cNvGrpSpPr/>
            <p:nvPr/>
          </p:nvGrpSpPr>
          <p:grpSpPr>
            <a:xfrm>
              <a:off x="2444722" y="1690370"/>
              <a:ext cx="5630897" cy="7139602"/>
              <a:chOff x="0" y="0"/>
              <a:chExt cx="831998" cy="1054919"/>
            </a:xfrm>
          </p:grpSpPr>
          <p:sp>
            <p:nvSpPr>
              <p:cNvPr id="14" name="Freeform 14"/>
              <p:cNvSpPr/>
              <p:nvPr/>
            </p:nvSpPr>
            <p:spPr>
              <a:xfrm>
                <a:off x="0" y="0"/>
                <a:ext cx="831998" cy="1054919"/>
              </a:xfrm>
              <a:custGeom>
                <a:avLst/>
                <a:gdLst/>
                <a:ahLst/>
                <a:cxnLst/>
                <a:rect l="l" t="t" r="r" b="b"/>
                <a:pathLst>
                  <a:path w="831998" h="1054919">
                    <a:moveTo>
                      <a:pt x="0" y="0"/>
                    </a:moveTo>
                    <a:lnTo>
                      <a:pt x="831998" y="0"/>
                    </a:lnTo>
                    <a:lnTo>
                      <a:pt x="831998" y="1054919"/>
                    </a:lnTo>
                    <a:lnTo>
                      <a:pt x="0" y="1054919"/>
                    </a:lnTo>
                    <a:close/>
                  </a:path>
                </a:pathLst>
              </a:custGeom>
              <a:solidFill>
                <a:srgbClr val="9DB7BE"/>
              </a:solidFill>
            </p:spPr>
            <p:txBody>
              <a:bodyPr/>
              <a:lstStyle/>
              <a:p>
                <a:endParaRPr lang="en-US"/>
              </a:p>
            </p:txBody>
          </p:sp>
          <p:sp>
            <p:nvSpPr>
              <p:cNvPr id="15" name="TextBox 15"/>
              <p:cNvSpPr txBox="1"/>
              <p:nvPr/>
            </p:nvSpPr>
            <p:spPr>
              <a:xfrm>
                <a:off x="0" y="-19050"/>
                <a:ext cx="831998" cy="1073969"/>
              </a:xfrm>
              <a:prstGeom prst="rect">
                <a:avLst/>
              </a:prstGeom>
            </p:spPr>
            <p:txBody>
              <a:bodyPr lIns="67913" tIns="67913" rIns="67913" bIns="67913" rtlCol="0" anchor="ctr"/>
              <a:lstStyle/>
              <a:p>
                <a:pPr algn="ctr">
                  <a:lnSpc>
                    <a:spcPts val="2060"/>
                  </a:lnSpc>
                </a:pPr>
                <a:endParaRPr>
                  <a:solidFill>
                    <a:prstClr val="black"/>
                  </a:solidFill>
                </a:endParaRPr>
              </a:p>
            </p:txBody>
          </p:sp>
        </p:grpSp>
      </p:grpSp>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1179" y="2364434"/>
            <a:ext cx="4674409" cy="5632475"/>
          </a:xfrm>
          <a:prstGeom prst="rect">
            <a:avLst/>
          </a:prstGeom>
        </p:spPr>
      </p:pic>
    </p:spTree>
    <p:extLst>
      <p:ext uri="{BB962C8B-B14F-4D97-AF65-F5344CB8AC3E}">
        <p14:creationId xmlns:p14="http://schemas.microsoft.com/office/powerpoint/2010/main" val="219360667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571500"/>
            <a:ext cx="16230600" cy="93726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2116109" y="-2695504"/>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22247" y="516131"/>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2043084372"/>
              </p:ext>
            </p:extLst>
          </p:nvPr>
        </p:nvGraphicFramePr>
        <p:xfrm>
          <a:off x="1648712" y="971350"/>
          <a:ext cx="15283629" cy="8443722"/>
        </p:xfrm>
        <a:graphic>
          <a:graphicData uri="http://schemas.openxmlformats.org/drawingml/2006/table">
            <a:tbl>
              <a:tblPr firstRow="1" firstCol="1" bandRow="1"/>
              <a:tblGrid>
                <a:gridCol w="1339030">
                  <a:extLst>
                    <a:ext uri="{9D8B030D-6E8A-4147-A177-3AD203B41FA5}">
                      <a16:colId xmlns:a16="http://schemas.microsoft.com/office/drawing/2014/main" val="20000"/>
                    </a:ext>
                  </a:extLst>
                </a:gridCol>
                <a:gridCol w="4648200">
                  <a:extLst>
                    <a:ext uri="{9D8B030D-6E8A-4147-A177-3AD203B41FA5}">
                      <a16:colId xmlns:a16="http://schemas.microsoft.com/office/drawing/2014/main" val="20001"/>
                    </a:ext>
                  </a:extLst>
                </a:gridCol>
                <a:gridCol w="9296399">
                  <a:extLst>
                    <a:ext uri="{9D8B030D-6E8A-4147-A177-3AD203B41FA5}">
                      <a16:colId xmlns:a16="http://schemas.microsoft.com/office/drawing/2014/main" val="20002"/>
                    </a:ext>
                  </a:extLst>
                </a:gridCol>
              </a:tblGrid>
              <a:tr h="1581308">
                <a:tc gridSpan="3">
                  <a:txBody>
                    <a:bodyPr/>
                    <a:lstStyle/>
                    <a:p>
                      <a:pPr algn="ctr">
                        <a:lnSpc>
                          <a:spcPct val="115000"/>
                        </a:lnSpc>
                        <a:spcAft>
                          <a:spcPts val="0"/>
                        </a:spcAft>
                      </a:pP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HT SỐ 03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các đặc điểm của kiểu VB giới thiệu một danh lam thắng cảnh được thể hiện trong VB </a:t>
                      </a:r>
                      <a:r>
                        <a:rPr lang="vi-VN" sz="3200" b="1" i="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Vườn quốc gia Tràm Chim - Tam Nông</a:t>
                      </a:r>
                      <a:r>
                        <a:rPr lang="vi-VN" sz="32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404189">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Nhóm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Phương diện tìm hiểu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Phiếu học tập cần hoàn thành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77838">
                <a:tc>
                  <a:txBody>
                    <a:bodyPr/>
                    <a:lstStyle/>
                    <a:p>
                      <a:pPr algn="ct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BỐ CỤC</a:t>
                      </a: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 CỦA VĂN BẢN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Văn bản Vườn quốc gia Tràm Chim - Tam Nông có bố cục mấy phần? Xác định nội dung chính của mỗi phần được đánh số trong văn bản. </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Thử đặt tên đề mục cho mỗi phần?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00275">
                <a:tc>
                  <a:txBody>
                    <a:bodyPr/>
                    <a:lstStyle/>
                    <a:p>
                      <a:pPr algn="ct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HÌNH THỨC VĂN BẢN (từ ngữ)</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Văn bản sử dụng từ ngữ chuyên ngành nào? Lấy ví dụ cụ thể?</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996362">
                <a:tc>
                  <a:txBody>
                    <a:bodyPr/>
                    <a:lstStyle/>
                    <a:p>
                      <a:pPr algn="ct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CÁCH TRÌNH BÀY THÔNG TIN VĂN BẢN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Văn bản đã trình bày thông tin bằng cách nào? Chỉ ra đặc điểm của mỗi cách trình bày thông tin trong VB và tác dụng của nó?</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73649">
                <a:tc>
                  <a:txBody>
                    <a:bodyPr/>
                    <a:lstStyle/>
                    <a:p>
                      <a:pPr algn="ct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HÌNH ẢNH MINH HỌA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Hình ảnh trong văn bản có tác dụng bổ sung thông tin và khơi gợi cảm xúc cho người đọc như thế nào?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928" marR="479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7104237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571500"/>
            <a:ext cx="16230600" cy="93726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1987163" y="-2381979"/>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1327971" y="1028700"/>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aphicFrame>
        <p:nvGraphicFramePr>
          <p:cNvPr id="13" name="Table 12"/>
          <p:cNvGraphicFramePr>
            <a:graphicFrameLocks noGrp="1"/>
          </p:cNvGraphicFramePr>
          <p:nvPr>
            <p:extLst>
              <p:ext uri="{D42A27DB-BD31-4B8C-83A1-F6EECF244321}">
                <p14:modId xmlns:p14="http://schemas.microsoft.com/office/powerpoint/2010/main" val="449385796"/>
              </p:ext>
            </p:extLst>
          </p:nvPr>
        </p:nvGraphicFramePr>
        <p:xfrm>
          <a:off x="1327970" y="1028700"/>
          <a:ext cx="15544800" cy="8816340"/>
        </p:xfrm>
        <a:graphic>
          <a:graphicData uri="http://schemas.openxmlformats.org/drawingml/2006/table">
            <a:tbl>
              <a:tblPr firstRow="1" firstCol="1" bandRow="1"/>
              <a:tblGrid>
                <a:gridCol w="2671763">
                  <a:extLst>
                    <a:ext uri="{9D8B030D-6E8A-4147-A177-3AD203B41FA5}">
                      <a16:colId xmlns:a16="http://schemas.microsoft.com/office/drawing/2014/main" val="20000"/>
                    </a:ext>
                  </a:extLst>
                </a:gridCol>
                <a:gridCol w="12873037">
                  <a:extLst>
                    <a:ext uri="{9D8B030D-6E8A-4147-A177-3AD203B41FA5}">
                      <a16:colId xmlns:a16="http://schemas.microsoft.com/office/drawing/2014/main" val="20001"/>
                    </a:ext>
                  </a:extLst>
                </a:gridCol>
              </a:tblGrid>
              <a:tr h="266697">
                <a:tc gridSpan="2">
                  <a:txBody>
                    <a:bodyPr/>
                    <a:lstStyle/>
                    <a:p>
                      <a:pPr algn="ctr">
                        <a:lnSpc>
                          <a:spcPct val="100000"/>
                        </a:lnSpc>
                        <a:spcBef>
                          <a:spcPts val="300"/>
                        </a:spcBef>
                        <a:spcAft>
                          <a:spcPts val="300"/>
                        </a:spcAft>
                      </a:pPr>
                      <a:r>
                        <a:rPr lang="vi-VN" sz="33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NỘI DUNG TRẢ LỜI PHIẾU HT SỐ 03</a:t>
                      </a:r>
                      <a:endParaRPr lang="en-GB" sz="3300">
                        <a:effectLst/>
                        <a:latin typeface="Times New Roman" panose="02020603050405020304" pitchFamily="18" charset="0"/>
                        <a:ea typeface="Times New Roman" panose="02020603050405020304" pitchFamily="18" charset="0"/>
                      </a:endParaRPr>
                    </a:p>
                    <a:p>
                      <a:pPr algn="ctr">
                        <a:lnSpc>
                          <a:spcPct val="100000"/>
                        </a:lnSpc>
                        <a:spcBef>
                          <a:spcPts val="300"/>
                        </a:spcBef>
                        <a:spcAft>
                          <a:spcPts val="300"/>
                        </a:spcAft>
                      </a:pPr>
                      <a:r>
                        <a:rPr lang="vi-VN" sz="33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Tìm hiểu </a:t>
                      </a:r>
                      <a:r>
                        <a:rPr lang="vi-VN" sz="3300" b="1" spc="-3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đặc điểm của kiểu VB  giới thiệu một danh lam thắng cảnh</a:t>
                      </a:r>
                      <a:endParaRPr lang="en-GB" sz="33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266697">
                <a:tc>
                  <a:txBody>
                    <a:bodyPr/>
                    <a:lstStyle/>
                    <a:p>
                      <a:pPr algn="ctr">
                        <a:lnSpc>
                          <a:spcPct val="100000"/>
                        </a:lnSpc>
                        <a:spcBef>
                          <a:spcPts val="300"/>
                        </a:spcBef>
                        <a:spcAft>
                          <a:spcPts val="300"/>
                        </a:spcAft>
                      </a:pPr>
                      <a:r>
                        <a:rPr lang="vi-VN" sz="3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 diện tìm hiểu</a:t>
                      </a:r>
                      <a:endParaRPr lang="en-GB" sz="33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pPr>
                      <a:r>
                        <a:rPr lang="vi-VN" sz="3300" b="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3300" b="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hể hiển trong VB </a:t>
                      </a:r>
                      <a:r>
                        <a:rPr lang="vi-VN" sz="3300" b="1" i="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Vườn quốc gia Tràm Chim – Tam Nông</a:t>
                      </a:r>
                      <a:endParaRPr lang="en-GB" sz="33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91264">
                <a:tc>
                  <a:txBody>
                    <a:bodyPr/>
                    <a:lstStyle/>
                    <a:p>
                      <a:pPr algn="just">
                        <a:lnSpc>
                          <a:spcPct val="100000"/>
                        </a:lnSpc>
                        <a:spcBef>
                          <a:spcPts val="300"/>
                        </a:spcBef>
                        <a:spcAft>
                          <a:spcPts val="300"/>
                        </a:spcAft>
                      </a:pPr>
                      <a:endParaRPr lang="vi-VN" sz="3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3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3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3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Bố cục </a:t>
                      </a:r>
                      <a:r>
                        <a:rPr lang="en-US" sz="3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 VB</a:t>
                      </a:r>
                      <a:endParaRPr lang="en-GB" sz="3300">
                        <a:effectLst/>
                        <a:latin typeface="Times New Roman" panose="02020603050405020304" pitchFamily="18" charset="0"/>
                        <a:ea typeface="Times New Roman" panose="02020603050405020304" pitchFamily="18" charset="0"/>
                      </a:endParaRPr>
                    </a:p>
                  </a:txBody>
                  <a:tcPr marL="23923" marR="239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r>
                        <a:rPr lang="vi-VN"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VB có ba phần: </a:t>
                      </a:r>
                      <a:endParaRPr lang="en-GB" sz="3300">
                        <a:effectLst/>
                        <a:latin typeface="Times New Roman" panose="02020603050405020304" pitchFamily="18" charset="0"/>
                        <a:ea typeface="Calibri" panose="020F0502020204030204" pitchFamily="34" charset="0"/>
                      </a:endParaRPr>
                    </a:p>
                    <a:p>
                      <a:pPr algn="just">
                        <a:lnSpc>
                          <a:spcPct val="100000"/>
                        </a:lnSpc>
                        <a:spcBef>
                          <a:spcPts val="300"/>
                        </a:spcBef>
                        <a:spcAft>
                          <a:spcPts val="300"/>
                        </a:spcAft>
                      </a:pPr>
                      <a:r>
                        <a:rPr lang="vi-VN"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 mở đầu</a:t>
                      </a:r>
                      <a:r>
                        <a:rPr lang="en-US"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Tại huyện Tam Nông, tỉnh Đồng Tháp, có một </a:t>
                      </a:r>
                      <a:r>
                        <a:rPr lang="vi-VN" sz="3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t>
                      </a:r>
                      <a:r>
                        <a:rPr lang="en-US" sz="3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ràm </a:t>
                      </a:r>
                      <a:r>
                        <a:rPr lang="vi-VN" sz="3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t>
                      </a:r>
                      <a:r>
                        <a:rPr lang="en-US" sz="3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him …</a:t>
                      </a:r>
                      <a:r>
                        <a:rPr lang="en-US" sz="3300" i="1">
                          <a:effectLst/>
                          <a:latin typeface="Times New Roman" panose="02020603050405020304" pitchFamily="18" charset="0"/>
                          <a:ea typeface="Calibri" panose="020F0502020204030204" pitchFamily="34" charset="0"/>
                          <a:cs typeface="Times New Roman" panose="02020603050405020304" pitchFamily="18" charset="0"/>
                        </a:rPr>
                        <a:t> trong đó có nhiều sếu cổ trụi đầu đỏ là loại chim quý hiếm.</a:t>
                      </a:r>
                      <a:r>
                        <a:rPr lang="en-US"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3300">
                          <a:effectLst/>
                          <a:latin typeface="Times New Roman" panose="02020603050405020304" pitchFamily="18" charset="0"/>
                          <a:ea typeface="Calibri" panose="020F0502020204030204" pitchFamily="34" charset="0"/>
                          <a:cs typeface="Times New Roman" panose="02020603050405020304" pitchFamily="18" charset="0"/>
                        </a:rPr>
                        <a:t>. </a:t>
                      </a:r>
                      <a:r>
                        <a:rPr lang="en-US" sz="3300">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r>
                        <a:rPr lang="en-US" sz="3300">
                          <a:effectLst/>
                          <a:latin typeface="Times New Roman" panose="02020603050405020304" pitchFamily="18" charset="0"/>
                          <a:ea typeface="Calibri" panose="020F0502020204030204" pitchFamily="34" charset="0"/>
                          <a:cs typeface="Times New Roman" panose="02020603050405020304" pitchFamily="18" charset="0"/>
                        </a:rPr>
                        <a:t> Giới thiệu khái quát về vườn quốc gia Tràm Chim</a:t>
                      </a:r>
                      <a:r>
                        <a:rPr lang="vi-VN" sz="3300">
                          <a:effectLst/>
                          <a:latin typeface="Times New Roman" panose="02020603050405020304" pitchFamily="18" charset="0"/>
                          <a:ea typeface="Calibri" panose="020F0502020204030204" pitchFamily="34" charset="0"/>
                          <a:cs typeface="Times New Roman" panose="02020603050405020304" pitchFamily="18" charset="0"/>
                        </a:rPr>
                        <a:t>. Nơi đây có loài sếu đều đỏ sinh sống.</a:t>
                      </a:r>
                      <a:endParaRPr lang="en-GB" sz="33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 nội dung</a:t>
                      </a:r>
                      <a:r>
                        <a:rPr lang="vi-VN"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“Hằng năm, loài sếu này kéo đến  … sếu múa ghép đôi trông thật kì thú.”:</a:t>
                      </a:r>
                      <a:r>
                        <a:rPr lang="vi-VN"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Giới thiệu một cách có hệ thống những phương diện khác nhau về loài sếu đầu đỏ (đặc điểm và giá trị văn hóa của sếu trong đời sống Việt Nam, sự hiện diện trở lại của sếu sau nhiều năm vắng bóng, những đặc điểm sinh học của sếu) làm nên giá trị nổi bật của vườn quốc gia Tràm Chim.</a:t>
                      </a:r>
                      <a:endParaRPr lang="en-GB" sz="33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3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 kết thúc</a:t>
                      </a:r>
                      <a:r>
                        <a:rPr lang="vi-VN"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“Dường như sếu đầu đỏ </a:t>
                      </a:r>
                      <a:r>
                        <a:rPr lang="vi-VN" sz="3300" i="1">
                          <a:effectLst/>
                          <a:latin typeface="Times New Roman" panose="02020603050405020304" pitchFamily="18" charset="0"/>
                          <a:ea typeface="Calibri" panose="020F0502020204030204" pitchFamily="34" charset="0"/>
                          <a:cs typeface="Times New Roman" panose="02020603050405020304" pitchFamily="18" charset="0"/>
                        </a:rPr>
                        <a:t> ... khách du lịch đến viếng thăm</a:t>
                      </a:r>
                      <a:r>
                        <a:rPr lang="vi-VN" sz="3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r>
                        <a:rPr lang="vi-VN" sz="3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Khẳng định sự cần thiết phải bảo về sếu đầu đỏ và ý nghĩa của việc đó</a:t>
                      </a:r>
                      <a:r>
                        <a:rPr lang="vi-VN" sz="33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300">
                        <a:effectLst/>
                        <a:latin typeface="Times New Roman" panose="02020603050405020304" pitchFamily="18" charset="0"/>
                        <a:ea typeface="Times New Roman" panose="02020603050405020304" pitchFamily="18" charset="0"/>
                      </a:endParaRPr>
                    </a:p>
                  </a:txBody>
                  <a:tcPr marL="23923" marR="239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7880703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571500"/>
            <a:ext cx="16230600" cy="93726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1987163" y="-2381979"/>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1327971" y="1028700"/>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aphicFrame>
        <p:nvGraphicFramePr>
          <p:cNvPr id="13" name="Table 12"/>
          <p:cNvGraphicFramePr>
            <a:graphicFrameLocks noGrp="1"/>
          </p:cNvGraphicFramePr>
          <p:nvPr>
            <p:extLst>
              <p:ext uri="{D42A27DB-BD31-4B8C-83A1-F6EECF244321}">
                <p14:modId xmlns:p14="http://schemas.microsoft.com/office/powerpoint/2010/main" val="3714982488"/>
              </p:ext>
            </p:extLst>
          </p:nvPr>
        </p:nvGraphicFramePr>
        <p:xfrm>
          <a:off x="1600200" y="1047933"/>
          <a:ext cx="15316200" cy="8366760"/>
        </p:xfrm>
        <a:graphic>
          <a:graphicData uri="http://schemas.openxmlformats.org/drawingml/2006/table">
            <a:tbl>
              <a:tblPr firstRow="1" firstCol="1" bandRow="1"/>
              <a:tblGrid>
                <a:gridCol w="2564808">
                  <a:extLst>
                    <a:ext uri="{9D8B030D-6E8A-4147-A177-3AD203B41FA5}">
                      <a16:colId xmlns:a16="http://schemas.microsoft.com/office/drawing/2014/main" val="20000"/>
                    </a:ext>
                  </a:extLst>
                </a:gridCol>
                <a:gridCol w="12751392">
                  <a:extLst>
                    <a:ext uri="{9D8B030D-6E8A-4147-A177-3AD203B41FA5}">
                      <a16:colId xmlns:a16="http://schemas.microsoft.com/office/drawing/2014/main" val="20001"/>
                    </a:ext>
                  </a:extLst>
                </a:gridCol>
              </a:tblGrid>
              <a:tr h="266697">
                <a:tc gridSpan="2">
                  <a:txBody>
                    <a:bodyPr/>
                    <a:lstStyle/>
                    <a:p>
                      <a:pPr algn="ctr">
                        <a:lnSpc>
                          <a:spcPct val="100000"/>
                        </a:lnSpc>
                        <a:spcBef>
                          <a:spcPts val="300"/>
                        </a:spcBef>
                        <a:spcAft>
                          <a:spcPts val="300"/>
                        </a:spcAft>
                      </a:pPr>
                      <a:r>
                        <a:rPr lang="vi-VN" sz="2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NỘI DUNG TRẢ LỜI PHIẾU HT SỐ 03</a:t>
                      </a:r>
                      <a:endParaRPr lang="en-GB" sz="2800">
                        <a:effectLst/>
                        <a:latin typeface="Times New Roman" panose="02020603050405020304" pitchFamily="18" charset="0"/>
                        <a:ea typeface="Times New Roman" panose="02020603050405020304" pitchFamily="18" charset="0"/>
                      </a:endParaRPr>
                    </a:p>
                    <a:p>
                      <a:pPr algn="ctr">
                        <a:lnSpc>
                          <a:spcPct val="100000"/>
                        </a:lnSpc>
                        <a:spcBef>
                          <a:spcPts val="300"/>
                        </a:spcBef>
                        <a:spcAft>
                          <a:spcPts val="300"/>
                        </a:spcAft>
                      </a:pPr>
                      <a:r>
                        <a:rPr lang="vi-VN" sz="28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Tìm hiểu </a:t>
                      </a:r>
                      <a:r>
                        <a:rPr lang="vi-VN" sz="2800" b="1" spc="-3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đặc điểm của kiểu VB  giới thiệu một danh lam thắng cảnh</a:t>
                      </a:r>
                      <a:endParaRPr lang="en-GB" sz="28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266697">
                <a:tc>
                  <a:txBody>
                    <a:bodyPr/>
                    <a:lstStyle/>
                    <a:p>
                      <a:pPr algn="ctr">
                        <a:lnSpc>
                          <a:spcPct val="100000"/>
                        </a:lnSpc>
                        <a:spcBef>
                          <a:spcPts val="300"/>
                        </a:spcBef>
                        <a:spcAft>
                          <a:spcPts val="300"/>
                        </a:spcAf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 diện tìm hiểu</a:t>
                      </a:r>
                      <a:endParaRPr lang="en-GB" sz="28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pPr>
                      <a:r>
                        <a:rPr lang="vi-VN" sz="2800" b="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800" b="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hể hiển trong VB </a:t>
                      </a:r>
                      <a:r>
                        <a:rPr lang="vi-VN" sz="2800" b="1" i="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Vườn quốc gia Tràm Chim – Tam Nông</a:t>
                      </a:r>
                      <a:endParaRPr lang="en-GB" sz="28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55902">
                <a:tc>
                  <a:txBody>
                    <a:bodyPr/>
                    <a:lstStyle/>
                    <a:p>
                      <a:pPr algn="just">
                        <a:lnSpc>
                          <a:spcPct val="100000"/>
                        </a:lnSpc>
                        <a:spcBef>
                          <a:spcPts val="300"/>
                        </a:spcBef>
                        <a:spcAft>
                          <a:spcPts val="300"/>
                        </a:spcAft>
                      </a:pPr>
                      <a:endPar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Đặc điểm hình thức của VB</a:t>
                      </a:r>
                      <a:endParaRPr lang="en-GB" sz="2800">
                        <a:effectLst/>
                        <a:latin typeface="Times New Roman" panose="02020603050405020304" pitchFamily="18" charset="0"/>
                        <a:ea typeface="Times New Roman" panose="02020603050405020304" pitchFamily="18" charset="0"/>
                      </a:endParaRPr>
                    </a:p>
                  </a:txBody>
                  <a:tcPr marL="23923" marR="239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u="sng">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thể</a:t>
                      </a: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đặt các đề mục cho phần nội dung thông tin văn bản</a:t>
                      </a:r>
                      <a:endParaRPr lang="en-GB" sz="28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Mục (2): Sếu là “sứ thần của môi sinh”, là “nhà quý tộc đáng yêu trong các loài chim”.</a:t>
                      </a:r>
                      <a:endParaRPr lang="en-GB" sz="28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Mục (3): Sếu đầu đỏ đã trở lại Tràm Chim sau nhiều năm vắng bóng.</a:t>
                      </a:r>
                      <a:endParaRPr lang="en-GB" sz="28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Mục (4): Sếu đầu đỏ ở Tràm Chim là động vật quý hiếm với nhiều tập tính kì thú.</a:t>
                      </a:r>
                      <a:endParaRPr lang="en-GB" sz="28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Từ ngữ chuyên địa lí, sinh học, lịch sử</a:t>
                      </a:r>
                      <a:endParaRPr lang="en-GB" sz="28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Sinh học: </a:t>
                      </a:r>
                      <a:r>
                        <a:rPr lang="vi-VN"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hoang dã, hệ sinh thái, sậy, lau, sen, súng, lúa ma ác, năng… cùng nhiều động vật bò sát như trăn, rắn, lươn, rùa, cá đồng, nhiều loại như chim nước, cò, vịt trời, diệc, cồng cộc, trích cờ, nhiều loại chim sếu, màu lông, cổ, da, trưởng thành, kết bầy, gọi nhau, chào hỏi, tỏ tình, báo nguy,  mùa sinh sản, ...</a:t>
                      </a:r>
                      <a:endParaRPr lang="en-GB" sz="28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Địa lí: </a:t>
                      </a:r>
                      <a:r>
                        <a:rPr lang="vi-VN"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di dân, quy hoạch,  lãnh thổ, định cư, khai phá, ...</a:t>
                      </a:r>
                      <a:endParaRPr lang="en-GB" sz="28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Lịch sử:</a:t>
                      </a:r>
                      <a:r>
                        <a:rPr lang="vi-VN"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nguyên thuỷ, chiến tranh, nền văn hoá, dân tộc, trống đồng, Hùng Vương, dựng nước,  ...</a:t>
                      </a:r>
                      <a:endParaRPr lang="en-GB" sz="28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Từ ngữ giàu giá trị miêu tả, biểu cảm:</a:t>
                      </a: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sứ thần, nhà quý, cao ráo, thanh tú, mạnh mẽ, tâm hồn nghệ sỹ, khúc dạo đầu kỳ thú, ...</a:t>
                      </a:r>
                      <a:endParaRPr lang="en-GB" sz="2800">
                        <a:effectLst/>
                        <a:latin typeface="Times New Roman" panose="02020603050405020304" pitchFamily="18" charset="0"/>
                        <a:ea typeface="Times New Roman" panose="02020603050405020304" pitchFamily="18" charset="0"/>
                      </a:endParaRPr>
                    </a:p>
                  </a:txBody>
                  <a:tcPr marL="23923" marR="239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7738185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806353" y="-114300"/>
            <a:ext cx="16948247" cy="106680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2685083" y="-3678485"/>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5543069" y="-267475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503226" y="114300"/>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aphicFrame>
        <p:nvGraphicFramePr>
          <p:cNvPr id="13" name="Table 12"/>
          <p:cNvGraphicFramePr>
            <a:graphicFrameLocks noGrp="1"/>
          </p:cNvGraphicFramePr>
          <p:nvPr>
            <p:extLst>
              <p:ext uri="{D42A27DB-BD31-4B8C-83A1-F6EECF244321}">
                <p14:modId xmlns:p14="http://schemas.microsoft.com/office/powerpoint/2010/main" val="910118671"/>
              </p:ext>
            </p:extLst>
          </p:nvPr>
        </p:nvGraphicFramePr>
        <p:xfrm>
          <a:off x="1329039" y="161922"/>
          <a:ext cx="15848565" cy="9989820"/>
        </p:xfrm>
        <a:graphic>
          <a:graphicData uri="http://schemas.openxmlformats.org/drawingml/2006/table">
            <a:tbl>
              <a:tblPr firstRow="1" firstCol="1" bandRow="1"/>
              <a:tblGrid>
                <a:gridCol w="1566561">
                  <a:extLst>
                    <a:ext uri="{9D8B030D-6E8A-4147-A177-3AD203B41FA5}">
                      <a16:colId xmlns:a16="http://schemas.microsoft.com/office/drawing/2014/main" val="20000"/>
                    </a:ext>
                  </a:extLst>
                </a:gridCol>
                <a:gridCol w="14282004">
                  <a:extLst>
                    <a:ext uri="{9D8B030D-6E8A-4147-A177-3AD203B41FA5}">
                      <a16:colId xmlns:a16="http://schemas.microsoft.com/office/drawing/2014/main" val="20001"/>
                    </a:ext>
                  </a:extLst>
                </a:gridCol>
              </a:tblGrid>
              <a:tr h="266697">
                <a:tc gridSpan="2">
                  <a:txBody>
                    <a:bodyPr/>
                    <a:lstStyle/>
                    <a:p>
                      <a:pPr algn="ctr">
                        <a:lnSpc>
                          <a:spcPct val="100000"/>
                        </a:lnSpc>
                        <a:spcBef>
                          <a:spcPts val="300"/>
                        </a:spcBef>
                        <a:spcAft>
                          <a:spcPts val="300"/>
                        </a:spcAft>
                      </a:pPr>
                      <a:r>
                        <a:rPr lang="vi-VN" sz="29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NỘI DUNG TRẢ LỜI PHIẾU HT SỐ 03</a:t>
                      </a:r>
                      <a:endParaRPr lang="en-GB" sz="2900">
                        <a:effectLst/>
                        <a:latin typeface="Times New Roman" panose="02020603050405020304" pitchFamily="18" charset="0"/>
                        <a:ea typeface="Times New Roman" panose="02020603050405020304" pitchFamily="18" charset="0"/>
                      </a:endParaRPr>
                    </a:p>
                    <a:p>
                      <a:pPr algn="ctr">
                        <a:lnSpc>
                          <a:spcPct val="100000"/>
                        </a:lnSpc>
                        <a:spcBef>
                          <a:spcPts val="300"/>
                        </a:spcBef>
                        <a:spcAft>
                          <a:spcPts val="300"/>
                        </a:spcAft>
                      </a:pPr>
                      <a:r>
                        <a:rPr lang="vi-VN" sz="29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Tìm hiểu </a:t>
                      </a:r>
                      <a:r>
                        <a:rPr lang="vi-VN" sz="2900" b="1" spc="-3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đặc điểm của kiểu VB  giới thiệu một danh lam thắng cảnh</a:t>
                      </a:r>
                      <a:endParaRPr lang="en-GB" sz="29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266697">
                <a:tc>
                  <a:txBody>
                    <a:bodyPr/>
                    <a:lstStyle/>
                    <a:p>
                      <a:pPr algn="ctr">
                        <a:lnSpc>
                          <a:spcPct val="100000"/>
                        </a:lnSpc>
                        <a:spcBef>
                          <a:spcPts val="300"/>
                        </a:spcBef>
                        <a:spcAft>
                          <a:spcPts val="300"/>
                        </a:spcAft>
                      </a:pPr>
                      <a:r>
                        <a:rPr lang="vi-VN" sz="2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 diện tìm hiểu</a:t>
                      </a:r>
                      <a:endParaRPr lang="en-GB" sz="29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pPr>
                      <a:r>
                        <a:rPr lang="vi-VN" sz="2900" b="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900" b="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hể hiển trong VB </a:t>
                      </a:r>
                      <a:r>
                        <a:rPr lang="vi-VN" sz="2900" b="1" i="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Vườn quốc gia Tràm Chim – Tam Nông</a:t>
                      </a:r>
                      <a:endParaRPr lang="en-GB" sz="29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90989">
                <a:tc>
                  <a:txBody>
                    <a:bodyPr/>
                    <a:lstStyle/>
                    <a:p>
                      <a:pPr algn="just">
                        <a:lnSpc>
                          <a:spcPct val="100000"/>
                        </a:lnSpc>
                        <a:spcBef>
                          <a:spcPts val="300"/>
                        </a:spcBef>
                        <a:spcAft>
                          <a:spcPts val="300"/>
                        </a:spcAft>
                      </a:pPr>
                      <a:endParaRPr lang="vi-VN" sz="2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2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2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2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endParaRPr lang="vi-VN" sz="2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2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Cách trình bày thông tin của VB</a:t>
                      </a:r>
                      <a:endParaRPr lang="en-GB" sz="2900">
                        <a:effectLst/>
                        <a:latin typeface="Times New Roman" panose="02020603050405020304" pitchFamily="18" charset="0"/>
                        <a:ea typeface="Times New Roman" panose="02020603050405020304" pitchFamily="18" charset="0"/>
                      </a:endParaRPr>
                    </a:p>
                  </a:txBody>
                  <a:tcPr marL="23923" marR="239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2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VB sử dụng phối hợp nhiều cách trình bày thông tin:</a:t>
                      </a:r>
                      <a:endParaRPr lang="en-GB" sz="29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900" b="1">
                          <a:effectLst/>
                          <a:latin typeface="Times New Roman" panose="02020603050405020304" pitchFamily="18" charset="0"/>
                          <a:ea typeface="Calibri" panose="020F0502020204030204" pitchFamily="34" charset="0"/>
                          <a:cs typeface="Times New Roman" panose="02020603050405020304" pitchFamily="18" charset="0"/>
                        </a:rPr>
                        <a:t>- Trình bày thông tin theo quan hệ nhân quả</a:t>
                      </a:r>
                      <a:r>
                        <a:rPr lang="vi-VN" sz="29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29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2900">
                          <a:effectLst/>
                          <a:latin typeface="Times New Roman" panose="02020603050405020304" pitchFamily="18" charset="0"/>
                          <a:ea typeface="Calibri" panose="020F0502020204030204" pitchFamily="34" charset="0"/>
                          <a:cs typeface="Times New Roman" panose="02020603050405020304" pitchFamily="18" charset="0"/>
                        </a:rPr>
                        <a:t>+ Người viết khẳng định giá trị sếu đều đỏ là loài chim quý hiếm. Tiếp theo, ở </a:t>
                      </a:r>
                      <a:r>
                        <a:rPr lang="vi-VN" sz="2900" i="1">
                          <a:effectLst/>
                          <a:latin typeface="Times New Roman" panose="02020603050405020304" pitchFamily="18" charset="0"/>
                          <a:ea typeface="Calibri" panose="020F0502020204030204" pitchFamily="34" charset="0"/>
                          <a:cs typeface="Times New Roman" panose="02020603050405020304" pitchFamily="18" charset="0"/>
                        </a:rPr>
                        <a:t>phần nội dung</a:t>
                      </a:r>
                      <a:r>
                        <a:rPr lang="vi-VN" sz="2900">
                          <a:effectLst/>
                          <a:latin typeface="Times New Roman" panose="02020603050405020304" pitchFamily="18" charset="0"/>
                          <a:ea typeface="Calibri" panose="020F0502020204030204" pitchFamily="34" charset="0"/>
                          <a:cs typeface="Times New Roman" panose="02020603050405020304" pitchFamily="18" charset="0"/>
                        </a:rPr>
                        <a:t>, người viết triển khai những thông tin cụ thể loài sếu đầu đỏ:</a:t>
                      </a:r>
                      <a:r>
                        <a:rPr lang="vi-VN" sz="2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Sếu đầu đỏ với nhiều đặc điểm nổi bật, là loài vật có vai trò quan trọng trong văn hóa dân tộc, được mọi người yêu thích. Sự hiện diện của sếu ở Tràm Chim sau nhiều năm biến mất ở Tràm Chim. Những đặc điểm sinh học và tập tính của sếu đầu đỏ vô cùng kì thú.</a:t>
                      </a:r>
                      <a:r>
                        <a:rPr lang="vi-VN" sz="2900">
                          <a:effectLst/>
                          <a:latin typeface="Times New Roman" panose="02020603050405020304" pitchFamily="18" charset="0"/>
                          <a:ea typeface="Calibri" panose="020F0502020204030204" pitchFamily="34" charset="0"/>
                          <a:cs typeface="Times New Roman" panose="02020603050405020304" pitchFamily="18" charset="0"/>
                        </a:rPr>
                        <a:t> Ở </a:t>
                      </a:r>
                      <a:r>
                        <a:rPr lang="vi-VN" sz="2900" i="1">
                          <a:effectLst/>
                          <a:latin typeface="Times New Roman" panose="02020603050405020304" pitchFamily="18" charset="0"/>
                          <a:ea typeface="Calibri" panose="020F0502020204030204" pitchFamily="34" charset="0"/>
                          <a:cs typeface="Times New Roman" panose="02020603050405020304" pitchFamily="18" charset="0"/>
                        </a:rPr>
                        <a:t>phần kết thúc</a:t>
                      </a:r>
                      <a:r>
                        <a:rPr lang="vi-VN" sz="2900">
                          <a:effectLst/>
                          <a:latin typeface="Times New Roman" panose="02020603050405020304" pitchFamily="18" charset="0"/>
                          <a:ea typeface="Calibri" panose="020F0502020204030204" pitchFamily="34" charset="0"/>
                          <a:cs typeface="Times New Roman" panose="02020603050405020304" pitchFamily="18" charset="0"/>
                        </a:rPr>
                        <a:t>,</a:t>
                      </a:r>
                      <a:r>
                        <a:rPr lang="vi-VN" sz="2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900">
                          <a:effectLst/>
                          <a:latin typeface="Times New Roman" panose="02020603050405020304" pitchFamily="18" charset="0"/>
                          <a:ea typeface="Calibri" panose="020F0502020204030204" pitchFamily="34" charset="0"/>
                          <a:cs typeface="Times New Roman" panose="02020603050405020304" pitchFamily="18" charset="0"/>
                        </a:rPr>
                        <a:t>tác giả khẳng định sự cần thiết phải bảo về sếu đầu đỏ, và ý nghĩa của việc đó.</a:t>
                      </a:r>
                      <a:r>
                        <a:rPr lang="vi-VN" sz="2900">
                          <a:solidFill>
                            <a:srgbClr val="222222"/>
                          </a:solidFill>
                          <a:effectLst/>
                          <a:latin typeface="Times New Roman" panose="02020603050405020304" pitchFamily="18" charset="0"/>
                          <a:ea typeface="Liberation Serif"/>
                          <a:cs typeface="Times New Roman" panose="02020603050405020304" pitchFamily="18" charset="0"/>
                        </a:rPr>
                        <a:t> -&gt;Tác dụng: cung cấp các thông tin giới thiệu chi tiết về loài sếu và Tràm Chim và thấy được mối quan hệ nhân quả giữa các thông tin</a:t>
                      </a:r>
                      <a:endParaRPr lang="en-GB" sz="2900">
                        <a:effectLst/>
                        <a:latin typeface="Times New Roman" panose="02020603050405020304" pitchFamily="18" charset="0"/>
                        <a:ea typeface="Times New Roman" panose="02020603050405020304" pitchFamily="18" charset="0"/>
                      </a:endParaRPr>
                    </a:p>
                    <a:p>
                      <a:pPr>
                        <a:lnSpc>
                          <a:spcPct val="100000"/>
                        </a:lnSpc>
                      </a:pPr>
                      <a:r>
                        <a:rPr lang="vi-VN" sz="2900" b="1">
                          <a:effectLst/>
                          <a:latin typeface="Times New Roman" panose="02020603050405020304" pitchFamily="18" charset="0"/>
                          <a:ea typeface="Calibri" panose="020F0502020204030204" pitchFamily="34" charset="0"/>
                          <a:cs typeface="Times New Roman" panose="02020603050405020304" pitchFamily="18" charset="0"/>
                        </a:rPr>
                        <a:t>- Trình bày thông tin theo cách phân loại đối tượng: </a:t>
                      </a:r>
                      <a:r>
                        <a:rPr lang="vi-VN" sz="2900">
                          <a:effectLst/>
                          <a:latin typeface="Times New Roman" panose="02020603050405020304" pitchFamily="18" charset="0"/>
                          <a:ea typeface="Calibri" panose="020F0502020204030204" pitchFamily="34" charset="0"/>
                          <a:cs typeface="Times New Roman" panose="02020603050405020304" pitchFamily="18" charset="0"/>
                        </a:rPr>
                        <a:t>giới thiệu tổng quan, khái quát về vườn quốc gia Tràm Chim </a:t>
                      </a:r>
                      <a:r>
                        <a:rPr lang="vi-VN" sz="2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(vị trí, diện tích, quần thể thực vật, động vật</a:t>
                      </a:r>
                      <a:r>
                        <a:rPr lang="vi-VN" sz="29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2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đến đi sâu vào đặc điểm của loài sếu đầu đỏ (từ hiện tại đến lịch sử, văn hóa, từ đặc điểm cơ bản đến những tập tính nổi bật của chúng thông qua các nghiên cứu khoa họa) -&gt;</a:t>
                      </a:r>
                      <a:r>
                        <a:rPr lang="vi-VN" sz="2900">
                          <a:solidFill>
                            <a:srgbClr val="222222"/>
                          </a:solidFill>
                          <a:effectLst/>
                          <a:latin typeface="Times New Roman" panose="02020603050405020304" pitchFamily="18" charset="0"/>
                          <a:ea typeface="Liberation Serif"/>
                          <a:cs typeface="Times New Roman" panose="02020603050405020304" pitchFamily="18" charset="0"/>
                        </a:rPr>
                        <a:t> Tác dụng: cung cấp các thông tin khái quát về thắng cảnh và giới thiệu chi tiết về từng đối tượng của thắng cảnh.</a:t>
                      </a:r>
                      <a:endParaRPr lang="en-GB" sz="2900">
                        <a:effectLst/>
                        <a:latin typeface="Times New Roman" panose="02020603050405020304" pitchFamily="18" charset="0"/>
                        <a:ea typeface="Calibri" panose="020F0502020204030204" pitchFamily="34" charset="0"/>
                      </a:endParaRPr>
                    </a:p>
                    <a:p>
                      <a:pPr>
                        <a:lnSpc>
                          <a:spcPct val="100000"/>
                        </a:lnSpc>
                      </a:pPr>
                      <a:r>
                        <a:rPr lang="vi-VN" sz="2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9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 bày thông tin theo trật tự thời gian</a:t>
                      </a:r>
                      <a:r>
                        <a:rPr lang="vi-VN" sz="2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(từ thập niên 50 đến năm 1988, đến nay)</a:t>
                      </a:r>
                      <a:r>
                        <a:rPr lang="vi-VN" sz="2900">
                          <a:solidFill>
                            <a:srgbClr val="222222"/>
                          </a:solidFill>
                          <a:effectLst/>
                          <a:latin typeface="Times New Roman" panose="02020603050405020304" pitchFamily="18" charset="0"/>
                          <a:ea typeface="Liberation Serif"/>
                          <a:cs typeface="Times New Roman" panose="02020603050405020304" pitchFamily="18" charset="0"/>
                        </a:rPr>
                        <a:t> Tác dụng: cung cấp các thông tin chi tiết theo mạch thời gian về thắng cảnh và giới thiệu chi tiết về từng đối tượng của thắng cảnh, giúp người đọc dễ nắm bắt thông tin một cách có hệ thống.</a:t>
                      </a:r>
                      <a:endParaRPr lang="en-GB" sz="2900">
                        <a:effectLst/>
                        <a:latin typeface="Times New Roman" panose="02020603050405020304" pitchFamily="18" charset="0"/>
                        <a:ea typeface="Calibri" panose="020F0502020204030204" pitchFamily="34" charset="0"/>
                      </a:endParaRPr>
                    </a:p>
                  </a:txBody>
                  <a:tcPr marL="23923" marR="239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6633415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571500"/>
            <a:ext cx="16230600" cy="93726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1987163" y="-2381979"/>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1327971" y="1028700"/>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aphicFrame>
        <p:nvGraphicFramePr>
          <p:cNvPr id="13" name="Table 12"/>
          <p:cNvGraphicFramePr>
            <a:graphicFrameLocks noGrp="1"/>
          </p:cNvGraphicFramePr>
          <p:nvPr>
            <p:extLst>
              <p:ext uri="{D42A27DB-BD31-4B8C-83A1-F6EECF244321}">
                <p14:modId xmlns:p14="http://schemas.microsoft.com/office/powerpoint/2010/main" val="999201865"/>
              </p:ext>
            </p:extLst>
          </p:nvPr>
        </p:nvGraphicFramePr>
        <p:xfrm>
          <a:off x="2604666" y="1272692"/>
          <a:ext cx="13088335" cy="7619049"/>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191736">
                  <a:extLst>
                    <a:ext uri="{9D8B030D-6E8A-4147-A177-3AD203B41FA5}">
                      <a16:colId xmlns:a16="http://schemas.microsoft.com/office/drawing/2014/main" val="20000"/>
                    </a:ext>
                  </a:extLst>
                </a:gridCol>
                <a:gridCol w="10896599">
                  <a:extLst>
                    <a:ext uri="{9D8B030D-6E8A-4147-A177-3AD203B41FA5}">
                      <a16:colId xmlns:a16="http://schemas.microsoft.com/office/drawing/2014/main" val="20001"/>
                    </a:ext>
                  </a:extLst>
                </a:gridCol>
              </a:tblGrid>
              <a:tr h="266697">
                <a:tc gridSpan="2">
                  <a:txBody>
                    <a:bodyPr/>
                    <a:lstStyle/>
                    <a:p>
                      <a:pPr algn="ctr">
                        <a:lnSpc>
                          <a:spcPct val="115000"/>
                        </a:lnSpc>
                        <a:spcBef>
                          <a:spcPts val="300"/>
                        </a:spcBef>
                        <a:spcAft>
                          <a:spcPts val="300"/>
                        </a:spcAft>
                      </a:pPr>
                      <a:r>
                        <a:rPr lang="vi-VN"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NỘI DUNG TRẢ LỜI PHIẾU HT SỐ 03</a:t>
                      </a:r>
                      <a:endParaRPr lang="en-GB" sz="4000">
                        <a:effectLst/>
                        <a:latin typeface="Times New Roman" panose="02020603050405020304" pitchFamily="18" charset="0"/>
                        <a:ea typeface="Times New Roman" panose="02020603050405020304" pitchFamily="18" charset="0"/>
                      </a:endParaRPr>
                    </a:p>
                    <a:p>
                      <a:pPr algn="ctr">
                        <a:lnSpc>
                          <a:spcPct val="115000"/>
                        </a:lnSpc>
                        <a:spcBef>
                          <a:spcPts val="300"/>
                        </a:spcBef>
                        <a:spcAft>
                          <a:spcPts val="300"/>
                        </a:spcAft>
                      </a:pPr>
                      <a:r>
                        <a:rPr lang="vi-VN" sz="4000" b="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Tìm hiểu </a:t>
                      </a:r>
                      <a:r>
                        <a:rPr lang="vi-VN" sz="4000" b="1" spc="-3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đặc điểm của kiểu VB  giới thiệu một danh lam thắng cảnh</a:t>
                      </a:r>
                      <a:endParaRPr lang="en-GB" sz="40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266697">
                <a:tc>
                  <a:txBody>
                    <a:bodyPr/>
                    <a:lstStyle/>
                    <a:p>
                      <a:pPr algn="ctr">
                        <a:lnSpc>
                          <a:spcPct val="115000"/>
                        </a:lnSpc>
                        <a:spcBef>
                          <a:spcPts val="300"/>
                        </a:spcBef>
                        <a:spcAft>
                          <a:spcPts val="30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 diện tìm hiểu</a:t>
                      </a:r>
                      <a:endParaRPr lang="en-GB" sz="40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pPr>
                      <a:r>
                        <a:rPr lang="vi-VN" sz="4000" b="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4000" b="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hể hiển trong VB </a:t>
                      </a:r>
                      <a:r>
                        <a:rPr lang="vi-VN" sz="4000" b="1" i="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Vườn quốc gia Tràm Chim – Tam Nông</a:t>
                      </a:r>
                      <a:endParaRPr lang="en-GB" sz="4000">
                        <a:effectLst/>
                        <a:latin typeface="Times New Roman" panose="02020603050405020304" pitchFamily="18" charset="0"/>
                        <a:ea typeface="Times New Roman" panose="02020603050405020304" pitchFamily="18" charset="0"/>
                      </a:endParaRPr>
                    </a:p>
                  </a:txBody>
                  <a:tcPr marL="23923" marR="2392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4415">
                <a:tc>
                  <a:txBody>
                    <a:bodyPr/>
                    <a:lstStyle/>
                    <a:p>
                      <a:pPr algn="just">
                        <a:lnSpc>
                          <a:spcPct val="115000"/>
                        </a:lnSpc>
                        <a:spcBef>
                          <a:spcPts val="300"/>
                        </a:spcBef>
                        <a:spcAft>
                          <a:spcPts val="30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Hình ảnh minh họa</a:t>
                      </a:r>
                      <a:endParaRPr lang="en-GB" sz="4000">
                        <a:effectLst/>
                        <a:latin typeface="Times New Roman" panose="02020603050405020304" pitchFamily="18" charset="0"/>
                        <a:ea typeface="Times New Roman" panose="02020603050405020304" pitchFamily="18" charset="0"/>
                      </a:endParaRPr>
                    </a:p>
                  </a:txBody>
                  <a:tcPr marL="23923" marR="239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Hình ảnh minh hoạ: </a:t>
                      </a: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 ảnh Sếu đầu đỏ đi trú ngụ sinh sản -&gt; </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giúp người đọc cảm nhận được vẻ đẹp, nắm bắt thông tin chính được giới thiệu trong VB về sếu đầu đỏ, đem lại cảm giác thích thú, muốn tìm hiểu về loài chim quý hiếm này</a:t>
                      </a:r>
                      <a:endParaRPr lang="en-GB" sz="4000">
                        <a:effectLst/>
                        <a:latin typeface="Times New Roman" panose="02020603050405020304" pitchFamily="18" charset="0"/>
                        <a:ea typeface="Times New Roman" panose="02020603050405020304" pitchFamily="18" charset="0"/>
                      </a:endParaRPr>
                    </a:p>
                  </a:txBody>
                  <a:tcPr marL="23923" marR="239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5870273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C55F"/>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sp>
        <p:nvSpPr>
          <p:cNvPr id="7" name="Freeform 7"/>
          <p:cNvSpPr/>
          <p:nvPr/>
        </p:nvSpPr>
        <p:spPr>
          <a:xfrm rot="-5400000">
            <a:off x="-1243919" y="-1334181"/>
            <a:ext cx="8080907" cy="12955363"/>
          </a:xfrm>
          <a:custGeom>
            <a:avLst/>
            <a:gdLst/>
            <a:ahLst/>
            <a:cxnLst/>
            <a:rect l="l" t="t" r="r" b="b"/>
            <a:pathLst>
              <a:path w="8080907" h="12955363">
                <a:moveTo>
                  <a:pt x="0" y="0"/>
                </a:moveTo>
                <a:lnTo>
                  <a:pt x="8080907" y="0"/>
                </a:lnTo>
                <a:lnTo>
                  <a:pt x="8080907" y="12955362"/>
                </a:lnTo>
                <a:lnTo>
                  <a:pt x="0" y="129553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8" name="Group 8"/>
          <p:cNvGrpSpPr/>
          <p:nvPr/>
        </p:nvGrpSpPr>
        <p:grpSpPr>
          <a:xfrm>
            <a:off x="10495825" y="1103046"/>
            <a:ext cx="6580619" cy="6580619"/>
            <a:chOff x="0" y="0"/>
            <a:chExt cx="8774159" cy="8774159"/>
          </a:xfrm>
        </p:grpSpPr>
        <p:sp>
          <p:nvSpPr>
            <p:cNvPr id="9" name="Freeform 9"/>
            <p:cNvSpPr/>
            <p:nvPr/>
          </p:nvSpPr>
          <p:spPr>
            <a:xfrm>
              <a:off x="0" y="0"/>
              <a:ext cx="8774159" cy="8774159"/>
            </a:xfrm>
            <a:custGeom>
              <a:avLst/>
              <a:gdLst/>
              <a:ahLst/>
              <a:cxnLst/>
              <a:rect l="l" t="t" r="r" b="b"/>
              <a:pathLst>
                <a:path w="8774159" h="8774159">
                  <a:moveTo>
                    <a:pt x="0" y="0"/>
                  </a:moveTo>
                  <a:lnTo>
                    <a:pt x="8774159" y="0"/>
                  </a:lnTo>
                  <a:lnTo>
                    <a:pt x="8774159" y="8774159"/>
                  </a:lnTo>
                  <a:lnTo>
                    <a:pt x="0" y="8774159"/>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0" name="Freeform 10"/>
            <p:cNvSpPr/>
            <p:nvPr/>
          </p:nvSpPr>
          <p:spPr>
            <a:xfrm>
              <a:off x="696690" y="683222"/>
              <a:ext cx="7380778" cy="7407715"/>
            </a:xfrm>
            <a:custGeom>
              <a:avLst/>
              <a:gdLst/>
              <a:ahLst/>
              <a:cxnLst/>
              <a:rect l="l" t="t" r="r" b="b"/>
              <a:pathLst>
                <a:path w="7380778" h="7407715">
                  <a:moveTo>
                    <a:pt x="0" y="0"/>
                  </a:moveTo>
                  <a:lnTo>
                    <a:pt x="7380779" y="0"/>
                  </a:lnTo>
                  <a:lnTo>
                    <a:pt x="7380779" y="7407715"/>
                  </a:lnTo>
                  <a:lnTo>
                    <a:pt x="0" y="740771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11" name="Group 11"/>
            <p:cNvGrpSpPr/>
            <p:nvPr/>
          </p:nvGrpSpPr>
          <p:grpSpPr>
            <a:xfrm>
              <a:off x="963838" y="2093127"/>
              <a:ext cx="6846483" cy="4587906"/>
              <a:chOff x="0" y="0"/>
              <a:chExt cx="1212933" cy="812800"/>
            </a:xfrm>
          </p:grpSpPr>
          <p:sp>
            <p:nvSpPr>
              <p:cNvPr id="12" name="Freeform 12"/>
              <p:cNvSpPr/>
              <p:nvPr/>
            </p:nvSpPr>
            <p:spPr>
              <a:xfrm>
                <a:off x="0" y="0"/>
                <a:ext cx="1212933" cy="812800"/>
              </a:xfrm>
              <a:custGeom>
                <a:avLst/>
                <a:gdLst/>
                <a:ahLst/>
                <a:cxnLst/>
                <a:rect l="l" t="t" r="r" b="b"/>
                <a:pathLst>
                  <a:path w="1212933" h="812800">
                    <a:moveTo>
                      <a:pt x="0" y="0"/>
                    </a:moveTo>
                    <a:lnTo>
                      <a:pt x="1212933" y="0"/>
                    </a:lnTo>
                    <a:lnTo>
                      <a:pt x="1212933" y="812800"/>
                    </a:lnTo>
                    <a:lnTo>
                      <a:pt x="0" y="812800"/>
                    </a:lnTo>
                    <a:close/>
                  </a:path>
                </a:pathLst>
              </a:custGeom>
              <a:solidFill>
                <a:srgbClr val="EAE5C2"/>
              </a:solidFill>
            </p:spPr>
            <p:txBody>
              <a:bodyPr/>
              <a:lstStyle/>
              <a:p>
                <a:endParaRPr lang="en-US"/>
              </a:p>
            </p:txBody>
          </p:sp>
          <p:sp>
            <p:nvSpPr>
              <p:cNvPr id="13" name="TextBox 13"/>
              <p:cNvSpPr txBox="1"/>
              <p:nvPr/>
            </p:nvSpPr>
            <p:spPr>
              <a:xfrm>
                <a:off x="0" y="-19050"/>
                <a:ext cx="1212933" cy="831850"/>
              </a:xfrm>
              <a:prstGeom prst="rect">
                <a:avLst/>
              </a:prstGeom>
            </p:spPr>
            <p:txBody>
              <a:bodyPr lIns="50800" tIns="50800" rIns="50800" bIns="50800" rtlCol="0" anchor="ctr"/>
              <a:lstStyle/>
              <a:p>
                <a:pPr algn="ctr">
                  <a:lnSpc>
                    <a:spcPts val="2060"/>
                  </a:lnSpc>
                </a:pPr>
                <a:endParaRPr/>
              </a:p>
            </p:txBody>
          </p:sp>
        </p:grpSp>
      </p:grpSp>
      <p:sp>
        <p:nvSpPr>
          <p:cNvPr id="14" name="Freeform 14"/>
          <p:cNvSpPr/>
          <p:nvPr/>
        </p:nvSpPr>
        <p:spPr>
          <a:xfrm>
            <a:off x="11532935" y="2686387"/>
            <a:ext cx="4506399" cy="3413939"/>
          </a:xfrm>
          <a:custGeom>
            <a:avLst/>
            <a:gdLst/>
            <a:ahLst/>
            <a:cxnLst/>
            <a:rect l="l" t="t" r="r" b="b"/>
            <a:pathLst>
              <a:path w="4506399" h="3413939">
                <a:moveTo>
                  <a:pt x="0" y="0"/>
                </a:moveTo>
                <a:lnTo>
                  <a:pt x="4506399" y="0"/>
                </a:lnTo>
                <a:lnTo>
                  <a:pt x="4506399" y="3413938"/>
                </a:lnTo>
                <a:lnTo>
                  <a:pt x="0" y="341393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5" name="Freeform 15"/>
          <p:cNvSpPr/>
          <p:nvPr/>
        </p:nvSpPr>
        <p:spPr>
          <a:xfrm>
            <a:off x="14448400" y="3716846"/>
            <a:ext cx="1436955" cy="1839303"/>
          </a:xfrm>
          <a:custGeom>
            <a:avLst/>
            <a:gdLst/>
            <a:ahLst/>
            <a:cxnLst/>
            <a:rect l="l" t="t" r="r" b="b"/>
            <a:pathLst>
              <a:path w="1436955" h="1839303">
                <a:moveTo>
                  <a:pt x="0" y="0"/>
                </a:moveTo>
                <a:lnTo>
                  <a:pt x="1436955" y="0"/>
                </a:lnTo>
                <a:lnTo>
                  <a:pt x="1436955" y="1839303"/>
                </a:lnTo>
                <a:lnTo>
                  <a:pt x="0" y="183930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6" name="TextBox 16"/>
          <p:cNvSpPr txBox="1"/>
          <p:nvPr/>
        </p:nvSpPr>
        <p:spPr>
          <a:xfrm>
            <a:off x="1209925" y="2538638"/>
            <a:ext cx="7184900" cy="5309146"/>
          </a:xfrm>
          <a:prstGeom prst="rect">
            <a:avLst/>
          </a:prstGeom>
        </p:spPr>
        <p:txBody>
          <a:bodyPr lIns="0" tIns="0" rIns="0" bIns="0" rtlCol="0" anchor="t">
            <a:spAutoFit/>
          </a:bodyPr>
          <a:lstStyle/>
          <a:p>
            <a:pPr algn="ctr"/>
            <a:r>
              <a:rPr lang="en-US" sz="11500">
                <a:latin typeface="#9Slide07 SVNMomento" panose="00000500000000000000" pitchFamily="2" charset="0"/>
              </a:rPr>
              <a:t>HOẠT ĐỘNG 1</a:t>
            </a:r>
            <a:endParaRPr lang="vi-VN" sz="11500"/>
          </a:p>
          <a:p>
            <a:pPr algn="ctr"/>
            <a:r>
              <a:rPr lang="en-US" sz="11500">
                <a:latin typeface="#9Slide07 SVNMomento" panose="00000500000000000000" pitchFamily="2" charset="0"/>
              </a:rPr>
              <a:t> HOẠT ĐỘNG MỞ ĐẦU</a:t>
            </a:r>
            <a:endParaRPr lang="en-US" sz="9600">
              <a:solidFill>
                <a:srgbClr val="4C4331"/>
              </a:solidFill>
              <a:latin typeface="#9Slide07 SVNMomento" panose="00000500000000000000" pitchFamily="2" charset="0"/>
              <a:ea typeface="Pagkaki"/>
              <a:cs typeface="Pagkaki"/>
              <a:sym typeface="Pagkaki"/>
            </a:endParaRPr>
          </a:p>
        </p:txBody>
      </p:sp>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48087" y="2050925"/>
            <a:ext cx="8303066" cy="5994878"/>
          </a:xfrm>
          <a:prstGeom prst="rect">
            <a:avLst/>
          </a:prstGeom>
        </p:spPr>
      </p:pic>
    </p:spTree>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DC55F"/>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grpSp>
      <p:sp>
        <p:nvSpPr>
          <p:cNvPr id="7" name="Freeform 7"/>
          <p:cNvSpPr/>
          <p:nvPr/>
        </p:nvSpPr>
        <p:spPr>
          <a:xfrm rot="-5400000">
            <a:off x="11877092" y="-1237412"/>
            <a:ext cx="8006561" cy="12836170"/>
          </a:xfrm>
          <a:custGeom>
            <a:avLst/>
            <a:gdLst/>
            <a:ahLst/>
            <a:cxnLst/>
            <a:rect l="l" t="t" r="r" b="b"/>
            <a:pathLst>
              <a:path w="8006561" h="12836170">
                <a:moveTo>
                  <a:pt x="0" y="0"/>
                </a:moveTo>
                <a:lnTo>
                  <a:pt x="8006561" y="0"/>
                </a:lnTo>
                <a:lnTo>
                  <a:pt x="8006561" y="12836170"/>
                </a:lnTo>
                <a:lnTo>
                  <a:pt x="0" y="128361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TextBox 8"/>
          <p:cNvSpPr txBox="1"/>
          <p:nvPr/>
        </p:nvSpPr>
        <p:spPr>
          <a:xfrm>
            <a:off x="10459639" y="2237569"/>
            <a:ext cx="7184900" cy="3693319"/>
          </a:xfrm>
          <a:prstGeom prst="rect">
            <a:avLst/>
          </a:prstGeom>
        </p:spPr>
        <p:txBody>
          <a:bodyPr lIns="0" tIns="0" rIns="0" bIns="0" rtlCol="0" anchor="t">
            <a:spAutoFit/>
          </a:bodyPr>
          <a:lstStyle/>
          <a:p>
            <a:pPr algn="ctr"/>
            <a:r>
              <a:rPr lang="en-GB" sz="8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3. </a:t>
            </a:r>
            <a:r>
              <a:rPr lang="en-US" sz="8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Một số </a:t>
            </a:r>
            <a:r>
              <a:rPr lang="vi-VN" sz="8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thông tin </a:t>
            </a:r>
            <a:r>
              <a:rPr lang="en-US" sz="8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chi tiết trong văn bản</a:t>
            </a:r>
            <a:endParaRPr lang="en-GB" sz="8000">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p:txBody>
      </p:sp>
      <p:grpSp>
        <p:nvGrpSpPr>
          <p:cNvPr id="10" name="Group 10"/>
          <p:cNvGrpSpPr/>
          <p:nvPr/>
        </p:nvGrpSpPr>
        <p:grpSpPr>
          <a:xfrm>
            <a:off x="976441" y="1235545"/>
            <a:ext cx="7890256" cy="7890256"/>
            <a:chOff x="0" y="0"/>
            <a:chExt cx="10520342" cy="10520342"/>
          </a:xfrm>
        </p:grpSpPr>
        <p:sp>
          <p:nvSpPr>
            <p:cNvPr id="11" name="Freeform 11"/>
            <p:cNvSpPr/>
            <p:nvPr/>
          </p:nvSpPr>
          <p:spPr>
            <a:xfrm>
              <a:off x="0" y="0"/>
              <a:ext cx="10520342" cy="10520342"/>
            </a:xfrm>
            <a:custGeom>
              <a:avLst/>
              <a:gdLst/>
              <a:ahLst/>
              <a:cxnLst/>
              <a:rect l="l" t="t" r="r" b="b"/>
              <a:pathLst>
                <a:path w="10520342" h="10520342">
                  <a:moveTo>
                    <a:pt x="0" y="0"/>
                  </a:moveTo>
                  <a:lnTo>
                    <a:pt x="10520342" y="0"/>
                  </a:lnTo>
                  <a:lnTo>
                    <a:pt x="10520342" y="10520342"/>
                  </a:lnTo>
                  <a:lnTo>
                    <a:pt x="0" y="10520342"/>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2" name="Freeform 12"/>
            <p:cNvSpPr/>
            <p:nvPr/>
          </p:nvSpPr>
          <p:spPr>
            <a:xfrm>
              <a:off x="810765" y="778168"/>
              <a:ext cx="8898812" cy="8964005"/>
            </a:xfrm>
            <a:custGeom>
              <a:avLst/>
              <a:gdLst/>
              <a:ahLst/>
              <a:cxnLst/>
              <a:rect l="l" t="t" r="r" b="b"/>
              <a:pathLst>
                <a:path w="8898812" h="8964005">
                  <a:moveTo>
                    <a:pt x="0" y="0"/>
                  </a:moveTo>
                  <a:lnTo>
                    <a:pt x="8898812" y="0"/>
                  </a:lnTo>
                  <a:lnTo>
                    <a:pt x="8898812" y="8964005"/>
                  </a:lnTo>
                  <a:lnTo>
                    <a:pt x="0" y="89640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13" name="Group 13"/>
            <p:cNvGrpSpPr/>
            <p:nvPr/>
          </p:nvGrpSpPr>
          <p:grpSpPr>
            <a:xfrm>
              <a:off x="2444722" y="1690370"/>
              <a:ext cx="5630897" cy="7139602"/>
              <a:chOff x="0" y="0"/>
              <a:chExt cx="831998" cy="1054919"/>
            </a:xfrm>
          </p:grpSpPr>
          <p:sp>
            <p:nvSpPr>
              <p:cNvPr id="14" name="Freeform 14"/>
              <p:cNvSpPr/>
              <p:nvPr/>
            </p:nvSpPr>
            <p:spPr>
              <a:xfrm>
                <a:off x="0" y="0"/>
                <a:ext cx="831998" cy="1054919"/>
              </a:xfrm>
              <a:custGeom>
                <a:avLst/>
                <a:gdLst/>
                <a:ahLst/>
                <a:cxnLst/>
                <a:rect l="l" t="t" r="r" b="b"/>
                <a:pathLst>
                  <a:path w="831998" h="1054919">
                    <a:moveTo>
                      <a:pt x="0" y="0"/>
                    </a:moveTo>
                    <a:lnTo>
                      <a:pt x="831998" y="0"/>
                    </a:lnTo>
                    <a:lnTo>
                      <a:pt x="831998" y="1054919"/>
                    </a:lnTo>
                    <a:lnTo>
                      <a:pt x="0" y="1054919"/>
                    </a:lnTo>
                    <a:close/>
                  </a:path>
                </a:pathLst>
              </a:custGeom>
              <a:solidFill>
                <a:srgbClr val="9DB7BE"/>
              </a:solidFill>
            </p:spPr>
            <p:txBody>
              <a:bodyPr/>
              <a:lstStyle/>
              <a:p>
                <a:endParaRPr lang="en-US"/>
              </a:p>
            </p:txBody>
          </p:sp>
          <p:sp>
            <p:nvSpPr>
              <p:cNvPr id="15" name="TextBox 15"/>
              <p:cNvSpPr txBox="1"/>
              <p:nvPr/>
            </p:nvSpPr>
            <p:spPr>
              <a:xfrm>
                <a:off x="0" y="-19050"/>
                <a:ext cx="831998" cy="1073969"/>
              </a:xfrm>
              <a:prstGeom prst="rect">
                <a:avLst/>
              </a:prstGeom>
            </p:spPr>
            <p:txBody>
              <a:bodyPr lIns="67913" tIns="67913" rIns="67913" bIns="67913" rtlCol="0" anchor="ctr"/>
              <a:lstStyle/>
              <a:p>
                <a:pPr algn="ctr">
                  <a:lnSpc>
                    <a:spcPts val="2060"/>
                  </a:lnSpc>
                </a:pPr>
                <a:endParaRPr>
                  <a:solidFill>
                    <a:prstClr val="black"/>
                  </a:solidFill>
                </a:endParaRPr>
              </a:p>
            </p:txBody>
          </p:sp>
        </p:grpSp>
      </p:grpSp>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40791" y="2406625"/>
            <a:ext cx="4476750" cy="5451398"/>
          </a:xfrm>
          <a:prstGeom prst="rect">
            <a:avLst/>
          </a:prstGeom>
        </p:spPr>
      </p:pic>
    </p:spTree>
    <p:extLst>
      <p:ext uri="{BB962C8B-B14F-4D97-AF65-F5344CB8AC3E}">
        <p14:creationId xmlns:p14="http://schemas.microsoft.com/office/powerpoint/2010/main" val="345264834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571500"/>
            <a:ext cx="16230600" cy="93726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1987163" y="-2381979"/>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1327971" y="1028700"/>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7" name="Rectangle 16"/>
          <p:cNvSpPr/>
          <p:nvPr/>
        </p:nvSpPr>
        <p:spPr>
          <a:xfrm>
            <a:off x="3352800" y="1093518"/>
            <a:ext cx="12749789" cy="3970318"/>
          </a:xfrm>
          <a:prstGeom prst="rect">
            <a:avLst/>
          </a:prstGeom>
        </p:spPr>
        <p:txBody>
          <a:bodyPr wrap="square">
            <a:spAutoFit/>
          </a:bodyPr>
          <a:lstStyle/>
          <a:p>
            <a:pPr algn="ctr"/>
            <a:r>
              <a:rPr lang="pt-BR" sz="3600" b="1">
                <a:latin typeface="Times New Roman" panose="02020603050405020304" pitchFamily="18" charset="0"/>
                <a:cs typeface="Times New Roman" panose="02020603050405020304" pitchFamily="18" charset="0"/>
              </a:rPr>
              <a:t>PHIẾU </a:t>
            </a:r>
            <a:r>
              <a:rPr lang="vi-VN" sz="3600" b="1">
                <a:latin typeface="Times New Roman" panose="02020603050405020304" pitchFamily="18" charset="0"/>
                <a:cs typeface="Times New Roman" panose="02020603050405020304" pitchFamily="18" charset="0"/>
              </a:rPr>
              <a:t>HT số 03</a:t>
            </a:r>
            <a:endParaRPr lang="en-GB" sz="3600">
              <a:latin typeface="Times New Roman" panose="02020603050405020304" pitchFamily="18" charset="0"/>
              <a:cs typeface="Times New Roman" panose="02020603050405020304" pitchFamily="18" charset="0"/>
            </a:endParaRPr>
          </a:p>
          <a:p>
            <a:pPr algn="ctr"/>
            <a:r>
              <a:rPr lang="pt-BR" sz="3600" b="1">
                <a:latin typeface="Times New Roman" panose="02020603050405020304" pitchFamily="18" charset="0"/>
                <a:cs typeface="Times New Roman" panose="02020603050405020304" pitchFamily="18" charset="0"/>
              </a:rPr>
              <a:t>TÌM HIỂU </a:t>
            </a:r>
            <a:r>
              <a:rPr lang="vi-VN" sz="3600" b="1">
                <a:latin typeface="Times New Roman" panose="02020603050405020304" pitchFamily="18" charset="0"/>
                <a:cs typeface="Times New Roman" panose="02020603050405020304" pitchFamily="18" charset="0"/>
              </a:rPr>
              <a:t>VỀ THÔNG TIN CHI TIẾT TRONG VB</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1. YÊU CẦU: </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 Khi giới thiệu về Vườn quốc gia Tràm Chim, các tác giả đề cập giá trị nổi bật của loài sếu đầu đỏ. Hãy phân tích giá trị nổi bật của sếu đầu đỏ ở Vườn quốc gia Tràm Chim- Tam Nông.</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2. TRẢ LỜI:</a:t>
            </a:r>
            <a:endParaRPr lang="en-GB" sz="3600">
              <a:latin typeface="Times New Roman" panose="02020603050405020304" pitchFamily="18" charset="0"/>
              <a:cs typeface="Times New Roman" panose="02020603050405020304" pitchFamily="18"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1942916"/>
              </p:ext>
            </p:extLst>
          </p:nvPr>
        </p:nvGraphicFramePr>
        <p:xfrm>
          <a:off x="3453125" y="5715230"/>
          <a:ext cx="12549138" cy="280416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852492">
                  <a:extLst>
                    <a:ext uri="{9D8B030D-6E8A-4147-A177-3AD203B41FA5}">
                      <a16:colId xmlns:a16="http://schemas.microsoft.com/office/drawing/2014/main" val="20000"/>
                    </a:ext>
                  </a:extLst>
                </a:gridCol>
                <a:gridCol w="3549904">
                  <a:extLst>
                    <a:ext uri="{9D8B030D-6E8A-4147-A177-3AD203B41FA5}">
                      <a16:colId xmlns:a16="http://schemas.microsoft.com/office/drawing/2014/main" val="20001"/>
                    </a:ext>
                  </a:extLst>
                </a:gridCol>
                <a:gridCol w="5146742">
                  <a:extLst>
                    <a:ext uri="{9D8B030D-6E8A-4147-A177-3AD203B41FA5}">
                      <a16:colId xmlns:a16="http://schemas.microsoft.com/office/drawing/2014/main" val="20002"/>
                    </a:ext>
                  </a:extLst>
                </a:gridCol>
              </a:tblGrid>
              <a:tr h="0">
                <a:tc>
                  <a:txBody>
                    <a:bodyPr/>
                    <a:lstStyle/>
                    <a:p>
                      <a:pPr>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chi tiết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 hiện cụ thể trong VB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 trị nổi bật của sếu đầu đỏ</a:t>
                      </a: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ở Vườn quốc gia Tràm Chim- tam Nông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023393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571500"/>
            <a:ext cx="16230600" cy="93726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2478060" y="-2988737"/>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525473" y="227727"/>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2932351320"/>
              </p:ext>
            </p:extLst>
          </p:nvPr>
        </p:nvGraphicFramePr>
        <p:xfrm>
          <a:off x="1473101" y="752251"/>
          <a:ext cx="15120385" cy="9011095"/>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25764">
                  <a:extLst>
                    <a:ext uri="{9D8B030D-6E8A-4147-A177-3AD203B41FA5}">
                      <a16:colId xmlns:a16="http://schemas.microsoft.com/office/drawing/2014/main" val="20000"/>
                    </a:ext>
                  </a:extLst>
                </a:gridCol>
                <a:gridCol w="4294902">
                  <a:extLst>
                    <a:ext uri="{9D8B030D-6E8A-4147-A177-3AD203B41FA5}">
                      <a16:colId xmlns:a16="http://schemas.microsoft.com/office/drawing/2014/main" val="20001"/>
                    </a:ext>
                  </a:extLst>
                </a:gridCol>
                <a:gridCol w="3799887">
                  <a:extLst>
                    <a:ext uri="{9D8B030D-6E8A-4147-A177-3AD203B41FA5}">
                      <a16:colId xmlns:a16="http://schemas.microsoft.com/office/drawing/2014/main" val="20002"/>
                    </a:ext>
                  </a:extLst>
                </a:gridCol>
                <a:gridCol w="5699832">
                  <a:extLst>
                    <a:ext uri="{9D8B030D-6E8A-4147-A177-3AD203B41FA5}">
                      <a16:colId xmlns:a16="http://schemas.microsoft.com/office/drawing/2014/main" val="20003"/>
                    </a:ext>
                  </a:extLst>
                </a:gridCol>
              </a:tblGrid>
              <a:tr h="298556">
                <a:tc gridSpan="4">
                  <a:txBody>
                    <a:bodyPr/>
                    <a:lstStyle/>
                    <a:p>
                      <a:pPr algn="ctr">
                        <a:lnSpc>
                          <a:spcPct val="115000"/>
                        </a:lnSpc>
                        <a:spcBef>
                          <a:spcPts val="300"/>
                        </a:spcBef>
                        <a:spcAft>
                          <a:spcPts val="3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Phân tích giá trị nổi bật của sếu đầu đỏ ở </a:t>
                      </a:r>
                      <a:r>
                        <a:rPr lang="vi-VN" sz="3600" b="1" i="1">
                          <a:effectLst/>
                          <a:latin typeface="Times New Roman" panose="02020603050405020304" pitchFamily="18" charset="0"/>
                          <a:ea typeface="Calibri" panose="020F0502020204030204" pitchFamily="34" charset="0"/>
                          <a:cs typeface="Times New Roman" panose="02020603050405020304" pitchFamily="18" charset="0"/>
                        </a:rPr>
                        <a:t>Vườn quốc gia Tràm Chim-</a:t>
                      </a:r>
                    </a:p>
                    <a:p>
                      <a:pPr algn="ctr">
                        <a:lnSpc>
                          <a:spcPct val="115000"/>
                        </a:lnSpc>
                        <a:spcBef>
                          <a:spcPts val="300"/>
                        </a:spcBef>
                        <a:spcAft>
                          <a:spcPts val="300"/>
                        </a:spcAft>
                      </a:pPr>
                      <a:r>
                        <a:rPr lang="vi-VN" sz="3600" b="1" i="1">
                          <a:effectLst/>
                          <a:latin typeface="Times New Roman" panose="02020603050405020304" pitchFamily="18" charset="0"/>
                          <a:ea typeface="Calibri" panose="020F0502020204030204" pitchFamily="34" charset="0"/>
                          <a:cs typeface="Times New Roman" panose="02020603050405020304" pitchFamily="18" charset="0"/>
                        </a:rPr>
                        <a:t> Tam Nông</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79148">
                <a:tc>
                  <a:txBody>
                    <a:bodyPr/>
                    <a:lstStyle/>
                    <a:p>
                      <a:pPr>
                        <a:lnSpc>
                          <a:spcPct val="115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chi tiết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 hiện cụ thể trong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 trị nổi bật của sếu đầu đỏ</a:t>
                      </a:r>
                      <a:r>
                        <a:rPr lang="vi-VN" sz="3600" b="1">
                          <a:effectLst/>
                          <a:latin typeface="Times New Roman" panose="02020603050405020304" pitchFamily="18" charset="0"/>
                          <a:ea typeface="Calibri" panose="020F0502020204030204" pitchFamily="34" charset="0"/>
                          <a:cs typeface="Times New Roman" panose="02020603050405020304" pitchFamily="18" charset="0"/>
                        </a:rPr>
                        <a:t> </a:t>
                      </a: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ở Vườn quốc gia Tràm Chim- Tam Nông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02642">
                <a:tc>
                  <a:txBody>
                    <a:bodyPr/>
                    <a:lstStyle/>
                    <a:p>
                      <a:pPr algn="just">
                        <a:lnSpc>
                          <a:spcPct val="115000"/>
                        </a:lnSpc>
                        <a:spcBef>
                          <a:spcPts val="300"/>
                        </a:spcBef>
                        <a:spcAft>
                          <a:spcPts val="300"/>
                        </a:spcAft>
                        <a:tabLst>
                          <a:tab pos="5688330" algn="r"/>
                        </a:tabLst>
                      </a:pPr>
                      <a:r>
                        <a:rPr lang="vi-VN" sz="36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tabLst>
                          <a:tab pos="5688330" algn="r"/>
                        </a:tabLst>
                      </a:pPr>
                      <a:r>
                        <a:rPr lang="vi-VN" sz="36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 tiết sếu là loài hạc, nhất là sếu đều đỏ, biểu tượng cho sức mạnh, ...Chim hạc xuất hiện ở đình, chừa, bàn thờ của nhiều gia đình,, trên mặt trống đồng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Là biểu tượng cho sức mạnh, trường tồn và lòng thủy chung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Là biểu tượng của những giá trị văn hóa Việt Nam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Là cảm hứng cho tâm hồn nghệ sĩ</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Cung cấp thông tin quan trọng về giá trị về văn hóa, tín ngưỡng của sếu: sếu đã đi vào đời sống tinh thần, làm nên giá trị văn hóa và trường tồn cùng lịch sử Việt Nam.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6101153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571500"/>
            <a:ext cx="16230600" cy="93726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1987163" y="-2381979"/>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1327971" y="1028700"/>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2481680955"/>
              </p:ext>
            </p:extLst>
          </p:nvPr>
        </p:nvGraphicFramePr>
        <p:xfrm>
          <a:off x="1829948" y="1066799"/>
          <a:ext cx="14554201" cy="84582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276121">
                  <a:extLst>
                    <a:ext uri="{9D8B030D-6E8A-4147-A177-3AD203B41FA5}">
                      <a16:colId xmlns:a16="http://schemas.microsoft.com/office/drawing/2014/main" val="20000"/>
                    </a:ext>
                  </a:extLst>
                </a:gridCol>
                <a:gridCol w="4210279">
                  <a:extLst>
                    <a:ext uri="{9D8B030D-6E8A-4147-A177-3AD203B41FA5}">
                      <a16:colId xmlns:a16="http://schemas.microsoft.com/office/drawing/2014/main" val="20001"/>
                    </a:ext>
                  </a:extLst>
                </a:gridCol>
                <a:gridCol w="3505200">
                  <a:extLst>
                    <a:ext uri="{9D8B030D-6E8A-4147-A177-3AD203B41FA5}">
                      <a16:colId xmlns:a16="http://schemas.microsoft.com/office/drawing/2014/main" val="20002"/>
                    </a:ext>
                  </a:extLst>
                </a:gridCol>
                <a:gridCol w="5562601">
                  <a:extLst>
                    <a:ext uri="{9D8B030D-6E8A-4147-A177-3AD203B41FA5}">
                      <a16:colId xmlns:a16="http://schemas.microsoft.com/office/drawing/2014/main" val="20003"/>
                    </a:ext>
                  </a:extLst>
                </a:gridCol>
              </a:tblGrid>
              <a:tr h="298556">
                <a:tc gridSpan="4">
                  <a:txBody>
                    <a:bodyPr/>
                    <a:lstStyle/>
                    <a:p>
                      <a:pPr algn="ctr">
                        <a:lnSpc>
                          <a:spcPct val="100000"/>
                        </a:lnSpc>
                        <a:spcBef>
                          <a:spcPts val="300"/>
                        </a:spcBef>
                        <a:spcAft>
                          <a:spcPts val="3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Phân tích giá trị nổi bật của sếu đầu đỏ ở </a:t>
                      </a:r>
                      <a:r>
                        <a:rPr lang="vi-VN" sz="3600" b="1" i="1">
                          <a:effectLst/>
                          <a:latin typeface="Times New Roman" panose="02020603050405020304" pitchFamily="18" charset="0"/>
                          <a:ea typeface="Calibri" panose="020F0502020204030204" pitchFamily="34" charset="0"/>
                          <a:cs typeface="Times New Roman" panose="02020603050405020304" pitchFamily="18" charset="0"/>
                        </a:rPr>
                        <a:t>Vườn quốc gia Tràm Chim- </a:t>
                      </a:r>
                    </a:p>
                    <a:p>
                      <a:pPr algn="ctr">
                        <a:lnSpc>
                          <a:spcPct val="100000"/>
                        </a:lnSpc>
                        <a:spcBef>
                          <a:spcPts val="300"/>
                        </a:spcBef>
                        <a:spcAft>
                          <a:spcPts val="300"/>
                        </a:spcAft>
                      </a:pPr>
                      <a:r>
                        <a:rPr lang="vi-VN" sz="3600" b="1" i="1">
                          <a:effectLst/>
                          <a:latin typeface="Times New Roman" panose="02020603050405020304" pitchFamily="18" charset="0"/>
                          <a:ea typeface="Calibri" panose="020F0502020204030204" pitchFamily="34" charset="0"/>
                          <a:cs typeface="Times New Roman" panose="02020603050405020304" pitchFamily="18" charset="0"/>
                        </a:rPr>
                        <a:t>Tam Nông</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79148">
                <a:tc>
                  <a:txBody>
                    <a:bodyPr/>
                    <a:lstStyle/>
                    <a:p>
                      <a:pPr>
                        <a:lnSpc>
                          <a:spcPct val="100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chi tiết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 hiện cụ thể trong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 trị nổi bật của sếu đầu đỏ</a:t>
                      </a:r>
                      <a:r>
                        <a:rPr lang="vi-VN" sz="3600" b="1">
                          <a:effectLst/>
                          <a:latin typeface="Times New Roman" panose="02020603050405020304" pitchFamily="18" charset="0"/>
                          <a:ea typeface="Calibri" panose="020F0502020204030204" pitchFamily="34" charset="0"/>
                          <a:cs typeface="Times New Roman" panose="02020603050405020304" pitchFamily="18" charset="0"/>
                        </a:rPr>
                        <a:t> </a:t>
                      </a: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ở Vườn quốc gia Tràm Chim- Tam Nông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55408">
                <a:tc>
                  <a:txBody>
                    <a:bodyPr/>
                    <a:lstStyle/>
                    <a:p>
                      <a:pPr algn="just">
                        <a:lnSpc>
                          <a:spcPct val="100000"/>
                        </a:lnSpc>
                        <a:spcBef>
                          <a:spcPts val="300"/>
                        </a:spcBef>
                        <a:spcAft>
                          <a:spcPts val="300"/>
                        </a:spcAft>
                        <a:tabLst>
                          <a:tab pos="5688330" algn="r"/>
                        </a:tabLst>
                      </a:pPr>
                      <a:r>
                        <a:rPr lang="vi-VN" sz="36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tabLst>
                          <a:tab pos="5688330" algn="r"/>
                        </a:tabLst>
                      </a:pPr>
                      <a:r>
                        <a:rPr lang="vi-VN" sz="36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Thời gian sếu kéo nhau quy tụ về Tràm Chim: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tabLst>
                          <a:tab pos="5688330" algn="r"/>
                        </a:tabLst>
                      </a:pPr>
                      <a:r>
                        <a:rPr lang="vi-VN" sz="36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Từ tháng 3 đến tháng 7</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tabLst>
                          <a:tab pos="5688330" algn="r"/>
                        </a:tabLst>
                      </a:pPr>
                      <a:r>
                        <a:rPr lang="vi-VN" sz="36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Từ đầu năm 1952 sếu biến mất hoàn toàn, đến năm 1988 sếu trở lại khoảng 1000 con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Sếu đã trở lại Tràm Chim là điều vô cùng quý giá. Môi trường sinh thái ở nơi đây đã có cải thiện để đàn sếu bay về.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Cung cấp thông tin cần thiết để bảo vệ sếu: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Đàn sếu sẽ bị tổn thương nếu con người xâm phạm đến môi trường sống của chúng.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Cần thiết phải quy hoạch khu bảo tồn, tạo môi trường sinh thái cân bằng, an toàn để bảo vệ đàn sếu.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5777910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571500"/>
            <a:ext cx="16230600" cy="9372600"/>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2277466" y="-2965360"/>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758121" y="571499"/>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1223892223"/>
              </p:ext>
            </p:extLst>
          </p:nvPr>
        </p:nvGraphicFramePr>
        <p:xfrm>
          <a:off x="1838692" y="1125151"/>
          <a:ext cx="14554201" cy="791413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276121">
                  <a:extLst>
                    <a:ext uri="{9D8B030D-6E8A-4147-A177-3AD203B41FA5}">
                      <a16:colId xmlns:a16="http://schemas.microsoft.com/office/drawing/2014/main" val="20000"/>
                    </a:ext>
                  </a:extLst>
                </a:gridCol>
                <a:gridCol w="4569958">
                  <a:extLst>
                    <a:ext uri="{9D8B030D-6E8A-4147-A177-3AD203B41FA5}">
                      <a16:colId xmlns:a16="http://schemas.microsoft.com/office/drawing/2014/main" val="20001"/>
                    </a:ext>
                  </a:extLst>
                </a:gridCol>
                <a:gridCol w="3374121">
                  <a:extLst>
                    <a:ext uri="{9D8B030D-6E8A-4147-A177-3AD203B41FA5}">
                      <a16:colId xmlns:a16="http://schemas.microsoft.com/office/drawing/2014/main" val="20002"/>
                    </a:ext>
                  </a:extLst>
                </a:gridCol>
                <a:gridCol w="5334001">
                  <a:extLst>
                    <a:ext uri="{9D8B030D-6E8A-4147-A177-3AD203B41FA5}">
                      <a16:colId xmlns:a16="http://schemas.microsoft.com/office/drawing/2014/main" val="20003"/>
                    </a:ext>
                  </a:extLst>
                </a:gridCol>
              </a:tblGrid>
              <a:tr h="284549">
                <a:tc gridSpan="4">
                  <a:txBody>
                    <a:bodyPr/>
                    <a:lstStyle/>
                    <a:p>
                      <a:pPr algn="ctr">
                        <a:lnSpc>
                          <a:spcPct val="115000"/>
                        </a:lnSpc>
                        <a:spcBef>
                          <a:spcPts val="300"/>
                        </a:spcBef>
                        <a:spcAft>
                          <a:spcPts val="3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Phân tích giá trị nổi bật của sếu đầu đỏ ở </a:t>
                      </a:r>
                      <a:r>
                        <a:rPr lang="vi-VN" sz="3200" b="1" i="1">
                          <a:effectLst/>
                          <a:latin typeface="Times New Roman" panose="02020603050405020304" pitchFamily="18" charset="0"/>
                          <a:ea typeface="Calibri" panose="020F0502020204030204" pitchFamily="34" charset="0"/>
                          <a:cs typeface="Times New Roman" panose="02020603050405020304" pitchFamily="18" charset="0"/>
                        </a:rPr>
                        <a:t>Vườn quốc gia Tràm Chim- Tam Nông</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79148">
                <a:tc>
                  <a:txBody>
                    <a:bodyPr/>
                    <a:lstStyle/>
                    <a:p>
                      <a:pPr>
                        <a:lnSpc>
                          <a:spcPct val="115000"/>
                        </a:lnSpc>
                        <a:spcBef>
                          <a:spcPts val="300"/>
                        </a:spcBef>
                        <a:spcAft>
                          <a:spcPts val="300"/>
                        </a:spcAft>
                        <a:tabLst>
                          <a:tab pos="5688330" algn="r"/>
                        </a:tabLs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chi tiết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 hiện cụ thể trong VB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 trị nổi bật của sếu đầu đỏ</a:t>
                      </a:r>
                      <a:r>
                        <a:rPr lang="vi-VN" sz="3200" b="1">
                          <a:effectLst/>
                          <a:latin typeface="Times New Roman" panose="02020603050405020304" pitchFamily="18" charset="0"/>
                          <a:ea typeface="Calibri" panose="020F0502020204030204" pitchFamily="34" charset="0"/>
                          <a:cs typeface="Times New Roman" panose="02020603050405020304" pitchFamily="18" charset="0"/>
                        </a:rPr>
                        <a:t>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ở Vườn quốc gia Tràm Chim- Tam Nông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90209">
                <a:tc>
                  <a:txBody>
                    <a:bodyPr/>
                    <a:lstStyle/>
                    <a:p>
                      <a:pPr algn="just">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Sếu ở Tràm Chim là loài sếu quý hiếm nhất trọng họ sếu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Cao 1,5 đến 1,6 mét; nặng 10 đến 15 ki-lô-gam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Chúng có “ngôn ngữ” riêng: thông qua tiếng kêu, hành động vận động của cơ thể. Sếu nhảy múa, ghép đôi vào mùa sinh sản</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tabLst>
                          <a:tab pos="5688330" algn="r"/>
                        </a:tabLs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Sếu là động vật quý hiếm, cần được bảo tồn. Những tập tính của sếu vô cùng kì thú đối với con người nhất là điệu luận vũ, “ngôn ngữ” của chúng.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tabLst>
                          <a:tab pos="5688330" algn="r"/>
                        </a:tabLst>
                      </a:pPr>
                      <a:r>
                        <a:rPr lang="vi-VN" sz="3200">
                          <a:effectLst/>
                          <a:latin typeface="Times New Roman" panose="02020603050405020304" pitchFamily="18" charset="0"/>
                          <a:ea typeface="Calibri" panose="020F0502020204030204" pitchFamily="34" charset="0"/>
                          <a:cs typeface="Times New Roman" panose="02020603050405020304" pitchFamily="18" charset="0"/>
                        </a:rPr>
                        <a:t>Cung cấp thông tin rất quan trọng về đặc điểm sinh học của sếu đầu đỏ, biểu tượng của Tràm Chim (phân biệt Tràm Chim với những vườn Quốc gia khác). Hơn nữa, chi tiết còn là minh chứng rõ ràng, thuyết phục cho việc khẳng định Tràm Chim xứng đáng là một khu vườn Quốc gia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212" marR="412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6677267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DDC55F"/>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grpSp>
      <p:sp>
        <p:nvSpPr>
          <p:cNvPr id="7" name="Freeform 7"/>
          <p:cNvSpPr/>
          <p:nvPr/>
        </p:nvSpPr>
        <p:spPr>
          <a:xfrm rot="-5400000">
            <a:off x="11877092" y="-1237412"/>
            <a:ext cx="8006561" cy="12836170"/>
          </a:xfrm>
          <a:custGeom>
            <a:avLst/>
            <a:gdLst/>
            <a:ahLst/>
            <a:cxnLst/>
            <a:rect l="l" t="t" r="r" b="b"/>
            <a:pathLst>
              <a:path w="8006561" h="12836170">
                <a:moveTo>
                  <a:pt x="0" y="0"/>
                </a:moveTo>
                <a:lnTo>
                  <a:pt x="8006561" y="0"/>
                </a:lnTo>
                <a:lnTo>
                  <a:pt x="8006561" y="12836170"/>
                </a:lnTo>
                <a:lnTo>
                  <a:pt x="0" y="128361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TextBox 8"/>
          <p:cNvSpPr txBox="1"/>
          <p:nvPr/>
        </p:nvSpPr>
        <p:spPr>
          <a:xfrm>
            <a:off x="10318634" y="3995957"/>
            <a:ext cx="7184900" cy="1231106"/>
          </a:xfrm>
          <a:prstGeom prst="rect">
            <a:avLst/>
          </a:prstGeom>
        </p:spPr>
        <p:txBody>
          <a:bodyPr lIns="0" tIns="0" rIns="0" bIns="0" rtlCol="0" anchor="t">
            <a:spAutoFit/>
          </a:bodyPr>
          <a:lstStyle/>
          <a:p>
            <a:r>
              <a:rPr lang="vi-VN" sz="8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III. TỔNG KẾT</a:t>
            </a:r>
            <a:endParaRPr lang="en-GB" sz="8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grpSp>
        <p:nvGrpSpPr>
          <p:cNvPr id="10" name="Group 10"/>
          <p:cNvGrpSpPr/>
          <p:nvPr/>
        </p:nvGrpSpPr>
        <p:grpSpPr>
          <a:xfrm>
            <a:off x="976441" y="1235545"/>
            <a:ext cx="7890256" cy="7890256"/>
            <a:chOff x="0" y="0"/>
            <a:chExt cx="10520342" cy="10520342"/>
          </a:xfrm>
        </p:grpSpPr>
        <p:sp>
          <p:nvSpPr>
            <p:cNvPr id="11" name="Freeform 11"/>
            <p:cNvSpPr/>
            <p:nvPr/>
          </p:nvSpPr>
          <p:spPr>
            <a:xfrm>
              <a:off x="0" y="0"/>
              <a:ext cx="10520342" cy="10520342"/>
            </a:xfrm>
            <a:custGeom>
              <a:avLst/>
              <a:gdLst/>
              <a:ahLst/>
              <a:cxnLst/>
              <a:rect l="l" t="t" r="r" b="b"/>
              <a:pathLst>
                <a:path w="10520342" h="10520342">
                  <a:moveTo>
                    <a:pt x="0" y="0"/>
                  </a:moveTo>
                  <a:lnTo>
                    <a:pt x="10520342" y="0"/>
                  </a:lnTo>
                  <a:lnTo>
                    <a:pt x="10520342" y="10520342"/>
                  </a:lnTo>
                  <a:lnTo>
                    <a:pt x="0" y="10520342"/>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2" name="Freeform 12"/>
            <p:cNvSpPr/>
            <p:nvPr/>
          </p:nvSpPr>
          <p:spPr>
            <a:xfrm>
              <a:off x="810765" y="778168"/>
              <a:ext cx="8898812" cy="8964005"/>
            </a:xfrm>
            <a:custGeom>
              <a:avLst/>
              <a:gdLst/>
              <a:ahLst/>
              <a:cxnLst/>
              <a:rect l="l" t="t" r="r" b="b"/>
              <a:pathLst>
                <a:path w="8898812" h="8964005">
                  <a:moveTo>
                    <a:pt x="0" y="0"/>
                  </a:moveTo>
                  <a:lnTo>
                    <a:pt x="8898812" y="0"/>
                  </a:lnTo>
                  <a:lnTo>
                    <a:pt x="8898812" y="8964005"/>
                  </a:lnTo>
                  <a:lnTo>
                    <a:pt x="0" y="89640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13" name="Group 13"/>
            <p:cNvGrpSpPr/>
            <p:nvPr/>
          </p:nvGrpSpPr>
          <p:grpSpPr>
            <a:xfrm>
              <a:off x="2444722" y="1690370"/>
              <a:ext cx="5630897" cy="7139602"/>
              <a:chOff x="0" y="0"/>
              <a:chExt cx="831998" cy="1054919"/>
            </a:xfrm>
          </p:grpSpPr>
          <p:sp>
            <p:nvSpPr>
              <p:cNvPr id="14" name="Freeform 14"/>
              <p:cNvSpPr/>
              <p:nvPr/>
            </p:nvSpPr>
            <p:spPr>
              <a:xfrm>
                <a:off x="0" y="0"/>
                <a:ext cx="831998" cy="1054919"/>
              </a:xfrm>
              <a:custGeom>
                <a:avLst/>
                <a:gdLst/>
                <a:ahLst/>
                <a:cxnLst/>
                <a:rect l="l" t="t" r="r" b="b"/>
                <a:pathLst>
                  <a:path w="831998" h="1054919">
                    <a:moveTo>
                      <a:pt x="0" y="0"/>
                    </a:moveTo>
                    <a:lnTo>
                      <a:pt x="831998" y="0"/>
                    </a:lnTo>
                    <a:lnTo>
                      <a:pt x="831998" y="1054919"/>
                    </a:lnTo>
                    <a:lnTo>
                      <a:pt x="0" y="1054919"/>
                    </a:lnTo>
                    <a:close/>
                  </a:path>
                </a:pathLst>
              </a:custGeom>
              <a:solidFill>
                <a:srgbClr val="9DB7BE"/>
              </a:solidFill>
            </p:spPr>
            <p:txBody>
              <a:bodyPr/>
              <a:lstStyle/>
              <a:p>
                <a:endParaRPr lang="en-US"/>
              </a:p>
            </p:txBody>
          </p:sp>
          <p:sp>
            <p:nvSpPr>
              <p:cNvPr id="15" name="TextBox 15"/>
              <p:cNvSpPr txBox="1"/>
              <p:nvPr/>
            </p:nvSpPr>
            <p:spPr>
              <a:xfrm>
                <a:off x="0" y="-19050"/>
                <a:ext cx="831998" cy="1073969"/>
              </a:xfrm>
              <a:prstGeom prst="rect">
                <a:avLst/>
              </a:prstGeom>
            </p:spPr>
            <p:txBody>
              <a:bodyPr lIns="67913" tIns="67913" rIns="67913" bIns="67913" rtlCol="0" anchor="ctr"/>
              <a:lstStyle/>
              <a:p>
                <a:pPr algn="ctr">
                  <a:lnSpc>
                    <a:spcPts val="2060"/>
                  </a:lnSpc>
                </a:pPr>
                <a:endParaRPr>
                  <a:solidFill>
                    <a:prstClr val="black"/>
                  </a:solidFill>
                </a:endParaRPr>
              </a:p>
            </p:txBody>
          </p:sp>
        </p:grpSp>
      </p:grpSp>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40790" y="2406624"/>
            <a:ext cx="4598209" cy="5556275"/>
          </a:xfrm>
          <a:prstGeom prst="rect">
            <a:avLst/>
          </a:prstGeom>
        </p:spPr>
      </p:pic>
    </p:spTree>
    <p:extLst>
      <p:ext uri="{BB962C8B-B14F-4D97-AF65-F5344CB8AC3E}">
        <p14:creationId xmlns:p14="http://schemas.microsoft.com/office/powerpoint/2010/main" val="19220603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67955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2886462"/>
            <a:ext cx="16230600" cy="6422865"/>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grpSp>
        <p:nvGrpSpPr>
          <p:cNvPr id="10" name="Group 10"/>
          <p:cNvGrpSpPr/>
          <p:nvPr/>
        </p:nvGrpSpPr>
        <p:grpSpPr>
          <a:xfrm>
            <a:off x="1028700" y="1028700"/>
            <a:ext cx="16230600" cy="1481835"/>
            <a:chOff x="0" y="0"/>
            <a:chExt cx="21640800" cy="1975780"/>
          </a:xfrm>
        </p:grpSpPr>
        <p:sp>
          <p:nvSpPr>
            <p:cNvPr id="11" name="Freeform 11"/>
            <p:cNvSpPr/>
            <p:nvPr/>
          </p:nvSpPr>
          <p:spPr>
            <a:xfrm rot="-5400000">
              <a:off x="9968105" y="-9968105"/>
              <a:ext cx="1704590" cy="21640800"/>
            </a:xfrm>
            <a:custGeom>
              <a:avLst/>
              <a:gdLst/>
              <a:ahLst/>
              <a:cxnLst/>
              <a:rect l="l" t="t" r="r" b="b"/>
              <a:pathLst>
                <a:path w="1704590" h="21640800">
                  <a:moveTo>
                    <a:pt x="0" y="0"/>
                  </a:moveTo>
                  <a:lnTo>
                    <a:pt x="1704590" y="0"/>
                  </a:lnTo>
                  <a:lnTo>
                    <a:pt x="1704590" y="21640800"/>
                  </a:lnTo>
                  <a:lnTo>
                    <a:pt x="0" y="21640800"/>
                  </a:lnTo>
                  <a:lnTo>
                    <a:pt x="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sp>
          <p:nvSpPr>
            <p:cNvPr id="12" name="Freeform 12"/>
            <p:cNvSpPr/>
            <p:nvPr/>
          </p:nvSpPr>
          <p:spPr>
            <a:xfrm rot="-5400000" flipH="1">
              <a:off x="9968105" y="-9696915"/>
              <a:ext cx="1704590" cy="21640800"/>
            </a:xfrm>
            <a:custGeom>
              <a:avLst/>
              <a:gdLst/>
              <a:ahLst/>
              <a:cxnLst/>
              <a:rect l="l" t="t" r="r" b="b"/>
              <a:pathLst>
                <a:path w="1704590" h="21640800">
                  <a:moveTo>
                    <a:pt x="1704590" y="0"/>
                  </a:moveTo>
                  <a:lnTo>
                    <a:pt x="0" y="0"/>
                  </a:lnTo>
                  <a:lnTo>
                    <a:pt x="0" y="21640800"/>
                  </a:lnTo>
                  <a:lnTo>
                    <a:pt x="1704590" y="21640800"/>
                  </a:lnTo>
                  <a:lnTo>
                    <a:pt x="170459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grpSp>
      <p:sp>
        <p:nvSpPr>
          <p:cNvPr id="13" name="TextBox 13"/>
          <p:cNvSpPr txBox="1"/>
          <p:nvPr/>
        </p:nvSpPr>
        <p:spPr>
          <a:xfrm>
            <a:off x="5739700" y="3794882"/>
            <a:ext cx="10868666" cy="5170646"/>
          </a:xfrm>
          <a:prstGeom prst="rect">
            <a:avLst/>
          </a:prstGeom>
        </p:spPr>
        <p:txBody>
          <a:bodyPr wrap="square" lIns="0" tIns="0" rIns="0" bIns="0" rtlCol="0" anchor="t">
            <a:spAutoFit/>
          </a:bodyPr>
          <a:lstStyle/>
          <a:p>
            <a:pPr algn="just"/>
            <a:r>
              <a:rPr lang="vi-VN" sz="4800">
                <a:latin typeface="Times New Roman" panose="02020603050405020304" pitchFamily="18" charset="0"/>
                <a:cs typeface="Times New Roman" panose="02020603050405020304" pitchFamily="18" charset="0"/>
              </a:rPr>
              <a:t>- Thông tin VB được chọn lọc tiêu biểu, chính xác, khoa học, rõ ràng, rành mạch. Thông tin chi tiết chọn lọc, giá trị.</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Cách triển khai ý tưởng và thông tin văn bản phù hợp, đa dạng, dễ hiểu, dễ tiếp nhận.</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Từ ngữ chọn lọc, phù hợp giàu sức hấp dẫn</a:t>
            </a:r>
            <a:endParaRPr lang="en-GB" sz="4800">
              <a:latin typeface="Times New Roman" panose="02020603050405020304" pitchFamily="18" charset="0"/>
              <a:cs typeface="Times New Roman" panose="02020603050405020304" pitchFamily="18" charset="0"/>
            </a:endParaRPr>
          </a:p>
        </p:txBody>
      </p:sp>
      <p:sp>
        <p:nvSpPr>
          <p:cNvPr id="14" name="Freeform 14"/>
          <p:cNvSpPr/>
          <p:nvPr/>
        </p:nvSpPr>
        <p:spPr>
          <a:xfrm>
            <a:off x="278866" y="4191808"/>
            <a:ext cx="4692470" cy="4376795"/>
          </a:xfrm>
          <a:custGeom>
            <a:avLst/>
            <a:gdLst/>
            <a:ahLst/>
            <a:cxnLst/>
            <a:rect l="l" t="t" r="r" b="b"/>
            <a:pathLst>
              <a:path w="4692470" h="4376795">
                <a:moveTo>
                  <a:pt x="0" y="0"/>
                </a:moveTo>
                <a:lnTo>
                  <a:pt x="4692470" y="0"/>
                </a:lnTo>
                <a:lnTo>
                  <a:pt x="4692470" y="4376795"/>
                </a:lnTo>
                <a:lnTo>
                  <a:pt x="0" y="437679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TextBox 16"/>
          <p:cNvSpPr txBox="1"/>
          <p:nvPr/>
        </p:nvSpPr>
        <p:spPr>
          <a:xfrm>
            <a:off x="6170031" y="1186677"/>
            <a:ext cx="10008005" cy="1107996"/>
          </a:xfrm>
          <a:prstGeom prst="rect">
            <a:avLst/>
          </a:prstGeom>
        </p:spPr>
        <p:txBody>
          <a:bodyPr lIns="0" tIns="0" rIns="0" bIns="0" rtlCol="0" anchor="t">
            <a:spAutoFit/>
          </a:bodyPr>
          <a:lstStyle/>
          <a:p>
            <a:r>
              <a:rPr lang="vi-VN" sz="7200" b="1">
                <a:effectLst>
                  <a:glow rad="63500">
                    <a:schemeClr val="accent2">
                      <a:satMod val="175000"/>
                      <a:alpha val="40000"/>
                    </a:schemeClr>
                  </a:glow>
                </a:effectLst>
                <a:latin typeface="Times New Roman" panose="02020603050405020304" pitchFamily="18" charset="0"/>
                <a:cs typeface="Times New Roman" panose="02020603050405020304" pitchFamily="18" charset="0"/>
              </a:rPr>
              <a:t>1. Hình thức</a:t>
            </a:r>
            <a:endParaRPr lang="en-GB" sz="7200">
              <a:effectLst>
                <a:glow rad="63500">
                  <a:schemeClr val="accent2">
                    <a:satMod val="175000"/>
                    <a:alpha val="40000"/>
                  </a:schemeClr>
                </a:glow>
              </a:effectLst>
              <a:latin typeface="Times New Roman" panose="02020603050405020304" pitchFamily="18" charset="0"/>
              <a:cs typeface="Times New Roman" panose="02020603050405020304" pitchFamily="18"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arn(inVertic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67955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2886462"/>
            <a:ext cx="16230600" cy="7514838"/>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grpSp>
        <p:nvGrpSpPr>
          <p:cNvPr id="10" name="Group 10"/>
          <p:cNvGrpSpPr/>
          <p:nvPr/>
        </p:nvGrpSpPr>
        <p:grpSpPr>
          <a:xfrm>
            <a:off x="1028700" y="1028700"/>
            <a:ext cx="16230600" cy="1481835"/>
            <a:chOff x="0" y="0"/>
            <a:chExt cx="21640800" cy="1975780"/>
          </a:xfrm>
        </p:grpSpPr>
        <p:sp>
          <p:nvSpPr>
            <p:cNvPr id="11" name="Freeform 11"/>
            <p:cNvSpPr/>
            <p:nvPr/>
          </p:nvSpPr>
          <p:spPr>
            <a:xfrm rot="-5400000">
              <a:off x="9968105" y="-9968105"/>
              <a:ext cx="1704590" cy="21640800"/>
            </a:xfrm>
            <a:custGeom>
              <a:avLst/>
              <a:gdLst/>
              <a:ahLst/>
              <a:cxnLst/>
              <a:rect l="l" t="t" r="r" b="b"/>
              <a:pathLst>
                <a:path w="1704590" h="21640800">
                  <a:moveTo>
                    <a:pt x="0" y="0"/>
                  </a:moveTo>
                  <a:lnTo>
                    <a:pt x="1704590" y="0"/>
                  </a:lnTo>
                  <a:lnTo>
                    <a:pt x="1704590" y="21640800"/>
                  </a:lnTo>
                  <a:lnTo>
                    <a:pt x="0" y="21640800"/>
                  </a:lnTo>
                  <a:lnTo>
                    <a:pt x="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sp>
          <p:nvSpPr>
            <p:cNvPr id="12" name="Freeform 12"/>
            <p:cNvSpPr/>
            <p:nvPr/>
          </p:nvSpPr>
          <p:spPr>
            <a:xfrm rot="-5400000" flipH="1">
              <a:off x="9968105" y="-9696915"/>
              <a:ext cx="1704590" cy="21640800"/>
            </a:xfrm>
            <a:custGeom>
              <a:avLst/>
              <a:gdLst/>
              <a:ahLst/>
              <a:cxnLst/>
              <a:rect l="l" t="t" r="r" b="b"/>
              <a:pathLst>
                <a:path w="1704590" h="21640800">
                  <a:moveTo>
                    <a:pt x="1704590" y="0"/>
                  </a:moveTo>
                  <a:lnTo>
                    <a:pt x="0" y="0"/>
                  </a:lnTo>
                  <a:lnTo>
                    <a:pt x="0" y="21640800"/>
                  </a:lnTo>
                  <a:lnTo>
                    <a:pt x="1704590" y="21640800"/>
                  </a:lnTo>
                  <a:lnTo>
                    <a:pt x="170459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grpSp>
      <p:sp>
        <p:nvSpPr>
          <p:cNvPr id="13" name="TextBox 13"/>
          <p:cNvSpPr txBox="1"/>
          <p:nvPr/>
        </p:nvSpPr>
        <p:spPr>
          <a:xfrm>
            <a:off x="6934136" y="3354756"/>
            <a:ext cx="9448930" cy="6771084"/>
          </a:xfrm>
          <a:prstGeom prst="rect">
            <a:avLst/>
          </a:prstGeom>
        </p:spPr>
        <p:txBody>
          <a:bodyPr wrap="square" lIns="0" tIns="0" rIns="0" bIns="0" rtlCol="0" anchor="t">
            <a:spAutoFit/>
          </a:bodyPr>
          <a:lstStyle/>
          <a:p>
            <a:pPr algn="just"/>
            <a:r>
              <a:rPr lang="vi-VN" sz="4000" b="1">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VB đã giới thiệu những đặc điểm quan trọng, nổi bật Vườn quốc gia Tràm Chim - Tam Nông (địa điểm, quần thể động thực vật, diện tích. Đây là khu bảo tồn thiên nhiên ngập nước rộng lớn, có vẻ đẹp hoang sơ, thanh bình và đặc biệt có loài sếu đầu đỏ một loài chim quí hiếm.</a:t>
            </a:r>
            <a:endParaRPr lang="en-GB" sz="4000">
              <a:latin typeface="Times New Roman" panose="02020603050405020304" pitchFamily="18" charset="0"/>
              <a:cs typeface="Times New Roman" panose="02020603050405020304" pitchFamily="18" charset="0"/>
            </a:endParaRPr>
          </a:p>
          <a:p>
            <a:pPr algn="just"/>
            <a:r>
              <a:rPr lang="vi-VN" sz="4000" b="1">
                <a:latin typeface="Times New Roman" panose="02020603050405020304" pitchFamily="18" charset="0"/>
                <a:cs typeface="Times New Roman" panose="02020603050405020304" pitchFamily="18" charset="0"/>
              </a:rPr>
              <a:t>-</a:t>
            </a:r>
            <a:r>
              <a:rPr lang="vi-VN" sz="4000">
                <a:latin typeface="Times New Roman" panose="02020603050405020304" pitchFamily="18" charset="0"/>
                <a:cs typeface="Times New Roman" panose="02020603050405020304" pitchFamily="18" charset="0"/>
              </a:rPr>
              <a:t> Cần có giải pháp để bảo vệ đàn sếu đầu đỏ để nơi đây trở thành điểm đến của khách du lịch và các nhà nghiên cứu sếu đầu đỏ khắp thế giới</a:t>
            </a:r>
            <a:endParaRPr lang="en-GB" sz="4000">
              <a:latin typeface="Times New Roman" panose="02020603050405020304" pitchFamily="18" charset="0"/>
              <a:cs typeface="Times New Roman" panose="02020603050405020304" pitchFamily="18" charset="0"/>
            </a:endParaRPr>
          </a:p>
        </p:txBody>
      </p:sp>
      <p:sp>
        <p:nvSpPr>
          <p:cNvPr id="15" name="TextBox 15"/>
          <p:cNvSpPr txBox="1"/>
          <p:nvPr/>
        </p:nvSpPr>
        <p:spPr>
          <a:xfrm>
            <a:off x="6629400" y="1295649"/>
            <a:ext cx="10008005" cy="923330"/>
          </a:xfrm>
          <a:prstGeom prst="rect">
            <a:avLst/>
          </a:prstGeom>
        </p:spPr>
        <p:txBody>
          <a:bodyPr lIns="0" tIns="0" rIns="0" bIns="0" rtlCol="0" anchor="t">
            <a:spAutoFit/>
          </a:bodyPr>
          <a:lstStyle/>
          <a:p>
            <a:r>
              <a:rPr lang="vi-VN" sz="6000" b="1">
                <a:latin typeface="Times New Roman" panose="02020603050405020304" pitchFamily="18" charset="0"/>
                <a:cs typeface="Times New Roman" panose="02020603050405020304" pitchFamily="18" charset="0"/>
              </a:rPr>
              <a:t>2. Nội dung</a:t>
            </a:r>
            <a:endParaRPr lang="en-GB" sz="6000">
              <a:latin typeface="Times New Roman" panose="02020603050405020304" pitchFamily="18" charset="0"/>
              <a:cs typeface="Times New Roman" panose="02020603050405020304" pitchFamily="18" charset="0"/>
            </a:endParaRPr>
          </a:p>
        </p:txBody>
      </p:sp>
      <p:sp>
        <p:nvSpPr>
          <p:cNvPr id="16" name="Freeform 16"/>
          <p:cNvSpPr/>
          <p:nvPr/>
        </p:nvSpPr>
        <p:spPr>
          <a:xfrm>
            <a:off x="777724" y="3978013"/>
            <a:ext cx="5643741" cy="4114800"/>
          </a:xfrm>
          <a:custGeom>
            <a:avLst/>
            <a:gdLst/>
            <a:ahLst/>
            <a:cxnLst/>
            <a:rect l="l" t="t" r="r" b="b"/>
            <a:pathLst>
              <a:path w="5643741" h="4114800">
                <a:moveTo>
                  <a:pt x="0" y="0"/>
                </a:moveTo>
                <a:lnTo>
                  <a:pt x="5643740" y="0"/>
                </a:lnTo>
                <a:lnTo>
                  <a:pt x="564374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351248835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DDC55F"/>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grpSp>
      <p:sp>
        <p:nvSpPr>
          <p:cNvPr id="7" name="Freeform 7"/>
          <p:cNvSpPr/>
          <p:nvPr/>
        </p:nvSpPr>
        <p:spPr>
          <a:xfrm rot="-5400000">
            <a:off x="-1621692" y="-1334181"/>
            <a:ext cx="8080907" cy="12955363"/>
          </a:xfrm>
          <a:custGeom>
            <a:avLst/>
            <a:gdLst/>
            <a:ahLst/>
            <a:cxnLst/>
            <a:rect l="l" t="t" r="r" b="b"/>
            <a:pathLst>
              <a:path w="8080907" h="12955363">
                <a:moveTo>
                  <a:pt x="0" y="0"/>
                </a:moveTo>
                <a:lnTo>
                  <a:pt x="8080908" y="0"/>
                </a:lnTo>
                <a:lnTo>
                  <a:pt x="8080908" y="12955362"/>
                </a:lnTo>
                <a:lnTo>
                  <a:pt x="0" y="129553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8" name="Group 8"/>
          <p:cNvGrpSpPr/>
          <p:nvPr/>
        </p:nvGrpSpPr>
        <p:grpSpPr>
          <a:xfrm>
            <a:off x="9499852" y="1198372"/>
            <a:ext cx="7890256" cy="7890256"/>
            <a:chOff x="0" y="0"/>
            <a:chExt cx="10520342" cy="10520342"/>
          </a:xfrm>
        </p:grpSpPr>
        <p:sp>
          <p:nvSpPr>
            <p:cNvPr id="9" name="Freeform 9"/>
            <p:cNvSpPr/>
            <p:nvPr/>
          </p:nvSpPr>
          <p:spPr>
            <a:xfrm>
              <a:off x="0" y="0"/>
              <a:ext cx="10520342" cy="10520342"/>
            </a:xfrm>
            <a:custGeom>
              <a:avLst/>
              <a:gdLst/>
              <a:ahLst/>
              <a:cxnLst/>
              <a:rect l="l" t="t" r="r" b="b"/>
              <a:pathLst>
                <a:path w="10520342" h="10520342">
                  <a:moveTo>
                    <a:pt x="0" y="0"/>
                  </a:moveTo>
                  <a:lnTo>
                    <a:pt x="10520342" y="0"/>
                  </a:lnTo>
                  <a:lnTo>
                    <a:pt x="10520342" y="10520342"/>
                  </a:lnTo>
                  <a:lnTo>
                    <a:pt x="0" y="10520342"/>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0" name="Freeform 10"/>
            <p:cNvSpPr/>
            <p:nvPr/>
          </p:nvSpPr>
          <p:spPr>
            <a:xfrm>
              <a:off x="810765" y="778168"/>
              <a:ext cx="8898812" cy="8964005"/>
            </a:xfrm>
            <a:custGeom>
              <a:avLst/>
              <a:gdLst/>
              <a:ahLst/>
              <a:cxnLst/>
              <a:rect l="l" t="t" r="r" b="b"/>
              <a:pathLst>
                <a:path w="8898812" h="8964005">
                  <a:moveTo>
                    <a:pt x="0" y="0"/>
                  </a:moveTo>
                  <a:lnTo>
                    <a:pt x="8898812" y="0"/>
                  </a:lnTo>
                  <a:lnTo>
                    <a:pt x="8898812" y="8964005"/>
                  </a:lnTo>
                  <a:lnTo>
                    <a:pt x="0" y="89640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11" name="Group 11"/>
            <p:cNvGrpSpPr/>
            <p:nvPr/>
          </p:nvGrpSpPr>
          <p:grpSpPr>
            <a:xfrm>
              <a:off x="2444722" y="1690370"/>
              <a:ext cx="5630897" cy="7139602"/>
              <a:chOff x="0" y="0"/>
              <a:chExt cx="831998" cy="1054919"/>
            </a:xfrm>
          </p:grpSpPr>
          <p:sp>
            <p:nvSpPr>
              <p:cNvPr id="12" name="Freeform 12"/>
              <p:cNvSpPr/>
              <p:nvPr/>
            </p:nvSpPr>
            <p:spPr>
              <a:xfrm>
                <a:off x="0" y="0"/>
                <a:ext cx="831998" cy="1054919"/>
              </a:xfrm>
              <a:custGeom>
                <a:avLst/>
                <a:gdLst/>
                <a:ahLst/>
                <a:cxnLst/>
                <a:rect l="l" t="t" r="r" b="b"/>
                <a:pathLst>
                  <a:path w="831998" h="1054919">
                    <a:moveTo>
                      <a:pt x="0" y="0"/>
                    </a:moveTo>
                    <a:lnTo>
                      <a:pt x="831998" y="0"/>
                    </a:lnTo>
                    <a:lnTo>
                      <a:pt x="831998" y="1054919"/>
                    </a:lnTo>
                    <a:lnTo>
                      <a:pt x="0" y="1054919"/>
                    </a:lnTo>
                    <a:close/>
                  </a:path>
                </a:pathLst>
              </a:custGeom>
              <a:solidFill>
                <a:srgbClr val="9DB7BE"/>
              </a:solidFill>
            </p:spPr>
            <p:txBody>
              <a:bodyPr/>
              <a:lstStyle/>
              <a:p>
                <a:endParaRPr lang="en-US"/>
              </a:p>
            </p:txBody>
          </p:sp>
          <p:sp>
            <p:nvSpPr>
              <p:cNvPr id="13" name="TextBox 13"/>
              <p:cNvSpPr txBox="1"/>
              <p:nvPr/>
            </p:nvSpPr>
            <p:spPr>
              <a:xfrm>
                <a:off x="0" y="-19050"/>
                <a:ext cx="831998" cy="1073969"/>
              </a:xfrm>
              <a:prstGeom prst="rect">
                <a:avLst/>
              </a:prstGeom>
            </p:spPr>
            <p:txBody>
              <a:bodyPr lIns="67913" tIns="67913" rIns="67913" bIns="67913" rtlCol="0" anchor="ctr"/>
              <a:lstStyle/>
              <a:p>
                <a:pPr algn="ctr">
                  <a:lnSpc>
                    <a:spcPts val="2060"/>
                  </a:lnSpc>
                </a:pPr>
                <a:endParaRPr/>
              </a:p>
            </p:txBody>
          </p:sp>
        </p:grpSp>
        <p:sp>
          <p:nvSpPr>
            <p:cNvPr id="14" name="Freeform 14"/>
            <p:cNvSpPr/>
            <p:nvPr/>
          </p:nvSpPr>
          <p:spPr>
            <a:xfrm>
              <a:off x="2255807" y="2129504"/>
              <a:ext cx="5819813" cy="6572684"/>
            </a:xfrm>
            <a:custGeom>
              <a:avLst/>
              <a:gdLst/>
              <a:ahLst/>
              <a:cxnLst/>
              <a:rect l="l" t="t" r="r" b="b"/>
              <a:pathLst>
                <a:path w="5819813" h="6572684">
                  <a:moveTo>
                    <a:pt x="0" y="0"/>
                  </a:moveTo>
                  <a:lnTo>
                    <a:pt x="5819812" y="0"/>
                  </a:lnTo>
                  <a:lnTo>
                    <a:pt x="5819812" y="6572684"/>
                  </a:lnTo>
                  <a:lnTo>
                    <a:pt x="0" y="6572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sp>
        <p:nvSpPr>
          <p:cNvPr id="17" name="TextBox 16"/>
          <p:cNvSpPr txBox="1"/>
          <p:nvPr/>
        </p:nvSpPr>
        <p:spPr>
          <a:xfrm>
            <a:off x="1158916" y="3359150"/>
            <a:ext cx="7184900" cy="2462213"/>
          </a:xfrm>
          <a:prstGeom prst="rect">
            <a:avLst/>
          </a:prstGeom>
        </p:spPr>
        <p:txBody>
          <a:bodyPr lIns="0" tIns="0" rIns="0" bIns="0" rtlCol="0" anchor="t">
            <a:spAutoFit/>
          </a:bodyPr>
          <a:lstStyle/>
          <a:p>
            <a:pPr algn="ctr"/>
            <a:r>
              <a:rPr lang="pt-BR" sz="8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HOẠT ĐỘNG 3 LUYỆN TẬP</a:t>
            </a:r>
            <a:endParaRPr lang="en-US"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Pagkaki"/>
              <a:cs typeface="Times New Roman" panose="02020603050405020304" pitchFamily="18" charset="0"/>
              <a:sym typeface="Pagkaki"/>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arn(inVertical)">
                                      <p:cBhvr>
                                        <p:cTn id="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67955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2886462"/>
            <a:ext cx="16230600" cy="6422865"/>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grpSp>
        <p:nvGrpSpPr>
          <p:cNvPr id="10" name="Group 10"/>
          <p:cNvGrpSpPr/>
          <p:nvPr/>
        </p:nvGrpSpPr>
        <p:grpSpPr>
          <a:xfrm>
            <a:off x="1028700" y="1028700"/>
            <a:ext cx="16230600" cy="1481835"/>
            <a:chOff x="0" y="0"/>
            <a:chExt cx="21640800" cy="1975780"/>
          </a:xfrm>
        </p:grpSpPr>
        <p:sp>
          <p:nvSpPr>
            <p:cNvPr id="11" name="Freeform 11"/>
            <p:cNvSpPr/>
            <p:nvPr/>
          </p:nvSpPr>
          <p:spPr>
            <a:xfrm rot="-5400000">
              <a:off x="9968105" y="-9968105"/>
              <a:ext cx="1704590" cy="21640800"/>
            </a:xfrm>
            <a:custGeom>
              <a:avLst/>
              <a:gdLst/>
              <a:ahLst/>
              <a:cxnLst/>
              <a:rect l="l" t="t" r="r" b="b"/>
              <a:pathLst>
                <a:path w="1704590" h="21640800">
                  <a:moveTo>
                    <a:pt x="0" y="0"/>
                  </a:moveTo>
                  <a:lnTo>
                    <a:pt x="1704590" y="0"/>
                  </a:lnTo>
                  <a:lnTo>
                    <a:pt x="1704590" y="21640800"/>
                  </a:lnTo>
                  <a:lnTo>
                    <a:pt x="0" y="21640800"/>
                  </a:lnTo>
                  <a:lnTo>
                    <a:pt x="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sp>
          <p:nvSpPr>
            <p:cNvPr id="12" name="Freeform 12"/>
            <p:cNvSpPr/>
            <p:nvPr/>
          </p:nvSpPr>
          <p:spPr>
            <a:xfrm rot="-5400000" flipH="1">
              <a:off x="9968105" y="-9696915"/>
              <a:ext cx="1704590" cy="21640800"/>
            </a:xfrm>
            <a:custGeom>
              <a:avLst/>
              <a:gdLst/>
              <a:ahLst/>
              <a:cxnLst/>
              <a:rect l="l" t="t" r="r" b="b"/>
              <a:pathLst>
                <a:path w="1704590" h="21640800">
                  <a:moveTo>
                    <a:pt x="1704590" y="0"/>
                  </a:moveTo>
                  <a:lnTo>
                    <a:pt x="0" y="0"/>
                  </a:lnTo>
                  <a:lnTo>
                    <a:pt x="0" y="21640800"/>
                  </a:lnTo>
                  <a:lnTo>
                    <a:pt x="1704590" y="21640800"/>
                  </a:lnTo>
                  <a:lnTo>
                    <a:pt x="170459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grpSp>
      <p:sp>
        <p:nvSpPr>
          <p:cNvPr id="13" name="TextBox 13"/>
          <p:cNvSpPr txBox="1"/>
          <p:nvPr/>
        </p:nvSpPr>
        <p:spPr>
          <a:xfrm>
            <a:off x="9134572" y="5268882"/>
            <a:ext cx="6559453" cy="3693319"/>
          </a:xfrm>
          <a:prstGeom prst="rect">
            <a:avLst/>
          </a:prstGeom>
        </p:spPr>
        <p:txBody>
          <a:bodyPr lIns="0" tIns="0" rIns="0" bIns="0" rtlCol="0" anchor="t">
            <a:spAutoFit/>
          </a:bodyPr>
          <a:lstStyle/>
          <a:p>
            <a:pPr algn="just"/>
            <a:r>
              <a:rPr lang="vi-VN" sz="4800" b="1">
                <a:latin typeface="Times New Roman" panose="02020603050405020304" pitchFamily="18" charset="0"/>
                <a:cs typeface="Times New Roman" panose="02020603050405020304" pitchFamily="18" charset="0"/>
              </a:rPr>
              <a:t>Câu 1: </a:t>
            </a:r>
            <a:r>
              <a:rPr lang="vi-VN" sz="4800">
                <a:latin typeface="Times New Roman" panose="02020603050405020304" pitchFamily="18" charset="0"/>
                <a:cs typeface="Times New Roman" panose="02020603050405020304" pitchFamily="18" charset="0"/>
              </a:rPr>
              <a:t>HS chia sẻ một trong những thông tin trong VB </a:t>
            </a:r>
            <a:r>
              <a:rPr lang="vi-VN" sz="4800" i="1">
                <a:latin typeface="Times New Roman" panose="02020603050405020304" pitchFamily="18" charset="0"/>
                <a:cs typeface="Times New Roman" panose="02020603050405020304" pitchFamily="18" charset="0"/>
              </a:rPr>
              <a:t>Vườn quốc gia Tràm Chim- Tam Nông </a:t>
            </a:r>
            <a:r>
              <a:rPr lang="vi-VN" sz="4800">
                <a:latin typeface="Times New Roman" panose="02020603050405020304" pitchFamily="18" charset="0"/>
                <a:cs typeface="Times New Roman" panose="02020603050405020304" pitchFamily="18" charset="0"/>
              </a:rPr>
              <a:t>mà HS yêu thích. </a:t>
            </a:r>
            <a:endParaRPr lang="en-GB" sz="4800">
              <a:latin typeface="Times New Roman" panose="02020603050405020304" pitchFamily="18" charset="0"/>
              <a:cs typeface="Times New Roman" panose="02020603050405020304" pitchFamily="18" charset="0"/>
            </a:endParaRPr>
          </a:p>
        </p:txBody>
      </p:sp>
      <p:sp>
        <p:nvSpPr>
          <p:cNvPr id="15" name="TextBox 15"/>
          <p:cNvSpPr txBox="1"/>
          <p:nvPr/>
        </p:nvSpPr>
        <p:spPr>
          <a:xfrm>
            <a:off x="5105400" y="1157371"/>
            <a:ext cx="10008005" cy="1015663"/>
          </a:xfrm>
          <a:prstGeom prst="rect">
            <a:avLst/>
          </a:prstGeom>
        </p:spPr>
        <p:txBody>
          <a:bodyPr lIns="0" tIns="0" rIns="0" bIns="0" rtlCol="0" anchor="t">
            <a:spAutoFit/>
          </a:bodyPr>
          <a:lstStyle/>
          <a:p>
            <a:r>
              <a:rPr lang="vi-VN" sz="66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IV. LUYỆN TẬP</a:t>
            </a:r>
            <a:endParaRPr lang="en-GB" sz="6600">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p:txBody>
      </p:sp>
      <p:sp>
        <p:nvSpPr>
          <p:cNvPr id="16" name="Freeform 16"/>
          <p:cNvSpPr/>
          <p:nvPr/>
        </p:nvSpPr>
        <p:spPr>
          <a:xfrm>
            <a:off x="1322247" y="3561729"/>
            <a:ext cx="5254674" cy="5178242"/>
          </a:xfrm>
          <a:custGeom>
            <a:avLst/>
            <a:gdLst/>
            <a:ahLst/>
            <a:cxnLst/>
            <a:rect l="l" t="t" r="r" b="b"/>
            <a:pathLst>
              <a:path w="5254674" h="5178242">
                <a:moveTo>
                  <a:pt x="0" y="0"/>
                </a:moveTo>
                <a:lnTo>
                  <a:pt x="5254674" y="0"/>
                </a:lnTo>
                <a:lnTo>
                  <a:pt x="5254674" y="5178242"/>
                </a:lnTo>
                <a:lnTo>
                  <a:pt x="0" y="517824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7" name="Freeform 17"/>
          <p:cNvSpPr/>
          <p:nvPr/>
        </p:nvSpPr>
        <p:spPr>
          <a:xfrm>
            <a:off x="803644" y="3421807"/>
            <a:ext cx="3255836" cy="4114800"/>
          </a:xfrm>
          <a:custGeom>
            <a:avLst/>
            <a:gdLst/>
            <a:ahLst/>
            <a:cxnLst/>
            <a:rect l="l" t="t" r="r" b="b"/>
            <a:pathLst>
              <a:path w="3255836" h="4114800">
                <a:moveTo>
                  <a:pt x="0" y="0"/>
                </a:moveTo>
                <a:lnTo>
                  <a:pt x="3255836" y="0"/>
                </a:lnTo>
                <a:lnTo>
                  <a:pt x="3255836"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8" name="TextBox 18"/>
          <p:cNvSpPr txBox="1"/>
          <p:nvPr/>
        </p:nvSpPr>
        <p:spPr>
          <a:xfrm>
            <a:off x="9301140" y="3852124"/>
            <a:ext cx="6226318" cy="680507"/>
          </a:xfrm>
          <a:prstGeom prst="rect">
            <a:avLst/>
          </a:prstGeom>
        </p:spPr>
        <p:txBody>
          <a:bodyPr lIns="0" tIns="0" rIns="0" bIns="0" rtlCol="0" anchor="t">
            <a:spAutoFit/>
          </a:bodyPr>
          <a:lstStyle/>
          <a:p>
            <a:pPr lvl="0" algn="ctr">
              <a:lnSpc>
                <a:spcPts val="5199"/>
              </a:lnSpc>
            </a:pPr>
            <a:r>
              <a:rPr lang="vi-VN" sz="6000" b="1" u="sng">
                <a:latin typeface="Times New Roman" panose="02020603050405020304" pitchFamily="18" charset="0"/>
                <a:cs typeface="Times New Roman" panose="02020603050405020304" pitchFamily="18" charset="0"/>
              </a:rPr>
              <a:t>Bài tập 1</a:t>
            </a:r>
            <a:endParaRPr lang="en-US" sz="5400">
              <a:solidFill>
                <a:srgbClr val="4C4331"/>
              </a:solidFill>
              <a:latin typeface="Times New Roman" panose="02020603050405020304" pitchFamily="18" charset="0"/>
              <a:ea typeface="Balsamiq Sans"/>
              <a:cs typeface="Times New Roman" panose="02020603050405020304" pitchFamily="18" charset="0"/>
              <a:sym typeface="Balsamiq Sans"/>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294859" y="-170756"/>
            <a:ext cx="18877717" cy="2470441"/>
            <a:chOff x="0" y="0"/>
            <a:chExt cx="25170290" cy="2298018"/>
          </a:xfrm>
        </p:grpSpPr>
        <p:sp>
          <p:nvSpPr>
            <p:cNvPr id="8" name="Freeform 8"/>
            <p:cNvSpPr/>
            <p:nvPr/>
          </p:nvSpPr>
          <p:spPr>
            <a:xfrm rot="-5400000">
              <a:off x="11593846" y="-11593846"/>
              <a:ext cx="1982599" cy="25170290"/>
            </a:xfrm>
            <a:custGeom>
              <a:avLst/>
              <a:gdLst/>
              <a:ahLst/>
              <a:cxnLst/>
              <a:rect l="l" t="t" r="r" b="b"/>
              <a:pathLst>
                <a:path w="1982599" h="25170290">
                  <a:moveTo>
                    <a:pt x="0" y="0"/>
                  </a:moveTo>
                  <a:lnTo>
                    <a:pt x="1982598" y="0"/>
                  </a:lnTo>
                  <a:lnTo>
                    <a:pt x="1982598" y="25170290"/>
                  </a:lnTo>
                  <a:lnTo>
                    <a:pt x="0" y="25170290"/>
                  </a:lnTo>
                  <a:lnTo>
                    <a:pt x="0"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sp>
          <p:nvSpPr>
            <p:cNvPr id="9" name="Freeform 9"/>
            <p:cNvSpPr/>
            <p:nvPr/>
          </p:nvSpPr>
          <p:spPr>
            <a:xfrm rot="-5400000" flipH="1">
              <a:off x="11593846" y="-11278426"/>
              <a:ext cx="1982599" cy="25170290"/>
            </a:xfrm>
            <a:custGeom>
              <a:avLst/>
              <a:gdLst/>
              <a:ahLst/>
              <a:cxnLst/>
              <a:rect l="l" t="t" r="r" b="b"/>
              <a:pathLst>
                <a:path w="1982599" h="25170290">
                  <a:moveTo>
                    <a:pt x="1982598" y="0"/>
                  </a:moveTo>
                  <a:lnTo>
                    <a:pt x="0" y="0"/>
                  </a:lnTo>
                  <a:lnTo>
                    <a:pt x="0" y="25170289"/>
                  </a:lnTo>
                  <a:lnTo>
                    <a:pt x="1982598" y="25170289"/>
                  </a:lnTo>
                  <a:lnTo>
                    <a:pt x="1982598" y="0"/>
                  </a:lnTo>
                  <a:close/>
                </a:path>
              </a:pathLst>
            </a:custGeom>
            <a:blipFill>
              <a:blip r:embed="rId4">
                <a:extLst>
                  <a:ext uri="{96DAC541-7B7A-43D3-8B79-37D633B846F1}">
                    <asvg:svgBlip xmlns:asvg="http://schemas.microsoft.com/office/drawing/2016/SVG/main" r:embed="rId5"/>
                  </a:ext>
                </a:extLst>
              </a:blip>
              <a:stretch>
                <a:fillRect l="-691888"/>
              </a:stretch>
            </a:blipFill>
          </p:spPr>
          <p:txBody>
            <a:bodyPr/>
            <a:lstStyle/>
            <a:p>
              <a:endParaRPr lang="en-US"/>
            </a:p>
          </p:txBody>
        </p:sp>
      </p:grpSp>
      <p:sp>
        <p:nvSpPr>
          <p:cNvPr id="10" name="TextBox 10"/>
          <p:cNvSpPr txBox="1"/>
          <p:nvPr/>
        </p:nvSpPr>
        <p:spPr>
          <a:xfrm>
            <a:off x="3143538" y="334149"/>
            <a:ext cx="12000923" cy="1477328"/>
          </a:xfrm>
          <a:prstGeom prst="rect">
            <a:avLst/>
          </a:prstGeom>
        </p:spPr>
        <p:txBody>
          <a:bodyPr lIns="0" tIns="0" rIns="0" bIns="0" rtlCol="0" anchor="t">
            <a:spAutoFit/>
          </a:bodyPr>
          <a:lstStyle/>
          <a:p>
            <a:pPr algn="ctr"/>
            <a:r>
              <a:rPr lang="vi-VN" sz="4800">
                <a:latin typeface="Times New Roman" panose="02020603050405020304" pitchFamily="18" charset="0"/>
                <a:cs typeface="Times New Roman" panose="02020603050405020304" pitchFamily="18" charset="0"/>
              </a:rPr>
              <a:t>X</a:t>
            </a:r>
            <a:r>
              <a:rPr lang="en-US" sz="4800">
                <a:latin typeface="Times New Roman" panose="02020603050405020304" pitchFamily="18" charset="0"/>
                <a:cs typeface="Times New Roman" panose="02020603050405020304" pitchFamily="18" charset="0"/>
              </a:rPr>
              <a:t>em </a:t>
            </a:r>
            <a:r>
              <a:rPr lang="vi-VN" sz="4800">
                <a:latin typeface="Times New Roman" panose="02020603050405020304" pitchFamily="18" charset="0"/>
                <a:cs typeface="Times New Roman" panose="02020603050405020304" pitchFamily="18" charset="0"/>
              </a:rPr>
              <a:t>các hình ảnh sau, </a:t>
            </a:r>
            <a:r>
              <a:rPr lang="vi-VN" sz="4800" i="1">
                <a:latin typeface="Times New Roman" panose="02020603050405020304" pitchFamily="18" charset="0"/>
                <a:cs typeface="Times New Roman" panose="02020603050405020304" pitchFamily="18" charset="0"/>
              </a:rPr>
              <a:t>hãy kể tên một số những danh lam thắng cảnh nổi tiếng ở Nam Bộ.</a:t>
            </a:r>
            <a:endParaRPr lang="en-GB" sz="4800">
              <a:latin typeface="Times New Roman" panose="02020603050405020304" pitchFamily="18" charset="0"/>
              <a:cs typeface="Times New Roman" panose="02020603050405020304" pitchFamily="18" charset="0"/>
            </a:endParaRPr>
          </a:p>
        </p:txBody>
      </p:sp>
      <p:sp>
        <p:nvSpPr>
          <p:cNvPr id="11" name="Freeform 11"/>
          <p:cNvSpPr/>
          <p:nvPr/>
        </p:nvSpPr>
        <p:spPr>
          <a:xfrm>
            <a:off x="9975422" y="3045544"/>
            <a:ext cx="3908448" cy="3908448"/>
          </a:xfrm>
          <a:custGeom>
            <a:avLst/>
            <a:gdLst/>
            <a:ahLst/>
            <a:cxnLst/>
            <a:rect l="l" t="t" r="r" b="b"/>
            <a:pathLst>
              <a:path w="3908448" h="3908448">
                <a:moveTo>
                  <a:pt x="0" y="0"/>
                </a:moveTo>
                <a:lnTo>
                  <a:pt x="3908448" y="0"/>
                </a:lnTo>
                <a:lnTo>
                  <a:pt x="3908448" y="3908448"/>
                </a:lnTo>
                <a:lnTo>
                  <a:pt x="0" y="3908448"/>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4" name="Freeform 14"/>
          <p:cNvSpPr/>
          <p:nvPr/>
        </p:nvSpPr>
        <p:spPr>
          <a:xfrm>
            <a:off x="5395972" y="6093082"/>
            <a:ext cx="3905441" cy="3905441"/>
          </a:xfrm>
          <a:custGeom>
            <a:avLst/>
            <a:gdLst/>
            <a:ahLst/>
            <a:cxnLst/>
            <a:rect l="l" t="t" r="r" b="b"/>
            <a:pathLst>
              <a:path w="3905441" h="3905441">
                <a:moveTo>
                  <a:pt x="0" y="0"/>
                </a:moveTo>
                <a:lnTo>
                  <a:pt x="3905441" y="0"/>
                </a:lnTo>
                <a:lnTo>
                  <a:pt x="3905441" y="3905440"/>
                </a:lnTo>
                <a:lnTo>
                  <a:pt x="0" y="390544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a:off x="522908" y="3550449"/>
            <a:ext cx="3998909" cy="3998909"/>
          </a:xfrm>
          <a:custGeom>
            <a:avLst/>
            <a:gdLst/>
            <a:ahLst/>
            <a:cxnLst/>
            <a:rect l="l" t="t" r="r" b="b"/>
            <a:pathLst>
              <a:path w="3998909" h="3998909">
                <a:moveTo>
                  <a:pt x="0" y="0"/>
                </a:moveTo>
                <a:lnTo>
                  <a:pt x="3998909" y="0"/>
                </a:lnTo>
                <a:lnTo>
                  <a:pt x="3998909" y="3998909"/>
                </a:lnTo>
                <a:lnTo>
                  <a:pt x="0" y="3998909"/>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7" name="Freeform 14"/>
          <p:cNvSpPr/>
          <p:nvPr/>
        </p:nvSpPr>
        <p:spPr>
          <a:xfrm>
            <a:off x="14258664" y="5940572"/>
            <a:ext cx="3905441" cy="3905441"/>
          </a:xfrm>
          <a:custGeom>
            <a:avLst/>
            <a:gdLst/>
            <a:ahLst/>
            <a:cxnLst/>
            <a:rect l="l" t="t" r="r" b="b"/>
            <a:pathLst>
              <a:path w="3905441" h="3905441">
                <a:moveTo>
                  <a:pt x="0" y="0"/>
                </a:moveTo>
                <a:lnTo>
                  <a:pt x="3905441" y="0"/>
                </a:lnTo>
                <a:lnTo>
                  <a:pt x="3905441" y="3905440"/>
                </a:lnTo>
                <a:lnTo>
                  <a:pt x="0" y="390544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pic>
        <p:nvPicPr>
          <p:cNvPr id="28" name="Picture 27"/>
          <p:cNvPicPr/>
          <p:nvPr/>
        </p:nvPicPr>
        <p:blipFill>
          <a:blip r:embed="rId12">
            <a:extLst>
              <a:ext uri="{28A0092B-C50C-407E-A947-70E740481C1C}">
                <a14:useLocalDpi xmlns:a14="http://schemas.microsoft.com/office/drawing/2010/main" val="0"/>
              </a:ext>
            </a:extLst>
          </a:blip>
          <a:srcRect/>
          <a:stretch>
            <a:fillRect/>
          </a:stretch>
        </p:blipFill>
        <p:spPr bwMode="auto">
          <a:xfrm>
            <a:off x="751200" y="3888916"/>
            <a:ext cx="3465358" cy="3311983"/>
          </a:xfrm>
          <a:prstGeom prst="rect">
            <a:avLst/>
          </a:prstGeom>
          <a:noFill/>
        </p:spPr>
      </p:pic>
      <p:pic>
        <p:nvPicPr>
          <p:cNvPr id="29" name="Picture 28"/>
          <p:cNvPicPr/>
          <p:nvPr/>
        </p:nvPicPr>
        <p:blipFill>
          <a:blip r:embed="rId13">
            <a:extLst>
              <a:ext uri="{28A0092B-C50C-407E-A947-70E740481C1C}">
                <a14:useLocalDpi xmlns:a14="http://schemas.microsoft.com/office/drawing/2010/main" val="0"/>
              </a:ext>
            </a:extLst>
          </a:blip>
          <a:srcRect/>
          <a:stretch>
            <a:fillRect/>
          </a:stretch>
        </p:blipFill>
        <p:spPr bwMode="auto">
          <a:xfrm>
            <a:off x="10250867" y="3337794"/>
            <a:ext cx="3312733" cy="3329706"/>
          </a:xfrm>
          <a:prstGeom prst="rect">
            <a:avLst/>
          </a:prstGeom>
          <a:noFill/>
        </p:spPr>
      </p:pic>
      <p:pic>
        <p:nvPicPr>
          <p:cNvPr id="30" name="Picture 29"/>
          <p:cNvPicPr/>
          <p:nvPr/>
        </p:nvPicPr>
        <p:blipFill>
          <a:blip r:embed="rId14">
            <a:extLst>
              <a:ext uri="{28A0092B-C50C-407E-A947-70E740481C1C}">
                <a14:useLocalDpi xmlns:a14="http://schemas.microsoft.com/office/drawing/2010/main" val="0"/>
              </a:ext>
            </a:extLst>
          </a:blip>
          <a:srcRect/>
          <a:stretch>
            <a:fillRect/>
          </a:stretch>
        </p:blipFill>
        <p:spPr bwMode="auto">
          <a:xfrm>
            <a:off x="5681287" y="6438839"/>
            <a:ext cx="3305301" cy="3048061"/>
          </a:xfrm>
          <a:prstGeom prst="rect">
            <a:avLst/>
          </a:prstGeom>
          <a:noFill/>
        </p:spPr>
      </p:pic>
      <p:pic>
        <p:nvPicPr>
          <p:cNvPr id="31" name="Picture 30"/>
          <p:cNvPicPr/>
          <p:nvPr/>
        </p:nvPicPr>
        <p:blipFill>
          <a:blip r:embed="rId15">
            <a:extLst>
              <a:ext uri="{28A0092B-C50C-407E-A947-70E740481C1C}">
                <a14:useLocalDpi xmlns:a14="http://schemas.microsoft.com/office/drawing/2010/main" val="0"/>
              </a:ext>
            </a:extLst>
          </a:blip>
          <a:srcRect/>
          <a:stretch>
            <a:fillRect/>
          </a:stretch>
        </p:blipFill>
        <p:spPr bwMode="auto">
          <a:xfrm>
            <a:off x="14557878" y="6178592"/>
            <a:ext cx="3337947" cy="3308308"/>
          </a:xfrm>
          <a:prstGeom prst="rect">
            <a:avLst/>
          </a:prstGeom>
          <a:noFill/>
        </p:spPr>
      </p:pic>
      <p:sp>
        <p:nvSpPr>
          <p:cNvPr id="32" name="Rectangle 31"/>
          <p:cNvSpPr/>
          <p:nvPr/>
        </p:nvSpPr>
        <p:spPr>
          <a:xfrm>
            <a:off x="14393513" y="3811814"/>
            <a:ext cx="3539974" cy="1754326"/>
          </a:xfrm>
          <a:prstGeom prst="rect">
            <a:avLst/>
          </a:prstGeom>
        </p:spPr>
        <p:txBody>
          <a:bodyPr wrap="square">
            <a:spAutoFit/>
          </a:bodyPr>
          <a:lstStyle/>
          <a:p>
            <a:pPr algn="ctr"/>
            <a:r>
              <a:rPr lang="vi-VN" sz="3600" b="1" i="1">
                <a:solidFill>
                  <a:srgbClr val="0D0D0D"/>
                </a:solidFill>
                <a:latin typeface="Times New Roman" panose="02020603050405020304" pitchFamily="18" charset="0"/>
                <a:ea typeface="Calibri" panose="020F0502020204030204" pitchFamily="34" charset="0"/>
              </a:rPr>
              <a:t>Vườn quốc gia Tràm Chim (Đồng Tháp)</a:t>
            </a:r>
            <a:endParaRPr lang="en-GB" sz="3600" b="1"/>
          </a:p>
        </p:txBody>
      </p:sp>
      <p:sp>
        <p:nvSpPr>
          <p:cNvPr id="33" name="Rectangle 32"/>
          <p:cNvSpPr/>
          <p:nvPr/>
        </p:nvSpPr>
        <p:spPr>
          <a:xfrm>
            <a:off x="10050824" y="7116293"/>
            <a:ext cx="3623296" cy="1200329"/>
          </a:xfrm>
          <a:prstGeom prst="rect">
            <a:avLst/>
          </a:prstGeom>
        </p:spPr>
        <p:txBody>
          <a:bodyPr wrap="square">
            <a:spAutoFit/>
          </a:bodyPr>
          <a:lstStyle/>
          <a:p>
            <a:pPr algn="ctr"/>
            <a:r>
              <a:rPr lang="vi-VN" sz="3600" b="1" i="1">
                <a:solidFill>
                  <a:srgbClr val="0D0D0D"/>
                </a:solidFill>
                <a:latin typeface="Times New Roman" panose="02020603050405020304" pitchFamily="18" charset="0"/>
                <a:ea typeface="Calibri" panose="020F0502020204030204" pitchFamily="34" charset="0"/>
              </a:rPr>
              <a:t>Chợ nổi Cái Răng (Cần Thơ)</a:t>
            </a:r>
            <a:endParaRPr lang="en-GB" sz="3600" b="1"/>
          </a:p>
        </p:txBody>
      </p:sp>
      <p:sp>
        <p:nvSpPr>
          <p:cNvPr id="34" name="Rectangle 33"/>
          <p:cNvSpPr/>
          <p:nvPr/>
        </p:nvSpPr>
        <p:spPr>
          <a:xfrm>
            <a:off x="5256332" y="4787151"/>
            <a:ext cx="3917477" cy="1200329"/>
          </a:xfrm>
          <a:prstGeom prst="rect">
            <a:avLst/>
          </a:prstGeom>
        </p:spPr>
        <p:txBody>
          <a:bodyPr wrap="square">
            <a:spAutoFit/>
          </a:bodyPr>
          <a:lstStyle/>
          <a:p>
            <a:pPr algn="ctr"/>
            <a:r>
              <a:rPr lang="en-US" sz="3600" b="1" i="1">
                <a:solidFill>
                  <a:srgbClr val="0D0D0D"/>
                </a:solidFill>
                <a:latin typeface="Times New Roman" panose="02020603050405020304" pitchFamily="18" charset="0"/>
                <a:ea typeface="Calibri" panose="020F0502020204030204" pitchFamily="34" charset="0"/>
              </a:rPr>
              <a:t>Rừng tràm Trà Sư</a:t>
            </a:r>
            <a:r>
              <a:rPr lang="vi-VN" sz="3600" b="1" i="1">
                <a:solidFill>
                  <a:srgbClr val="0D0D0D"/>
                </a:solidFill>
                <a:latin typeface="Times New Roman" panose="02020603050405020304" pitchFamily="18" charset="0"/>
                <a:ea typeface="Calibri" panose="020F0502020204030204" pitchFamily="34" charset="0"/>
              </a:rPr>
              <a:t> (An Giang)</a:t>
            </a:r>
            <a:endParaRPr lang="en-GB" sz="3600" b="1"/>
          </a:p>
        </p:txBody>
      </p:sp>
      <p:sp>
        <p:nvSpPr>
          <p:cNvPr id="35" name="Rectangle 34"/>
          <p:cNvSpPr/>
          <p:nvPr/>
        </p:nvSpPr>
        <p:spPr>
          <a:xfrm>
            <a:off x="919627" y="7837009"/>
            <a:ext cx="2646878" cy="646331"/>
          </a:xfrm>
          <a:prstGeom prst="rect">
            <a:avLst/>
          </a:prstGeom>
        </p:spPr>
        <p:txBody>
          <a:bodyPr wrap="none">
            <a:spAutoFit/>
          </a:bodyPr>
          <a:lstStyle/>
          <a:p>
            <a:r>
              <a:rPr lang="vi-VN" sz="3600" b="1" i="1">
                <a:solidFill>
                  <a:srgbClr val="0D0D0D"/>
                </a:solidFill>
                <a:latin typeface="Times New Roman" panose="02020603050405020304" pitchFamily="18" charset="0"/>
                <a:ea typeface="Calibri" panose="020F0502020204030204" pitchFamily="34" charset="0"/>
              </a:rPr>
              <a:t>Mũi Cà Mau</a:t>
            </a:r>
            <a:endParaRPr lang="en-GB" sz="3600" b="1"/>
          </a:p>
        </p:txBody>
      </p:sp>
    </p:spTree>
    <p:extLst>
      <p:ext uri="{BB962C8B-B14F-4D97-AF65-F5344CB8AC3E}">
        <p14:creationId xmlns:p14="http://schemas.microsoft.com/office/powerpoint/2010/main" val="312076108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4">
                                            <p:txEl>
                                              <p:pRg st="0" end="0"/>
                                            </p:txEl>
                                          </p:spTgt>
                                        </p:tgtEl>
                                        <p:attrNameLst>
                                          <p:attrName>style.visibility</p:attrName>
                                        </p:attrNameLst>
                                      </p:cBhvr>
                                      <p:to>
                                        <p:strVal val="visible"/>
                                      </p:to>
                                    </p:set>
                                    <p:animEffect transition="in" filter="barn(inVertical)">
                                      <p:cBhvr>
                                        <p:cTn id="19" dur="500"/>
                                        <p:tgtEl>
                                          <p:spTgt spid="3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barn(inVertical)">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3" grpId="0"/>
      <p:bldP spid="3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67955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3618833" y="2324100"/>
            <a:ext cx="11050333" cy="3514883"/>
            <a:chOff x="0" y="0"/>
            <a:chExt cx="14733778" cy="3971422"/>
          </a:xfrm>
        </p:grpSpPr>
        <p:sp>
          <p:nvSpPr>
            <p:cNvPr id="8" name="Freeform 8"/>
            <p:cNvSpPr/>
            <p:nvPr/>
          </p:nvSpPr>
          <p:spPr>
            <a:xfrm>
              <a:off x="0" y="0"/>
              <a:ext cx="3971422" cy="3971422"/>
            </a:xfrm>
            <a:custGeom>
              <a:avLst/>
              <a:gdLst/>
              <a:ahLst/>
              <a:cxnLst/>
              <a:rect l="l" t="t" r="r" b="b"/>
              <a:pathLst>
                <a:path w="3971422" h="3971422">
                  <a:moveTo>
                    <a:pt x="0" y="0"/>
                  </a:moveTo>
                  <a:lnTo>
                    <a:pt x="3971422" y="0"/>
                  </a:lnTo>
                  <a:lnTo>
                    <a:pt x="3971422" y="3971422"/>
                  </a:lnTo>
                  <a:lnTo>
                    <a:pt x="0" y="39714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a:off x="3620890" y="0"/>
              <a:ext cx="3971422" cy="3971422"/>
            </a:xfrm>
            <a:custGeom>
              <a:avLst/>
              <a:gdLst/>
              <a:ahLst/>
              <a:cxnLst/>
              <a:rect l="l" t="t" r="r" b="b"/>
              <a:pathLst>
                <a:path w="3971422" h="3971422">
                  <a:moveTo>
                    <a:pt x="0" y="0"/>
                  </a:moveTo>
                  <a:lnTo>
                    <a:pt x="3971421" y="0"/>
                  </a:lnTo>
                  <a:lnTo>
                    <a:pt x="3971421" y="3971422"/>
                  </a:lnTo>
                  <a:lnTo>
                    <a:pt x="0" y="39714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Freeform 10"/>
            <p:cNvSpPr/>
            <p:nvPr/>
          </p:nvSpPr>
          <p:spPr>
            <a:xfrm>
              <a:off x="7154461" y="0"/>
              <a:ext cx="3971422" cy="3971422"/>
            </a:xfrm>
            <a:custGeom>
              <a:avLst/>
              <a:gdLst/>
              <a:ahLst/>
              <a:cxnLst/>
              <a:rect l="l" t="t" r="r" b="b"/>
              <a:pathLst>
                <a:path w="3971422" h="3971422">
                  <a:moveTo>
                    <a:pt x="0" y="0"/>
                  </a:moveTo>
                  <a:lnTo>
                    <a:pt x="3971422" y="0"/>
                  </a:lnTo>
                  <a:lnTo>
                    <a:pt x="3971422" y="3971422"/>
                  </a:lnTo>
                  <a:lnTo>
                    <a:pt x="0" y="39714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a:off x="10762356" y="0"/>
              <a:ext cx="3971422" cy="3971422"/>
            </a:xfrm>
            <a:custGeom>
              <a:avLst/>
              <a:gdLst/>
              <a:ahLst/>
              <a:cxnLst/>
              <a:rect l="l" t="t" r="r" b="b"/>
              <a:pathLst>
                <a:path w="3971422" h="3971422">
                  <a:moveTo>
                    <a:pt x="0" y="0"/>
                  </a:moveTo>
                  <a:lnTo>
                    <a:pt x="3971422" y="0"/>
                  </a:lnTo>
                  <a:lnTo>
                    <a:pt x="3971422" y="3971422"/>
                  </a:lnTo>
                  <a:lnTo>
                    <a:pt x="0" y="39714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sp>
        <p:nvSpPr>
          <p:cNvPr id="12" name="Freeform 12"/>
          <p:cNvSpPr/>
          <p:nvPr/>
        </p:nvSpPr>
        <p:spPr>
          <a:xfrm rot="-3735088">
            <a:off x="-2799267" y="5909449"/>
            <a:ext cx="5327517" cy="2431285"/>
          </a:xfrm>
          <a:custGeom>
            <a:avLst/>
            <a:gdLst/>
            <a:ahLst/>
            <a:cxnLst/>
            <a:rect l="l" t="t" r="r" b="b"/>
            <a:pathLst>
              <a:path w="5327517" h="2431285">
                <a:moveTo>
                  <a:pt x="0" y="0"/>
                </a:moveTo>
                <a:lnTo>
                  <a:pt x="5327517" y="0"/>
                </a:lnTo>
                <a:lnTo>
                  <a:pt x="5327517" y="2431285"/>
                </a:lnTo>
                <a:lnTo>
                  <a:pt x="0" y="243128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rot="1806139">
            <a:off x="-1722512" y="6995044"/>
            <a:ext cx="7264343" cy="5335990"/>
          </a:xfrm>
          <a:custGeom>
            <a:avLst/>
            <a:gdLst/>
            <a:ahLst/>
            <a:cxnLst/>
            <a:rect l="l" t="t" r="r" b="b"/>
            <a:pathLst>
              <a:path w="7264343" h="5335990">
                <a:moveTo>
                  <a:pt x="0" y="0"/>
                </a:moveTo>
                <a:lnTo>
                  <a:pt x="7264343" y="0"/>
                </a:lnTo>
                <a:lnTo>
                  <a:pt x="7264343" y="5335989"/>
                </a:lnTo>
                <a:lnTo>
                  <a:pt x="0" y="533598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4" name="Freeform 14"/>
          <p:cNvSpPr/>
          <p:nvPr/>
        </p:nvSpPr>
        <p:spPr>
          <a:xfrm rot="-8608268">
            <a:off x="16361280" y="4955654"/>
            <a:ext cx="3297662" cy="4823708"/>
          </a:xfrm>
          <a:custGeom>
            <a:avLst/>
            <a:gdLst/>
            <a:ahLst/>
            <a:cxnLst/>
            <a:rect l="l" t="t" r="r" b="b"/>
            <a:pathLst>
              <a:path w="3297662" h="4823708">
                <a:moveTo>
                  <a:pt x="0" y="0"/>
                </a:moveTo>
                <a:lnTo>
                  <a:pt x="3297662" y="0"/>
                </a:lnTo>
                <a:lnTo>
                  <a:pt x="3297662" y="4823708"/>
                </a:lnTo>
                <a:lnTo>
                  <a:pt x="0" y="482370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5" name="Freeform 15"/>
          <p:cNvSpPr/>
          <p:nvPr/>
        </p:nvSpPr>
        <p:spPr>
          <a:xfrm>
            <a:off x="13605200" y="9038784"/>
            <a:ext cx="3654100" cy="3142526"/>
          </a:xfrm>
          <a:custGeom>
            <a:avLst/>
            <a:gdLst/>
            <a:ahLst/>
            <a:cxnLst/>
            <a:rect l="l" t="t" r="r" b="b"/>
            <a:pathLst>
              <a:path w="3654100" h="3142526">
                <a:moveTo>
                  <a:pt x="0" y="0"/>
                </a:moveTo>
                <a:lnTo>
                  <a:pt x="3654100" y="0"/>
                </a:lnTo>
                <a:lnTo>
                  <a:pt x="3654100" y="3142525"/>
                </a:lnTo>
                <a:lnTo>
                  <a:pt x="0" y="31425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6" name="Freeform 16"/>
          <p:cNvSpPr/>
          <p:nvPr/>
        </p:nvSpPr>
        <p:spPr>
          <a:xfrm>
            <a:off x="16106116" y="7535279"/>
            <a:ext cx="2927978" cy="3947029"/>
          </a:xfrm>
          <a:custGeom>
            <a:avLst/>
            <a:gdLst/>
            <a:ahLst/>
            <a:cxnLst/>
            <a:rect l="l" t="t" r="r" b="b"/>
            <a:pathLst>
              <a:path w="2927978" h="3947029">
                <a:moveTo>
                  <a:pt x="0" y="0"/>
                </a:moveTo>
                <a:lnTo>
                  <a:pt x="2927977" y="0"/>
                </a:lnTo>
                <a:lnTo>
                  <a:pt x="2927977" y="3947029"/>
                </a:lnTo>
                <a:lnTo>
                  <a:pt x="0" y="394702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7" name="Freeform 17"/>
          <p:cNvSpPr/>
          <p:nvPr/>
        </p:nvSpPr>
        <p:spPr>
          <a:xfrm>
            <a:off x="477508" y="7955320"/>
            <a:ext cx="1899016" cy="2166927"/>
          </a:xfrm>
          <a:custGeom>
            <a:avLst/>
            <a:gdLst/>
            <a:ahLst/>
            <a:cxnLst/>
            <a:rect l="l" t="t" r="r" b="b"/>
            <a:pathLst>
              <a:path w="1899016" h="2166927">
                <a:moveTo>
                  <a:pt x="0" y="0"/>
                </a:moveTo>
                <a:lnTo>
                  <a:pt x="1899016" y="0"/>
                </a:lnTo>
                <a:lnTo>
                  <a:pt x="1899016" y="2166927"/>
                </a:lnTo>
                <a:lnTo>
                  <a:pt x="0" y="21669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20" name="Freeform 20"/>
          <p:cNvSpPr/>
          <p:nvPr/>
        </p:nvSpPr>
        <p:spPr>
          <a:xfrm rot="5752137">
            <a:off x="-1987163" y="-2381979"/>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21" name="Freeform 2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22" name="TextBox 16"/>
          <p:cNvSpPr txBox="1"/>
          <p:nvPr/>
        </p:nvSpPr>
        <p:spPr>
          <a:xfrm>
            <a:off x="4880126" y="2678263"/>
            <a:ext cx="8516386" cy="2708434"/>
          </a:xfrm>
          <a:prstGeom prst="rect">
            <a:avLst/>
          </a:prstGeom>
        </p:spPr>
        <p:txBody>
          <a:bodyPr wrap="square" lIns="0" tIns="0" rIns="0" bIns="0" rtlCol="0" anchor="t">
            <a:spAutoFit/>
          </a:bodyPr>
          <a:lstStyle/>
          <a:p>
            <a:pPr algn="ctr"/>
            <a:r>
              <a:rPr lang="en-US" sz="88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HOẠT ĐỘNG 4</a:t>
            </a:r>
            <a:endParaRPr lang="vi-VN" sz="8800" b="1">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a:p>
            <a:pPr algn="ctr"/>
            <a:r>
              <a:rPr lang="en-US" sz="88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 VẬN DỤNG</a:t>
            </a:r>
            <a:endParaRPr lang="en-US" sz="8000">
              <a:solidFill>
                <a:srgbClr val="4C4331"/>
              </a:solidFill>
              <a:effectLst>
                <a:glow rad="101600">
                  <a:schemeClr val="accent2">
                    <a:satMod val="175000"/>
                    <a:alpha val="40000"/>
                  </a:schemeClr>
                </a:glow>
              </a:effectLst>
              <a:latin typeface="Times New Roman" panose="02020603050405020304" pitchFamily="18" charset="0"/>
              <a:ea typeface="Pagkaki"/>
              <a:cs typeface="Times New Roman" panose="02020603050405020304" pitchFamily="18" charset="0"/>
              <a:sym typeface="Pagkaki"/>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500"/>
                                        <p:tgtEl>
                                          <p:spTgt spid="2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2">
                                            <p:txEl>
                                              <p:pRg st="1" end="1"/>
                                            </p:txEl>
                                          </p:spTgt>
                                        </p:tgtEl>
                                        <p:attrNameLst>
                                          <p:attrName>style.visibility</p:attrName>
                                        </p:attrNameLst>
                                      </p:cBhvr>
                                      <p:to>
                                        <p:strVal val="visible"/>
                                      </p:to>
                                    </p:set>
                                    <p:animEffect transition="in" filter="barn(inVertical)">
                                      <p:cBhvr>
                                        <p:cTn id="10" dur="500"/>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2886462"/>
            <a:ext cx="16230600" cy="6422865"/>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1987163" y="-2381979"/>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2" name="TextBox 12"/>
          <p:cNvSpPr txBox="1"/>
          <p:nvPr/>
        </p:nvSpPr>
        <p:spPr>
          <a:xfrm>
            <a:off x="2380819" y="3468259"/>
            <a:ext cx="12548999" cy="1477328"/>
          </a:xfrm>
          <a:prstGeom prst="rect">
            <a:avLst/>
          </a:prstGeom>
        </p:spPr>
        <p:txBody>
          <a:bodyPr lIns="0" tIns="0" rIns="0" bIns="0" rtlCol="0" anchor="t">
            <a:spAutoFit/>
          </a:bodyPr>
          <a:lstStyle/>
          <a:p>
            <a:pPr algn="just"/>
            <a:r>
              <a:rPr lang="en-US" sz="4800" b="1">
                <a:latin typeface="Times New Roman" panose="02020603050405020304" pitchFamily="18" charset="0"/>
                <a:cs typeface="Times New Roman" panose="02020603050405020304" pitchFamily="18" charset="0"/>
              </a:rPr>
              <a:t>Yêu cầu: </a:t>
            </a:r>
            <a:r>
              <a:rPr lang="en-US" sz="4800">
                <a:latin typeface="Times New Roman" panose="02020603050405020304" pitchFamily="18" charset="0"/>
                <a:cs typeface="Times New Roman" panose="02020603050405020304" pitchFamily="18" charset="0"/>
              </a:rPr>
              <a:t>HS chụp một bức ảnh, hoặc vẽ tranh minh hoạ một cảnh về loài sếu đầu đỏ</a:t>
            </a:r>
            <a:endParaRPr lang="en-GB" sz="4800">
              <a:latin typeface="Times New Roman" panose="02020603050405020304" pitchFamily="18" charset="0"/>
              <a:cs typeface="Times New Roman" panose="02020603050405020304" pitchFamily="18" charset="0"/>
            </a:endParaRPr>
          </a:p>
        </p:txBody>
      </p:sp>
      <p:sp>
        <p:nvSpPr>
          <p:cNvPr id="13" name="TextBox 13"/>
          <p:cNvSpPr txBox="1"/>
          <p:nvPr/>
        </p:nvSpPr>
        <p:spPr>
          <a:xfrm>
            <a:off x="3323708" y="1056679"/>
            <a:ext cx="11873679" cy="1025922"/>
          </a:xfrm>
          <a:prstGeom prst="rect">
            <a:avLst/>
          </a:prstGeom>
        </p:spPr>
        <p:txBody>
          <a:bodyPr lIns="0" tIns="0" rIns="0" bIns="0" rtlCol="0" anchor="t">
            <a:spAutoFit/>
          </a:bodyPr>
          <a:lstStyle/>
          <a:p>
            <a:pPr lvl="0" algn="ctr">
              <a:lnSpc>
                <a:spcPts val="8000"/>
              </a:lnSpc>
            </a:pPr>
            <a:r>
              <a:rPr lang="en-US" sz="8000" b="1">
                <a:latin typeface="Times New Roman" panose="02020603050405020304" pitchFamily="18" charset="0"/>
                <a:cs typeface="Times New Roman" panose="02020603050405020304" pitchFamily="18" charset="0"/>
              </a:rPr>
              <a:t>Tập làm hoạ sĩ</a:t>
            </a:r>
            <a:r>
              <a:rPr lang="en-US" sz="8000">
                <a:latin typeface="Times New Roman" panose="02020603050405020304" pitchFamily="18" charset="0"/>
                <a:cs typeface="Times New Roman" panose="02020603050405020304" pitchFamily="18" charset="0"/>
              </a:rPr>
              <a:t>, </a:t>
            </a:r>
            <a:r>
              <a:rPr lang="en-US" sz="8000" b="1">
                <a:latin typeface="Times New Roman" panose="02020603050405020304" pitchFamily="18" charset="0"/>
                <a:cs typeface="Times New Roman" panose="02020603050405020304" pitchFamily="18" charset="0"/>
              </a:rPr>
              <a:t>thi sĩ</a:t>
            </a:r>
            <a:endParaRPr lang="en-US" sz="8000">
              <a:solidFill>
                <a:srgbClr val="4C4331"/>
              </a:solidFill>
              <a:latin typeface="Times New Roman" panose="02020603050405020304" pitchFamily="18" charset="0"/>
              <a:ea typeface="Pagkaki"/>
              <a:cs typeface="Times New Roman" panose="02020603050405020304" pitchFamily="18" charset="0"/>
              <a:sym typeface="Pagkaki"/>
            </a:endParaRPr>
          </a:p>
        </p:txBody>
      </p:sp>
      <p:sp>
        <p:nvSpPr>
          <p:cNvPr id="16" name="Freeform 16"/>
          <p:cNvSpPr/>
          <p:nvPr/>
        </p:nvSpPr>
        <p:spPr>
          <a:xfrm>
            <a:off x="1327971" y="1028700"/>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7" name="Rectangle 16"/>
          <p:cNvSpPr/>
          <p:nvPr/>
        </p:nvSpPr>
        <p:spPr>
          <a:xfrm>
            <a:off x="2334422" y="5567397"/>
            <a:ext cx="12595395" cy="1569660"/>
          </a:xfrm>
          <a:prstGeom prst="rect">
            <a:avLst/>
          </a:prstGeom>
        </p:spPr>
        <p:txBody>
          <a:bodyPr wrap="square">
            <a:spAutoFit/>
          </a:bodyPr>
          <a:lstStyle/>
          <a:p>
            <a:pPr algn="just"/>
            <a:r>
              <a:rPr lang="vi-VN" sz="4800" b="1">
                <a:latin typeface="Times New Roman" panose="02020603050405020304" pitchFamily="18" charset="0"/>
                <a:ea typeface="Calibri" panose="020F0502020204030204" pitchFamily="34" charset="0"/>
                <a:cs typeface="Times New Roman" panose="02020603050405020304" pitchFamily="18" charset="0"/>
              </a:rPr>
              <a:t>Dự án</a:t>
            </a:r>
            <a:r>
              <a:rPr lang="vi-VN" sz="4800">
                <a:latin typeface="Times New Roman" panose="02020603050405020304" pitchFamily="18" charset="0"/>
                <a:ea typeface="Calibri" panose="020F0502020204030204" pitchFamily="34" charset="0"/>
                <a:cs typeface="Times New Roman" panose="02020603050405020304" pitchFamily="18" charset="0"/>
              </a:rPr>
              <a:t>: Bằng những hiểu biết của mình, hãy giới thiệu về một danh lam thắng cảnh ở Việt Nam</a:t>
            </a:r>
            <a:endParaRPr lang="en-GB" sz="4800">
              <a:latin typeface="Times New Roman" panose="02020603050405020304" pitchFamily="18" charset="0"/>
              <a:cs typeface="Times New Roman" panose="02020603050405020304" pitchFamily="18"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DDC55F"/>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grpSp>
      <p:sp>
        <p:nvSpPr>
          <p:cNvPr id="7" name="Freeform 7"/>
          <p:cNvSpPr/>
          <p:nvPr/>
        </p:nvSpPr>
        <p:spPr>
          <a:xfrm>
            <a:off x="10350370" y="1196689"/>
            <a:ext cx="6413026" cy="6413026"/>
          </a:xfrm>
          <a:custGeom>
            <a:avLst/>
            <a:gdLst/>
            <a:ahLst/>
            <a:cxnLst/>
            <a:rect l="l" t="t" r="r" b="b"/>
            <a:pathLst>
              <a:path w="6413026" h="6413026">
                <a:moveTo>
                  <a:pt x="0" y="0"/>
                </a:moveTo>
                <a:lnTo>
                  <a:pt x="6413026" y="0"/>
                </a:lnTo>
                <a:lnTo>
                  <a:pt x="6413026" y="6413025"/>
                </a:lnTo>
                <a:lnTo>
                  <a:pt x="0" y="6413025"/>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sp>
        <p:nvSpPr>
          <p:cNvPr id="8" name="Freeform 8"/>
          <p:cNvSpPr/>
          <p:nvPr/>
        </p:nvSpPr>
        <p:spPr>
          <a:xfrm>
            <a:off x="10753963" y="1554378"/>
            <a:ext cx="5523846" cy="5544006"/>
          </a:xfrm>
          <a:custGeom>
            <a:avLst/>
            <a:gdLst/>
            <a:ahLst/>
            <a:cxnLst/>
            <a:rect l="l" t="t" r="r" b="b"/>
            <a:pathLst>
              <a:path w="5523846" h="5544006">
                <a:moveTo>
                  <a:pt x="0" y="0"/>
                </a:moveTo>
                <a:lnTo>
                  <a:pt x="5523846" y="0"/>
                </a:lnTo>
                <a:lnTo>
                  <a:pt x="5523846" y="5544006"/>
                </a:lnTo>
                <a:lnTo>
                  <a:pt x="0" y="554400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9" name="Group 9"/>
          <p:cNvGrpSpPr/>
          <p:nvPr/>
        </p:nvGrpSpPr>
        <p:grpSpPr>
          <a:xfrm>
            <a:off x="10953899" y="2609565"/>
            <a:ext cx="5123974" cy="3433633"/>
            <a:chOff x="0" y="0"/>
            <a:chExt cx="1212933" cy="812800"/>
          </a:xfrm>
        </p:grpSpPr>
        <p:sp>
          <p:nvSpPr>
            <p:cNvPr id="10" name="Freeform 10"/>
            <p:cNvSpPr/>
            <p:nvPr/>
          </p:nvSpPr>
          <p:spPr>
            <a:xfrm>
              <a:off x="0" y="0"/>
              <a:ext cx="1212933" cy="812800"/>
            </a:xfrm>
            <a:custGeom>
              <a:avLst/>
              <a:gdLst/>
              <a:ahLst/>
              <a:cxnLst/>
              <a:rect l="l" t="t" r="r" b="b"/>
              <a:pathLst>
                <a:path w="1212933" h="812800">
                  <a:moveTo>
                    <a:pt x="0" y="0"/>
                  </a:moveTo>
                  <a:lnTo>
                    <a:pt x="1212933" y="0"/>
                  </a:lnTo>
                  <a:lnTo>
                    <a:pt x="1212933" y="812800"/>
                  </a:lnTo>
                  <a:lnTo>
                    <a:pt x="0" y="812800"/>
                  </a:lnTo>
                  <a:close/>
                </a:path>
              </a:pathLst>
            </a:custGeom>
            <a:solidFill>
              <a:srgbClr val="B2B9D7"/>
            </a:solidFill>
          </p:spPr>
          <p:txBody>
            <a:bodyPr/>
            <a:lstStyle/>
            <a:p>
              <a:endParaRPr lang="en-US"/>
            </a:p>
          </p:txBody>
        </p:sp>
        <p:sp>
          <p:nvSpPr>
            <p:cNvPr id="11" name="TextBox 11"/>
            <p:cNvSpPr txBox="1"/>
            <p:nvPr/>
          </p:nvSpPr>
          <p:spPr>
            <a:xfrm>
              <a:off x="0" y="-19050"/>
              <a:ext cx="1212933" cy="831850"/>
            </a:xfrm>
            <a:prstGeom prst="rect">
              <a:avLst/>
            </a:prstGeom>
          </p:spPr>
          <p:txBody>
            <a:bodyPr lIns="67913" tIns="67913" rIns="67913" bIns="67913" rtlCol="0" anchor="ctr"/>
            <a:lstStyle/>
            <a:p>
              <a:pPr algn="ctr">
                <a:lnSpc>
                  <a:spcPts val="2060"/>
                </a:lnSpc>
              </a:pPr>
              <a:endParaRPr/>
            </a:p>
          </p:txBody>
        </p:sp>
      </p:grpSp>
      <p:grpSp>
        <p:nvGrpSpPr>
          <p:cNvPr id="12" name="Group 12"/>
          <p:cNvGrpSpPr/>
          <p:nvPr/>
        </p:nvGrpSpPr>
        <p:grpSpPr>
          <a:xfrm>
            <a:off x="1028700" y="1196689"/>
            <a:ext cx="8320839" cy="8061611"/>
            <a:chOff x="0" y="0"/>
            <a:chExt cx="11094452" cy="10748815"/>
          </a:xfrm>
        </p:grpSpPr>
        <p:sp>
          <p:nvSpPr>
            <p:cNvPr id="13" name="Freeform 13"/>
            <p:cNvSpPr/>
            <p:nvPr/>
          </p:nvSpPr>
          <p:spPr>
            <a:xfrm rot="-5400000">
              <a:off x="2087144" y="-2087144"/>
              <a:ext cx="6920164" cy="11094452"/>
            </a:xfrm>
            <a:custGeom>
              <a:avLst/>
              <a:gdLst/>
              <a:ahLst/>
              <a:cxnLst/>
              <a:rect l="l" t="t" r="r" b="b"/>
              <a:pathLst>
                <a:path w="6920164" h="11094452">
                  <a:moveTo>
                    <a:pt x="0" y="0"/>
                  </a:moveTo>
                  <a:lnTo>
                    <a:pt x="6920164" y="0"/>
                  </a:lnTo>
                  <a:lnTo>
                    <a:pt x="6920164" y="11094452"/>
                  </a:lnTo>
                  <a:lnTo>
                    <a:pt x="0" y="1109445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4" name="Freeform 14"/>
            <p:cNvSpPr/>
            <p:nvPr/>
          </p:nvSpPr>
          <p:spPr>
            <a:xfrm rot="-5400000">
              <a:off x="3531709" y="3186073"/>
              <a:ext cx="4031034" cy="11094452"/>
            </a:xfrm>
            <a:custGeom>
              <a:avLst/>
              <a:gdLst/>
              <a:ahLst/>
              <a:cxnLst/>
              <a:rect l="l" t="t" r="r" b="b"/>
              <a:pathLst>
                <a:path w="4031034" h="11094452">
                  <a:moveTo>
                    <a:pt x="0" y="0"/>
                  </a:moveTo>
                  <a:lnTo>
                    <a:pt x="4031034" y="0"/>
                  </a:lnTo>
                  <a:lnTo>
                    <a:pt x="4031034" y="11094451"/>
                  </a:lnTo>
                  <a:lnTo>
                    <a:pt x="0" y="11094451"/>
                  </a:lnTo>
                  <a:lnTo>
                    <a:pt x="0" y="0"/>
                  </a:lnTo>
                  <a:close/>
                </a:path>
              </a:pathLst>
            </a:custGeom>
            <a:blipFill>
              <a:blip r:embed="rId8">
                <a:extLst>
                  <a:ext uri="{96DAC541-7B7A-43D3-8B79-37D633B846F1}">
                    <asvg:svgBlip xmlns:asvg="http://schemas.microsoft.com/office/drawing/2016/SVG/main" r:embed="rId9"/>
                  </a:ext>
                </a:extLst>
              </a:blip>
              <a:stretch>
                <a:fillRect r="-71672"/>
              </a:stretch>
            </a:blipFill>
          </p:spPr>
          <p:txBody>
            <a:bodyPr/>
            <a:lstStyle/>
            <a:p>
              <a:endParaRPr lang="en-US"/>
            </a:p>
          </p:txBody>
        </p:sp>
      </p:grpSp>
      <p:sp>
        <p:nvSpPr>
          <p:cNvPr id="17" name="Freeform 17"/>
          <p:cNvSpPr/>
          <p:nvPr/>
        </p:nvSpPr>
        <p:spPr>
          <a:xfrm>
            <a:off x="3157661" y="1444028"/>
            <a:ext cx="4667866" cy="789294"/>
          </a:xfrm>
          <a:custGeom>
            <a:avLst/>
            <a:gdLst/>
            <a:ahLst/>
            <a:cxnLst/>
            <a:rect l="l" t="t" r="r" b="b"/>
            <a:pathLst>
              <a:path w="4667866" h="789294">
                <a:moveTo>
                  <a:pt x="0" y="0"/>
                </a:moveTo>
                <a:lnTo>
                  <a:pt x="4667866" y="0"/>
                </a:lnTo>
                <a:lnTo>
                  <a:pt x="4667866" y="789293"/>
                </a:lnTo>
                <a:lnTo>
                  <a:pt x="0" y="78929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8" name="Freeform 18"/>
          <p:cNvSpPr/>
          <p:nvPr/>
        </p:nvSpPr>
        <p:spPr>
          <a:xfrm>
            <a:off x="11847566" y="2603997"/>
            <a:ext cx="3183000" cy="3521991"/>
          </a:xfrm>
          <a:custGeom>
            <a:avLst/>
            <a:gdLst/>
            <a:ahLst/>
            <a:cxnLst/>
            <a:rect l="l" t="t" r="r" b="b"/>
            <a:pathLst>
              <a:path w="3183000" h="3521991">
                <a:moveTo>
                  <a:pt x="0" y="0"/>
                </a:moveTo>
                <a:lnTo>
                  <a:pt x="3183000" y="0"/>
                </a:lnTo>
                <a:lnTo>
                  <a:pt x="3183000" y="3521991"/>
                </a:lnTo>
                <a:lnTo>
                  <a:pt x="0" y="352199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9" name="TextBox 19"/>
          <p:cNvSpPr txBox="1"/>
          <p:nvPr/>
        </p:nvSpPr>
        <p:spPr>
          <a:xfrm>
            <a:off x="1383935" y="2319101"/>
            <a:ext cx="7241731" cy="6647974"/>
          </a:xfrm>
          <a:prstGeom prst="rect">
            <a:avLst/>
          </a:prstGeom>
        </p:spPr>
        <p:txBody>
          <a:bodyPr wrap="square" lIns="0" tIns="0" rIns="0" bIns="0" rtlCol="0" anchor="t">
            <a:spAutoFit/>
          </a:bodyPr>
          <a:lstStyle/>
          <a:p>
            <a:pPr algn="ctr"/>
            <a:r>
              <a:rPr lang="pt-BR" sz="4800" b="1">
                <a:latin typeface="Times New Roman" panose="02020603050405020304" pitchFamily="18" charset="0"/>
                <a:cs typeface="Times New Roman" panose="02020603050405020304" pitchFamily="18" charset="0"/>
              </a:rPr>
              <a:t>HS thực hiện ở nhà</a:t>
            </a:r>
            <a:endParaRPr lang="en-GB" sz="4800" b="1">
              <a:latin typeface="Times New Roman" panose="02020603050405020304" pitchFamily="18" charset="0"/>
              <a:cs typeface="Times New Roman" panose="02020603050405020304" pitchFamily="18" charset="0"/>
            </a:endParaRPr>
          </a:p>
          <a:p>
            <a:pPr algn="just"/>
            <a:r>
              <a:rPr lang="pt-BR" sz="4800" b="1">
                <a:latin typeface="Times New Roman" panose="02020603050405020304" pitchFamily="18" charset="0"/>
                <a:cs typeface="Times New Roman" panose="02020603050405020304" pitchFamily="18" charset="0"/>
              </a:rPr>
              <a:t>- </a:t>
            </a:r>
            <a:r>
              <a:rPr lang="pt-BR" sz="4800">
                <a:latin typeface="Times New Roman" panose="02020603050405020304" pitchFamily="18" charset="0"/>
                <a:cs typeface="Times New Roman" panose="02020603050405020304" pitchFamily="18" charset="0"/>
              </a:rPr>
              <a:t>Tìm đọc các văn bản thông tin </a:t>
            </a:r>
            <a:r>
              <a:rPr lang="vi-VN" sz="4800">
                <a:latin typeface="Times New Roman" panose="02020603050405020304" pitchFamily="18" charset="0"/>
                <a:cs typeface="Times New Roman" panose="02020603050405020304" pitchFamily="18" charset="0"/>
              </a:rPr>
              <a:t>thuyết minh về một danh lam thắng cảnh ở Việt Nam.</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Chuẩn bị nội dung cho phần Viết: Hãy thuyết minh giới thiệu về một danh lam thắng cảnh ở Việt Nam mà em yêu thích.</a:t>
            </a:r>
            <a:endParaRPr lang="en-GB" sz="4800">
              <a:latin typeface="Times New Roman" panose="02020603050405020304" pitchFamily="18" charset="0"/>
              <a:cs typeface="Times New Roman" panose="02020603050405020304" pitchFamily="18"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1000"/>
                                        <p:tgtEl>
                                          <p:spTgt spid="19">
                                            <p:txEl>
                                              <p:pRg st="0" end="0"/>
                                            </p:txEl>
                                          </p:spTgt>
                                        </p:tgtEl>
                                      </p:cBhvr>
                                    </p:animEffect>
                                    <p:anim calcmode="lin" valueType="num">
                                      <p:cBhvr>
                                        <p:cTn id="8"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fade">
                                      <p:cBhvr>
                                        <p:cTn id="12" dur="1000"/>
                                        <p:tgtEl>
                                          <p:spTgt spid="19">
                                            <p:txEl>
                                              <p:pRg st="1" end="1"/>
                                            </p:txEl>
                                          </p:spTgt>
                                        </p:tgtEl>
                                      </p:cBhvr>
                                    </p:animEffect>
                                    <p:anim calcmode="lin" valueType="num">
                                      <p:cBhvr>
                                        <p:cTn id="13" dur="1000" fill="hold"/>
                                        <p:tgtEl>
                                          <p:spTgt spid="1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9">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fade">
                                      <p:cBhvr>
                                        <p:cTn id="17" dur="1000"/>
                                        <p:tgtEl>
                                          <p:spTgt spid="19">
                                            <p:txEl>
                                              <p:pRg st="2" end="2"/>
                                            </p:txEl>
                                          </p:spTgt>
                                        </p:tgtEl>
                                      </p:cBhvr>
                                    </p:animEffect>
                                    <p:anim calcmode="lin" valueType="num">
                                      <p:cBhvr>
                                        <p:cTn id="18" dur="1000" fill="hold"/>
                                        <p:tgtEl>
                                          <p:spTgt spid="19">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8ED"/>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4063665" y="3783979"/>
            <a:ext cx="10160669" cy="2024170"/>
            <a:chOff x="0" y="0"/>
            <a:chExt cx="13547559" cy="2698894"/>
          </a:xfrm>
        </p:grpSpPr>
        <p:sp>
          <p:nvSpPr>
            <p:cNvPr id="8" name="Freeform 8"/>
            <p:cNvSpPr/>
            <p:nvPr/>
          </p:nvSpPr>
          <p:spPr>
            <a:xfrm rot="-5400000">
              <a:off x="5568773" y="-5568773"/>
              <a:ext cx="2410013" cy="13547559"/>
            </a:xfrm>
            <a:custGeom>
              <a:avLst/>
              <a:gdLst/>
              <a:ahLst/>
              <a:cxnLst/>
              <a:rect l="l" t="t" r="r" b="b"/>
              <a:pathLst>
                <a:path w="2410013" h="13547559">
                  <a:moveTo>
                    <a:pt x="0" y="0"/>
                  </a:moveTo>
                  <a:lnTo>
                    <a:pt x="2410013" y="0"/>
                  </a:lnTo>
                  <a:lnTo>
                    <a:pt x="2410013" y="13547559"/>
                  </a:lnTo>
                  <a:lnTo>
                    <a:pt x="0" y="13547559"/>
                  </a:lnTo>
                  <a:lnTo>
                    <a:pt x="0" y="0"/>
                  </a:lnTo>
                  <a:close/>
                </a:path>
              </a:pathLst>
            </a:custGeom>
            <a:blipFill>
              <a:blip r:embed="rId4">
                <a:extLst>
                  <a:ext uri="{96DAC541-7B7A-43D3-8B79-37D633B846F1}">
                    <asvg:svgBlip xmlns:asvg="http://schemas.microsoft.com/office/drawing/2016/SVG/main" r:embed="rId5"/>
                  </a:ext>
                </a:extLst>
              </a:blip>
              <a:stretch>
                <a:fillRect l="-250632"/>
              </a:stretch>
            </a:blipFill>
          </p:spPr>
          <p:txBody>
            <a:bodyPr/>
            <a:lstStyle/>
            <a:p>
              <a:endParaRPr lang="en-US"/>
            </a:p>
          </p:txBody>
        </p:sp>
        <p:sp>
          <p:nvSpPr>
            <p:cNvPr id="9" name="Freeform 9"/>
            <p:cNvSpPr/>
            <p:nvPr/>
          </p:nvSpPr>
          <p:spPr>
            <a:xfrm rot="-5400000" flipH="1">
              <a:off x="5568773" y="-5279892"/>
              <a:ext cx="2410013" cy="13547559"/>
            </a:xfrm>
            <a:custGeom>
              <a:avLst/>
              <a:gdLst/>
              <a:ahLst/>
              <a:cxnLst/>
              <a:rect l="l" t="t" r="r" b="b"/>
              <a:pathLst>
                <a:path w="2410013" h="13547559">
                  <a:moveTo>
                    <a:pt x="2410013" y="0"/>
                  </a:moveTo>
                  <a:lnTo>
                    <a:pt x="0" y="0"/>
                  </a:lnTo>
                  <a:lnTo>
                    <a:pt x="0" y="13547559"/>
                  </a:lnTo>
                  <a:lnTo>
                    <a:pt x="2410013" y="13547559"/>
                  </a:lnTo>
                  <a:lnTo>
                    <a:pt x="2410013" y="0"/>
                  </a:lnTo>
                  <a:close/>
                </a:path>
              </a:pathLst>
            </a:custGeom>
            <a:blipFill>
              <a:blip r:embed="rId4">
                <a:extLst>
                  <a:ext uri="{96DAC541-7B7A-43D3-8B79-37D633B846F1}">
                    <asvg:svgBlip xmlns:asvg="http://schemas.microsoft.com/office/drawing/2016/SVG/main" r:embed="rId5"/>
                  </a:ext>
                </a:extLst>
              </a:blip>
              <a:stretch>
                <a:fillRect l="-250632"/>
              </a:stretch>
            </a:blipFill>
          </p:spPr>
          <p:txBody>
            <a:bodyPr/>
            <a:lstStyle/>
            <a:p>
              <a:endParaRPr lang="en-US"/>
            </a:p>
          </p:txBody>
        </p:sp>
        <p:sp>
          <p:nvSpPr>
            <p:cNvPr id="10" name="TextBox 10"/>
            <p:cNvSpPr txBox="1"/>
            <p:nvPr/>
          </p:nvSpPr>
          <p:spPr>
            <a:xfrm>
              <a:off x="642033" y="150588"/>
              <a:ext cx="12263492" cy="2359622"/>
            </a:xfrm>
            <a:prstGeom prst="rect">
              <a:avLst/>
            </a:prstGeom>
          </p:spPr>
          <p:txBody>
            <a:bodyPr lIns="0" tIns="0" rIns="0" bIns="0" rtlCol="0" anchor="t">
              <a:spAutoFit/>
            </a:bodyPr>
            <a:lstStyle/>
            <a:p>
              <a:pPr marL="0" lvl="1" indent="0" algn="ctr"/>
              <a:r>
                <a:rPr lang="vi-VN" sz="11500" b="1">
                  <a:solidFill>
                    <a:srgbClr val="4C4331"/>
                  </a:solidFill>
                  <a:latin typeface="Times New Roman" panose="02020603050405020304" pitchFamily="18" charset="0"/>
                  <a:ea typeface="Pagkaki"/>
                  <a:cs typeface="Times New Roman" panose="02020603050405020304" pitchFamily="18" charset="0"/>
                  <a:sym typeface="Pagkaki"/>
                </a:rPr>
                <a:t>Thank you!!!</a:t>
              </a:r>
              <a:endParaRPr lang="en-US" sz="11500" b="1">
                <a:solidFill>
                  <a:srgbClr val="4C4331"/>
                </a:solidFill>
                <a:latin typeface="Times New Roman" panose="02020603050405020304" pitchFamily="18" charset="0"/>
                <a:ea typeface="Pagkaki"/>
                <a:cs typeface="Times New Roman" panose="02020603050405020304" pitchFamily="18" charset="0"/>
                <a:sym typeface="Pagkaki"/>
              </a:endParaRPr>
            </a:p>
          </p:txBody>
        </p:sp>
      </p:grpSp>
      <p:sp>
        <p:nvSpPr>
          <p:cNvPr id="12" name="Freeform 12"/>
          <p:cNvSpPr/>
          <p:nvPr/>
        </p:nvSpPr>
        <p:spPr>
          <a:xfrm rot="-3735088">
            <a:off x="-1981279" y="5909449"/>
            <a:ext cx="5327517" cy="2431285"/>
          </a:xfrm>
          <a:custGeom>
            <a:avLst/>
            <a:gdLst/>
            <a:ahLst/>
            <a:cxnLst/>
            <a:rect l="l" t="t" r="r" b="b"/>
            <a:pathLst>
              <a:path w="5327517" h="2431285">
                <a:moveTo>
                  <a:pt x="0" y="0"/>
                </a:moveTo>
                <a:lnTo>
                  <a:pt x="5327516" y="0"/>
                </a:lnTo>
                <a:lnTo>
                  <a:pt x="5327516" y="2431285"/>
                </a:lnTo>
                <a:lnTo>
                  <a:pt x="0" y="243128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rot="5752137">
            <a:off x="-2130845" y="-3011945"/>
            <a:ext cx="7609358" cy="6668565"/>
          </a:xfrm>
          <a:custGeom>
            <a:avLst/>
            <a:gdLst/>
            <a:ahLst/>
            <a:cxnLst/>
            <a:rect l="l" t="t" r="r" b="b"/>
            <a:pathLst>
              <a:path w="7609358" h="6668565">
                <a:moveTo>
                  <a:pt x="0" y="0"/>
                </a:moveTo>
                <a:lnTo>
                  <a:pt x="7609358" y="0"/>
                </a:lnTo>
                <a:lnTo>
                  <a:pt x="7609358" y="6668564"/>
                </a:lnTo>
                <a:lnTo>
                  <a:pt x="0" y="666856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4" name="Freeform 14"/>
          <p:cNvSpPr/>
          <p:nvPr/>
        </p:nvSpPr>
        <p:spPr>
          <a:xfrm rot="-8608268">
            <a:off x="16361280" y="4955654"/>
            <a:ext cx="3297662" cy="4823708"/>
          </a:xfrm>
          <a:custGeom>
            <a:avLst/>
            <a:gdLst/>
            <a:ahLst/>
            <a:cxnLst/>
            <a:rect l="l" t="t" r="r" b="b"/>
            <a:pathLst>
              <a:path w="3297662" h="4823708">
                <a:moveTo>
                  <a:pt x="0" y="0"/>
                </a:moveTo>
                <a:lnTo>
                  <a:pt x="3297662" y="0"/>
                </a:lnTo>
                <a:lnTo>
                  <a:pt x="3297662" y="4823708"/>
                </a:lnTo>
                <a:lnTo>
                  <a:pt x="0" y="482370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5" name="Freeform 15"/>
          <p:cNvSpPr/>
          <p:nvPr/>
        </p:nvSpPr>
        <p:spPr>
          <a:xfrm rot="-7515516">
            <a:off x="13667804" y="-2105368"/>
            <a:ext cx="6789768" cy="5616990"/>
          </a:xfrm>
          <a:custGeom>
            <a:avLst/>
            <a:gdLst/>
            <a:ahLst/>
            <a:cxnLst/>
            <a:rect l="l" t="t" r="r" b="b"/>
            <a:pathLst>
              <a:path w="6789768" h="5616990">
                <a:moveTo>
                  <a:pt x="0" y="0"/>
                </a:moveTo>
                <a:lnTo>
                  <a:pt x="6789768" y="0"/>
                </a:lnTo>
                <a:lnTo>
                  <a:pt x="6789768" y="5616990"/>
                </a:lnTo>
                <a:lnTo>
                  <a:pt x="0" y="56169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6" name="Freeform 16"/>
          <p:cNvSpPr/>
          <p:nvPr/>
        </p:nvSpPr>
        <p:spPr>
          <a:xfrm>
            <a:off x="13386941" y="6501535"/>
            <a:ext cx="5722285" cy="5087632"/>
          </a:xfrm>
          <a:custGeom>
            <a:avLst/>
            <a:gdLst/>
            <a:ahLst/>
            <a:cxnLst/>
            <a:rect l="l" t="t" r="r" b="b"/>
            <a:pathLst>
              <a:path w="5722285" h="5087632">
                <a:moveTo>
                  <a:pt x="0" y="0"/>
                </a:moveTo>
                <a:lnTo>
                  <a:pt x="5722285" y="0"/>
                </a:lnTo>
                <a:lnTo>
                  <a:pt x="5722285" y="5087632"/>
                </a:lnTo>
                <a:lnTo>
                  <a:pt x="0" y="508763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7" name="Freeform 17"/>
          <p:cNvSpPr/>
          <p:nvPr/>
        </p:nvSpPr>
        <p:spPr>
          <a:xfrm rot="1806139">
            <a:off x="-785333" y="6995044"/>
            <a:ext cx="7264343" cy="5335990"/>
          </a:xfrm>
          <a:custGeom>
            <a:avLst/>
            <a:gdLst/>
            <a:ahLst/>
            <a:cxnLst/>
            <a:rect l="l" t="t" r="r" b="b"/>
            <a:pathLst>
              <a:path w="7264343" h="5335990">
                <a:moveTo>
                  <a:pt x="0" y="0"/>
                </a:moveTo>
                <a:lnTo>
                  <a:pt x="7264343" y="0"/>
                </a:lnTo>
                <a:lnTo>
                  <a:pt x="7264343" y="5335989"/>
                </a:lnTo>
                <a:lnTo>
                  <a:pt x="0" y="533598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8" name="Freeform 18"/>
          <p:cNvSpPr/>
          <p:nvPr/>
        </p:nvSpPr>
        <p:spPr>
          <a:xfrm rot="106033">
            <a:off x="-619674" y="6556845"/>
            <a:ext cx="3392588" cy="4846554"/>
          </a:xfrm>
          <a:custGeom>
            <a:avLst/>
            <a:gdLst/>
            <a:ahLst/>
            <a:cxnLst/>
            <a:rect l="l" t="t" r="r" b="b"/>
            <a:pathLst>
              <a:path w="3392588" h="4846554">
                <a:moveTo>
                  <a:pt x="0" y="0"/>
                </a:moveTo>
                <a:lnTo>
                  <a:pt x="3392588" y="0"/>
                </a:lnTo>
                <a:lnTo>
                  <a:pt x="3392588" y="4846554"/>
                </a:lnTo>
                <a:lnTo>
                  <a:pt x="0" y="4846554"/>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9" name="Freeform 19"/>
          <p:cNvSpPr/>
          <p:nvPr/>
        </p:nvSpPr>
        <p:spPr>
          <a:xfrm rot="-1323996">
            <a:off x="3380119" y="249090"/>
            <a:ext cx="2150580" cy="1192594"/>
          </a:xfrm>
          <a:custGeom>
            <a:avLst/>
            <a:gdLst/>
            <a:ahLst/>
            <a:cxnLst/>
            <a:rect l="l" t="t" r="r" b="b"/>
            <a:pathLst>
              <a:path w="2150580" h="1192594">
                <a:moveTo>
                  <a:pt x="0" y="0"/>
                </a:moveTo>
                <a:lnTo>
                  <a:pt x="2150580" y="0"/>
                </a:lnTo>
                <a:lnTo>
                  <a:pt x="2150580" y="1192594"/>
                </a:lnTo>
                <a:lnTo>
                  <a:pt x="0" y="1192594"/>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20" name="Freeform 20"/>
          <p:cNvSpPr/>
          <p:nvPr/>
        </p:nvSpPr>
        <p:spPr>
          <a:xfrm rot="-2781437">
            <a:off x="16514360" y="325560"/>
            <a:ext cx="2273772" cy="2277914"/>
          </a:xfrm>
          <a:custGeom>
            <a:avLst/>
            <a:gdLst/>
            <a:ahLst/>
            <a:cxnLst/>
            <a:rect l="l" t="t" r="r" b="b"/>
            <a:pathLst>
              <a:path w="2273772" h="2277914">
                <a:moveTo>
                  <a:pt x="0" y="0"/>
                </a:moveTo>
                <a:lnTo>
                  <a:pt x="2273772" y="0"/>
                </a:lnTo>
                <a:lnTo>
                  <a:pt x="2273772" y="2277914"/>
                </a:lnTo>
                <a:lnTo>
                  <a:pt x="0" y="2277914"/>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21" name="Freeform 21"/>
          <p:cNvSpPr/>
          <p:nvPr/>
        </p:nvSpPr>
        <p:spPr>
          <a:xfrm rot="928475">
            <a:off x="-412091" y="740111"/>
            <a:ext cx="2189139" cy="1448812"/>
          </a:xfrm>
          <a:custGeom>
            <a:avLst/>
            <a:gdLst/>
            <a:ahLst/>
            <a:cxnLst/>
            <a:rect l="l" t="t" r="r" b="b"/>
            <a:pathLst>
              <a:path w="2189139" h="1448812">
                <a:moveTo>
                  <a:pt x="0" y="0"/>
                </a:moveTo>
                <a:lnTo>
                  <a:pt x="2189140" y="0"/>
                </a:lnTo>
                <a:lnTo>
                  <a:pt x="2189140" y="1448812"/>
                </a:lnTo>
                <a:lnTo>
                  <a:pt x="0" y="1448812"/>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1034584" y="1524417"/>
            <a:ext cx="5714871" cy="5714871"/>
            <a:chOff x="0" y="0"/>
            <a:chExt cx="7619829" cy="7619829"/>
          </a:xfrm>
        </p:grpSpPr>
        <p:sp>
          <p:nvSpPr>
            <p:cNvPr id="8" name="Freeform 8"/>
            <p:cNvSpPr/>
            <p:nvPr/>
          </p:nvSpPr>
          <p:spPr>
            <a:xfrm>
              <a:off x="0" y="0"/>
              <a:ext cx="7619829" cy="7619829"/>
            </a:xfrm>
            <a:custGeom>
              <a:avLst/>
              <a:gdLst/>
              <a:ahLst/>
              <a:cxnLst/>
              <a:rect l="l" t="t" r="r" b="b"/>
              <a:pathLst>
                <a:path w="7619829" h="7619829">
                  <a:moveTo>
                    <a:pt x="0" y="0"/>
                  </a:moveTo>
                  <a:lnTo>
                    <a:pt x="7619829" y="0"/>
                  </a:lnTo>
                  <a:lnTo>
                    <a:pt x="7619829" y="7619829"/>
                  </a:lnTo>
                  <a:lnTo>
                    <a:pt x="0" y="7619829"/>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grpSp>
          <p:nvGrpSpPr>
            <p:cNvPr id="9" name="Group 9"/>
            <p:cNvGrpSpPr/>
            <p:nvPr/>
          </p:nvGrpSpPr>
          <p:grpSpPr>
            <a:xfrm>
              <a:off x="998034" y="867040"/>
              <a:ext cx="5780039" cy="5832156"/>
              <a:chOff x="0" y="0"/>
              <a:chExt cx="1179126" cy="1189758"/>
            </a:xfrm>
          </p:grpSpPr>
          <p:sp>
            <p:nvSpPr>
              <p:cNvPr id="10" name="Freeform 10"/>
              <p:cNvSpPr/>
              <p:nvPr/>
            </p:nvSpPr>
            <p:spPr>
              <a:xfrm>
                <a:off x="0" y="0"/>
                <a:ext cx="1179126" cy="1189758"/>
              </a:xfrm>
              <a:custGeom>
                <a:avLst/>
                <a:gdLst/>
                <a:ahLst/>
                <a:cxnLst/>
                <a:rect l="l" t="t" r="r" b="b"/>
                <a:pathLst>
                  <a:path w="1179126" h="1189758">
                    <a:moveTo>
                      <a:pt x="0" y="0"/>
                    </a:moveTo>
                    <a:lnTo>
                      <a:pt x="1179126" y="0"/>
                    </a:lnTo>
                    <a:lnTo>
                      <a:pt x="1179126" y="1189758"/>
                    </a:lnTo>
                    <a:lnTo>
                      <a:pt x="0" y="1189758"/>
                    </a:lnTo>
                    <a:close/>
                  </a:path>
                </a:pathLst>
              </a:custGeom>
              <a:solidFill>
                <a:srgbClr val="9DB7BE"/>
              </a:solidFill>
            </p:spPr>
            <p:txBody>
              <a:bodyPr/>
              <a:lstStyle/>
              <a:p>
                <a:endParaRPr lang="en-US"/>
              </a:p>
            </p:txBody>
          </p:sp>
          <p:sp>
            <p:nvSpPr>
              <p:cNvPr id="11" name="TextBox 11"/>
              <p:cNvSpPr txBox="1"/>
              <p:nvPr/>
            </p:nvSpPr>
            <p:spPr>
              <a:xfrm>
                <a:off x="0" y="-19050"/>
                <a:ext cx="1179126" cy="1208808"/>
              </a:xfrm>
              <a:prstGeom prst="rect">
                <a:avLst/>
              </a:prstGeom>
            </p:spPr>
            <p:txBody>
              <a:bodyPr lIns="53118" tIns="53118" rIns="53118" bIns="53118" rtlCol="0" anchor="ctr"/>
              <a:lstStyle/>
              <a:p>
                <a:pPr algn="ctr">
                  <a:lnSpc>
                    <a:spcPts val="2060"/>
                  </a:lnSpc>
                </a:pPr>
                <a:endParaRPr/>
              </a:p>
            </p:txBody>
          </p:sp>
        </p:grpSp>
      </p:grpSp>
      <p:grpSp>
        <p:nvGrpSpPr>
          <p:cNvPr id="12" name="Group 12"/>
          <p:cNvGrpSpPr/>
          <p:nvPr/>
        </p:nvGrpSpPr>
        <p:grpSpPr>
          <a:xfrm>
            <a:off x="980224" y="1572031"/>
            <a:ext cx="8482309" cy="6387626"/>
            <a:chOff x="0" y="0"/>
            <a:chExt cx="11309745" cy="2233353"/>
          </a:xfrm>
        </p:grpSpPr>
        <p:sp>
          <p:nvSpPr>
            <p:cNvPr id="13" name="Freeform 13"/>
            <p:cNvSpPr/>
            <p:nvPr/>
          </p:nvSpPr>
          <p:spPr>
            <a:xfrm rot="-5400000">
              <a:off x="4735705" y="-4735705"/>
              <a:ext cx="1838334" cy="11309745"/>
            </a:xfrm>
            <a:custGeom>
              <a:avLst/>
              <a:gdLst/>
              <a:ahLst/>
              <a:cxnLst/>
              <a:rect l="l" t="t" r="r" b="b"/>
              <a:pathLst>
                <a:path w="1838334" h="11309745">
                  <a:moveTo>
                    <a:pt x="0" y="0"/>
                  </a:moveTo>
                  <a:lnTo>
                    <a:pt x="1838335" y="0"/>
                  </a:lnTo>
                  <a:lnTo>
                    <a:pt x="1838335" y="11309745"/>
                  </a:lnTo>
                  <a:lnTo>
                    <a:pt x="0" y="11309745"/>
                  </a:lnTo>
                  <a:lnTo>
                    <a:pt x="0" y="0"/>
                  </a:lnTo>
                  <a:close/>
                </a:path>
              </a:pathLst>
            </a:custGeom>
            <a:blipFill>
              <a:blip r:embed="rId6">
                <a:extLst>
                  <a:ext uri="{96DAC541-7B7A-43D3-8B79-37D633B846F1}">
                    <asvg:svgBlip xmlns:asvg="http://schemas.microsoft.com/office/drawing/2016/SVG/main" r:embed="rId7"/>
                  </a:ext>
                </a:extLst>
              </a:blip>
              <a:stretch>
                <a:fillRect l="-376024"/>
              </a:stretch>
            </a:blipFill>
            <a:ln cap="sq">
              <a:noFill/>
              <a:prstDash val="solid"/>
              <a:miter/>
            </a:ln>
          </p:spPr>
          <p:txBody>
            <a:bodyPr/>
            <a:lstStyle/>
            <a:p>
              <a:endParaRPr lang="en-US"/>
            </a:p>
          </p:txBody>
        </p:sp>
        <p:sp>
          <p:nvSpPr>
            <p:cNvPr id="14" name="Freeform 14"/>
            <p:cNvSpPr/>
            <p:nvPr/>
          </p:nvSpPr>
          <p:spPr>
            <a:xfrm rot="-5400000" flipH="1">
              <a:off x="4735705" y="-4340687"/>
              <a:ext cx="1838334" cy="11309745"/>
            </a:xfrm>
            <a:custGeom>
              <a:avLst/>
              <a:gdLst/>
              <a:ahLst/>
              <a:cxnLst/>
              <a:rect l="l" t="t" r="r" b="b"/>
              <a:pathLst>
                <a:path w="1838334" h="11309745">
                  <a:moveTo>
                    <a:pt x="1838335" y="0"/>
                  </a:moveTo>
                  <a:lnTo>
                    <a:pt x="0" y="0"/>
                  </a:lnTo>
                  <a:lnTo>
                    <a:pt x="0" y="11309745"/>
                  </a:lnTo>
                  <a:lnTo>
                    <a:pt x="1838335" y="11309745"/>
                  </a:lnTo>
                  <a:lnTo>
                    <a:pt x="1838335" y="0"/>
                  </a:lnTo>
                  <a:close/>
                </a:path>
              </a:pathLst>
            </a:custGeom>
            <a:blipFill>
              <a:blip r:embed="rId6">
                <a:extLst>
                  <a:ext uri="{96DAC541-7B7A-43D3-8B79-37D633B846F1}">
                    <asvg:svgBlip xmlns:asvg="http://schemas.microsoft.com/office/drawing/2016/SVG/main" r:embed="rId7"/>
                  </a:ext>
                </a:extLst>
              </a:blip>
              <a:stretch>
                <a:fillRect l="-376024"/>
              </a:stretch>
            </a:blipFill>
            <a:ln cap="sq">
              <a:noFill/>
              <a:prstDash val="solid"/>
              <a:miter/>
            </a:ln>
          </p:spPr>
          <p:txBody>
            <a:bodyPr/>
            <a:lstStyle/>
            <a:p>
              <a:endParaRPr lang="en-US"/>
            </a:p>
          </p:txBody>
        </p:sp>
      </p:grpSp>
      <p:sp>
        <p:nvSpPr>
          <p:cNvPr id="15" name="TextBox 15"/>
          <p:cNvSpPr txBox="1"/>
          <p:nvPr/>
        </p:nvSpPr>
        <p:spPr>
          <a:xfrm>
            <a:off x="1455278" y="2841632"/>
            <a:ext cx="7629151" cy="3590727"/>
          </a:xfrm>
          <a:prstGeom prst="rect">
            <a:avLst/>
          </a:prstGeom>
        </p:spPr>
        <p:txBody>
          <a:bodyPr lIns="0" tIns="0" rIns="0" bIns="0" rtlCol="0" anchor="t">
            <a:spAutoFit/>
          </a:bodyPr>
          <a:lstStyle/>
          <a:p>
            <a:pPr lvl="0" algn="ctr">
              <a:lnSpc>
                <a:spcPts val="6999"/>
              </a:lnSpc>
            </a:pPr>
            <a:r>
              <a:rPr lang="vi-VN" sz="7200" i="1">
                <a:latin typeface="Times New Roman" panose="02020603050405020304" pitchFamily="18" charset="0"/>
                <a:cs typeface="Times New Roman" panose="02020603050405020304" pitchFamily="18" charset="0"/>
              </a:rPr>
              <a:t>Nếu được đi thăm Vườn quốc gia Tràm Chim, em muốn biết những thông tin gì?</a:t>
            </a:r>
            <a:endParaRPr lang="en-US" sz="6999">
              <a:solidFill>
                <a:srgbClr val="4C4331"/>
              </a:solidFill>
              <a:latin typeface="Times New Roman" panose="02020603050405020304" pitchFamily="18" charset="0"/>
              <a:ea typeface="Pagkaki"/>
              <a:cs typeface="Times New Roman" panose="02020603050405020304" pitchFamily="18" charset="0"/>
              <a:sym typeface="Pagkaki"/>
            </a:endParaRPr>
          </a:p>
        </p:txBody>
      </p:sp>
      <p:sp>
        <p:nvSpPr>
          <p:cNvPr id="20" name="Freeform 20"/>
          <p:cNvSpPr/>
          <p:nvPr/>
        </p:nvSpPr>
        <p:spPr>
          <a:xfrm>
            <a:off x="11651610" y="2228198"/>
            <a:ext cx="4480819" cy="4555361"/>
          </a:xfrm>
          <a:custGeom>
            <a:avLst/>
            <a:gdLst/>
            <a:ahLst/>
            <a:cxnLst/>
            <a:rect l="l" t="t" r="r" b="b"/>
            <a:pathLst>
              <a:path w="4480819" h="4555361">
                <a:moveTo>
                  <a:pt x="0" y="0"/>
                </a:moveTo>
                <a:lnTo>
                  <a:pt x="4480819" y="0"/>
                </a:lnTo>
                <a:lnTo>
                  <a:pt x="4480819" y="4555361"/>
                </a:lnTo>
                <a:lnTo>
                  <a:pt x="0" y="45553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DC55F"/>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sp>
        <p:nvSpPr>
          <p:cNvPr id="7" name="Freeform 7"/>
          <p:cNvSpPr/>
          <p:nvPr/>
        </p:nvSpPr>
        <p:spPr>
          <a:xfrm rot="-5400000">
            <a:off x="-1243919" y="-1334181"/>
            <a:ext cx="8080907" cy="12955363"/>
          </a:xfrm>
          <a:custGeom>
            <a:avLst/>
            <a:gdLst/>
            <a:ahLst/>
            <a:cxnLst/>
            <a:rect l="l" t="t" r="r" b="b"/>
            <a:pathLst>
              <a:path w="8080907" h="12955363">
                <a:moveTo>
                  <a:pt x="0" y="0"/>
                </a:moveTo>
                <a:lnTo>
                  <a:pt x="8080907" y="0"/>
                </a:lnTo>
                <a:lnTo>
                  <a:pt x="8080907" y="12955362"/>
                </a:lnTo>
                <a:lnTo>
                  <a:pt x="0" y="129553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8" name="Group 8"/>
          <p:cNvGrpSpPr/>
          <p:nvPr/>
        </p:nvGrpSpPr>
        <p:grpSpPr>
          <a:xfrm>
            <a:off x="10495825" y="1103046"/>
            <a:ext cx="6580619" cy="6580619"/>
            <a:chOff x="0" y="0"/>
            <a:chExt cx="8774159" cy="8774159"/>
          </a:xfrm>
        </p:grpSpPr>
        <p:sp>
          <p:nvSpPr>
            <p:cNvPr id="9" name="Freeform 9"/>
            <p:cNvSpPr/>
            <p:nvPr/>
          </p:nvSpPr>
          <p:spPr>
            <a:xfrm>
              <a:off x="0" y="0"/>
              <a:ext cx="8774159" cy="8774159"/>
            </a:xfrm>
            <a:custGeom>
              <a:avLst/>
              <a:gdLst/>
              <a:ahLst/>
              <a:cxnLst/>
              <a:rect l="l" t="t" r="r" b="b"/>
              <a:pathLst>
                <a:path w="8774159" h="8774159">
                  <a:moveTo>
                    <a:pt x="0" y="0"/>
                  </a:moveTo>
                  <a:lnTo>
                    <a:pt x="8774159" y="0"/>
                  </a:lnTo>
                  <a:lnTo>
                    <a:pt x="8774159" y="8774159"/>
                  </a:lnTo>
                  <a:lnTo>
                    <a:pt x="0" y="8774159"/>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0" name="Freeform 10"/>
            <p:cNvSpPr/>
            <p:nvPr/>
          </p:nvSpPr>
          <p:spPr>
            <a:xfrm>
              <a:off x="696690" y="683222"/>
              <a:ext cx="7380778" cy="7407715"/>
            </a:xfrm>
            <a:custGeom>
              <a:avLst/>
              <a:gdLst/>
              <a:ahLst/>
              <a:cxnLst/>
              <a:rect l="l" t="t" r="r" b="b"/>
              <a:pathLst>
                <a:path w="7380778" h="7407715">
                  <a:moveTo>
                    <a:pt x="0" y="0"/>
                  </a:moveTo>
                  <a:lnTo>
                    <a:pt x="7380779" y="0"/>
                  </a:lnTo>
                  <a:lnTo>
                    <a:pt x="7380779" y="7407715"/>
                  </a:lnTo>
                  <a:lnTo>
                    <a:pt x="0" y="740771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11" name="Group 11"/>
            <p:cNvGrpSpPr/>
            <p:nvPr/>
          </p:nvGrpSpPr>
          <p:grpSpPr>
            <a:xfrm>
              <a:off x="963838" y="2093127"/>
              <a:ext cx="6846483" cy="4587906"/>
              <a:chOff x="0" y="0"/>
              <a:chExt cx="1212933" cy="812800"/>
            </a:xfrm>
          </p:grpSpPr>
          <p:sp>
            <p:nvSpPr>
              <p:cNvPr id="12" name="Freeform 12"/>
              <p:cNvSpPr/>
              <p:nvPr/>
            </p:nvSpPr>
            <p:spPr>
              <a:xfrm>
                <a:off x="0" y="0"/>
                <a:ext cx="1212933" cy="812800"/>
              </a:xfrm>
              <a:custGeom>
                <a:avLst/>
                <a:gdLst/>
                <a:ahLst/>
                <a:cxnLst/>
                <a:rect l="l" t="t" r="r" b="b"/>
                <a:pathLst>
                  <a:path w="1212933" h="812800">
                    <a:moveTo>
                      <a:pt x="0" y="0"/>
                    </a:moveTo>
                    <a:lnTo>
                      <a:pt x="1212933" y="0"/>
                    </a:lnTo>
                    <a:lnTo>
                      <a:pt x="1212933" y="812800"/>
                    </a:lnTo>
                    <a:lnTo>
                      <a:pt x="0" y="812800"/>
                    </a:lnTo>
                    <a:close/>
                  </a:path>
                </a:pathLst>
              </a:custGeom>
              <a:solidFill>
                <a:srgbClr val="EAE5C2"/>
              </a:solidFill>
            </p:spPr>
            <p:txBody>
              <a:bodyPr/>
              <a:lstStyle/>
              <a:p>
                <a:endParaRPr lang="en-US"/>
              </a:p>
            </p:txBody>
          </p:sp>
          <p:sp>
            <p:nvSpPr>
              <p:cNvPr id="13" name="TextBox 13"/>
              <p:cNvSpPr txBox="1"/>
              <p:nvPr/>
            </p:nvSpPr>
            <p:spPr>
              <a:xfrm>
                <a:off x="0" y="-19050"/>
                <a:ext cx="1212933" cy="831850"/>
              </a:xfrm>
              <a:prstGeom prst="rect">
                <a:avLst/>
              </a:prstGeom>
            </p:spPr>
            <p:txBody>
              <a:bodyPr lIns="50800" tIns="50800" rIns="50800" bIns="50800" rtlCol="0" anchor="ctr"/>
              <a:lstStyle/>
              <a:p>
                <a:pPr algn="ctr">
                  <a:lnSpc>
                    <a:spcPts val="2060"/>
                  </a:lnSpc>
                </a:pPr>
                <a:endParaRPr>
                  <a:solidFill>
                    <a:prstClr val="black"/>
                  </a:solidFill>
                </a:endParaRPr>
              </a:p>
            </p:txBody>
          </p:sp>
        </p:grpSp>
      </p:grpSp>
      <p:sp>
        <p:nvSpPr>
          <p:cNvPr id="14" name="Freeform 14"/>
          <p:cNvSpPr/>
          <p:nvPr/>
        </p:nvSpPr>
        <p:spPr>
          <a:xfrm>
            <a:off x="11532935" y="2686387"/>
            <a:ext cx="4506399" cy="3413939"/>
          </a:xfrm>
          <a:custGeom>
            <a:avLst/>
            <a:gdLst/>
            <a:ahLst/>
            <a:cxnLst/>
            <a:rect l="l" t="t" r="r" b="b"/>
            <a:pathLst>
              <a:path w="4506399" h="3413939">
                <a:moveTo>
                  <a:pt x="0" y="0"/>
                </a:moveTo>
                <a:lnTo>
                  <a:pt x="4506399" y="0"/>
                </a:lnTo>
                <a:lnTo>
                  <a:pt x="4506399" y="3413938"/>
                </a:lnTo>
                <a:lnTo>
                  <a:pt x="0" y="341393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5" name="Freeform 15"/>
          <p:cNvSpPr/>
          <p:nvPr/>
        </p:nvSpPr>
        <p:spPr>
          <a:xfrm>
            <a:off x="14448400" y="3716846"/>
            <a:ext cx="1436955" cy="1839303"/>
          </a:xfrm>
          <a:custGeom>
            <a:avLst/>
            <a:gdLst/>
            <a:ahLst/>
            <a:cxnLst/>
            <a:rect l="l" t="t" r="r" b="b"/>
            <a:pathLst>
              <a:path w="1436955" h="1839303">
                <a:moveTo>
                  <a:pt x="0" y="0"/>
                </a:moveTo>
                <a:lnTo>
                  <a:pt x="1436955" y="0"/>
                </a:lnTo>
                <a:lnTo>
                  <a:pt x="1436955" y="1839303"/>
                </a:lnTo>
                <a:lnTo>
                  <a:pt x="0" y="183930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6" name="TextBox 16"/>
          <p:cNvSpPr txBox="1"/>
          <p:nvPr/>
        </p:nvSpPr>
        <p:spPr>
          <a:xfrm>
            <a:off x="952764" y="2537555"/>
            <a:ext cx="7184900" cy="4924425"/>
          </a:xfrm>
          <a:prstGeom prst="rect">
            <a:avLst/>
          </a:prstGeom>
        </p:spPr>
        <p:txBody>
          <a:bodyPr lIns="0" tIns="0" rIns="0" bIns="0" rtlCol="0" anchor="t">
            <a:spAutoFit/>
          </a:bodyPr>
          <a:lstStyle/>
          <a:p>
            <a:pPr algn="ctr"/>
            <a:r>
              <a:rPr lang="vi-VN" sz="80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HOẠT ĐỘNG 2 HÌNH THÀNH KIẾN THỨC MỚI</a:t>
            </a:r>
            <a:endParaRPr lang="en-US" sz="72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ea typeface="Pagkaki"/>
              <a:cs typeface="Times New Roman" panose="02020603050405020304" pitchFamily="18" charset="0"/>
              <a:sym typeface="Pagkaki"/>
            </a:endParaRPr>
          </a:p>
        </p:txBody>
      </p:sp>
    </p:spTree>
    <p:extLst>
      <p:ext uri="{BB962C8B-B14F-4D97-AF65-F5344CB8AC3E}">
        <p14:creationId xmlns:p14="http://schemas.microsoft.com/office/powerpoint/2010/main" val="2271727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grpSp>
      <p:grpSp>
        <p:nvGrpSpPr>
          <p:cNvPr id="7" name="Group 7"/>
          <p:cNvGrpSpPr/>
          <p:nvPr/>
        </p:nvGrpSpPr>
        <p:grpSpPr>
          <a:xfrm>
            <a:off x="-294859" y="0"/>
            <a:ext cx="18877717" cy="2292556"/>
            <a:chOff x="0" y="0"/>
            <a:chExt cx="25170290" cy="2298018"/>
          </a:xfrm>
        </p:grpSpPr>
        <p:sp>
          <p:nvSpPr>
            <p:cNvPr id="8" name="Freeform 8"/>
            <p:cNvSpPr/>
            <p:nvPr/>
          </p:nvSpPr>
          <p:spPr>
            <a:xfrm rot="-5400000">
              <a:off x="11593846" y="-11593846"/>
              <a:ext cx="1982599" cy="25170290"/>
            </a:xfrm>
            <a:custGeom>
              <a:avLst/>
              <a:gdLst/>
              <a:ahLst/>
              <a:cxnLst/>
              <a:rect l="l" t="t" r="r" b="b"/>
              <a:pathLst>
                <a:path w="1982599" h="25170290">
                  <a:moveTo>
                    <a:pt x="0" y="0"/>
                  </a:moveTo>
                  <a:lnTo>
                    <a:pt x="1982598" y="0"/>
                  </a:lnTo>
                  <a:lnTo>
                    <a:pt x="1982598" y="25170290"/>
                  </a:lnTo>
                  <a:lnTo>
                    <a:pt x="0" y="25170290"/>
                  </a:lnTo>
                  <a:lnTo>
                    <a:pt x="0" y="0"/>
                  </a:lnTo>
                  <a:close/>
                </a:path>
              </a:pathLst>
            </a:custGeom>
            <a:blipFill>
              <a:blip r:embed="rId4">
                <a:extLst>
                  <a:ext uri="{96DAC541-7B7A-43D3-8B79-37D633B846F1}">
                    <asvg:svgBlip xmlns:asvg="http://schemas.microsoft.com/office/drawing/2016/SVG/main" r:embed="rId5"/>
                  </a:ext>
                </a:extLst>
              </a:blip>
              <a:stretch>
                <a:fillRect l="-691888"/>
              </a:stretch>
            </a:blipFill>
            <a:ln cap="sq">
              <a:noFill/>
              <a:prstDash val="solid"/>
              <a:miter/>
            </a:ln>
          </p:spPr>
          <p:txBody>
            <a:bodyPr/>
            <a:lstStyle/>
            <a:p>
              <a:endParaRPr lang="en-US"/>
            </a:p>
          </p:txBody>
        </p:sp>
        <p:sp>
          <p:nvSpPr>
            <p:cNvPr id="9" name="Freeform 9"/>
            <p:cNvSpPr/>
            <p:nvPr/>
          </p:nvSpPr>
          <p:spPr>
            <a:xfrm rot="-5400000" flipH="1">
              <a:off x="11593846" y="-11278426"/>
              <a:ext cx="1982599" cy="25170290"/>
            </a:xfrm>
            <a:custGeom>
              <a:avLst/>
              <a:gdLst/>
              <a:ahLst/>
              <a:cxnLst/>
              <a:rect l="l" t="t" r="r" b="b"/>
              <a:pathLst>
                <a:path w="1982599" h="25170290">
                  <a:moveTo>
                    <a:pt x="1982598" y="0"/>
                  </a:moveTo>
                  <a:lnTo>
                    <a:pt x="0" y="0"/>
                  </a:lnTo>
                  <a:lnTo>
                    <a:pt x="0" y="25170289"/>
                  </a:lnTo>
                  <a:lnTo>
                    <a:pt x="1982598" y="25170289"/>
                  </a:lnTo>
                  <a:lnTo>
                    <a:pt x="1982598" y="0"/>
                  </a:lnTo>
                  <a:close/>
                </a:path>
              </a:pathLst>
            </a:custGeom>
            <a:blipFill>
              <a:blip r:embed="rId4">
                <a:extLst>
                  <a:ext uri="{96DAC541-7B7A-43D3-8B79-37D633B846F1}">
                    <asvg:svgBlip xmlns:asvg="http://schemas.microsoft.com/office/drawing/2016/SVG/main" r:embed="rId5"/>
                  </a:ext>
                </a:extLst>
              </a:blip>
              <a:stretch>
                <a:fillRect l="-691888"/>
              </a:stretch>
            </a:blipFill>
            <a:ln cap="sq">
              <a:noFill/>
              <a:prstDash val="solid"/>
              <a:miter/>
            </a:ln>
          </p:spPr>
          <p:txBody>
            <a:bodyPr/>
            <a:lstStyle/>
            <a:p>
              <a:endParaRPr lang="en-US"/>
            </a:p>
          </p:txBody>
        </p:sp>
      </p:grpSp>
      <p:sp>
        <p:nvSpPr>
          <p:cNvPr id="10" name="TextBox 10"/>
          <p:cNvSpPr txBox="1"/>
          <p:nvPr/>
        </p:nvSpPr>
        <p:spPr>
          <a:xfrm>
            <a:off x="5029201" y="361888"/>
            <a:ext cx="16230600" cy="738664"/>
          </a:xfrm>
          <a:prstGeom prst="rect">
            <a:avLst/>
          </a:prstGeom>
        </p:spPr>
        <p:txBody>
          <a:bodyPr lIns="0" tIns="0" rIns="0" bIns="0" rtlCol="0" anchor="t">
            <a:spAutoFit/>
          </a:bodyPr>
          <a:lstStyle/>
          <a:p>
            <a:r>
              <a:rPr lang="vi-VN" sz="4800" b="1">
                <a:latin typeface="Times New Roman" panose="02020603050405020304" pitchFamily="18" charset="0"/>
                <a:cs typeface="Times New Roman" panose="02020603050405020304" pitchFamily="18" charset="0"/>
              </a:rPr>
              <a:t>I. ĐỌC- TÌM HIỂU CHUNG</a:t>
            </a:r>
            <a:endParaRPr lang="en-GB" sz="4800">
              <a:latin typeface="Times New Roman" panose="02020603050405020304" pitchFamily="18" charset="0"/>
              <a:cs typeface="Times New Roman" panose="02020603050405020304" pitchFamily="18" charset="0"/>
            </a:endParaRPr>
          </a:p>
        </p:txBody>
      </p:sp>
      <p:sp>
        <p:nvSpPr>
          <p:cNvPr id="11" name="Freeform 11"/>
          <p:cNvSpPr/>
          <p:nvPr/>
        </p:nvSpPr>
        <p:spPr>
          <a:xfrm>
            <a:off x="515377" y="3526790"/>
            <a:ext cx="5720588" cy="4785972"/>
          </a:xfrm>
          <a:custGeom>
            <a:avLst/>
            <a:gdLst/>
            <a:ahLst/>
            <a:cxnLst/>
            <a:rect l="l" t="t" r="r" b="b"/>
            <a:pathLst>
              <a:path w="4017402" h="3075139">
                <a:moveTo>
                  <a:pt x="0" y="0"/>
                </a:moveTo>
                <a:lnTo>
                  <a:pt x="4017402" y="0"/>
                </a:lnTo>
                <a:lnTo>
                  <a:pt x="4017402" y="3075138"/>
                </a:lnTo>
                <a:lnTo>
                  <a:pt x="0" y="3075138"/>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4" name="Freeform 14"/>
          <p:cNvSpPr/>
          <p:nvPr/>
        </p:nvSpPr>
        <p:spPr>
          <a:xfrm>
            <a:off x="6580460" y="6515100"/>
            <a:ext cx="11155877" cy="3581400"/>
          </a:xfrm>
          <a:custGeom>
            <a:avLst/>
            <a:gdLst/>
            <a:ahLst/>
            <a:cxnLst/>
            <a:rect l="l" t="t" r="r" b="b"/>
            <a:pathLst>
              <a:path w="4017402" h="3075139">
                <a:moveTo>
                  <a:pt x="0" y="0"/>
                </a:moveTo>
                <a:lnTo>
                  <a:pt x="4017402" y="0"/>
                </a:lnTo>
                <a:lnTo>
                  <a:pt x="4017402" y="3075139"/>
                </a:lnTo>
                <a:lnTo>
                  <a:pt x="0" y="3075139"/>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6" name="Freeform 16"/>
          <p:cNvSpPr/>
          <p:nvPr/>
        </p:nvSpPr>
        <p:spPr>
          <a:xfrm>
            <a:off x="6553200" y="2595123"/>
            <a:ext cx="11183138" cy="3721405"/>
          </a:xfrm>
          <a:custGeom>
            <a:avLst/>
            <a:gdLst/>
            <a:ahLst/>
            <a:cxnLst/>
            <a:rect l="l" t="t" r="r" b="b"/>
            <a:pathLst>
              <a:path w="4017402" h="3075139">
                <a:moveTo>
                  <a:pt x="0" y="0"/>
                </a:moveTo>
                <a:lnTo>
                  <a:pt x="4017402" y="0"/>
                </a:lnTo>
                <a:lnTo>
                  <a:pt x="4017402" y="3075139"/>
                </a:lnTo>
                <a:lnTo>
                  <a:pt x="0" y="3075139"/>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1" name="Rectangle 20"/>
          <p:cNvSpPr/>
          <p:nvPr/>
        </p:nvSpPr>
        <p:spPr>
          <a:xfrm>
            <a:off x="5811965" y="1088660"/>
            <a:ext cx="6181500" cy="873701"/>
          </a:xfrm>
          <a:prstGeom prst="rect">
            <a:avLst/>
          </a:prstGeom>
        </p:spPr>
        <p:txBody>
          <a:bodyPr wrap="none">
            <a:spAutoFit/>
          </a:bodyPr>
          <a:lstStyle/>
          <a:p>
            <a:pPr>
              <a:lnSpc>
                <a:spcPct val="115000"/>
              </a:lnSpc>
              <a:spcAft>
                <a:spcPts val="0"/>
              </a:spcAft>
              <a:tabLst>
                <a:tab pos="1386840" algn="l"/>
              </a:tabLst>
            </a:pPr>
            <a:r>
              <a:rPr lang="vi-VN" sz="4800" b="1">
                <a:latin typeface="Times New Roman" panose="02020603050405020304" pitchFamily="18" charset="0"/>
                <a:ea typeface="MS Mincho"/>
                <a:cs typeface="Times New Roman" panose="02020603050405020304" pitchFamily="18" charset="0"/>
              </a:rPr>
              <a:t>1. Đọc, tìm hiểu từ khó</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Rectangle 21"/>
          <p:cNvSpPr/>
          <p:nvPr/>
        </p:nvSpPr>
        <p:spPr>
          <a:xfrm>
            <a:off x="1252743" y="4046710"/>
            <a:ext cx="4348396" cy="3416320"/>
          </a:xfrm>
          <a:prstGeom prst="rect">
            <a:avLst/>
          </a:prstGeom>
        </p:spPr>
        <p:txBody>
          <a:bodyPr wrap="square">
            <a:spAutoFit/>
          </a:bodyPr>
          <a:lstStyle/>
          <a:p>
            <a:pPr algn="just"/>
            <a:r>
              <a:rPr lang="vi-VN" sz="5400" b="1" i="1">
                <a:solidFill>
                  <a:schemeClr val="bg1"/>
                </a:solidFill>
                <a:latin typeface="Times New Roman" panose="02020603050405020304" pitchFamily="18" charset="0"/>
                <a:ea typeface="MS Mincho"/>
              </a:rPr>
              <a:t>Tràm Chim: </a:t>
            </a:r>
            <a:r>
              <a:rPr lang="vi-VN" sz="5400" i="1">
                <a:solidFill>
                  <a:schemeClr val="bg1"/>
                </a:solidFill>
                <a:latin typeface="Times New Roman" panose="02020603050405020304" pitchFamily="18" charset="0"/>
                <a:ea typeface="MS Mincho"/>
              </a:rPr>
              <a:t>Khu rừng tràm có chim sinh sống.</a:t>
            </a:r>
            <a:endParaRPr lang="en-GB" sz="6600">
              <a:solidFill>
                <a:schemeClr val="bg1"/>
              </a:solidFill>
            </a:endParaRPr>
          </a:p>
        </p:txBody>
      </p:sp>
      <p:sp>
        <p:nvSpPr>
          <p:cNvPr id="23" name="Rectangle 22"/>
          <p:cNvSpPr/>
          <p:nvPr/>
        </p:nvSpPr>
        <p:spPr>
          <a:xfrm>
            <a:off x="7571726" y="2921112"/>
            <a:ext cx="9144000" cy="3170099"/>
          </a:xfrm>
          <a:prstGeom prst="rect">
            <a:avLst/>
          </a:prstGeom>
        </p:spPr>
        <p:txBody>
          <a:bodyPr>
            <a:spAutoFit/>
          </a:bodyPr>
          <a:lstStyle/>
          <a:p>
            <a:pPr algn="just"/>
            <a:r>
              <a:rPr lang="vi-VN" sz="4000" b="1" i="1">
                <a:solidFill>
                  <a:schemeClr val="bg1"/>
                </a:solidFill>
                <a:latin typeface="Times New Roman" panose="02020603050405020304" pitchFamily="18" charset="0"/>
                <a:ea typeface="MS Mincho"/>
              </a:rPr>
              <a:t>Sếu</a:t>
            </a:r>
            <a:r>
              <a:rPr lang="vi-VN" sz="4000" i="1">
                <a:solidFill>
                  <a:schemeClr val="bg1"/>
                </a:solidFill>
                <a:latin typeface="Times New Roman" panose="02020603050405020304" pitchFamily="18" charset="0"/>
                <a:ea typeface="MS Mincho"/>
              </a:rPr>
              <a:t>: là một họ gồm các loài chim lớn, cổ dài, chân cao, bề ngoài giống như họ hạc. Đây là loài chim quý hiếm tại miền Nam Việt Nam, nằm trong sách đỏ và sách đỏ IUCN thế giới</a:t>
            </a:r>
            <a:endParaRPr lang="en-GB" sz="4800">
              <a:solidFill>
                <a:schemeClr val="bg1"/>
              </a:solidFill>
            </a:endParaRPr>
          </a:p>
        </p:txBody>
      </p:sp>
      <p:sp>
        <p:nvSpPr>
          <p:cNvPr id="24" name="Rectangle 23"/>
          <p:cNvSpPr/>
          <p:nvPr/>
        </p:nvSpPr>
        <p:spPr>
          <a:xfrm>
            <a:off x="7665343" y="6892594"/>
            <a:ext cx="9144000" cy="2554545"/>
          </a:xfrm>
          <a:prstGeom prst="rect">
            <a:avLst/>
          </a:prstGeom>
        </p:spPr>
        <p:txBody>
          <a:bodyPr>
            <a:spAutoFit/>
          </a:bodyPr>
          <a:lstStyle/>
          <a:p>
            <a:pPr algn="just"/>
            <a:r>
              <a:rPr lang="vi-VN" sz="4000" b="1" i="1">
                <a:solidFill>
                  <a:schemeClr val="bg1"/>
                </a:solidFill>
                <a:latin typeface="Times New Roman" panose="02020603050405020304" pitchFamily="18" charset="0"/>
                <a:ea typeface="MS Mincho"/>
              </a:rPr>
              <a:t>Luân vũ</a:t>
            </a:r>
            <a:r>
              <a:rPr lang="vi-VN" sz="4000" i="1">
                <a:solidFill>
                  <a:schemeClr val="bg1"/>
                </a:solidFill>
                <a:latin typeface="Times New Roman" panose="02020603050405020304" pitchFamily="18" charset="0"/>
                <a:ea typeface="MS Mincho"/>
              </a:rPr>
              <a:t>: điệu nhảy xoay tròn, các vũ công liên tục hoặc quay về bên phải hoặc bên trái, xen kẽ với những bước thay đổi để chuyển hướng quay.</a:t>
            </a:r>
            <a:endParaRPr lang="en-GB" sz="4800">
              <a:solidFill>
                <a:schemeClr val="bg1"/>
              </a:solidFill>
            </a:endParaRPr>
          </a:p>
        </p:txBody>
      </p:sp>
    </p:spTree>
    <p:extLst>
      <p:ext uri="{BB962C8B-B14F-4D97-AF65-F5344CB8AC3E}">
        <p14:creationId xmlns:p14="http://schemas.microsoft.com/office/powerpoint/2010/main" val="63835260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barn(inVertical)">
                                      <p:cBhvr>
                                        <p:cTn id="45" dur="500"/>
                                        <p:tgtEl>
                                          <p:spTgt spid="24"/>
                                        </p:tgtEl>
                                      </p:cBhvr>
                                    </p:animEffect>
                                  </p:childTnLst>
                                </p:cTn>
                              </p:par>
                              <p:par>
                                <p:cTn id="46" presetID="16" presetClass="entr" presetSubtype="21"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7" name="Group 7"/>
          <p:cNvGrpSpPr/>
          <p:nvPr/>
        </p:nvGrpSpPr>
        <p:grpSpPr>
          <a:xfrm>
            <a:off x="1028700" y="2886462"/>
            <a:ext cx="16230600" cy="6422865"/>
            <a:chOff x="0" y="0"/>
            <a:chExt cx="21640800" cy="8563820"/>
          </a:xfrm>
        </p:grpSpPr>
        <p:sp>
          <p:nvSpPr>
            <p:cNvPr id="8" name="Freeform 8"/>
            <p:cNvSpPr/>
            <p:nvPr/>
          </p:nvSpPr>
          <p:spPr>
            <a:xfrm rot="-5400000">
              <a:off x="2582875" y="-2582875"/>
              <a:ext cx="8563820" cy="13729571"/>
            </a:xfrm>
            <a:custGeom>
              <a:avLst/>
              <a:gdLst/>
              <a:ahLst/>
              <a:cxnLst/>
              <a:rect l="l" t="t" r="r" b="b"/>
              <a:pathLst>
                <a:path w="8563820" h="13729571">
                  <a:moveTo>
                    <a:pt x="0" y="0"/>
                  </a:moveTo>
                  <a:lnTo>
                    <a:pt x="8563820" y="0"/>
                  </a:lnTo>
                  <a:lnTo>
                    <a:pt x="8563820" y="13729570"/>
                  </a:lnTo>
                  <a:lnTo>
                    <a:pt x="0" y="137295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3335813" y="258832"/>
              <a:ext cx="8563820" cy="8046155"/>
            </a:xfrm>
            <a:custGeom>
              <a:avLst/>
              <a:gdLst/>
              <a:ahLst/>
              <a:cxnLst/>
              <a:rect l="l" t="t" r="r" b="b"/>
              <a:pathLst>
                <a:path w="8563820" h="8046155">
                  <a:moveTo>
                    <a:pt x="0" y="0"/>
                  </a:moveTo>
                  <a:lnTo>
                    <a:pt x="8563819" y="0"/>
                  </a:lnTo>
                  <a:lnTo>
                    <a:pt x="8563819" y="8046155"/>
                  </a:lnTo>
                  <a:lnTo>
                    <a:pt x="0" y="8046155"/>
                  </a:lnTo>
                  <a:lnTo>
                    <a:pt x="0" y="0"/>
                  </a:lnTo>
                  <a:close/>
                </a:path>
              </a:pathLst>
            </a:custGeom>
            <a:blipFill>
              <a:blip r:embed="rId4">
                <a:extLst>
                  <a:ext uri="{96DAC541-7B7A-43D3-8B79-37D633B846F1}">
                    <asvg:svgBlip xmlns:asvg="http://schemas.microsoft.com/office/drawing/2016/SVG/main" r:embed="rId5"/>
                  </a:ext>
                </a:extLst>
              </a:blip>
              <a:stretch>
                <a:fillRect t="-70635"/>
              </a:stretch>
            </a:blipFill>
          </p:spPr>
          <p:txBody>
            <a:bodyPr/>
            <a:lstStyle/>
            <a:p>
              <a:endParaRPr lang="en-US"/>
            </a:p>
          </p:txBody>
        </p:sp>
      </p:grpSp>
      <p:sp>
        <p:nvSpPr>
          <p:cNvPr id="10" name="Freeform 10"/>
          <p:cNvSpPr/>
          <p:nvPr/>
        </p:nvSpPr>
        <p:spPr>
          <a:xfrm rot="5752137">
            <a:off x="-1987163" y="-2381979"/>
            <a:ext cx="6289616" cy="5511991"/>
          </a:xfrm>
          <a:custGeom>
            <a:avLst/>
            <a:gdLst/>
            <a:ahLst/>
            <a:cxnLst/>
            <a:rect l="l" t="t" r="r" b="b"/>
            <a:pathLst>
              <a:path w="6289616" h="5511991">
                <a:moveTo>
                  <a:pt x="0" y="0"/>
                </a:moveTo>
                <a:lnTo>
                  <a:pt x="6289616" y="0"/>
                </a:lnTo>
                <a:lnTo>
                  <a:pt x="6289616" y="5511991"/>
                </a:lnTo>
                <a:lnTo>
                  <a:pt x="0" y="55119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7515516">
            <a:off x="14514370" y="-1754675"/>
            <a:ext cx="5489861" cy="4541612"/>
          </a:xfrm>
          <a:custGeom>
            <a:avLst/>
            <a:gdLst/>
            <a:ahLst/>
            <a:cxnLst/>
            <a:rect l="l" t="t" r="r" b="b"/>
            <a:pathLst>
              <a:path w="5489861" h="4541612">
                <a:moveTo>
                  <a:pt x="0" y="0"/>
                </a:moveTo>
                <a:lnTo>
                  <a:pt x="5489860" y="0"/>
                </a:lnTo>
                <a:lnTo>
                  <a:pt x="5489860" y="4541612"/>
                </a:lnTo>
                <a:lnTo>
                  <a:pt x="0" y="45416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3" name="TextBox 13"/>
          <p:cNvSpPr txBox="1"/>
          <p:nvPr/>
        </p:nvSpPr>
        <p:spPr>
          <a:xfrm>
            <a:off x="5287844" y="842542"/>
            <a:ext cx="11873679" cy="1231106"/>
          </a:xfrm>
          <a:prstGeom prst="rect">
            <a:avLst/>
          </a:prstGeom>
        </p:spPr>
        <p:txBody>
          <a:bodyPr lIns="0" tIns="0" rIns="0" bIns="0" rtlCol="0" anchor="t">
            <a:spAutoFit/>
          </a:bodyPr>
          <a:lstStyle/>
          <a:p>
            <a:r>
              <a:rPr lang="vi-VN" sz="8000" b="1">
                <a:latin typeface="Times New Roman" panose="02020603050405020304" pitchFamily="18" charset="0"/>
                <a:cs typeface="Times New Roman" panose="02020603050405020304" pitchFamily="18" charset="0"/>
              </a:rPr>
              <a:t>2. Tìm hiểu chung</a:t>
            </a:r>
            <a:endParaRPr lang="en-GB" sz="8000">
              <a:latin typeface="Times New Roman" panose="02020603050405020304" pitchFamily="18" charset="0"/>
              <a:cs typeface="Times New Roman" panose="02020603050405020304" pitchFamily="18" charset="0"/>
            </a:endParaRPr>
          </a:p>
        </p:txBody>
      </p:sp>
      <p:sp>
        <p:nvSpPr>
          <p:cNvPr id="16" name="Freeform 16"/>
          <p:cNvSpPr/>
          <p:nvPr/>
        </p:nvSpPr>
        <p:spPr>
          <a:xfrm>
            <a:off x="1327971" y="1028700"/>
            <a:ext cx="1006452" cy="1148441"/>
          </a:xfrm>
          <a:custGeom>
            <a:avLst/>
            <a:gdLst/>
            <a:ahLst/>
            <a:cxnLst/>
            <a:rect l="l" t="t" r="r" b="b"/>
            <a:pathLst>
              <a:path w="1006452" h="1148441">
                <a:moveTo>
                  <a:pt x="0" y="0"/>
                </a:moveTo>
                <a:lnTo>
                  <a:pt x="1006452" y="0"/>
                </a:lnTo>
                <a:lnTo>
                  <a:pt x="1006452" y="1148441"/>
                </a:lnTo>
                <a:lnTo>
                  <a:pt x="0" y="11484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aphicFrame>
        <p:nvGraphicFramePr>
          <p:cNvPr id="17" name="Table 16"/>
          <p:cNvGraphicFramePr>
            <a:graphicFrameLocks noGrp="1"/>
          </p:cNvGraphicFramePr>
          <p:nvPr>
            <p:extLst>
              <p:ext uri="{D42A27DB-BD31-4B8C-83A1-F6EECF244321}">
                <p14:modId xmlns:p14="http://schemas.microsoft.com/office/powerpoint/2010/main" val="1205910171"/>
              </p:ext>
            </p:extLst>
          </p:nvPr>
        </p:nvGraphicFramePr>
        <p:xfrm>
          <a:off x="1854931" y="3322279"/>
          <a:ext cx="14429856" cy="560832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8322691">
                  <a:extLst>
                    <a:ext uri="{9D8B030D-6E8A-4147-A177-3AD203B41FA5}">
                      <a16:colId xmlns:a16="http://schemas.microsoft.com/office/drawing/2014/main" val="20000"/>
                    </a:ext>
                  </a:extLst>
                </a:gridCol>
                <a:gridCol w="6107165">
                  <a:extLst>
                    <a:ext uri="{9D8B030D-6E8A-4147-A177-3AD203B41FA5}">
                      <a16:colId xmlns:a16="http://schemas.microsoft.com/office/drawing/2014/main" val="20001"/>
                    </a:ext>
                  </a:extLst>
                </a:gridCol>
              </a:tblGrid>
              <a:tr h="0">
                <a:tc>
                  <a:txBody>
                    <a:bodyPr/>
                    <a:lstStyle/>
                    <a:p>
                      <a:pPr algn="ctr">
                        <a:lnSpc>
                          <a:spcPct val="115000"/>
                        </a:lnSpc>
                        <a:spcAft>
                          <a:spcPts val="0"/>
                        </a:spcAft>
                        <a:tabLst>
                          <a:tab pos="1386840" algn="l"/>
                        </a:tabLst>
                      </a:pPr>
                      <a:r>
                        <a:rPr lang="vi-VN" sz="4000" b="1">
                          <a:effectLst/>
                          <a:latin typeface="Times New Roman" panose="02020603050405020304" pitchFamily="18" charset="0"/>
                          <a:ea typeface="MS Mincho"/>
                          <a:cs typeface="Times New Roman" panose="02020603050405020304" pitchFamily="18" charset="0"/>
                        </a:rPr>
                        <a:t>Yêu cầu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4000" b="1">
                          <a:effectLst/>
                          <a:latin typeface="Times New Roman" panose="02020603050405020304" pitchFamily="18" charset="0"/>
                          <a:ea typeface="MS Mincho"/>
                          <a:cs typeface="Times New Roman" panose="02020603050405020304" pitchFamily="18" charset="0"/>
                        </a:rPr>
                        <a:t>Trả lời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nSpc>
                          <a:spcPct val="115000"/>
                        </a:lnSpc>
                        <a:spcAft>
                          <a:spcPts val="0"/>
                        </a:spcAft>
                        <a:tabLst>
                          <a:tab pos="1386840" algn="l"/>
                        </a:tabLst>
                      </a:pPr>
                      <a:r>
                        <a:rPr lang="vi-VN" sz="4000" i="1">
                          <a:effectLst/>
                          <a:latin typeface="Times New Roman" panose="02020603050405020304" pitchFamily="18" charset="0"/>
                          <a:ea typeface="MS Mincho"/>
                          <a:cs typeface="Times New Roman" panose="02020603050405020304" pitchFamily="18" charset="0"/>
                        </a:rPr>
                        <a:t>Xuất xứ</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000">
                          <a:effectLst/>
                          <a:latin typeface="Times New Roman" panose="02020603050405020304" pitchFamily="18" charset="0"/>
                          <a:ea typeface="MS Mincho"/>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15000"/>
                        </a:lnSpc>
                        <a:spcAft>
                          <a:spcPts val="0"/>
                        </a:spcAft>
                        <a:tabLst>
                          <a:tab pos="1386840" algn="l"/>
                        </a:tabLst>
                      </a:pPr>
                      <a:r>
                        <a:rPr lang="vi-VN" sz="4000" i="1">
                          <a:effectLst/>
                          <a:latin typeface="Times New Roman" panose="02020603050405020304" pitchFamily="18" charset="0"/>
                          <a:ea typeface="MS Mincho"/>
                          <a:cs typeface="Times New Roman" panose="02020603050405020304" pitchFamily="18" charset="0"/>
                        </a:rPr>
                        <a:t>Thể loại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000">
                          <a:effectLst/>
                          <a:latin typeface="Times New Roman" panose="02020603050405020304" pitchFamily="18" charset="0"/>
                          <a:ea typeface="MS Mincho"/>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nSpc>
                          <a:spcPct val="115000"/>
                        </a:lnSpc>
                        <a:spcAft>
                          <a:spcPts val="0"/>
                        </a:spcAft>
                        <a:tabLst>
                          <a:tab pos="1386840" algn="l"/>
                        </a:tabLst>
                      </a:pPr>
                      <a:r>
                        <a:rPr lang="vi-VN" sz="4000" i="1">
                          <a:effectLst/>
                          <a:latin typeface="Times New Roman" panose="02020603050405020304" pitchFamily="18" charset="0"/>
                          <a:ea typeface="MS Mincho"/>
                          <a:cs typeface="Times New Roman" panose="02020603050405020304" pitchFamily="18" charset="0"/>
                        </a:rPr>
                        <a:t>Phương thức biểu đạt chính</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000">
                          <a:effectLst/>
                          <a:latin typeface="Times New Roman" panose="02020603050405020304" pitchFamily="18" charset="0"/>
                          <a:ea typeface="MS Mincho"/>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4000">
                          <a:effectLst/>
                          <a:latin typeface="Times New Roman" panose="02020603050405020304" pitchFamily="18" charset="0"/>
                          <a:ea typeface="MS Mincho"/>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nSpc>
                          <a:spcPct val="115000"/>
                        </a:lnSpc>
                        <a:spcAft>
                          <a:spcPts val="0"/>
                        </a:spcAft>
                        <a:tabLst>
                          <a:tab pos="1386840" algn="l"/>
                        </a:tabLst>
                      </a:pPr>
                      <a:r>
                        <a:rPr lang="vi-VN" sz="4000" i="1">
                          <a:effectLst/>
                          <a:latin typeface="Times New Roman" panose="02020603050405020304" pitchFamily="18" charset="0"/>
                          <a:ea typeface="MS Mincho"/>
                          <a:cs typeface="Times New Roman" panose="02020603050405020304" pitchFamily="18" charset="0"/>
                        </a:rPr>
                        <a:t>Phương thức biểu đạt kết hợp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000">
                          <a:effectLst/>
                          <a:latin typeface="Times New Roman" panose="02020603050405020304" pitchFamily="18" charset="0"/>
                          <a:ea typeface="MS Mincho"/>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4000">
                          <a:effectLst/>
                          <a:latin typeface="Times New Roman" panose="02020603050405020304" pitchFamily="18" charset="0"/>
                          <a:ea typeface="MS Mincho"/>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nSpc>
                          <a:spcPct val="115000"/>
                        </a:lnSpc>
                        <a:spcAft>
                          <a:spcPts val="0"/>
                        </a:spcAft>
                        <a:tabLst>
                          <a:tab pos="1386840" algn="l"/>
                        </a:tabLst>
                      </a:pPr>
                      <a:r>
                        <a:rPr lang="vi-VN" sz="4000" i="1">
                          <a:effectLst/>
                          <a:latin typeface="Times New Roman" panose="02020603050405020304" pitchFamily="18" charset="0"/>
                          <a:ea typeface="MS Mincho"/>
                          <a:cs typeface="Times New Roman" panose="02020603050405020304" pitchFamily="18" charset="0"/>
                        </a:rPr>
                        <a:t>Mục đích VB</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000">
                          <a:effectLst/>
                          <a:latin typeface="Times New Roman" panose="02020603050405020304" pitchFamily="18" charset="0"/>
                          <a:ea typeface="MS Mincho"/>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81411684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8ED"/>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grpSp>
        <p:nvGrpSpPr>
          <p:cNvPr id="12" name="Group 12"/>
          <p:cNvGrpSpPr/>
          <p:nvPr/>
        </p:nvGrpSpPr>
        <p:grpSpPr>
          <a:xfrm>
            <a:off x="1295400" y="108915"/>
            <a:ext cx="17192701" cy="1604660"/>
            <a:chOff x="0" y="0"/>
            <a:chExt cx="7358350" cy="1587113"/>
          </a:xfrm>
        </p:grpSpPr>
        <p:sp>
          <p:nvSpPr>
            <p:cNvPr id="13" name="Freeform 13"/>
            <p:cNvSpPr/>
            <p:nvPr/>
          </p:nvSpPr>
          <p:spPr>
            <a:xfrm rot="-5400000">
              <a:off x="2855416" y="-2855416"/>
              <a:ext cx="1235746" cy="6946578"/>
            </a:xfrm>
            <a:custGeom>
              <a:avLst/>
              <a:gdLst/>
              <a:ahLst/>
              <a:cxnLst/>
              <a:rect l="l" t="t" r="r" b="b"/>
              <a:pathLst>
                <a:path w="1235746" h="6946578">
                  <a:moveTo>
                    <a:pt x="0" y="0"/>
                  </a:moveTo>
                  <a:lnTo>
                    <a:pt x="1235746" y="0"/>
                  </a:lnTo>
                  <a:lnTo>
                    <a:pt x="1235746" y="6946578"/>
                  </a:lnTo>
                  <a:lnTo>
                    <a:pt x="0" y="6946578"/>
                  </a:lnTo>
                  <a:lnTo>
                    <a:pt x="0" y="0"/>
                  </a:lnTo>
                  <a:close/>
                </a:path>
              </a:pathLst>
            </a:custGeom>
            <a:blipFill>
              <a:blip r:embed="rId4">
                <a:extLst>
                  <a:ext uri="{96DAC541-7B7A-43D3-8B79-37D633B846F1}">
                    <asvg:svgBlip xmlns:asvg="http://schemas.microsoft.com/office/drawing/2016/SVG/main" r:embed="rId5"/>
                  </a:ext>
                </a:extLst>
              </a:blip>
              <a:stretch>
                <a:fillRect l="-250632"/>
              </a:stretch>
            </a:blipFill>
          </p:spPr>
          <p:txBody>
            <a:bodyPr/>
            <a:lstStyle/>
            <a:p>
              <a:endParaRPr lang="en-US"/>
            </a:p>
          </p:txBody>
        </p:sp>
        <p:sp>
          <p:nvSpPr>
            <p:cNvPr id="14" name="Freeform 14"/>
            <p:cNvSpPr/>
            <p:nvPr/>
          </p:nvSpPr>
          <p:spPr>
            <a:xfrm rot="-5400000" flipH="1">
              <a:off x="2855416" y="-2504049"/>
              <a:ext cx="1235746" cy="6946578"/>
            </a:xfrm>
            <a:custGeom>
              <a:avLst/>
              <a:gdLst/>
              <a:ahLst/>
              <a:cxnLst/>
              <a:rect l="l" t="t" r="r" b="b"/>
              <a:pathLst>
                <a:path w="1235746" h="6946578">
                  <a:moveTo>
                    <a:pt x="1235746" y="0"/>
                  </a:moveTo>
                  <a:lnTo>
                    <a:pt x="0" y="0"/>
                  </a:lnTo>
                  <a:lnTo>
                    <a:pt x="0" y="6946577"/>
                  </a:lnTo>
                  <a:lnTo>
                    <a:pt x="1235746" y="6946577"/>
                  </a:lnTo>
                  <a:lnTo>
                    <a:pt x="1235746" y="0"/>
                  </a:lnTo>
                  <a:close/>
                </a:path>
              </a:pathLst>
            </a:custGeom>
            <a:blipFill>
              <a:blip r:embed="rId4">
                <a:extLst>
                  <a:ext uri="{96DAC541-7B7A-43D3-8B79-37D633B846F1}">
                    <asvg:svgBlip xmlns:asvg="http://schemas.microsoft.com/office/drawing/2016/SVG/main" r:embed="rId5"/>
                  </a:ext>
                </a:extLst>
              </a:blip>
              <a:stretch>
                <a:fillRect l="-250632"/>
              </a:stretch>
            </a:blipFill>
          </p:spPr>
          <p:txBody>
            <a:bodyPr/>
            <a:lstStyle/>
            <a:p>
              <a:endParaRPr lang="en-US"/>
            </a:p>
          </p:txBody>
        </p:sp>
        <p:sp>
          <p:nvSpPr>
            <p:cNvPr id="15" name="TextBox 15"/>
            <p:cNvSpPr txBox="1"/>
            <p:nvPr/>
          </p:nvSpPr>
          <p:spPr>
            <a:xfrm>
              <a:off x="429490" y="486138"/>
              <a:ext cx="6928860" cy="608822"/>
            </a:xfrm>
            <a:prstGeom prst="rect">
              <a:avLst/>
            </a:prstGeom>
          </p:spPr>
          <p:txBody>
            <a:bodyPr wrap="square" lIns="0" tIns="0" rIns="0" bIns="0" rtlCol="0" anchor="t">
              <a:spAutoFit/>
            </a:bodyPr>
            <a:lstStyle/>
            <a:p>
              <a:r>
                <a:rPr lang="vi-VN" sz="4000" b="1">
                  <a:latin typeface="Times New Roman" panose="02020603050405020304" pitchFamily="18" charset="0"/>
                  <a:cs typeface="Times New Roman" panose="02020603050405020304" pitchFamily="18" charset="0"/>
                </a:rPr>
                <a:t>a. Xuất xứ:</a:t>
              </a:r>
              <a:r>
                <a:rPr lang="vi-VN" sz="4000" i="1">
                  <a:latin typeface="Times New Roman" panose="02020603050405020304" pitchFamily="18" charset="0"/>
                  <a:cs typeface="Times New Roman" panose="02020603050405020304" pitchFamily="18" charset="0"/>
                </a:rPr>
                <a:t> nguồn tra cứu intonet: </a:t>
              </a:r>
              <a:r>
                <a:rPr lang="vi-VN" sz="4000">
                  <a:latin typeface="Times New Roman" panose="02020603050405020304" pitchFamily="18" charset="0"/>
                  <a:cs typeface="Times New Roman" panose="02020603050405020304" pitchFamily="18" charset="0"/>
                </a:rPr>
                <a:t>theo dulich viet.net.vn, 09-12-2018</a:t>
              </a:r>
              <a:endParaRPr lang="en-GB" sz="4000">
                <a:latin typeface="Times New Roman" panose="02020603050405020304" pitchFamily="18" charset="0"/>
                <a:cs typeface="Times New Roman" panose="02020603050405020304" pitchFamily="18" charset="0"/>
              </a:endParaRPr>
            </a:p>
          </p:txBody>
        </p:sp>
      </p:grpSp>
      <p:grpSp>
        <p:nvGrpSpPr>
          <p:cNvPr id="20" name="Group 20"/>
          <p:cNvGrpSpPr/>
          <p:nvPr/>
        </p:nvGrpSpPr>
        <p:grpSpPr>
          <a:xfrm>
            <a:off x="1295400" y="2098169"/>
            <a:ext cx="16230600" cy="3694689"/>
            <a:chOff x="0" y="0"/>
            <a:chExt cx="6946578" cy="1587113"/>
          </a:xfrm>
        </p:grpSpPr>
        <p:sp>
          <p:nvSpPr>
            <p:cNvPr id="21" name="Freeform 21"/>
            <p:cNvSpPr/>
            <p:nvPr/>
          </p:nvSpPr>
          <p:spPr>
            <a:xfrm rot="-5400000">
              <a:off x="2855416" y="-2855416"/>
              <a:ext cx="1235746" cy="6946578"/>
            </a:xfrm>
            <a:custGeom>
              <a:avLst/>
              <a:gdLst/>
              <a:ahLst/>
              <a:cxnLst/>
              <a:rect l="l" t="t" r="r" b="b"/>
              <a:pathLst>
                <a:path w="1235746" h="6946578">
                  <a:moveTo>
                    <a:pt x="0" y="0"/>
                  </a:moveTo>
                  <a:lnTo>
                    <a:pt x="1235746" y="0"/>
                  </a:lnTo>
                  <a:lnTo>
                    <a:pt x="1235746" y="6946578"/>
                  </a:lnTo>
                  <a:lnTo>
                    <a:pt x="0" y="6946578"/>
                  </a:lnTo>
                  <a:lnTo>
                    <a:pt x="0" y="0"/>
                  </a:lnTo>
                  <a:close/>
                </a:path>
              </a:pathLst>
            </a:custGeom>
            <a:blipFill>
              <a:blip r:embed="rId4">
                <a:extLst>
                  <a:ext uri="{96DAC541-7B7A-43D3-8B79-37D633B846F1}">
                    <asvg:svgBlip xmlns:asvg="http://schemas.microsoft.com/office/drawing/2016/SVG/main" r:embed="rId5"/>
                  </a:ext>
                </a:extLst>
              </a:blip>
              <a:stretch>
                <a:fillRect l="-250632"/>
              </a:stretch>
            </a:blipFill>
          </p:spPr>
          <p:txBody>
            <a:bodyPr/>
            <a:lstStyle/>
            <a:p>
              <a:endParaRPr lang="en-US"/>
            </a:p>
          </p:txBody>
        </p:sp>
        <p:sp>
          <p:nvSpPr>
            <p:cNvPr id="22" name="Freeform 22"/>
            <p:cNvSpPr/>
            <p:nvPr/>
          </p:nvSpPr>
          <p:spPr>
            <a:xfrm rot="-5400000" flipH="1">
              <a:off x="2855416" y="-2504049"/>
              <a:ext cx="1235746" cy="6946578"/>
            </a:xfrm>
            <a:custGeom>
              <a:avLst/>
              <a:gdLst/>
              <a:ahLst/>
              <a:cxnLst/>
              <a:rect l="l" t="t" r="r" b="b"/>
              <a:pathLst>
                <a:path w="1235746" h="6946578">
                  <a:moveTo>
                    <a:pt x="1235746" y="0"/>
                  </a:moveTo>
                  <a:lnTo>
                    <a:pt x="0" y="0"/>
                  </a:lnTo>
                  <a:lnTo>
                    <a:pt x="0" y="6946577"/>
                  </a:lnTo>
                  <a:lnTo>
                    <a:pt x="1235746" y="6946577"/>
                  </a:lnTo>
                  <a:lnTo>
                    <a:pt x="1235746" y="0"/>
                  </a:lnTo>
                  <a:close/>
                </a:path>
              </a:pathLst>
            </a:custGeom>
            <a:blipFill>
              <a:blip r:embed="rId4">
                <a:extLst>
                  <a:ext uri="{96DAC541-7B7A-43D3-8B79-37D633B846F1}">
                    <asvg:svgBlip xmlns:asvg="http://schemas.microsoft.com/office/drawing/2016/SVG/main" r:embed="rId5"/>
                  </a:ext>
                </a:extLst>
              </a:blip>
              <a:stretch>
                <a:fillRect l="-250632"/>
              </a:stretch>
            </a:blipFill>
          </p:spPr>
          <p:txBody>
            <a:bodyPr/>
            <a:lstStyle/>
            <a:p>
              <a:endParaRPr lang="en-US"/>
            </a:p>
          </p:txBody>
        </p:sp>
        <p:sp>
          <p:nvSpPr>
            <p:cNvPr id="23" name="TextBox 23"/>
            <p:cNvSpPr txBox="1"/>
            <p:nvPr/>
          </p:nvSpPr>
          <p:spPr>
            <a:xfrm>
              <a:off x="465921" y="153664"/>
              <a:ext cx="6087598" cy="264421"/>
            </a:xfrm>
            <a:prstGeom prst="rect">
              <a:avLst/>
            </a:prstGeom>
          </p:spPr>
          <p:txBody>
            <a:bodyPr lIns="0" tIns="0" rIns="0" bIns="0" rtlCol="0" anchor="t">
              <a:spAutoFit/>
            </a:bodyPr>
            <a:lstStyle/>
            <a:p>
              <a:r>
                <a:rPr lang="en-GB" sz="4000" b="1">
                  <a:latin typeface="Times New Roman" panose="02020603050405020304" pitchFamily="18" charset="0"/>
                  <a:cs typeface="Times New Roman" panose="02020603050405020304" pitchFamily="18" charset="0"/>
                </a:rPr>
                <a:t>b. Thể loại và phương thức biểu đạt chính </a:t>
              </a:r>
              <a:endParaRPr lang="en-GB" sz="4000">
                <a:latin typeface="Times New Roman" panose="02020603050405020304" pitchFamily="18" charset="0"/>
                <a:cs typeface="Times New Roman" panose="02020603050405020304" pitchFamily="18" charset="0"/>
              </a:endParaRPr>
            </a:p>
          </p:txBody>
        </p:sp>
      </p:grpSp>
      <p:grpSp>
        <p:nvGrpSpPr>
          <p:cNvPr id="28" name="Group 28"/>
          <p:cNvGrpSpPr/>
          <p:nvPr/>
        </p:nvGrpSpPr>
        <p:grpSpPr>
          <a:xfrm>
            <a:off x="1336330" y="6097786"/>
            <a:ext cx="16189670" cy="1630936"/>
            <a:chOff x="0" y="0"/>
            <a:chExt cx="6946578" cy="1587113"/>
          </a:xfrm>
        </p:grpSpPr>
        <p:sp>
          <p:nvSpPr>
            <p:cNvPr id="29" name="Freeform 29"/>
            <p:cNvSpPr/>
            <p:nvPr/>
          </p:nvSpPr>
          <p:spPr>
            <a:xfrm rot="-5400000">
              <a:off x="2855416" y="-2855416"/>
              <a:ext cx="1235746" cy="6946578"/>
            </a:xfrm>
            <a:custGeom>
              <a:avLst/>
              <a:gdLst/>
              <a:ahLst/>
              <a:cxnLst/>
              <a:rect l="l" t="t" r="r" b="b"/>
              <a:pathLst>
                <a:path w="1235746" h="6946578">
                  <a:moveTo>
                    <a:pt x="0" y="0"/>
                  </a:moveTo>
                  <a:lnTo>
                    <a:pt x="1235746" y="0"/>
                  </a:lnTo>
                  <a:lnTo>
                    <a:pt x="1235746" y="6946578"/>
                  </a:lnTo>
                  <a:lnTo>
                    <a:pt x="0" y="6946578"/>
                  </a:lnTo>
                  <a:lnTo>
                    <a:pt x="0" y="0"/>
                  </a:lnTo>
                  <a:close/>
                </a:path>
              </a:pathLst>
            </a:custGeom>
            <a:blipFill>
              <a:blip r:embed="rId4">
                <a:extLst>
                  <a:ext uri="{96DAC541-7B7A-43D3-8B79-37D633B846F1}">
                    <asvg:svgBlip xmlns:asvg="http://schemas.microsoft.com/office/drawing/2016/SVG/main" r:embed="rId5"/>
                  </a:ext>
                </a:extLst>
              </a:blip>
              <a:stretch>
                <a:fillRect l="-250632"/>
              </a:stretch>
            </a:blipFill>
          </p:spPr>
          <p:txBody>
            <a:bodyPr/>
            <a:lstStyle/>
            <a:p>
              <a:endParaRPr lang="en-US"/>
            </a:p>
          </p:txBody>
        </p:sp>
        <p:sp>
          <p:nvSpPr>
            <p:cNvPr id="30" name="Freeform 30"/>
            <p:cNvSpPr/>
            <p:nvPr/>
          </p:nvSpPr>
          <p:spPr>
            <a:xfrm rot="-5400000" flipH="1">
              <a:off x="2855416" y="-2504049"/>
              <a:ext cx="1235746" cy="6946578"/>
            </a:xfrm>
            <a:custGeom>
              <a:avLst/>
              <a:gdLst/>
              <a:ahLst/>
              <a:cxnLst/>
              <a:rect l="l" t="t" r="r" b="b"/>
              <a:pathLst>
                <a:path w="1235746" h="6946578">
                  <a:moveTo>
                    <a:pt x="1235746" y="0"/>
                  </a:moveTo>
                  <a:lnTo>
                    <a:pt x="0" y="0"/>
                  </a:lnTo>
                  <a:lnTo>
                    <a:pt x="0" y="6946577"/>
                  </a:lnTo>
                  <a:lnTo>
                    <a:pt x="1235746" y="6946577"/>
                  </a:lnTo>
                  <a:lnTo>
                    <a:pt x="1235746" y="0"/>
                  </a:lnTo>
                  <a:close/>
                </a:path>
              </a:pathLst>
            </a:custGeom>
            <a:blipFill>
              <a:blip r:embed="rId4">
                <a:extLst>
                  <a:ext uri="{96DAC541-7B7A-43D3-8B79-37D633B846F1}">
                    <asvg:svgBlip xmlns:asvg="http://schemas.microsoft.com/office/drawing/2016/SVG/main" r:embed="rId5"/>
                  </a:ext>
                </a:extLst>
              </a:blip>
              <a:stretch>
                <a:fillRect l="-250632"/>
              </a:stretch>
            </a:blipFill>
          </p:spPr>
          <p:txBody>
            <a:bodyPr/>
            <a:lstStyle/>
            <a:p>
              <a:endParaRPr lang="en-US"/>
            </a:p>
          </p:txBody>
        </p:sp>
        <p:sp>
          <p:nvSpPr>
            <p:cNvPr id="31" name="TextBox 31"/>
            <p:cNvSpPr txBox="1"/>
            <p:nvPr/>
          </p:nvSpPr>
          <p:spPr>
            <a:xfrm>
              <a:off x="348301" y="161471"/>
              <a:ext cx="6087598" cy="1198026"/>
            </a:xfrm>
            <a:prstGeom prst="rect">
              <a:avLst/>
            </a:prstGeom>
          </p:spPr>
          <p:txBody>
            <a:bodyPr lIns="0" tIns="0" rIns="0" bIns="0" rtlCol="0" anchor="t">
              <a:spAutoFit/>
            </a:bodyPr>
            <a:lstStyle/>
            <a:p>
              <a:r>
                <a:rPr lang="vi-VN" sz="4000" b="1">
                  <a:latin typeface="Times New Roman" panose="02020603050405020304" pitchFamily="18" charset="0"/>
                  <a:cs typeface="Times New Roman" panose="02020603050405020304" pitchFamily="18" charset="0"/>
                </a:rPr>
                <a:t>c. Mục đích: </a:t>
              </a:r>
              <a:r>
                <a:rPr lang="vi-VN" sz="4000" i="1">
                  <a:latin typeface="Times New Roman" panose="02020603050405020304" pitchFamily="18" charset="0"/>
                  <a:cs typeface="Times New Roman" panose="02020603050405020304" pitchFamily="18" charset="0"/>
                </a:rPr>
                <a:t>Giới thiệu về vườn quốc gia Tràm Chim, nơi có loài sếu đều đỏ sinh sống.</a:t>
              </a:r>
              <a:endParaRPr lang="en-GB" sz="4000">
                <a:latin typeface="Times New Roman" panose="02020603050405020304" pitchFamily="18" charset="0"/>
                <a:cs typeface="Times New Roman" panose="02020603050405020304" pitchFamily="18" charset="0"/>
              </a:endParaRPr>
            </a:p>
          </p:txBody>
        </p:sp>
      </p:grpSp>
      <p:sp>
        <p:nvSpPr>
          <p:cNvPr id="40" name="Freeform 12"/>
          <p:cNvSpPr/>
          <p:nvPr/>
        </p:nvSpPr>
        <p:spPr>
          <a:xfrm rot="-3735088">
            <a:off x="-2799267" y="5909449"/>
            <a:ext cx="5327517" cy="2431285"/>
          </a:xfrm>
          <a:custGeom>
            <a:avLst/>
            <a:gdLst/>
            <a:ahLst/>
            <a:cxnLst/>
            <a:rect l="l" t="t" r="r" b="b"/>
            <a:pathLst>
              <a:path w="5327517" h="2431285">
                <a:moveTo>
                  <a:pt x="0" y="0"/>
                </a:moveTo>
                <a:lnTo>
                  <a:pt x="5327517" y="0"/>
                </a:lnTo>
                <a:lnTo>
                  <a:pt x="5327517" y="2431285"/>
                </a:lnTo>
                <a:lnTo>
                  <a:pt x="0" y="243128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41" name="Freeform 13"/>
          <p:cNvSpPr/>
          <p:nvPr/>
        </p:nvSpPr>
        <p:spPr>
          <a:xfrm rot="1806139">
            <a:off x="-1722512" y="6995044"/>
            <a:ext cx="7264343" cy="5335990"/>
          </a:xfrm>
          <a:custGeom>
            <a:avLst/>
            <a:gdLst/>
            <a:ahLst/>
            <a:cxnLst/>
            <a:rect l="l" t="t" r="r" b="b"/>
            <a:pathLst>
              <a:path w="7264343" h="5335990">
                <a:moveTo>
                  <a:pt x="0" y="0"/>
                </a:moveTo>
                <a:lnTo>
                  <a:pt x="7264343" y="0"/>
                </a:lnTo>
                <a:lnTo>
                  <a:pt x="7264343" y="5335989"/>
                </a:lnTo>
                <a:lnTo>
                  <a:pt x="0" y="533598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2" name="Freeform 14"/>
          <p:cNvSpPr/>
          <p:nvPr/>
        </p:nvSpPr>
        <p:spPr>
          <a:xfrm rot="-8608268">
            <a:off x="16361280" y="4955654"/>
            <a:ext cx="3297662" cy="4823708"/>
          </a:xfrm>
          <a:custGeom>
            <a:avLst/>
            <a:gdLst/>
            <a:ahLst/>
            <a:cxnLst/>
            <a:rect l="l" t="t" r="r" b="b"/>
            <a:pathLst>
              <a:path w="3297662" h="4823708">
                <a:moveTo>
                  <a:pt x="0" y="0"/>
                </a:moveTo>
                <a:lnTo>
                  <a:pt x="3297662" y="0"/>
                </a:lnTo>
                <a:lnTo>
                  <a:pt x="3297662" y="4823708"/>
                </a:lnTo>
                <a:lnTo>
                  <a:pt x="0" y="482370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3" name="Freeform 15"/>
          <p:cNvSpPr/>
          <p:nvPr/>
        </p:nvSpPr>
        <p:spPr>
          <a:xfrm>
            <a:off x="13605200" y="9038784"/>
            <a:ext cx="3654100" cy="3142526"/>
          </a:xfrm>
          <a:custGeom>
            <a:avLst/>
            <a:gdLst/>
            <a:ahLst/>
            <a:cxnLst/>
            <a:rect l="l" t="t" r="r" b="b"/>
            <a:pathLst>
              <a:path w="3654100" h="3142526">
                <a:moveTo>
                  <a:pt x="0" y="0"/>
                </a:moveTo>
                <a:lnTo>
                  <a:pt x="3654100" y="0"/>
                </a:lnTo>
                <a:lnTo>
                  <a:pt x="3654100" y="3142525"/>
                </a:lnTo>
                <a:lnTo>
                  <a:pt x="0" y="31425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4" name="Freeform 16"/>
          <p:cNvSpPr/>
          <p:nvPr/>
        </p:nvSpPr>
        <p:spPr>
          <a:xfrm>
            <a:off x="16106116" y="7535279"/>
            <a:ext cx="2927978" cy="3947029"/>
          </a:xfrm>
          <a:custGeom>
            <a:avLst/>
            <a:gdLst/>
            <a:ahLst/>
            <a:cxnLst/>
            <a:rect l="l" t="t" r="r" b="b"/>
            <a:pathLst>
              <a:path w="2927978" h="3947029">
                <a:moveTo>
                  <a:pt x="0" y="0"/>
                </a:moveTo>
                <a:lnTo>
                  <a:pt x="2927977" y="0"/>
                </a:lnTo>
                <a:lnTo>
                  <a:pt x="2927977" y="3947029"/>
                </a:lnTo>
                <a:lnTo>
                  <a:pt x="0" y="394702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45" name="Freeform 17"/>
          <p:cNvSpPr/>
          <p:nvPr/>
        </p:nvSpPr>
        <p:spPr>
          <a:xfrm>
            <a:off x="477508" y="7955320"/>
            <a:ext cx="1899016" cy="2166927"/>
          </a:xfrm>
          <a:custGeom>
            <a:avLst/>
            <a:gdLst/>
            <a:ahLst/>
            <a:cxnLst/>
            <a:rect l="l" t="t" r="r" b="b"/>
            <a:pathLst>
              <a:path w="1899016" h="2166927">
                <a:moveTo>
                  <a:pt x="0" y="0"/>
                </a:moveTo>
                <a:lnTo>
                  <a:pt x="1899016" y="0"/>
                </a:lnTo>
                <a:lnTo>
                  <a:pt x="1899016" y="2166927"/>
                </a:lnTo>
                <a:lnTo>
                  <a:pt x="0" y="21669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46" name="Rectangle 45"/>
          <p:cNvSpPr/>
          <p:nvPr/>
        </p:nvSpPr>
        <p:spPr>
          <a:xfrm>
            <a:off x="2091082" y="3176758"/>
            <a:ext cx="15168217" cy="1938992"/>
          </a:xfrm>
          <a:prstGeom prst="rect">
            <a:avLst/>
          </a:prstGeom>
        </p:spPr>
        <p:txBody>
          <a:bodyPr wrap="square">
            <a:spAutoFit/>
          </a:bodyPr>
          <a:lstStyle/>
          <a:p>
            <a:pPr algn="just">
              <a:spcAft>
                <a:spcPts val="0"/>
              </a:spcAft>
            </a:pPr>
            <a:r>
              <a:rPr lang="en-GB" sz="4000" b="1">
                <a:latin typeface="Times New Roman" panose="02020603050405020304" pitchFamily="18" charset="0"/>
                <a:ea typeface="Calibri" panose="020F0502020204030204" pitchFamily="34" charset="0"/>
                <a:cs typeface="Times New Roman" panose="02020603050405020304" pitchFamily="18" charset="0"/>
              </a:rPr>
              <a:t>- Thể loại:</a:t>
            </a:r>
            <a:r>
              <a:rPr lang="en-GB" sz="4000">
                <a:latin typeface="Times New Roman" panose="02020603050405020304" pitchFamily="18" charset="0"/>
                <a:ea typeface="Calibri" panose="020F0502020204030204" pitchFamily="34" charset="0"/>
                <a:cs typeface="Times New Roman" panose="02020603050405020304" pitchFamily="18" charset="0"/>
              </a:rPr>
              <a:t> văn bản thông tin </a:t>
            </a: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thuyết minh về một danh lam thắng cảnh</a:t>
            </a:r>
            <a:r>
              <a:rPr lang="en-GB"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marL="28575" marR="28575" algn="just">
              <a:spcAft>
                <a:spcPts val="0"/>
              </a:spcAft>
            </a:pPr>
            <a:r>
              <a:rPr lang="en-GB"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4000" b="1">
                <a:latin typeface="Times New Roman" panose="02020603050405020304" pitchFamily="18" charset="0"/>
                <a:ea typeface="Calibri" panose="020F0502020204030204" pitchFamily="34" charset="0"/>
                <a:cs typeface="Times New Roman" panose="02020603050405020304" pitchFamily="18" charset="0"/>
              </a:rPr>
              <a:t>Phương thức biểu đạt chính:</a:t>
            </a:r>
            <a:r>
              <a:rPr lang="en-GB" sz="4000">
                <a:latin typeface="Times New Roman" panose="02020603050405020304" pitchFamily="18" charset="0"/>
                <a:ea typeface="Calibri" panose="020F0502020204030204" pitchFamily="34" charset="0"/>
                <a:cs typeface="Times New Roman" panose="02020603050405020304" pitchFamily="18" charset="0"/>
              </a:rPr>
              <a:t> thuyết minh</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marL="28575" marR="28575" algn="just">
              <a:spcAft>
                <a:spcPts val="0"/>
              </a:spcAft>
            </a:pPr>
            <a:r>
              <a:rPr lang="vi-VN" sz="4000" b="1">
                <a:latin typeface="Times New Roman" panose="02020603050405020304" pitchFamily="18" charset="0"/>
                <a:ea typeface="Calibri" panose="020F0502020204030204" pitchFamily="34" charset="0"/>
                <a:cs typeface="Times New Roman" panose="02020603050405020304" pitchFamily="18" charset="0"/>
              </a:rPr>
              <a:t>- Phương thức biểu đạt kết hợp: </a:t>
            </a:r>
            <a:r>
              <a:rPr lang="vi-VN" sz="4000">
                <a:latin typeface="Times New Roman" panose="02020603050405020304" pitchFamily="18" charset="0"/>
                <a:ea typeface="Calibri" panose="020F0502020204030204" pitchFamily="34" charset="0"/>
                <a:cs typeface="Times New Roman" panose="02020603050405020304" pitchFamily="18" charset="0"/>
              </a:rPr>
              <a:t>miêu tả, biểu cảm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392187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barn(inVertical)">
                                      <p:cBhvr>
                                        <p:cTn id="21" dur="500"/>
                                        <p:tgtEl>
                                          <p:spTgt spid="4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C55F"/>
        </a:solidFill>
        <a:effectLst/>
      </p:bgPr>
    </p:bg>
    <p:spTree>
      <p:nvGrpSpPr>
        <p:cNvPr id="1" name=""/>
        <p:cNvGrpSpPr/>
        <p:nvPr/>
      </p:nvGrpSpPr>
      <p:grpSpPr>
        <a:xfrm>
          <a:off x="0" y="0"/>
          <a:ext cx="0" cy="0"/>
          <a:chOff x="0" y="0"/>
          <a:chExt cx="0" cy="0"/>
        </a:xfrm>
      </p:grpSpPr>
      <p:grpSp>
        <p:nvGrpSpPr>
          <p:cNvPr id="2" name="Group 2"/>
          <p:cNvGrpSpPr/>
          <p:nvPr/>
        </p:nvGrpSpPr>
        <p:grpSpPr>
          <a:xfrm>
            <a:off x="-200098" y="-726566"/>
            <a:ext cx="18688197" cy="11646111"/>
            <a:chOff x="0" y="0"/>
            <a:chExt cx="24917595" cy="15528148"/>
          </a:xfrm>
        </p:grpSpPr>
        <p:sp>
          <p:nvSpPr>
            <p:cNvPr id="3" name="Freeform 3"/>
            <p:cNvSpPr/>
            <p:nvPr/>
          </p:nvSpPr>
          <p:spPr>
            <a:xfrm rot="-5400000">
              <a:off x="238056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14643995" y="-2380565"/>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5" name="Freeform 5"/>
            <p:cNvSpPr/>
            <p:nvPr/>
          </p:nvSpPr>
          <p:spPr>
            <a:xfrm rot="-5400000">
              <a:off x="2380565" y="5226346"/>
              <a:ext cx="7893036" cy="12654166"/>
            </a:xfrm>
            <a:custGeom>
              <a:avLst/>
              <a:gdLst/>
              <a:ahLst/>
              <a:cxnLst/>
              <a:rect l="l" t="t" r="r" b="b"/>
              <a:pathLst>
                <a:path w="7893036" h="12654166">
                  <a:moveTo>
                    <a:pt x="0" y="0"/>
                  </a:moveTo>
                  <a:lnTo>
                    <a:pt x="7893036" y="0"/>
                  </a:lnTo>
                  <a:lnTo>
                    <a:pt x="7893036" y="12654166"/>
                  </a:lnTo>
                  <a:lnTo>
                    <a:pt x="0" y="1265416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6" name="Freeform 6"/>
            <p:cNvSpPr/>
            <p:nvPr/>
          </p:nvSpPr>
          <p:spPr>
            <a:xfrm rot="-5400000">
              <a:off x="14643995" y="5254548"/>
              <a:ext cx="7893036" cy="12654166"/>
            </a:xfrm>
            <a:custGeom>
              <a:avLst/>
              <a:gdLst/>
              <a:ahLst/>
              <a:cxnLst/>
              <a:rect l="l" t="t" r="r" b="b"/>
              <a:pathLst>
                <a:path w="7893036" h="12654166">
                  <a:moveTo>
                    <a:pt x="0" y="0"/>
                  </a:moveTo>
                  <a:lnTo>
                    <a:pt x="7893036" y="0"/>
                  </a:lnTo>
                  <a:lnTo>
                    <a:pt x="7893036" y="12654165"/>
                  </a:lnTo>
                  <a:lnTo>
                    <a:pt x="0" y="1265416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grpSp>
      <p:sp>
        <p:nvSpPr>
          <p:cNvPr id="7" name="Freeform 7"/>
          <p:cNvSpPr/>
          <p:nvPr/>
        </p:nvSpPr>
        <p:spPr>
          <a:xfrm rot="-5400000">
            <a:off x="11877092" y="-1237412"/>
            <a:ext cx="8006561" cy="12836170"/>
          </a:xfrm>
          <a:custGeom>
            <a:avLst/>
            <a:gdLst/>
            <a:ahLst/>
            <a:cxnLst/>
            <a:rect l="l" t="t" r="r" b="b"/>
            <a:pathLst>
              <a:path w="8006561" h="12836170">
                <a:moveTo>
                  <a:pt x="0" y="0"/>
                </a:moveTo>
                <a:lnTo>
                  <a:pt x="8006561" y="0"/>
                </a:lnTo>
                <a:lnTo>
                  <a:pt x="8006561" y="12836170"/>
                </a:lnTo>
                <a:lnTo>
                  <a:pt x="0" y="128361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TextBox 8"/>
          <p:cNvSpPr txBox="1"/>
          <p:nvPr/>
        </p:nvSpPr>
        <p:spPr>
          <a:xfrm>
            <a:off x="9878614" y="2233322"/>
            <a:ext cx="7184900" cy="2462213"/>
          </a:xfrm>
          <a:prstGeom prst="rect">
            <a:avLst/>
          </a:prstGeom>
        </p:spPr>
        <p:txBody>
          <a:bodyPr lIns="0" tIns="0" rIns="0" bIns="0" rtlCol="0" anchor="t">
            <a:spAutoFit/>
          </a:bodyPr>
          <a:lstStyle/>
          <a:p>
            <a:pPr algn="ctr"/>
            <a:r>
              <a:rPr lang="en-GB" sz="8000" b="1">
                <a:latin typeface="Times New Roman" panose="02020603050405020304" pitchFamily="18" charset="0"/>
                <a:cs typeface="Times New Roman" panose="02020603050405020304" pitchFamily="18" charset="0"/>
              </a:rPr>
              <a:t>II. ĐỌC- HIỂU VĂN BẢN</a:t>
            </a:r>
            <a:endParaRPr lang="en-GB" sz="8000">
              <a:latin typeface="Times New Roman" panose="02020603050405020304" pitchFamily="18" charset="0"/>
              <a:cs typeface="Times New Roman" panose="02020603050405020304" pitchFamily="18" charset="0"/>
            </a:endParaRPr>
          </a:p>
        </p:txBody>
      </p:sp>
      <p:sp>
        <p:nvSpPr>
          <p:cNvPr id="9" name="TextBox 9"/>
          <p:cNvSpPr txBox="1"/>
          <p:nvPr/>
        </p:nvSpPr>
        <p:spPr>
          <a:xfrm>
            <a:off x="9898601" y="5418144"/>
            <a:ext cx="7184900" cy="1661993"/>
          </a:xfrm>
          <a:prstGeom prst="rect">
            <a:avLst/>
          </a:prstGeom>
        </p:spPr>
        <p:txBody>
          <a:bodyPr lIns="0" tIns="0" rIns="0" bIns="0" rtlCol="0" anchor="t">
            <a:spAutoFit/>
          </a:bodyPr>
          <a:lstStyle/>
          <a:p>
            <a:pPr algn="ctr"/>
            <a:r>
              <a:rPr lang="vi-VN" sz="5400" b="1">
                <a:latin typeface="Times New Roman" panose="02020603050405020304" pitchFamily="18" charset="0"/>
                <a:cs typeface="Times New Roman" panose="02020603050405020304" pitchFamily="18" charset="0"/>
              </a:rPr>
              <a:t>1. </a:t>
            </a:r>
            <a:r>
              <a:rPr lang="pt-BR" sz="5400" b="1">
                <a:latin typeface="Times New Roman" panose="02020603050405020304" pitchFamily="18" charset="0"/>
                <a:cs typeface="Times New Roman" panose="02020603050405020304" pitchFamily="18" charset="0"/>
              </a:rPr>
              <a:t>Thông tin cơ bản</a:t>
            </a:r>
            <a:r>
              <a:rPr lang="vi-VN" sz="5400" b="1">
                <a:latin typeface="Times New Roman" panose="02020603050405020304" pitchFamily="18" charset="0"/>
                <a:cs typeface="Times New Roman" panose="02020603050405020304" pitchFamily="18" charset="0"/>
              </a:rPr>
              <a:t> và n</a:t>
            </a:r>
            <a:r>
              <a:rPr lang="pt-BR" sz="5400" b="1">
                <a:latin typeface="Times New Roman" panose="02020603050405020304" pitchFamily="18" charset="0"/>
                <a:cs typeface="Times New Roman" panose="02020603050405020304" pitchFamily="18" charset="0"/>
              </a:rPr>
              <a:t>han đề của văn bản</a:t>
            </a:r>
            <a:endParaRPr lang="en-GB" sz="5400">
              <a:latin typeface="Times New Roman" panose="02020603050405020304" pitchFamily="18" charset="0"/>
              <a:cs typeface="Times New Roman" panose="02020603050405020304" pitchFamily="18" charset="0"/>
            </a:endParaRPr>
          </a:p>
        </p:txBody>
      </p:sp>
      <p:grpSp>
        <p:nvGrpSpPr>
          <p:cNvPr id="10" name="Group 10"/>
          <p:cNvGrpSpPr/>
          <p:nvPr/>
        </p:nvGrpSpPr>
        <p:grpSpPr>
          <a:xfrm>
            <a:off x="976441" y="1235545"/>
            <a:ext cx="7890256" cy="7890256"/>
            <a:chOff x="0" y="0"/>
            <a:chExt cx="10520342" cy="10520342"/>
          </a:xfrm>
        </p:grpSpPr>
        <p:sp>
          <p:nvSpPr>
            <p:cNvPr id="11" name="Freeform 11"/>
            <p:cNvSpPr/>
            <p:nvPr/>
          </p:nvSpPr>
          <p:spPr>
            <a:xfrm>
              <a:off x="0" y="0"/>
              <a:ext cx="10520342" cy="10520342"/>
            </a:xfrm>
            <a:custGeom>
              <a:avLst/>
              <a:gdLst/>
              <a:ahLst/>
              <a:cxnLst/>
              <a:rect l="l" t="t" r="r" b="b"/>
              <a:pathLst>
                <a:path w="10520342" h="10520342">
                  <a:moveTo>
                    <a:pt x="0" y="0"/>
                  </a:moveTo>
                  <a:lnTo>
                    <a:pt x="10520342" y="0"/>
                  </a:lnTo>
                  <a:lnTo>
                    <a:pt x="10520342" y="10520342"/>
                  </a:lnTo>
                  <a:lnTo>
                    <a:pt x="0" y="10520342"/>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2" name="Freeform 12"/>
            <p:cNvSpPr/>
            <p:nvPr/>
          </p:nvSpPr>
          <p:spPr>
            <a:xfrm>
              <a:off x="810765" y="778168"/>
              <a:ext cx="8898812" cy="8964005"/>
            </a:xfrm>
            <a:custGeom>
              <a:avLst/>
              <a:gdLst/>
              <a:ahLst/>
              <a:cxnLst/>
              <a:rect l="l" t="t" r="r" b="b"/>
              <a:pathLst>
                <a:path w="8898812" h="8964005">
                  <a:moveTo>
                    <a:pt x="0" y="0"/>
                  </a:moveTo>
                  <a:lnTo>
                    <a:pt x="8898812" y="0"/>
                  </a:lnTo>
                  <a:lnTo>
                    <a:pt x="8898812" y="8964005"/>
                  </a:lnTo>
                  <a:lnTo>
                    <a:pt x="0" y="89640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13" name="Group 13"/>
            <p:cNvGrpSpPr/>
            <p:nvPr/>
          </p:nvGrpSpPr>
          <p:grpSpPr>
            <a:xfrm>
              <a:off x="2444722" y="1690370"/>
              <a:ext cx="5630897" cy="7139602"/>
              <a:chOff x="0" y="0"/>
              <a:chExt cx="831998" cy="1054919"/>
            </a:xfrm>
          </p:grpSpPr>
          <p:sp>
            <p:nvSpPr>
              <p:cNvPr id="14" name="Freeform 14"/>
              <p:cNvSpPr/>
              <p:nvPr/>
            </p:nvSpPr>
            <p:spPr>
              <a:xfrm>
                <a:off x="0" y="0"/>
                <a:ext cx="831998" cy="1054919"/>
              </a:xfrm>
              <a:custGeom>
                <a:avLst/>
                <a:gdLst/>
                <a:ahLst/>
                <a:cxnLst/>
                <a:rect l="l" t="t" r="r" b="b"/>
                <a:pathLst>
                  <a:path w="831998" h="1054919">
                    <a:moveTo>
                      <a:pt x="0" y="0"/>
                    </a:moveTo>
                    <a:lnTo>
                      <a:pt x="831998" y="0"/>
                    </a:lnTo>
                    <a:lnTo>
                      <a:pt x="831998" y="1054919"/>
                    </a:lnTo>
                    <a:lnTo>
                      <a:pt x="0" y="1054919"/>
                    </a:lnTo>
                    <a:close/>
                  </a:path>
                </a:pathLst>
              </a:custGeom>
              <a:solidFill>
                <a:srgbClr val="9DB7BE"/>
              </a:solidFill>
            </p:spPr>
            <p:txBody>
              <a:bodyPr/>
              <a:lstStyle/>
              <a:p>
                <a:endParaRPr lang="en-US"/>
              </a:p>
            </p:txBody>
          </p:sp>
          <p:sp>
            <p:nvSpPr>
              <p:cNvPr id="15" name="TextBox 15"/>
              <p:cNvSpPr txBox="1"/>
              <p:nvPr/>
            </p:nvSpPr>
            <p:spPr>
              <a:xfrm>
                <a:off x="0" y="-19050"/>
                <a:ext cx="831998" cy="1073969"/>
              </a:xfrm>
              <a:prstGeom prst="rect">
                <a:avLst/>
              </a:prstGeom>
            </p:spPr>
            <p:txBody>
              <a:bodyPr lIns="67913" tIns="67913" rIns="67913" bIns="67913" rtlCol="0" anchor="ctr"/>
              <a:lstStyle/>
              <a:p>
                <a:pPr algn="ctr">
                  <a:lnSpc>
                    <a:spcPts val="2060"/>
                  </a:lnSpc>
                </a:pPr>
                <a:endParaRPr>
                  <a:solidFill>
                    <a:prstClr val="black"/>
                  </a:solidFill>
                </a:endParaRPr>
              </a:p>
            </p:txBody>
          </p:sp>
        </p:grpSp>
      </p:grpSp>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22463" y="2250982"/>
            <a:ext cx="4598209" cy="5708675"/>
          </a:xfrm>
          <a:prstGeom prst="rect">
            <a:avLst/>
          </a:prstGeom>
        </p:spPr>
      </p:pic>
    </p:spTree>
    <p:extLst>
      <p:ext uri="{BB962C8B-B14F-4D97-AF65-F5344CB8AC3E}">
        <p14:creationId xmlns:p14="http://schemas.microsoft.com/office/powerpoint/2010/main" val="294268783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2829</Words>
  <Application>Microsoft Office PowerPoint</Application>
  <PresentationFormat>Custom</PresentationFormat>
  <Paragraphs>199</Paragraphs>
  <Slides>33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#9Slide07 SVNMomento</vt:lpstr>
      <vt:lpstr>Arial</vt:lpstr>
      <vt:lpstr>Calibri</vt:lpstr>
      <vt:lpstr>iCiel Brush Up</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Discovering Words About Nature Education Presentation in Yellow Green Brown Friendly Hand Drawn Style</dc:title>
  <dc:creator>HP</dc:creator>
  <cp:lastModifiedBy>HP</cp:lastModifiedBy>
  <cp:revision>63</cp:revision>
  <dcterms:created xsi:type="dcterms:W3CDTF">2006-08-16T00:00:00Z</dcterms:created>
  <dcterms:modified xsi:type="dcterms:W3CDTF">2024-10-30T08:11:33Z</dcterms:modified>
  <dc:identifier>DAGKjUBzJuA</dc:identifier>
</cp:coreProperties>
</file>