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69" r:id="rId6"/>
    <p:sldId id="270" r:id="rId7"/>
    <p:sldId id="275" r:id="rId8"/>
    <p:sldId id="271" r:id="rId9"/>
    <p:sldId id="276" r:id="rId10"/>
    <p:sldId id="277" r:id="rId11"/>
    <p:sldId id="278" r:id="rId12"/>
    <p:sldId id="279" r:id="rId13"/>
    <p:sldId id="274" r:id="rId14"/>
    <p:sldId id="280" r:id="rId15"/>
    <p:sldId id="281" r:id="rId16"/>
    <p:sldId id="282" r:id="rId17"/>
    <p:sldId id="283" r:id="rId18"/>
    <p:sldId id="284" r:id="rId19"/>
    <p:sldId id="288" r:id="rId20"/>
    <p:sldId id="289" r:id="rId21"/>
    <p:sldId id="285" r:id="rId22"/>
    <p:sldId id="287" r:id="rId23"/>
    <p:sldId id="290" r:id="rId24"/>
    <p:sldId id="291" r:id="rId25"/>
    <p:sldId id="292" r:id="rId26"/>
    <p:sldId id="286" r:id="rId27"/>
    <p:sldId id="273" r:id="rId28"/>
    <p:sldId id="293" r:id="rId29"/>
    <p:sldId id="294" r:id="rId30"/>
    <p:sldId id="295" r:id="rId31"/>
    <p:sldId id="296" r:id="rId32"/>
    <p:sldId id="258" r:id="rId33"/>
    <p:sldId id="297" r:id="rId34"/>
    <p:sldId id="259" r:id="rId35"/>
    <p:sldId id="272" r:id="rId36"/>
    <p:sldId id="263" r:id="rId37"/>
    <p:sldId id="265" r:id="rId38"/>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1138"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23.sv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svg"/><Relationship Id="rId7" Type="http://schemas.openxmlformats.org/officeDocument/2006/relationships/image" Target="../media/image4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14.svg"/><Relationship Id="rId10" Type="http://schemas.openxmlformats.org/officeDocument/2006/relationships/image" Target="../media/image49.png"/><Relationship Id="rId4" Type="http://schemas.openxmlformats.org/officeDocument/2006/relationships/image" Target="../media/image13.png"/><Relationship Id="rId9" Type="http://schemas.openxmlformats.org/officeDocument/2006/relationships/image" Target="../media/image48.svg"/></Relationships>
</file>

<file path=ppt/slides/_rels/slide1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0.svg"/></Relationships>
</file>

<file path=ppt/slides/_rels/slide15.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8.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30.sv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2.svg"/><Relationship Id="rId7"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14.svg"/><Relationship Id="rId10" Type="http://schemas.openxmlformats.org/officeDocument/2006/relationships/image" Target="../media/image55.svg"/><Relationship Id="rId4" Type="http://schemas.openxmlformats.org/officeDocument/2006/relationships/image" Target="../media/image13.png"/><Relationship Id="rId9" Type="http://schemas.openxmlformats.org/officeDocument/2006/relationships/image" Target="../media/image54.png"/></Relationships>
</file>

<file path=ppt/slides/_rels/slide1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sv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6.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sv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21.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6.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sv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6.png"/><Relationship Id="rId9"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0.svg"/></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3" Type="http://schemas.openxmlformats.org/officeDocument/2006/relationships/image" Target="../media/image32.svg"/><Relationship Id="rId7" Type="http://schemas.openxmlformats.org/officeDocument/2006/relationships/image" Target="../media/image36.svg"/><Relationship Id="rId12"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38.svg"/><Relationship Id="rId5" Type="http://schemas.openxmlformats.org/officeDocument/2006/relationships/image" Target="../media/image34.svg"/><Relationship Id="rId10" Type="http://schemas.openxmlformats.org/officeDocument/2006/relationships/image" Target="../media/image37.png"/><Relationship Id="rId4" Type="http://schemas.openxmlformats.org/officeDocument/2006/relationships/image" Target="../media/image33.png"/><Relationship Id="rId9" Type="http://schemas.openxmlformats.org/officeDocument/2006/relationships/image" Target="../media/image14.svg"/></Relationships>
</file>

<file path=ppt/slides/_rels/slide2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svg"/><Relationship Id="rId7" Type="http://schemas.openxmlformats.org/officeDocument/2006/relationships/image" Target="../media/image25.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14.svg"/></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0.svg"/></Relationships>
</file>

<file path=ppt/slides/_rels/slide3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sv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56.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6.png"/><Relationship Id="rId9" Type="http://schemas.openxmlformats.org/officeDocument/2006/relationships/image" Target="../media/image19.png"/></Relationships>
</file>

<file path=ppt/slides/_rels/slide3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0.svg"/></Relationships>
</file>

<file path=ppt/slides/_rels/slide3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sv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57.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6.png"/><Relationship Id="rId9" Type="http://schemas.openxmlformats.org/officeDocument/2006/relationships/image" Target="../media/image19.png"/></Relationships>
</file>

<file path=ppt/slides/_rels/slide3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svg"/><Relationship Id="rId7" Type="http://schemas.openxmlformats.org/officeDocument/2006/relationships/image" Target="../media/image25.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14.svg"/></Relationships>
</file>

<file path=ppt/slides/_rels/slide3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svg"/><Relationship Id="rId7" Type="http://schemas.openxmlformats.org/officeDocument/2006/relationships/image" Target="../media/image4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50.svg"/></Relationships>
</file>

<file path=ppt/slides/_rels/slide3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3" Type="http://schemas.openxmlformats.org/officeDocument/2006/relationships/image" Target="../media/image32.svg"/><Relationship Id="rId7" Type="http://schemas.openxmlformats.org/officeDocument/2006/relationships/image" Target="../media/image36.svg"/><Relationship Id="rId12"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38.svg"/><Relationship Id="rId5" Type="http://schemas.openxmlformats.org/officeDocument/2006/relationships/image" Target="../media/image34.svg"/><Relationship Id="rId10" Type="http://schemas.openxmlformats.org/officeDocument/2006/relationships/image" Target="../media/image37.png"/><Relationship Id="rId4" Type="http://schemas.openxmlformats.org/officeDocument/2006/relationships/image" Target="../media/image33.png"/><Relationship Id="rId9" Type="http://schemas.openxmlformats.org/officeDocument/2006/relationships/image" Target="../media/image14.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sv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26.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6.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0.svg"/></Relationships>
</file>

<file path=ppt/slides/_rels/slide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3" Type="http://schemas.openxmlformats.org/officeDocument/2006/relationships/image" Target="../media/image32.svg"/><Relationship Id="rId7" Type="http://schemas.openxmlformats.org/officeDocument/2006/relationships/image" Target="../media/image36.svg"/><Relationship Id="rId12"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38.svg"/><Relationship Id="rId5" Type="http://schemas.openxmlformats.org/officeDocument/2006/relationships/image" Target="../media/image34.svg"/><Relationship Id="rId10" Type="http://schemas.openxmlformats.org/officeDocument/2006/relationships/image" Target="../media/image37.png"/><Relationship Id="rId4" Type="http://schemas.openxmlformats.org/officeDocument/2006/relationships/image" Target="../media/image33.png"/><Relationship Id="rId9" Type="http://schemas.openxmlformats.org/officeDocument/2006/relationships/image" Target="../media/image14.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235894"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rot="-143581">
            <a:off x="2024118" y="1340170"/>
            <a:ext cx="15080543" cy="7722103"/>
            <a:chOff x="0" y="0"/>
            <a:chExt cx="3971830" cy="2033805"/>
          </a:xfrm>
        </p:grpSpPr>
        <p:sp>
          <p:nvSpPr>
            <p:cNvPr id="6" name="Freeform 6"/>
            <p:cNvSpPr/>
            <p:nvPr/>
          </p:nvSpPr>
          <p:spPr>
            <a:xfrm>
              <a:off x="0" y="0"/>
              <a:ext cx="3971830" cy="2033805"/>
            </a:xfrm>
            <a:custGeom>
              <a:avLst/>
              <a:gdLst/>
              <a:ahLst/>
              <a:cxnLst/>
              <a:rect l="l" t="t" r="r" b="b"/>
              <a:pathLst>
                <a:path w="3971830" h="2033805">
                  <a:moveTo>
                    <a:pt x="26182" y="0"/>
                  </a:moveTo>
                  <a:lnTo>
                    <a:pt x="3945648" y="0"/>
                  </a:lnTo>
                  <a:cubicBezTo>
                    <a:pt x="3960108" y="0"/>
                    <a:pt x="3971830" y="11722"/>
                    <a:pt x="3971830" y="26182"/>
                  </a:cubicBezTo>
                  <a:lnTo>
                    <a:pt x="3971830" y="2007623"/>
                  </a:lnTo>
                  <a:cubicBezTo>
                    <a:pt x="3971830" y="2014567"/>
                    <a:pt x="3969072" y="2021226"/>
                    <a:pt x="3964162" y="2026136"/>
                  </a:cubicBezTo>
                  <a:cubicBezTo>
                    <a:pt x="3959251" y="2031047"/>
                    <a:pt x="3952592" y="2033805"/>
                    <a:pt x="3945648" y="2033805"/>
                  </a:cubicBezTo>
                  <a:lnTo>
                    <a:pt x="26182" y="2033805"/>
                  </a:lnTo>
                  <a:cubicBezTo>
                    <a:pt x="19238" y="2033805"/>
                    <a:pt x="12579" y="2031047"/>
                    <a:pt x="7669" y="2026136"/>
                  </a:cubicBezTo>
                  <a:cubicBezTo>
                    <a:pt x="2758" y="2021226"/>
                    <a:pt x="0" y="2014567"/>
                    <a:pt x="0" y="2007623"/>
                  </a:cubicBezTo>
                  <a:lnTo>
                    <a:pt x="0" y="26182"/>
                  </a:lnTo>
                  <a:cubicBezTo>
                    <a:pt x="0" y="19238"/>
                    <a:pt x="2758" y="12579"/>
                    <a:pt x="7669" y="7669"/>
                  </a:cubicBezTo>
                  <a:cubicBezTo>
                    <a:pt x="12579" y="2758"/>
                    <a:pt x="19238" y="0"/>
                    <a:pt x="26182" y="0"/>
                  </a:cubicBezTo>
                  <a:close/>
                </a:path>
              </a:pathLst>
            </a:custGeom>
            <a:solidFill>
              <a:srgbClr val="825445"/>
            </a:solidFill>
          </p:spPr>
          <p:txBody>
            <a:bodyPr/>
            <a:lstStyle/>
            <a:p>
              <a:endParaRPr lang="en-US"/>
            </a:p>
          </p:txBody>
        </p:sp>
        <p:sp>
          <p:nvSpPr>
            <p:cNvPr id="7" name="TextBox 7"/>
            <p:cNvSpPr txBox="1"/>
            <p:nvPr/>
          </p:nvSpPr>
          <p:spPr>
            <a:xfrm>
              <a:off x="0" y="-28575"/>
              <a:ext cx="3971830" cy="206238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43581">
            <a:off x="-3599882" y="1785381"/>
            <a:ext cx="5310462" cy="7722103"/>
            <a:chOff x="0" y="0"/>
            <a:chExt cx="1398640" cy="2033805"/>
          </a:xfrm>
        </p:grpSpPr>
        <p:sp>
          <p:nvSpPr>
            <p:cNvPr id="9" name="Freeform 9"/>
            <p:cNvSpPr/>
            <p:nvPr/>
          </p:nvSpPr>
          <p:spPr>
            <a:xfrm>
              <a:off x="0" y="0"/>
              <a:ext cx="1398640" cy="2033805"/>
            </a:xfrm>
            <a:custGeom>
              <a:avLst/>
              <a:gdLst/>
              <a:ahLst/>
              <a:cxnLst/>
              <a:rect l="l" t="t" r="r" b="b"/>
              <a:pathLst>
                <a:path w="1398640" h="2033805">
                  <a:moveTo>
                    <a:pt x="74351" y="0"/>
                  </a:moveTo>
                  <a:lnTo>
                    <a:pt x="1324289" y="0"/>
                  </a:lnTo>
                  <a:cubicBezTo>
                    <a:pt x="1344008" y="0"/>
                    <a:pt x="1362920" y="7833"/>
                    <a:pt x="1376863" y="21777"/>
                  </a:cubicBezTo>
                  <a:cubicBezTo>
                    <a:pt x="1390807" y="35720"/>
                    <a:pt x="1398640" y="54632"/>
                    <a:pt x="1398640" y="74351"/>
                  </a:cubicBezTo>
                  <a:lnTo>
                    <a:pt x="1398640" y="1959454"/>
                  </a:lnTo>
                  <a:cubicBezTo>
                    <a:pt x="1398640" y="1979173"/>
                    <a:pt x="1390807" y="1998085"/>
                    <a:pt x="1376863" y="2012028"/>
                  </a:cubicBezTo>
                  <a:cubicBezTo>
                    <a:pt x="1362920" y="2025971"/>
                    <a:pt x="1344008" y="2033805"/>
                    <a:pt x="1324289" y="2033805"/>
                  </a:cubicBezTo>
                  <a:lnTo>
                    <a:pt x="74351" y="2033805"/>
                  </a:lnTo>
                  <a:cubicBezTo>
                    <a:pt x="54632" y="2033805"/>
                    <a:pt x="35720" y="2025971"/>
                    <a:pt x="21777" y="2012028"/>
                  </a:cubicBezTo>
                  <a:cubicBezTo>
                    <a:pt x="7833" y="1998085"/>
                    <a:pt x="0" y="1979173"/>
                    <a:pt x="0" y="1959454"/>
                  </a:cubicBezTo>
                  <a:lnTo>
                    <a:pt x="0" y="74351"/>
                  </a:lnTo>
                  <a:cubicBezTo>
                    <a:pt x="0" y="54632"/>
                    <a:pt x="7833" y="35720"/>
                    <a:pt x="21777" y="21777"/>
                  </a:cubicBezTo>
                  <a:cubicBezTo>
                    <a:pt x="35720" y="7833"/>
                    <a:pt x="54632" y="0"/>
                    <a:pt x="74351" y="0"/>
                  </a:cubicBezTo>
                  <a:close/>
                </a:path>
              </a:pathLst>
            </a:custGeom>
            <a:solidFill>
              <a:srgbClr val="825445"/>
            </a:solidFill>
          </p:spPr>
          <p:txBody>
            <a:bodyPr/>
            <a:lstStyle/>
            <a:p>
              <a:endParaRPr lang="en-US"/>
            </a:p>
          </p:txBody>
        </p:sp>
        <p:sp>
          <p:nvSpPr>
            <p:cNvPr id="10" name="TextBox 10"/>
            <p:cNvSpPr txBox="1"/>
            <p:nvPr/>
          </p:nvSpPr>
          <p:spPr>
            <a:xfrm>
              <a:off x="0" y="-28575"/>
              <a:ext cx="1398640" cy="2062380"/>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149877">
            <a:off x="3128753" y="1824865"/>
            <a:ext cx="13237751" cy="6613591"/>
            <a:chOff x="0" y="0"/>
            <a:chExt cx="3486486" cy="1741851"/>
          </a:xfrm>
        </p:grpSpPr>
        <p:sp>
          <p:nvSpPr>
            <p:cNvPr id="12" name="Freeform 12"/>
            <p:cNvSpPr/>
            <p:nvPr/>
          </p:nvSpPr>
          <p:spPr>
            <a:xfrm>
              <a:off x="0" y="0"/>
              <a:ext cx="3486486" cy="1741851"/>
            </a:xfrm>
            <a:custGeom>
              <a:avLst/>
              <a:gdLst/>
              <a:ahLst/>
              <a:cxnLst/>
              <a:rect l="l" t="t" r="r" b="b"/>
              <a:pathLst>
                <a:path w="3486486" h="1741851">
                  <a:moveTo>
                    <a:pt x="29827" y="0"/>
                  </a:moveTo>
                  <a:lnTo>
                    <a:pt x="3456660" y="0"/>
                  </a:lnTo>
                  <a:cubicBezTo>
                    <a:pt x="3473132" y="0"/>
                    <a:pt x="3486486" y="13354"/>
                    <a:pt x="3486486" y="29827"/>
                  </a:cubicBezTo>
                  <a:lnTo>
                    <a:pt x="3486486" y="1712024"/>
                  </a:lnTo>
                  <a:cubicBezTo>
                    <a:pt x="3486486" y="1719935"/>
                    <a:pt x="3483344" y="1727521"/>
                    <a:pt x="3477750" y="1733115"/>
                  </a:cubicBezTo>
                  <a:cubicBezTo>
                    <a:pt x="3472156" y="1738709"/>
                    <a:pt x="3464570" y="1741851"/>
                    <a:pt x="3456660" y="1741851"/>
                  </a:cubicBezTo>
                  <a:lnTo>
                    <a:pt x="29827" y="1741851"/>
                  </a:lnTo>
                  <a:cubicBezTo>
                    <a:pt x="13354" y="1741851"/>
                    <a:pt x="0" y="1728497"/>
                    <a:pt x="0" y="1712024"/>
                  </a:cubicBezTo>
                  <a:lnTo>
                    <a:pt x="0" y="29827"/>
                  </a:lnTo>
                  <a:cubicBezTo>
                    <a:pt x="0" y="13354"/>
                    <a:pt x="13354" y="0"/>
                    <a:pt x="29827" y="0"/>
                  </a:cubicBezTo>
                  <a:close/>
                </a:path>
              </a:pathLst>
            </a:custGeom>
            <a:solidFill>
              <a:srgbClr val="F7EFE2"/>
            </a:solidFill>
            <a:ln w="38100" cap="rnd">
              <a:solidFill>
                <a:srgbClr val="C79179"/>
              </a:solidFill>
              <a:prstDash val="dash"/>
              <a:round/>
            </a:ln>
          </p:spPr>
          <p:txBody>
            <a:bodyPr/>
            <a:lstStyle/>
            <a:p>
              <a:endParaRPr lang="en-US"/>
            </a:p>
          </p:txBody>
        </p:sp>
        <p:sp>
          <p:nvSpPr>
            <p:cNvPr id="13" name="TextBox 13"/>
            <p:cNvSpPr txBox="1"/>
            <p:nvPr/>
          </p:nvSpPr>
          <p:spPr>
            <a:xfrm>
              <a:off x="0" y="-28575"/>
              <a:ext cx="3486486" cy="1770426"/>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rot="-142552">
            <a:off x="3143014" y="1859345"/>
            <a:ext cx="13209010" cy="6538460"/>
          </a:xfrm>
          <a:custGeom>
            <a:avLst/>
            <a:gdLst/>
            <a:ahLst/>
            <a:cxnLst/>
            <a:rect l="l" t="t" r="r" b="b"/>
            <a:pathLst>
              <a:path w="13209010" h="6538460">
                <a:moveTo>
                  <a:pt x="0" y="0"/>
                </a:moveTo>
                <a:lnTo>
                  <a:pt x="13209010" y="0"/>
                </a:lnTo>
                <a:lnTo>
                  <a:pt x="13209010" y="6538460"/>
                </a:lnTo>
                <a:lnTo>
                  <a:pt x="0" y="6538460"/>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2781891">
            <a:off x="14462329" y="811938"/>
            <a:ext cx="2883442" cy="3253115"/>
          </a:xfrm>
          <a:custGeom>
            <a:avLst/>
            <a:gdLst/>
            <a:ahLst/>
            <a:cxnLst/>
            <a:rect l="l" t="t" r="r" b="b"/>
            <a:pathLst>
              <a:path w="2883442" h="3253115">
                <a:moveTo>
                  <a:pt x="0" y="0"/>
                </a:moveTo>
                <a:lnTo>
                  <a:pt x="2883442" y="0"/>
                </a:lnTo>
                <a:lnTo>
                  <a:pt x="2883442" y="3253115"/>
                </a:lnTo>
                <a:lnTo>
                  <a:pt x="0" y="325311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270427">
            <a:off x="2858133" y="6008044"/>
            <a:ext cx="2909355" cy="2957386"/>
          </a:xfrm>
          <a:custGeom>
            <a:avLst/>
            <a:gdLst/>
            <a:ahLst/>
            <a:cxnLst/>
            <a:rect l="l" t="t" r="r" b="b"/>
            <a:pathLst>
              <a:path w="2909355" h="2957386">
                <a:moveTo>
                  <a:pt x="0" y="0"/>
                </a:moveTo>
                <a:lnTo>
                  <a:pt x="2909354" y="0"/>
                </a:lnTo>
                <a:lnTo>
                  <a:pt x="2909354" y="2957386"/>
                </a:lnTo>
                <a:lnTo>
                  <a:pt x="0" y="295738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Freeform 17"/>
          <p:cNvSpPr/>
          <p:nvPr/>
        </p:nvSpPr>
        <p:spPr>
          <a:xfrm rot="7720389">
            <a:off x="-694460" y="-1506094"/>
            <a:ext cx="2525458" cy="4114800"/>
          </a:xfrm>
          <a:custGeom>
            <a:avLst/>
            <a:gdLst/>
            <a:ahLst/>
            <a:cxnLst/>
            <a:rect l="l" t="t" r="r" b="b"/>
            <a:pathLst>
              <a:path w="2525458" h="4114800">
                <a:moveTo>
                  <a:pt x="0" y="0"/>
                </a:moveTo>
                <a:lnTo>
                  <a:pt x="2525458" y="0"/>
                </a:lnTo>
                <a:lnTo>
                  <a:pt x="2525458"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8" name="Freeform 18"/>
          <p:cNvSpPr/>
          <p:nvPr/>
        </p:nvSpPr>
        <p:spPr>
          <a:xfrm rot="-2374795">
            <a:off x="16437101" y="7775227"/>
            <a:ext cx="2630043" cy="4114800"/>
          </a:xfrm>
          <a:custGeom>
            <a:avLst/>
            <a:gdLst/>
            <a:ahLst/>
            <a:cxnLst/>
            <a:rect l="l" t="t" r="r" b="b"/>
            <a:pathLst>
              <a:path w="2630043" h="4114800">
                <a:moveTo>
                  <a:pt x="0" y="0"/>
                </a:moveTo>
                <a:lnTo>
                  <a:pt x="2630043" y="0"/>
                </a:lnTo>
                <a:lnTo>
                  <a:pt x="2630043"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9" name="Freeform 19"/>
          <p:cNvSpPr/>
          <p:nvPr/>
        </p:nvSpPr>
        <p:spPr>
          <a:xfrm rot="-124910">
            <a:off x="1298385" y="2321576"/>
            <a:ext cx="1142189" cy="6649712"/>
          </a:xfrm>
          <a:custGeom>
            <a:avLst/>
            <a:gdLst/>
            <a:ahLst/>
            <a:cxnLst/>
            <a:rect l="l" t="t" r="r" b="b"/>
            <a:pathLst>
              <a:path w="1142189" h="6649712">
                <a:moveTo>
                  <a:pt x="0" y="0"/>
                </a:moveTo>
                <a:lnTo>
                  <a:pt x="1142189" y="0"/>
                </a:lnTo>
                <a:lnTo>
                  <a:pt x="1142189" y="6649712"/>
                </a:lnTo>
                <a:lnTo>
                  <a:pt x="0" y="6649712"/>
                </a:lnTo>
                <a:lnTo>
                  <a:pt x="0" y="0"/>
                </a:lnTo>
                <a:close/>
              </a:path>
            </a:pathLst>
          </a:custGeom>
          <a:blipFill>
            <a:blip r:embed="rId14">
              <a:extLst>
                <a:ext uri="{96DAC541-7B7A-43D3-8B79-37D633B846F1}">
                  <asvg:svgBlip xmlns:asvg="http://schemas.microsoft.com/office/drawing/2016/SVG/main" r:embed="rId15"/>
                </a:ext>
              </a:extLst>
            </a:blip>
            <a:stretch>
              <a:fillRect b="-83216"/>
            </a:stretch>
          </a:blipFill>
        </p:spPr>
        <p:txBody>
          <a:bodyPr/>
          <a:lstStyle/>
          <a:p>
            <a:endParaRPr lang="en-US"/>
          </a:p>
        </p:txBody>
      </p:sp>
      <p:sp>
        <p:nvSpPr>
          <p:cNvPr id="22" name="Rectangle 21"/>
          <p:cNvSpPr/>
          <p:nvPr/>
        </p:nvSpPr>
        <p:spPr>
          <a:xfrm rot="21424505">
            <a:off x="3749635" y="3261582"/>
            <a:ext cx="11419790" cy="3631763"/>
          </a:xfrm>
          <a:prstGeom prst="rect">
            <a:avLst/>
          </a:prstGeom>
        </p:spPr>
        <p:txBody>
          <a:bodyPr wrap="square">
            <a:spAutoFit/>
          </a:bodyPr>
          <a:lstStyle/>
          <a:p>
            <a:pPr algn="ctr"/>
            <a:r>
              <a:rPr lang="en-US" sz="11500" b="1">
                <a:latin typeface="SVN-Lobster" panose="02040603050506020204" pitchFamily="18" charset="0"/>
                <a:ea typeface="Calibri" panose="020F0502020204030204" pitchFamily="34" charset="0"/>
              </a:rPr>
              <a:t>PHÂN TÍCH MỘT TÁC PHẨM TRUYỆN</a:t>
            </a:r>
            <a:endParaRPr lang="en-GB" sz="16600">
              <a:latin typeface="SVN-Lobster" panose="02040603050506020204" pitchFamily="18" charset="0"/>
            </a:endParaRPr>
          </a:p>
        </p:txBody>
      </p:sp>
      <p:pic>
        <p:nvPicPr>
          <p:cNvPr id="20" name="Picture 1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87958" y="3222668"/>
            <a:ext cx="11466688" cy="43074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32827"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8071993" y="374245"/>
            <a:ext cx="9881496" cy="9447319"/>
            <a:chOff x="0" y="0"/>
            <a:chExt cx="2602534" cy="2488183"/>
          </a:xfrm>
        </p:grpSpPr>
        <p:sp>
          <p:nvSpPr>
            <p:cNvPr id="6" name="Freeform 6"/>
            <p:cNvSpPr/>
            <p:nvPr/>
          </p:nvSpPr>
          <p:spPr>
            <a:xfrm>
              <a:off x="0" y="0"/>
              <a:ext cx="2602534" cy="2488183"/>
            </a:xfrm>
            <a:custGeom>
              <a:avLst/>
              <a:gdLst/>
              <a:ahLst/>
              <a:cxnLst/>
              <a:rect l="l" t="t" r="r" b="b"/>
              <a:pathLst>
                <a:path w="2602534" h="2488183">
                  <a:moveTo>
                    <a:pt x="39957" y="0"/>
                  </a:moveTo>
                  <a:lnTo>
                    <a:pt x="2562577" y="0"/>
                  </a:lnTo>
                  <a:cubicBezTo>
                    <a:pt x="2584644" y="0"/>
                    <a:pt x="2602534" y="17889"/>
                    <a:pt x="2602534" y="39957"/>
                  </a:cubicBezTo>
                  <a:lnTo>
                    <a:pt x="2602534" y="2448226"/>
                  </a:lnTo>
                  <a:cubicBezTo>
                    <a:pt x="2602534" y="2470293"/>
                    <a:pt x="2584644" y="2488183"/>
                    <a:pt x="2562577" y="2488183"/>
                  </a:cubicBezTo>
                  <a:lnTo>
                    <a:pt x="39957" y="2488183"/>
                  </a:lnTo>
                  <a:cubicBezTo>
                    <a:pt x="17889" y="2488183"/>
                    <a:pt x="0" y="2470293"/>
                    <a:pt x="0" y="2448226"/>
                  </a:cubicBezTo>
                  <a:lnTo>
                    <a:pt x="0" y="39957"/>
                  </a:lnTo>
                  <a:cubicBezTo>
                    <a:pt x="0" y="17889"/>
                    <a:pt x="17889" y="0"/>
                    <a:pt x="39957" y="0"/>
                  </a:cubicBezTo>
                  <a:close/>
                </a:path>
              </a:pathLst>
            </a:custGeom>
            <a:solidFill>
              <a:srgbClr val="825445"/>
            </a:solidFill>
          </p:spPr>
          <p:txBody>
            <a:bodyPr/>
            <a:lstStyle/>
            <a:p>
              <a:endParaRPr lang="en-US"/>
            </a:p>
          </p:txBody>
        </p:sp>
        <p:sp>
          <p:nvSpPr>
            <p:cNvPr id="7" name="TextBox 7"/>
            <p:cNvSpPr txBox="1"/>
            <p:nvPr/>
          </p:nvSpPr>
          <p:spPr>
            <a:xfrm>
              <a:off x="0" y="-28575"/>
              <a:ext cx="260253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66181" y="319996"/>
            <a:ext cx="7962212" cy="9447319"/>
            <a:chOff x="0" y="0"/>
            <a:chExt cx="2097044" cy="2488183"/>
          </a:xfrm>
        </p:grpSpPr>
        <p:sp>
          <p:nvSpPr>
            <p:cNvPr id="9" name="Freeform 9"/>
            <p:cNvSpPr/>
            <p:nvPr/>
          </p:nvSpPr>
          <p:spPr>
            <a:xfrm>
              <a:off x="0" y="0"/>
              <a:ext cx="2097044" cy="2488183"/>
            </a:xfrm>
            <a:custGeom>
              <a:avLst/>
              <a:gdLst/>
              <a:ahLst/>
              <a:cxnLst/>
              <a:rect l="l" t="t" r="r" b="b"/>
              <a:pathLst>
                <a:path w="2097044" h="2488183">
                  <a:moveTo>
                    <a:pt x="49589" y="0"/>
                  </a:moveTo>
                  <a:lnTo>
                    <a:pt x="2047454" y="0"/>
                  </a:lnTo>
                  <a:cubicBezTo>
                    <a:pt x="2074842" y="0"/>
                    <a:pt x="2097044" y="22202"/>
                    <a:pt x="2097044" y="49589"/>
                  </a:cubicBezTo>
                  <a:lnTo>
                    <a:pt x="2097044" y="2438594"/>
                  </a:lnTo>
                  <a:cubicBezTo>
                    <a:pt x="2097044" y="2451746"/>
                    <a:pt x="2091819" y="2464359"/>
                    <a:pt x="2082519" y="2473659"/>
                  </a:cubicBezTo>
                  <a:cubicBezTo>
                    <a:pt x="2073220" y="2482958"/>
                    <a:pt x="2060606" y="2488183"/>
                    <a:pt x="2047454" y="2488183"/>
                  </a:cubicBezTo>
                  <a:lnTo>
                    <a:pt x="49589" y="2488183"/>
                  </a:lnTo>
                  <a:cubicBezTo>
                    <a:pt x="36437" y="2488183"/>
                    <a:pt x="23824" y="2482958"/>
                    <a:pt x="14524" y="2473659"/>
                  </a:cubicBezTo>
                  <a:cubicBezTo>
                    <a:pt x="5225" y="2464359"/>
                    <a:pt x="0" y="2451746"/>
                    <a:pt x="0" y="2438594"/>
                  </a:cubicBezTo>
                  <a:lnTo>
                    <a:pt x="0" y="49589"/>
                  </a:lnTo>
                  <a:cubicBezTo>
                    <a:pt x="0" y="36437"/>
                    <a:pt x="5225" y="23824"/>
                    <a:pt x="14524" y="14524"/>
                  </a:cubicBezTo>
                  <a:cubicBezTo>
                    <a:pt x="23824" y="5225"/>
                    <a:pt x="36437" y="0"/>
                    <a:pt x="49589" y="0"/>
                  </a:cubicBezTo>
                  <a:close/>
                </a:path>
              </a:pathLst>
            </a:custGeom>
            <a:solidFill>
              <a:srgbClr val="825445"/>
            </a:solidFill>
          </p:spPr>
          <p:txBody>
            <a:bodyPr/>
            <a:lstStyle/>
            <a:p>
              <a:endParaRPr lang="en-US"/>
            </a:p>
          </p:txBody>
        </p:sp>
        <p:sp>
          <p:nvSpPr>
            <p:cNvPr id="10" name="TextBox 10"/>
            <p:cNvSpPr txBox="1"/>
            <p:nvPr/>
          </p:nvSpPr>
          <p:spPr>
            <a:xfrm>
              <a:off x="0" y="-28575"/>
              <a:ext cx="209704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a:off x="602616" y="938490"/>
            <a:ext cx="6457329" cy="8506112"/>
            <a:chOff x="0" y="0"/>
            <a:chExt cx="1700696" cy="2240293"/>
          </a:xfrm>
        </p:grpSpPr>
        <p:sp>
          <p:nvSpPr>
            <p:cNvPr id="12" name="Freeform 12"/>
            <p:cNvSpPr/>
            <p:nvPr/>
          </p:nvSpPr>
          <p:spPr>
            <a:xfrm>
              <a:off x="0" y="0"/>
              <a:ext cx="1700696" cy="2240293"/>
            </a:xfrm>
            <a:custGeom>
              <a:avLst/>
              <a:gdLst/>
              <a:ahLst/>
              <a:cxnLst/>
              <a:rect l="l" t="t" r="r" b="b"/>
              <a:pathLst>
                <a:path w="1700696" h="2240293">
                  <a:moveTo>
                    <a:pt x="61146" y="0"/>
                  </a:moveTo>
                  <a:lnTo>
                    <a:pt x="1639550" y="0"/>
                  </a:lnTo>
                  <a:cubicBezTo>
                    <a:pt x="1673320" y="0"/>
                    <a:pt x="1700696" y="27376"/>
                    <a:pt x="1700696" y="61146"/>
                  </a:cubicBezTo>
                  <a:lnTo>
                    <a:pt x="1700696" y="2179147"/>
                  </a:lnTo>
                  <a:cubicBezTo>
                    <a:pt x="1700696" y="2195364"/>
                    <a:pt x="1694254" y="2210917"/>
                    <a:pt x="1682786" y="2222384"/>
                  </a:cubicBezTo>
                  <a:cubicBezTo>
                    <a:pt x="1671319" y="2233851"/>
                    <a:pt x="1655767" y="2240293"/>
                    <a:pt x="1639550" y="2240293"/>
                  </a:cubicBezTo>
                  <a:lnTo>
                    <a:pt x="61146" y="2240293"/>
                  </a:lnTo>
                  <a:cubicBezTo>
                    <a:pt x="27376" y="2240293"/>
                    <a:pt x="0" y="2212917"/>
                    <a:pt x="0" y="2179147"/>
                  </a:cubicBezTo>
                  <a:lnTo>
                    <a:pt x="0" y="61146"/>
                  </a:lnTo>
                  <a:cubicBezTo>
                    <a:pt x="0" y="27376"/>
                    <a:pt x="27376" y="0"/>
                    <a:pt x="61146" y="0"/>
                  </a:cubicBezTo>
                  <a:close/>
                </a:path>
              </a:pathLst>
            </a:custGeom>
            <a:solidFill>
              <a:srgbClr val="F7EFE2"/>
            </a:solidFill>
            <a:ln w="38100" cap="rnd">
              <a:solidFill>
                <a:srgbClr val="8A5F36"/>
              </a:solidFill>
              <a:prstDash val="dash"/>
              <a:round/>
            </a:ln>
          </p:spPr>
          <p:txBody>
            <a:bodyPr/>
            <a:lstStyle/>
            <a:p>
              <a:endParaRPr lang="en-US"/>
            </a:p>
          </p:txBody>
        </p:sp>
        <p:sp>
          <p:nvSpPr>
            <p:cNvPr id="13" name="TextBox 13"/>
            <p:cNvSpPr txBox="1"/>
            <p:nvPr/>
          </p:nvSpPr>
          <p:spPr>
            <a:xfrm>
              <a:off x="0" y="-28575"/>
              <a:ext cx="1700696"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8438617" y="938490"/>
            <a:ext cx="8330706" cy="8506112"/>
            <a:chOff x="0" y="0"/>
            <a:chExt cx="2194095" cy="2240293"/>
          </a:xfrm>
        </p:grpSpPr>
        <p:sp>
          <p:nvSpPr>
            <p:cNvPr id="15" name="Freeform 15"/>
            <p:cNvSpPr/>
            <p:nvPr/>
          </p:nvSpPr>
          <p:spPr>
            <a:xfrm>
              <a:off x="0" y="0"/>
              <a:ext cx="2194095" cy="2240293"/>
            </a:xfrm>
            <a:custGeom>
              <a:avLst/>
              <a:gdLst/>
              <a:ahLst/>
              <a:cxnLst/>
              <a:rect l="l" t="t" r="r" b="b"/>
              <a:pathLst>
                <a:path w="2194095" h="2240293">
                  <a:moveTo>
                    <a:pt x="47395" y="0"/>
                  </a:moveTo>
                  <a:lnTo>
                    <a:pt x="2146700" y="0"/>
                  </a:lnTo>
                  <a:cubicBezTo>
                    <a:pt x="2159270" y="0"/>
                    <a:pt x="2171325" y="4993"/>
                    <a:pt x="2180213" y="13882"/>
                  </a:cubicBezTo>
                  <a:cubicBezTo>
                    <a:pt x="2189102" y="22770"/>
                    <a:pt x="2194095" y="34825"/>
                    <a:pt x="2194095" y="47395"/>
                  </a:cubicBezTo>
                  <a:lnTo>
                    <a:pt x="2194095" y="2192897"/>
                  </a:lnTo>
                  <a:cubicBezTo>
                    <a:pt x="2194095" y="2219073"/>
                    <a:pt x="2172876" y="2240293"/>
                    <a:pt x="2146700" y="2240293"/>
                  </a:cubicBezTo>
                  <a:lnTo>
                    <a:pt x="47395" y="2240293"/>
                  </a:lnTo>
                  <a:cubicBezTo>
                    <a:pt x="21220" y="2240293"/>
                    <a:pt x="0" y="2219073"/>
                    <a:pt x="0" y="2192897"/>
                  </a:cubicBezTo>
                  <a:lnTo>
                    <a:pt x="0" y="47395"/>
                  </a:lnTo>
                  <a:cubicBezTo>
                    <a:pt x="0" y="21220"/>
                    <a:pt x="21220" y="0"/>
                    <a:pt x="47395" y="0"/>
                  </a:cubicBezTo>
                  <a:close/>
                </a:path>
              </a:pathLst>
            </a:custGeom>
            <a:solidFill>
              <a:srgbClr val="F7EFE2"/>
            </a:solidFill>
            <a:ln w="38100" cap="rnd">
              <a:solidFill>
                <a:srgbClr val="8A5F36"/>
              </a:solidFill>
              <a:prstDash val="dash"/>
              <a:round/>
            </a:ln>
          </p:spPr>
          <p:txBody>
            <a:bodyPr/>
            <a:lstStyle/>
            <a:p>
              <a:endParaRPr lang="en-US"/>
            </a:p>
          </p:txBody>
        </p:sp>
        <p:sp>
          <p:nvSpPr>
            <p:cNvPr id="16" name="TextBox 16"/>
            <p:cNvSpPr txBox="1"/>
            <p:nvPr/>
          </p:nvSpPr>
          <p:spPr>
            <a:xfrm>
              <a:off x="0" y="-28575"/>
              <a:ext cx="2194095"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rot="-1715393">
            <a:off x="16030748" y="7592844"/>
            <a:ext cx="1546786" cy="2417679"/>
          </a:xfrm>
          <a:custGeom>
            <a:avLst/>
            <a:gdLst/>
            <a:ahLst/>
            <a:cxnLst/>
            <a:rect l="l" t="t" r="r" b="b"/>
            <a:pathLst>
              <a:path w="1546786" h="2417679">
                <a:moveTo>
                  <a:pt x="0" y="0"/>
                </a:moveTo>
                <a:lnTo>
                  <a:pt x="1546786" y="0"/>
                </a:lnTo>
                <a:lnTo>
                  <a:pt x="1546786" y="2417680"/>
                </a:lnTo>
                <a:lnTo>
                  <a:pt x="0" y="24176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0" name="TextBox 20"/>
          <p:cNvSpPr txBox="1"/>
          <p:nvPr/>
        </p:nvSpPr>
        <p:spPr>
          <a:xfrm>
            <a:off x="9661953" y="1714500"/>
            <a:ext cx="6524012" cy="3693319"/>
          </a:xfrm>
          <a:prstGeom prst="rect">
            <a:avLst/>
          </a:prstGeom>
        </p:spPr>
        <p:txBody>
          <a:bodyPr wrap="square"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Liên hệ so sánh với các sáng tác cùng đề tài/ chủ đề: </a:t>
            </a:r>
            <a:r>
              <a:rPr lang="vi-VN" sz="4800" i="1">
                <a:latin typeface="Times New Roman" panose="02020603050405020304" pitchFamily="18" charset="0"/>
                <a:cs typeface="Times New Roman" panose="02020603050405020304" pitchFamily="18" charset="0"/>
              </a:rPr>
              <a:t>Nói với con</a:t>
            </a:r>
            <a:r>
              <a:rPr lang="vi-VN" sz="4800">
                <a:latin typeface="Times New Roman" panose="02020603050405020304" pitchFamily="18" charset="0"/>
                <a:cs typeface="Times New Roman" panose="02020603050405020304" pitchFamily="18" charset="0"/>
              </a:rPr>
              <a:t> (Y Phương); </a:t>
            </a:r>
            <a:r>
              <a:rPr lang="vi-VN" sz="4800" i="1">
                <a:latin typeface="Times New Roman" panose="02020603050405020304" pitchFamily="18" charset="0"/>
                <a:cs typeface="Times New Roman" panose="02020603050405020304" pitchFamily="18" charset="0"/>
              </a:rPr>
              <a:t>Chiếc lược ngà</a:t>
            </a:r>
            <a:r>
              <a:rPr lang="vi-VN" sz="4800">
                <a:latin typeface="Times New Roman" panose="02020603050405020304" pitchFamily="18" charset="0"/>
                <a:cs typeface="Times New Roman" panose="02020603050405020304" pitchFamily="18" charset="0"/>
              </a:rPr>
              <a:t> (Nguyễn Quang Sáng)</a:t>
            </a:r>
            <a:endParaRPr lang="en-GB" sz="4800">
              <a:solidFill>
                <a:prstClr val="black"/>
              </a:solidFill>
              <a:latin typeface="Times New Roman" panose="02020603050405020304" pitchFamily="18" charset="0"/>
              <a:cs typeface="Times New Roman" panose="02020603050405020304" pitchFamily="18" charset="0"/>
            </a:endParaRPr>
          </a:p>
        </p:txBody>
      </p:sp>
      <p:sp>
        <p:nvSpPr>
          <p:cNvPr id="21" name="Freeform 21"/>
          <p:cNvSpPr/>
          <p:nvPr/>
        </p:nvSpPr>
        <p:spPr>
          <a:xfrm>
            <a:off x="7389620" y="1360761"/>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6">
              <a:extLst>
                <a:ext uri="{96DAC541-7B7A-43D3-8B79-37D633B846F1}">
                  <asvg:svgBlip xmlns:asvg="http://schemas.microsoft.com/office/drawing/2016/SVG/main" r:embed="rId7"/>
                </a:ext>
              </a:extLst>
            </a:blip>
            <a:stretch>
              <a:fillRect b="-56269"/>
            </a:stretch>
          </a:blipFill>
        </p:spPr>
        <p:txBody>
          <a:bodyPr/>
          <a:lstStyle/>
          <a:p>
            <a:endParaRPr lang="en-US"/>
          </a:p>
        </p:txBody>
      </p:sp>
      <p:sp>
        <p:nvSpPr>
          <p:cNvPr id="22" name="Rectangle 21"/>
          <p:cNvSpPr/>
          <p:nvPr/>
        </p:nvSpPr>
        <p:spPr>
          <a:xfrm>
            <a:off x="1084674" y="1362575"/>
            <a:ext cx="5531669" cy="5262979"/>
          </a:xfrm>
          <a:prstGeom prst="rect">
            <a:avLst/>
          </a:prstGeom>
        </p:spPr>
        <p:txBody>
          <a:bodyPr wrap="square">
            <a:spAutoFit/>
          </a:bodyPr>
          <a:lstStyle/>
          <a:p>
            <a:pPr lvl="0" algn="just"/>
            <a:r>
              <a:rPr lang="vi-VN" sz="4800" b="1">
                <a:latin typeface="Times New Roman" panose="02020603050405020304" pitchFamily="18" charset="0"/>
                <a:cs typeface="Times New Roman" panose="02020603050405020304" pitchFamily="18" charset="0"/>
              </a:rPr>
              <a:t>Xác định luận điểm chính của bài viết:</a:t>
            </a:r>
            <a:endParaRPr lang="en-GB" sz="4800" b="1">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Phân tích nội dung chủ đề của truyện.</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Phân tích đặc sắc nghệ thuật của truyện.</a:t>
            </a:r>
            <a:endParaRPr lang="en-GB" sz="4800">
              <a:latin typeface="Times New Roman" panose="02020603050405020304" pitchFamily="18" charset="0"/>
              <a:cs typeface="Times New Roman" panose="02020603050405020304" pitchFamily="18" charset="0"/>
            </a:endParaRPr>
          </a:p>
        </p:txBody>
      </p:sp>
      <p:sp>
        <p:nvSpPr>
          <p:cNvPr id="23" name="Freeform 17"/>
          <p:cNvSpPr/>
          <p:nvPr/>
        </p:nvSpPr>
        <p:spPr>
          <a:xfrm rot="665152">
            <a:off x="5536790" y="4779991"/>
            <a:ext cx="3779558" cy="6145062"/>
          </a:xfrm>
          <a:custGeom>
            <a:avLst/>
            <a:gdLst/>
            <a:ahLst/>
            <a:cxnLst/>
            <a:rect l="l" t="t" r="r" b="b"/>
            <a:pathLst>
              <a:path w="4730158" h="7463761">
                <a:moveTo>
                  <a:pt x="0" y="0"/>
                </a:moveTo>
                <a:lnTo>
                  <a:pt x="4730159" y="0"/>
                </a:lnTo>
                <a:lnTo>
                  <a:pt x="4730159" y="7463761"/>
                </a:lnTo>
                <a:lnTo>
                  <a:pt x="0" y="7463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extLst>
      <p:ext uri="{BB962C8B-B14F-4D97-AF65-F5344CB8AC3E}">
        <p14:creationId xmlns:p14="http://schemas.microsoft.com/office/powerpoint/2010/main" val="361970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arn(inVertical)">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AA917E"/>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813294" y="921730"/>
            <a:ext cx="16727515" cy="8506112"/>
            <a:chOff x="0" y="0"/>
            <a:chExt cx="4405601" cy="2240293"/>
          </a:xfrm>
        </p:grpSpPr>
        <p:sp>
          <p:nvSpPr>
            <p:cNvPr id="6" name="Freeform 6"/>
            <p:cNvSpPr/>
            <p:nvPr/>
          </p:nvSpPr>
          <p:spPr>
            <a:xfrm>
              <a:off x="0" y="0"/>
              <a:ext cx="4405600" cy="2240293"/>
            </a:xfrm>
            <a:custGeom>
              <a:avLst/>
              <a:gdLst/>
              <a:ahLst/>
              <a:cxnLst/>
              <a:rect l="l" t="t" r="r" b="b"/>
              <a:pathLst>
                <a:path w="4405600" h="2240293">
                  <a:moveTo>
                    <a:pt x="23604" y="0"/>
                  </a:moveTo>
                  <a:lnTo>
                    <a:pt x="4381996" y="0"/>
                  </a:lnTo>
                  <a:cubicBezTo>
                    <a:pt x="4395033" y="0"/>
                    <a:pt x="4405600" y="10568"/>
                    <a:pt x="4405600" y="23604"/>
                  </a:cubicBezTo>
                  <a:lnTo>
                    <a:pt x="4405600" y="2216689"/>
                  </a:lnTo>
                  <a:cubicBezTo>
                    <a:pt x="4405600" y="2222949"/>
                    <a:pt x="4403114" y="2228953"/>
                    <a:pt x="4398687" y="2233379"/>
                  </a:cubicBezTo>
                  <a:cubicBezTo>
                    <a:pt x="4394260" y="2237806"/>
                    <a:pt x="4388257" y="2240293"/>
                    <a:pt x="4381996" y="2240293"/>
                  </a:cubicBezTo>
                  <a:lnTo>
                    <a:pt x="23604" y="2240293"/>
                  </a:lnTo>
                  <a:cubicBezTo>
                    <a:pt x="10568" y="2240293"/>
                    <a:pt x="0" y="2229725"/>
                    <a:pt x="0" y="2216689"/>
                  </a:cubicBezTo>
                  <a:lnTo>
                    <a:pt x="0" y="23604"/>
                  </a:lnTo>
                  <a:cubicBezTo>
                    <a:pt x="0" y="10568"/>
                    <a:pt x="10568" y="0"/>
                    <a:pt x="23604" y="0"/>
                  </a:cubicBezTo>
                  <a:close/>
                </a:path>
              </a:pathLst>
            </a:custGeom>
            <a:solidFill>
              <a:srgbClr val="F7EFE2"/>
            </a:solidFill>
            <a:ln cap="rnd">
              <a:noFill/>
              <a:prstDash val="dash"/>
              <a:round/>
            </a:ln>
          </p:spPr>
          <p:txBody>
            <a:bodyPr/>
            <a:lstStyle/>
            <a:p>
              <a:endParaRPr lang="en-US"/>
            </a:p>
          </p:txBody>
        </p:sp>
        <p:sp>
          <p:nvSpPr>
            <p:cNvPr id="7" name="TextBox 7"/>
            <p:cNvSpPr txBox="1"/>
            <p:nvPr/>
          </p:nvSpPr>
          <p:spPr>
            <a:xfrm>
              <a:off x="0" y="-28575"/>
              <a:ext cx="4405601"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3134439">
            <a:off x="-1232926" y="536765"/>
            <a:ext cx="4433864" cy="3563300"/>
          </a:xfrm>
          <a:custGeom>
            <a:avLst/>
            <a:gdLst/>
            <a:ahLst/>
            <a:cxnLst/>
            <a:rect l="l" t="t" r="r" b="b"/>
            <a:pathLst>
              <a:path w="4433864" h="3563300">
                <a:moveTo>
                  <a:pt x="0" y="0"/>
                </a:moveTo>
                <a:lnTo>
                  <a:pt x="4433864" y="0"/>
                </a:lnTo>
                <a:lnTo>
                  <a:pt x="4433864" y="3563299"/>
                </a:lnTo>
                <a:lnTo>
                  <a:pt x="0" y="356329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2" name="Freeform 12"/>
          <p:cNvSpPr/>
          <p:nvPr/>
        </p:nvSpPr>
        <p:spPr>
          <a:xfrm>
            <a:off x="15950545" y="3514143"/>
            <a:ext cx="4341807" cy="6797350"/>
          </a:xfrm>
          <a:custGeom>
            <a:avLst/>
            <a:gdLst/>
            <a:ahLst/>
            <a:cxnLst/>
            <a:rect l="l" t="t" r="r" b="b"/>
            <a:pathLst>
              <a:path w="4341807" h="6797350">
                <a:moveTo>
                  <a:pt x="0" y="0"/>
                </a:moveTo>
                <a:lnTo>
                  <a:pt x="4341808" y="0"/>
                </a:lnTo>
                <a:lnTo>
                  <a:pt x="4341808" y="6797349"/>
                </a:lnTo>
                <a:lnTo>
                  <a:pt x="0" y="6797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4" name="TextBox 14"/>
          <p:cNvSpPr txBox="1"/>
          <p:nvPr/>
        </p:nvSpPr>
        <p:spPr>
          <a:xfrm>
            <a:off x="2792364" y="1084243"/>
            <a:ext cx="16615859" cy="806696"/>
          </a:xfrm>
          <a:prstGeom prst="rect">
            <a:avLst/>
          </a:prstGeom>
        </p:spPr>
        <p:txBody>
          <a:bodyPr wrap="square" lIns="0" tIns="0" rIns="0" bIns="0" rtlCol="0" anchor="t">
            <a:spAutoFit/>
          </a:bodyPr>
          <a:lstStyle/>
          <a:p>
            <a:pPr>
              <a:lnSpc>
                <a:spcPts val="6720"/>
              </a:lnSpc>
            </a:pPr>
            <a:r>
              <a:rPr lang="vi-VN" sz="4800" b="1">
                <a:latin typeface="Times New Roman" panose="02020603050405020304" pitchFamily="18" charset="0"/>
                <a:cs typeface="Times New Roman" panose="02020603050405020304" pitchFamily="18" charset="0"/>
              </a:rPr>
              <a:t>b. Những lưu ý khi phân tích tác phẩm truyện</a:t>
            </a:r>
            <a:endParaRPr lang="en-US" sz="4800" spc="453">
              <a:solidFill>
                <a:srgbClr val="000000"/>
              </a:solidFill>
              <a:latin typeface="Times New Roman" panose="02020603050405020304" pitchFamily="18" charset="0"/>
              <a:ea typeface="Better Together Script"/>
              <a:cs typeface="Times New Roman" panose="02020603050405020304" pitchFamily="18" charset="0"/>
              <a:sym typeface="Better Together Script"/>
            </a:endParaRPr>
          </a:p>
        </p:txBody>
      </p:sp>
      <p:sp>
        <p:nvSpPr>
          <p:cNvPr id="16" name="TextBox 16"/>
          <p:cNvSpPr txBox="1"/>
          <p:nvPr/>
        </p:nvSpPr>
        <p:spPr>
          <a:xfrm>
            <a:off x="2040850" y="2053451"/>
            <a:ext cx="13705484" cy="7386638"/>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 Đọc kĩ văn bản truyện, xác định chủ đề của truyện.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Xác định các đặc sắc nghệ thuật của truyện như: nhan đề, ngôi kể, cốt truyện, tình huống truyện, nhân vật, ngôn ngữ của nhân vật và của người kể chuyện…; làm rõ tác dụng của những yếu tố này trong việc thể hiện chủ đề, ý nghĩa của tác phẩm.</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Xác định các luận điểm trong bài viết; lựa chọn các bằng chứng từ tác phẩm truyện cho mỗi luận điểm.</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Liện hệ, so sánh với những tác giả, tác phẩm khác có cùng đề tài, chủ đề để nhận xét điểm gặp gỡ và sáng tạo tiêng của tác giả được thể hiện trong tác phẩm truyện; liện hệ với bối cảnh đọc hiện tại, với bản thân để suy nghĩ, nhận xét về tác động, ý nghĩa của tác phẩm với người đọc và với chính bản thân em.</a:t>
            </a:r>
            <a:endParaRPr lang="en-US" sz="3600">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Tree>
    <p:extLst>
      <p:ext uri="{BB962C8B-B14F-4D97-AF65-F5344CB8AC3E}">
        <p14:creationId xmlns:p14="http://schemas.microsoft.com/office/powerpoint/2010/main" val="363955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FE2"/>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rot="10656418">
            <a:off x="1000169" y="902880"/>
            <a:ext cx="15080543" cy="7722103"/>
            <a:chOff x="0" y="0"/>
            <a:chExt cx="3971830" cy="2033805"/>
          </a:xfrm>
        </p:grpSpPr>
        <p:sp>
          <p:nvSpPr>
            <p:cNvPr id="6" name="Freeform 6"/>
            <p:cNvSpPr/>
            <p:nvPr/>
          </p:nvSpPr>
          <p:spPr>
            <a:xfrm>
              <a:off x="0" y="0"/>
              <a:ext cx="3971830" cy="2033805"/>
            </a:xfrm>
            <a:custGeom>
              <a:avLst/>
              <a:gdLst/>
              <a:ahLst/>
              <a:cxnLst/>
              <a:rect l="l" t="t" r="r" b="b"/>
              <a:pathLst>
                <a:path w="3971830" h="2033805">
                  <a:moveTo>
                    <a:pt x="26182" y="0"/>
                  </a:moveTo>
                  <a:lnTo>
                    <a:pt x="3945648" y="0"/>
                  </a:lnTo>
                  <a:cubicBezTo>
                    <a:pt x="3960108" y="0"/>
                    <a:pt x="3971830" y="11722"/>
                    <a:pt x="3971830" y="26182"/>
                  </a:cubicBezTo>
                  <a:lnTo>
                    <a:pt x="3971830" y="2007623"/>
                  </a:lnTo>
                  <a:cubicBezTo>
                    <a:pt x="3971830" y="2014567"/>
                    <a:pt x="3969072" y="2021226"/>
                    <a:pt x="3964162" y="2026136"/>
                  </a:cubicBezTo>
                  <a:cubicBezTo>
                    <a:pt x="3959251" y="2031047"/>
                    <a:pt x="3952592" y="2033805"/>
                    <a:pt x="3945648" y="2033805"/>
                  </a:cubicBezTo>
                  <a:lnTo>
                    <a:pt x="26182" y="2033805"/>
                  </a:lnTo>
                  <a:cubicBezTo>
                    <a:pt x="19238" y="2033805"/>
                    <a:pt x="12579" y="2031047"/>
                    <a:pt x="7669" y="2026136"/>
                  </a:cubicBezTo>
                  <a:cubicBezTo>
                    <a:pt x="2758" y="2021226"/>
                    <a:pt x="0" y="2014567"/>
                    <a:pt x="0" y="2007623"/>
                  </a:cubicBezTo>
                  <a:lnTo>
                    <a:pt x="0" y="26182"/>
                  </a:lnTo>
                  <a:cubicBezTo>
                    <a:pt x="0" y="19238"/>
                    <a:pt x="2758" y="12579"/>
                    <a:pt x="7669" y="7669"/>
                  </a:cubicBezTo>
                  <a:cubicBezTo>
                    <a:pt x="12579" y="2758"/>
                    <a:pt x="19238" y="0"/>
                    <a:pt x="26182" y="0"/>
                  </a:cubicBezTo>
                  <a:close/>
                </a:path>
              </a:pathLst>
            </a:custGeom>
            <a:solidFill>
              <a:srgbClr val="825445"/>
            </a:solidFill>
          </p:spPr>
          <p:txBody>
            <a:bodyPr/>
            <a:lstStyle/>
            <a:p>
              <a:endParaRPr lang="en-US"/>
            </a:p>
          </p:txBody>
        </p:sp>
        <p:sp>
          <p:nvSpPr>
            <p:cNvPr id="7" name="TextBox 7"/>
            <p:cNvSpPr txBox="1"/>
            <p:nvPr/>
          </p:nvSpPr>
          <p:spPr>
            <a:xfrm>
              <a:off x="0" y="-28575"/>
              <a:ext cx="3971830" cy="206238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rot="10656418">
            <a:off x="16394250" y="457670"/>
            <a:ext cx="5310462" cy="7722103"/>
            <a:chOff x="0" y="0"/>
            <a:chExt cx="1398640" cy="2033805"/>
          </a:xfrm>
        </p:grpSpPr>
        <p:sp>
          <p:nvSpPr>
            <p:cNvPr id="9" name="Freeform 9"/>
            <p:cNvSpPr/>
            <p:nvPr/>
          </p:nvSpPr>
          <p:spPr>
            <a:xfrm>
              <a:off x="0" y="0"/>
              <a:ext cx="1398640" cy="2033805"/>
            </a:xfrm>
            <a:custGeom>
              <a:avLst/>
              <a:gdLst/>
              <a:ahLst/>
              <a:cxnLst/>
              <a:rect l="l" t="t" r="r" b="b"/>
              <a:pathLst>
                <a:path w="1398640" h="2033805">
                  <a:moveTo>
                    <a:pt x="74351" y="0"/>
                  </a:moveTo>
                  <a:lnTo>
                    <a:pt x="1324289" y="0"/>
                  </a:lnTo>
                  <a:cubicBezTo>
                    <a:pt x="1344008" y="0"/>
                    <a:pt x="1362920" y="7833"/>
                    <a:pt x="1376863" y="21777"/>
                  </a:cubicBezTo>
                  <a:cubicBezTo>
                    <a:pt x="1390807" y="35720"/>
                    <a:pt x="1398640" y="54632"/>
                    <a:pt x="1398640" y="74351"/>
                  </a:cubicBezTo>
                  <a:lnTo>
                    <a:pt x="1398640" y="1959454"/>
                  </a:lnTo>
                  <a:cubicBezTo>
                    <a:pt x="1398640" y="1979173"/>
                    <a:pt x="1390807" y="1998085"/>
                    <a:pt x="1376863" y="2012028"/>
                  </a:cubicBezTo>
                  <a:cubicBezTo>
                    <a:pt x="1362920" y="2025971"/>
                    <a:pt x="1344008" y="2033805"/>
                    <a:pt x="1324289" y="2033805"/>
                  </a:cubicBezTo>
                  <a:lnTo>
                    <a:pt x="74351" y="2033805"/>
                  </a:lnTo>
                  <a:cubicBezTo>
                    <a:pt x="54632" y="2033805"/>
                    <a:pt x="35720" y="2025971"/>
                    <a:pt x="21777" y="2012028"/>
                  </a:cubicBezTo>
                  <a:cubicBezTo>
                    <a:pt x="7833" y="1998085"/>
                    <a:pt x="0" y="1979173"/>
                    <a:pt x="0" y="1959454"/>
                  </a:cubicBezTo>
                  <a:lnTo>
                    <a:pt x="0" y="74351"/>
                  </a:lnTo>
                  <a:cubicBezTo>
                    <a:pt x="0" y="54632"/>
                    <a:pt x="7833" y="35720"/>
                    <a:pt x="21777" y="21777"/>
                  </a:cubicBezTo>
                  <a:cubicBezTo>
                    <a:pt x="35720" y="7833"/>
                    <a:pt x="54632" y="0"/>
                    <a:pt x="74351" y="0"/>
                  </a:cubicBezTo>
                  <a:close/>
                </a:path>
              </a:pathLst>
            </a:custGeom>
            <a:solidFill>
              <a:srgbClr val="825445"/>
            </a:solidFill>
          </p:spPr>
          <p:txBody>
            <a:bodyPr/>
            <a:lstStyle/>
            <a:p>
              <a:endParaRPr lang="en-US"/>
            </a:p>
          </p:txBody>
        </p:sp>
        <p:sp>
          <p:nvSpPr>
            <p:cNvPr id="10" name="TextBox 10"/>
            <p:cNvSpPr txBox="1"/>
            <p:nvPr/>
          </p:nvSpPr>
          <p:spPr>
            <a:xfrm>
              <a:off x="0" y="-28575"/>
              <a:ext cx="1398640" cy="206238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10675089">
            <a:off x="15664256" y="993865"/>
            <a:ext cx="1142189" cy="6649712"/>
          </a:xfrm>
          <a:custGeom>
            <a:avLst/>
            <a:gdLst/>
            <a:ahLst/>
            <a:cxnLst/>
            <a:rect l="l" t="t" r="r" b="b"/>
            <a:pathLst>
              <a:path w="1142189" h="6649712">
                <a:moveTo>
                  <a:pt x="0" y="0"/>
                </a:moveTo>
                <a:lnTo>
                  <a:pt x="1142189" y="0"/>
                </a:lnTo>
                <a:lnTo>
                  <a:pt x="1142189" y="6649712"/>
                </a:lnTo>
                <a:lnTo>
                  <a:pt x="0" y="6649712"/>
                </a:lnTo>
                <a:lnTo>
                  <a:pt x="0" y="0"/>
                </a:lnTo>
                <a:close/>
              </a:path>
            </a:pathLst>
          </a:custGeom>
          <a:blipFill>
            <a:blip r:embed="rId4">
              <a:extLst>
                <a:ext uri="{96DAC541-7B7A-43D3-8B79-37D633B846F1}">
                  <asvg:svgBlip xmlns:asvg="http://schemas.microsoft.com/office/drawing/2016/SVG/main" r:embed="rId5"/>
                </a:ext>
              </a:extLst>
            </a:blip>
            <a:stretch>
              <a:fillRect b="-83216"/>
            </a:stretch>
          </a:blipFill>
        </p:spPr>
        <p:txBody>
          <a:bodyPr/>
          <a:lstStyle/>
          <a:p>
            <a:endParaRPr lang="en-US"/>
          </a:p>
        </p:txBody>
      </p:sp>
      <p:grpSp>
        <p:nvGrpSpPr>
          <p:cNvPr id="12" name="Group 12"/>
          <p:cNvGrpSpPr/>
          <p:nvPr/>
        </p:nvGrpSpPr>
        <p:grpSpPr>
          <a:xfrm rot="-149877">
            <a:off x="1820159" y="1534067"/>
            <a:ext cx="13237751" cy="6613591"/>
            <a:chOff x="0" y="0"/>
            <a:chExt cx="3486486" cy="1741851"/>
          </a:xfrm>
        </p:grpSpPr>
        <p:sp>
          <p:nvSpPr>
            <p:cNvPr id="13" name="Freeform 13"/>
            <p:cNvSpPr/>
            <p:nvPr/>
          </p:nvSpPr>
          <p:spPr>
            <a:xfrm>
              <a:off x="0" y="0"/>
              <a:ext cx="3486486" cy="1741851"/>
            </a:xfrm>
            <a:custGeom>
              <a:avLst/>
              <a:gdLst/>
              <a:ahLst/>
              <a:cxnLst/>
              <a:rect l="l" t="t" r="r" b="b"/>
              <a:pathLst>
                <a:path w="3486486" h="1741851">
                  <a:moveTo>
                    <a:pt x="29827" y="0"/>
                  </a:moveTo>
                  <a:lnTo>
                    <a:pt x="3456660" y="0"/>
                  </a:lnTo>
                  <a:cubicBezTo>
                    <a:pt x="3473132" y="0"/>
                    <a:pt x="3486486" y="13354"/>
                    <a:pt x="3486486" y="29827"/>
                  </a:cubicBezTo>
                  <a:lnTo>
                    <a:pt x="3486486" y="1712024"/>
                  </a:lnTo>
                  <a:cubicBezTo>
                    <a:pt x="3486486" y="1719935"/>
                    <a:pt x="3483344" y="1727521"/>
                    <a:pt x="3477750" y="1733115"/>
                  </a:cubicBezTo>
                  <a:cubicBezTo>
                    <a:pt x="3472156" y="1738709"/>
                    <a:pt x="3464570" y="1741851"/>
                    <a:pt x="3456660" y="1741851"/>
                  </a:cubicBezTo>
                  <a:lnTo>
                    <a:pt x="29827" y="1741851"/>
                  </a:lnTo>
                  <a:cubicBezTo>
                    <a:pt x="13354" y="1741851"/>
                    <a:pt x="0" y="1728497"/>
                    <a:pt x="0" y="1712024"/>
                  </a:cubicBezTo>
                  <a:lnTo>
                    <a:pt x="0" y="29827"/>
                  </a:lnTo>
                  <a:cubicBezTo>
                    <a:pt x="0" y="13354"/>
                    <a:pt x="13354" y="0"/>
                    <a:pt x="29827" y="0"/>
                  </a:cubicBezTo>
                  <a:close/>
                </a:path>
              </a:pathLst>
            </a:custGeom>
            <a:solidFill>
              <a:srgbClr val="F7EFE2"/>
            </a:solidFill>
            <a:ln w="38100" cap="rnd">
              <a:solidFill>
                <a:srgbClr val="C79179"/>
              </a:solidFill>
              <a:prstDash val="dash"/>
              <a:round/>
            </a:ln>
          </p:spPr>
          <p:txBody>
            <a:bodyPr/>
            <a:lstStyle/>
            <a:p>
              <a:endParaRPr lang="en-US"/>
            </a:p>
          </p:txBody>
        </p:sp>
        <p:sp>
          <p:nvSpPr>
            <p:cNvPr id="14" name="TextBox 14"/>
            <p:cNvSpPr txBox="1"/>
            <p:nvPr/>
          </p:nvSpPr>
          <p:spPr>
            <a:xfrm>
              <a:off x="0" y="-28575"/>
              <a:ext cx="3486486" cy="1770426"/>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rot="-157607">
            <a:off x="3483383" y="2222703"/>
            <a:ext cx="7875429" cy="1542812"/>
          </a:xfrm>
          <a:custGeom>
            <a:avLst/>
            <a:gdLst/>
            <a:ahLst/>
            <a:cxnLst/>
            <a:rect l="l" t="t" r="r" b="b"/>
            <a:pathLst>
              <a:path w="6332438" h="1542812">
                <a:moveTo>
                  <a:pt x="0" y="0"/>
                </a:moveTo>
                <a:lnTo>
                  <a:pt x="6332438" y="0"/>
                </a:lnTo>
                <a:lnTo>
                  <a:pt x="6332438" y="1542812"/>
                </a:lnTo>
                <a:lnTo>
                  <a:pt x="0" y="154281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6421755">
            <a:off x="14654025" y="345757"/>
            <a:ext cx="3837390" cy="2412518"/>
          </a:xfrm>
          <a:custGeom>
            <a:avLst/>
            <a:gdLst/>
            <a:ahLst/>
            <a:cxnLst/>
            <a:rect l="l" t="t" r="r" b="b"/>
            <a:pathLst>
              <a:path w="3837390" h="2412518">
                <a:moveTo>
                  <a:pt x="0" y="0"/>
                </a:moveTo>
                <a:lnTo>
                  <a:pt x="3837390" y="0"/>
                </a:lnTo>
                <a:lnTo>
                  <a:pt x="3837390" y="2412518"/>
                </a:lnTo>
                <a:lnTo>
                  <a:pt x="0" y="241251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Freeform 17"/>
          <p:cNvSpPr/>
          <p:nvPr/>
        </p:nvSpPr>
        <p:spPr>
          <a:xfrm>
            <a:off x="83416" y="6112556"/>
            <a:ext cx="2398688" cy="4389821"/>
          </a:xfrm>
          <a:custGeom>
            <a:avLst/>
            <a:gdLst/>
            <a:ahLst/>
            <a:cxnLst/>
            <a:rect l="l" t="t" r="r" b="b"/>
            <a:pathLst>
              <a:path w="2398688" h="4389821">
                <a:moveTo>
                  <a:pt x="0" y="0"/>
                </a:moveTo>
                <a:lnTo>
                  <a:pt x="2398689" y="0"/>
                </a:lnTo>
                <a:lnTo>
                  <a:pt x="2398689" y="4389821"/>
                </a:lnTo>
                <a:lnTo>
                  <a:pt x="0" y="438982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8" name="TextBox 18"/>
          <p:cNvSpPr txBox="1"/>
          <p:nvPr/>
        </p:nvSpPr>
        <p:spPr>
          <a:xfrm rot="-150212">
            <a:off x="4179376" y="2246352"/>
            <a:ext cx="7535466" cy="1231106"/>
          </a:xfrm>
          <a:prstGeom prst="rect">
            <a:avLst/>
          </a:prstGeom>
        </p:spPr>
        <p:txBody>
          <a:bodyPr lIns="0" tIns="0" rIns="0" bIns="0" rtlCol="0" anchor="t">
            <a:spAutoFit/>
          </a:bodyPr>
          <a:lstStyle/>
          <a:p>
            <a:r>
              <a:rPr lang="en-US" sz="8000" b="1">
                <a:solidFill>
                  <a:schemeClr val="bg1"/>
                </a:solidFill>
                <a:latin typeface="Times New Roman" panose="02020603050405020304" pitchFamily="18" charset="0"/>
                <a:cs typeface="Times New Roman" panose="02020603050405020304" pitchFamily="18" charset="0"/>
              </a:rPr>
              <a:t>II. Thực hành</a:t>
            </a:r>
            <a:endParaRPr lang="en-GB" sz="8000">
              <a:solidFill>
                <a:schemeClr val="bg1"/>
              </a:solidFill>
              <a:latin typeface="Times New Roman" panose="02020603050405020304" pitchFamily="18" charset="0"/>
              <a:cs typeface="Times New Roman" panose="02020603050405020304" pitchFamily="18" charset="0"/>
            </a:endParaRPr>
          </a:p>
        </p:txBody>
      </p:sp>
      <p:sp>
        <p:nvSpPr>
          <p:cNvPr id="19" name="TextBox 19"/>
          <p:cNvSpPr txBox="1"/>
          <p:nvPr/>
        </p:nvSpPr>
        <p:spPr>
          <a:xfrm rot="-139881">
            <a:off x="3584010" y="4170237"/>
            <a:ext cx="10005068" cy="830997"/>
          </a:xfrm>
          <a:prstGeom prst="rect">
            <a:avLst/>
          </a:prstGeom>
        </p:spPr>
        <p:txBody>
          <a:bodyPr wrap="square" lIns="0" tIns="0" rIns="0" bIns="0" rtlCol="0" anchor="t">
            <a:spAutoFit/>
          </a:bodyPr>
          <a:lstStyle/>
          <a:p>
            <a:r>
              <a:rPr lang="en-US" sz="5400" b="1">
                <a:latin typeface="Times New Roman" panose="02020603050405020304" pitchFamily="18" charset="0"/>
                <a:cs typeface="Times New Roman" panose="02020603050405020304" pitchFamily="18" charset="0"/>
              </a:rPr>
              <a:t>1. Thực hành viết theo các bước</a:t>
            </a:r>
            <a:endParaRPr lang="en-GB" sz="5400">
              <a:latin typeface="Times New Roman" panose="02020603050405020304" pitchFamily="18" charset="0"/>
              <a:cs typeface="Times New Roman" panose="02020603050405020304" pitchFamily="18" charset="0"/>
            </a:endParaRPr>
          </a:p>
        </p:txBody>
      </p:sp>
      <p:sp>
        <p:nvSpPr>
          <p:cNvPr id="21" name="TextBox 21"/>
          <p:cNvSpPr txBox="1"/>
          <p:nvPr/>
        </p:nvSpPr>
        <p:spPr>
          <a:xfrm rot="-139881">
            <a:off x="4120720" y="5578600"/>
            <a:ext cx="8563572" cy="1477328"/>
          </a:xfrm>
          <a:prstGeom prst="rect">
            <a:avLst/>
          </a:prstGeom>
        </p:spPr>
        <p:txBody>
          <a:bodyPr wrap="square" lIns="0" tIns="0" rIns="0" bIns="0" rtlCol="0" anchor="t">
            <a:spAutoFit/>
          </a:bodyPr>
          <a:lstStyle/>
          <a:p>
            <a:pPr algn="ctr">
              <a:spcBef>
                <a:spcPct val="0"/>
              </a:spcBef>
            </a:pPr>
            <a:r>
              <a:rPr lang="en-US" sz="4800" b="1">
                <a:latin typeface="Times New Roman" panose="02020603050405020304" pitchFamily="18" charset="0"/>
                <a:cs typeface="Times New Roman" panose="02020603050405020304" pitchFamily="18" charset="0"/>
              </a:rPr>
              <a:t>Đề: Phân tích truyện ngắn “</a:t>
            </a:r>
            <a:r>
              <a:rPr lang="en-US" sz="4800" b="1" i="1">
                <a:latin typeface="Times New Roman" panose="02020603050405020304" pitchFamily="18" charset="0"/>
                <a:cs typeface="Times New Roman" panose="02020603050405020304" pitchFamily="18" charset="0"/>
              </a:rPr>
              <a:t>Làng</a:t>
            </a:r>
            <a:r>
              <a:rPr lang="en-US" sz="4800" b="1">
                <a:latin typeface="Times New Roman" panose="02020603050405020304" pitchFamily="18" charset="0"/>
                <a:cs typeface="Times New Roman" panose="02020603050405020304" pitchFamily="18" charset="0"/>
              </a:rPr>
              <a:t>” của Kim Lân</a:t>
            </a:r>
            <a:endParaRPr lang="en-US" sz="4800">
              <a:solidFill>
                <a:srgbClr val="000000"/>
              </a:solidFill>
              <a:latin typeface="Times New Roman" panose="02020603050405020304" pitchFamily="18" charset="0"/>
              <a:ea typeface="Happy Font TH"/>
              <a:cs typeface="Times New Roman" panose="02020603050405020304" pitchFamily="18" charset="0"/>
              <a:sym typeface="Happy Font TH"/>
            </a:endParaRPr>
          </a:p>
        </p:txBody>
      </p:sp>
    </p:spTree>
    <p:extLst>
      <p:ext uri="{BB962C8B-B14F-4D97-AF65-F5344CB8AC3E}">
        <p14:creationId xmlns:p14="http://schemas.microsoft.com/office/powerpoint/2010/main" val="211666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 name="Rectangle 1"/>
          <p:cNvSpPr/>
          <p:nvPr/>
        </p:nvSpPr>
        <p:spPr>
          <a:xfrm>
            <a:off x="4267200" y="647700"/>
            <a:ext cx="10058400" cy="1938992"/>
          </a:xfrm>
          <a:prstGeom prst="rect">
            <a:avLst/>
          </a:prstGeom>
        </p:spPr>
        <p:txBody>
          <a:bodyPr wrap="square">
            <a:spAutoFit/>
          </a:bodyPr>
          <a:lstStyle/>
          <a:p>
            <a:pPr algn="ctr">
              <a:spcAft>
                <a:spcPts val="0"/>
              </a:spcAft>
            </a:pPr>
            <a:r>
              <a:rPr lang="en-US" sz="4000" b="1">
                <a:latin typeface="Times New Roman" panose="02020603050405020304" pitchFamily="18" charset="0"/>
                <a:ea typeface="Times New Roman" panose="02020603050405020304" pitchFamily="18" charset="0"/>
                <a:cs typeface="Times New Roman" panose="02020603050405020304" pitchFamily="18" charset="0"/>
              </a:rPr>
              <a:t>PHIẾU HỌC TẬP SỐ 2</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en-US" sz="4000" b="1">
                <a:latin typeface="Times New Roman" panose="02020603050405020304" pitchFamily="18" charset="0"/>
                <a:ea typeface="Times New Roman" panose="02020603050405020304" pitchFamily="18" charset="0"/>
                <a:cs typeface="Times New Roman" panose="02020603050405020304" pitchFamily="18" charset="0"/>
              </a:rPr>
              <a:t>Lập dàn ý cho bài văn phân tích truyện ngắn “</a:t>
            </a:r>
            <a:r>
              <a:rPr lang="en-US" sz="4000" b="1" i="1">
                <a:latin typeface="Times New Roman" panose="02020603050405020304" pitchFamily="18" charset="0"/>
                <a:ea typeface="Times New Roman" panose="02020603050405020304" pitchFamily="18" charset="0"/>
                <a:cs typeface="Times New Roman" panose="02020603050405020304" pitchFamily="18" charset="0"/>
              </a:rPr>
              <a:t>Làng</a:t>
            </a:r>
            <a:r>
              <a:rPr lang="en-US" sz="4000" b="1">
                <a:latin typeface="Times New Roman" panose="02020603050405020304" pitchFamily="18" charset="0"/>
                <a:ea typeface="Times New Roman" panose="02020603050405020304" pitchFamily="18" charset="0"/>
                <a:cs typeface="Times New Roman" panose="02020603050405020304" pitchFamily="18" charset="0"/>
              </a:rPr>
              <a:t>” của Kim Lân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43092661"/>
              </p:ext>
            </p:extLst>
          </p:nvPr>
        </p:nvGraphicFramePr>
        <p:xfrm>
          <a:off x="1143113" y="3238500"/>
          <a:ext cx="16611600" cy="6583680"/>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1853368">
                  <a:extLst>
                    <a:ext uri="{9D8B030D-6E8A-4147-A177-3AD203B41FA5}">
                      <a16:colId xmlns:a16="http://schemas.microsoft.com/office/drawing/2014/main" val="20000"/>
                    </a:ext>
                  </a:extLst>
                </a:gridCol>
                <a:gridCol w="14758232">
                  <a:extLst>
                    <a:ext uri="{9D8B030D-6E8A-4147-A177-3AD203B41FA5}">
                      <a16:colId xmlns:a16="http://schemas.microsoft.com/office/drawing/2014/main" val="20001"/>
                    </a:ext>
                  </a:extLst>
                </a:gridCol>
              </a:tblGrid>
              <a:tr h="464201">
                <a:tc>
                  <a:txBody>
                    <a:bodyPr/>
                    <a:lstStyle/>
                    <a:p>
                      <a:pPr algn="ctr">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Mở bài</a:t>
                      </a:r>
                      <a:endParaRPr lang="en-GB" sz="36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6">
                        <a:lumMod val="40000"/>
                        <a:lumOff val="60000"/>
                      </a:schemeClr>
                    </a:solidFill>
                  </a:tcPr>
                </a:tc>
                <a:tc>
                  <a:txBody>
                    <a:bodyPr/>
                    <a:lstStyle/>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Giới thiệu nhan đề, tác giả, thể loại và nhận xét chung về truyện:</a:t>
                      </a:r>
                      <a:r>
                        <a:rPr lang="vi-VN" sz="3600">
                          <a:solidFill>
                            <a:schemeClr val="tx1"/>
                          </a:solidFill>
                          <a:effectLst/>
                          <a:latin typeface="Times New Roman" panose="02020603050405020304" pitchFamily="18" charset="0"/>
                          <a:cs typeface="Times New Roman" panose="02020603050405020304" pitchFamily="18" charset="0"/>
                        </a:rPr>
                        <a:t>………..</a:t>
                      </a:r>
                    </a:p>
                  </a:txBody>
                  <a:tcPr marL="0" marR="0" marT="0" marB="0">
                    <a:solidFill>
                      <a:schemeClr val="accent6">
                        <a:lumMod val="40000"/>
                        <a:lumOff val="60000"/>
                      </a:schemeClr>
                    </a:solidFill>
                  </a:tcPr>
                </a:tc>
                <a:extLst>
                  <a:ext uri="{0D108BD9-81ED-4DB2-BD59-A6C34878D82A}">
                    <a16:rowId xmlns:a16="http://schemas.microsoft.com/office/drawing/2014/main" val="10000"/>
                  </a:ext>
                </a:extLst>
              </a:tr>
              <a:tr h="3365460">
                <a:tc>
                  <a:txBody>
                    <a:bodyPr/>
                    <a:lstStyle/>
                    <a:p>
                      <a:pPr algn="ctr">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Thân bài</a:t>
                      </a:r>
                      <a:endParaRPr lang="en-GB" sz="36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6">
                        <a:lumMod val="40000"/>
                        <a:lumOff val="60000"/>
                      </a:schemeClr>
                    </a:solidFill>
                  </a:tcPr>
                </a:tc>
                <a:tc>
                  <a:txBody>
                    <a:bodyPr/>
                    <a:lstStyle/>
                    <a:p>
                      <a:pPr algn="just">
                        <a:lnSpc>
                          <a:spcPct val="100000"/>
                        </a:lnSpc>
                        <a:spcAft>
                          <a:spcPts val="0"/>
                        </a:spcAft>
                      </a:pPr>
                      <a:r>
                        <a:rPr lang="en-US" sz="3600" b="1">
                          <a:solidFill>
                            <a:schemeClr val="tx1"/>
                          </a:solidFill>
                          <a:effectLst/>
                          <a:latin typeface="Times New Roman" panose="02020603050405020304" pitchFamily="18" charset="0"/>
                          <a:cs typeface="Times New Roman" panose="02020603050405020304" pitchFamily="18" charset="0"/>
                        </a:rPr>
                        <a:t>Luận điểm 1</a:t>
                      </a:r>
                      <a:r>
                        <a:rPr lang="en-US" sz="3600">
                          <a:solidFill>
                            <a:schemeClr val="tx1"/>
                          </a:solidFill>
                          <a:effectLst/>
                          <a:latin typeface="Times New Roman" panose="02020603050405020304" pitchFamily="18" charset="0"/>
                          <a:cs typeface="Times New Roman" panose="02020603050405020304" pitchFamily="18" charset="0"/>
                        </a:rPr>
                        <a:t>: Phân tích nội dung chủ đề truyện:</a:t>
                      </a:r>
                      <a:endParaRPr lang="en-GB" sz="360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Nêu và phân tích làm sáng tỏ chủ đề:</a:t>
                      </a:r>
                      <a:r>
                        <a:rPr lang="vi-VN" sz="3600">
                          <a:solidFill>
                            <a:schemeClr val="tx1"/>
                          </a:solidFill>
                          <a:effectLst/>
                          <a:latin typeface="Times New Roman" panose="02020603050405020304" pitchFamily="18" charset="0"/>
                          <a:cs typeface="Times New Roman" panose="02020603050405020304" pitchFamily="18" charset="0"/>
                        </a:rPr>
                        <a:t>…………………………..</a:t>
                      </a:r>
                      <a:endParaRPr lang="vi-VN" sz="3600" baseline="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Nhận xét về chủ đề của </a:t>
                      </a:r>
                      <a:r>
                        <a:rPr lang="vi-VN" sz="3600">
                          <a:solidFill>
                            <a:schemeClr val="tx1"/>
                          </a:solidFill>
                          <a:effectLst/>
                          <a:latin typeface="Times New Roman" panose="02020603050405020304" pitchFamily="18" charset="0"/>
                          <a:cs typeface="Times New Roman" panose="02020603050405020304" pitchFamily="18" charset="0"/>
                        </a:rPr>
                        <a:t>truyện:……………………………</a:t>
                      </a:r>
                    </a:p>
                    <a:p>
                      <a:pPr algn="just">
                        <a:lnSpc>
                          <a:spcPct val="100000"/>
                        </a:lnSpc>
                        <a:spcAft>
                          <a:spcPts val="0"/>
                        </a:spcAft>
                      </a:pPr>
                      <a:r>
                        <a:rPr lang="en-US" sz="3600" b="1">
                          <a:solidFill>
                            <a:schemeClr val="tx1"/>
                          </a:solidFill>
                          <a:effectLst/>
                          <a:latin typeface="Times New Roman" panose="02020603050405020304" pitchFamily="18" charset="0"/>
                          <a:cs typeface="Times New Roman" panose="02020603050405020304" pitchFamily="18" charset="0"/>
                        </a:rPr>
                        <a:t>Luận điểm 2</a:t>
                      </a:r>
                      <a:r>
                        <a:rPr lang="en-US" sz="3600">
                          <a:solidFill>
                            <a:schemeClr val="tx1"/>
                          </a:solidFill>
                          <a:effectLst/>
                          <a:latin typeface="Times New Roman" panose="02020603050405020304" pitchFamily="18" charset="0"/>
                          <a:cs typeface="Times New Roman" panose="02020603050405020304" pitchFamily="18" charset="0"/>
                        </a:rPr>
                        <a:t>: Phân tích, đánh giá các đặc sắc nghệ thuật để làm rõ chủ đề của truyện và hiệu quả thẩm mĩ của đặc sắc đó:</a:t>
                      </a:r>
                      <a:endParaRPr lang="en-GB" sz="360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Đặc sắc về nhan đề:……………………………………….</a:t>
                      </a:r>
                      <a:endParaRPr lang="en-GB" sz="360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Tình huống truyện: ……………………………….</a:t>
                      </a:r>
                      <a:endParaRPr lang="en-GB" sz="360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Đặc sắc về nhân vật và nghệ thuật xây dựng nhân </a:t>
                      </a:r>
                      <a:r>
                        <a:rPr lang="vi-VN" sz="3600">
                          <a:solidFill>
                            <a:schemeClr val="tx1"/>
                          </a:solidFill>
                          <a:effectLst/>
                          <a:latin typeface="Times New Roman" panose="02020603050405020304" pitchFamily="18" charset="0"/>
                          <a:cs typeface="Times New Roman" panose="02020603050405020304" pitchFamily="18" charset="0"/>
                        </a:rPr>
                        <a:t>vật:………..</a:t>
                      </a: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Một số đặc sắc nghệ thuật khác trong truyện: ngôi kể, điểm nhìn, ngôn ngữ,…</a:t>
                      </a:r>
                      <a:endParaRPr lang="en-GB" sz="3600">
                        <a:solidFill>
                          <a:schemeClr val="tx1"/>
                        </a:solidFill>
                        <a:effectLst/>
                        <a:latin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extLst>
                  <a:ext uri="{0D108BD9-81ED-4DB2-BD59-A6C34878D82A}">
                    <a16:rowId xmlns:a16="http://schemas.microsoft.com/office/drawing/2014/main" val="10001"/>
                  </a:ext>
                </a:extLst>
              </a:tr>
              <a:tr h="1051560">
                <a:tc>
                  <a:txBody>
                    <a:bodyPr/>
                    <a:lstStyle/>
                    <a:p>
                      <a:pPr algn="ctr">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Kết bài</a:t>
                      </a:r>
                      <a:endParaRPr lang="en-GB" sz="36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6">
                        <a:lumMod val="40000"/>
                        <a:lumOff val="60000"/>
                      </a:schemeClr>
                    </a:solidFill>
                  </a:tcPr>
                </a:tc>
                <a:tc>
                  <a:txBody>
                    <a:bodyPr/>
                    <a:lstStyle/>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Nhận xét khái quát giá trị nội dung và nghệ thuật của </a:t>
                      </a:r>
                      <a:r>
                        <a:rPr lang="vi-VN" sz="3600">
                          <a:solidFill>
                            <a:schemeClr val="tx1"/>
                          </a:solidFill>
                          <a:effectLst/>
                          <a:latin typeface="Times New Roman" panose="02020603050405020304" pitchFamily="18" charset="0"/>
                          <a:cs typeface="Times New Roman" panose="02020603050405020304" pitchFamily="18" charset="0"/>
                        </a:rPr>
                        <a:t>truyện:…………..</a:t>
                      </a:r>
                    </a:p>
                    <a:p>
                      <a:pPr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Nêu tác động của truyện đối với cá nhân người viết bài:</a:t>
                      </a:r>
                      <a:r>
                        <a:rPr lang="vi-VN" sz="3600">
                          <a:solidFill>
                            <a:schemeClr val="tx1"/>
                          </a:solidFill>
                          <a:effectLst/>
                          <a:latin typeface="Times New Roman" panose="02020603050405020304" pitchFamily="18" charset="0"/>
                          <a:cs typeface="Times New Roman" panose="02020603050405020304" pitchFamily="18" charset="0"/>
                        </a:rPr>
                        <a:t>………………</a:t>
                      </a:r>
                      <a:endParaRPr lang="en-GB" sz="3600">
                        <a:solidFill>
                          <a:schemeClr val="tx1"/>
                        </a:solidFill>
                        <a:effectLst/>
                        <a:latin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5926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26635" y="36112"/>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1397247" y="1625442"/>
            <a:ext cx="15493506" cy="8394857"/>
            <a:chOff x="0" y="0"/>
            <a:chExt cx="4080594" cy="2073326"/>
          </a:xfrm>
        </p:grpSpPr>
        <p:sp>
          <p:nvSpPr>
            <p:cNvPr id="6" name="Freeform 6"/>
            <p:cNvSpPr/>
            <p:nvPr/>
          </p:nvSpPr>
          <p:spPr>
            <a:xfrm>
              <a:off x="0" y="0"/>
              <a:ext cx="4080594" cy="2073326"/>
            </a:xfrm>
            <a:custGeom>
              <a:avLst/>
              <a:gdLst/>
              <a:ahLst/>
              <a:cxnLst/>
              <a:rect l="l" t="t" r="r" b="b"/>
              <a:pathLst>
                <a:path w="4080594" h="2073326">
                  <a:moveTo>
                    <a:pt x="25484" y="0"/>
                  </a:moveTo>
                  <a:lnTo>
                    <a:pt x="4055110" y="0"/>
                  </a:lnTo>
                  <a:cubicBezTo>
                    <a:pt x="4061869" y="0"/>
                    <a:pt x="4068351" y="2685"/>
                    <a:pt x="4073130" y="7464"/>
                  </a:cubicBezTo>
                  <a:cubicBezTo>
                    <a:pt x="4077909" y="12243"/>
                    <a:pt x="4080594" y="18725"/>
                    <a:pt x="4080594" y="25484"/>
                  </a:cubicBezTo>
                  <a:lnTo>
                    <a:pt x="4080594" y="2047842"/>
                  </a:lnTo>
                  <a:cubicBezTo>
                    <a:pt x="4080594" y="2054601"/>
                    <a:pt x="4077909" y="2061083"/>
                    <a:pt x="4073130" y="2065862"/>
                  </a:cubicBezTo>
                  <a:cubicBezTo>
                    <a:pt x="4068351" y="2070641"/>
                    <a:pt x="4061869" y="2073326"/>
                    <a:pt x="4055110" y="2073326"/>
                  </a:cubicBezTo>
                  <a:lnTo>
                    <a:pt x="25484" y="2073326"/>
                  </a:lnTo>
                  <a:cubicBezTo>
                    <a:pt x="18725" y="2073326"/>
                    <a:pt x="12243" y="2070641"/>
                    <a:pt x="7464" y="2065862"/>
                  </a:cubicBezTo>
                  <a:cubicBezTo>
                    <a:pt x="2685" y="2061083"/>
                    <a:pt x="0" y="2054601"/>
                    <a:pt x="0" y="2047842"/>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7" name="TextBox 7"/>
            <p:cNvSpPr txBox="1"/>
            <p:nvPr/>
          </p:nvSpPr>
          <p:spPr>
            <a:xfrm>
              <a:off x="0" y="-28575"/>
              <a:ext cx="4080594" cy="21019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1482063" y="-318330"/>
            <a:ext cx="15493506" cy="1765390"/>
            <a:chOff x="0" y="0"/>
            <a:chExt cx="4080594" cy="464959"/>
          </a:xfrm>
        </p:grpSpPr>
        <p:sp>
          <p:nvSpPr>
            <p:cNvPr id="9" name="Freeform 9"/>
            <p:cNvSpPr/>
            <p:nvPr/>
          </p:nvSpPr>
          <p:spPr>
            <a:xfrm>
              <a:off x="0" y="0"/>
              <a:ext cx="4080594" cy="464959"/>
            </a:xfrm>
            <a:custGeom>
              <a:avLst/>
              <a:gdLst/>
              <a:ahLst/>
              <a:cxnLst/>
              <a:rect l="l" t="t" r="r" b="b"/>
              <a:pathLst>
                <a:path w="4080594" h="464959">
                  <a:moveTo>
                    <a:pt x="25484" y="0"/>
                  </a:moveTo>
                  <a:lnTo>
                    <a:pt x="4055110" y="0"/>
                  </a:lnTo>
                  <a:cubicBezTo>
                    <a:pt x="4061869" y="0"/>
                    <a:pt x="4068351" y="2685"/>
                    <a:pt x="4073130" y="7464"/>
                  </a:cubicBezTo>
                  <a:cubicBezTo>
                    <a:pt x="4077909" y="12243"/>
                    <a:pt x="4080594" y="18725"/>
                    <a:pt x="4080594" y="25484"/>
                  </a:cubicBezTo>
                  <a:lnTo>
                    <a:pt x="4080594" y="439475"/>
                  </a:lnTo>
                  <a:cubicBezTo>
                    <a:pt x="4080594" y="446233"/>
                    <a:pt x="4077909" y="452715"/>
                    <a:pt x="4073130" y="457495"/>
                  </a:cubicBezTo>
                  <a:cubicBezTo>
                    <a:pt x="4068351" y="462274"/>
                    <a:pt x="4061869" y="464959"/>
                    <a:pt x="4055110" y="464959"/>
                  </a:cubicBezTo>
                  <a:lnTo>
                    <a:pt x="25484" y="464959"/>
                  </a:lnTo>
                  <a:cubicBezTo>
                    <a:pt x="11410" y="464959"/>
                    <a:pt x="0" y="453549"/>
                    <a:pt x="0" y="439475"/>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10" name="TextBox 10"/>
            <p:cNvSpPr txBox="1"/>
            <p:nvPr/>
          </p:nvSpPr>
          <p:spPr>
            <a:xfrm>
              <a:off x="0" y="-28575"/>
              <a:ext cx="4080594" cy="49353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1" name="Group 11"/>
          <p:cNvGrpSpPr/>
          <p:nvPr/>
        </p:nvGrpSpPr>
        <p:grpSpPr>
          <a:xfrm>
            <a:off x="1906144" y="2056500"/>
            <a:ext cx="14645344" cy="7582800"/>
            <a:chOff x="0" y="0"/>
            <a:chExt cx="3857210" cy="1652215"/>
          </a:xfrm>
        </p:grpSpPr>
        <p:sp>
          <p:nvSpPr>
            <p:cNvPr id="12" name="Freeform 12"/>
            <p:cNvSpPr/>
            <p:nvPr/>
          </p:nvSpPr>
          <p:spPr>
            <a:xfrm>
              <a:off x="0" y="0"/>
              <a:ext cx="3857210" cy="1652215"/>
            </a:xfrm>
            <a:custGeom>
              <a:avLst/>
              <a:gdLst/>
              <a:ahLst/>
              <a:cxnLst/>
              <a:rect l="l" t="t" r="r" b="b"/>
              <a:pathLst>
                <a:path w="3857210" h="1652215">
                  <a:moveTo>
                    <a:pt x="26960" y="0"/>
                  </a:moveTo>
                  <a:lnTo>
                    <a:pt x="3830250" y="0"/>
                  </a:lnTo>
                  <a:cubicBezTo>
                    <a:pt x="3845140" y="0"/>
                    <a:pt x="3857210" y="12070"/>
                    <a:pt x="3857210" y="26960"/>
                  </a:cubicBezTo>
                  <a:lnTo>
                    <a:pt x="3857210" y="1625255"/>
                  </a:lnTo>
                  <a:cubicBezTo>
                    <a:pt x="3857210" y="1640145"/>
                    <a:pt x="3845140" y="1652215"/>
                    <a:pt x="3830250" y="1652215"/>
                  </a:cubicBezTo>
                  <a:lnTo>
                    <a:pt x="26960" y="1652215"/>
                  </a:lnTo>
                  <a:cubicBezTo>
                    <a:pt x="12070" y="1652215"/>
                    <a:pt x="0" y="1640145"/>
                    <a:pt x="0" y="1625255"/>
                  </a:cubicBezTo>
                  <a:lnTo>
                    <a:pt x="0" y="26960"/>
                  </a:lnTo>
                  <a:cubicBezTo>
                    <a:pt x="0" y="12070"/>
                    <a:pt x="12070" y="0"/>
                    <a:pt x="26960" y="0"/>
                  </a:cubicBezTo>
                  <a:close/>
                </a:path>
              </a:pathLst>
            </a:custGeom>
            <a:solidFill>
              <a:srgbClr val="F7EFE2"/>
            </a:solidFill>
            <a:ln w="38100" cap="rnd">
              <a:solidFill>
                <a:srgbClr val="AEA36F"/>
              </a:solidFill>
              <a:prstDash val="dash"/>
              <a:round/>
            </a:ln>
          </p:spPr>
          <p:txBody>
            <a:bodyPr/>
            <a:lstStyle/>
            <a:p>
              <a:endParaRPr lang="en-US"/>
            </a:p>
          </p:txBody>
        </p:sp>
        <p:sp>
          <p:nvSpPr>
            <p:cNvPr id="13" name="TextBox 13"/>
            <p:cNvSpPr txBox="1"/>
            <p:nvPr/>
          </p:nvSpPr>
          <p:spPr>
            <a:xfrm>
              <a:off x="0" y="-28575"/>
              <a:ext cx="3857210" cy="168079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5826279" y="5722537"/>
            <a:ext cx="2128948" cy="4564463"/>
          </a:xfrm>
          <a:custGeom>
            <a:avLst/>
            <a:gdLst/>
            <a:ahLst/>
            <a:cxnLst/>
            <a:rect l="l" t="t" r="r" b="b"/>
            <a:pathLst>
              <a:path w="2128948" h="4564463">
                <a:moveTo>
                  <a:pt x="0" y="0"/>
                </a:moveTo>
                <a:lnTo>
                  <a:pt x="2128948" y="0"/>
                </a:lnTo>
                <a:lnTo>
                  <a:pt x="2128948" y="4564463"/>
                </a:lnTo>
                <a:lnTo>
                  <a:pt x="0" y="45644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5400000">
            <a:off x="8689262" y="-4308184"/>
            <a:ext cx="1079108" cy="11510488"/>
          </a:xfrm>
          <a:custGeom>
            <a:avLst/>
            <a:gdLst/>
            <a:ahLst/>
            <a:cxnLst/>
            <a:rect l="l" t="t" r="r" b="b"/>
            <a:pathLst>
              <a:path w="1079108" h="11510488">
                <a:moveTo>
                  <a:pt x="0" y="0"/>
                </a:moveTo>
                <a:lnTo>
                  <a:pt x="1079108" y="0"/>
                </a:lnTo>
                <a:lnTo>
                  <a:pt x="1079108" y="11510488"/>
                </a:lnTo>
                <a:lnTo>
                  <a:pt x="0" y="115104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9601665" flipH="1">
            <a:off x="611095" y="-26721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TextBox 17"/>
          <p:cNvSpPr txBox="1"/>
          <p:nvPr/>
        </p:nvSpPr>
        <p:spPr>
          <a:xfrm>
            <a:off x="5715632" y="2405845"/>
            <a:ext cx="11801858" cy="1015663"/>
          </a:xfrm>
          <a:prstGeom prst="rect">
            <a:avLst/>
          </a:prstGeom>
        </p:spPr>
        <p:txBody>
          <a:bodyPr lIns="0" tIns="0" rIns="0" bIns="0" rtlCol="0" anchor="t">
            <a:spAutoFit/>
          </a:bodyPr>
          <a:lstStyle/>
          <a:p>
            <a:r>
              <a:rPr lang="en-US" sz="6600" b="1">
                <a:latin typeface="Times New Roman" panose="02020603050405020304" pitchFamily="18" charset="0"/>
                <a:cs typeface="Times New Roman" panose="02020603050405020304" pitchFamily="18" charset="0"/>
              </a:rPr>
              <a:t>a. Bước 1: Chuẩn bị</a:t>
            </a:r>
            <a:endParaRPr lang="en-GB" sz="6600">
              <a:latin typeface="Times New Roman" panose="02020603050405020304" pitchFamily="18" charset="0"/>
              <a:cs typeface="Times New Roman" panose="02020603050405020304" pitchFamily="18" charset="0"/>
            </a:endParaRPr>
          </a:p>
        </p:txBody>
      </p:sp>
      <p:sp>
        <p:nvSpPr>
          <p:cNvPr id="18" name="TextBox 18"/>
          <p:cNvSpPr txBox="1"/>
          <p:nvPr/>
        </p:nvSpPr>
        <p:spPr>
          <a:xfrm>
            <a:off x="2971800" y="4046543"/>
            <a:ext cx="12227742" cy="4672048"/>
          </a:xfrm>
          <a:prstGeom prst="rect">
            <a:avLst/>
          </a:prstGeom>
        </p:spPr>
        <p:txBody>
          <a:bodyPr wrap="square" lIns="0" tIns="0" rIns="0" bIns="0" rtlCol="0" anchor="t">
            <a:spAutoFit/>
          </a:bodyPr>
          <a:lstStyle/>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Xác định yêu cầu của đề bài: </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 làm rõ: </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 đặc sắc về nội dung và nghệ thuật của truyện ngắn “</a:t>
            </a:r>
            <a:r>
              <a:rPr lang="en-US"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Làng</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của Kim Lân.</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Kiểu văn bản chính: </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 luận văn học.</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 đọc bài viết: những người yêu mến, quan tâm đến tác phẩm “</a:t>
            </a:r>
            <a:r>
              <a:rPr lang="en-US"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Làng</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của Kim Lân.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153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8" name="Group 8"/>
          <p:cNvGrpSpPr/>
          <p:nvPr/>
        </p:nvGrpSpPr>
        <p:grpSpPr>
          <a:xfrm>
            <a:off x="1154105" y="3695700"/>
            <a:ext cx="15867707" cy="3849446"/>
            <a:chOff x="0" y="0"/>
            <a:chExt cx="4179149" cy="1013846"/>
          </a:xfrm>
        </p:grpSpPr>
        <p:sp>
          <p:nvSpPr>
            <p:cNvPr id="9" name="Freeform 9"/>
            <p:cNvSpPr/>
            <p:nvPr/>
          </p:nvSpPr>
          <p:spPr>
            <a:xfrm>
              <a:off x="0" y="0"/>
              <a:ext cx="4179149" cy="1013846"/>
            </a:xfrm>
            <a:custGeom>
              <a:avLst/>
              <a:gdLst/>
              <a:ahLst/>
              <a:cxnLst/>
              <a:rect l="l" t="t" r="r" b="b"/>
              <a:pathLst>
                <a:path w="4179149" h="1013846">
                  <a:moveTo>
                    <a:pt x="24883" y="0"/>
                  </a:moveTo>
                  <a:lnTo>
                    <a:pt x="4154266" y="0"/>
                  </a:lnTo>
                  <a:cubicBezTo>
                    <a:pt x="4168009" y="0"/>
                    <a:pt x="4179149" y="11141"/>
                    <a:pt x="4179149" y="24883"/>
                  </a:cubicBezTo>
                  <a:lnTo>
                    <a:pt x="4179149" y="988963"/>
                  </a:lnTo>
                  <a:cubicBezTo>
                    <a:pt x="4179149" y="995562"/>
                    <a:pt x="4176528" y="1001891"/>
                    <a:pt x="4171861" y="1006558"/>
                  </a:cubicBezTo>
                  <a:cubicBezTo>
                    <a:pt x="4167194" y="1011224"/>
                    <a:pt x="4160865" y="1013846"/>
                    <a:pt x="4154266" y="1013846"/>
                  </a:cubicBezTo>
                  <a:lnTo>
                    <a:pt x="24883" y="1013846"/>
                  </a:lnTo>
                  <a:cubicBezTo>
                    <a:pt x="18284" y="1013846"/>
                    <a:pt x="11955" y="1011224"/>
                    <a:pt x="7288" y="1006558"/>
                  </a:cubicBezTo>
                  <a:cubicBezTo>
                    <a:pt x="2622" y="1001891"/>
                    <a:pt x="0" y="995562"/>
                    <a:pt x="0" y="988963"/>
                  </a:cubicBezTo>
                  <a:lnTo>
                    <a:pt x="0" y="24883"/>
                  </a:lnTo>
                  <a:cubicBezTo>
                    <a:pt x="0" y="18284"/>
                    <a:pt x="2622" y="11955"/>
                    <a:pt x="7288" y="7288"/>
                  </a:cubicBezTo>
                  <a:cubicBezTo>
                    <a:pt x="11955" y="2622"/>
                    <a:pt x="18284" y="0"/>
                    <a:pt x="24883" y="0"/>
                  </a:cubicBezTo>
                  <a:close/>
                </a:path>
              </a:pathLst>
            </a:custGeom>
            <a:solidFill>
              <a:srgbClr val="AA917E"/>
            </a:solidFill>
            <a:ln w="38100" cap="rnd">
              <a:solidFill>
                <a:srgbClr val="ECD7C1"/>
              </a:solidFill>
              <a:prstDash val="dash"/>
              <a:round/>
            </a:ln>
          </p:spPr>
          <p:txBody>
            <a:bodyPr/>
            <a:lstStyle/>
            <a:p>
              <a:endParaRPr lang="en-US"/>
            </a:p>
          </p:txBody>
        </p:sp>
        <p:sp>
          <p:nvSpPr>
            <p:cNvPr id="10" name="TextBox 10"/>
            <p:cNvSpPr txBox="1"/>
            <p:nvPr/>
          </p:nvSpPr>
          <p:spPr>
            <a:xfrm>
              <a:off x="0" y="-28575"/>
              <a:ext cx="4179149" cy="104242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3" name="TextBox 23"/>
          <p:cNvSpPr txBox="1"/>
          <p:nvPr/>
        </p:nvSpPr>
        <p:spPr>
          <a:xfrm>
            <a:off x="1857543" y="695804"/>
            <a:ext cx="14601656" cy="976742"/>
          </a:xfrm>
          <a:prstGeom prst="rect">
            <a:avLst/>
          </a:prstGeom>
        </p:spPr>
        <p:txBody>
          <a:bodyPr lIns="0" tIns="0" rIns="0" bIns="0" rtlCol="0" anchor="t">
            <a:spAutoFit/>
          </a:bodyPr>
          <a:lstStyle/>
          <a:p>
            <a:pPr algn="ctr">
              <a:lnSpc>
                <a:spcPct val="115000"/>
              </a:lnSpc>
              <a:spcAft>
                <a:spcPts val="0"/>
              </a:spcAft>
            </a:pPr>
            <a:r>
              <a:rPr lang="vi-VN" sz="6000" b="1">
                <a:latin typeface="Times New Roman" panose="02020603050405020304" pitchFamily="18" charset="0"/>
                <a:ea typeface="Times New Roman" panose="02020603050405020304" pitchFamily="18" charset="0"/>
                <a:cs typeface="Times New Roman" panose="02020603050405020304" pitchFamily="18" charset="0"/>
              </a:rPr>
              <a:t>b</a:t>
            </a:r>
            <a:r>
              <a:rPr lang="vi-VN" sz="6000">
                <a:latin typeface="Times New Roman" panose="02020603050405020304" pitchFamily="18" charset="0"/>
                <a:ea typeface="Times New Roman" panose="02020603050405020304" pitchFamily="18" charset="0"/>
                <a:cs typeface="Times New Roman" panose="02020603050405020304" pitchFamily="18" charset="0"/>
              </a:rPr>
              <a:t>. </a:t>
            </a:r>
            <a:r>
              <a:rPr lang="vi-VN" sz="6000" b="1">
                <a:latin typeface="Times New Roman" panose="02020603050405020304" pitchFamily="18" charset="0"/>
                <a:ea typeface="MS Mincho"/>
                <a:cs typeface="Times New Roman" panose="02020603050405020304" pitchFamily="18" charset="0"/>
              </a:rPr>
              <a:t>Bước 2:</a:t>
            </a:r>
            <a:r>
              <a:rPr lang="vi-VN" sz="6000">
                <a:latin typeface="Times New Roman" panose="02020603050405020304" pitchFamily="18" charset="0"/>
                <a:ea typeface="Times New Roman" panose="02020603050405020304" pitchFamily="18" charset="0"/>
                <a:cs typeface="Times New Roman" panose="02020603050405020304" pitchFamily="18" charset="0"/>
              </a:rPr>
              <a:t> </a:t>
            </a:r>
            <a:r>
              <a:rPr lang="vi-VN" sz="6000" b="1">
                <a:latin typeface="Times New Roman" panose="02020603050405020304" pitchFamily="18" charset="0"/>
                <a:ea typeface="Times New Roman" panose="02020603050405020304" pitchFamily="18" charset="0"/>
                <a:cs typeface="Times New Roman" panose="02020603050405020304" pitchFamily="18" charset="0"/>
              </a:rPr>
              <a:t>Tìm ý và lập dàn ý</a:t>
            </a:r>
            <a:endParaRPr lang="en-GB" sz="6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5" name="TextBox 25"/>
          <p:cNvSpPr txBox="1"/>
          <p:nvPr/>
        </p:nvSpPr>
        <p:spPr>
          <a:xfrm>
            <a:off x="1813662" y="4284028"/>
            <a:ext cx="14645537" cy="2215991"/>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Chủ đề truyện </a:t>
            </a:r>
            <a:r>
              <a:rPr lang="vi-VN" sz="4800" i="1">
                <a:latin typeface="Times New Roman" panose="02020603050405020304" pitchFamily="18" charset="0"/>
                <a:cs typeface="Times New Roman" panose="02020603050405020304" pitchFamily="18" charset="0"/>
              </a:rPr>
              <a:t>Làng</a:t>
            </a:r>
            <a:r>
              <a:rPr lang="vi-VN" sz="4800">
                <a:latin typeface="Times New Roman" panose="02020603050405020304" pitchFamily="18" charset="0"/>
                <a:cs typeface="Times New Roman" panose="02020603050405020304" pitchFamily="18" charset="0"/>
              </a:rPr>
              <a:t>: là tình yêu làng, yêu nước và tinh thần kháng chiến của người nông dân buộc phải rời làng để tản cư và cuộc đời đầy thăng trầm của nhân vật: "Ông Hai".</a:t>
            </a:r>
            <a:endParaRPr lang="en-GB" sz="4800">
              <a:latin typeface="Times New Roman" panose="02020603050405020304" pitchFamily="18" charset="0"/>
              <a:cs typeface="Times New Roman" panose="02020603050405020304" pitchFamily="18" charset="0"/>
            </a:endParaRPr>
          </a:p>
        </p:txBody>
      </p:sp>
      <p:sp>
        <p:nvSpPr>
          <p:cNvPr id="2" name="Rectangle 1"/>
          <p:cNvSpPr/>
          <p:nvPr/>
        </p:nvSpPr>
        <p:spPr>
          <a:xfrm>
            <a:off x="6948305" y="2046545"/>
            <a:ext cx="2191754" cy="830997"/>
          </a:xfrm>
          <a:prstGeom prst="rect">
            <a:avLst/>
          </a:prstGeom>
        </p:spPr>
        <p:txBody>
          <a:bodyPr wrap="none">
            <a:spAutoFit/>
          </a:bodyPr>
          <a:lstStyle/>
          <a:p>
            <a:r>
              <a:rPr lang="vi-VN" sz="4800" b="1">
                <a:latin typeface="Times New Roman" panose="02020603050405020304" pitchFamily="18" charset="0"/>
                <a:ea typeface="Times New Roman" panose="02020603050405020304" pitchFamily="18" charset="0"/>
                <a:cs typeface="Times New Roman" panose="02020603050405020304" pitchFamily="18" charset="0"/>
              </a:rPr>
              <a:t>* Tìm ý</a:t>
            </a:r>
            <a:endParaRPr lang="en-GB" sz="4800">
              <a:latin typeface="Times New Roman" panose="02020603050405020304" pitchFamily="18" charset="0"/>
              <a:cs typeface="Times New Roman" panose="02020603050405020304" pitchFamily="18" charset="0"/>
            </a:endParaRPr>
          </a:p>
        </p:txBody>
      </p:sp>
      <p:sp>
        <p:nvSpPr>
          <p:cNvPr id="26"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7" name="Freeform 16"/>
          <p:cNvSpPr/>
          <p:nvPr/>
        </p:nvSpPr>
        <p:spPr>
          <a:xfrm rot="10800000" flipH="1">
            <a:off x="-521566" y="-242112"/>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4"/>
          <p:cNvSpPr/>
          <p:nvPr/>
        </p:nvSpPr>
        <p:spPr>
          <a:xfrm>
            <a:off x="-57624" y="5785478"/>
            <a:ext cx="2128948" cy="4564463"/>
          </a:xfrm>
          <a:custGeom>
            <a:avLst/>
            <a:gdLst/>
            <a:ahLst/>
            <a:cxnLst/>
            <a:rect l="l" t="t" r="r" b="b"/>
            <a:pathLst>
              <a:path w="2128948" h="4564463">
                <a:moveTo>
                  <a:pt x="0" y="0"/>
                </a:moveTo>
                <a:lnTo>
                  <a:pt x="2128948" y="0"/>
                </a:lnTo>
                <a:lnTo>
                  <a:pt x="2128948" y="4564463"/>
                </a:lnTo>
                <a:lnTo>
                  <a:pt x="0" y="456446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204958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par>
                                <p:cTn id="20" presetID="16" presetClass="entr" presetSubtype="21"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8" name="Group 8"/>
          <p:cNvGrpSpPr/>
          <p:nvPr/>
        </p:nvGrpSpPr>
        <p:grpSpPr>
          <a:xfrm>
            <a:off x="1447800" y="190500"/>
            <a:ext cx="15867707" cy="1262587"/>
            <a:chOff x="0" y="0"/>
            <a:chExt cx="4179149" cy="1013846"/>
          </a:xfrm>
        </p:grpSpPr>
        <p:sp>
          <p:nvSpPr>
            <p:cNvPr id="9" name="Freeform 9"/>
            <p:cNvSpPr/>
            <p:nvPr/>
          </p:nvSpPr>
          <p:spPr>
            <a:xfrm>
              <a:off x="0" y="0"/>
              <a:ext cx="4179149" cy="1013846"/>
            </a:xfrm>
            <a:custGeom>
              <a:avLst/>
              <a:gdLst/>
              <a:ahLst/>
              <a:cxnLst/>
              <a:rect l="l" t="t" r="r" b="b"/>
              <a:pathLst>
                <a:path w="4179149" h="1013846">
                  <a:moveTo>
                    <a:pt x="24883" y="0"/>
                  </a:moveTo>
                  <a:lnTo>
                    <a:pt x="4154266" y="0"/>
                  </a:lnTo>
                  <a:cubicBezTo>
                    <a:pt x="4168009" y="0"/>
                    <a:pt x="4179149" y="11141"/>
                    <a:pt x="4179149" y="24883"/>
                  </a:cubicBezTo>
                  <a:lnTo>
                    <a:pt x="4179149" y="988963"/>
                  </a:lnTo>
                  <a:cubicBezTo>
                    <a:pt x="4179149" y="995562"/>
                    <a:pt x="4176528" y="1001891"/>
                    <a:pt x="4171861" y="1006558"/>
                  </a:cubicBezTo>
                  <a:cubicBezTo>
                    <a:pt x="4167194" y="1011224"/>
                    <a:pt x="4160865" y="1013846"/>
                    <a:pt x="4154266" y="1013846"/>
                  </a:cubicBezTo>
                  <a:lnTo>
                    <a:pt x="24883" y="1013846"/>
                  </a:lnTo>
                  <a:cubicBezTo>
                    <a:pt x="18284" y="1013846"/>
                    <a:pt x="11955" y="1011224"/>
                    <a:pt x="7288" y="1006558"/>
                  </a:cubicBezTo>
                  <a:cubicBezTo>
                    <a:pt x="2622" y="1001891"/>
                    <a:pt x="0" y="995562"/>
                    <a:pt x="0" y="988963"/>
                  </a:cubicBezTo>
                  <a:lnTo>
                    <a:pt x="0" y="24883"/>
                  </a:lnTo>
                  <a:cubicBezTo>
                    <a:pt x="0" y="18284"/>
                    <a:pt x="2622" y="11955"/>
                    <a:pt x="7288" y="7288"/>
                  </a:cubicBezTo>
                  <a:cubicBezTo>
                    <a:pt x="11955" y="2622"/>
                    <a:pt x="18284" y="0"/>
                    <a:pt x="24883" y="0"/>
                  </a:cubicBezTo>
                  <a:close/>
                </a:path>
              </a:pathLst>
            </a:custGeom>
            <a:solidFill>
              <a:srgbClr val="AA917E"/>
            </a:solidFill>
            <a:ln w="38100" cap="rnd">
              <a:solidFill>
                <a:srgbClr val="ECD7C1"/>
              </a:solidFill>
              <a:prstDash val="dash"/>
              <a:round/>
            </a:ln>
          </p:spPr>
          <p:txBody>
            <a:bodyPr/>
            <a:lstStyle/>
            <a:p>
              <a:endParaRPr lang="en-US"/>
            </a:p>
          </p:txBody>
        </p:sp>
        <p:sp>
          <p:nvSpPr>
            <p:cNvPr id="10" name="TextBox 10"/>
            <p:cNvSpPr txBox="1"/>
            <p:nvPr/>
          </p:nvSpPr>
          <p:spPr>
            <a:xfrm>
              <a:off x="0" y="-28575"/>
              <a:ext cx="4179149" cy="104242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a:off x="1114863" y="2247901"/>
            <a:ext cx="3914337" cy="7010400"/>
            <a:chOff x="0" y="0"/>
            <a:chExt cx="1265951" cy="605372"/>
          </a:xfrm>
        </p:grpSpPr>
        <p:sp>
          <p:nvSpPr>
            <p:cNvPr id="12" name="Freeform 12"/>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13" name="TextBox 13"/>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5329668" y="2256437"/>
            <a:ext cx="4822241" cy="7010399"/>
            <a:chOff x="0" y="0"/>
            <a:chExt cx="1265951" cy="605372"/>
          </a:xfrm>
        </p:grpSpPr>
        <p:sp>
          <p:nvSpPr>
            <p:cNvPr id="15" name="Freeform 15"/>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16" name="TextBox 16"/>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7" name="Group 17"/>
          <p:cNvGrpSpPr/>
          <p:nvPr/>
        </p:nvGrpSpPr>
        <p:grpSpPr>
          <a:xfrm>
            <a:off x="10591800" y="2247901"/>
            <a:ext cx="7315200" cy="7010399"/>
            <a:chOff x="0" y="0"/>
            <a:chExt cx="1265951" cy="605372"/>
          </a:xfrm>
        </p:grpSpPr>
        <p:sp>
          <p:nvSpPr>
            <p:cNvPr id="18" name="Freeform 18"/>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19" name="TextBox 19"/>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5" name="TextBox 25"/>
          <p:cNvSpPr txBox="1"/>
          <p:nvPr/>
        </p:nvSpPr>
        <p:spPr>
          <a:xfrm>
            <a:off x="1856444" y="632042"/>
            <a:ext cx="14056430" cy="538609"/>
          </a:xfrm>
          <a:prstGeom prst="rect">
            <a:avLst/>
          </a:prstGeom>
        </p:spPr>
        <p:txBody>
          <a:bodyPr lIns="0" tIns="0" rIns="0" bIns="0" rtlCol="0" anchor="t">
            <a:spAutoFit/>
          </a:bodyPr>
          <a:lstStyle/>
          <a:p>
            <a:pPr algn="ctr">
              <a:lnSpc>
                <a:spcPts val="4200"/>
              </a:lnSpc>
            </a:pPr>
            <a:r>
              <a:rPr lang="vi-VN" sz="4800" b="1">
                <a:latin typeface="Times New Roman" panose="02020603050405020304" pitchFamily="18" charset="0"/>
                <a:cs typeface="Times New Roman" panose="02020603050405020304" pitchFamily="18" charset="0"/>
              </a:rPr>
              <a:t>Truyện có những đặc sắc nghệ thuật</a:t>
            </a:r>
            <a:endParaRPr lang="en-US" sz="4800" b="1">
              <a:solidFill>
                <a:srgbClr val="000000"/>
              </a:solidFill>
              <a:latin typeface="Times New Roman" panose="02020603050405020304" pitchFamily="18" charset="0"/>
              <a:ea typeface="More Sugar Thin"/>
              <a:cs typeface="Times New Roman" panose="02020603050405020304" pitchFamily="18" charset="0"/>
              <a:sym typeface="More Sugar Thin"/>
            </a:endParaRPr>
          </a:p>
        </p:txBody>
      </p:sp>
      <p:sp>
        <p:nvSpPr>
          <p:cNvPr id="26" name="Freeform 16"/>
          <p:cNvSpPr/>
          <p:nvPr/>
        </p:nvSpPr>
        <p:spPr>
          <a:xfrm>
            <a:off x="16840200" y="50673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7" name="Freeform 16"/>
          <p:cNvSpPr/>
          <p:nvPr/>
        </p:nvSpPr>
        <p:spPr>
          <a:xfrm rot="10800000" flipH="1">
            <a:off x="-668423" y="-1143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 name="Rectangle 1"/>
          <p:cNvSpPr/>
          <p:nvPr/>
        </p:nvSpPr>
        <p:spPr>
          <a:xfrm>
            <a:off x="1415331" y="2441493"/>
            <a:ext cx="3341083" cy="6001643"/>
          </a:xfrm>
          <a:prstGeom prst="rect">
            <a:avLst/>
          </a:prstGeom>
        </p:spPr>
        <p:txBody>
          <a:bodyPr wrap="square">
            <a:spAutoFit/>
          </a:bodyPr>
          <a:lstStyle/>
          <a:p>
            <a:pPr algn="just"/>
            <a:r>
              <a:rPr lang="vi-VN"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Tình huống truyện</a:t>
            </a:r>
            <a:r>
              <a:rPr lang="vi-VN"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Truyện xây dựng cốt truyện tâm lí, tình huống thử thách nội tâm nhân vật: Ông Hai nghe tin làng theo Tây, đây là tình huống thể hiện tâm trạng, phẩm chất nhân vật chân thực. </a:t>
            </a:r>
            <a:endParaRPr lang="en-GB" sz="3200">
              <a:latin typeface="Times New Roman" panose="02020603050405020304" pitchFamily="18" charset="0"/>
              <a:cs typeface="Times New Roman" panose="02020603050405020304" pitchFamily="18" charset="0"/>
            </a:endParaRPr>
          </a:p>
        </p:txBody>
      </p:sp>
      <p:sp>
        <p:nvSpPr>
          <p:cNvPr id="3" name="Rectangle 2"/>
          <p:cNvSpPr/>
          <p:nvPr/>
        </p:nvSpPr>
        <p:spPr>
          <a:xfrm>
            <a:off x="5630737" y="2441493"/>
            <a:ext cx="4148149" cy="6321731"/>
          </a:xfrm>
          <a:prstGeom prst="rect">
            <a:avLst/>
          </a:prstGeom>
        </p:spPr>
        <p:txBody>
          <a:bodyPr wrap="square">
            <a:spAutoFit/>
          </a:bodyPr>
          <a:lstStyle/>
          <a:p>
            <a:pPr algn="just">
              <a:lnSpc>
                <a:spcPct val="115000"/>
              </a:lnSpc>
              <a:spcAft>
                <a:spcPts val="0"/>
              </a:spcAft>
            </a:pPr>
            <a:r>
              <a:rPr lang="vi-VN"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Nghệ thuật miêu tả tâm lí nhân vật sâu sắc và tinh tế</a:t>
            </a:r>
            <a:r>
              <a:rPr lang="vi-VN"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Tác giả miêu tả rất cụ thể, gợi cảm các diễn biến nội tâm qua ý nghĩ, hành vi, ngôn ngữ. Đặc biệt nhà văn đã diễn tả rất đúng, rất ấn tượng về sự ám ảnh, day dứt trong tâm trạng nhân vật.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11004814" y="2441493"/>
            <a:ext cx="6477000" cy="6321731"/>
          </a:xfrm>
          <a:prstGeom prst="rect">
            <a:avLst/>
          </a:prstGeom>
        </p:spPr>
        <p:txBody>
          <a:bodyPr wrap="square">
            <a:spAutoFit/>
          </a:bodyPr>
          <a:lstStyle/>
          <a:p>
            <a:pPr algn="just">
              <a:lnSpc>
                <a:spcPct val="115000"/>
              </a:lnSpc>
              <a:spcAft>
                <a:spcPts val="0"/>
              </a:spcAft>
            </a:pPr>
            <a:r>
              <a:rPr lang="vi-VN"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Ngôn ngữ nhân vật ông Hai</a:t>
            </a:r>
            <a:r>
              <a:rPr lang="vi-VN"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Ngôn ngữ mang đậm chất khẩu ngữ và là lời ăn tiếng nói của người nông dân. Lời trần thuật và lời nhân vật có sự thống nhất về sắc thái, giọng điệu do truyện được trần thuật chủ yếu theo điểm nhìn của ông Hai, dù vẫn dùng cách trần thuật ở ngôi thứ ba. Ngôn ngữ nhân vật ông Hai vừa có nét chung của người nông dân, vừa mang đậm cá tính của nhân vật.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041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par>
                                <p:cTn id="24" presetID="22" presetClass="entr" presetSubtype="4"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432044"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rot="-10800000">
            <a:off x="1028700" y="419841"/>
            <a:ext cx="9881496" cy="9447319"/>
            <a:chOff x="0" y="0"/>
            <a:chExt cx="2602534" cy="2488183"/>
          </a:xfrm>
        </p:grpSpPr>
        <p:sp>
          <p:nvSpPr>
            <p:cNvPr id="6" name="Freeform 6"/>
            <p:cNvSpPr/>
            <p:nvPr/>
          </p:nvSpPr>
          <p:spPr>
            <a:xfrm>
              <a:off x="0" y="0"/>
              <a:ext cx="2602534" cy="2488183"/>
            </a:xfrm>
            <a:custGeom>
              <a:avLst/>
              <a:gdLst/>
              <a:ahLst/>
              <a:cxnLst/>
              <a:rect l="l" t="t" r="r" b="b"/>
              <a:pathLst>
                <a:path w="2602534" h="2488183">
                  <a:moveTo>
                    <a:pt x="39957" y="0"/>
                  </a:moveTo>
                  <a:lnTo>
                    <a:pt x="2562577" y="0"/>
                  </a:lnTo>
                  <a:cubicBezTo>
                    <a:pt x="2584644" y="0"/>
                    <a:pt x="2602534" y="17889"/>
                    <a:pt x="2602534" y="39957"/>
                  </a:cubicBezTo>
                  <a:lnTo>
                    <a:pt x="2602534" y="2448226"/>
                  </a:lnTo>
                  <a:cubicBezTo>
                    <a:pt x="2602534" y="2470293"/>
                    <a:pt x="2584644" y="2488183"/>
                    <a:pt x="2562577" y="2488183"/>
                  </a:cubicBezTo>
                  <a:lnTo>
                    <a:pt x="39957" y="2488183"/>
                  </a:lnTo>
                  <a:cubicBezTo>
                    <a:pt x="17889" y="2488183"/>
                    <a:pt x="0" y="2470293"/>
                    <a:pt x="0" y="2448226"/>
                  </a:cubicBezTo>
                  <a:lnTo>
                    <a:pt x="0" y="39957"/>
                  </a:lnTo>
                  <a:cubicBezTo>
                    <a:pt x="0" y="17889"/>
                    <a:pt x="17889" y="0"/>
                    <a:pt x="39957" y="0"/>
                  </a:cubicBezTo>
                  <a:close/>
                </a:path>
              </a:pathLst>
            </a:custGeom>
            <a:solidFill>
              <a:srgbClr val="825445"/>
            </a:solidFill>
          </p:spPr>
          <p:txBody>
            <a:bodyPr/>
            <a:lstStyle/>
            <a:p>
              <a:endParaRPr lang="en-US"/>
            </a:p>
          </p:txBody>
        </p:sp>
        <p:sp>
          <p:nvSpPr>
            <p:cNvPr id="7" name="TextBox 7"/>
            <p:cNvSpPr txBox="1"/>
            <p:nvPr/>
          </p:nvSpPr>
          <p:spPr>
            <a:xfrm>
              <a:off x="0" y="-28575"/>
              <a:ext cx="260253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rot="-10800000">
            <a:off x="11223816" y="419841"/>
            <a:ext cx="7962212" cy="9447319"/>
            <a:chOff x="0" y="0"/>
            <a:chExt cx="2097044" cy="2488183"/>
          </a:xfrm>
        </p:grpSpPr>
        <p:sp>
          <p:nvSpPr>
            <p:cNvPr id="9" name="Freeform 9"/>
            <p:cNvSpPr/>
            <p:nvPr/>
          </p:nvSpPr>
          <p:spPr>
            <a:xfrm>
              <a:off x="0" y="0"/>
              <a:ext cx="2097044" cy="2488183"/>
            </a:xfrm>
            <a:custGeom>
              <a:avLst/>
              <a:gdLst/>
              <a:ahLst/>
              <a:cxnLst/>
              <a:rect l="l" t="t" r="r" b="b"/>
              <a:pathLst>
                <a:path w="2097044" h="2488183">
                  <a:moveTo>
                    <a:pt x="49589" y="0"/>
                  </a:moveTo>
                  <a:lnTo>
                    <a:pt x="2047454" y="0"/>
                  </a:lnTo>
                  <a:cubicBezTo>
                    <a:pt x="2074842" y="0"/>
                    <a:pt x="2097044" y="22202"/>
                    <a:pt x="2097044" y="49589"/>
                  </a:cubicBezTo>
                  <a:lnTo>
                    <a:pt x="2097044" y="2438594"/>
                  </a:lnTo>
                  <a:cubicBezTo>
                    <a:pt x="2097044" y="2451746"/>
                    <a:pt x="2091819" y="2464359"/>
                    <a:pt x="2082519" y="2473659"/>
                  </a:cubicBezTo>
                  <a:cubicBezTo>
                    <a:pt x="2073220" y="2482958"/>
                    <a:pt x="2060606" y="2488183"/>
                    <a:pt x="2047454" y="2488183"/>
                  </a:cubicBezTo>
                  <a:lnTo>
                    <a:pt x="49589" y="2488183"/>
                  </a:lnTo>
                  <a:cubicBezTo>
                    <a:pt x="36437" y="2488183"/>
                    <a:pt x="23824" y="2482958"/>
                    <a:pt x="14524" y="2473659"/>
                  </a:cubicBezTo>
                  <a:cubicBezTo>
                    <a:pt x="5225" y="2464359"/>
                    <a:pt x="0" y="2451746"/>
                    <a:pt x="0" y="2438594"/>
                  </a:cubicBezTo>
                  <a:lnTo>
                    <a:pt x="0" y="49589"/>
                  </a:lnTo>
                  <a:cubicBezTo>
                    <a:pt x="0" y="36437"/>
                    <a:pt x="5225" y="23824"/>
                    <a:pt x="14524" y="14524"/>
                  </a:cubicBezTo>
                  <a:cubicBezTo>
                    <a:pt x="23824" y="5225"/>
                    <a:pt x="36437" y="0"/>
                    <a:pt x="49589" y="0"/>
                  </a:cubicBezTo>
                  <a:close/>
                </a:path>
              </a:pathLst>
            </a:custGeom>
            <a:solidFill>
              <a:srgbClr val="825445"/>
            </a:solidFill>
          </p:spPr>
          <p:txBody>
            <a:bodyPr/>
            <a:lstStyle/>
            <a:p>
              <a:endParaRPr lang="en-US"/>
            </a:p>
          </p:txBody>
        </p:sp>
        <p:sp>
          <p:nvSpPr>
            <p:cNvPr id="10" name="TextBox 10"/>
            <p:cNvSpPr txBox="1"/>
            <p:nvPr/>
          </p:nvSpPr>
          <p:spPr>
            <a:xfrm>
              <a:off x="0" y="-28575"/>
              <a:ext cx="209704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rot="-10800000">
            <a:off x="12344052" y="851051"/>
            <a:ext cx="6457329" cy="8506112"/>
            <a:chOff x="0" y="0"/>
            <a:chExt cx="1700696" cy="2240293"/>
          </a:xfrm>
        </p:grpSpPr>
        <p:sp>
          <p:nvSpPr>
            <p:cNvPr id="12" name="Freeform 12"/>
            <p:cNvSpPr/>
            <p:nvPr/>
          </p:nvSpPr>
          <p:spPr>
            <a:xfrm>
              <a:off x="0" y="0"/>
              <a:ext cx="1700696" cy="2240293"/>
            </a:xfrm>
            <a:custGeom>
              <a:avLst/>
              <a:gdLst/>
              <a:ahLst/>
              <a:cxnLst/>
              <a:rect l="l" t="t" r="r" b="b"/>
              <a:pathLst>
                <a:path w="1700696" h="2240293">
                  <a:moveTo>
                    <a:pt x="61146" y="0"/>
                  </a:moveTo>
                  <a:lnTo>
                    <a:pt x="1639550" y="0"/>
                  </a:lnTo>
                  <a:cubicBezTo>
                    <a:pt x="1673320" y="0"/>
                    <a:pt x="1700696" y="27376"/>
                    <a:pt x="1700696" y="61146"/>
                  </a:cubicBezTo>
                  <a:lnTo>
                    <a:pt x="1700696" y="2179147"/>
                  </a:lnTo>
                  <a:cubicBezTo>
                    <a:pt x="1700696" y="2195364"/>
                    <a:pt x="1694254" y="2210917"/>
                    <a:pt x="1682786" y="2222384"/>
                  </a:cubicBezTo>
                  <a:cubicBezTo>
                    <a:pt x="1671319" y="2233851"/>
                    <a:pt x="1655767" y="2240293"/>
                    <a:pt x="1639550" y="2240293"/>
                  </a:cubicBezTo>
                  <a:lnTo>
                    <a:pt x="61146" y="2240293"/>
                  </a:lnTo>
                  <a:cubicBezTo>
                    <a:pt x="27376" y="2240293"/>
                    <a:pt x="0" y="2212917"/>
                    <a:pt x="0" y="2179147"/>
                  </a:cubicBezTo>
                  <a:lnTo>
                    <a:pt x="0" y="61146"/>
                  </a:lnTo>
                  <a:cubicBezTo>
                    <a:pt x="0" y="27376"/>
                    <a:pt x="27376" y="0"/>
                    <a:pt x="61146" y="0"/>
                  </a:cubicBezTo>
                  <a:close/>
                </a:path>
              </a:pathLst>
            </a:custGeom>
            <a:solidFill>
              <a:srgbClr val="F7EFE2"/>
            </a:solidFill>
            <a:ln w="38100" cap="rnd">
              <a:solidFill>
                <a:srgbClr val="8A5F36"/>
              </a:solidFill>
              <a:prstDash val="dash"/>
              <a:round/>
            </a:ln>
          </p:spPr>
          <p:txBody>
            <a:bodyPr/>
            <a:lstStyle/>
            <a:p>
              <a:endParaRPr lang="en-US"/>
            </a:p>
          </p:txBody>
        </p:sp>
        <p:sp>
          <p:nvSpPr>
            <p:cNvPr id="13" name="TextBox 13"/>
            <p:cNvSpPr txBox="1"/>
            <p:nvPr/>
          </p:nvSpPr>
          <p:spPr>
            <a:xfrm>
              <a:off x="0" y="-28575"/>
              <a:ext cx="1700696"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rot="-10800000">
            <a:off x="1518677" y="851051"/>
            <a:ext cx="8330706" cy="8506112"/>
            <a:chOff x="0" y="0"/>
            <a:chExt cx="2194095" cy="2240293"/>
          </a:xfrm>
        </p:grpSpPr>
        <p:sp>
          <p:nvSpPr>
            <p:cNvPr id="15" name="Freeform 15"/>
            <p:cNvSpPr/>
            <p:nvPr/>
          </p:nvSpPr>
          <p:spPr>
            <a:xfrm>
              <a:off x="0" y="0"/>
              <a:ext cx="2194095" cy="2240293"/>
            </a:xfrm>
            <a:custGeom>
              <a:avLst/>
              <a:gdLst/>
              <a:ahLst/>
              <a:cxnLst/>
              <a:rect l="l" t="t" r="r" b="b"/>
              <a:pathLst>
                <a:path w="2194095" h="2240293">
                  <a:moveTo>
                    <a:pt x="47395" y="0"/>
                  </a:moveTo>
                  <a:lnTo>
                    <a:pt x="2146700" y="0"/>
                  </a:lnTo>
                  <a:cubicBezTo>
                    <a:pt x="2159270" y="0"/>
                    <a:pt x="2171325" y="4993"/>
                    <a:pt x="2180213" y="13882"/>
                  </a:cubicBezTo>
                  <a:cubicBezTo>
                    <a:pt x="2189102" y="22770"/>
                    <a:pt x="2194095" y="34825"/>
                    <a:pt x="2194095" y="47395"/>
                  </a:cubicBezTo>
                  <a:lnTo>
                    <a:pt x="2194095" y="2192897"/>
                  </a:lnTo>
                  <a:cubicBezTo>
                    <a:pt x="2194095" y="2219073"/>
                    <a:pt x="2172876" y="2240293"/>
                    <a:pt x="2146700" y="2240293"/>
                  </a:cubicBezTo>
                  <a:lnTo>
                    <a:pt x="47395" y="2240293"/>
                  </a:lnTo>
                  <a:cubicBezTo>
                    <a:pt x="21220" y="2240293"/>
                    <a:pt x="0" y="2219073"/>
                    <a:pt x="0" y="2192897"/>
                  </a:cubicBezTo>
                  <a:lnTo>
                    <a:pt x="0" y="47395"/>
                  </a:lnTo>
                  <a:cubicBezTo>
                    <a:pt x="0" y="21220"/>
                    <a:pt x="21220" y="0"/>
                    <a:pt x="47395" y="0"/>
                  </a:cubicBezTo>
                  <a:close/>
                </a:path>
              </a:pathLst>
            </a:custGeom>
            <a:solidFill>
              <a:srgbClr val="F7EFE2"/>
            </a:solidFill>
            <a:ln w="38100" cap="rnd">
              <a:solidFill>
                <a:srgbClr val="8A5F36"/>
              </a:solidFill>
              <a:prstDash val="dash"/>
              <a:round/>
            </a:ln>
          </p:spPr>
          <p:txBody>
            <a:bodyPr/>
            <a:lstStyle/>
            <a:p>
              <a:endParaRPr lang="en-US"/>
            </a:p>
          </p:txBody>
        </p:sp>
        <p:sp>
          <p:nvSpPr>
            <p:cNvPr id="16" name="TextBox 16"/>
            <p:cNvSpPr txBox="1"/>
            <p:nvPr/>
          </p:nvSpPr>
          <p:spPr>
            <a:xfrm>
              <a:off x="0" y="-28575"/>
              <a:ext cx="2194095"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10800000">
            <a:off x="10557163" y="1421214"/>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4">
              <a:extLst>
                <a:ext uri="{96DAC541-7B7A-43D3-8B79-37D633B846F1}">
                  <asvg:svgBlip xmlns:asvg="http://schemas.microsoft.com/office/drawing/2016/SVG/main" r:embed="rId5"/>
                </a:ext>
              </a:extLst>
            </a:blip>
            <a:stretch>
              <a:fillRect b="-56269"/>
            </a:stretch>
          </a:blipFill>
        </p:spPr>
        <p:txBody>
          <a:bodyPr/>
          <a:lstStyle/>
          <a:p>
            <a:endParaRPr lang="en-US"/>
          </a:p>
        </p:txBody>
      </p:sp>
      <p:sp>
        <p:nvSpPr>
          <p:cNvPr id="21" name="Freeform 21"/>
          <p:cNvSpPr/>
          <p:nvPr/>
        </p:nvSpPr>
        <p:spPr>
          <a:xfrm rot="-342970">
            <a:off x="13131151" y="2432767"/>
            <a:ext cx="5374029" cy="5421467"/>
          </a:xfrm>
          <a:custGeom>
            <a:avLst/>
            <a:gdLst/>
            <a:ahLst/>
            <a:cxnLst/>
            <a:rect l="l" t="t" r="r" b="b"/>
            <a:pathLst>
              <a:path w="5374029" h="5421467">
                <a:moveTo>
                  <a:pt x="0" y="0"/>
                </a:moveTo>
                <a:lnTo>
                  <a:pt x="5374029" y="0"/>
                </a:lnTo>
                <a:lnTo>
                  <a:pt x="5374029" y="5421466"/>
                </a:lnTo>
                <a:lnTo>
                  <a:pt x="0" y="5421466"/>
                </a:lnTo>
                <a:lnTo>
                  <a:pt x="0" y="0"/>
                </a:lnTo>
                <a:close/>
              </a:path>
            </a:pathLst>
          </a:custGeom>
          <a:blipFill>
            <a:blip r:embed="rId6"/>
            <a:stretch>
              <a:fillRect/>
            </a:stretch>
          </a:blipFill>
        </p:spPr>
        <p:txBody>
          <a:bodyPr/>
          <a:lstStyle/>
          <a:p>
            <a:endParaRPr lang="en-US"/>
          </a:p>
        </p:txBody>
      </p:sp>
      <p:sp>
        <p:nvSpPr>
          <p:cNvPr id="22" name="Freeform 22"/>
          <p:cNvSpPr/>
          <p:nvPr/>
        </p:nvSpPr>
        <p:spPr>
          <a:xfrm>
            <a:off x="16065396" y="3648380"/>
            <a:ext cx="3201198" cy="4631028"/>
          </a:xfrm>
          <a:custGeom>
            <a:avLst/>
            <a:gdLst/>
            <a:ahLst/>
            <a:cxnLst/>
            <a:rect l="l" t="t" r="r" b="b"/>
            <a:pathLst>
              <a:path w="3201198" h="4631028">
                <a:moveTo>
                  <a:pt x="0" y="0"/>
                </a:moveTo>
                <a:lnTo>
                  <a:pt x="3201198" y="0"/>
                </a:lnTo>
                <a:lnTo>
                  <a:pt x="3201198" y="4631028"/>
                </a:lnTo>
                <a:lnTo>
                  <a:pt x="0" y="463102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3" name="Freeform 23"/>
          <p:cNvSpPr/>
          <p:nvPr/>
        </p:nvSpPr>
        <p:spPr>
          <a:xfrm>
            <a:off x="16955546" y="7146113"/>
            <a:ext cx="2147018" cy="1188911"/>
          </a:xfrm>
          <a:custGeom>
            <a:avLst/>
            <a:gdLst/>
            <a:ahLst/>
            <a:cxnLst/>
            <a:rect l="l" t="t" r="r" b="b"/>
            <a:pathLst>
              <a:path w="2147018" h="1188911">
                <a:moveTo>
                  <a:pt x="0" y="0"/>
                </a:moveTo>
                <a:lnTo>
                  <a:pt x="2147018" y="0"/>
                </a:lnTo>
                <a:lnTo>
                  <a:pt x="2147018" y="1188911"/>
                </a:lnTo>
                <a:lnTo>
                  <a:pt x="0" y="11889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7" name="TextBox 27"/>
          <p:cNvSpPr txBox="1"/>
          <p:nvPr/>
        </p:nvSpPr>
        <p:spPr>
          <a:xfrm>
            <a:off x="1808455" y="1193792"/>
            <a:ext cx="7536478" cy="7478970"/>
          </a:xfrm>
          <a:prstGeom prst="rect">
            <a:avLst/>
          </a:prstGeom>
        </p:spPr>
        <p:txBody>
          <a:bodyPr wrap="square" lIns="0" tIns="0" rIns="0" bIns="0" rtlCol="0" anchor="t">
            <a:spAutoFit/>
          </a:bodyPr>
          <a:lstStyle/>
          <a:p>
            <a:pPr lvl="0" algn="just"/>
            <a:r>
              <a:rPr lang="vi-VN" sz="5400" b="1">
                <a:latin typeface="Times New Roman" panose="02020603050405020304" pitchFamily="18" charset="0"/>
                <a:cs typeface="Times New Roman" panose="02020603050405020304" pitchFamily="18" charset="0"/>
              </a:rPr>
              <a:t>Truyện gợi cảm xúc, suy nghĩ</a:t>
            </a:r>
            <a:r>
              <a:rPr lang="vi-VN" sz="5400">
                <a:latin typeface="Times New Roman" panose="02020603050405020304" pitchFamily="18" charset="0"/>
                <a:cs typeface="Times New Roman" panose="02020603050405020304" pitchFamily="18" charset="0"/>
              </a:rPr>
              <a:t>: Vẻ đẹp tâm hồn của ông Hai làng Chợ Dầu tiêu biểu cho những người nông dân Việt Nam tuy trình độ văn hoá thấp nhưng đã có ý thức giác ngộ cao, tha thiết yêu quê hương, Tổ quốc. </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8820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9370499" y="1028700"/>
            <a:ext cx="7888801" cy="8229600"/>
            <a:chOff x="0" y="0"/>
            <a:chExt cx="2077709" cy="2167467"/>
          </a:xfrm>
        </p:grpSpPr>
        <p:sp>
          <p:nvSpPr>
            <p:cNvPr id="6" name="Freeform 6"/>
            <p:cNvSpPr/>
            <p:nvPr/>
          </p:nvSpPr>
          <p:spPr>
            <a:xfrm>
              <a:off x="0" y="0"/>
              <a:ext cx="2077709" cy="2167467"/>
            </a:xfrm>
            <a:custGeom>
              <a:avLst/>
              <a:gdLst/>
              <a:ahLst/>
              <a:cxnLst/>
              <a:rect l="l" t="t" r="r" b="b"/>
              <a:pathLst>
                <a:path w="2077709" h="2167467">
                  <a:moveTo>
                    <a:pt x="50050" y="0"/>
                  </a:moveTo>
                  <a:lnTo>
                    <a:pt x="2027658" y="0"/>
                  </a:lnTo>
                  <a:cubicBezTo>
                    <a:pt x="2055301" y="0"/>
                    <a:pt x="2077709" y="22408"/>
                    <a:pt x="2077709" y="50050"/>
                  </a:cubicBezTo>
                  <a:lnTo>
                    <a:pt x="2077709" y="2117416"/>
                  </a:lnTo>
                  <a:cubicBezTo>
                    <a:pt x="2077709" y="2145058"/>
                    <a:pt x="2055301" y="2167467"/>
                    <a:pt x="2027658" y="2167467"/>
                  </a:cubicBezTo>
                  <a:lnTo>
                    <a:pt x="50050" y="2167467"/>
                  </a:lnTo>
                  <a:cubicBezTo>
                    <a:pt x="36776" y="2167467"/>
                    <a:pt x="24046" y="2162194"/>
                    <a:pt x="14659" y="2152807"/>
                  </a:cubicBezTo>
                  <a:cubicBezTo>
                    <a:pt x="5273" y="2143421"/>
                    <a:pt x="0" y="2130690"/>
                    <a:pt x="0" y="2117416"/>
                  </a:cubicBezTo>
                  <a:lnTo>
                    <a:pt x="0" y="50050"/>
                  </a:lnTo>
                  <a:cubicBezTo>
                    <a:pt x="0" y="22408"/>
                    <a:pt x="22408" y="0"/>
                    <a:pt x="50050" y="0"/>
                  </a:cubicBezTo>
                  <a:close/>
                </a:path>
              </a:pathLst>
            </a:custGeom>
            <a:solidFill>
              <a:srgbClr val="AA917E"/>
            </a:solidFill>
          </p:spPr>
          <p:txBody>
            <a:bodyPr/>
            <a:lstStyle/>
            <a:p>
              <a:endParaRPr lang="en-US"/>
            </a:p>
          </p:txBody>
        </p:sp>
        <p:sp>
          <p:nvSpPr>
            <p:cNvPr id="7" name="TextBox 7"/>
            <p:cNvSpPr txBox="1"/>
            <p:nvPr/>
          </p:nvSpPr>
          <p:spPr>
            <a:xfrm>
              <a:off x="0" y="-28575"/>
              <a:ext cx="2077709"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014113" y="1028700"/>
            <a:ext cx="7888801" cy="8338649"/>
            <a:chOff x="0" y="0"/>
            <a:chExt cx="2077709" cy="2196188"/>
          </a:xfrm>
        </p:grpSpPr>
        <p:sp>
          <p:nvSpPr>
            <p:cNvPr id="9" name="Freeform 9"/>
            <p:cNvSpPr/>
            <p:nvPr/>
          </p:nvSpPr>
          <p:spPr>
            <a:xfrm>
              <a:off x="0" y="0"/>
              <a:ext cx="2077709" cy="2196187"/>
            </a:xfrm>
            <a:custGeom>
              <a:avLst/>
              <a:gdLst/>
              <a:ahLst/>
              <a:cxnLst/>
              <a:rect l="l" t="t" r="r" b="b"/>
              <a:pathLst>
                <a:path w="2077709" h="2196187">
                  <a:moveTo>
                    <a:pt x="50050" y="0"/>
                  </a:moveTo>
                  <a:lnTo>
                    <a:pt x="2027658" y="0"/>
                  </a:lnTo>
                  <a:cubicBezTo>
                    <a:pt x="2055301" y="0"/>
                    <a:pt x="2077709" y="22408"/>
                    <a:pt x="2077709" y="50050"/>
                  </a:cubicBezTo>
                  <a:lnTo>
                    <a:pt x="2077709" y="2146137"/>
                  </a:lnTo>
                  <a:cubicBezTo>
                    <a:pt x="2077709" y="2173779"/>
                    <a:pt x="2055301" y="2196187"/>
                    <a:pt x="2027658" y="2196187"/>
                  </a:cubicBezTo>
                  <a:lnTo>
                    <a:pt x="50050" y="2196187"/>
                  </a:lnTo>
                  <a:cubicBezTo>
                    <a:pt x="36776" y="2196187"/>
                    <a:pt x="24046" y="2190914"/>
                    <a:pt x="14659" y="2181528"/>
                  </a:cubicBezTo>
                  <a:cubicBezTo>
                    <a:pt x="5273" y="2172142"/>
                    <a:pt x="0" y="2159411"/>
                    <a:pt x="0" y="2146137"/>
                  </a:cubicBezTo>
                  <a:lnTo>
                    <a:pt x="0" y="50050"/>
                  </a:lnTo>
                  <a:cubicBezTo>
                    <a:pt x="0" y="22408"/>
                    <a:pt x="22408" y="0"/>
                    <a:pt x="50050" y="0"/>
                  </a:cubicBezTo>
                  <a:close/>
                </a:path>
              </a:pathLst>
            </a:custGeom>
            <a:solidFill>
              <a:srgbClr val="AA917E"/>
            </a:solidFill>
          </p:spPr>
          <p:txBody>
            <a:bodyPr/>
            <a:lstStyle/>
            <a:p>
              <a:endParaRPr lang="en-US"/>
            </a:p>
          </p:txBody>
        </p:sp>
        <p:sp>
          <p:nvSpPr>
            <p:cNvPr id="10" name="TextBox 10"/>
            <p:cNvSpPr txBox="1"/>
            <p:nvPr/>
          </p:nvSpPr>
          <p:spPr>
            <a:xfrm>
              <a:off x="0" y="-28575"/>
              <a:ext cx="2077709" cy="222476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291588">
            <a:off x="2164248" y="2030373"/>
            <a:ext cx="5588530" cy="6017260"/>
          </a:xfrm>
          <a:custGeom>
            <a:avLst/>
            <a:gdLst/>
            <a:ahLst/>
            <a:cxnLst/>
            <a:rect l="l" t="t" r="r" b="b"/>
            <a:pathLst>
              <a:path w="5588530" h="6017260">
                <a:moveTo>
                  <a:pt x="0" y="0"/>
                </a:moveTo>
                <a:lnTo>
                  <a:pt x="5588530" y="0"/>
                </a:lnTo>
                <a:lnTo>
                  <a:pt x="5588530" y="6017260"/>
                </a:lnTo>
                <a:lnTo>
                  <a:pt x="0" y="6017260"/>
                </a:lnTo>
                <a:lnTo>
                  <a:pt x="0" y="0"/>
                </a:lnTo>
                <a:close/>
              </a:path>
            </a:pathLst>
          </a:custGeom>
          <a:blipFill>
            <a:blip r:embed="rId4"/>
            <a:stretch>
              <a:fillRect/>
            </a:stretch>
          </a:blipFill>
        </p:spPr>
        <p:txBody>
          <a:bodyPr/>
          <a:lstStyle/>
          <a:p>
            <a:endParaRPr lang="en-US"/>
          </a:p>
        </p:txBody>
      </p:sp>
      <p:grpSp>
        <p:nvGrpSpPr>
          <p:cNvPr id="12" name="Group 12"/>
          <p:cNvGrpSpPr/>
          <p:nvPr/>
        </p:nvGrpSpPr>
        <p:grpSpPr>
          <a:xfrm>
            <a:off x="10412161" y="1528510"/>
            <a:ext cx="6345467" cy="7229980"/>
            <a:chOff x="0" y="0"/>
            <a:chExt cx="1671234" cy="1904192"/>
          </a:xfrm>
        </p:grpSpPr>
        <p:sp>
          <p:nvSpPr>
            <p:cNvPr id="13" name="Freeform 13"/>
            <p:cNvSpPr/>
            <p:nvPr/>
          </p:nvSpPr>
          <p:spPr>
            <a:xfrm>
              <a:off x="0" y="0"/>
              <a:ext cx="1671234" cy="1904192"/>
            </a:xfrm>
            <a:custGeom>
              <a:avLst/>
              <a:gdLst/>
              <a:ahLst/>
              <a:cxnLst/>
              <a:rect l="l" t="t" r="r" b="b"/>
              <a:pathLst>
                <a:path w="1671234" h="1904192">
                  <a:moveTo>
                    <a:pt x="62224" y="0"/>
                  </a:moveTo>
                  <a:lnTo>
                    <a:pt x="1609011" y="0"/>
                  </a:lnTo>
                  <a:cubicBezTo>
                    <a:pt x="1643376" y="0"/>
                    <a:pt x="1671234" y="27858"/>
                    <a:pt x="1671234" y="62224"/>
                  </a:cubicBezTo>
                  <a:lnTo>
                    <a:pt x="1671234" y="1841969"/>
                  </a:lnTo>
                  <a:cubicBezTo>
                    <a:pt x="1671234" y="1876334"/>
                    <a:pt x="1643376" y="1904192"/>
                    <a:pt x="1609011" y="1904192"/>
                  </a:cubicBezTo>
                  <a:lnTo>
                    <a:pt x="62224" y="1904192"/>
                  </a:lnTo>
                  <a:cubicBezTo>
                    <a:pt x="27858" y="1904192"/>
                    <a:pt x="0" y="1876334"/>
                    <a:pt x="0" y="1841969"/>
                  </a:cubicBezTo>
                  <a:lnTo>
                    <a:pt x="0" y="62224"/>
                  </a:lnTo>
                  <a:cubicBezTo>
                    <a:pt x="0" y="27858"/>
                    <a:pt x="27858" y="0"/>
                    <a:pt x="62224" y="0"/>
                  </a:cubicBezTo>
                  <a:close/>
                </a:path>
              </a:pathLst>
            </a:custGeom>
            <a:solidFill>
              <a:srgbClr val="F7EFE2"/>
            </a:solidFill>
            <a:ln w="38100" cap="rnd">
              <a:solidFill>
                <a:srgbClr val="825445"/>
              </a:solidFill>
              <a:prstDash val="dash"/>
              <a:round/>
            </a:ln>
          </p:spPr>
          <p:txBody>
            <a:bodyPr/>
            <a:lstStyle/>
            <a:p>
              <a:endParaRPr lang="en-US"/>
            </a:p>
          </p:txBody>
        </p:sp>
        <p:sp>
          <p:nvSpPr>
            <p:cNvPr id="14" name="TextBox 14"/>
            <p:cNvSpPr txBox="1"/>
            <p:nvPr/>
          </p:nvSpPr>
          <p:spPr>
            <a:xfrm>
              <a:off x="0" y="-28575"/>
              <a:ext cx="1671234" cy="19327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a:off x="8604446" y="162762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5">
              <a:extLst>
                <a:ext uri="{96DAC541-7B7A-43D3-8B79-37D633B846F1}">
                  <asvg:svgBlip xmlns:asvg="http://schemas.microsoft.com/office/drawing/2016/SVG/main" r:embed="rId6"/>
                </a:ext>
              </a:extLst>
            </a:blip>
            <a:stretch>
              <a:fillRect b="-56269"/>
            </a:stretch>
          </a:blipFill>
        </p:spPr>
        <p:txBody>
          <a:bodyPr/>
          <a:lstStyle/>
          <a:p>
            <a:endParaRPr lang="en-US"/>
          </a:p>
        </p:txBody>
      </p:sp>
      <p:sp>
        <p:nvSpPr>
          <p:cNvPr id="16" name="Freeform 16"/>
          <p:cNvSpPr/>
          <p:nvPr/>
        </p:nvSpPr>
        <p:spPr>
          <a:xfrm>
            <a:off x="15755625" y="556306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Freeform 17"/>
          <p:cNvSpPr/>
          <p:nvPr/>
        </p:nvSpPr>
        <p:spPr>
          <a:xfrm>
            <a:off x="488925" y="456628"/>
            <a:ext cx="1889686" cy="1843440"/>
          </a:xfrm>
          <a:custGeom>
            <a:avLst/>
            <a:gdLst/>
            <a:ahLst/>
            <a:cxnLst/>
            <a:rect l="l" t="t" r="r" b="b"/>
            <a:pathLst>
              <a:path w="1889686" h="1843440">
                <a:moveTo>
                  <a:pt x="0" y="0"/>
                </a:moveTo>
                <a:lnTo>
                  <a:pt x="1889686" y="0"/>
                </a:lnTo>
                <a:lnTo>
                  <a:pt x="1889686" y="1843440"/>
                </a:lnTo>
                <a:lnTo>
                  <a:pt x="0" y="18434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Rectangle 19"/>
          <p:cNvSpPr/>
          <p:nvPr/>
        </p:nvSpPr>
        <p:spPr>
          <a:xfrm>
            <a:off x="10290382" y="3603340"/>
            <a:ext cx="6580648" cy="186204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r>
              <a:rPr lang="vi-VN" sz="11500" b="1">
                <a:latin typeface="Times New Roman" panose="02020603050405020304" pitchFamily="18" charset="0"/>
                <a:ea typeface="Times New Roman" panose="02020603050405020304" pitchFamily="18" charset="0"/>
              </a:rPr>
              <a:t>Lập dàn ý</a:t>
            </a:r>
            <a:endParaRPr lang="en-GB" sz="11500"/>
          </a:p>
        </p:txBody>
      </p:sp>
    </p:spTree>
    <p:extLst>
      <p:ext uri="{BB962C8B-B14F-4D97-AF65-F5344CB8AC3E}">
        <p14:creationId xmlns:p14="http://schemas.microsoft.com/office/powerpoint/2010/main" val="9963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770191037"/>
              </p:ext>
            </p:extLst>
          </p:nvPr>
        </p:nvGraphicFramePr>
        <p:xfrm>
          <a:off x="1295400" y="2180618"/>
          <a:ext cx="15849600" cy="6400800"/>
        </p:xfrm>
        <a:graphic>
          <a:graphicData uri="http://schemas.openxmlformats.org/drawingml/2006/table">
            <a:tbl>
              <a:tblPr firstRow="1" firstCol="1" bandRow="1">
                <a:tableStyleId>{5C22544A-7EE6-4342-B048-85BDC9FD1C3A}</a:tableStyleId>
              </a:tblPr>
              <a:tblGrid>
                <a:gridCol w="2667000">
                  <a:extLst>
                    <a:ext uri="{9D8B030D-6E8A-4147-A177-3AD203B41FA5}">
                      <a16:colId xmlns:a16="http://schemas.microsoft.com/office/drawing/2014/main" val="20000"/>
                    </a:ext>
                  </a:extLst>
                </a:gridCol>
                <a:gridCol w="13182600">
                  <a:extLst>
                    <a:ext uri="{9D8B030D-6E8A-4147-A177-3AD203B41FA5}">
                      <a16:colId xmlns:a16="http://schemas.microsoft.com/office/drawing/2014/main" val="20001"/>
                    </a:ext>
                  </a:extLst>
                </a:gridCol>
              </a:tblGrid>
              <a:tr h="432063">
                <a:tc>
                  <a:txBody>
                    <a:bodyPr/>
                    <a:lstStyle/>
                    <a:p>
                      <a:pPr marL="30480" marR="30480" algn="ctr">
                        <a:lnSpc>
                          <a:spcPct val="100000"/>
                        </a:lnSpc>
                        <a:spcAft>
                          <a:spcPts val="1200"/>
                        </a:spcAft>
                      </a:pPr>
                      <a:r>
                        <a:rPr lang="en-US" sz="6000">
                          <a:solidFill>
                            <a:schemeClr val="tx1"/>
                          </a:solidFill>
                          <a:effectLst/>
                          <a:latin typeface="Times New Roman" panose="02020603050405020304" pitchFamily="18" charset="0"/>
                          <a:cs typeface="Times New Roman" panose="02020603050405020304" pitchFamily="18" charset="0"/>
                        </a:rPr>
                        <a:t>Mở </a:t>
                      </a:r>
                      <a:endParaRPr lang="vi-VN" sz="6000">
                        <a:solidFill>
                          <a:schemeClr val="tx1"/>
                        </a:solidFill>
                        <a:effectLst/>
                        <a:latin typeface="Times New Roman" panose="02020603050405020304" pitchFamily="18" charset="0"/>
                        <a:cs typeface="Times New Roman" panose="02020603050405020304" pitchFamily="18" charset="0"/>
                      </a:endParaRPr>
                    </a:p>
                    <a:p>
                      <a:pPr marL="30480" marR="30480" algn="ctr">
                        <a:lnSpc>
                          <a:spcPct val="100000"/>
                        </a:lnSpc>
                        <a:spcAft>
                          <a:spcPts val="1200"/>
                        </a:spcAft>
                      </a:pPr>
                      <a:r>
                        <a:rPr lang="en-US" sz="6000">
                          <a:solidFill>
                            <a:schemeClr val="tx1"/>
                          </a:solidFill>
                          <a:effectLst/>
                          <a:latin typeface="Times New Roman" panose="02020603050405020304" pitchFamily="18" charset="0"/>
                          <a:cs typeface="Times New Roman" panose="02020603050405020304" pitchFamily="18" charset="0"/>
                        </a:rPr>
                        <a:t>bài</a:t>
                      </a:r>
                      <a:endParaRPr lang="en-GB" sz="6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noFill/>
                  </a:tcPr>
                </a:tc>
                <a:tc>
                  <a:txBody>
                    <a:bodyPr/>
                    <a:lstStyle/>
                    <a:p>
                      <a:pPr algn="just">
                        <a:lnSpc>
                          <a:spcPct val="100000"/>
                        </a:lnSpc>
                        <a:spcAft>
                          <a:spcPts val="0"/>
                        </a:spcAft>
                      </a:pPr>
                      <a:r>
                        <a:rPr lang="en-US" sz="6000" b="0">
                          <a:solidFill>
                            <a:schemeClr val="tx1"/>
                          </a:solidFill>
                          <a:effectLst/>
                          <a:latin typeface="Times New Roman" panose="02020603050405020304" pitchFamily="18" charset="0"/>
                          <a:cs typeface="Times New Roman" panose="02020603050405020304" pitchFamily="18" charset="0"/>
                        </a:rPr>
                        <a:t>- Kim Lân là nhà văn chuyên viết truyện ngắn của nền văn học hiện đại Việt Nam với sở trường viết về những sinh hoạt làng quê, cảnh ngộ của người nông dân.</a:t>
                      </a:r>
                      <a:endParaRPr lang="en-GB" sz="6000" b="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6000" b="0">
                          <a:solidFill>
                            <a:schemeClr val="tx1"/>
                          </a:solidFill>
                          <a:effectLst/>
                          <a:latin typeface="Times New Roman" panose="02020603050405020304" pitchFamily="18" charset="0"/>
                          <a:cs typeface="Times New Roman" panose="02020603050405020304" pitchFamily="18" charset="0"/>
                        </a:rPr>
                        <a:t>- Truyện ngắn “Làng” khai thác đề tài tình yêu làng, lòng yêu nước của người nông dân kháng chiến.</a:t>
                      </a:r>
                      <a:endParaRPr lang="en-GB" sz="6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82938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9370499" y="1028700"/>
            <a:ext cx="7888801" cy="8229600"/>
            <a:chOff x="0" y="0"/>
            <a:chExt cx="2077709" cy="2167467"/>
          </a:xfrm>
        </p:grpSpPr>
        <p:sp>
          <p:nvSpPr>
            <p:cNvPr id="6" name="Freeform 6"/>
            <p:cNvSpPr/>
            <p:nvPr/>
          </p:nvSpPr>
          <p:spPr>
            <a:xfrm>
              <a:off x="0" y="0"/>
              <a:ext cx="2077709" cy="2167467"/>
            </a:xfrm>
            <a:custGeom>
              <a:avLst/>
              <a:gdLst/>
              <a:ahLst/>
              <a:cxnLst/>
              <a:rect l="l" t="t" r="r" b="b"/>
              <a:pathLst>
                <a:path w="2077709" h="2167467">
                  <a:moveTo>
                    <a:pt x="50050" y="0"/>
                  </a:moveTo>
                  <a:lnTo>
                    <a:pt x="2027658" y="0"/>
                  </a:lnTo>
                  <a:cubicBezTo>
                    <a:pt x="2055301" y="0"/>
                    <a:pt x="2077709" y="22408"/>
                    <a:pt x="2077709" y="50050"/>
                  </a:cubicBezTo>
                  <a:lnTo>
                    <a:pt x="2077709" y="2117416"/>
                  </a:lnTo>
                  <a:cubicBezTo>
                    <a:pt x="2077709" y="2145058"/>
                    <a:pt x="2055301" y="2167467"/>
                    <a:pt x="2027658" y="2167467"/>
                  </a:cubicBezTo>
                  <a:lnTo>
                    <a:pt x="50050" y="2167467"/>
                  </a:lnTo>
                  <a:cubicBezTo>
                    <a:pt x="36776" y="2167467"/>
                    <a:pt x="24046" y="2162194"/>
                    <a:pt x="14659" y="2152807"/>
                  </a:cubicBezTo>
                  <a:cubicBezTo>
                    <a:pt x="5273" y="2143421"/>
                    <a:pt x="0" y="2130690"/>
                    <a:pt x="0" y="2117416"/>
                  </a:cubicBezTo>
                  <a:lnTo>
                    <a:pt x="0" y="50050"/>
                  </a:lnTo>
                  <a:cubicBezTo>
                    <a:pt x="0" y="22408"/>
                    <a:pt x="22408" y="0"/>
                    <a:pt x="50050" y="0"/>
                  </a:cubicBezTo>
                  <a:close/>
                </a:path>
              </a:pathLst>
            </a:custGeom>
            <a:solidFill>
              <a:srgbClr val="AA917E"/>
            </a:solidFill>
          </p:spPr>
          <p:txBody>
            <a:bodyPr/>
            <a:lstStyle/>
            <a:p>
              <a:endParaRPr lang="en-US"/>
            </a:p>
          </p:txBody>
        </p:sp>
        <p:sp>
          <p:nvSpPr>
            <p:cNvPr id="7" name="TextBox 7"/>
            <p:cNvSpPr txBox="1"/>
            <p:nvPr/>
          </p:nvSpPr>
          <p:spPr>
            <a:xfrm>
              <a:off x="0" y="-28575"/>
              <a:ext cx="2077709"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014113" y="1028700"/>
            <a:ext cx="7888801" cy="8338649"/>
            <a:chOff x="0" y="0"/>
            <a:chExt cx="2077709" cy="2196188"/>
          </a:xfrm>
        </p:grpSpPr>
        <p:sp>
          <p:nvSpPr>
            <p:cNvPr id="9" name="Freeform 9"/>
            <p:cNvSpPr/>
            <p:nvPr/>
          </p:nvSpPr>
          <p:spPr>
            <a:xfrm>
              <a:off x="0" y="0"/>
              <a:ext cx="2077709" cy="2196187"/>
            </a:xfrm>
            <a:custGeom>
              <a:avLst/>
              <a:gdLst/>
              <a:ahLst/>
              <a:cxnLst/>
              <a:rect l="l" t="t" r="r" b="b"/>
              <a:pathLst>
                <a:path w="2077709" h="2196187">
                  <a:moveTo>
                    <a:pt x="50050" y="0"/>
                  </a:moveTo>
                  <a:lnTo>
                    <a:pt x="2027658" y="0"/>
                  </a:lnTo>
                  <a:cubicBezTo>
                    <a:pt x="2055301" y="0"/>
                    <a:pt x="2077709" y="22408"/>
                    <a:pt x="2077709" y="50050"/>
                  </a:cubicBezTo>
                  <a:lnTo>
                    <a:pt x="2077709" y="2146137"/>
                  </a:lnTo>
                  <a:cubicBezTo>
                    <a:pt x="2077709" y="2173779"/>
                    <a:pt x="2055301" y="2196187"/>
                    <a:pt x="2027658" y="2196187"/>
                  </a:cubicBezTo>
                  <a:lnTo>
                    <a:pt x="50050" y="2196187"/>
                  </a:lnTo>
                  <a:cubicBezTo>
                    <a:pt x="36776" y="2196187"/>
                    <a:pt x="24046" y="2190914"/>
                    <a:pt x="14659" y="2181528"/>
                  </a:cubicBezTo>
                  <a:cubicBezTo>
                    <a:pt x="5273" y="2172142"/>
                    <a:pt x="0" y="2159411"/>
                    <a:pt x="0" y="2146137"/>
                  </a:cubicBezTo>
                  <a:lnTo>
                    <a:pt x="0" y="50050"/>
                  </a:lnTo>
                  <a:cubicBezTo>
                    <a:pt x="0" y="22408"/>
                    <a:pt x="22408" y="0"/>
                    <a:pt x="50050" y="0"/>
                  </a:cubicBezTo>
                  <a:close/>
                </a:path>
              </a:pathLst>
            </a:custGeom>
            <a:solidFill>
              <a:srgbClr val="AA917E"/>
            </a:solidFill>
          </p:spPr>
          <p:txBody>
            <a:bodyPr/>
            <a:lstStyle/>
            <a:p>
              <a:endParaRPr lang="en-US"/>
            </a:p>
          </p:txBody>
        </p:sp>
        <p:sp>
          <p:nvSpPr>
            <p:cNvPr id="10" name="TextBox 10"/>
            <p:cNvSpPr txBox="1"/>
            <p:nvPr/>
          </p:nvSpPr>
          <p:spPr>
            <a:xfrm>
              <a:off x="0" y="-28575"/>
              <a:ext cx="2077709" cy="222476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291588">
            <a:off x="2164248" y="2030373"/>
            <a:ext cx="5588530" cy="6017260"/>
          </a:xfrm>
          <a:custGeom>
            <a:avLst/>
            <a:gdLst/>
            <a:ahLst/>
            <a:cxnLst/>
            <a:rect l="l" t="t" r="r" b="b"/>
            <a:pathLst>
              <a:path w="5588530" h="6017260">
                <a:moveTo>
                  <a:pt x="0" y="0"/>
                </a:moveTo>
                <a:lnTo>
                  <a:pt x="5588530" y="0"/>
                </a:lnTo>
                <a:lnTo>
                  <a:pt x="5588530" y="6017260"/>
                </a:lnTo>
                <a:lnTo>
                  <a:pt x="0" y="6017260"/>
                </a:lnTo>
                <a:lnTo>
                  <a:pt x="0" y="0"/>
                </a:lnTo>
                <a:close/>
              </a:path>
            </a:pathLst>
          </a:custGeom>
          <a:blipFill>
            <a:blip r:embed="rId4"/>
            <a:stretch>
              <a:fillRect/>
            </a:stretch>
          </a:blipFill>
        </p:spPr>
        <p:txBody>
          <a:bodyPr/>
          <a:lstStyle/>
          <a:p>
            <a:endParaRPr lang="en-US"/>
          </a:p>
        </p:txBody>
      </p:sp>
      <p:grpSp>
        <p:nvGrpSpPr>
          <p:cNvPr id="12" name="Group 12"/>
          <p:cNvGrpSpPr/>
          <p:nvPr/>
        </p:nvGrpSpPr>
        <p:grpSpPr>
          <a:xfrm>
            <a:off x="10412161" y="1528510"/>
            <a:ext cx="6345467" cy="7229980"/>
            <a:chOff x="0" y="0"/>
            <a:chExt cx="1671234" cy="1904192"/>
          </a:xfrm>
        </p:grpSpPr>
        <p:sp>
          <p:nvSpPr>
            <p:cNvPr id="13" name="Freeform 13"/>
            <p:cNvSpPr/>
            <p:nvPr/>
          </p:nvSpPr>
          <p:spPr>
            <a:xfrm>
              <a:off x="0" y="0"/>
              <a:ext cx="1671234" cy="1904192"/>
            </a:xfrm>
            <a:custGeom>
              <a:avLst/>
              <a:gdLst/>
              <a:ahLst/>
              <a:cxnLst/>
              <a:rect l="l" t="t" r="r" b="b"/>
              <a:pathLst>
                <a:path w="1671234" h="1904192">
                  <a:moveTo>
                    <a:pt x="62224" y="0"/>
                  </a:moveTo>
                  <a:lnTo>
                    <a:pt x="1609011" y="0"/>
                  </a:lnTo>
                  <a:cubicBezTo>
                    <a:pt x="1643376" y="0"/>
                    <a:pt x="1671234" y="27858"/>
                    <a:pt x="1671234" y="62224"/>
                  </a:cubicBezTo>
                  <a:lnTo>
                    <a:pt x="1671234" y="1841969"/>
                  </a:lnTo>
                  <a:cubicBezTo>
                    <a:pt x="1671234" y="1876334"/>
                    <a:pt x="1643376" y="1904192"/>
                    <a:pt x="1609011" y="1904192"/>
                  </a:cubicBezTo>
                  <a:lnTo>
                    <a:pt x="62224" y="1904192"/>
                  </a:lnTo>
                  <a:cubicBezTo>
                    <a:pt x="27858" y="1904192"/>
                    <a:pt x="0" y="1876334"/>
                    <a:pt x="0" y="1841969"/>
                  </a:cubicBezTo>
                  <a:lnTo>
                    <a:pt x="0" y="62224"/>
                  </a:lnTo>
                  <a:cubicBezTo>
                    <a:pt x="0" y="27858"/>
                    <a:pt x="27858" y="0"/>
                    <a:pt x="62224" y="0"/>
                  </a:cubicBezTo>
                  <a:close/>
                </a:path>
              </a:pathLst>
            </a:custGeom>
            <a:solidFill>
              <a:srgbClr val="F7EFE2"/>
            </a:solidFill>
            <a:ln w="38100" cap="rnd">
              <a:solidFill>
                <a:srgbClr val="825445"/>
              </a:solidFill>
              <a:prstDash val="dash"/>
              <a:round/>
            </a:ln>
          </p:spPr>
          <p:txBody>
            <a:bodyPr/>
            <a:lstStyle/>
            <a:p>
              <a:endParaRPr lang="en-US"/>
            </a:p>
          </p:txBody>
        </p:sp>
        <p:sp>
          <p:nvSpPr>
            <p:cNvPr id="14" name="TextBox 14"/>
            <p:cNvSpPr txBox="1"/>
            <p:nvPr/>
          </p:nvSpPr>
          <p:spPr>
            <a:xfrm>
              <a:off x="0" y="-28575"/>
              <a:ext cx="1671234" cy="19327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a:off x="8604446" y="162762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5">
              <a:extLst>
                <a:ext uri="{96DAC541-7B7A-43D3-8B79-37D633B846F1}">
                  <asvg:svgBlip xmlns:asvg="http://schemas.microsoft.com/office/drawing/2016/SVG/main" r:embed="rId6"/>
                </a:ext>
              </a:extLst>
            </a:blip>
            <a:stretch>
              <a:fillRect b="-56269"/>
            </a:stretch>
          </a:blipFill>
        </p:spPr>
        <p:txBody>
          <a:bodyPr/>
          <a:lstStyle/>
          <a:p>
            <a:endParaRPr lang="en-US"/>
          </a:p>
        </p:txBody>
      </p:sp>
      <p:sp>
        <p:nvSpPr>
          <p:cNvPr id="16" name="Freeform 16"/>
          <p:cNvSpPr/>
          <p:nvPr/>
        </p:nvSpPr>
        <p:spPr>
          <a:xfrm>
            <a:off x="15755625" y="556306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Freeform 17"/>
          <p:cNvSpPr/>
          <p:nvPr/>
        </p:nvSpPr>
        <p:spPr>
          <a:xfrm>
            <a:off x="488925" y="456628"/>
            <a:ext cx="1889686" cy="1843440"/>
          </a:xfrm>
          <a:custGeom>
            <a:avLst/>
            <a:gdLst/>
            <a:ahLst/>
            <a:cxnLst/>
            <a:rect l="l" t="t" r="r" b="b"/>
            <a:pathLst>
              <a:path w="1889686" h="1843440">
                <a:moveTo>
                  <a:pt x="0" y="0"/>
                </a:moveTo>
                <a:lnTo>
                  <a:pt x="1889686" y="0"/>
                </a:lnTo>
                <a:lnTo>
                  <a:pt x="1889686" y="1843440"/>
                </a:lnTo>
                <a:lnTo>
                  <a:pt x="0" y="18434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Rectangle 19"/>
          <p:cNvSpPr/>
          <p:nvPr/>
        </p:nvSpPr>
        <p:spPr>
          <a:xfrm>
            <a:off x="10378124" y="3485736"/>
            <a:ext cx="6308137" cy="3207032"/>
          </a:xfrm>
          <a:prstGeom prst="rect">
            <a:avLst/>
          </a:prstGeom>
        </p:spPr>
        <p:txBody>
          <a:bodyPr wrap="none">
            <a:spAutoFit/>
          </a:bodyPr>
          <a:lstStyle/>
          <a:p>
            <a:pPr algn="ctr">
              <a:lnSpc>
                <a:spcPct val="115000"/>
              </a:lnSpc>
              <a:spcAft>
                <a:spcPts val="0"/>
              </a:spcAft>
            </a:pPr>
            <a:r>
              <a:rPr lang="vi-VN" sz="8800" b="1">
                <a:latin typeface="iCiel La Chic Pro Shaded" panose="02000506090000020004" pitchFamily="50" charset="-93"/>
                <a:ea typeface="Calibri" panose="020F0502020204030204" pitchFamily="34" charset="0"/>
                <a:cs typeface="Times New Roman" panose="02020603050405020304" pitchFamily="18" charset="0"/>
              </a:rPr>
              <a:t>HOẠT ĐỘNG  1</a:t>
            </a:r>
          </a:p>
          <a:p>
            <a:pPr algn="ctr">
              <a:lnSpc>
                <a:spcPct val="115000"/>
              </a:lnSpc>
              <a:spcAft>
                <a:spcPts val="0"/>
              </a:spcAft>
            </a:pPr>
            <a:r>
              <a:rPr lang="vi-VN" sz="8800" b="1">
                <a:latin typeface="iCiel La Chic Pro Shaded" panose="02000506090000020004" pitchFamily="50" charset="-93"/>
                <a:ea typeface="Calibri" panose="020F0502020204030204" pitchFamily="34" charset="0"/>
                <a:cs typeface="Times New Roman" panose="02020603050405020304" pitchFamily="18" charset="0"/>
              </a:rPr>
              <a:t> </a:t>
            </a:r>
            <a:r>
              <a:rPr lang="pt-BR" sz="8800" b="1">
                <a:latin typeface="iCiel La Chic Pro Shaded" panose="02000506090000020004" pitchFamily="50" charset="-93"/>
                <a:ea typeface="Calibri" panose="020F0502020204030204" pitchFamily="34" charset="0"/>
                <a:cs typeface="Times New Roman" panose="02020603050405020304" pitchFamily="18" charset="0"/>
              </a:rPr>
              <a:t>KHỞI ĐỘNG</a:t>
            </a:r>
            <a:endParaRPr lang="en-GB" sz="7200">
              <a:latin typeface="iCiel La Chic Pro Shaded" panose="02000506090000020004" pitchFamily="50" charset="-93"/>
              <a:ea typeface="Calibri" panose="020F0502020204030204" pitchFamily="34" charset="0"/>
              <a:cs typeface="Times New Roman" panose="02020603050405020304" pitchFamily="18" charset="0"/>
            </a:endParaRPr>
          </a:p>
        </p:txBody>
      </p:sp>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70140" y="3485736"/>
            <a:ext cx="6124104" cy="2831094"/>
          </a:xfrm>
          <a:prstGeom prst="rect">
            <a:avLst/>
          </a:prstGeom>
        </p:spPr>
      </p:pic>
    </p:spTree>
    <p:extLst>
      <p:ext uri="{BB962C8B-B14F-4D97-AF65-F5344CB8AC3E}">
        <p14:creationId xmlns:p14="http://schemas.microsoft.com/office/powerpoint/2010/main" val="334110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437168501"/>
              </p:ext>
            </p:extLst>
          </p:nvPr>
        </p:nvGraphicFramePr>
        <p:xfrm>
          <a:off x="1143183" y="952500"/>
          <a:ext cx="15849600" cy="8382000"/>
        </p:xfrm>
        <a:graphic>
          <a:graphicData uri="http://schemas.openxmlformats.org/drawingml/2006/table">
            <a:tbl>
              <a:tblPr firstRow="1" firstCol="1" bandRow="1">
                <a:tableStyleId>{5C22544A-7EE6-4342-B048-85BDC9FD1C3A}</a:tableStyleId>
              </a:tblPr>
              <a:tblGrid>
                <a:gridCol w="1783685">
                  <a:extLst>
                    <a:ext uri="{9D8B030D-6E8A-4147-A177-3AD203B41FA5}">
                      <a16:colId xmlns:a16="http://schemas.microsoft.com/office/drawing/2014/main" val="20000"/>
                    </a:ext>
                  </a:extLst>
                </a:gridCol>
                <a:gridCol w="14065915">
                  <a:extLst>
                    <a:ext uri="{9D8B030D-6E8A-4147-A177-3AD203B41FA5}">
                      <a16:colId xmlns:a16="http://schemas.microsoft.com/office/drawing/2014/main" val="20001"/>
                    </a:ext>
                  </a:extLst>
                </a:gridCol>
              </a:tblGrid>
              <a:tr h="3661837">
                <a:tc>
                  <a:txBody>
                    <a:bodyPr/>
                    <a:lstStyle/>
                    <a:p>
                      <a:pPr marL="30480" marR="30480" algn="ctr">
                        <a:lnSpc>
                          <a:spcPct val="100000"/>
                        </a:lnSpc>
                        <a:spcAft>
                          <a:spcPts val="1200"/>
                        </a:spcAft>
                      </a:pPr>
                      <a:r>
                        <a:rPr lang="en-US" sz="3600">
                          <a:solidFill>
                            <a:schemeClr val="tx1"/>
                          </a:solidFill>
                          <a:effectLst/>
                          <a:latin typeface="Times New Roman" panose="02020603050405020304" pitchFamily="18" charset="0"/>
                          <a:cs typeface="Times New Roman" panose="02020603050405020304" pitchFamily="18" charset="0"/>
                        </a:rPr>
                        <a:t>Thân bài</a:t>
                      </a:r>
                      <a:endParaRPr lang="en-GB" sz="36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noFill/>
                  </a:tcPr>
                </a:tc>
                <a:tc>
                  <a:txBody>
                    <a:bodyPr/>
                    <a:lstStyle/>
                    <a:p>
                      <a:pPr marL="30480" marR="30480" algn="ctr">
                        <a:lnSpc>
                          <a:spcPct val="100000"/>
                        </a:lnSpc>
                        <a:spcAft>
                          <a:spcPts val="1200"/>
                        </a:spcAft>
                      </a:pPr>
                      <a:r>
                        <a:rPr lang="en-US" sz="3600">
                          <a:solidFill>
                            <a:schemeClr val="tx1"/>
                          </a:solidFill>
                          <a:effectLst/>
                          <a:latin typeface="Times New Roman" panose="02020603050405020304" pitchFamily="18" charset="0"/>
                          <a:cs typeface="Times New Roman" panose="02020603050405020304" pitchFamily="18" charset="0"/>
                        </a:rPr>
                        <a:t>Luận điểm 1: Phân tích nội dung chủ đề truyện</a:t>
                      </a:r>
                      <a:endParaRPr lang="en-GB" sz="3600">
                        <a:solidFill>
                          <a:schemeClr val="tx1"/>
                        </a:solidFill>
                        <a:effectLst/>
                        <a:latin typeface="Times New Roman" panose="02020603050405020304" pitchFamily="18" charset="0"/>
                        <a:cs typeface="Times New Roman" panose="02020603050405020304" pitchFamily="18" charset="0"/>
                      </a:endParaRPr>
                    </a:p>
                    <a:p>
                      <a:pPr marR="107950" algn="just">
                        <a:lnSpc>
                          <a:spcPct val="100000"/>
                        </a:lnSpc>
                        <a:spcAft>
                          <a:spcPts val="0"/>
                        </a:spcAft>
                      </a:pPr>
                      <a:r>
                        <a:rPr lang="en-US" sz="3600">
                          <a:solidFill>
                            <a:schemeClr val="tx1"/>
                          </a:solidFill>
                          <a:effectLst/>
                          <a:latin typeface="Times New Roman" panose="02020603050405020304" pitchFamily="18" charset="0"/>
                          <a:cs typeface="Times New Roman" panose="02020603050405020304" pitchFamily="18" charset="0"/>
                        </a:rPr>
                        <a:t>- Chủ đề: </a:t>
                      </a:r>
                      <a:r>
                        <a:rPr lang="en-US" sz="3600" b="0">
                          <a:solidFill>
                            <a:schemeClr val="tx1"/>
                          </a:solidFill>
                          <a:effectLst/>
                          <a:latin typeface="Times New Roman" panose="02020603050405020304" pitchFamily="18" charset="0"/>
                          <a:cs typeface="Times New Roman" panose="02020603050405020304" pitchFamily="18" charset="0"/>
                        </a:rPr>
                        <a:t>Truyện ca ngợi tình yêu làng, yêu nước và tinh thần kháng chiến của người nông dân.</a:t>
                      </a:r>
                      <a:endParaRPr lang="en-GB" sz="3600" b="0">
                        <a:solidFill>
                          <a:schemeClr val="tx1"/>
                        </a:solidFill>
                        <a:effectLst/>
                        <a:latin typeface="Times New Roman" panose="02020603050405020304" pitchFamily="18" charset="0"/>
                        <a:cs typeface="Times New Roman" panose="02020603050405020304" pitchFamily="18" charset="0"/>
                      </a:endParaRPr>
                    </a:p>
                    <a:p>
                      <a:pPr marL="30480" marR="107950" algn="just">
                        <a:lnSpc>
                          <a:spcPct val="100000"/>
                        </a:lnSpc>
                        <a:spcAft>
                          <a:spcPts val="0"/>
                        </a:spcAft>
                      </a:pPr>
                      <a:r>
                        <a:rPr lang="en-US" sz="3600" b="0">
                          <a:solidFill>
                            <a:schemeClr val="tx1"/>
                          </a:solidFill>
                          <a:effectLst/>
                          <a:latin typeface="Times New Roman" panose="02020603050405020304" pitchFamily="18" charset="0"/>
                          <a:cs typeface="Times New Roman" panose="02020603050405020304" pitchFamily="18" charset="0"/>
                        </a:rPr>
                        <a:t>+ Thể hiện qua nhân vật ông Hai khi nghe tin đồn làng theo Tây (sững sờ, đau đớn, ám ảnh như biến thành con người khác, dù không còn chỗ để đi nhưng vẫn nhất định không về làng vì “Làng thì yêu thật nhưng làng theo Tây mất rồi thì phải thù”;…) và nghe tin cải chính (vui sướng đi khoe khắp mọi người, hả hê khoe cả tin nhà mình bị Tây đốt nhẵn,...).</a:t>
                      </a:r>
                      <a:endParaRPr lang="en-GB" sz="3600" b="0">
                        <a:solidFill>
                          <a:schemeClr val="tx1"/>
                        </a:solidFill>
                        <a:effectLst/>
                        <a:latin typeface="Times New Roman" panose="02020603050405020304" pitchFamily="18" charset="0"/>
                        <a:cs typeface="Times New Roman" panose="02020603050405020304" pitchFamily="18" charset="0"/>
                      </a:endParaRPr>
                    </a:p>
                    <a:p>
                      <a:pPr marL="30480" marR="107950" algn="just">
                        <a:lnSpc>
                          <a:spcPct val="100000"/>
                        </a:lnSpc>
                        <a:spcAft>
                          <a:spcPts val="0"/>
                        </a:spcAft>
                      </a:pPr>
                      <a:r>
                        <a:rPr lang="en-US" sz="3600" b="0">
                          <a:solidFill>
                            <a:schemeClr val="tx1"/>
                          </a:solidFill>
                          <a:effectLst/>
                          <a:latin typeface="Times New Roman" panose="02020603050405020304" pitchFamily="18" charset="0"/>
                          <a:cs typeface="Times New Roman" panose="02020603050405020304" pitchFamily="18" charset="0"/>
                        </a:rPr>
                        <a:t>+ Thể hiện qua các nhân vật khác: như bà Hai cũng đau lòng trước tin đồn dữ về làng; như mụ chủ nhà dù nhiều chuyện nhưng khi nghe tin làng chợ Dầu của ông Hai không theo Tây thì vui ra mặt,…</a:t>
                      </a:r>
                      <a:endParaRPr lang="en-GB" sz="3600" b="0">
                        <a:solidFill>
                          <a:schemeClr val="tx1"/>
                        </a:solidFill>
                        <a:effectLst/>
                        <a:latin typeface="Times New Roman" panose="02020603050405020304" pitchFamily="18" charset="0"/>
                        <a:cs typeface="Times New Roman" panose="02020603050405020304" pitchFamily="18" charset="0"/>
                      </a:endParaRPr>
                    </a:p>
                    <a:p>
                      <a:pPr marL="30480" marR="30480" algn="just">
                        <a:lnSpc>
                          <a:spcPct val="100000"/>
                        </a:lnSpc>
                        <a:spcAft>
                          <a:spcPts val="0"/>
                        </a:spcAft>
                      </a:pPr>
                      <a:r>
                        <a:rPr lang="en-US" sz="3600" b="0">
                          <a:solidFill>
                            <a:schemeClr val="tx1"/>
                          </a:solidFill>
                          <a:effectLst/>
                          <a:latin typeface="Times New Roman" panose="02020603050405020304" pitchFamily="18" charset="0"/>
                          <a:cs typeface="Times New Roman" panose="02020603050405020304" pitchFamily="18" charset="0"/>
                        </a:rPr>
                        <a:t>+ Nhận xét về chủ đề của truyện: truyện ca ngợi những người nông dân Việt Nam cần cù, chất phác nhưng luôn cháy bỏng tình yêu quê hương, yêu đất nước. Họ đã góp phần làm nên thắng lợi của cách mạng và là nhân tố trong sự nghiệp xây dựng đất nước.</a:t>
                      </a:r>
                      <a:endParaRPr lang="en-GB" sz="3600" b="0">
                        <a:solidFill>
                          <a:schemeClr val="tx1"/>
                        </a:solidFill>
                        <a:effectLst/>
                        <a:latin typeface="Times New Roman" panose="02020603050405020304" pitchFamily="18" charset="0"/>
                        <a:cs typeface="Times New Roman" panose="02020603050405020304" pitchFamily="18" charset="0"/>
                      </a:endParaRPr>
                    </a:p>
                  </a:txBody>
                  <a:tcPr marL="0" marR="0"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2304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605225100"/>
              </p:ext>
            </p:extLst>
          </p:nvPr>
        </p:nvGraphicFramePr>
        <p:xfrm>
          <a:off x="228600" y="510540"/>
          <a:ext cx="17221200" cy="8778240"/>
        </p:xfrm>
        <a:graphic>
          <a:graphicData uri="http://schemas.openxmlformats.org/drawingml/2006/table">
            <a:tbl>
              <a:tblPr firstRow="1" firstCol="1" bandRow="1">
                <a:tableStyleId>{5C22544A-7EE6-4342-B048-85BDC9FD1C3A}</a:tableStyleId>
              </a:tblPr>
              <a:tblGrid>
                <a:gridCol w="1938042">
                  <a:extLst>
                    <a:ext uri="{9D8B030D-6E8A-4147-A177-3AD203B41FA5}">
                      <a16:colId xmlns:a16="http://schemas.microsoft.com/office/drawing/2014/main" val="20000"/>
                    </a:ext>
                  </a:extLst>
                </a:gridCol>
                <a:gridCol w="15283158">
                  <a:extLst>
                    <a:ext uri="{9D8B030D-6E8A-4147-A177-3AD203B41FA5}">
                      <a16:colId xmlns:a16="http://schemas.microsoft.com/office/drawing/2014/main" val="20001"/>
                    </a:ext>
                  </a:extLst>
                </a:gridCol>
              </a:tblGrid>
              <a:tr h="3661837">
                <a:tc>
                  <a:txBody>
                    <a:bodyPr/>
                    <a:lstStyle/>
                    <a:p>
                      <a:pPr marL="30480" marR="30480" algn="ctr">
                        <a:lnSpc>
                          <a:spcPct val="100000"/>
                        </a:lnSpc>
                        <a:spcAft>
                          <a:spcPts val="1200"/>
                        </a:spcAft>
                      </a:pPr>
                      <a:r>
                        <a:rPr lang="en-US" sz="3200">
                          <a:solidFill>
                            <a:schemeClr val="tx1"/>
                          </a:solidFill>
                          <a:effectLst/>
                          <a:latin typeface="Times New Roman" panose="02020603050405020304" pitchFamily="18" charset="0"/>
                          <a:cs typeface="Times New Roman" panose="02020603050405020304" pitchFamily="18" charset="0"/>
                        </a:rPr>
                        <a:t>Thân </a:t>
                      </a:r>
                      <a:endParaRPr lang="vi-VN" sz="3200">
                        <a:solidFill>
                          <a:schemeClr val="tx1"/>
                        </a:solidFill>
                        <a:effectLst/>
                        <a:latin typeface="Times New Roman" panose="02020603050405020304" pitchFamily="18" charset="0"/>
                        <a:cs typeface="Times New Roman" panose="02020603050405020304" pitchFamily="18" charset="0"/>
                      </a:endParaRPr>
                    </a:p>
                    <a:p>
                      <a:pPr marL="30480" marR="30480" algn="ctr">
                        <a:lnSpc>
                          <a:spcPct val="100000"/>
                        </a:lnSpc>
                        <a:spcAft>
                          <a:spcPts val="1200"/>
                        </a:spcAft>
                      </a:pPr>
                      <a:r>
                        <a:rPr lang="en-US" sz="3200">
                          <a:solidFill>
                            <a:schemeClr val="tx1"/>
                          </a:solidFill>
                          <a:effectLst/>
                          <a:latin typeface="Times New Roman" panose="02020603050405020304" pitchFamily="18" charset="0"/>
                          <a:cs typeface="Times New Roman" panose="02020603050405020304" pitchFamily="18" charset="0"/>
                        </a:rPr>
                        <a:t>bài</a:t>
                      </a:r>
                      <a:endParaRPr lang="en-GB" sz="3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noFill/>
                  </a:tcPr>
                </a:tc>
                <a:tc>
                  <a:txBody>
                    <a:bodyPr/>
                    <a:lstStyle/>
                    <a:p>
                      <a:pPr marL="30480" marR="30480" algn="just">
                        <a:lnSpc>
                          <a:spcPct val="100000"/>
                        </a:lnSpc>
                        <a:spcAft>
                          <a:spcPts val="0"/>
                        </a:spcAft>
                      </a:pPr>
                      <a:r>
                        <a:rPr lang="en-US" sz="3200">
                          <a:solidFill>
                            <a:schemeClr val="tx1"/>
                          </a:solidFill>
                          <a:effectLst/>
                          <a:latin typeface="Times New Roman" panose="02020603050405020304" pitchFamily="18" charset="0"/>
                          <a:cs typeface="Times New Roman" panose="02020603050405020304" pitchFamily="18" charset="0"/>
                        </a:rPr>
                        <a:t>Luận điểm 2: Phân tích, đánh giá các đặc sắc nghệ thuật để làm rõ chủ đề của truyện và hiệu quả thẩm mĩ của đặc sắc đó:</a:t>
                      </a:r>
                      <a:endParaRPr lang="en-GB" sz="3200">
                        <a:solidFill>
                          <a:schemeClr val="tx1"/>
                        </a:solidFill>
                        <a:effectLst/>
                        <a:latin typeface="Times New Roman" panose="02020603050405020304" pitchFamily="18" charset="0"/>
                        <a:cs typeface="Times New Roman" panose="02020603050405020304" pitchFamily="18" charset="0"/>
                      </a:endParaRPr>
                    </a:p>
                    <a:p>
                      <a:pPr marL="30480" marR="30480" algn="just">
                        <a:lnSpc>
                          <a:spcPct val="100000"/>
                        </a:lnSpc>
                        <a:spcAft>
                          <a:spcPts val="0"/>
                        </a:spcAft>
                      </a:pPr>
                      <a:r>
                        <a:rPr lang="en-US" sz="3200" b="0">
                          <a:solidFill>
                            <a:schemeClr val="tx1"/>
                          </a:solidFill>
                          <a:effectLst/>
                          <a:latin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cs typeface="Times New Roman" panose="02020603050405020304" pitchFamily="18" charset="0"/>
                        </a:rPr>
                        <a:t>Đặc sắc về nhan đề</a:t>
                      </a:r>
                      <a:r>
                        <a:rPr lang="en-US" sz="3200" b="0">
                          <a:solidFill>
                            <a:schemeClr val="tx1"/>
                          </a:solidFill>
                          <a:effectLst/>
                          <a:latin typeface="Times New Roman" panose="02020603050405020304" pitchFamily="18" charset="0"/>
                          <a:cs typeface="Times New Roman" panose="02020603050405020304" pitchFamily="18" charset="0"/>
                        </a:rPr>
                        <a:t>: mang tính khái quát, thể hiện tư tưởng chủ đề của truyện.</a:t>
                      </a:r>
                      <a:endParaRPr lang="en-GB" sz="3200" b="0">
                        <a:solidFill>
                          <a:schemeClr val="tx1"/>
                        </a:solidFill>
                        <a:effectLst/>
                        <a:latin typeface="Times New Roman" panose="02020603050405020304" pitchFamily="18" charset="0"/>
                        <a:cs typeface="Times New Roman" panose="02020603050405020304" pitchFamily="18" charset="0"/>
                      </a:endParaRPr>
                    </a:p>
                    <a:p>
                      <a:pPr marL="30480" marR="30480" algn="just">
                        <a:lnSpc>
                          <a:spcPct val="100000"/>
                        </a:lnSpc>
                        <a:spcAft>
                          <a:spcPts val="0"/>
                        </a:spcAft>
                      </a:pPr>
                      <a:r>
                        <a:rPr lang="en-US" sz="3200" b="0">
                          <a:solidFill>
                            <a:schemeClr val="tx1"/>
                          </a:solidFill>
                          <a:effectLst/>
                          <a:latin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cs typeface="Times New Roman" panose="02020603050405020304" pitchFamily="18" charset="0"/>
                        </a:rPr>
                        <a:t>Tình huống truyện</a:t>
                      </a:r>
                      <a:r>
                        <a:rPr lang="en-US" sz="3200" b="0">
                          <a:solidFill>
                            <a:schemeClr val="tx1"/>
                          </a:solidFill>
                          <a:effectLst/>
                          <a:latin typeface="Times New Roman" panose="02020603050405020304" pitchFamily="18" charset="0"/>
                          <a:cs typeface="Times New Roman" panose="02020603050405020304" pitchFamily="18" charset="0"/>
                        </a:rPr>
                        <a:t>: cốt truyện tâm lí, tình huống thử thách nội tâm nhân vật: Ông Hai nghe tin làng theo Tây, đây là tình huống đặc sắc, tạo điều kiện để thể hiện tâm trạng, phẩm chất nhân vật chân thực. Tác giả đã đặt nhân vật vào tình huống gay cấn để làm bộc lộ sâu sắc tình yêu làng, yêu nước của ông.</a:t>
                      </a:r>
                      <a:endParaRPr lang="en-GB" sz="3200" b="0">
                        <a:solidFill>
                          <a:schemeClr val="tx1"/>
                        </a:solidFill>
                        <a:effectLst/>
                        <a:latin typeface="Times New Roman" panose="02020603050405020304" pitchFamily="18" charset="0"/>
                        <a:cs typeface="Times New Roman" panose="02020603050405020304" pitchFamily="18" charset="0"/>
                      </a:endParaRPr>
                    </a:p>
                    <a:p>
                      <a:pPr algn="just">
                        <a:lnSpc>
                          <a:spcPct val="100000"/>
                        </a:lnSpc>
                        <a:spcAft>
                          <a:spcPts val="0"/>
                        </a:spcAft>
                      </a:pPr>
                      <a:r>
                        <a:rPr lang="en-US" sz="3200" b="0">
                          <a:solidFill>
                            <a:schemeClr val="tx1"/>
                          </a:solidFill>
                          <a:effectLst/>
                          <a:latin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cs typeface="Times New Roman" panose="02020603050405020304" pitchFamily="18" charset="0"/>
                        </a:rPr>
                        <a:t>Đặc sắc về nhân vật và nghệ thuật xây dựng nhân vật</a:t>
                      </a:r>
                      <a:r>
                        <a:rPr lang="en-US" sz="3200" b="0">
                          <a:solidFill>
                            <a:schemeClr val="tx1"/>
                          </a:solidFill>
                          <a:effectLst/>
                          <a:latin typeface="Times New Roman" panose="02020603050405020304" pitchFamily="18" charset="0"/>
                          <a:cs typeface="Times New Roman" panose="02020603050405020304" pitchFamily="18" charset="0"/>
                        </a:rPr>
                        <a:t>: Nghệ thuật miêu tả tâm lí nhân vật sâu sắc và tinh tế. Tác giả miêu tả rất cụ thể, gợi cảm các diễn biến nội tâm qua ý nghĩ, hành vi, ngôn ngữ. Đặc biệt nhà văn đã diễn tả rất đúng, rất ấn tượng về sự ám ảnh, day dứt trong tâm trạng nhân vật. Điều đó chứng tỏ Kim Lân am hiểu sâu sắc con người và thế giới tinh thần của họ, đặc biệt là người nông dân.</a:t>
                      </a:r>
                      <a:endParaRPr lang="en-GB" sz="3200" b="0">
                        <a:solidFill>
                          <a:schemeClr val="tx1"/>
                        </a:solidFill>
                        <a:effectLst/>
                        <a:latin typeface="Times New Roman" panose="02020603050405020304" pitchFamily="18" charset="0"/>
                        <a:cs typeface="Times New Roman" panose="02020603050405020304" pitchFamily="18" charset="0"/>
                      </a:endParaRPr>
                    </a:p>
                    <a:p>
                      <a:pPr marL="30480" marR="30480" algn="just">
                        <a:lnSpc>
                          <a:spcPct val="100000"/>
                        </a:lnSpc>
                        <a:spcAft>
                          <a:spcPts val="0"/>
                        </a:spcAft>
                      </a:pPr>
                      <a:r>
                        <a:rPr lang="en-US" sz="3200" b="0">
                          <a:solidFill>
                            <a:schemeClr val="tx1"/>
                          </a:solidFill>
                          <a:effectLst/>
                          <a:latin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cs typeface="Times New Roman" panose="02020603050405020304" pitchFamily="18" charset="0"/>
                        </a:rPr>
                        <a:t>Một số đặc sắc nghệ thuật khác trong truyện</a:t>
                      </a:r>
                      <a:r>
                        <a:rPr lang="en-US" sz="3200" b="0">
                          <a:solidFill>
                            <a:schemeClr val="tx1"/>
                          </a:solidFill>
                          <a:effectLst/>
                          <a:latin typeface="Times New Roman" panose="02020603050405020304" pitchFamily="18" charset="0"/>
                          <a:cs typeface="Times New Roman" panose="02020603050405020304" pitchFamily="18" charset="0"/>
                        </a:rPr>
                        <a:t>: ngôi kể, điểm nhìn, ngôn ngữ,…</a:t>
                      </a:r>
                      <a:endParaRPr lang="en-GB" sz="3200" b="0">
                        <a:solidFill>
                          <a:schemeClr val="tx1"/>
                        </a:solidFill>
                        <a:effectLst/>
                        <a:latin typeface="Times New Roman" panose="02020603050405020304" pitchFamily="18" charset="0"/>
                        <a:cs typeface="Times New Roman" panose="02020603050405020304" pitchFamily="18" charset="0"/>
                      </a:endParaRPr>
                    </a:p>
                    <a:p>
                      <a:pPr marL="30480" marR="30480" algn="just">
                        <a:lnSpc>
                          <a:spcPct val="100000"/>
                        </a:lnSpc>
                        <a:spcAft>
                          <a:spcPts val="0"/>
                        </a:spcAft>
                      </a:pPr>
                      <a:r>
                        <a:rPr lang="en-US" sz="3200" b="0">
                          <a:solidFill>
                            <a:schemeClr val="tx1"/>
                          </a:solidFill>
                          <a:effectLst/>
                          <a:latin typeface="Times New Roman" panose="02020603050405020304" pitchFamily="18" charset="0"/>
                          <a:cs typeface="Times New Roman" panose="02020603050405020304" pitchFamily="18" charset="0"/>
                        </a:rPr>
                        <a:t>Ngôn ngữ nhân vật ông Hai. Ngôn ngữ mang đậm chất khẩu ngữ và là lời ăn tiếng nói của người nông dân. Lời trần thuật và lời nhân vật có sự thống nhất về sắc thái, giọng điệu do truyện được trần thuật chủ yếu theo điểm nhìn của ông Hai, dù vẫn dùng cách trần thuật ở ngôi thứ ba. Ngôn ngữ nhân vật ông Hai vừa có nét chung của người nông dân, lại mang đậm cá tính của nhân vật, rất sinh động.</a:t>
                      </a:r>
                      <a:endParaRPr lang="en-GB" sz="32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5595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2" name="Table 1"/>
          <p:cNvGraphicFramePr>
            <a:graphicFrameLocks noGrp="1"/>
          </p:cNvGraphicFramePr>
          <p:nvPr>
            <p:extLst>
              <p:ext uri="{D42A27DB-BD31-4B8C-83A1-F6EECF244321}">
                <p14:modId xmlns:p14="http://schemas.microsoft.com/office/powerpoint/2010/main" val="963819882"/>
              </p:ext>
            </p:extLst>
          </p:nvPr>
        </p:nvGraphicFramePr>
        <p:xfrm>
          <a:off x="2438400" y="2263140"/>
          <a:ext cx="13712508" cy="5760720"/>
        </p:xfrm>
        <a:graphic>
          <a:graphicData uri="http://schemas.openxmlformats.org/drawingml/2006/table">
            <a:tbl>
              <a:tblPr firstRow="1" firstCol="1" bandRow="1"/>
              <a:tblGrid>
                <a:gridCol w="2206308">
                  <a:extLst>
                    <a:ext uri="{9D8B030D-6E8A-4147-A177-3AD203B41FA5}">
                      <a16:colId xmlns:a16="http://schemas.microsoft.com/office/drawing/2014/main" val="20000"/>
                    </a:ext>
                  </a:extLst>
                </a:gridCol>
                <a:gridCol w="11506200">
                  <a:extLst>
                    <a:ext uri="{9D8B030D-6E8A-4147-A177-3AD203B41FA5}">
                      <a16:colId xmlns:a16="http://schemas.microsoft.com/office/drawing/2014/main" val="20001"/>
                    </a:ext>
                  </a:extLst>
                </a:gridCol>
              </a:tblGrid>
              <a:tr h="0">
                <a:tc>
                  <a:txBody>
                    <a:bodyPr/>
                    <a:lstStyle/>
                    <a:p>
                      <a:pPr marL="30480" marR="30480" algn="ctr">
                        <a:lnSpc>
                          <a:spcPct val="100000"/>
                        </a:lnSpc>
                        <a:spcAft>
                          <a:spcPts val="1200"/>
                        </a:spcAft>
                      </a:pPr>
                      <a:r>
                        <a:rPr lang="en-US" sz="5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a:t>
                      </a:r>
                      <a:endParaRPr lang="vi-VN" sz="5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ctr">
                        <a:lnSpc>
                          <a:spcPct val="100000"/>
                        </a:lnSpc>
                        <a:spcAft>
                          <a:spcPts val="1200"/>
                        </a:spcAft>
                      </a:pPr>
                      <a:r>
                        <a:rPr lang="en-US" sz="5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endParaRPr lang="en-GB" sz="5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a:noFill/>
                    </a:lnL>
                    <a:lnR>
                      <a:noFill/>
                    </a:lnR>
                    <a:lnT>
                      <a:noFill/>
                    </a:lnT>
                    <a:lnB>
                      <a:noFill/>
                    </a:lnB>
                  </a:tcPr>
                </a:tc>
                <a:tc>
                  <a:txBody>
                    <a:bodyPr/>
                    <a:lstStyle/>
                    <a:p>
                      <a:pPr marL="30480" marR="30480" algn="just">
                        <a:lnSpc>
                          <a:spcPct val="100000"/>
                        </a:lnSpc>
                        <a:spcAft>
                          <a:spcPts val="0"/>
                        </a:spcAft>
                      </a:pPr>
                      <a:r>
                        <a:rPr lang="en-US" sz="5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 xét khái quát giá trị nội dung và nghệ thuật của truyện. </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a:p>
                      <a:pPr marL="30480" marR="30480" algn="just">
                        <a:lnSpc>
                          <a:spcPct val="100000"/>
                        </a:lnSpc>
                        <a:spcAft>
                          <a:spcPts val="0"/>
                        </a:spcAft>
                      </a:pPr>
                      <a:r>
                        <a:rPr lang="en-US" sz="5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tác động của truyện đối với cá nhân người viết bài: trân trọng vẻ đẹp tâm hồn, tình cảm cao cả của người nông dân trong kháng chiến; bồi đắp tình yêu, niềm tự hào về quê hương, đất nước.</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565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9370499" y="1028700"/>
            <a:ext cx="7888801" cy="8229600"/>
            <a:chOff x="0" y="0"/>
            <a:chExt cx="2077709" cy="2167467"/>
          </a:xfrm>
        </p:grpSpPr>
        <p:sp>
          <p:nvSpPr>
            <p:cNvPr id="6" name="Freeform 6"/>
            <p:cNvSpPr/>
            <p:nvPr/>
          </p:nvSpPr>
          <p:spPr>
            <a:xfrm>
              <a:off x="0" y="0"/>
              <a:ext cx="2077709" cy="2167467"/>
            </a:xfrm>
            <a:custGeom>
              <a:avLst/>
              <a:gdLst/>
              <a:ahLst/>
              <a:cxnLst/>
              <a:rect l="l" t="t" r="r" b="b"/>
              <a:pathLst>
                <a:path w="2077709" h="2167467">
                  <a:moveTo>
                    <a:pt x="50050" y="0"/>
                  </a:moveTo>
                  <a:lnTo>
                    <a:pt x="2027658" y="0"/>
                  </a:lnTo>
                  <a:cubicBezTo>
                    <a:pt x="2055301" y="0"/>
                    <a:pt x="2077709" y="22408"/>
                    <a:pt x="2077709" y="50050"/>
                  </a:cubicBezTo>
                  <a:lnTo>
                    <a:pt x="2077709" y="2117416"/>
                  </a:lnTo>
                  <a:cubicBezTo>
                    <a:pt x="2077709" y="2145058"/>
                    <a:pt x="2055301" y="2167467"/>
                    <a:pt x="2027658" y="2167467"/>
                  </a:cubicBezTo>
                  <a:lnTo>
                    <a:pt x="50050" y="2167467"/>
                  </a:lnTo>
                  <a:cubicBezTo>
                    <a:pt x="36776" y="2167467"/>
                    <a:pt x="24046" y="2162194"/>
                    <a:pt x="14659" y="2152807"/>
                  </a:cubicBezTo>
                  <a:cubicBezTo>
                    <a:pt x="5273" y="2143421"/>
                    <a:pt x="0" y="2130690"/>
                    <a:pt x="0" y="2117416"/>
                  </a:cubicBezTo>
                  <a:lnTo>
                    <a:pt x="0" y="50050"/>
                  </a:lnTo>
                  <a:cubicBezTo>
                    <a:pt x="0" y="22408"/>
                    <a:pt x="22408" y="0"/>
                    <a:pt x="50050" y="0"/>
                  </a:cubicBezTo>
                  <a:close/>
                </a:path>
              </a:pathLst>
            </a:custGeom>
            <a:solidFill>
              <a:srgbClr val="AA917E"/>
            </a:solidFill>
          </p:spPr>
          <p:txBody>
            <a:bodyPr/>
            <a:lstStyle/>
            <a:p>
              <a:endParaRPr lang="en-US"/>
            </a:p>
          </p:txBody>
        </p:sp>
        <p:sp>
          <p:nvSpPr>
            <p:cNvPr id="7" name="TextBox 7"/>
            <p:cNvSpPr txBox="1"/>
            <p:nvPr/>
          </p:nvSpPr>
          <p:spPr>
            <a:xfrm>
              <a:off x="0" y="-28575"/>
              <a:ext cx="2077709"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014113" y="1028700"/>
            <a:ext cx="7888801" cy="8338649"/>
            <a:chOff x="0" y="0"/>
            <a:chExt cx="2077709" cy="2196188"/>
          </a:xfrm>
        </p:grpSpPr>
        <p:sp>
          <p:nvSpPr>
            <p:cNvPr id="9" name="Freeform 9"/>
            <p:cNvSpPr/>
            <p:nvPr/>
          </p:nvSpPr>
          <p:spPr>
            <a:xfrm>
              <a:off x="0" y="0"/>
              <a:ext cx="2077709" cy="2196187"/>
            </a:xfrm>
            <a:custGeom>
              <a:avLst/>
              <a:gdLst/>
              <a:ahLst/>
              <a:cxnLst/>
              <a:rect l="l" t="t" r="r" b="b"/>
              <a:pathLst>
                <a:path w="2077709" h="2196187">
                  <a:moveTo>
                    <a:pt x="50050" y="0"/>
                  </a:moveTo>
                  <a:lnTo>
                    <a:pt x="2027658" y="0"/>
                  </a:lnTo>
                  <a:cubicBezTo>
                    <a:pt x="2055301" y="0"/>
                    <a:pt x="2077709" y="22408"/>
                    <a:pt x="2077709" y="50050"/>
                  </a:cubicBezTo>
                  <a:lnTo>
                    <a:pt x="2077709" y="2146137"/>
                  </a:lnTo>
                  <a:cubicBezTo>
                    <a:pt x="2077709" y="2173779"/>
                    <a:pt x="2055301" y="2196187"/>
                    <a:pt x="2027658" y="2196187"/>
                  </a:cubicBezTo>
                  <a:lnTo>
                    <a:pt x="50050" y="2196187"/>
                  </a:lnTo>
                  <a:cubicBezTo>
                    <a:pt x="36776" y="2196187"/>
                    <a:pt x="24046" y="2190914"/>
                    <a:pt x="14659" y="2181528"/>
                  </a:cubicBezTo>
                  <a:cubicBezTo>
                    <a:pt x="5273" y="2172142"/>
                    <a:pt x="0" y="2159411"/>
                    <a:pt x="0" y="2146137"/>
                  </a:cubicBezTo>
                  <a:lnTo>
                    <a:pt x="0" y="50050"/>
                  </a:lnTo>
                  <a:cubicBezTo>
                    <a:pt x="0" y="22408"/>
                    <a:pt x="22408" y="0"/>
                    <a:pt x="50050" y="0"/>
                  </a:cubicBezTo>
                  <a:close/>
                </a:path>
              </a:pathLst>
            </a:custGeom>
            <a:solidFill>
              <a:srgbClr val="AA917E"/>
            </a:solidFill>
          </p:spPr>
          <p:txBody>
            <a:bodyPr/>
            <a:lstStyle/>
            <a:p>
              <a:endParaRPr lang="en-US"/>
            </a:p>
          </p:txBody>
        </p:sp>
        <p:sp>
          <p:nvSpPr>
            <p:cNvPr id="10" name="TextBox 10"/>
            <p:cNvSpPr txBox="1"/>
            <p:nvPr/>
          </p:nvSpPr>
          <p:spPr>
            <a:xfrm>
              <a:off x="0" y="-28575"/>
              <a:ext cx="2077709" cy="222476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291588">
            <a:off x="2164248" y="2030373"/>
            <a:ext cx="5588530" cy="6017260"/>
          </a:xfrm>
          <a:custGeom>
            <a:avLst/>
            <a:gdLst/>
            <a:ahLst/>
            <a:cxnLst/>
            <a:rect l="l" t="t" r="r" b="b"/>
            <a:pathLst>
              <a:path w="5588530" h="6017260">
                <a:moveTo>
                  <a:pt x="0" y="0"/>
                </a:moveTo>
                <a:lnTo>
                  <a:pt x="5588530" y="0"/>
                </a:lnTo>
                <a:lnTo>
                  <a:pt x="5588530" y="6017260"/>
                </a:lnTo>
                <a:lnTo>
                  <a:pt x="0" y="6017260"/>
                </a:lnTo>
                <a:lnTo>
                  <a:pt x="0" y="0"/>
                </a:lnTo>
                <a:close/>
              </a:path>
            </a:pathLst>
          </a:custGeom>
          <a:blipFill>
            <a:blip r:embed="rId4"/>
            <a:stretch>
              <a:fillRect/>
            </a:stretch>
          </a:blipFill>
        </p:spPr>
        <p:txBody>
          <a:bodyPr/>
          <a:lstStyle/>
          <a:p>
            <a:endParaRPr lang="en-US"/>
          </a:p>
        </p:txBody>
      </p:sp>
      <p:grpSp>
        <p:nvGrpSpPr>
          <p:cNvPr id="12" name="Group 12"/>
          <p:cNvGrpSpPr/>
          <p:nvPr/>
        </p:nvGrpSpPr>
        <p:grpSpPr>
          <a:xfrm>
            <a:off x="10412161" y="1528510"/>
            <a:ext cx="6345467" cy="7229980"/>
            <a:chOff x="0" y="0"/>
            <a:chExt cx="1671234" cy="1904192"/>
          </a:xfrm>
        </p:grpSpPr>
        <p:sp>
          <p:nvSpPr>
            <p:cNvPr id="13" name="Freeform 13"/>
            <p:cNvSpPr/>
            <p:nvPr/>
          </p:nvSpPr>
          <p:spPr>
            <a:xfrm>
              <a:off x="0" y="0"/>
              <a:ext cx="1671234" cy="1904192"/>
            </a:xfrm>
            <a:custGeom>
              <a:avLst/>
              <a:gdLst/>
              <a:ahLst/>
              <a:cxnLst/>
              <a:rect l="l" t="t" r="r" b="b"/>
              <a:pathLst>
                <a:path w="1671234" h="1904192">
                  <a:moveTo>
                    <a:pt x="62224" y="0"/>
                  </a:moveTo>
                  <a:lnTo>
                    <a:pt x="1609011" y="0"/>
                  </a:lnTo>
                  <a:cubicBezTo>
                    <a:pt x="1643376" y="0"/>
                    <a:pt x="1671234" y="27858"/>
                    <a:pt x="1671234" y="62224"/>
                  </a:cubicBezTo>
                  <a:lnTo>
                    <a:pt x="1671234" y="1841969"/>
                  </a:lnTo>
                  <a:cubicBezTo>
                    <a:pt x="1671234" y="1876334"/>
                    <a:pt x="1643376" y="1904192"/>
                    <a:pt x="1609011" y="1904192"/>
                  </a:cubicBezTo>
                  <a:lnTo>
                    <a:pt x="62224" y="1904192"/>
                  </a:lnTo>
                  <a:cubicBezTo>
                    <a:pt x="27858" y="1904192"/>
                    <a:pt x="0" y="1876334"/>
                    <a:pt x="0" y="1841969"/>
                  </a:cubicBezTo>
                  <a:lnTo>
                    <a:pt x="0" y="62224"/>
                  </a:lnTo>
                  <a:cubicBezTo>
                    <a:pt x="0" y="27858"/>
                    <a:pt x="27858" y="0"/>
                    <a:pt x="62224" y="0"/>
                  </a:cubicBezTo>
                  <a:close/>
                </a:path>
              </a:pathLst>
            </a:custGeom>
            <a:solidFill>
              <a:srgbClr val="F7EFE2"/>
            </a:solidFill>
            <a:ln w="38100" cap="rnd">
              <a:solidFill>
                <a:srgbClr val="825445"/>
              </a:solidFill>
              <a:prstDash val="dash"/>
              <a:round/>
            </a:ln>
          </p:spPr>
          <p:txBody>
            <a:bodyPr/>
            <a:lstStyle/>
            <a:p>
              <a:endParaRPr lang="en-US"/>
            </a:p>
          </p:txBody>
        </p:sp>
        <p:sp>
          <p:nvSpPr>
            <p:cNvPr id="14" name="TextBox 14"/>
            <p:cNvSpPr txBox="1"/>
            <p:nvPr/>
          </p:nvSpPr>
          <p:spPr>
            <a:xfrm>
              <a:off x="0" y="-28575"/>
              <a:ext cx="1671234" cy="19327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a:off x="8604446" y="162762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5">
              <a:extLst>
                <a:ext uri="{96DAC541-7B7A-43D3-8B79-37D633B846F1}">
                  <asvg:svgBlip xmlns:asvg="http://schemas.microsoft.com/office/drawing/2016/SVG/main" r:embed="rId6"/>
                </a:ext>
              </a:extLst>
            </a:blip>
            <a:stretch>
              <a:fillRect b="-56269"/>
            </a:stretch>
          </a:blipFill>
        </p:spPr>
        <p:txBody>
          <a:bodyPr/>
          <a:lstStyle/>
          <a:p>
            <a:endParaRPr lang="en-US"/>
          </a:p>
        </p:txBody>
      </p:sp>
      <p:sp>
        <p:nvSpPr>
          <p:cNvPr id="16" name="Freeform 16"/>
          <p:cNvSpPr/>
          <p:nvPr/>
        </p:nvSpPr>
        <p:spPr>
          <a:xfrm>
            <a:off x="15755625" y="556306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Freeform 17"/>
          <p:cNvSpPr/>
          <p:nvPr/>
        </p:nvSpPr>
        <p:spPr>
          <a:xfrm>
            <a:off x="488925" y="456628"/>
            <a:ext cx="1889686" cy="1843440"/>
          </a:xfrm>
          <a:custGeom>
            <a:avLst/>
            <a:gdLst/>
            <a:ahLst/>
            <a:cxnLst/>
            <a:rect l="l" t="t" r="r" b="b"/>
            <a:pathLst>
              <a:path w="1889686" h="1843440">
                <a:moveTo>
                  <a:pt x="0" y="0"/>
                </a:moveTo>
                <a:lnTo>
                  <a:pt x="1889686" y="0"/>
                </a:lnTo>
                <a:lnTo>
                  <a:pt x="1889686" y="1843440"/>
                </a:lnTo>
                <a:lnTo>
                  <a:pt x="0" y="18434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9" name="TextBox 19"/>
          <p:cNvSpPr txBox="1"/>
          <p:nvPr/>
        </p:nvSpPr>
        <p:spPr>
          <a:xfrm rot="-336527">
            <a:off x="1725042" y="3319537"/>
            <a:ext cx="6386001" cy="3539430"/>
          </a:xfrm>
          <a:prstGeom prst="rect">
            <a:avLst/>
          </a:prstGeom>
        </p:spPr>
        <p:txBody>
          <a:bodyPr lIns="0" tIns="0" rIns="0" bIns="0" rtlCol="0" anchor="t">
            <a:spAutoFit/>
          </a:bodyPr>
          <a:lstStyle/>
          <a:p>
            <a:pPr algn="ctr"/>
            <a:r>
              <a:rPr lang="en-US" sz="11500" b="1">
                <a:latin typeface="Times New Roman" panose="02020603050405020304" pitchFamily="18" charset="0"/>
                <a:cs typeface="Times New Roman" panose="02020603050405020304" pitchFamily="18" charset="0"/>
              </a:rPr>
              <a:t>c. Bước 3 </a:t>
            </a:r>
            <a:r>
              <a:rPr lang="vi-VN" sz="11500" b="1">
                <a:latin typeface="Times New Roman" panose="02020603050405020304" pitchFamily="18" charset="0"/>
                <a:cs typeface="Times New Roman" panose="02020603050405020304" pitchFamily="18" charset="0"/>
              </a:rPr>
              <a:t>Viết</a:t>
            </a:r>
            <a:endParaRPr lang="en-GB" sz="11500">
              <a:latin typeface="Times New Roman" panose="02020603050405020304" pitchFamily="18" charset="0"/>
              <a:cs typeface="Times New Roman" panose="02020603050405020304" pitchFamily="18" charset="0"/>
            </a:endParaRPr>
          </a:p>
        </p:txBody>
      </p:sp>
      <p:sp>
        <p:nvSpPr>
          <p:cNvPr id="20" name="Rectangle 19"/>
          <p:cNvSpPr/>
          <p:nvPr/>
        </p:nvSpPr>
        <p:spPr>
          <a:xfrm>
            <a:off x="10589523" y="2222847"/>
            <a:ext cx="5946742" cy="5632311"/>
          </a:xfrm>
          <a:prstGeom prst="rect">
            <a:avLst/>
          </a:prstGeom>
        </p:spPr>
        <p:txBody>
          <a:bodyPr wrap="square">
            <a:spAutoFit/>
          </a:bodyPr>
          <a:lstStyle/>
          <a:p>
            <a:pPr algn="just">
              <a:spcAft>
                <a:spcPts val="0"/>
              </a:spcAft>
            </a:pP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Đủ cấu trúc ba phần: mở bài, thân bài và kết bài.</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Có thể mở bài bằng cách trực tiếp hoặc gián tiếp.</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Thân bài gồm các đoạn văn, mỗi đoạn văn là một ý lớn.</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Kết bài cần tổng hợp được các ý đã nêu ở thân bài.</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311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arn(inVertic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26635" y="36112"/>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1397247" y="1625443"/>
            <a:ext cx="15493506" cy="7872160"/>
            <a:chOff x="0" y="0"/>
            <a:chExt cx="4080594" cy="2073326"/>
          </a:xfrm>
        </p:grpSpPr>
        <p:sp>
          <p:nvSpPr>
            <p:cNvPr id="6" name="Freeform 6"/>
            <p:cNvSpPr/>
            <p:nvPr/>
          </p:nvSpPr>
          <p:spPr>
            <a:xfrm>
              <a:off x="0" y="0"/>
              <a:ext cx="4080594" cy="2073326"/>
            </a:xfrm>
            <a:custGeom>
              <a:avLst/>
              <a:gdLst/>
              <a:ahLst/>
              <a:cxnLst/>
              <a:rect l="l" t="t" r="r" b="b"/>
              <a:pathLst>
                <a:path w="4080594" h="2073326">
                  <a:moveTo>
                    <a:pt x="25484" y="0"/>
                  </a:moveTo>
                  <a:lnTo>
                    <a:pt x="4055110" y="0"/>
                  </a:lnTo>
                  <a:cubicBezTo>
                    <a:pt x="4061869" y="0"/>
                    <a:pt x="4068351" y="2685"/>
                    <a:pt x="4073130" y="7464"/>
                  </a:cubicBezTo>
                  <a:cubicBezTo>
                    <a:pt x="4077909" y="12243"/>
                    <a:pt x="4080594" y="18725"/>
                    <a:pt x="4080594" y="25484"/>
                  </a:cubicBezTo>
                  <a:lnTo>
                    <a:pt x="4080594" y="2047842"/>
                  </a:lnTo>
                  <a:cubicBezTo>
                    <a:pt x="4080594" y="2054601"/>
                    <a:pt x="4077909" y="2061083"/>
                    <a:pt x="4073130" y="2065862"/>
                  </a:cubicBezTo>
                  <a:cubicBezTo>
                    <a:pt x="4068351" y="2070641"/>
                    <a:pt x="4061869" y="2073326"/>
                    <a:pt x="4055110" y="2073326"/>
                  </a:cubicBezTo>
                  <a:lnTo>
                    <a:pt x="25484" y="2073326"/>
                  </a:lnTo>
                  <a:cubicBezTo>
                    <a:pt x="18725" y="2073326"/>
                    <a:pt x="12243" y="2070641"/>
                    <a:pt x="7464" y="2065862"/>
                  </a:cubicBezTo>
                  <a:cubicBezTo>
                    <a:pt x="2685" y="2061083"/>
                    <a:pt x="0" y="2054601"/>
                    <a:pt x="0" y="2047842"/>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7" name="TextBox 7"/>
            <p:cNvSpPr txBox="1"/>
            <p:nvPr/>
          </p:nvSpPr>
          <p:spPr>
            <a:xfrm>
              <a:off x="0" y="-28575"/>
              <a:ext cx="4080594" cy="21019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1482063" y="-318330"/>
            <a:ext cx="15493506" cy="1765390"/>
            <a:chOff x="0" y="0"/>
            <a:chExt cx="4080594" cy="464959"/>
          </a:xfrm>
        </p:grpSpPr>
        <p:sp>
          <p:nvSpPr>
            <p:cNvPr id="9" name="Freeform 9"/>
            <p:cNvSpPr/>
            <p:nvPr/>
          </p:nvSpPr>
          <p:spPr>
            <a:xfrm>
              <a:off x="0" y="0"/>
              <a:ext cx="4080594" cy="464959"/>
            </a:xfrm>
            <a:custGeom>
              <a:avLst/>
              <a:gdLst/>
              <a:ahLst/>
              <a:cxnLst/>
              <a:rect l="l" t="t" r="r" b="b"/>
              <a:pathLst>
                <a:path w="4080594" h="464959">
                  <a:moveTo>
                    <a:pt x="25484" y="0"/>
                  </a:moveTo>
                  <a:lnTo>
                    <a:pt x="4055110" y="0"/>
                  </a:lnTo>
                  <a:cubicBezTo>
                    <a:pt x="4061869" y="0"/>
                    <a:pt x="4068351" y="2685"/>
                    <a:pt x="4073130" y="7464"/>
                  </a:cubicBezTo>
                  <a:cubicBezTo>
                    <a:pt x="4077909" y="12243"/>
                    <a:pt x="4080594" y="18725"/>
                    <a:pt x="4080594" y="25484"/>
                  </a:cubicBezTo>
                  <a:lnTo>
                    <a:pt x="4080594" y="439475"/>
                  </a:lnTo>
                  <a:cubicBezTo>
                    <a:pt x="4080594" y="446233"/>
                    <a:pt x="4077909" y="452715"/>
                    <a:pt x="4073130" y="457495"/>
                  </a:cubicBezTo>
                  <a:cubicBezTo>
                    <a:pt x="4068351" y="462274"/>
                    <a:pt x="4061869" y="464959"/>
                    <a:pt x="4055110" y="464959"/>
                  </a:cubicBezTo>
                  <a:lnTo>
                    <a:pt x="25484" y="464959"/>
                  </a:lnTo>
                  <a:cubicBezTo>
                    <a:pt x="11410" y="464959"/>
                    <a:pt x="0" y="453549"/>
                    <a:pt x="0" y="439475"/>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10" name="TextBox 10"/>
            <p:cNvSpPr txBox="1"/>
            <p:nvPr/>
          </p:nvSpPr>
          <p:spPr>
            <a:xfrm>
              <a:off x="0" y="-28575"/>
              <a:ext cx="4080594" cy="49353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1" name="Group 11"/>
          <p:cNvGrpSpPr/>
          <p:nvPr/>
        </p:nvGrpSpPr>
        <p:grpSpPr>
          <a:xfrm>
            <a:off x="1821328" y="2827527"/>
            <a:ext cx="14645344" cy="6273254"/>
            <a:chOff x="0" y="0"/>
            <a:chExt cx="3857210" cy="1652215"/>
          </a:xfrm>
        </p:grpSpPr>
        <p:sp>
          <p:nvSpPr>
            <p:cNvPr id="12" name="Freeform 12"/>
            <p:cNvSpPr/>
            <p:nvPr/>
          </p:nvSpPr>
          <p:spPr>
            <a:xfrm>
              <a:off x="0" y="0"/>
              <a:ext cx="3857210" cy="1652215"/>
            </a:xfrm>
            <a:custGeom>
              <a:avLst/>
              <a:gdLst/>
              <a:ahLst/>
              <a:cxnLst/>
              <a:rect l="l" t="t" r="r" b="b"/>
              <a:pathLst>
                <a:path w="3857210" h="1652215">
                  <a:moveTo>
                    <a:pt x="26960" y="0"/>
                  </a:moveTo>
                  <a:lnTo>
                    <a:pt x="3830250" y="0"/>
                  </a:lnTo>
                  <a:cubicBezTo>
                    <a:pt x="3845140" y="0"/>
                    <a:pt x="3857210" y="12070"/>
                    <a:pt x="3857210" y="26960"/>
                  </a:cubicBezTo>
                  <a:lnTo>
                    <a:pt x="3857210" y="1625255"/>
                  </a:lnTo>
                  <a:cubicBezTo>
                    <a:pt x="3857210" y="1640145"/>
                    <a:pt x="3845140" y="1652215"/>
                    <a:pt x="3830250" y="1652215"/>
                  </a:cubicBezTo>
                  <a:lnTo>
                    <a:pt x="26960" y="1652215"/>
                  </a:lnTo>
                  <a:cubicBezTo>
                    <a:pt x="12070" y="1652215"/>
                    <a:pt x="0" y="1640145"/>
                    <a:pt x="0" y="1625255"/>
                  </a:cubicBezTo>
                  <a:lnTo>
                    <a:pt x="0" y="26960"/>
                  </a:lnTo>
                  <a:cubicBezTo>
                    <a:pt x="0" y="12070"/>
                    <a:pt x="12070" y="0"/>
                    <a:pt x="26960" y="0"/>
                  </a:cubicBezTo>
                  <a:close/>
                </a:path>
              </a:pathLst>
            </a:custGeom>
            <a:solidFill>
              <a:srgbClr val="F7EFE2"/>
            </a:solidFill>
            <a:ln w="38100" cap="rnd">
              <a:solidFill>
                <a:srgbClr val="AEA36F"/>
              </a:solidFill>
              <a:prstDash val="dash"/>
              <a:round/>
            </a:ln>
          </p:spPr>
          <p:txBody>
            <a:bodyPr/>
            <a:lstStyle/>
            <a:p>
              <a:endParaRPr lang="en-US"/>
            </a:p>
          </p:txBody>
        </p:sp>
        <p:sp>
          <p:nvSpPr>
            <p:cNvPr id="13" name="TextBox 13"/>
            <p:cNvSpPr txBox="1"/>
            <p:nvPr/>
          </p:nvSpPr>
          <p:spPr>
            <a:xfrm>
              <a:off x="0" y="-28575"/>
              <a:ext cx="3857210" cy="168079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5826279" y="5722537"/>
            <a:ext cx="2128948" cy="4564463"/>
          </a:xfrm>
          <a:custGeom>
            <a:avLst/>
            <a:gdLst/>
            <a:ahLst/>
            <a:cxnLst/>
            <a:rect l="l" t="t" r="r" b="b"/>
            <a:pathLst>
              <a:path w="2128948" h="4564463">
                <a:moveTo>
                  <a:pt x="0" y="0"/>
                </a:moveTo>
                <a:lnTo>
                  <a:pt x="2128948" y="0"/>
                </a:lnTo>
                <a:lnTo>
                  <a:pt x="2128948" y="4564463"/>
                </a:lnTo>
                <a:lnTo>
                  <a:pt x="0" y="45644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5400000">
            <a:off x="8689262" y="-4308184"/>
            <a:ext cx="1079108" cy="11510488"/>
          </a:xfrm>
          <a:custGeom>
            <a:avLst/>
            <a:gdLst/>
            <a:ahLst/>
            <a:cxnLst/>
            <a:rect l="l" t="t" r="r" b="b"/>
            <a:pathLst>
              <a:path w="1079108" h="11510488">
                <a:moveTo>
                  <a:pt x="0" y="0"/>
                </a:moveTo>
                <a:lnTo>
                  <a:pt x="1079108" y="0"/>
                </a:lnTo>
                <a:lnTo>
                  <a:pt x="1079108" y="11510488"/>
                </a:lnTo>
                <a:lnTo>
                  <a:pt x="0" y="115104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9601665" flipH="1">
            <a:off x="611095" y="-26721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TextBox 17"/>
          <p:cNvSpPr txBox="1"/>
          <p:nvPr/>
        </p:nvSpPr>
        <p:spPr>
          <a:xfrm>
            <a:off x="3271476" y="3027853"/>
            <a:ext cx="11801858" cy="1661993"/>
          </a:xfrm>
          <a:prstGeom prst="rect">
            <a:avLst/>
          </a:prstGeom>
        </p:spPr>
        <p:txBody>
          <a:bodyPr lIns="0" tIns="0" rIns="0" bIns="0" rtlCol="0" anchor="t">
            <a:spAutoFit/>
          </a:bodyPr>
          <a:lstStyle/>
          <a:p>
            <a:pPr algn="ctr"/>
            <a:r>
              <a:rPr lang="en-US" sz="5400" b="1">
                <a:latin typeface="Times New Roman" panose="02020603050405020304" pitchFamily="18" charset="0"/>
                <a:cs typeface="Times New Roman" panose="02020603050405020304" pitchFamily="18" charset="0"/>
              </a:rPr>
              <a:t>d. Bước 4: Xem lại, chỉnh sửa và rút kinh nghiệm</a:t>
            </a:r>
            <a:endParaRPr lang="en-GB" sz="5400">
              <a:latin typeface="Times New Roman" panose="02020603050405020304" pitchFamily="18" charset="0"/>
              <a:cs typeface="Times New Roman" panose="02020603050405020304" pitchFamily="18" charset="0"/>
            </a:endParaRPr>
          </a:p>
        </p:txBody>
      </p:sp>
      <p:sp>
        <p:nvSpPr>
          <p:cNvPr id="18" name="TextBox 18"/>
          <p:cNvSpPr txBox="1"/>
          <p:nvPr/>
        </p:nvSpPr>
        <p:spPr>
          <a:xfrm>
            <a:off x="2484575" y="5215970"/>
            <a:ext cx="13375661" cy="3077766"/>
          </a:xfrm>
          <a:prstGeom prst="rect">
            <a:avLst/>
          </a:prstGeom>
        </p:spPr>
        <p:txBody>
          <a:bodyPr wrap="square" lIns="0" tIns="0" rIns="0" bIns="0" rtlCol="0" anchor="t">
            <a:spAutoFit/>
          </a:bodyPr>
          <a:lstStyle/>
          <a:p>
            <a:pPr algn="just"/>
            <a:r>
              <a:rPr lang="en-US" sz="4000" b="1">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Đọc lại bài văn đã viết, đối chiếu với mục 1. Định hướng và yêu cầu đã nêu ở các bước (chuẩn bị, tìm ý và lập dàn ý) để:</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Kiểm tra về nội dung và hình thức (bố cục, diễn đạt, trình bày).</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Nhận biết các lỗi còn mắc phải và cách chỉnh sửa.</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Tự đánh giá kết quả viết.</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5572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F7765"/>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grpSp>
      <p:grpSp>
        <p:nvGrpSpPr>
          <p:cNvPr id="5" name="Group 5"/>
          <p:cNvGrpSpPr/>
          <p:nvPr/>
        </p:nvGrpSpPr>
        <p:grpSpPr>
          <a:xfrm rot="113656">
            <a:off x="2025261" y="1550886"/>
            <a:ext cx="15080543" cy="7722103"/>
            <a:chOff x="0" y="0"/>
            <a:chExt cx="3971830" cy="2033805"/>
          </a:xfrm>
        </p:grpSpPr>
        <p:sp>
          <p:nvSpPr>
            <p:cNvPr id="6" name="Freeform 6"/>
            <p:cNvSpPr/>
            <p:nvPr/>
          </p:nvSpPr>
          <p:spPr>
            <a:xfrm>
              <a:off x="0" y="0"/>
              <a:ext cx="3971830" cy="2033805"/>
            </a:xfrm>
            <a:custGeom>
              <a:avLst/>
              <a:gdLst/>
              <a:ahLst/>
              <a:cxnLst/>
              <a:rect l="l" t="t" r="r" b="b"/>
              <a:pathLst>
                <a:path w="3971830" h="2033805">
                  <a:moveTo>
                    <a:pt x="26182" y="0"/>
                  </a:moveTo>
                  <a:lnTo>
                    <a:pt x="3945648" y="0"/>
                  </a:lnTo>
                  <a:cubicBezTo>
                    <a:pt x="3960108" y="0"/>
                    <a:pt x="3971830" y="11722"/>
                    <a:pt x="3971830" y="26182"/>
                  </a:cubicBezTo>
                  <a:lnTo>
                    <a:pt x="3971830" y="2007623"/>
                  </a:lnTo>
                  <a:cubicBezTo>
                    <a:pt x="3971830" y="2014567"/>
                    <a:pt x="3969072" y="2021226"/>
                    <a:pt x="3964162" y="2026136"/>
                  </a:cubicBezTo>
                  <a:cubicBezTo>
                    <a:pt x="3959251" y="2031047"/>
                    <a:pt x="3952592" y="2033805"/>
                    <a:pt x="3945648" y="2033805"/>
                  </a:cubicBezTo>
                  <a:lnTo>
                    <a:pt x="26182" y="2033805"/>
                  </a:lnTo>
                  <a:cubicBezTo>
                    <a:pt x="19238" y="2033805"/>
                    <a:pt x="12579" y="2031047"/>
                    <a:pt x="7669" y="2026136"/>
                  </a:cubicBezTo>
                  <a:cubicBezTo>
                    <a:pt x="2758" y="2021226"/>
                    <a:pt x="0" y="2014567"/>
                    <a:pt x="0" y="2007623"/>
                  </a:cubicBezTo>
                  <a:lnTo>
                    <a:pt x="0" y="26182"/>
                  </a:lnTo>
                  <a:cubicBezTo>
                    <a:pt x="0" y="19238"/>
                    <a:pt x="2758" y="12579"/>
                    <a:pt x="7669" y="7669"/>
                  </a:cubicBezTo>
                  <a:cubicBezTo>
                    <a:pt x="12579" y="2758"/>
                    <a:pt x="19238" y="0"/>
                    <a:pt x="26182" y="0"/>
                  </a:cubicBezTo>
                  <a:close/>
                </a:path>
              </a:pathLst>
            </a:custGeom>
            <a:solidFill>
              <a:srgbClr val="ECD7C1"/>
            </a:solidFill>
          </p:spPr>
          <p:txBody>
            <a:bodyPr/>
            <a:lstStyle/>
            <a:p>
              <a:endParaRPr lang="en-US"/>
            </a:p>
          </p:txBody>
        </p:sp>
        <p:sp>
          <p:nvSpPr>
            <p:cNvPr id="7" name="TextBox 7"/>
            <p:cNvSpPr txBox="1"/>
            <p:nvPr/>
          </p:nvSpPr>
          <p:spPr>
            <a:xfrm>
              <a:off x="0" y="-28575"/>
              <a:ext cx="3971830" cy="206238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rot="104834">
            <a:off x="3139768" y="2136395"/>
            <a:ext cx="13225815" cy="6502787"/>
            <a:chOff x="0" y="0"/>
            <a:chExt cx="3483342" cy="1712668"/>
          </a:xfrm>
        </p:grpSpPr>
        <p:sp>
          <p:nvSpPr>
            <p:cNvPr id="9" name="Freeform 9"/>
            <p:cNvSpPr/>
            <p:nvPr/>
          </p:nvSpPr>
          <p:spPr>
            <a:xfrm>
              <a:off x="0" y="0"/>
              <a:ext cx="3483342" cy="1712668"/>
            </a:xfrm>
            <a:custGeom>
              <a:avLst/>
              <a:gdLst/>
              <a:ahLst/>
              <a:cxnLst/>
              <a:rect l="l" t="t" r="r" b="b"/>
              <a:pathLst>
                <a:path w="3483342" h="1712668">
                  <a:moveTo>
                    <a:pt x="29854" y="0"/>
                  </a:moveTo>
                  <a:lnTo>
                    <a:pt x="3453489" y="0"/>
                  </a:lnTo>
                  <a:cubicBezTo>
                    <a:pt x="3469977" y="0"/>
                    <a:pt x="3483342" y="13366"/>
                    <a:pt x="3483342" y="29854"/>
                  </a:cubicBezTo>
                  <a:lnTo>
                    <a:pt x="3483342" y="1682815"/>
                  </a:lnTo>
                  <a:cubicBezTo>
                    <a:pt x="3483342" y="1699302"/>
                    <a:pt x="3469977" y="1712668"/>
                    <a:pt x="3453489" y="1712668"/>
                  </a:cubicBezTo>
                  <a:lnTo>
                    <a:pt x="29854" y="1712668"/>
                  </a:lnTo>
                  <a:cubicBezTo>
                    <a:pt x="13366" y="1712668"/>
                    <a:pt x="0" y="1699302"/>
                    <a:pt x="0" y="1682815"/>
                  </a:cubicBezTo>
                  <a:lnTo>
                    <a:pt x="0" y="29854"/>
                  </a:lnTo>
                  <a:cubicBezTo>
                    <a:pt x="0" y="13366"/>
                    <a:pt x="13366" y="0"/>
                    <a:pt x="29854" y="0"/>
                  </a:cubicBezTo>
                  <a:close/>
                </a:path>
              </a:pathLst>
            </a:custGeom>
            <a:solidFill>
              <a:srgbClr val="FAF9F0"/>
            </a:solidFill>
          </p:spPr>
          <p:txBody>
            <a:bodyPr/>
            <a:lstStyle/>
            <a:p>
              <a:endParaRPr lang="en-US"/>
            </a:p>
          </p:txBody>
        </p:sp>
        <p:sp>
          <p:nvSpPr>
            <p:cNvPr id="10" name="TextBox 10"/>
            <p:cNvSpPr txBox="1"/>
            <p:nvPr/>
          </p:nvSpPr>
          <p:spPr>
            <a:xfrm>
              <a:off x="0" y="-28575"/>
              <a:ext cx="3483342" cy="17412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rot="113656">
            <a:off x="-3602615" y="1209218"/>
            <a:ext cx="5310462" cy="7722103"/>
            <a:chOff x="0" y="0"/>
            <a:chExt cx="1398640" cy="2033805"/>
          </a:xfrm>
        </p:grpSpPr>
        <p:sp>
          <p:nvSpPr>
            <p:cNvPr id="12" name="Freeform 12"/>
            <p:cNvSpPr/>
            <p:nvPr/>
          </p:nvSpPr>
          <p:spPr>
            <a:xfrm>
              <a:off x="0" y="0"/>
              <a:ext cx="1398640" cy="2033805"/>
            </a:xfrm>
            <a:custGeom>
              <a:avLst/>
              <a:gdLst/>
              <a:ahLst/>
              <a:cxnLst/>
              <a:rect l="l" t="t" r="r" b="b"/>
              <a:pathLst>
                <a:path w="1398640" h="2033805">
                  <a:moveTo>
                    <a:pt x="74351" y="0"/>
                  </a:moveTo>
                  <a:lnTo>
                    <a:pt x="1324289" y="0"/>
                  </a:lnTo>
                  <a:cubicBezTo>
                    <a:pt x="1344008" y="0"/>
                    <a:pt x="1362920" y="7833"/>
                    <a:pt x="1376863" y="21777"/>
                  </a:cubicBezTo>
                  <a:cubicBezTo>
                    <a:pt x="1390807" y="35720"/>
                    <a:pt x="1398640" y="54632"/>
                    <a:pt x="1398640" y="74351"/>
                  </a:cubicBezTo>
                  <a:lnTo>
                    <a:pt x="1398640" y="1959454"/>
                  </a:lnTo>
                  <a:cubicBezTo>
                    <a:pt x="1398640" y="1979173"/>
                    <a:pt x="1390807" y="1998085"/>
                    <a:pt x="1376863" y="2012028"/>
                  </a:cubicBezTo>
                  <a:cubicBezTo>
                    <a:pt x="1362920" y="2025971"/>
                    <a:pt x="1344008" y="2033805"/>
                    <a:pt x="1324289" y="2033805"/>
                  </a:cubicBezTo>
                  <a:lnTo>
                    <a:pt x="74351" y="2033805"/>
                  </a:lnTo>
                  <a:cubicBezTo>
                    <a:pt x="54632" y="2033805"/>
                    <a:pt x="35720" y="2025971"/>
                    <a:pt x="21777" y="2012028"/>
                  </a:cubicBezTo>
                  <a:cubicBezTo>
                    <a:pt x="7833" y="1998085"/>
                    <a:pt x="0" y="1979173"/>
                    <a:pt x="0" y="1959454"/>
                  </a:cubicBezTo>
                  <a:lnTo>
                    <a:pt x="0" y="74351"/>
                  </a:lnTo>
                  <a:cubicBezTo>
                    <a:pt x="0" y="54632"/>
                    <a:pt x="7833" y="35720"/>
                    <a:pt x="21777" y="21777"/>
                  </a:cubicBezTo>
                  <a:cubicBezTo>
                    <a:pt x="35720" y="7833"/>
                    <a:pt x="54632" y="0"/>
                    <a:pt x="74351" y="0"/>
                  </a:cubicBezTo>
                  <a:close/>
                </a:path>
              </a:pathLst>
            </a:custGeom>
            <a:solidFill>
              <a:srgbClr val="ECD7C1"/>
            </a:solidFill>
          </p:spPr>
          <p:txBody>
            <a:bodyPr/>
            <a:lstStyle/>
            <a:p>
              <a:endParaRPr lang="en-US"/>
            </a:p>
          </p:txBody>
        </p:sp>
        <p:sp>
          <p:nvSpPr>
            <p:cNvPr id="13" name="TextBox 13"/>
            <p:cNvSpPr txBox="1"/>
            <p:nvPr/>
          </p:nvSpPr>
          <p:spPr>
            <a:xfrm>
              <a:off x="0" y="-28575"/>
              <a:ext cx="1398640" cy="206238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rot="114685">
            <a:off x="3149061" y="2096313"/>
            <a:ext cx="13207230" cy="6537579"/>
          </a:xfrm>
          <a:custGeom>
            <a:avLst/>
            <a:gdLst/>
            <a:ahLst/>
            <a:cxnLst/>
            <a:rect l="l" t="t" r="r" b="b"/>
            <a:pathLst>
              <a:path w="13207230" h="6537579">
                <a:moveTo>
                  <a:pt x="0" y="0"/>
                </a:moveTo>
                <a:lnTo>
                  <a:pt x="13207230" y="0"/>
                </a:lnTo>
                <a:lnTo>
                  <a:pt x="13207230" y="6537579"/>
                </a:lnTo>
                <a:lnTo>
                  <a:pt x="0" y="6537579"/>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5" name="Freeform 15"/>
          <p:cNvSpPr/>
          <p:nvPr/>
        </p:nvSpPr>
        <p:spPr>
          <a:xfrm rot="132327">
            <a:off x="1287777" y="1955792"/>
            <a:ext cx="1142189" cy="6649712"/>
          </a:xfrm>
          <a:custGeom>
            <a:avLst/>
            <a:gdLst/>
            <a:ahLst/>
            <a:cxnLst/>
            <a:rect l="l" t="t" r="r" b="b"/>
            <a:pathLst>
              <a:path w="1142189" h="6649712">
                <a:moveTo>
                  <a:pt x="0" y="0"/>
                </a:moveTo>
                <a:lnTo>
                  <a:pt x="1142189" y="0"/>
                </a:lnTo>
                <a:lnTo>
                  <a:pt x="1142189" y="6649712"/>
                </a:lnTo>
                <a:lnTo>
                  <a:pt x="0" y="6649712"/>
                </a:lnTo>
                <a:lnTo>
                  <a:pt x="0" y="0"/>
                </a:lnTo>
                <a:close/>
              </a:path>
            </a:pathLst>
          </a:custGeom>
          <a:blipFill>
            <a:blip r:embed="rId8">
              <a:extLst>
                <a:ext uri="{96DAC541-7B7A-43D3-8B79-37D633B846F1}">
                  <asvg:svgBlip xmlns:asvg="http://schemas.microsoft.com/office/drawing/2016/SVG/main" r:embed="rId9"/>
                </a:ext>
              </a:extLst>
            </a:blip>
            <a:stretch>
              <a:fillRect b="-83216"/>
            </a:stretch>
          </a:blipFill>
        </p:spPr>
        <p:txBody>
          <a:bodyPr/>
          <a:lstStyle/>
          <a:p>
            <a:endParaRPr lang="en-US"/>
          </a:p>
        </p:txBody>
      </p:sp>
      <p:sp>
        <p:nvSpPr>
          <p:cNvPr id="16" name="Freeform 16"/>
          <p:cNvSpPr/>
          <p:nvPr/>
        </p:nvSpPr>
        <p:spPr>
          <a:xfrm>
            <a:off x="2385760" y="5070270"/>
            <a:ext cx="3470702" cy="5932823"/>
          </a:xfrm>
          <a:custGeom>
            <a:avLst/>
            <a:gdLst/>
            <a:ahLst/>
            <a:cxnLst/>
            <a:rect l="l" t="t" r="r" b="b"/>
            <a:pathLst>
              <a:path w="3470702" h="5932823">
                <a:moveTo>
                  <a:pt x="0" y="0"/>
                </a:moveTo>
                <a:lnTo>
                  <a:pt x="3470702" y="0"/>
                </a:lnTo>
                <a:lnTo>
                  <a:pt x="3470702" y="5932823"/>
                </a:lnTo>
                <a:lnTo>
                  <a:pt x="0" y="593282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7" name="Freeform 17"/>
          <p:cNvSpPr/>
          <p:nvPr/>
        </p:nvSpPr>
        <p:spPr>
          <a:xfrm rot="1909642">
            <a:off x="13109592" y="-600144"/>
            <a:ext cx="6235931" cy="4887510"/>
          </a:xfrm>
          <a:custGeom>
            <a:avLst/>
            <a:gdLst/>
            <a:ahLst/>
            <a:cxnLst/>
            <a:rect l="l" t="t" r="r" b="b"/>
            <a:pathLst>
              <a:path w="6235931" h="4887510">
                <a:moveTo>
                  <a:pt x="0" y="0"/>
                </a:moveTo>
                <a:lnTo>
                  <a:pt x="6235931" y="0"/>
                </a:lnTo>
                <a:lnTo>
                  <a:pt x="6235931" y="4887509"/>
                </a:lnTo>
                <a:lnTo>
                  <a:pt x="0" y="488750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9" name="Rectangle 18"/>
          <p:cNvSpPr/>
          <p:nvPr/>
        </p:nvSpPr>
        <p:spPr>
          <a:xfrm rot="159249">
            <a:off x="5063632" y="2764610"/>
            <a:ext cx="9144000" cy="4893647"/>
          </a:xfrm>
          <a:prstGeom prst="rect">
            <a:avLst/>
          </a:prstGeom>
        </p:spPr>
        <p:txBody>
          <a:bodyPr>
            <a:spAutoFit/>
          </a:bodyPr>
          <a:lstStyle/>
          <a:p>
            <a:pPr algn="ctr">
              <a:lnSpc>
                <a:spcPct val="130000"/>
              </a:lnSpc>
              <a:spcAft>
                <a:spcPts val="0"/>
              </a:spcAft>
            </a:pPr>
            <a:r>
              <a:rPr lang="vi-VN" sz="6000" b="1">
                <a:effectLst>
                  <a:glow rad="101600">
                    <a:schemeClr val="accent2">
                      <a:satMod val="175000"/>
                      <a:alpha val="40000"/>
                    </a:schemeClr>
                  </a:glow>
                </a:effectLst>
                <a:latin typeface="Times New Roman" panose="02020603050405020304" pitchFamily="18" charset="0"/>
                <a:ea typeface="Calibri" panose="020F0502020204030204" pitchFamily="34" charset="0"/>
                <a:cs typeface="Times New Roman" panose="02020603050405020304" pitchFamily="18" charset="0"/>
              </a:rPr>
              <a:t>BẢNG KIỂM KĨ NĂNG VIẾT BÀI VĂN PHÂN TÍCH MỘT </a:t>
            </a:r>
            <a:endParaRPr lang="en-GB" sz="6000">
              <a:effectLst>
                <a:glow rad="101600">
                  <a:schemeClr val="accent2">
                    <a:satMod val="175000"/>
                    <a:alpha val="40000"/>
                  </a:schemeClr>
                </a:glow>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30000"/>
              </a:lnSpc>
              <a:spcAft>
                <a:spcPts val="0"/>
              </a:spcAft>
            </a:pPr>
            <a:r>
              <a:rPr lang="en-US" sz="6000" b="1">
                <a:effectLst>
                  <a:glow rad="101600">
                    <a:schemeClr val="accent2">
                      <a:satMod val="175000"/>
                      <a:alpha val="40000"/>
                    </a:schemeClr>
                  </a:glow>
                </a:effectLst>
                <a:latin typeface="Times New Roman" panose="02020603050405020304" pitchFamily="18" charset="0"/>
                <a:ea typeface="Calibri" panose="020F0502020204030204" pitchFamily="34" charset="0"/>
                <a:cs typeface="Times New Roman" panose="02020603050405020304" pitchFamily="18" charset="0"/>
              </a:rPr>
              <a:t>TÁC PHẨM TRUYỆN</a:t>
            </a:r>
            <a:endParaRPr lang="en-GB" sz="6000">
              <a:effectLst>
                <a:glow rad="101600">
                  <a:schemeClr val="accent2">
                    <a:satMod val="175000"/>
                    <a:alpha val="40000"/>
                  </a:schemeClr>
                </a:glo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2036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arn(inVertical)">
                                      <p:cBhvr>
                                        <p:cTn id="7" dur="500"/>
                                        <p:tgtEl>
                                          <p:spTgt spid="19">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9">
                                            <p:txEl>
                                              <p:pRg st="1" end="1"/>
                                            </p:txEl>
                                          </p:spTgt>
                                        </p:tgtEl>
                                        <p:attrNameLst>
                                          <p:attrName>style.visibility</p:attrName>
                                        </p:attrNameLst>
                                      </p:cBhvr>
                                      <p:to>
                                        <p:strVal val="visible"/>
                                      </p:to>
                                    </p:set>
                                    <p:animEffect transition="in" filter="barn(inVertical)">
                                      <p:cBhvr>
                                        <p:cTn id="10"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2" name="Table 1"/>
          <p:cNvGraphicFramePr>
            <a:graphicFrameLocks noGrp="1"/>
          </p:cNvGraphicFramePr>
          <p:nvPr>
            <p:extLst>
              <p:ext uri="{D42A27DB-BD31-4B8C-83A1-F6EECF244321}">
                <p14:modId xmlns:p14="http://schemas.microsoft.com/office/powerpoint/2010/main" val="3397007155"/>
              </p:ext>
            </p:extLst>
          </p:nvPr>
        </p:nvGraphicFramePr>
        <p:xfrm>
          <a:off x="1125624" y="571500"/>
          <a:ext cx="16628976" cy="887577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235835">
                  <a:extLst>
                    <a:ext uri="{9D8B030D-6E8A-4147-A177-3AD203B41FA5}">
                      <a16:colId xmlns:a16="http://schemas.microsoft.com/office/drawing/2014/main" val="20000"/>
                    </a:ext>
                  </a:extLst>
                </a:gridCol>
                <a:gridCol w="11802341">
                  <a:extLst>
                    <a:ext uri="{9D8B030D-6E8A-4147-A177-3AD203B41FA5}">
                      <a16:colId xmlns:a16="http://schemas.microsoft.com/office/drawing/2014/main" val="20001"/>
                    </a:ext>
                  </a:extLst>
                </a:gridCol>
                <a:gridCol w="868519">
                  <a:extLst>
                    <a:ext uri="{9D8B030D-6E8A-4147-A177-3AD203B41FA5}">
                      <a16:colId xmlns:a16="http://schemas.microsoft.com/office/drawing/2014/main" val="20002"/>
                    </a:ext>
                  </a:extLst>
                </a:gridCol>
                <a:gridCol w="1722281">
                  <a:extLst>
                    <a:ext uri="{9D8B030D-6E8A-4147-A177-3AD203B41FA5}">
                      <a16:colId xmlns:a16="http://schemas.microsoft.com/office/drawing/2014/main" val="20003"/>
                    </a:ext>
                  </a:extLst>
                </a:gridCol>
              </a:tblGrid>
              <a:tr h="411451">
                <a:tc gridSpan="2">
                  <a:txBody>
                    <a:bodyPr/>
                    <a:lstStyle/>
                    <a:p>
                      <a:pPr algn="ct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Nội dung kiểm tra</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Chưa 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17177">
                <a:tc>
                  <a:txBody>
                    <a:bodyPr/>
                    <a:lstStyle/>
                    <a:p>
                      <a:pP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Mở bài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90170" algn="l"/>
                        </a:tabLst>
                      </a:pPr>
                      <a:r>
                        <a:rPr lang="nl-NL" sz="3200">
                          <a:effectLst/>
                          <a:latin typeface="Times New Roman" panose="02020603050405020304" pitchFamily="18" charset="0"/>
                          <a:ea typeface="Calibri" panose="020F0502020204030204" pitchFamily="34" charset="0"/>
                          <a:cs typeface="Times New Roman" panose="02020603050405020304" pitchFamily="18" charset="0"/>
                        </a:rPr>
                        <a:t>Đã giới thiệu được tác giả, tác phẩm (nhan đề); khái quát chung về tác phẩm truyện.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1451">
                <a:tc rowSpan="3">
                  <a:txBody>
                    <a:bodyPr/>
                    <a:lstStyle/>
                    <a:p>
                      <a:pP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Thân bài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171450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Đã chỉ rõ </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 đề và phân tích chủ đề </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tác phẩm truyện ngắn “</a:t>
                      </a:r>
                      <a:r>
                        <a:rPr lang="nl-NL"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Làng</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902">
                <a:tc vMerge="1">
                  <a:txBody>
                    <a:bodyPr/>
                    <a:lstStyle/>
                    <a:p>
                      <a:endParaRPr lang="en-GB"/>
                    </a:p>
                  </a:txBody>
                  <a:tcPr/>
                </a:tc>
                <a:tc>
                  <a:txBody>
                    <a:bodyPr/>
                    <a:lstStyle/>
                    <a:p>
                      <a:pPr algn="just">
                        <a:lnSpc>
                          <a:spcPct val="130000"/>
                        </a:lnSpc>
                        <a:spcAft>
                          <a:spcPts val="0"/>
                        </a:spcAft>
                        <a:tabLst>
                          <a:tab pos="90170" algn="l"/>
                        </a:tabLs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 phân tích, làm rõ một số nét đặc sắc về nghệ thuật của truyện ngắn “</a:t>
                      </a:r>
                      <a:r>
                        <a:rPr lang="nl-NL"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Làng</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(nhan đề, tình huống</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xây dựng nhân vật, ngôn ngữ,</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17177">
                <a:tc vMerge="1">
                  <a:txBody>
                    <a:bodyPr/>
                    <a:lstStyle/>
                    <a:p>
                      <a:endParaRPr lang="en-GB"/>
                    </a:p>
                  </a:txBody>
                  <a:tcPr/>
                </a:tc>
                <a:tc>
                  <a:txBody>
                    <a:bodyPr/>
                    <a:lstStyle/>
                    <a:p>
                      <a:pPr algn="just">
                        <a:lnSpc>
                          <a:spcPct val="130000"/>
                        </a:lnSpc>
                        <a:spcAft>
                          <a:spcPts val="0"/>
                        </a:spcAft>
                        <a:tabLst>
                          <a:tab pos="90170" algn="l"/>
                        </a:tabLs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Đã nêu được những suy nghĩ, cảm xúc của bản thân về nội dung, nghệ thuật của truyện ngắn “</a:t>
                      </a: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Làng</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11451">
                <a:tc>
                  <a:txBody>
                    <a:bodyPr/>
                    <a:lstStyle/>
                    <a:p>
                      <a:pP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Kết bài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Khẳng định được giá trị nội dung, nghệ thuật của truyện ngắn “</a:t>
                      </a:r>
                      <a:r>
                        <a:rPr lang="nl-NL"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Làng</a:t>
                      </a: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11451">
                <a:tc rowSpan="4">
                  <a:txBody>
                    <a:bodyPr/>
                    <a:lstStyle/>
                    <a:p>
                      <a:pPr>
                        <a:lnSpc>
                          <a:spcPct val="130000"/>
                        </a:lnSpc>
                        <a:spcAft>
                          <a:spcPts val="0"/>
                        </a:spcAft>
                        <a:tabLst>
                          <a:tab pos="90170" algn="l"/>
                        </a:tabLst>
                      </a:pPr>
                      <a:r>
                        <a:rPr lang="nl-NL"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Kĩ năng, trình bày diễn 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Sắp xếp các ý triển khai và dẫn chứng hợp lí.</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05726">
                <a:tc vMerge="1">
                  <a:txBody>
                    <a:bodyPr/>
                    <a:lstStyle/>
                    <a:p>
                      <a:endParaRPr lang="en-GB"/>
                    </a:p>
                  </a:txBody>
                  <a:tcPr/>
                </a:tc>
                <a:tc>
                  <a:txBody>
                    <a:bodyPr/>
                    <a:lstStyle/>
                    <a:p>
                      <a:pPr algn="just">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Bố cục chặt chẽ, trình bày mạch lạc.</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05726">
                <a:tc vMerge="1">
                  <a:txBody>
                    <a:bodyPr/>
                    <a:lstStyle/>
                    <a:p>
                      <a:endParaRPr lang="en-GB"/>
                    </a:p>
                  </a:txBody>
                  <a:tcPr/>
                </a:tc>
                <a:tc>
                  <a:txBody>
                    <a:bodyPr/>
                    <a:lstStyle/>
                    <a:p>
                      <a:pPr algn="just">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Đảm bảo chính tả, dùng từ và diễn 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11451">
                <a:tc vMerge="1">
                  <a:txBody>
                    <a:bodyPr/>
                    <a:lstStyle/>
                    <a:p>
                      <a:endParaRPr lang="en-GB"/>
                    </a:p>
                  </a:txBody>
                  <a:tcPr/>
                </a:tc>
                <a:tc>
                  <a:txBody>
                    <a:bodyPr/>
                    <a:lstStyle/>
                    <a:p>
                      <a:pPr algn="just">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 dụng các từ ngữ, câu văn để liên kết các ý.</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90170" algn="l"/>
                        </a:tabLst>
                      </a:pPr>
                      <a:r>
                        <a:rPr lang="nl-NL"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50866" marR="50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88819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480122547"/>
              </p:ext>
            </p:extLst>
          </p:nvPr>
        </p:nvGraphicFramePr>
        <p:xfrm>
          <a:off x="1524000" y="2933700"/>
          <a:ext cx="15240000" cy="6258690"/>
        </p:xfrm>
        <a:graphic>
          <a:graphicData uri="http://schemas.openxmlformats.org/drawingml/2006/table">
            <a:tbl>
              <a:tblPr firstRow="1" firstCol="1" bandRow="1"/>
              <a:tblGrid>
                <a:gridCol w="11049000">
                  <a:extLst>
                    <a:ext uri="{9D8B030D-6E8A-4147-A177-3AD203B41FA5}">
                      <a16:colId xmlns:a16="http://schemas.microsoft.com/office/drawing/2014/main" val="20000"/>
                    </a:ext>
                  </a:extLst>
                </a:gridCol>
                <a:gridCol w="4191000">
                  <a:extLst>
                    <a:ext uri="{9D8B030D-6E8A-4147-A177-3AD203B41FA5}">
                      <a16:colId xmlns:a16="http://schemas.microsoft.com/office/drawing/2014/main" val="20001"/>
                    </a:ext>
                  </a:extLst>
                </a:gridCol>
              </a:tblGrid>
              <a:tr h="431044">
                <a:tc gridSpan="2">
                  <a:txBody>
                    <a:bodyPr/>
                    <a:lstStyle/>
                    <a:p>
                      <a:pPr algn="ctr">
                        <a:lnSpc>
                          <a:spcPct val="107000"/>
                        </a:lnSpc>
                        <a:spcAft>
                          <a:spcPts val="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3</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Cách thức phân tích nhân vật trong tác phẩm truyện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15522">
                <a:tc>
                  <a:txBody>
                    <a:bodyPr/>
                    <a:lstStyle/>
                    <a:p>
                      <a:pPr algn="ctr">
                        <a:lnSpc>
                          <a:spcPct val="107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Yêu cầu</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Trả lời</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4534">
                <a:tc>
                  <a:txBody>
                    <a:bodyPr/>
                    <a:lstStyle/>
                    <a:p>
                      <a:pPr algn="just">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Vai trò của nhân vật trong tác phẩm truyện</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62000">
                <a:tc>
                  <a:txBody>
                    <a:bodyPr/>
                    <a:lstStyle/>
                    <a:p>
                      <a:pPr algn="just">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Nhân vật thường được thể hiện ở các phương diện nào?</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Khi phân tích nhân vật cần làm gì với các phương diện đó?</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1825">
                <a:tc>
                  <a:txBody>
                    <a:bodyPr/>
                    <a:lstStyle/>
                    <a:p>
                      <a:pPr algn="just">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Phân tích nhân vật nhằm rút ra những điều gì?</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01776">
                <a:tc>
                  <a:txBody>
                    <a:bodyPr/>
                    <a:lstStyle/>
                    <a:p>
                      <a:pPr algn="just">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Để làm sáng tỏ nhân vật phân tích cần lưu ý điều gì?</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4747" marR="64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3" name="Rectangle 2"/>
          <p:cNvSpPr/>
          <p:nvPr/>
        </p:nvSpPr>
        <p:spPr>
          <a:xfrm>
            <a:off x="2017426" y="571500"/>
            <a:ext cx="13182599" cy="1754326"/>
          </a:xfrm>
          <a:prstGeom prst="rect">
            <a:avLst/>
          </a:prstGeom>
        </p:spPr>
        <p:txBody>
          <a:bodyPr wrap="square">
            <a:spAutoFit/>
          </a:bodyPr>
          <a:lstStyle/>
          <a:p>
            <a:pPr algn="ctr"/>
            <a:r>
              <a:rPr lang="en-US" sz="5400" b="1">
                <a:latin typeface="Times New Roman" panose="02020603050405020304" pitchFamily="18" charset="0"/>
                <a:ea typeface="Calibri" panose="020F0502020204030204" pitchFamily="34" charset="0"/>
                <a:cs typeface="Times New Roman" panose="02020603050405020304" pitchFamily="18" charset="0"/>
              </a:rPr>
              <a:t>2. Rèn luyện kĩ năng viết</a:t>
            </a:r>
            <a:endParaRPr lang="vi-VN" sz="5400" b="1">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5400" b="1">
                <a:latin typeface="Times New Roman" panose="02020603050405020304" pitchFamily="18" charset="0"/>
                <a:ea typeface="Calibri" panose="020F0502020204030204" pitchFamily="34" charset="0"/>
                <a:cs typeface="Times New Roman" panose="02020603050405020304" pitchFamily="18" charset="0"/>
              </a:rPr>
              <a:t>phân tích nhân vật trong tác phẩm truyện</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103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AA917E"/>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813294" y="921730"/>
            <a:ext cx="16727515" cy="8506112"/>
            <a:chOff x="0" y="0"/>
            <a:chExt cx="4405601" cy="2240293"/>
          </a:xfrm>
        </p:grpSpPr>
        <p:sp>
          <p:nvSpPr>
            <p:cNvPr id="6" name="Freeform 6"/>
            <p:cNvSpPr/>
            <p:nvPr/>
          </p:nvSpPr>
          <p:spPr>
            <a:xfrm>
              <a:off x="0" y="0"/>
              <a:ext cx="4405600" cy="2240293"/>
            </a:xfrm>
            <a:custGeom>
              <a:avLst/>
              <a:gdLst/>
              <a:ahLst/>
              <a:cxnLst/>
              <a:rect l="l" t="t" r="r" b="b"/>
              <a:pathLst>
                <a:path w="4405600" h="2240293">
                  <a:moveTo>
                    <a:pt x="23604" y="0"/>
                  </a:moveTo>
                  <a:lnTo>
                    <a:pt x="4381996" y="0"/>
                  </a:lnTo>
                  <a:cubicBezTo>
                    <a:pt x="4395033" y="0"/>
                    <a:pt x="4405600" y="10568"/>
                    <a:pt x="4405600" y="23604"/>
                  </a:cubicBezTo>
                  <a:lnTo>
                    <a:pt x="4405600" y="2216689"/>
                  </a:lnTo>
                  <a:cubicBezTo>
                    <a:pt x="4405600" y="2222949"/>
                    <a:pt x="4403114" y="2228953"/>
                    <a:pt x="4398687" y="2233379"/>
                  </a:cubicBezTo>
                  <a:cubicBezTo>
                    <a:pt x="4394260" y="2237806"/>
                    <a:pt x="4388257" y="2240293"/>
                    <a:pt x="4381996" y="2240293"/>
                  </a:cubicBezTo>
                  <a:lnTo>
                    <a:pt x="23604" y="2240293"/>
                  </a:lnTo>
                  <a:cubicBezTo>
                    <a:pt x="10568" y="2240293"/>
                    <a:pt x="0" y="2229725"/>
                    <a:pt x="0" y="2216689"/>
                  </a:cubicBezTo>
                  <a:lnTo>
                    <a:pt x="0" y="23604"/>
                  </a:lnTo>
                  <a:cubicBezTo>
                    <a:pt x="0" y="10568"/>
                    <a:pt x="10568" y="0"/>
                    <a:pt x="23604" y="0"/>
                  </a:cubicBezTo>
                  <a:close/>
                </a:path>
              </a:pathLst>
            </a:custGeom>
            <a:solidFill>
              <a:srgbClr val="F7EFE2"/>
            </a:solidFill>
            <a:ln cap="rnd">
              <a:noFill/>
              <a:prstDash val="dash"/>
              <a:round/>
            </a:ln>
          </p:spPr>
          <p:txBody>
            <a:bodyPr/>
            <a:lstStyle/>
            <a:p>
              <a:endParaRPr lang="en-US"/>
            </a:p>
          </p:txBody>
        </p:sp>
        <p:sp>
          <p:nvSpPr>
            <p:cNvPr id="7" name="TextBox 7"/>
            <p:cNvSpPr txBox="1"/>
            <p:nvPr/>
          </p:nvSpPr>
          <p:spPr>
            <a:xfrm>
              <a:off x="0" y="-28575"/>
              <a:ext cx="4405601"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315826" y="1292382"/>
            <a:ext cx="15729857" cy="7702235"/>
            <a:chOff x="0" y="0"/>
            <a:chExt cx="4142843" cy="2028572"/>
          </a:xfrm>
        </p:grpSpPr>
        <p:sp>
          <p:nvSpPr>
            <p:cNvPr id="9" name="Freeform 9"/>
            <p:cNvSpPr/>
            <p:nvPr/>
          </p:nvSpPr>
          <p:spPr>
            <a:xfrm>
              <a:off x="0" y="0"/>
              <a:ext cx="4142843" cy="2028572"/>
            </a:xfrm>
            <a:custGeom>
              <a:avLst/>
              <a:gdLst/>
              <a:ahLst/>
              <a:cxnLst/>
              <a:rect l="l" t="t" r="r" b="b"/>
              <a:pathLst>
                <a:path w="4142843" h="2028572">
                  <a:moveTo>
                    <a:pt x="25101" y="0"/>
                  </a:moveTo>
                  <a:lnTo>
                    <a:pt x="4117742" y="0"/>
                  </a:lnTo>
                  <a:cubicBezTo>
                    <a:pt x="4124399" y="0"/>
                    <a:pt x="4130784" y="2645"/>
                    <a:pt x="4135491" y="7352"/>
                  </a:cubicBezTo>
                  <a:cubicBezTo>
                    <a:pt x="4140198" y="12059"/>
                    <a:pt x="4142843" y="18444"/>
                    <a:pt x="4142843" y="25101"/>
                  </a:cubicBezTo>
                  <a:lnTo>
                    <a:pt x="4142843" y="2003471"/>
                  </a:lnTo>
                  <a:cubicBezTo>
                    <a:pt x="4142843" y="2010128"/>
                    <a:pt x="4140198" y="2016513"/>
                    <a:pt x="4135491" y="2021220"/>
                  </a:cubicBezTo>
                  <a:cubicBezTo>
                    <a:pt x="4130784" y="2025928"/>
                    <a:pt x="4124399" y="2028572"/>
                    <a:pt x="4117742" y="2028572"/>
                  </a:cubicBezTo>
                  <a:lnTo>
                    <a:pt x="25101" y="2028572"/>
                  </a:lnTo>
                  <a:cubicBezTo>
                    <a:pt x="11238" y="2028572"/>
                    <a:pt x="0" y="2017334"/>
                    <a:pt x="0" y="2003471"/>
                  </a:cubicBezTo>
                  <a:lnTo>
                    <a:pt x="0" y="25101"/>
                  </a:lnTo>
                  <a:cubicBezTo>
                    <a:pt x="0" y="18444"/>
                    <a:pt x="2645" y="12059"/>
                    <a:pt x="7352" y="7352"/>
                  </a:cubicBezTo>
                  <a:cubicBezTo>
                    <a:pt x="12059" y="2645"/>
                    <a:pt x="18444" y="0"/>
                    <a:pt x="25101" y="0"/>
                  </a:cubicBezTo>
                  <a:close/>
                </a:path>
              </a:pathLst>
            </a:custGeom>
            <a:solidFill>
              <a:srgbClr val="F7EFE2"/>
            </a:solidFill>
            <a:ln w="38100" cap="rnd">
              <a:solidFill>
                <a:srgbClr val="8A5F36"/>
              </a:solidFill>
              <a:prstDash val="dash"/>
              <a:round/>
            </a:ln>
          </p:spPr>
          <p:txBody>
            <a:bodyPr/>
            <a:lstStyle/>
            <a:p>
              <a:endParaRPr lang="en-US"/>
            </a:p>
          </p:txBody>
        </p:sp>
        <p:sp>
          <p:nvSpPr>
            <p:cNvPr id="10" name="TextBox 10"/>
            <p:cNvSpPr txBox="1"/>
            <p:nvPr/>
          </p:nvSpPr>
          <p:spPr>
            <a:xfrm>
              <a:off x="0" y="-28575"/>
              <a:ext cx="4142843" cy="205714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3134439">
            <a:off x="-704963" y="871521"/>
            <a:ext cx="4433864" cy="3563300"/>
          </a:xfrm>
          <a:custGeom>
            <a:avLst/>
            <a:gdLst/>
            <a:ahLst/>
            <a:cxnLst/>
            <a:rect l="l" t="t" r="r" b="b"/>
            <a:pathLst>
              <a:path w="4433864" h="3563300">
                <a:moveTo>
                  <a:pt x="0" y="0"/>
                </a:moveTo>
                <a:lnTo>
                  <a:pt x="4433864" y="0"/>
                </a:lnTo>
                <a:lnTo>
                  <a:pt x="4433864" y="3563299"/>
                </a:lnTo>
                <a:lnTo>
                  <a:pt x="0" y="356329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2" name="Freeform 12"/>
          <p:cNvSpPr/>
          <p:nvPr/>
        </p:nvSpPr>
        <p:spPr>
          <a:xfrm>
            <a:off x="15122341" y="62572"/>
            <a:ext cx="4341807" cy="6797350"/>
          </a:xfrm>
          <a:custGeom>
            <a:avLst/>
            <a:gdLst/>
            <a:ahLst/>
            <a:cxnLst/>
            <a:rect l="l" t="t" r="r" b="b"/>
            <a:pathLst>
              <a:path w="4341807" h="6797350">
                <a:moveTo>
                  <a:pt x="0" y="0"/>
                </a:moveTo>
                <a:lnTo>
                  <a:pt x="4341808" y="0"/>
                </a:lnTo>
                <a:lnTo>
                  <a:pt x="4341808" y="6797349"/>
                </a:lnTo>
                <a:lnTo>
                  <a:pt x="0" y="6797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4" name="TextBox 14"/>
          <p:cNvSpPr txBox="1"/>
          <p:nvPr/>
        </p:nvSpPr>
        <p:spPr>
          <a:xfrm>
            <a:off x="6794222" y="1851382"/>
            <a:ext cx="6986960" cy="868507"/>
          </a:xfrm>
          <a:prstGeom prst="rect">
            <a:avLst/>
          </a:prstGeom>
        </p:spPr>
        <p:txBody>
          <a:bodyPr lIns="0" tIns="0" rIns="0" bIns="0" rtlCol="0" anchor="t">
            <a:spAutoFit/>
          </a:bodyPr>
          <a:lstStyle/>
          <a:p>
            <a:pPr>
              <a:lnSpc>
                <a:spcPts val="6720"/>
              </a:lnSpc>
            </a:pPr>
            <a:r>
              <a:rPr lang="en-US" sz="6000" b="1">
                <a:latin typeface="Times New Roman" panose="02020603050405020304" pitchFamily="18" charset="0"/>
                <a:ea typeface="Calibri" panose="020F0502020204030204" pitchFamily="34" charset="0"/>
                <a:cs typeface="Times New Roman" panose="02020603050405020304" pitchFamily="18" charset="0"/>
              </a:rPr>
              <a:t>a. Cách thức</a:t>
            </a:r>
            <a:endParaRPr lang="en-US" sz="5600" spc="453">
              <a:latin typeface="Times New Roman" panose="02020603050405020304" pitchFamily="18" charset="0"/>
              <a:ea typeface="Better Together Script"/>
              <a:cs typeface="Times New Roman" panose="02020603050405020304" pitchFamily="18" charset="0"/>
              <a:sym typeface="Better Together Script"/>
            </a:endParaRPr>
          </a:p>
        </p:txBody>
      </p:sp>
      <p:sp>
        <p:nvSpPr>
          <p:cNvPr id="16" name="TextBox 16"/>
          <p:cNvSpPr txBox="1"/>
          <p:nvPr/>
        </p:nvSpPr>
        <p:spPr>
          <a:xfrm>
            <a:off x="2221800" y="3083254"/>
            <a:ext cx="7174322" cy="5450723"/>
          </a:xfrm>
          <a:prstGeom prst="rect">
            <a:avLst/>
          </a:prstGeom>
        </p:spPr>
        <p:txBody>
          <a:bodyPr wrap="square" lIns="0" tIns="0" rIns="0" bIns="0" rtlCol="0" anchor="t">
            <a:spAutoFit/>
          </a:bodyPr>
          <a:lstStyle/>
          <a:p>
            <a:pPr algn="just">
              <a:lnSpc>
                <a:spcPct val="115000"/>
              </a:lnSpc>
              <a:spcAft>
                <a:spcPts val="800"/>
              </a:spcAft>
            </a:pPr>
            <a:r>
              <a:rPr lang="en-US" sz="4400" b="1">
                <a:latin typeface="Times New Roman" panose="02020603050405020304" pitchFamily="18" charset="0"/>
                <a:ea typeface="Calibri" panose="020F0502020204030204" pitchFamily="34" charset="0"/>
                <a:cs typeface="Times New Roman" panose="02020603050405020304" pitchFamily="18" charset="0"/>
              </a:rPr>
              <a:t>Vai trò của nhân vật trong tác phẩm truyện</a:t>
            </a:r>
            <a:r>
              <a:rPr lang="en-US" sz="4400">
                <a:latin typeface="Times New Roman" panose="02020603050405020304" pitchFamily="18" charset="0"/>
                <a:ea typeface="Calibri" panose="020F0502020204030204" pitchFamily="34" charset="0"/>
                <a:cs typeface="Times New Roman" panose="02020603050405020304" pitchFamily="18" charset="0"/>
              </a:rPr>
              <a:t>: Nhân vật là yếu tố quan trọng giúp nhà văn thể hiện chủ đề của tác phẩm truyện. Vì vậy, khi phân tích một tác phẩm truyện, cần quan tâm đến việc tìm hiểu nhân vật.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7" name="TextBox 17"/>
          <p:cNvSpPr txBox="1"/>
          <p:nvPr/>
        </p:nvSpPr>
        <p:spPr>
          <a:xfrm>
            <a:off x="10234749" y="3460611"/>
            <a:ext cx="5434897" cy="4672048"/>
          </a:xfrm>
          <a:prstGeom prst="rect">
            <a:avLst/>
          </a:prstGeom>
        </p:spPr>
        <p:txBody>
          <a:bodyPr wrap="square" lIns="0" tIns="0" rIns="0" bIns="0" rtlCol="0" anchor="t">
            <a:spAutoFit/>
          </a:bodyPr>
          <a:lstStyle/>
          <a:p>
            <a:pPr algn="just">
              <a:lnSpc>
                <a:spcPct val="115000"/>
              </a:lnSpc>
              <a:spcAft>
                <a:spcPts val="800"/>
              </a:spcAft>
            </a:pPr>
            <a:r>
              <a:rPr lang="en-US" sz="4400" b="1">
                <a:latin typeface="Times New Roman" panose="02020603050405020304" pitchFamily="18" charset="0"/>
                <a:ea typeface="Calibri" panose="020F0502020204030204" pitchFamily="34" charset="0"/>
                <a:cs typeface="Times New Roman" panose="02020603050405020304" pitchFamily="18" charset="0"/>
              </a:rPr>
              <a:t>Nhân vật thường được thể hiện ở các phương diện</a:t>
            </a:r>
            <a:r>
              <a:rPr lang="en-US" sz="4400">
                <a:latin typeface="Times New Roman" panose="02020603050405020304" pitchFamily="18" charset="0"/>
                <a:ea typeface="Calibri" panose="020F0502020204030204" pitchFamily="34" charset="0"/>
                <a:cs typeface="Times New Roman" panose="02020603050405020304" pitchFamily="18" charset="0"/>
              </a:rPr>
              <a:t>: ngoại hình, hành động, suy nghĩ, lời nói, mối quan hệ với các nhân vật khác.</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5740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AA917E"/>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813294" y="921730"/>
            <a:ext cx="16727515" cy="8506112"/>
            <a:chOff x="0" y="0"/>
            <a:chExt cx="4405601" cy="2240293"/>
          </a:xfrm>
        </p:grpSpPr>
        <p:sp>
          <p:nvSpPr>
            <p:cNvPr id="6" name="Freeform 6"/>
            <p:cNvSpPr/>
            <p:nvPr/>
          </p:nvSpPr>
          <p:spPr>
            <a:xfrm>
              <a:off x="0" y="0"/>
              <a:ext cx="4405600" cy="2240293"/>
            </a:xfrm>
            <a:custGeom>
              <a:avLst/>
              <a:gdLst/>
              <a:ahLst/>
              <a:cxnLst/>
              <a:rect l="l" t="t" r="r" b="b"/>
              <a:pathLst>
                <a:path w="4405600" h="2240293">
                  <a:moveTo>
                    <a:pt x="23604" y="0"/>
                  </a:moveTo>
                  <a:lnTo>
                    <a:pt x="4381996" y="0"/>
                  </a:lnTo>
                  <a:cubicBezTo>
                    <a:pt x="4395033" y="0"/>
                    <a:pt x="4405600" y="10568"/>
                    <a:pt x="4405600" y="23604"/>
                  </a:cubicBezTo>
                  <a:lnTo>
                    <a:pt x="4405600" y="2216689"/>
                  </a:lnTo>
                  <a:cubicBezTo>
                    <a:pt x="4405600" y="2222949"/>
                    <a:pt x="4403114" y="2228953"/>
                    <a:pt x="4398687" y="2233379"/>
                  </a:cubicBezTo>
                  <a:cubicBezTo>
                    <a:pt x="4394260" y="2237806"/>
                    <a:pt x="4388257" y="2240293"/>
                    <a:pt x="4381996" y="2240293"/>
                  </a:cubicBezTo>
                  <a:lnTo>
                    <a:pt x="23604" y="2240293"/>
                  </a:lnTo>
                  <a:cubicBezTo>
                    <a:pt x="10568" y="2240293"/>
                    <a:pt x="0" y="2229725"/>
                    <a:pt x="0" y="2216689"/>
                  </a:cubicBezTo>
                  <a:lnTo>
                    <a:pt x="0" y="23604"/>
                  </a:lnTo>
                  <a:cubicBezTo>
                    <a:pt x="0" y="10568"/>
                    <a:pt x="10568" y="0"/>
                    <a:pt x="23604" y="0"/>
                  </a:cubicBezTo>
                  <a:close/>
                </a:path>
              </a:pathLst>
            </a:custGeom>
            <a:solidFill>
              <a:srgbClr val="F7EFE2"/>
            </a:solidFill>
            <a:ln cap="rnd">
              <a:noFill/>
              <a:prstDash val="dash"/>
              <a:round/>
            </a:ln>
          </p:spPr>
          <p:txBody>
            <a:bodyPr/>
            <a:lstStyle/>
            <a:p>
              <a:endParaRPr lang="en-US"/>
            </a:p>
          </p:txBody>
        </p:sp>
        <p:sp>
          <p:nvSpPr>
            <p:cNvPr id="7" name="TextBox 7"/>
            <p:cNvSpPr txBox="1"/>
            <p:nvPr/>
          </p:nvSpPr>
          <p:spPr>
            <a:xfrm>
              <a:off x="0" y="-28575"/>
              <a:ext cx="4405601"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315826" y="1292382"/>
            <a:ext cx="15729857" cy="7702235"/>
            <a:chOff x="0" y="0"/>
            <a:chExt cx="4142843" cy="2028572"/>
          </a:xfrm>
        </p:grpSpPr>
        <p:sp>
          <p:nvSpPr>
            <p:cNvPr id="9" name="Freeform 9"/>
            <p:cNvSpPr/>
            <p:nvPr/>
          </p:nvSpPr>
          <p:spPr>
            <a:xfrm>
              <a:off x="0" y="0"/>
              <a:ext cx="4142843" cy="2028572"/>
            </a:xfrm>
            <a:custGeom>
              <a:avLst/>
              <a:gdLst/>
              <a:ahLst/>
              <a:cxnLst/>
              <a:rect l="l" t="t" r="r" b="b"/>
              <a:pathLst>
                <a:path w="4142843" h="2028572">
                  <a:moveTo>
                    <a:pt x="25101" y="0"/>
                  </a:moveTo>
                  <a:lnTo>
                    <a:pt x="4117742" y="0"/>
                  </a:lnTo>
                  <a:cubicBezTo>
                    <a:pt x="4124399" y="0"/>
                    <a:pt x="4130784" y="2645"/>
                    <a:pt x="4135491" y="7352"/>
                  </a:cubicBezTo>
                  <a:cubicBezTo>
                    <a:pt x="4140198" y="12059"/>
                    <a:pt x="4142843" y="18444"/>
                    <a:pt x="4142843" y="25101"/>
                  </a:cubicBezTo>
                  <a:lnTo>
                    <a:pt x="4142843" y="2003471"/>
                  </a:lnTo>
                  <a:cubicBezTo>
                    <a:pt x="4142843" y="2010128"/>
                    <a:pt x="4140198" y="2016513"/>
                    <a:pt x="4135491" y="2021220"/>
                  </a:cubicBezTo>
                  <a:cubicBezTo>
                    <a:pt x="4130784" y="2025928"/>
                    <a:pt x="4124399" y="2028572"/>
                    <a:pt x="4117742" y="2028572"/>
                  </a:cubicBezTo>
                  <a:lnTo>
                    <a:pt x="25101" y="2028572"/>
                  </a:lnTo>
                  <a:cubicBezTo>
                    <a:pt x="11238" y="2028572"/>
                    <a:pt x="0" y="2017334"/>
                    <a:pt x="0" y="2003471"/>
                  </a:cubicBezTo>
                  <a:lnTo>
                    <a:pt x="0" y="25101"/>
                  </a:lnTo>
                  <a:cubicBezTo>
                    <a:pt x="0" y="18444"/>
                    <a:pt x="2645" y="12059"/>
                    <a:pt x="7352" y="7352"/>
                  </a:cubicBezTo>
                  <a:cubicBezTo>
                    <a:pt x="12059" y="2645"/>
                    <a:pt x="18444" y="0"/>
                    <a:pt x="25101" y="0"/>
                  </a:cubicBezTo>
                  <a:close/>
                </a:path>
              </a:pathLst>
            </a:custGeom>
            <a:solidFill>
              <a:srgbClr val="F7EFE2"/>
            </a:solidFill>
            <a:ln w="38100" cap="rnd">
              <a:solidFill>
                <a:srgbClr val="8A5F36"/>
              </a:solidFill>
              <a:prstDash val="dash"/>
              <a:round/>
            </a:ln>
          </p:spPr>
          <p:txBody>
            <a:bodyPr/>
            <a:lstStyle/>
            <a:p>
              <a:endParaRPr lang="en-US"/>
            </a:p>
          </p:txBody>
        </p:sp>
        <p:sp>
          <p:nvSpPr>
            <p:cNvPr id="10" name="TextBox 10"/>
            <p:cNvSpPr txBox="1"/>
            <p:nvPr/>
          </p:nvSpPr>
          <p:spPr>
            <a:xfrm>
              <a:off x="0" y="-28575"/>
              <a:ext cx="4142843" cy="205714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3134439">
            <a:off x="-704963" y="871521"/>
            <a:ext cx="4433864" cy="3563300"/>
          </a:xfrm>
          <a:custGeom>
            <a:avLst/>
            <a:gdLst/>
            <a:ahLst/>
            <a:cxnLst/>
            <a:rect l="l" t="t" r="r" b="b"/>
            <a:pathLst>
              <a:path w="4433864" h="3563300">
                <a:moveTo>
                  <a:pt x="0" y="0"/>
                </a:moveTo>
                <a:lnTo>
                  <a:pt x="4433864" y="0"/>
                </a:lnTo>
                <a:lnTo>
                  <a:pt x="4433864" y="3563299"/>
                </a:lnTo>
                <a:lnTo>
                  <a:pt x="0" y="356329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2" name="Freeform 12"/>
          <p:cNvSpPr/>
          <p:nvPr/>
        </p:nvSpPr>
        <p:spPr>
          <a:xfrm>
            <a:off x="14539528" y="3308830"/>
            <a:ext cx="4341807" cy="6797350"/>
          </a:xfrm>
          <a:custGeom>
            <a:avLst/>
            <a:gdLst/>
            <a:ahLst/>
            <a:cxnLst/>
            <a:rect l="l" t="t" r="r" b="b"/>
            <a:pathLst>
              <a:path w="4341807" h="6797350">
                <a:moveTo>
                  <a:pt x="0" y="0"/>
                </a:moveTo>
                <a:lnTo>
                  <a:pt x="4341808" y="0"/>
                </a:lnTo>
                <a:lnTo>
                  <a:pt x="4341808" y="6797349"/>
                </a:lnTo>
                <a:lnTo>
                  <a:pt x="0" y="6797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TextBox 16"/>
          <p:cNvSpPr txBox="1"/>
          <p:nvPr/>
        </p:nvSpPr>
        <p:spPr>
          <a:xfrm>
            <a:off x="2578848" y="1702204"/>
            <a:ext cx="12127752" cy="2215991"/>
          </a:xfrm>
          <a:prstGeom prst="rect">
            <a:avLst/>
          </a:prstGeom>
        </p:spPr>
        <p:txBody>
          <a:bodyPr wrap="square" lIns="0" tIns="0" rIns="0" bIns="0" rtlCol="0" anchor="t">
            <a:spAutoFit/>
          </a:bodyPr>
          <a:lstStyle/>
          <a:p>
            <a:pPr algn="just">
              <a:spcAft>
                <a:spcPts val="800"/>
              </a:spcAft>
            </a:pPr>
            <a:r>
              <a:rPr lang="vi-VN" sz="3600" b="1">
                <a:latin typeface="Times New Roman" panose="02020603050405020304" pitchFamily="18" charset="0"/>
                <a:ea typeface="Calibri" panose="020F0502020204030204" pitchFamily="34" charset="0"/>
                <a:cs typeface="Times New Roman" panose="02020603050405020304" pitchFamily="18" charset="0"/>
              </a:rPr>
              <a:t>- </a:t>
            </a:r>
            <a:r>
              <a:rPr lang="en-US" sz="3600" b="1">
                <a:latin typeface="Times New Roman" panose="02020603050405020304" pitchFamily="18" charset="0"/>
                <a:ea typeface="Calibri" panose="020F0502020204030204" pitchFamily="34" charset="0"/>
                <a:cs typeface="Times New Roman" panose="02020603050405020304" pitchFamily="18" charset="0"/>
              </a:rPr>
              <a:t>Phân tích nhân vật nhằm rút ra</a:t>
            </a:r>
            <a:r>
              <a:rPr lang="en-US" sz="3600">
                <a:latin typeface="Times New Roman" panose="02020603050405020304" pitchFamily="18" charset="0"/>
                <a:ea typeface="Calibri" panose="020F0502020204030204" pitchFamily="34" charset="0"/>
                <a:cs typeface="Times New Roman" panose="02020603050405020304" pitchFamily="18" charset="0"/>
              </a:rPr>
              <a:t>: đặc điểm của nhân vật (ví dụ đặc điểm về số phận, tính cách,…), về nghệ thuật xây dựng nhân vật của tác giả, về tác dụng thể hiện chủ đề của nhân vật được phân tích,…</a:t>
            </a:r>
            <a:endParaRPr lang="en-GB" sz="36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7" name="TextBox 17"/>
          <p:cNvSpPr txBox="1"/>
          <p:nvPr/>
        </p:nvSpPr>
        <p:spPr>
          <a:xfrm>
            <a:off x="2578848" y="4423892"/>
            <a:ext cx="11960676" cy="3529171"/>
          </a:xfrm>
          <a:prstGeom prst="rect">
            <a:avLst/>
          </a:prstGeom>
        </p:spPr>
        <p:txBody>
          <a:bodyPr wrap="square" lIns="0" tIns="0" rIns="0" bIns="0" rtlCol="0" anchor="t">
            <a:spAutoFit/>
          </a:bodyPr>
          <a:lstStyle/>
          <a:p>
            <a:pPr algn="just">
              <a:spcAft>
                <a:spcPts val="800"/>
              </a:spcAft>
            </a:pPr>
            <a:r>
              <a:rPr lang="en-US" sz="3600" b="1">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a:latin typeface="Times New Roman" panose="02020603050405020304" pitchFamily="18" charset="0"/>
                <a:ea typeface="Calibri" panose="020F0502020204030204" pitchFamily="34" charset="0"/>
                <a:cs typeface="Times New Roman" panose="02020603050405020304" pitchFamily="18" charset="0"/>
              </a:rPr>
              <a:t>Để làm sáng tỏ nhân vật phân tích cần lưu ý:</a:t>
            </a:r>
            <a:endParaRPr lang="en-GB" sz="3600" b="1">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en-US" sz="3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Liên hệ, so sánh với nhân vật trong các tác phẩm văn học khác để nhận ra điểm gặp gỡ và khác biệt.</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en-US" sz="3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Cần kết hợp linh hoạt giữa lí lẽ và bằng chứng, giữa phân tích và đánh giá, nhận xét, giữa nội dung khách quan về nhân vật và cảm nhận chủ quan của người viết về nhân vật đó.</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032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32827"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7377804" y="428494"/>
            <a:ext cx="9881496" cy="9447319"/>
            <a:chOff x="0" y="0"/>
            <a:chExt cx="2602534" cy="2488183"/>
          </a:xfrm>
        </p:grpSpPr>
        <p:sp>
          <p:nvSpPr>
            <p:cNvPr id="6" name="Freeform 6"/>
            <p:cNvSpPr/>
            <p:nvPr/>
          </p:nvSpPr>
          <p:spPr>
            <a:xfrm>
              <a:off x="0" y="0"/>
              <a:ext cx="2602534" cy="2488183"/>
            </a:xfrm>
            <a:custGeom>
              <a:avLst/>
              <a:gdLst/>
              <a:ahLst/>
              <a:cxnLst/>
              <a:rect l="l" t="t" r="r" b="b"/>
              <a:pathLst>
                <a:path w="2602534" h="2488183">
                  <a:moveTo>
                    <a:pt x="39957" y="0"/>
                  </a:moveTo>
                  <a:lnTo>
                    <a:pt x="2562577" y="0"/>
                  </a:lnTo>
                  <a:cubicBezTo>
                    <a:pt x="2584644" y="0"/>
                    <a:pt x="2602534" y="17889"/>
                    <a:pt x="2602534" y="39957"/>
                  </a:cubicBezTo>
                  <a:lnTo>
                    <a:pt x="2602534" y="2448226"/>
                  </a:lnTo>
                  <a:cubicBezTo>
                    <a:pt x="2602534" y="2470293"/>
                    <a:pt x="2584644" y="2488183"/>
                    <a:pt x="2562577" y="2488183"/>
                  </a:cubicBezTo>
                  <a:lnTo>
                    <a:pt x="39957" y="2488183"/>
                  </a:lnTo>
                  <a:cubicBezTo>
                    <a:pt x="17889" y="2488183"/>
                    <a:pt x="0" y="2470293"/>
                    <a:pt x="0" y="2448226"/>
                  </a:cubicBezTo>
                  <a:lnTo>
                    <a:pt x="0" y="39957"/>
                  </a:lnTo>
                  <a:cubicBezTo>
                    <a:pt x="0" y="17889"/>
                    <a:pt x="17889" y="0"/>
                    <a:pt x="39957" y="0"/>
                  </a:cubicBezTo>
                  <a:close/>
                </a:path>
              </a:pathLst>
            </a:custGeom>
            <a:solidFill>
              <a:srgbClr val="825445"/>
            </a:solidFill>
          </p:spPr>
          <p:txBody>
            <a:bodyPr/>
            <a:lstStyle/>
            <a:p>
              <a:endParaRPr lang="en-US"/>
            </a:p>
          </p:txBody>
        </p:sp>
        <p:sp>
          <p:nvSpPr>
            <p:cNvPr id="7" name="TextBox 7"/>
            <p:cNvSpPr txBox="1"/>
            <p:nvPr/>
          </p:nvSpPr>
          <p:spPr>
            <a:xfrm>
              <a:off x="0" y="-28575"/>
              <a:ext cx="260253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898028" y="428494"/>
            <a:ext cx="7962212" cy="9447319"/>
            <a:chOff x="0" y="0"/>
            <a:chExt cx="2097044" cy="2488183"/>
          </a:xfrm>
        </p:grpSpPr>
        <p:sp>
          <p:nvSpPr>
            <p:cNvPr id="9" name="Freeform 9"/>
            <p:cNvSpPr/>
            <p:nvPr/>
          </p:nvSpPr>
          <p:spPr>
            <a:xfrm>
              <a:off x="0" y="0"/>
              <a:ext cx="2097044" cy="2488183"/>
            </a:xfrm>
            <a:custGeom>
              <a:avLst/>
              <a:gdLst/>
              <a:ahLst/>
              <a:cxnLst/>
              <a:rect l="l" t="t" r="r" b="b"/>
              <a:pathLst>
                <a:path w="2097044" h="2488183">
                  <a:moveTo>
                    <a:pt x="49589" y="0"/>
                  </a:moveTo>
                  <a:lnTo>
                    <a:pt x="2047454" y="0"/>
                  </a:lnTo>
                  <a:cubicBezTo>
                    <a:pt x="2074842" y="0"/>
                    <a:pt x="2097044" y="22202"/>
                    <a:pt x="2097044" y="49589"/>
                  </a:cubicBezTo>
                  <a:lnTo>
                    <a:pt x="2097044" y="2438594"/>
                  </a:lnTo>
                  <a:cubicBezTo>
                    <a:pt x="2097044" y="2451746"/>
                    <a:pt x="2091819" y="2464359"/>
                    <a:pt x="2082519" y="2473659"/>
                  </a:cubicBezTo>
                  <a:cubicBezTo>
                    <a:pt x="2073220" y="2482958"/>
                    <a:pt x="2060606" y="2488183"/>
                    <a:pt x="2047454" y="2488183"/>
                  </a:cubicBezTo>
                  <a:lnTo>
                    <a:pt x="49589" y="2488183"/>
                  </a:lnTo>
                  <a:cubicBezTo>
                    <a:pt x="36437" y="2488183"/>
                    <a:pt x="23824" y="2482958"/>
                    <a:pt x="14524" y="2473659"/>
                  </a:cubicBezTo>
                  <a:cubicBezTo>
                    <a:pt x="5225" y="2464359"/>
                    <a:pt x="0" y="2451746"/>
                    <a:pt x="0" y="2438594"/>
                  </a:cubicBezTo>
                  <a:lnTo>
                    <a:pt x="0" y="49589"/>
                  </a:lnTo>
                  <a:cubicBezTo>
                    <a:pt x="0" y="36437"/>
                    <a:pt x="5225" y="23824"/>
                    <a:pt x="14524" y="14524"/>
                  </a:cubicBezTo>
                  <a:cubicBezTo>
                    <a:pt x="23824" y="5225"/>
                    <a:pt x="36437" y="0"/>
                    <a:pt x="49589" y="0"/>
                  </a:cubicBezTo>
                  <a:close/>
                </a:path>
              </a:pathLst>
            </a:custGeom>
            <a:solidFill>
              <a:srgbClr val="825445"/>
            </a:solidFill>
          </p:spPr>
          <p:txBody>
            <a:bodyPr/>
            <a:lstStyle/>
            <a:p>
              <a:endParaRPr lang="en-US"/>
            </a:p>
          </p:txBody>
        </p:sp>
        <p:sp>
          <p:nvSpPr>
            <p:cNvPr id="10" name="TextBox 10"/>
            <p:cNvSpPr txBox="1"/>
            <p:nvPr/>
          </p:nvSpPr>
          <p:spPr>
            <a:xfrm>
              <a:off x="0" y="-28575"/>
              <a:ext cx="209704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a:off x="-513380" y="938490"/>
            <a:ext cx="6457329" cy="8506112"/>
            <a:chOff x="0" y="0"/>
            <a:chExt cx="1700696" cy="2240293"/>
          </a:xfrm>
        </p:grpSpPr>
        <p:sp>
          <p:nvSpPr>
            <p:cNvPr id="12" name="Freeform 12"/>
            <p:cNvSpPr/>
            <p:nvPr/>
          </p:nvSpPr>
          <p:spPr>
            <a:xfrm>
              <a:off x="0" y="0"/>
              <a:ext cx="1700696" cy="2240293"/>
            </a:xfrm>
            <a:custGeom>
              <a:avLst/>
              <a:gdLst/>
              <a:ahLst/>
              <a:cxnLst/>
              <a:rect l="l" t="t" r="r" b="b"/>
              <a:pathLst>
                <a:path w="1700696" h="2240293">
                  <a:moveTo>
                    <a:pt x="61146" y="0"/>
                  </a:moveTo>
                  <a:lnTo>
                    <a:pt x="1639550" y="0"/>
                  </a:lnTo>
                  <a:cubicBezTo>
                    <a:pt x="1673320" y="0"/>
                    <a:pt x="1700696" y="27376"/>
                    <a:pt x="1700696" y="61146"/>
                  </a:cubicBezTo>
                  <a:lnTo>
                    <a:pt x="1700696" y="2179147"/>
                  </a:lnTo>
                  <a:cubicBezTo>
                    <a:pt x="1700696" y="2195364"/>
                    <a:pt x="1694254" y="2210917"/>
                    <a:pt x="1682786" y="2222384"/>
                  </a:cubicBezTo>
                  <a:cubicBezTo>
                    <a:pt x="1671319" y="2233851"/>
                    <a:pt x="1655767" y="2240293"/>
                    <a:pt x="1639550" y="2240293"/>
                  </a:cubicBezTo>
                  <a:lnTo>
                    <a:pt x="61146" y="2240293"/>
                  </a:lnTo>
                  <a:cubicBezTo>
                    <a:pt x="27376" y="2240293"/>
                    <a:pt x="0" y="2212917"/>
                    <a:pt x="0" y="2179147"/>
                  </a:cubicBezTo>
                  <a:lnTo>
                    <a:pt x="0" y="61146"/>
                  </a:lnTo>
                  <a:cubicBezTo>
                    <a:pt x="0" y="27376"/>
                    <a:pt x="27376" y="0"/>
                    <a:pt x="61146" y="0"/>
                  </a:cubicBezTo>
                  <a:close/>
                </a:path>
              </a:pathLst>
            </a:custGeom>
            <a:solidFill>
              <a:srgbClr val="F7EFE2"/>
            </a:solidFill>
            <a:ln w="38100" cap="rnd">
              <a:solidFill>
                <a:srgbClr val="8A5F36"/>
              </a:solidFill>
              <a:prstDash val="dash"/>
              <a:round/>
            </a:ln>
          </p:spPr>
          <p:txBody>
            <a:bodyPr/>
            <a:lstStyle/>
            <a:p>
              <a:endParaRPr lang="en-US"/>
            </a:p>
          </p:txBody>
        </p:sp>
        <p:sp>
          <p:nvSpPr>
            <p:cNvPr id="13" name="TextBox 13"/>
            <p:cNvSpPr txBox="1"/>
            <p:nvPr/>
          </p:nvSpPr>
          <p:spPr>
            <a:xfrm>
              <a:off x="0" y="-28575"/>
              <a:ext cx="1700696"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8438617" y="938490"/>
            <a:ext cx="8330706" cy="8506112"/>
            <a:chOff x="0" y="0"/>
            <a:chExt cx="2194095" cy="2240293"/>
          </a:xfrm>
        </p:grpSpPr>
        <p:sp>
          <p:nvSpPr>
            <p:cNvPr id="15" name="Freeform 15"/>
            <p:cNvSpPr/>
            <p:nvPr/>
          </p:nvSpPr>
          <p:spPr>
            <a:xfrm>
              <a:off x="0" y="0"/>
              <a:ext cx="2194095" cy="2240293"/>
            </a:xfrm>
            <a:custGeom>
              <a:avLst/>
              <a:gdLst/>
              <a:ahLst/>
              <a:cxnLst/>
              <a:rect l="l" t="t" r="r" b="b"/>
              <a:pathLst>
                <a:path w="2194095" h="2240293">
                  <a:moveTo>
                    <a:pt x="47395" y="0"/>
                  </a:moveTo>
                  <a:lnTo>
                    <a:pt x="2146700" y="0"/>
                  </a:lnTo>
                  <a:cubicBezTo>
                    <a:pt x="2159270" y="0"/>
                    <a:pt x="2171325" y="4993"/>
                    <a:pt x="2180213" y="13882"/>
                  </a:cubicBezTo>
                  <a:cubicBezTo>
                    <a:pt x="2189102" y="22770"/>
                    <a:pt x="2194095" y="34825"/>
                    <a:pt x="2194095" y="47395"/>
                  </a:cubicBezTo>
                  <a:lnTo>
                    <a:pt x="2194095" y="2192897"/>
                  </a:lnTo>
                  <a:cubicBezTo>
                    <a:pt x="2194095" y="2219073"/>
                    <a:pt x="2172876" y="2240293"/>
                    <a:pt x="2146700" y="2240293"/>
                  </a:cubicBezTo>
                  <a:lnTo>
                    <a:pt x="47395" y="2240293"/>
                  </a:lnTo>
                  <a:cubicBezTo>
                    <a:pt x="21220" y="2240293"/>
                    <a:pt x="0" y="2219073"/>
                    <a:pt x="0" y="2192897"/>
                  </a:cubicBezTo>
                  <a:lnTo>
                    <a:pt x="0" y="47395"/>
                  </a:lnTo>
                  <a:cubicBezTo>
                    <a:pt x="0" y="21220"/>
                    <a:pt x="21220" y="0"/>
                    <a:pt x="47395" y="0"/>
                  </a:cubicBezTo>
                  <a:close/>
                </a:path>
              </a:pathLst>
            </a:custGeom>
            <a:solidFill>
              <a:srgbClr val="F7EFE2"/>
            </a:solidFill>
            <a:ln w="38100" cap="rnd">
              <a:solidFill>
                <a:srgbClr val="8A5F36"/>
              </a:solidFill>
              <a:prstDash val="dash"/>
              <a:round/>
            </a:ln>
          </p:spPr>
          <p:txBody>
            <a:bodyPr/>
            <a:lstStyle/>
            <a:p>
              <a:endParaRPr lang="en-US"/>
            </a:p>
          </p:txBody>
        </p:sp>
        <p:sp>
          <p:nvSpPr>
            <p:cNvPr id="16" name="TextBox 16"/>
            <p:cNvSpPr txBox="1"/>
            <p:nvPr/>
          </p:nvSpPr>
          <p:spPr>
            <a:xfrm>
              <a:off x="0" y="-28575"/>
              <a:ext cx="2194095"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665152">
            <a:off x="-224594" y="1436095"/>
            <a:ext cx="4730158" cy="7463761"/>
          </a:xfrm>
          <a:custGeom>
            <a:avLst/>
            <a:gdLst/>
            <a:ahLst/>
            <a:cxnLst/>
            <a:rect l="l" t="t" r="r" b="b"/>
            <a:pathLst>
              <a:path w="4730158" h="7463761">
                <a:moveTo>
                  <a:pt x="0" y="0"/>
                </a:moveTo>
                <a:lnTo>
                  <a:pt x="4730159" y="0"/>
                </a:lnTo>
                <a:lnTo>
                  <a:pt x="4730159" y="7463761"/>
                </a:lnTo>
                <a:lnTo>
                  <a:pt x="0" y="746376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8" name="Freeform 18"/>
          <p:cNvSpPr/>
          <p:nvPr/>
        </p:nvSpPr>
        <p:spPr>
          <a:xfrm rot="-1715393">
            <a:off x="16030748" y="7592844"/>
            <a:ext cx="1546786" cy="2417679"/>
          </a:xfrm>
          <a:custGeom>
            <a:avLst/>
            <a:gdLst/>
            <a:ahLst/>
            <a:cxnLst/>
            <a:rect l="l" t="t" r="r" b="b"/>
            <a:pathLst>
              <a:path w="1546786" h="2417679">
                <a:moveTo>
                  <a:pt x="0" y="0"/>
                </a:moveTo>
                <a:lnTo>
                  <a:pt x="1546786" y="0"/>
                </a:lnTo>
                <a:lnTo>
                  <a:pt x="1546786" y="2417680"/>
                </a:lnTo>
                <a:lnTo>
                  <a:pt x="0" y="24176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0" name="TextBox 20"/>
          <p:cNvSpPr txBox="1"/>
          <p:nvPr/>
        </p:nvSpPr>
        <p:spPr>
          <a:xfrm>
            <a:off x="9265349" y="1714500"/>
            <a:ext cx="6760713" cy="6093976"/>
          </a:xfrm>
          <a:prstGeom prst="rect">
            <a:avLst/>
          </a:prstGeom>
        </p:spPr>
        <p:txBody>
          <a:bodyPr wrap="square" lIns="0" tIns="0" rIns="0" bIns="0" rtlCol="0" anchor="t">
            <a:spAutoFit/>
          </a:bodyPr>
          <a:lstStyle/>
          <a:p>
            <a:pPr algn="ctr"/>
            <a:r>
              <a:rPr lang="vi-VN" sz="6600">
                <a:solidFill>
                  <a:srgbClr val="0D0D0D"/>
                </a:solidFill>
                <a:latin typeface="Times New Roman" panose="02020603050405020304" pitchFamily="18" charset="0"/>
                <a:ea typeface="Calibri" panose="020F0502020204030204" pitchFamily="34" charset="0"/>
              </a:rPr>
              <a:t>Em hãy kể tên một tác phẩm truyện mà em yêu thích và nêu ít nhất hai lý do vì sao em yêu thích tác phẩm đó.</a:t>
            </a:r>
            <a:endParaRPr lang="en-US" sz="6600">
              <a:solidFill>
                <a:srgbClr val="000000"/>
              </a:solidFill>
              <a:latin typeface="More Sugar Thin"/>
              <a:ea typeface="More Sugar Thin"/>
              <a:cs typeface="More Sugar Thin"/>
              <a:sym typeface="More Sugar Thin"/>
            </a:endParaRPr>
          </a:p>
        </p:txBody>
      </p:sp>
      <p:sp>
        <p:nvSpPr>
          <p:cNvPr id="21" name="Freeform 21"/>
          <p:cNvSpPr/>
          <p:nvPr/>
        </p:nvSpPr>
        <p:spPr>
          <a:xfrm>
            <a:off x="6651729" y="150865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8">
              <a:extLst>
                <a:ext uri="{96DAC541-7B7A-43D3-8B79-37D633B846F1}">
                  <asvg:svgBlip xmlns:asvg="http://schemas.microsoft.com/office/drawing/2016/SVG/main" r:embed="rId9"/>
                </a:ext>
              </a:extLst>
            </a:blip>
            <a:stretch>
              <a:fillRect b="-56269"/>
            </a:stretch>
          </a:blipFill>
        </p:spPr>
        <p:txBody>
          <a:bodyPr/>
          <a:lstStyle/>
          <a:p>
            <a:endParaRPr lang="en-US"/>
          </a:p>
        </p:txBody>
      </p:sp>
    </p:spTree>
    <p:extLst>
      <p:ext uri="{BB962C8B-B14F-4D97-AF65-F5344CB8AC3E}">
        <p14:creationId xmlns:p14="http://schemas.microsoft.com/office/powerpoint/2010/main" val="33480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26635" y="36112"/>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1397247" y="1625443"/>
            <a:ext cx="15493506" cy="7872160"/>
            <a:chOff x="0" y="0"/>
            <a:chExt cx="4080594" cy="2073326"/>
          </a:xfrm>
        </p:grpSpPr>
        <p:sp>
          <p:nvSpPr>
            <p:cNvPr id="6" name="Freeform 6"/>
            <p:cNvSpPr/>
            <p:nvPr/>
          </p:nvSpPr>
          <p:spPr>
            <a:xfrm>
              <a:off x="0" y="0"/>
              <a:ext cx="4080594" cy="2073326"/>
            </a:xfrm>
            <a:custGeom>
              <a:avLst/>
              <a:gdLst/>
              <a:ahLst/>
              <a:cxnLst/>
              <a:rect l="l" t="t" r="r" b="b"/>
              <a:pathLst>
                <a:path w="4080594" h="2073326">
                  <a:moveTo>
                    <a:pt x="25484" y="0"/>
                  </a:moveTo>
                  <a:lnTo>
                    <a:pt x="4055110" y="0"/>
                  </a:lnTo>
                  <a:cubicBezTo>
                    <a:pt x="4061869" y="0"/>
                    <a:pt x="4068351" y="2685"/>
                    <a:pt x="4073130" y="7464"/>
                  </a:cubicBezTo>
                  <a:cubicBezTo>
                    <a:pt x="4077909" y="12243"/>
                    <a:pt x="4080594" y="18725"/>
                    <a:pt x="4080594" y="25484"/>
                  </a:cubicBezTo>
                  <a:lnTo>
                    <a:pt x="4080594" y="2047842"/>
                  </a:lnTo>
                  <a:cubicBezTo>
                    <a:pt x="4080594" y="2054601"/>
                    <a:pt x="4077909" y="2061083"/>
                    <a:pt x="4073130" y="2065862"/>
                  </a:cubicBezTo>
                  <a:cubicBezTo>
                    <a:pt x="4068351" y="2070641"/>
                    <a:pt x="4061869" y="2073326"/>
                    <a:pt x="4055110" y="2073326"/>
                  </a:cubicBezTo>
                  <a:lnTo>
                    <a:pt x="25484" y="2073326"/>
                  </a:lnTo>
                  <a:cubicBezTo>
                    <a:pt x="18725" y="2073326"/>
                    <a:pt x="12243" y="2070641"/>
                    <a:pt x="7464" y="2065862"/>
                  </a:cubicBezTo>
                  <a:cubicBezTo>
                    <a:pt x="2685" y="2061083"/>
                    <a:pt x="0" y="2054601"/>
                    <a:pt x="0" y="2047842"/>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7" name="TextBox 7"/>
            <p:cNvSpPr txBox="1"/>
            <p:nvPr/>
          </p:nvSpPr>
          <p:spPr>
            <a:xfrm>
              <a:off x="0" y="-28575"/>
              <a:ext cx="4080594" cy="21019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1482063" y="-318330"/>
            <a:ext cx="15493506" cy="1765390"/>
            <a:chOff x="0" y="0"/>
            <a:chExt cx="4080594" cy="464959"/>
          </a:xfrm>
        </p:grpSpPr>
        <p:sp>
          <p:nvSpPr>
            <p:cNvPr id="9" name="Freeform 9"/>
            <p:cNvSpPr/>
            <p:nvPr/>
          </p:nvSpPr>
          <p:spPr>
            <a:xfrm>
              <a:off x="0" y="0"/>
              <a:ext cx="4080594" cy="464959"/>
            </a:xfrm>
            <a:custGeom>
              <a:avLst/>
              <a:gdLst/>
              <a:ahLst/>
              <a:cxnLst/>
              <a:rect l="l" t="t" r="r" b="b"/>
              <a:pathLst>
                <a:path w="4080594" h="464959">
                  <a:moveTo>
                    <a:pt x="25484" y="0"/>
                  </a:moveTo>
                  <a:lnTo>
                    <a:pt x="4055110" y="0"/>
                  </a:lnTo>
                  <a:cubicBezTo>
                    <a:pt x="4061869" y="0"/>
                    <a:pt x="4068351" y="2685"/>
                    <a:pt x="4073130" y="7464"/>
                  </a:cubicBezTo>
                  <a:cubicBezTo>
                    <a:pt x="4077909" y="12243"/>
                    <a:pt x="4080594" y="18725"/>
                    <a:pt x="4080594" y="25484"/>
                  </a:cubicBezTo>
                  <a:lnTo>
                    <a:pt x="4080594" y="439475"/>
                  </a:lnTo>
                  <a:cubicBezTo>
                    <a:pt x="4080594" y="446233"/>
                    <a:pt x="4077909" y="452715"/>
                    <a:pt x="4073130" y="457495"/>
                  </a:cubicBezTo>
                  <a:cubicBezTo>
                    <a:pt x="4068351" y="462274"/>
                    <a:pt x="4061869" y="464959"/>
                    <a:pt x="4055110" y="464959"/>
                  </a:cubicBezTo>
                  <a:lnTo>
                    <a:pt x="25484" y="464959"/>
                  </a:lnTo>
                  <a:cubicBezTo>
                    <a:pt x="11410" y="464959"/>
                    <a:pt x="0" y="453549"/>
                    <a:pt x="0" y="439475"/>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10" name="TextBox 10"/>
            <p:cNvSpPr txBox="1"/>
            <p:nvPr/>
          </p:nvSpPr>
          <p:spPr>
            <a:xfrm>
              <a:off x="0" y="-28575"/>
              <a:ext cx="4080594" cy="49353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1" name="Group 11"/>
          <p:cNvGrpSpPr/>
          <p:nvPr/>
        </p:nvGrpSpPr>
        <p:grpSpPr>
          <a:xfrm>
            <a:off x="1821328" y="2827527"/>
            <a:ext cx="14645344" cy="6273254"/>
            <a:chOff x="0" y="0"/>
            <a:chExt cx="3857210" cy="1652215"/>
          </a:xfrm>
        </p:grpSpPr>
        <p:sp>
          <p:nvSpPr>
            <p:cNvPr id="12" name="Freeform 12"/>
            <p:cNvSpPr/>
            <p:nvPr/>
          </p:nvSpPr>
          <p:spPr>
            <a:xfrm>
              <a:off x="0" y="0"/>
              <a:ext cx="3857210" cy="1652215"/>
            </a:xfrm>
            <a:custGeom>
              <a:avLst/>
              <a:gdLst/>
              <a:ahLst/>
              <a:cxnLst/>
              <a:rect l="l" t="t" r="r" b="b"/>
              <a:pathLst>
                <a:path w="3857210" h="1652215">
                  <a:moveTo>
                    <a:pt x="26960" y="0"/>
                  </a:moveTo>
                  <a:lnTo>
                    <a:pt x="3830250" y="0"/>
                  </a:lnTo>
                  <a:cubicBezTo>
                    <a:pt x="3845140" y="0"/>
                    <a:pt x="3857210" y="12070"/>
                    <a:pt x="3857210" y="26960"/>
                  </a:cubicBezTo>
                  <a:lnTo>
                    <a:pt x="3857210" y="1625255"/>
                  </a:lnTo>
                  <a:cubicBezTo>
                    <a:pt x="3857210" y="1640145"/>
                    <a:pt x="3845140" y="1652215"/>
                    <a:pt x="3830250" y="1652215"/>
                  </a:cubicBezTo>
                  <a:lnTo>
                    <a:pt x="26960" y="1652215"/>
                  </a:lnTo>
                  <a:cubicBezTo>
                    <a:pt x="12070" y="1652215"/>
                    <a:pt x="0" y="1640145"/>
                    <a:pt x="0" y="1625255"/>
                  </a:cubicBezTo>
                  <a:lnTo>
                    <a:pt x="0" y="26960"/>
                  </a:lnTo>
                  <a:cubicBezTo>
                    <a:pt x="0" y="12070"/>
                    <a:pt x="12070" y="0"/>
                    <a:pt x="26960" y="0"/>
                  </a:cubicBezTo>
                  <a:close/>
                </a:path>
              </a:pathLst>
            </a:custGeom>
            <a:solidFill>
              <a:srgbClr val="F7EFE2"/>
            </a:solidFill>
            <a:ln w="38100" cap="rnd">
              <a:solidFill>
                <a:srgbClr val="AEA36F"/>
              </a:solidFill>
              <a:prstDash val="dash"/>
              <a:round/>
            </a:ln>
          </p:spPr>
          <p:txBody>
            <a:bodyPr/>
            <a:lstStyle/>
            <a:p>
              <a:endParaRPr lang="en-US"/>
            </a:p>
          </p:txBody>
        </p:sp>
        <p:sp>
          <p:nvSpPr>
            <p:cNvPr id="13" name="TextBox 13"/>
            <p:cNvSpPr txBox="1"/>
            <p:nvPr/>
          </p:nvSpPr>
          <p:spPr>
            <a:xfrm>
              <a:off x="0" y="-28575"/>
              <a:ext cx="3857210" cy="168079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5826279" y="5722537"/>
            <a:ext cx="2128948" cy="4564463"/>
          </a:xfrm>
          <a:custGeom>
            <a:avLst/>
            <a:gdLst/>
            <a:ahLst/>
            <a:cxnLst/>
            <a:rect l="l" t="t" r="r" b="b"/>
            <a:pathLst>
              <a:path w="2128948" h="4564463">
                <a:moveTo>
                  <a:pt x="0" y="0"/>
                </a:moveTo>
                <a:lnTo>
                  <a:pt x="2128948" y="0"/>
                </a:lnTo>
                <a:lnTo>
                  <a:pt x="2128948" y="4564463"/>
                </a:lnTo>
                <a:lnTo>
                  <a:pt x="0" y="45644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5400000">
            <a:off x="8689262" y="-4308184"/>
            <a:ext cx="1079108" cy="11510488"/>
          </a:xfrm>
          <a:custGeom>
            <a:avLst/>
            <a:gdLst/>
            <a:ahLst/>
            <a:cxnLst/>
            <a:rect l="l" t="t" r="r" b="b"/>
            <a:pathLst>
              <a:path w="1079108" h="11510488">
                <a:moveTo>
                  <a:pt x="0" y="0"/>
                </a:moveTo>
                <a:lnTo>
                  <a:pt x="1079108" y="0"/>
                </a:lnTo>
                <a:lnTo>
                  <a:pt x="1079108" y="11510488"/>
                </a:lnTo>
                <a:lnTo>
                  <a:pt x="0" y="115104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9601665" flipH="1">
            <a:off x="611095" y="-26721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TextBox 17"/>
          <p:cNvSpPr txBox="1"/>
          <p:nvPr/>
        </p:nvSpPr>
        <p:spPr>
          <a:xfrm>
            <a:off x="2667000" y="3347815"/>
            <a:ext cx="11801858" cy="987450"/>
          </a:xfrm>
          <a:prstGeom prst="rect">
            <a:avLst/>
          </a:prstGeom>
        </p:spPr>
        <p:txBody>
          <a:bodyPr lIns="0" tIns="0" rIns="0" bIns="0" rtlCol="0" anchor="t">
            <a:spAutoFit/>
          </a:bodyPr>
          <a:lstStyle/>
          <a:p>
            <a:pPr algn="ctr">
              <a:lnSpc>
                <a:spcPts val="7679"/>
              </a:lnSpc>
            </a:pPr>
            <a:r>
              <a:rPr lang="en-US" sz="8000" b="1">
                <a:latin typeface="Times New Roman" panose="02020603050405020304" pitchFamily="18" charset="0"/>
                <a:ea typeface="Calibri" panose="020F0502020204030204" pitchFamily="34" charset="0"/>
                <a:cs typeface="Times New Roman" panose="02020603050405020304" pitchFamily="18" charset="0"/>
              </a:rPr>
              <a:t>b. Bài tập</a:t>
            </a:r>
            <a:endParaRPr lang="en-US" sz="7200" spc="1100">
              <a:latin typeface="Times New Roman" panose="02020603050405020304" pitchFamily="18" charset="0"/>
              <a:ea typeface="Better Together Script"/>
              <a:cs typeface="Times New Roman" panose="02020603050405020304" pitchFamily="18" charset="0"/>
              <a:sym typeface="Better Together Script"/>
            </a:endParaRPr>
          </a:p>
        </p:txBody>
      </p:sp>
      <p:sp>
        <p:nvSpPr>
          <p:cNvPr id="18" name="TextBox 18"/>
          <p:cNvSpPr txBox="1"/>
          <p:nvPr/>
        </p:nvSpPr>
        <p:spPr>
          <a:xfrm>
            <a:off x="2932307" y="5015484"/>
            <a:ext cx="12681931" cy="2492990"/>
          </a:xfrm>
          <a:prstGeom prst="rect">
            <a:avLst/>
          </a:prstGeom>
        </p:spPr>
        <p:txBody>
          <a:bodyPr wrap="square" lIns="0" tIns="0" rIns="0" bIns="0" rtlCol="0" anchor="t">
            <a:spAutoFit/>
          </a:bodyPr>
          <a:lstStyle/>
          <a:p>
            <a:pPr algn="ctr"/>
            <a:r>
              <a:rPr lang="en-US" sz="5400">
                <a:latin typeface="Times New Roman" panose="02020603050405020304" pitchFamily="18" charset="0"/>
                <a:ea typeface="Calibri" panose="020F0502020204030204" pitchFamily="34" charset="0"/>
                <a:cs typeface="Times New Roman" panose="02020603050405020304" pitchFamily="18" charset="0"/>
              </a:rPr>
              <a:t>Viết một đoạn văn (khoảng 10-12 dòng) phân tích tâm trạng của ông Hai khi trò chuyện với bé Húc trong truyện ngắn “</a:t>
            </a:r>
            <a:r>
              <a:rPr lang="en-US" sz="5400" i="1">
                <a:latin typeface="Times New Roman" panose="02020603050405020304" pitchFamily="18" charset="0"/>
                <a:ea typeface="Calibri" panose="020F0502020204030204" pitchFamily="34" charset="0"/>
                <a:cs typeface="Times New Roman" panose="02020603050405020304" pitchFamily="18" charset="0"/>
              </a:rPr>
              <a:t>Làng</a:t>
            </a:r>
            <a:r>
              <a:rPr lang="en-US" sz="5400">
                <a:latin typeface="Times New Roman" panose="02020603050405020304" pitchFamily="18" charset="0"/>
                <a:ea typeface="Calibri" panose="020F0502020204030204" pitchFamily="34" charset="0"/>
                <a:cs typeface="Times New Roman" panose="02020603050405020304" pitchFamily="18" charset="0"/>
              </a:rPr>
              <a:t>”.</a:t>
            </a:r>
            <a:endParaRPr lang="en-US" sz="5400">
              <a:latin typeface="Times New Roman" panose="02020603050405020304" pitchFamily="18" charset="0"/>
              <a:ea typeface="More Sugar Thin"/>
              <a:cs typeface="Times New Roman" panose="02020603050405020304" pitchFamily="18" charset="0"/>
              <a:sym typeface="More Sugar Thin"/>
            </a:endParaRPr>
          </a:p>
        </p:txBody>
      </p:sp>
    </p:spTree>
    <p:extLst>
      <p:ext uri="{BB962C8B-B14F-4D97-AF65-F5344CB8AC3E}">
        <p14:creationId xmlns:p14="http://schemas.microsoft.com/office/powerpoint/2010/main" val="252649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9370499" y="1028700"/>
            <a:ext cx="7888801" cy="8229600"/>
            <a:chOff x="0" y="0"/>
            <a:chExt cx="2077709" cy="2167467"/>
          </a:xfrm>
        </p:grpSpPr>
        <p:sp>
          <p:nvSpPr>
            <p:cNvPr id="6" name="Freeform 6"/>
            <p:cNvSpPr/>
            <p:nvPr/>
          </p:nvSpPr>
          <p:spPr>
            <a:xfrm>
              <a:off x="0" y="0"/>
              <a:ext cx="2077709" cy="2167467"/>
            </a:xfrm>
            <a:custGeom>
              <a:avLst/>
              <a:gdLst/>
              <a:ahLst/>
              <a:cxnLst/>
              <a:rect l="l" t="t" r="r" b="b"/>
              <a:pathLst>
                <a:path w="2077709" h="2167467">
                  <a:moveTo>
                    <a:pt x="50050" y="0"/>
                  </a:moveTo>
                  <a:lnTo>
                    <a:pt x="2027658" y="0"/>
                  </a:lnTo>
                  <a:cubicBezTo>
                    <a:pt x="2055301" y="0"/>
                    <a:pt x="2077709" y="22408"/>
                    <a:pt x="2077709" y="50050"/>
                  </a:cubicBezTo>
                  <a:lnTo>
                    <a:pt x="2077709" y="2117416"/>
                  </a:lnTo>
                  <a:cubicBezTo>
                    <a:pt x="2077709" y="2145058"/>
                    <a:pt x="2055301" y="2167467"/>
                    <a:pt x="2027658" y="2167467"/>
                  </a:cubicBezTo>
                  <a:lnTo>
                    <a:pt x="50050" y="2167467"/>
                  </a:lnTo>
                  <a:cubicBezTo>
                    <a:pt x="36776" y="2167467"/>
                    <a:pt x="24046" y="2162194"/>
                    <a:pt x="14659" y="2152807"/>
                  </a:cubicBezTo>
                  <a:cubicBezTo>
                    <a:pt x="5273" y="2143421"/>
                    <a:pt x="0" y="2130690"/>
                    <a:pt x="0" y="2117416"/>
                  </a:cubicBezTo>
                  <a:lnTo>
                    <a:pt x="0" y="50050"/>
                  </a:lnTo>
                  <a:cubicBezTo>
                    <a:pt x="0" y="22408"/>
                    <a:pt x="22408" y="0"/>
                    <a:pt x="50050" y="0"/>
                  </a:cubicBezTo>
                  <a:close/>
                </a:path>
              </a:pathLst>
            </a:custGeom>
            <a:solidFill>
              <a:srgbClr val="AA917E"/>
            </a:solidFill>
          </p:spPr>
          <p:txBody>
            <a:bodyPr/>
            <a:lstStyle/>
            <a:p>
              <a:endParaRPr lang="en-US"/>
            </a:p>
          </p:txBody>
        </p:sp>
        <p:sp>
          <p:nvSpPr>
            <p:cNvPr id="7" name="TextBox 7"/>
            <p:cNvSpPr txBox="1"/>
            <p:nvPr/>
          </p:nvSpPr>
          <p:spPr>
            <a:xfrm>
              <a:off x="0" y="-28575"/>
              <a:ext cx="2077709"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014113" y="1028700"/>
            <a:ext cx="7888801" cy="8338649"/>
            <a:chOff x="0" y="0"/>
            <a:chExt cx="2077709" cy="2196188"/>
          </a:xfrm>
        </p:grpSpPr>
        <p:sp>
          <p:nvSpPr>
            <p:cNvPr id="9" name="Freeform 9"/>
            <p:cNvSpPr/>
            <p:nvPr/>
          </p:nvSpPr>
          <p:spPr>
            <a:xfrm>
              <a:off x="0" y="0"/>
              <a:ext cx="2077709" cy="2196187"/>
            </a:xfrm>
            <a:custGeom>
              <a:avLst/>
              <a:gdLst/>
              <a:ahLst/>
              <a:cxnLst/>
              <a:rect l="l" t="t" r="r" b="b"/>
              <a:pathLst>
                <a:path w="2077709" h="2196187">
                  <a:moveTo>
                    <a:pt x="50050" y="0"/>
                  </a:moveTo>
                  <a:lnTo>
                    <a:pt x="2027658" y="0"/>
                  </a:lnTo>
                  <a:cubicBezTo>
                    <a:pt x="2055301" y="0"/>
                    <a:pt x="2077709" y="22408"/>
                    <a:pt x="2077709" y="50050"/>
                  </a:cubicBezTo>
                  <a:lnTo>
                    <a:pt x="2077709" y="2146137"/>
                  </a:lnTo>
                  <a:cubicBezTo>
                    <a:pt x="2077709" y="2173779"/>
                    <a:pt x="2055301" y="2196187"/>
                    <a:pt x="2027658" y="2196187"/>
                  </a:cubicBezTo>
                  <a:lnTo>
                    <a:pt x="50050" y="2196187"/>
                  </a:lnTo>
                  <a:cubicBezTo>
                    <a:pt x="36776" y="2196187"/>
                    <a:pt x="24046" y="2190914"/>
                    <a:pt x="14659" y="2181528"/>
                  </a:cubicBezTo>
                  <a:cubicBezTo>
                    <a:pt x="5273" y="2172142"/>
                    <a:pt x="0" y="2159411"/>
                    <a:pt x="0" y="2146137"/>
                  </a:cubicBezTo>
                  <a:lnTo>
                    <a:pt x="0" y="50050"/>
                  </a:lnTo>
                  <a:cubicBezTo>
                    <a:pt x="0" y="22408"/>
                    <a:pt x="22408" y="0"/>
                    <a:pt x="50050" y="0"/>
                  </a:cubicBezTo>
                  <a:close/>
                </a:path>
              </a:pathLst>
            </a:custGeom>
            <a:solidFill>
              <a:srgbClr val="AA917E"/>
            </a:solidFill>
          </p:spPr>
          <p:txBody>
            <a:bodyPr/>
            <a:lstStyle/>
            <a:p>
              <a:endParaRPr lang="en-US"/>
            </a:p>
          </p:txBody>
        </p:sp>
        <p:sp>
          <p:nvSpPr>
            <p:cNvPr id="10" name="TextBox 10"/>
            <p:cNvSpPr txBox="1"/>
            <p:nvPr/>
          </p:nvSpPr>
          <p:spPr>
            <a:xfrm>
              <a:off x="0" y="-28575"/>
              <a:ext cx="2077709" cy="222476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291588">
            <a:off x="2164248" y="2030373"/>
            <a:ext cx="5588530" cy="6017260"/>
          </a:xfrm>
          <a:custGeom>
            <a:avLst/>
            <a:gdLst/>
            <a:ahLst/>
            <a:cxnLst/>
            <a:rect l="l" t="t" r="r" b="b"/>
            <a:pathLst>
              <a:path w="5588530" h="6017260">
                <a:moveTo>
                  <a:pt x="0" y="0"/>
                </a:moveTo>
                <a:lnTo>
                  <a:pt x="5588530" y="0"/>
                </a:lnTo>
                <a:lnTo>
                  <a:pt x="5588530" y="6017260"/>
                </a:lnTo>
                <a:lnTo>
                  <a:pt x="0" y="6017260"/>
                </a:lnTo>
                <a:lnTo>
                  <a:pt x="0" y="0"/>
                </a:lnTo>
                <a:close/>
              </a:path>
            </a:pathLst>
          </a:custGeom>
          <a:blipFill>
            <a:blip r:embed="rId4"/>
            <a:stretch>
              <a:fillRect/>
            </a:stretch>
          </a:blipFill>
        </p:spPr>
        <p:txBody>
          <a:bodyPr/>
          <a:lstStyle/>
          <a:p>
            <a:endParaRPr lang="en-US"/>
          </a:p>
        </p:txBody>
      </p:sp>
      <p:grpSp>
        <p:nvGrpSpPr>
          <p:cNvPr id="12" name="Group 12"/>
          <p:cNvGrpSpPr/>
          <p:nvPr/>
        </p:nvGrpSpPr>
        <p:grpSpPr>
          <a:xfrm>
            <a:off x="10412161" y="1528510"/>
            <a:ext cx="6345467" cy="7229980"/>
            <a:chOff x="0" y="0"/>
            <a:chExt cx="1671234" cy="1904192"/>
          </a:xfrm>
        </p:grpSpPr>
        <p:sp>
          <p:nvSpPr>
            <p:cNvPr id="13" name="Freeform 13"/>
            <p:cNvSpPr/>
            <p:nvPr/>
          </p:nvSpPr>
          <p:spPr>
            <a:xfrm>
              <a:off x="0" y="0"/>
              <a:ext cx="1671234" cy="1904192"/>
            </a:xfrm>
            <a:custGeom>
              <a:avLst/>
              <a:gdLst/>
              <a:ahLst/>
              <a:cxnLst/>
              <a:rect l="l" t="t" r="r" b="b"/>
              <a:pathLst>
                <a:path w="1671234" h="1904192">
                  <a:moveTo>
                    <a:pt x="62224" y="0"/>
                  </a:moveTo>
                  <a:lnTo>
                    <a:pt x="1609011" y="0"/>
                  </a:lnTo>
                  <a:cubicBezTo>
                    <a:pt x="1643376" y="0"/>
                    <a:pt x="1671234" y="27858"/>
                    <a:pt x="1671234" y="62224"/>
                  </a:cubicBezTo>
                  <a:lnTo>
                    <a:pt x="1671234" y="1841969"/>
                  </a:lnTo>
                  <a:cubicBezTo>
                    <a:pt x="1671234" y="1876334"/>
                    <a:pt x="1643376" y="1904192"/>
                    <a:pt x="1609011" y="1904192"/>
                  </a:cubicBezTo>
                  <a:lnTo>
                    <a:pt x="62224" y="1904192"/>
                  </a:lnTo>
                  <a:cubicBezTo>
                    <a:pt x="27858" y="1904192"/>
                    <a:pt x="0" y="1876334"/>
                    <a:pt x="0" y="1841969"/>
                  </a:cubicBezTo>
                  <a:lnTo>
                    <a:pt x="0" y="62224"/>
                  </a:lnTo>
                  <a:cubicBezTo>
                    <a:pt x="0" y="27858"/>
                    <a:pt x="27858" y="0"/>
                    <a:pt x="62224" y="0"/>
                  </a:cubicBezTo>
                  <a:close/>
                </a:path>
              </a:pathLst>
            </a:custGeom>
            <a:solidFill>
              <a:srgbClr val="F7EFE2"/>
            </a:solidFill>
            <a:ln w="38100" cap="rnd">
              <a:solidFill>
                <a:srgbClr val="825445"/>
              </a:solidFill>
              <a:prstDash val="dash"/>
              <a:round/>
            </a:ln>
          </p:spPr>
          <p:txBody>
            <a:bodyPr/>
            <a:lstStyle/>
            <a:p>
              <a:endParaRPr lang="en-US"/>
            </a:p>
          </p:txBody>
        </p:sp>
        <p:sp>
          <p:nvSpPr>
            <p:cNvPr id="14" name="TextBox 14"/>
            <p:cNvSpPr txBox="1"/>
            <p:nvPr/>
          </p:nvSpPr>
          <p:spPr>
            <a:xfrm>
              <a:off x="0" y="-28575"/>
              <a:ext cx="1671234" cy="19327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a:off x="8604446" y="162762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5">
              <a:extLst>
                <a:ext uri="{96DAC541-7B7A-43D3-8B79-37D633B846F1}">
                  <asvg:svgBlip xmlns:asvg="http://schemas.microsoft.com/office/drawing/2016/SVG/main" r:embed="rId6"/>
                </a:ext>
              </a:extLst>
            </a:blip>
            <a:stretch>
              <a:fillRect b="-56269"/>
            </a:stretch>
          </a:blipFill>
        </p:spPr>
        <p:txBody>
          <a:bodyPr/>
          <a:lstStyle/>
          <a:p>
            <a:endParaRPr lang="en-US"/>
          </a:p>
        </p:txBody>
      </p:sp>
      <p:sp>
        <p:nvSpPr>
          <p:cNvPr id="16" name="Freeform 16"/>
          <p:cNvSpPr/>
          <p:nvPr/>
        </p:nvSpPr>
        <p:spPr>
          <a:xfrm>
            <a:off x="15755625" y="556306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Freeform 17"/>
          <p:cNvSpPr/>
          <p:nvPr/>
        </p:nvSpPr>
        <p:spPr>
          <a:xfrm>
            <a:off x="488925" y="456628"/>
            <a:ext cx="1889686" cy="1843440"/>
          </a:xfrm>
          <a:custGeom>
            <a:avLst/>
            <a:gdLst/>
            <a:ahLst/>
            <a:cxnLst/>
            <a:rect l="l" t="t" r="r" b="b"/>
            <a:pathLst>
              <a:path w="1889686" h="1843440">
                <a:moveTo>
                  <a:pt x="0" y="0"/>
                </a:moveTo>
                <a:lnTo>
                  <a:pt x="1889686" y="0"/>
                </a:lnTo>
                <a:lnTo>
                  <a:pt x="1889686" y="1843440"/>
                </a:lnTo>
                <a:lnTo>
                  <a:pt x="0" y="18434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Rectangle 19"/>
          <p:cNvSpPr/>
          <p:nvPr/>
        </p:nvSpPr>
        <p:spPr>
          <a:xfrm>
            <a:off x="10490390" y="3848100"/>
            <a:ext cx="6125396" cy="2800767"/>
          </a:xfrm>
          <a:prstGeom prst="rect">
            <a:avLst/>
          </a:prstGeom>
        </p:spPr>
        <p:txBody>
          <a:bodyPr wrap="none">
            <a:spAutoFit/>
          </a:bodyPr>
          <a:lstStyle/>
          <a:p>
            <a:pPr algn="ctr"/>
            <a:r>
              <a:rPr lang="vi-VN" sz="8800" b="1">
                <a:latin typeface="iCiel La Chic Pro Shaded" panose="02000506090000020004" pitchFamily="50" charset="-93"/>
                <a:cs typeface="Times New Roman" panose="02020603050405020304" pitchFamily="18" charset="0"/>
              </a:rPr>
              <a:t>HOẠT ĐỘNG 3</a:t>
            </a:r>
          </a:p>
          <a:p>
            <a:pPr algn="ctr"/>
            <a:r>
              <a:rPr lang="vi-VN" sz="8800" b="1">
                <a:latin typeface="iCiel La Chic Pro Shaded" panose="02000506090000020004" pitchFamily="50" charset="-93"/>
                <a:cs typeface="Times New Roman" panose="02020603050405020304" pitchFamily="18" charset="0"/>
              </a:rPr>
              <a:t>LUYỆN TẬP</a:t>
            </a:r>
            <a:endParaRPr lang="en-GB" sz="8800">
              <a:latin typeface="iCiel La Chic Pro Shaded" panose="02000506090000020004" pitchFamily="50" charset="-93"/>
              <a:cs typeface="Times New Roman" panose="02020603050405020304" pitchFamily="18" charset="0"/>
            </a:endParaRPr>
          </a:p>
        </p:txBody>
      </p:sp>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614712" y="3584633"/>
            <a:ext cx="6001073" cy="3029668"/>
          </a:xfrm>
          <a:prstGeom prst="rect">
            <a:avLst/>
          </a:prstGeom>
        </p:spPr>
      </p:pic>
    </p:spTree>
    <p:extLst>
      <p:ext uri="{BB962C8B-B14F-4D97-AF65-F5344CB8AC3E}">
        <p14:creationId xmlns:p14="http://schemas.microsoft.com/office/powerpoint/2010/main" val="3864976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26635" y="36112"/>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1397247" y="1625443"/>
            <a:ext cx="15493506" cy="7872160"/>
            <a:chOff x="0" y="0"/>
            <a:chExt cx="4080594" cy="2073326"/>
          </a:xfrm>
        </p:grpSpPr>
        <p:sp>
          <p:nvSpPr>
            <p:cNvPr id="6" name="Freeform 6"/>
            <p:cNvSpPr/>
            <p:nvPr/>
          </p:nvSpPr>
          <p:spPr>
            <a:xfrm>
              <a:off x="0" y="0"/>
              <a:ext cx="4080594" cy="2073326"/>
            </a:xfrm>
            <a:custGeom>
              <a:avLst/>
              <a:gdLst/>
              <a:ahLst/>
              <a:cxnLst/>
              <a:rect l="l" t="t" r="r" b="b"/>
              <a:pathLst>
                <a:path w="4080594" h="2073326">
                  <a:moveTo>
                    <a:pt x="25484" y="0"/>
                  </a:moveTo>
                  <a:lnTo>
                    <a:pt x="4055110" y="0"/>
                  </a:lnTo>
                  <a:cubicBezTo>
                    <a:pt x="4061869" y="0"/>
                    <a:pt x="4068351" y="2685"/>
                    <a:pt x="4073130" y="7464"/>
                  </a:cubicBezTo>
                  <a:cubicBezTo>
                    <a:pt x="4077909" y="12243"/>
                    <a:pt x="4080594" y="18725"/>
                    <a:pt x="4080594" y="25484"/>
                  </a:cubicBezTo>
                  <a:lnTo>
                    <a:pt x="4080594" y="2047842"/>
                  </a:lnTo>
                  <a:cubicBezTo>
                    <a:pt x="4080594" y="2054601"/>
                    <a:pt x="4077909" y="2061083"/>
                    <a:pt x="4073130" y="2065862"/>
                  </a:cubicBezTo>
                  <a:cubicBezTo>
                    <a:pt x="4068351" y="2070641"/>
                    <a:pt x="4061869" y="2073326"/>
                    <a:pt x="4055110" y="2073326"/>
                  </a:cubicBezTo>
                  <a:lnTo>
                    <a:pt x="25484" y="2073326"/>
                  </a:lnTo>
                  <a:cubicBezTo>
                    <a:pt x="18725" y="2073326"/>
                    <a:pt x="12243" y="2070641"/>
                    <a:pt x="7464" y="2065862"/>
                  </a:cubicBezTo>
                  <a:cubicBezTo>
                    <a:pt x="2685" y="2061083"/>
                    <a:pt x="0" y="2054601"/>
                    <a:pt x="0" y="2047842"/>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7" name="TextBox 7"/>
            <p:cNvSpPr txBox="1"/>
            <p:nvPr/>
          </p:nvSpPr>
          <p:spPr>
            <a:xfrm>
              <a:off x="0" y="-28575"/>
              <a:ext cx="4080594" cy="2101901"/>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1482063" y="-318330"/>
            <a:ext cx="15493506" cy="1765390"/>
            <a:chOff x="0" y="0"/>
            <a:chExt cx="4080594" cy="464959"/>
          </a:xfrm>
        </p:grpSpPr>
        <p:sp>
          <p:nvSpPr>
            <p:cNvPr id="9" name="Freeform 9"/>
            <p:cNvSpPr/>
            <p:nvPr/>
          </p:nvSpPr>
          <p:spPr>
            <a:xfrm>
              <a:off x="0" y="0"/>
              <a:ext cx="4080594" cy="464959"/>
            </a:xfrm>
            <a:custGeom>
              <a:avLst/>
              <a:gdLst/>
              <a:ahLst/>
              <a:cxnLst/>
              <a:rect l="l" t="t" r="r" b="b"/>
              <a:pathLst>
                <a:path w="4080594" h="464959">
                  <a:moveTo>
                    <a:pt x="25484" y="0"/>
                  </a:moveTo>
                  <a:lnTo>
                    <a:pt x="4055110" y="0"/>
                  </a:lnTo>
                  <a:cubicBezTo>
                    <a:pt x="4061869" y="0"/>
                    <a:pt x="4068351" y="2685"/>
                    <a:pt x="4073130" y="7464"/>
                  </a:cubicBezTo>
                  <a:cubicBezTo>
                    <a:pt x="4077909" y="12243"/>
                    <a:pt x="4080594" y="18725"/>
                    <a:pt x="4080594" y="25484"/>
                  </a:cubicBezTo>
                  <a:lnTo>
                    <a:pt x="4080594" y="439475"/>
                  </a:lnTo>
                  <a:cubicBezTo>
                    <a:pt x="4080594" y="446233"/>
                    <a:pt x="4077909" y="452715"/>
                    <a:pt x="4073130" y="457495"/>
                  </a:cubicBezTo>
                  <a:cubicBezTo>
                    <a:pt x="4068351" y="462274"/>
                    <a:pt x="4061869" y="464959"/>
                    <a:pt x="4055110" y="464959"/>
                  </a:cubicBezTo>
                  <a:lnTo>
                    <a:pt x="25484" y="464959"/>
                  </a:lnTo>
                  <a:cubicBezTo>
                    <a:pt x="11410" y="464959"/>
                    <a:pt x="0" y="453549"/>
                    <a:pt x="0" y="439475"/>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10" name="TextBox 10"/>
            <p:cNvSpPr txBox="1"/>
            <p:nvPr/>
          </p:nvSpPr>
          <p:spPr>
            <a:xfrm>
              <a:off x="0" y="-28575"/>
              <a:ext cx="4080594" cy="493534"/>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p:cNvGrpSpPr/>
          <p:nvPr/>
        </p:nvGrpSpPr>
        <p:grpSpPr>
          <a:xfrm>
            <a:off x="1821328" y="2827527"/>
            <a:ext cx="14645344" cy="6273254"/>
            <a:chOff x="0" y="0"/>
            <a:chExt cx="3857210" cy="1652215"/>
          </a:xfrm>
        </p:grpSpPr>
        <p:sp>
          <p:nvSpPr>
            <p:cNvPr id="12" name="Freeform 12"/>
            <p:cNvSpPr/>
            <p:nvPr/>
          </p:nvSpPr>
          <p:spPr>
            <a:xfrm>
              <a:off x="0" y="0"/>
              <a:ext cx="3857210" cy="1652215"/>
            </a:xfrm>
            <a:custGeom>
              <a:avLst/>
              <a:gdLst/>
              <a:ahLst/>
              <a:cxnLst/>
              <a:rect l="l" t="t" r="r" b="b"/>
              <a:pathLst>
                <a:path w="3857210" h="1652215">
                  <a:moveTo>
                    <a:pt x="26960" y="0"/>
                  </a:moveTo>
                  <a:lnTo>
                    <a:pt x="3830250" y="0"/>
                  </a:lnTo>
                  <a:cubicBezTo>
                    <a:pt x="3845140" y="0"/>
                    <a:pt x="3857210" y="12070"/>
                    <a:pt x="3857210" y="26960"/>
                  </a:cubicBezTo>
                  <a:lnTo>
                    <a:pt x="3857210" y="1625255"/>
                  </a:lnTo>
                  <a:cubicBezTo>
                    <a:pt x="3857210" y="1640145"/>
                    <a:pt x="3845140" y="1652215"/>
                    <a:pt x="3830250" y="1652215"/>
                  </a:cubicBezTo>
                  <a:lnTo>
                    <a:pt x="26960" y="1652215"/>
                  </a:lnTo>
                  <a:cubicBezTo>
                    <a:pt x="12070" y="1652215"/>
                    <a:pt x="0" y="1640145"/>
                    <a:pt x="0" y="1625255"/>
                  </a:cubicBezTo>
                  <a:lnTo>
                    <a:pt x="0" y="26960"/>
                  </a:lnTo>
                  <a:cubicBezTo>
                    <a:pt x="0" y="12070"/>
                    <a:pt x="12070" y="0"/>
                    <a:pt x="26960" y="0"/>
                  </a:cubicBezTo>
                  <a:close/>
                </a:path>
              </a:pathLst>
            </a:custGeom>
            <a:solidFill>
              <a:srgbClr val="F7EFE2"/>
            </a:solidFill>
            <a:ln w="38100" cap="rnd">
              <a:solidFill>
                <a:srgbClr val="AEA36F"/>
              </a:solidFill>
              <a:prstDash val="dash"/>
              <a:round/>
            </a:ln>
          </p:spPr>
          <p:txBody>
            <a:bodyPr/>
            <a:lstStyle/>
            <a:p>
              <a:endParaRPr lang="en-US"/>
            </a:p>
          </p:txBody>
        </p:sp>
        <p:sp>
          <p:nvSpPr>
            <p:cNvPr id="13" name="TextBox 13"/>
            <p:cNvSpPr txBox="1"/>
            <p:nvPr/>
          </p:nvSpPr>
          <p:spPr>
            <a:xfrm>
              <a:off x="0" y="-28575"/>
              <a:ext cx="3857210" cy="1680790"/>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15826279" y="5722537"/>
            <a:ext cx="2128948" cy="4564463"/>
          </a:xfrm>
          <a:custGeom>
            <a:avLst/>
            <a:gdLst/>
            <a:ahLst/>
            <a:cxnLst/>
            <a:rect l="l" t="t" r="r" b="b"/>
            <a:pathLst>
              <a:path w="2128948" h="4564463">
                <a:moveTo>
                  <a:pt x="0" y="0"/>
                </a:moveTo>
                <a:lnTo>
                  <a:pt x="2128948" y="0"/>
                </a:lnTo>
                <a:lnTo>
                  <a:pt x="2128948" y="4564463"/>
                </a:lnTo>
                <a:lnTo>
                  <a:pt x="0" y="45644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5400000">
            <a:off x="8689262" y="-4308184"/>
            <a:ext cx="1079108" cy="11510488"/>
          </a:xfrm>
          <a:custGeom>
            <a:avLst/>
            <a:gdLst/>
            <a:ahLst/>
            <a:cxnLst/>
            <a:rect l="l" t="t" r="r" b="b"/>
            <a:pathLst>
              <a:path w="1079108" h="11510488">
                <a:moveTo>
                  <a:pt x="0" y="0"/>
                </a:moveTo>
                <a:lnTo>
                  <a:pt x="1079108" y="0"/>
                </a:lnTo>
                <a:lnTo>
                  <a:pt x="1079108" y="11510488"/>
                </a:lnTo>
                <a:lnTo>
                  <a:pt x="0" y="115104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9601665" flipH="1">
            <a:off x="611095" y="-26721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8" name="TextBox 18"/>
          <p:cNvSpPr txBox="1"/>
          <p:nvPr/>
        </p:nvSpPr>
        <p:spPr>
          <a:xfrm>
            <a:off x="2991343" y="4098183"/>
            <a:ext cx="12933659" cy="2708434"/>
          </a:xfrm>
          <a:prstGeom prst="rect">
            <a:avLst/>
          </a:prstGeom>
        </p:spPr>
        <p:txBody>
          <a:bodyPr wrap="square" lIns="0" tIns="0" rIns="0" bIns="0" rtlCol="0" anchor="t">
            <a:spAutoFit/>
          </a:bodyPr>
          <a:lstStyle/>
          <a:p>
            <a:pPr algn="ctr"/>
            <a:r>
              <a:rPr lang="vi-VN" sz="8800" b="1">
                <a:latin typeface="Times New Roman" panose="02020603050405020304" pitchFamily="18" charset="0"/>
                <a:ea typeface="Calibri" panose="020F0502020204030204" pitchFamily="34" charset="0"/>
              </a:rPr>
              <a:t>Đề:</a:t>
            </a:r>
            <a:r>
              <a:rPr lang="vi-VN" sz="8800" b="1">
                <a:solidFill>
                  <a:srgbClr val="000000"/>
                </a:solidFill>
                <a:latin typeface="Times New Roman" panose="02020603050405020304" pitchFamily="18" charset="0"/>
                <a:ea typeface="MS Mincho"/>
              </a:rPr>
              <a:t> Phân tích truyện ngắn “</a:t>
            </a:r>
            <a:r>
              <a:rPr lang="vi-VN" sz="8800" b="1" i="1">
                <a:solidFill>
                  <a:srgbClr val="000000"/>
                </a:solidFill>
                <a:latin typeface="Times New Roman" panose="02020603050405020304" pitchFamily="18" charset="0"/>
                <a:ea typeface="MS Mincho"/>
              </a:rPr>
              <a:t>Làng</a:t>
            </a:r>
            <a:r>
              <a:rPr lang="vi-VN" sz="8800" b="1">
                <a:solidFill>
                  <a:srgbClr val="000000"/>
                </a:solidFill>
                <a:latin typeface="Times New Roman" panose="02020603050405020304" pitchFamily="18" charset="0"/>
                <a:ea typeface="MS Mincho"/>
              </a:rPr>
              <a:t>” của Kim Lân</a:t>
            </a:r>
            <a:endParaRPr lang="en-US" sz="8800">
              <a:solidFill>
                <a:srgbClr val="000000"/>
              </a:solidFill>
              <a:latin typeface="More Sugar Thin"/>
              <a:ea typeface="More Sugar Thin"/>
              <a:cs typeface="More Sugar Thin"/>
              <a:sym typeface="More Sugar Thi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9370499" y="1028700"/>
            <a:ext cx="7888801" cy="8229600"/>
            <a:chOff x="0" y="0"/>
            <a:chExt cx="2077709" cy="2167467"/>
          </a:xfrm>
        </p:grpSpPr>
        <p:sp>
          <p:nvSpPr>
            <p:cNvPr id="6" name="Freeform 6"/>
            <p:cNvSpPr/>
            <p:nvPr/>
          </p:nvSpPr>
          <p:spPr>
            <a:xfrm>
              <a:off x="0" y="0"/>
              <a:ext cx="2077709" cy="2167467"/>
            </a:xfrm>
            <a:custGeom>
              <a:avLst/>
              <a:gdLst/>
              <a:ahLst/>
              <a:cxnLst/>
              <a:rect l="l" t="t" r="r" b="b"/>
              <a:pathLst>
                <a:path w="2077709" h="2167467">
                  <a:moveTo>
                    <a:pt x="50050" y="0"/>
                  </a:moveTo>
                  <a:lnTo>
                    <a:pt x="2027658" y="0"/>
                  </a:lnTo>
                  <a:cubicBezTo>
                    <a:pt x="2055301" y="0"/>
                    <a:pt x="2077709" y="22408"/>
                    <a:pt x="2077709" y="50050"/>
                  </a:cubicBezTo>
                  <a:lnTo>
                    <a:pt x="2077709" y="2117416"/>
                  </a:lnTo>
                  <a:cubicBezTo>
                    <a:pt x="2077709" y="2145058"/>
                    <a:pt x="2055301" y="2167467"/>
                    <a:pt x="2027658" y="2167467"/>
                  </a:cubicBezTo>
                  <a:lnTo>
                    <a:pt x="50050" y="2167467"/>
                  </a:lnTo>
                  <a:cubicBezTo>
                    <a:pt x="36776" y="2167467"/>
                    <a:pt x="24046" y="2162194"/>
                    <a:pt x="14659" y="2152807"/>
                  </a:cubicBezTo>
                  <a:cubicBezTo>
                    <a:pt x="5273" y="2143421"/>
                    <a:pt x="0" y="2130690"/>
                    <a:pt x="0" y="2117416"/>
                  </a:cubicBezTo>
                  <a:lnTo>
                    <a:pt x="0" y="50050"/>
                  </a:lnTo>
                  <a:cubicBezTo>
                    <a:pt x="0" y="22408"/>
                    <a:pt x="22408" y="0"/>
                    <a:pt x="50050" y="0"/>
                  </a:cubicBezTo>
                  <a:close/>
                </a:path>
              </a:pathLst>
            </a:custGeom>
            <a:solidFill>
              <a:srgbClr val="AA917E"/>
            </a:solidFill>
          </p:spPr>
          <p:txBody>
            <a:bodyPr/>
            <a:lstStyle/>
            <a:p>
              <a:endParaRPr lang="en-US"/>
            </a:p>
          </p:txBody>
        </p:sp>
        <p:sp>
          <p:nvSpPr>
            <p:cNvPr id="7" name="TextBox 7"/>
            <p:cNvSpPr txBox="1"/>
            <p:nvPr/>
          </p:nvSpPr>
          <p:spPr>
            <a:xfrm>
              <a:off x="0" y="-28575"/>
              <a:ext cx="2077709"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014113" y="1028700"/>
            <a:ext cx="7888801" cy="8338649"/>
            <a:chOff x="0" y="0"/>
            <a:chExt cx="2077709" cy="2196188"/>
          </a:xfrm>
        </p:grpSpPr>
        <p:sp>
          <p:nvSpPr>
            <p:cNvPr id="9" name="Freeform 9"/>
            <p:cNvSpPr/>
            <p:nvPr/>
          </p:nvSpPr>
          <p:spPr>
            <a:xfrm>
              <a:off x="0" y="0"/>
              <a:ext cx="2077709" cy="2196187"/>
            </a:xfrm>
            <a:custGeom>
              <a:avLst/>
              <a:gdLst/>
              <a:ahLst/>
              <a:cxnLst/>
              <a:rect l="l" t="t" r="r" b="b"/>
              <a:pathLst>
                <a:path w="2077709" h="2196187">
                  <a:moveTo>
                    <a:pt x="50050" y="0"/>
                  </a:moveTo>
                  <a:lnTo>
                    <a:pt x="2027658" y="0"/>
                  </a:lnTo>
                  <a:cubicBezTo>
                    <a:pt x="2055301" y="0"/>
                    <a:pt x="2077709" y="22408"/>
                    <a:pt x="2077709" y="50050"/>
                  </a:cubicBezTo>
                  <a:lnTo>
                    <a:pt x="2077709" y="2146137"/>
                  </a:lnTo>
                  <a:cubicBezTo>
                    <a:pt x="2077709" y="2173779"/>
                    <a:pt x="2055301" y="2196187"/>
                    <a:pt x="2027658" y="2196187"/>
                  </a:cubicBezTo>
                  <a:lnTo>
                    <a:pt x="50050" y="2196187"/>
                  </a:lnTo>
                  <a:cubicBezTo>
                    <a:pt x="36776" y="2196187"/>
                    <a:pt x="24046" y="2190914"/>
                    <a:pt x="14659" y="2181528"/>
                  </a:cubicBezTo>
                  <a:cubicBezTo>
                    <a:pt x="5273" y="2172142"/>
                    <a:pt x="0" y="2159411"/>
                    <a:pt x="0" y="2146137"/>
                  </a:cubicBezTo>
                  <a:lnTo>
                    <a:pt x="0" y="50050"/>
                  </a:lnTo>
                  <a:cubicBezTo>
                    <a:pt x="0" y="22408"/>
                    <a:pt x="22408" y="0"/>
                    <a:pt x="50050" y="0"/>
                  </a:cubicBezTo>
                  <a:close/>
                </a:path>
              </a:pathLst>
            </a:custGeom>
            <a:solidFill>
              <a:srgbClr val="AA917E"/>
            </a:solidFill>
          </p:spPr>
          <p:txBody>
            <a:bodyPr/>
            <a:lstStyle/>
            <a:p>
              <a:endParaRPr lang="en-US"/>
            </a:p>
          </p:txBody>
        </p:sp>
        <p:sp>
          <p:nvSpPr>
            <p:cNvPr id="10" name="TextBox 10"/>
            <p:cNvSpPr txBox="1"/>
            <p:nvPr/>
          </p:nvSpPr>
          <p:spPr>
            <a:xfrm>
              <a:off x="0" y="-28575"/>
              <a:ext cx="2077709" cy="222476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291588">
            <a:off x="2164248" y="2030373"/>
            <a:ext cx="5588530" cy="6017260"/>
          </a:xfrm>
          <a:custGeom>
            <a:avLst/>
            <a:gdLst/>
            <a:ahLst/>
            <a:cxnLst/>
            <a:rect l="l" t="t" r="r" b="b"/>
            <a:pathLst>
              <a:path w="5588530" h="6017260">
                <a:moveTo>
                  <a:pt x="0" y="0"/>
                </a:moveTo>
                <a:lnTo>
                  <a:pt x="5588530" y="0"/>
                </a:lnTo>
                <a:lnTo>
                  <a:pt x="5588530" y="6017260"/>
                </a:lnTo>
                <a:lnTo>
                  <a:pt x="0" y="6017260"/>
                </a:lnTo>
                <a:lnTo>
                  <a:pt x="0" y="0"/>
                </a:lnTo>
                <a:close/>
              </a:path>
            </a:pathLst>
          </a:custGeom>
          <a:blipFill>
            <a:blip r:embed="rId4"/>
            <a:stretch>
              <a:fillRect/>
            </a:stretch>
          </a:blipFill>
        </p:spPr>
        <p:txBody>
          <a:bodyPr/>
          <a:lstStyle/>
          <a:p>
            <a:endParaRPr lang="en-US"/>
          </a:p>
        </p:txBody>
      </p:sp>
      <p:grpSp>
        <p:nvGrpSpPr>
          <p:cNvPr id="12" name="Group 12"/>
          <p:cNvGrpSpPr/>
          <p:nvPr/>
        </p:nvGrpSpPr>
        <p:grpSpPr>
          <a:xfrm>
            <a:off x="10412161" y="1528510"/>
            <a:ext cx="6345467" cy="7229980"/>
            <a:chOff x="0" y="0"/>
            <a:chExt cx="1671234" cy="1904192"/>
          </a:xfrm>
        </p:grpSpPr>
        <p:sp>
          <p:nvSpPr>
            <p:cNvPr id="13" name="Freeform 13"/>
            <p:cNvSpPr/>
            <p:nvPr/>
          </p:nvSpPr>
          <p:spPr>
            <a:xfrm>
              <a:off x="0" y="0"/>
              <a:ext cx="1671234" cy="1904192"/>
            </a:xfrm>
            <a:custGeom>
              <a:avLst/>
              <a:gdLst/>
              <a:ahLst/>
              <a:cxnLst/>
              <a:rect l="l" t="t" r="r" b="b"/>
              <a:pathLst>
                <a:path w="1671234" h="1904192">
                  <a:moveTo>
                    <a:pt x="62224" y="0"/>
                  </a:moveTo>
                  <a:lnTo>
                    <a:pt x="1609011" y="0"/>
                  </a:lnTo>
                  <a:cubicBezTo>
                    <a:pt x="1643376" y="0"/>
                    <a:pt x="1671234" y="27858"/>
                    <a:pt x="1671234" y="62224"/>
                  </a:cubicBezTo>
                  <a:lnTo>
                    <a:pt x="1671234" y="1841969"/>
                  </a:lnTo>
                  <a:cubicBezTo>
                    <a:pt x="1671234" y="1876334"/>
                    <a:pt x="1643376" y="1904192"/>
                    <a:pt x="1609011" y="1904192"/>
                  </a:cubicBezTo>
                  <a:lnTo>
                    <a:pt x="62224" y="1904192"/>
                  </a:lnTo>
                  <a:cubicBezTo>
                    <a:pt x="27858" y="1904192"/>
                    <a:pt x="0" y="1876334"/>
                    <a:pt x="0" y="1841969"/>
                  </a:cubicBezTo>
                  <a:lnTo>
                    <a:pt x="0" y="62224"/>
                  </a:lnTo>
                  <a:cubicBezTo>
                    <a:pt x="0" y="27858"/>
                    <a:pt x="27858" y="0"/>
                    <a:pt x="62224" y="0"/>
                  </a:cubicBezTo>
                  <a:close/>
                </a:path>
              </a:pathLst>
            </a:custGeom>
            <a:solidFill>
              <a:srgbClr val="F7EFE2"/>
            </a:solidFill>
            <a:ln w="38100" cap="rnd">
              <a:solidFill>
                <a:srgbClr val="825445"/>
              </a:solidFill>
              <a:prstDash val="dash"/>
              <a:round/>
            </a:ln>
          </p:spPr>
          <p:txBody>
            <a:bodyPr/>
            <a:lstStyle/>
            <a:p>
              <a:endParaRPr lang="en-US"/>
            </a:p>
          </p:txBody>
        </p:sp>
        <p:sp>
          <p:nvSpPr>
            <p:cNvPr id="14" name="TextBox 14"/>
            <p:cNvSpPr txBox="1"/>
            <p:nvPr/>
          </p:nvSpPr>
          <p:spPr>
            <a:xfrm>
              <a:off x="0" y="-28575"/>
              <a:ext cx="1671234" cy="19327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a:off x="8604446" y="162762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5">
              <a:extLst>
                <a:ext uri="{96DAC541-7B7A-43D3-8B79-37D633B846F1}">
                  <asvg:svgBlip xmlns:asvg="http://schemas.microsoft.com/office/drawing/2016/SVG/main" r:embed="rId6"/>
                </a:ext>
              </a:extLst>
            </a:blip>
            <a:stretch>
              <a:fillRect b="-56269"/>
            </a:stretch>
          </a:blipFill>
        </p:spPr>
        <p:txBody>
          <a:bodyPr/>
          <a:lstStyle/>
          <a:p>
            <a:endParaRPr lang="en-US"/>
          </a:p>
        </p:txBody>
      </p:sp>
      <p:sp>
        <p:nvSpPr>
          <p:cNvPr id="16" name="Freeform 16"/>
          <p:cNvSpPr/>
          <p:nvPr/>
        </p:nvSpPr>
        <p:spPr>
          <a:xfrm>
            <a:off x="15755625" y="556306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Freeform 17"/>
          <p:cNvSpPr/>
          <p:nvPr/>
        </p:nvSpPr>
        <p:spPr>
          <a:xfrm>
            <a:off x="488925" y="456628"/>
            <a:ext cx="1889686" cy="1843440"/>
          </a:xfrm>
          <a:custGeom>
            <a:avLst/>
            <a:gdLst/>
            <a:ahLst/>
            <a:cxnLst/>
            <a:rect l="l" t="t" r="r" b="b"/>
            <a:pathLst>
              <a:path w="1889686" h="1843440">
                <a:moveTo>
                  <a:pt x="0" y="0"/>
                </a:moveTo>
                <a:lnTo>
                  <a:pt x="1889686" y="0"/>
                </a:lnTo>
                <a:lnTo>
                  <a:pt x="1889686" y="1843440"/>
                </a:lnTo>
                <a:lnTo>
                  <a:pt x="0" y="18434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Rectangle 19"/>
          <p:cNvSpPr/>
          <p:nvPr/>
        </p:nvSpPr>
        <p:spPr>
          <a:xfrm>
            <a:off x="10290382" y="3390900"/>
            <a:ext cx="6555000" cy="2800767"/>
          </a:xfrm>
          <a:prstGeom prst="rect">
            <a:avLst/>
          </a:prstGeom>
        </p:spPr>
        <p:txBody>
          <a:bodyPr wrap="none">
            <a:spAutoFit/>
          </a:bodyPr>
          <a:lstStyle/>
          <a:p>
            <a:pPr algn="ctr"/>
            <a:r>
              <a:rPr lang="vi-VN" sz="8800" b="1">
                <a:latin typeface="iCiel Soup of Justice" pitchFamily="2" charset="-93"/>
                <a:ea typeface="Times New Roman" panose="02020603050405020304" pitchFamily="18" charset="0"/>
              </a:rPr>
              <a:t>HOẠT ĐỘNG 4</a:t>
            </a:r>
          </a:p>
          <a:p>
            <a:pPr algn="ctr"/>
            <a:r>
              <a:rPr lang="vi-VN" sz="8800" b="1">
                <a:latin typeface="iCiel Soup of Justice" pitchFamily="2" charset="-93"/>
                <a:ea typeface="Times New Roman" panose="02020603050405020304" pitchFamily="18" charset="0"/>
              </a:rPr>
              <a:t> VẬN DỤNG</a:t>
            </a:r>
            <a:endParaRPr lang="en-GB" sz="8800">
              <a:latin typeface="iCiel Soup of Justice" pitchFamily="2" charset="-93"/>
            </a:endParaRPr>
          </a:p>
        </p:txBody>
      </p:sp>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96845" y="3762022"/>
            <a:ext cx="6345467" cy="2871999"/>
          </a:xfrm>
          <a:prstGeom prst="rect">
            <a:avLst/>
          </a:prstGeom>
        </p:spPr>
      </p:pic>
    </p:spTree>
    <p:extLst>
      <p:ext uri="{BB962C8B-B14F-4D97-AF65-F5344CB8AC3E}">
        <p14:creationId xmlns:p14="http://schemas.microsoft.com/office/powerpoint/2010/main" val="1961873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32827"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7377804" y="428494"/>
            <a:ext cx="9881496" cy="9447319"/>
            <a:chOff x="0" y="0"/>
            <a:chExt cx="2602534" cy="2488183"/>
          </a:xfrm>
        </p:grpSpPr>
        <p:sp>
          <p:nvSpPr>
            <p:cNvPr id="6" name="Freeform 6"/>
            <p:cNvSpPr/>
            <p:nvPr/>
          </p:nvSpPr>
          <p:spPr>
            <a:xfrm>
              <a:off x="0" y="0"/>
              <a:ext cx="2602534" cy="2488183"/>
            </a:xfrm>
            <a:custGeom>
              <a:avLst/>
              <a:gdLst/>
              <a:ahLst/>
              <a:cxnLst/>
              <a:rect l="l" t="t" r="r" b="b"/>
              <a:pathLst>
                <a:path w="2602534" h="2488183">
                  <a:moveTo>
                    <a:pt x="39957" y="0"/>
                  </a:moveTo>
                  <a:lnTo>
                    <a:pt x="2562577" y="0"/>
                  </a:lnTo>
                  <a:cubicBezTo>
                    <a:pt x="2584644" y="0"/>
                    <a:pt x="2602534" y="17889"/>
                    <a:pt x="2602534" y="39957"/>
                  </a:cubicBezTo>
                  <a:lnTo>
                    <a:pt x="2602534" y="2448226"/>
                  </a:lnTo>
                  <a:cubicBezTo>
                    <a:pt x="2602534" y="2470293"/>
                    <a:pt x="2584644" y="2488183"/>
                    <a:pt x="2562577" y="2488183"/>
                  </a:cubicBezTo>
                  <a:lnTo>
                    <a:pt x="39957" y="2488183"/>
                  </a:lnTo>
                  <a:cubicBezTo>
                    <a:pt x="17889" y="2488183"/>
                    <a:pt x="0" y="2470293"/>
                    <a:pt x="0" y="2448226"/>
                  </a:cubicBezTo>
                  <a:lnTo>
                    <a:pt x="0" y="39957"/>
                  </a:lnTo>
                  <a:cubicBezTo>
                    <a:pt x="0" y="17889"/>
                    <a:pt x="17889" y="0"/>
                    <a:pt x="39957" y="0"/>
                  </a:cubicBezTo>
                  <a:close/>
                </a:path>
              </a:pathLst>
            </a:custGeom>
            <a:solidFill>
              <a:srgbClr val="825445"/>
            </a:solidFill>
          </p:spPr>
          <p:txBody>
            <a:bodyPr/>
            <a:lstStyle/>
            <a:p>
              <a:endParaRPr lang="en-US"/>
            </a:p>
          </p:txBody>
        </p:sp>
        <p:sp>
          <p:nvSpPr>
            <p:cNvPr id="7" name="TextBox 7"/>
            <p:cNvSpPr txBox="1"/>
            <p:nvPr/>
          </p:nvSpPr>
          <p:spPr>
            <a:xfrm>
              <a:off x="0" y="-28575"/>
              <a:ext cx="2602534" cy="2516758"/>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898028" y="428494"/>
            <a:ext cx="7962212" cy="9447319"/>
            <a:chOff x="0" y="0"/>
            <a:chExt cx="2097044" cy="2488183"/>
          </a:xfrm>
        </p:grpSpPr>
        <p:sp>
          <p:nvSpPr>
            <p:cNvPr id="9" name="Freeform 9"/>
            <p:cNvSpPr/>
            <p:nvPr/>
          </p:nvSpPr>
          <p:spPr>
            <a:xfrm>
              <a:off x="0" y="0"/>
              <a:ext cx="2097044" cy="2488183"/>
            </a:xfrm>
            <a:custGeom>
              <a:avLst/>
              <a:gdLst/>
              <a:ahLst/>
              <a:cxnLst/>
              <a:rect l="l" t="t" r="r" b="b"/>
              <a:pathLst>
                <a:path w="2097044" h="2488183">
                  <a:moveTo>
                    <a:pt x="49589" y="0"/>
                  </a:moveTo>
                  <a:lnTo>
                    <a:pt x="2047454" y="0"/>
                  </a:lnTo>
                  <a:cubicBezTo>
                    <a:pt x="2074842" y="0"/>
                    <a:pt x="2097044" y="22202"/>
                    <a:pt x="2097044" y="49589"/>
                  </a:cubicBezTo>
                  <a:lnTo>
                    <a:pt x="2097044" y="2438594"/>
                  </a:lnTo>
                  <a:cubicBezTo>
                    <a:pt x="2097044" y="2451746"/>
                    <a:pt x="2091819" y="2464359"/>
                    <a:pt x="2082519" y="2473659"/>
                  </a:cubicBezTo>
                  <a:cubicBezTo>
                    <a:pt x="2073220" y="2482958"/>
                    <a:pt x="2060606" y="2488183"/>
                    <a:pt x="2047454" y="2488183"/>
                  </a:cubicBezTo>
                  <a:lnTo>
                    <a:pt x="49589" y="2488183"/>
                  </a:lnTo>
                  <a:cubicBezTo>
                    <a:pt x="36437" y="2488183"/>
                    <a:pt x="23824" y="2482958"/>
                    <a:pt x="14524" y="2473659"/>
                  </a:cubicBezTo>
                  <a:cubicBezTo>
                    <a:pt x="5225" y="2464359"/>
                    <a:pt x="0" y="2451746"/>
                    <a:pt x="0" y="2438594"/>
                  </a:cubicBezTo>
                  <a:lnTo>
                    <a:pt x="0" y="49589"/>
                  </a:lnTo>
                  <a:cubicBezTo>
                    <a:pt x="0" y="36437"/>
                    <a:pt x="5225" y="23824"/>
                    <a:pt x="14524" y="14524"/>
                  </a:cubicBezTo>
                  <a:cubicBezTo>
                    <a:pt x="23824" y="5225"/>
                    <a:pt x="36437" y="0"/>
                    <a:pt x="49589" y="0"/>
                  </a:cubicBezTo>
                  <a:close/>
                </a:path>
              </a:pathLst>
            </a:custGeom>
            <a:solidFill>
              <a:srgbClr val="825445"/>
            </a:solidFill>
          </p:spPr>
          <p:txBody>
            <a:bodyPr/>
            <a:lstStyle/>
            <a:p>
              <a:endParaRPr lang="en-US"/>
            </a:p>
          </p:txBody>
        </p:sp>
        <p:sp>
          <p:nvSpPr>
            <p:cNvPr id="10" name="TextBox 10"/>
            <p:cNvSpPr txBox="1"/>
            <p:nvPr/>
          </p:nvSpPr>
          <p:spPr>
            <a:xfrm>
              <a:off x="0" y="-28575"/>
              <a:ext cx="2097044" cy="2516758"/>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513380" y="938490"/>
            <a:ext cx="6457329" cy="8506112"/>
            <a:chOff x="0" y="0"/>
            <a:chExt cx="1700696" cy="2240293"/>
          </a:xfrm>
        </p:grpSpPr>
        <p:sp>
          <p:nvSpPr>
            <p:cNvPr id="12" name="Freeform 12"/>
            <p:cNvSpPr/>
            <p:nvPr/>
          </p:nvSpPr>
          <p:spPr>
            <a:xfrm>
              <a:off x="0" y="0"/>
              <a:ext cx="1700696" cy="2240293"/>
            </a:xfrm>
            <a:custGeom>
              <a:avLst/>
              <a:gdLst/>
              <a:ahLst/>
              <a:cxnLst/>
              <a:rect l="l" t="t" r="r" b="b"/>
              <a:pathLst>
                <a:path w="1700696" h="2240293">
                  <a:moveTo>
                    <a:pt x="61146" y="0"/>
                  </a:moveTo>
                  <a:lnTo>
                    <a:pt x="1639550" y="0"/>
                  </a:lnTo>
                  <a:cubicBezTo>
                    <a:pt x="1673320" y="0"/>
                    <a:pt x="1700696" y="27376"/>
                    <a:pt x="1700696" y="61146"/>
                  </a:cubicBezTo>
                  <a:lnTo>
                    <a:pt x="1700696" y="2179147"/>
                  </a:lnTo>
                  <a:cubicBezTo>
                    <a:pt x="1700696" y="2195364"/>
                    <a:pt x="1694254" y="2210917"/>
                    <a:pt x="1682786" y="2222384"/>
                  </a:cubicBezTo>
                  <a:cubicBezTo>
                    <a:pt x="1671319" y="2233851"/>
                    <a:pt x="1655767" y="2240293"/>
                    <a:pt x="1639550" y="2240293"/>
                  </a:cubicBezTo>
                  <a:lnTo>
                    <a:pt x="61146" y="2240293"/>
                  </a:lnTo>
                  <a:cubicBezTo>
                    <a:pt x="27376" y="2240293"/>
                    <a:pt x="0" y="2212917"/>
                    <a:pt x="0" y="2179147"/>
                  </a:cubicBezTo>
                  <a:lnTo>
                    <a:pt x="0" y="61146"/>
                  </a:lnTo>
                  <a:cubicBezTo>
                    <a:pt x="0" y="27376"/>
                    <a:pt x="27376" y="0"/>
                    <a:pt x="61146" y="0"/>
                  </a:cubicBezTo>
                  <a:close/>
                </a:path>
              </a:pathLst>
            </a:custGeom>
            <a:solidFill>
              <a:srgbClr val="F7EFE2"/>
            </a:solidFill>
            <a:ln w="38100" cap="rnd">
              <a:solidFill>
                <a:srgbClr val="8A5F36"/>
              </a:solidFill>
              <a:prstDash val="dash"/>
              <a:round/>
            </a:ln>
          </p:spPr>
          <p:txBody>
            <a:bodyPr/>
            <a:lstStyle/>
            <a:p>
              <a:endParaRPr lang="en-US"/>
            </a:p>
          </p:txBody>
        </p:sp>
        <p:sp>
          <p:nvSpPr>
            <p:cNvPr id="13" name="TextBox 13"/>
            <p:cNvSpPr txBox="1"/>
            <p:nvPr/>
          </p:nvSpPr>
          <p:spPr>
            <a:xfrm>
              <a:off x="0" y="-28575"/>
              <a:ext cx="1700696" cy="2268868"/>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8438617" y="938490"/>
            <a:ext cx="8330706" cy="8506112"/>
            <a:chOff x="0" y="0"/>
            <a:chExt cx="2194095" cy="2240293"/>
          </a:xfrm>
        </p:grpSpPr>
        <p:sp>
          <p:nvSpPr>
            <p:cNvPr id="15" name="Freeform 15"/>
            <p:cNvSpPr/>
            <p:nvPr/>
          </p:nvSpPr>
          <p:spPr>
            <a:xfrm>
              <a:off x="0" y="0"/>
              <a:ext cx="2194095" cy="2240293"/>
            </a:xfrm>
            <a:custGeom>
              <a:avLst/>
              <a:gdLst/>
              <a:ahLst/>
              <a:cxnLst/>
              <a:rect l="l" t="t" r="r" b="b"/>
              <a:pathLst>
                <a:path w="2194095" h="2240293">
                  <a:moveTo>
                    <a:pt x="47395" y="0"/>
                  </a:moveTo>
                  <a:lnTo>
                    <a:pt x="2146700" y="0"/>
                  </a:lnTo>
                  <a:cubicBezTo>
                    <a:pt x="2159270" y="0"/>
                    <a:pt x="2171325" y="4993"/>
                    <a:pt x="2180213" y="13882"/>
                  </a:cubicBezTo>
                  <a:cubicBezTo>
                    <a:pt x="2189102" y="22770"/>
                    <a:pt x="2194095" y="34825"/>
                    <a:pt x="2194095" y="47395"/>
                  </a:cubicBezTo>
                  <a:lnTo>
                    <a:pt x="2194095" y="2192897"/>
                  </a:lnTo>
                  <a:cubicBezTo>
                    <a:pt x="2194095" y="2219073"/>
                    <a:pt x="2172876" y="2240293"/>
                    <a:pt x="2146700" y="2240293"/>
                  </a:cubicBezTo>
                  <a:lnTo>
                    <a:pt x="47395" y="2240293"/>
                  </a:lnTo>
                  <a:cubicBezTo>
                    <a:pt x="21220" y="2240293"/>
                    <a:pt x="0" y="2219073"/>
                    <a:pt x="0" y="2192897"/>
                  </a:cubicBezTo>
                  <a:lnTo>
                    <a:pt x="0" y="47395"/>
                  </a:lnTo>
                  <a:cubicBezTo>
                    <a:pt x="0" y="21220"/>
                    <a:pt x="21220" y="0"/>
                    <a:pt x="47395" y="0"/>
                  </a:cubicBezTo>
                  <a:close/>
                </a:path>
              </a:pathLst>
            </a:custGeom>
            <a:solidFill>
              <a:srgbClr val="F7EFE2"/>
            </a:solidFill>
            <a:ln w="38100" cap="rnd">
              <a:solidFill>
                <a:srgbClr val="8A5F36"/>
              </a:solidFill>
              <a:prstDash val="dash"/>
              <a:round/>
            </a:ln>
          </p:spPr>
          <p:txBody>
            <a:bodyPr/>
            <a:lstStyle/>
            <a:p>
              <a:endParaRPr lang="en-US"/>
            </a:p>
          </p:txBody>
        </p:sp>
        <p:sp>
          <p:nvSpPr>
            <p:cNvPr id="16" name="TextBox 16"/>
            <p:cNvSpPr txBox="1"/>
            <p:nvPr/>
          </p:nvSpPr>
          <p:spPr>
            <a:xfrm>
              <a:off x="0" y="-28575"/>
              <a:ext cx="2194095" cy="2268868"/>
            </a:xfrm>
            <a:prstGeom prst="rect">
              <a:avLst/>
            </a:prstGeom>
          </p:spPr>
          <p:txBody>
            <a:bodyPr lIns="50800" tIns="50800" rIns="50800" bIns="50800" rtlCol="0" anchor="ctr"/>
            <a:lstStyle/>
            <a:p>
              <a:pPr algn="ctr">
                <a:lnSpc>
                  <a:spcPts val="2659"/>
                </a:lnSpc>
              </a:pPr>
              <a:endParaRPr/>
            </a:p>
          </p:txBody>
        </p:sp>
      </p:grpSp>
      <p:sp>
        <p:nvSpPr>
          <p:cNvPr id="17" name="Freeform 17"/>
          <p:cNvSpPr/>
          <p:nvPr/>
        </p:nvSpPr>
        <p:spPr>
          <a:xfrm rot="665152">
            <a:off x="-224594" y="1436095"/>
            <a:ext cx="4730158" cy="7463761"/>
          </a:xfrm>
          <a:custGeom>
            <a:avLst/>
            <a:gdLst/>
            <a:ahLst/>
            <a:cxnLst/>
            <a:rect l="l" t="t" r="r" b="b"/>
            <a:pathLst>
              <a:path w="4730158" h="7463761">
                <a:moveTo>
                  <a:pt x="0" y="0"/>
                </a:moveTo>
                <a:lnTo>
                  <a:pt x="4730159" y="0"/>
                </a:lnTo>
                <a:lnTo>
                  <a:pt x="4730159" y="7463761"/>
                </a:lnTo>
                <a:lnTo>
                  <a:pt x="0" y="746376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8" name="Freeform 18"/>
          <p:cNvSpPr/>
          <p:nvPr/>
        </p:nvSpPr>
        <p:spPr>
          <a:xfrm rot="-1715393">
            <a:off x="16030748" y="7592844"/>
            <a:ext cx="1546786" cy="2417679"/>
          </a:xfrm>
          <a:custGeom>
            <a:avLst/>
            <a:gdLst/>
            <a:ahLst/>
            <a:cxnLst/>
            <a:rect l="l" t="t" r="r" b="b"/>
            <a:pathLst>
              <a:path w="1546786" h="2417679">
                <a:moveTo>
                  <a:pt x="0" y="0"/>
                </a:moveTo>
                <a:lnTo>
                  <a:pt x="1546786" y="0"/>
                </a:lnTo>
                <a:lnTo>
                  <a:pt x="1546786" y="2417680"/>
                </a:lnTo>
                <a:lnTo>
                  <a:pt x="0" y="24176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0" name="TextBox 20"/>
          <p:cNvSpPr txBox="1"/>
          <p:nvPr/>
        </p:nvSpPr>
        <p:spPr>
          <a:xfrm>
            <a:off x="8976658" y="1508652"/>
            <a:ext cx="7276776" cy="6370975"/>
          </a:xfrm>
          <a:prstGeom prst="rect">
            <a:avLst/>
          </a:prstGeom>
        </p:spPr>
        <p:txBody>
          <a:bodyPr wrap="square" lIns="0" tIns="0" rIns="0" bIns="0" rtlCol="0" anchor="t">
            <a:spAutoFit/>
          </a:bodyPr>
          <a:lstStyle/>
          <a:p>
            <a:pPr algn="ctr">
              <a:lnSpc>
                <a:spcPct val="115000"/>
              </a:lnSpc>
              <a:spcAft>
                <a:spcPts val="0"/>
              </a:spcAft>
            </a:pPr>
            <a:r>
              <a:rPr lang="vi-VN" sz="6000" b="1">
                <a:latin typeface="Times New Roman" panose="02020603050405020304" pitchFamily="18" charset="0"/>
                <a:ea typeface="Times New Roman" panose="02020603050405020304" pitchFamily="18" charset="0"/>
                <a:cs typeface="Times New Roman" panose="02020603050405020304" pitchFamily="18" charset="0"/>
              </a:rPr>
              <a:t>Đề bài</a:t>
            </a:r>
            <a:endParaRPr lang="vi-VN" sz="60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6000">
                <a:latin typeface="Times New Roman" panose="02020603050405020304" pitchFamily="18" charset="0"/>
                <a:ea typeface="Times New Roman" panose="02020603050405020304" pitchFamily="18" charset="0"/>
                <a:cs typeface="Times New Roman" panose="02020603050405020304" pitchFamily="18" charset="0"/>
              </a:rPr>
              <a:t>Em có suy nghĩ như thế nào về việc giữ gìn và phát huy vẻ đẹp của làng quê Việt Nam trong xã hội hiện đại?</a:t>
            </a:r>
            <a:endParaRPr lang="en-GB" sz="4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Freeform 21"/>
          <p:cNvSpPr/>
          <p:nvPr/>
        </p:nvSpPr>
        <p:spPr>
          <a:xfrm>
            <a:off x="6651729" y="150865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8">
              <a:extLst>
                <a:ext uri="{96DAC541-7B7A-43D3-8B79-37D633B846F1}">
                  <asvg:svgBlip xmlns:asvg="http://schemas.microsoft.com/office/drawing/2016/SVG/main" r:embed="rId9"/>
                </a:ext>
              </a:extLst>
            </a:blip>
            <a:stretch>
              <a:fillRect b="-56269"/>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sp>
        <p:nvSpPr>
          <p:cNvPr id="29" name="Freeform 16"/>
          <p:cNvSpPr/>
          <p:nvPr/>
        </p:nvSpPr>
        <p:spPr>
          <a:xfrm>
            <a:off x="17021812" y="5143500"/>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10800000" flipH="1">
            <a:off x="-990600" y="-19050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aphicFrame>
        <p:nvGraphicFramePr>
          <p:cNvPr id="2" name="Table 1"/>
          <p:cNvGraphicFramePr>
            <a:graphicFrameLocks noGrp="1"/>
          </p:cNvGraphicFramePr>
          <p:nvPr>
            <p:extLst>
              <p:ext uri="{D42A27DB-BD31-4B8C-83A1-F6EECF244321}">
                <p14:modId xmlns:p14="http://schemas.microsoft.com/office/powerpoint/2010/main" val="3310782059"/>
              </p:ext>
            </p:extLst>
          </p:nvPr>
        </p:nvGraphicFramePr>
        <p:xfrm>
          <a:off x="1981200" y="1562100"/>
          <a:ext cx="14630400" cy="787990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630400">
                  <a:extLst>
                    <a:ext uri="{9D8B030D-6E8A-4147-A177-3AD203B41FA5}">
                      <a16:colId xmlns:a16="http://schemas.microsoft.com/office/drawing/2014/main" val="20000"/>
                    </a:ext>
                  </a:extLst>
                </a:gridCol>
              </a:tblGrid>
              <a:tr h="519539">
                <a:tc>
                  <a:txBody>
                    <a:bodyPr/>
                    <a:lstStyle/>
                    <a:p>
                      <a:pPr algn="ctr">
                        <a:lnSpc>
                          <a:spcPct val="107000"/>
                        </a:lnSpc>
                        <a:spcAft>
                          <a:spcPts val="0"/>
                        </a:spcAft>
                      </a:pPr>
                      <a:r>
                        <a:rPr lang="en-US"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(CHUẨN BỊ Ở NHÀ)</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TÌM Ý, LẬP DÀN Ý</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Đề: Em có suy nghĩ như thế nào về việc giữ gìn và phát huy vẻ đẹp của làng quê Việt Nam trong xã hội hiện đại?</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7612" marR="37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57399">
                <a:tc>
                  <a:txBody>
                    <a:bodyPr/>
                    <a:lstStyle/>
                    <a:p>
                      <a:pPr>
                        <a:lnSpc>
                          <a:spcPct val="107000"/>
                        </a:lnSpc>
                        <a:spcAft>
                          <a:spcPts val="0"/>
                        </a:spcAft>
                      </a:pP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Mở bài</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Giới thiệu vấn đề cần nghị luận: việc giữ gìn và phát huy những vẻ đẹp của làng quê Việt Nam trong xã hội hiện đại.</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Thân bài</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 trạng</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Làng quê Việt Nam có những vẻ đẹp nào cần giữ gìn và phát huy?</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 nhân</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Tại sao cần giữ gìn và phát huy những vẻ đẹp đó trong xã hội hiện đại?</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Giải pháp</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Làm thế nào để giữ gìn và phát huy những vẻ đẹp của làng quê Việt Nam trong xã hội hiện đại?</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7612" marR="37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21316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7EFE2"/>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rot="10656418">
            <a:off x="1000169" y="902880"/>
            <a:ext cx="15080543" cy="7722103"/>
            <a:chOff x="0" y="0"/>
            <a:chExt cx="3971830" cy="2033805"/>
          </a:xfrm>
        </p:grpSpPr>
        <p:sp>
          <p:nvSpPr>
            <p:cNvPr id="6" name="Freeform 6"/>
            <p:cNvSpPr/>
            <p:nvPr/>
          </p:nvSpPr>
          <p:spPr>
            <a:xfrm>
              <a:off x="0" y="0"/>
              <a:ext cx="3971830" cy="2033805"/>
            </a:xfrm>
            <a:custGeom>
              <a:avLst/>
              <a:gdLst/>
              <a:ahLst/>
              <a:cxnLst/>
              <a:rect l="l" t="t" r="r" b="b"/>
              <a:pathLst>
                <a:path w="3971830" h="2033805">
                  <a:moveTo>
                    <a:pt x="26182" y="0"/>
                  </a:moveTo>
                  <a:lnTo>
                    <a:pt x="3945648" y="0"/>
                  </a:lnTo>
                  <a:cubicBezTo>
                    <a:pt x="3960108" y="0"/>
                    <a:pt x="3971830" y="11722"/>
                    <a:pt x="3971830" y="26182"/>
                  </a:cubicBezTo>
                  <a:lnTo>
                    <a:pt x="3971830" y="2007623"/>
                  </a:lnTo>
                  <a:cubicBezTo>
                    <a:pt x="3971830" y="2014567"/>
                    <a:pt x="3969072" y="2021226"/>
                    <a:pt x="3964162" y="2026136"/>
                  </a:cubicBezTo>
                  <a:cubicBezTo>
                    <a:pt x="3959251" y="2031047"/>
                    <a:pt x="3952592" y="2033805"/>
                    <a:pt x="3945648" y="2033805"/>
                  </a:cubicBezTo>
                  <a:lnTo>
                    <a:pt x="26182" y="2033805"/>
                  </a:lnTo>
                  <a:cubicBezTo>
                    <a:pt x="19238" y="2033805"/>
                    <a:pt x="12579" y="2031047"/>
                    <a:pt x="7669" y="2026136"/>
                  </a:cubicBezTo>
                  <a:cubicBezTo>
                    <a:pt x="2758" y="2021226"/>
                    <a:pt x="0" y="2014567"/>
                    <a:pt x="0" y="2007623"/>
                  </a:cubicBezTo>
                  <a:lnTo>
                    <a:pt x="0" y="26182"/>
                  </a:lnTo>
                  <a:cubicBezTo>
                    <a:pt x="0" y="19238"/>
                    <a:pt x="2758" y="12579"/>
                    <a:pt x="7669" y="7669"/>
                  </a:cubicBezTo>
                  <a:cubicBezTo>
                    <a:pt x="12579" y="2758"/>
                    <a:pt x="19238" y="0"/>
                    <a:pt x="26182" y="0"/>
                  </a:cubicBezTo>
                  <a:close/>
                </a:path>
              </a:pathLst>
            </a:custGeom>
            <a:solidFill>
              <a:srgbClr val="825445"/>
            </a:solidFill>
          </p:spPr>
          <p:txBody>
            <a:bodyPr/>
            <a:lstStyle/>
            <a:p>
              <a:endParaRPr lang="en-US"/>
            </a:p>
          </p:txBody>
        </p:sp>
        <p:sp>
          <p:nvSpPr>
            <p:cNvPr id="7" name="TextBox 7"/>
            <p:cNvSpPr txBox="1"/>
            <p:nvPr/>
          </p:nvSpPr>
          <p:spPr>
            <a:xfrm>
              <a:off x="0" y="-28575"/>
              <a:ext cx="3971830" cy="206238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0656418">
            <a:off x="16394250" y="457670"/>
            <a:ext cx="5310462" cy="7722103"/>
            <a:chOff x="0" y="0"/>
            <a:chExt cx="1398640" cy="2033805"/>
          </a:xfrm>
        </p:grpSpPr>
        <p:sp>
          <p:nvSpPr>
            <p:cNvPr id="9" name="Freeform 9"/>
            <p:cNvSpPr/>
            <p:nvPr/>
          </p:nvSpPr>
          <p:spPr>
            <a:xfrm>
              <a:off x="0" y="0"/>
              <a:ext cx="1398640" cy="2033805"/>
            </a:xfrm>
            <a:custGeom>
              <a:avLst/>
              <a:gdLst/>
              <a:ahLst/>
              <a:cxnLst/>
              <a:rect l="l" t="t" r="r" b="b"/>
              <a:pathLst>
                <a:path w="1398640" h="2033805">
                  <a:moveTo>
                    <a:pt x="74351" y="0"/>
                  </a:moveTo>
                  <a:lnTo>
                    <a:pt x="1324289" y="0"/>
                  </a:lnTo>
                  <a:cubicBezTo>
                    <a:pt x="1344008" y="0"/>
                    <a:pt x="1362920" y="7833"/>
                    <a:pt x="1376863" y="21777"/>
                  </a:cubicBezTo>
                  <a:cubicBezTo>
                    <a:pt x="1390807" y="35720"/>
                    <a:pt x="1398640" y="54632"/>
                    <a:pt x="1398640" y="74351"/>
                  </a:cubicBezTo>
                  <a:lnTo>
                    <a:pt x="1398640" y="1959454"/>
                  </a:lnTo>
                  <a:cubicBezTo>
                    <a:pt x="1398640" y="1979173"/>
                    <a:pt x="1390807" y="1998085"/>
                    <a:pt x="1376863" y="2012028"/>
                  </a:cubicBezTo>
                  <a:cubicBezTo>
                    <a:pt x="1362920" y="2025971"/>
                    <a:pt x="1344008" y="2033805"/>
                    <a:pt x="1324289" y="2033805"/>
                  </a:cubicBezTo>
                  <a:lnTo>
                    <a:pt x="74351" y="2033805"/>
                  </a:lnTo>
                  <a:cubicBezTo>
                    <a:pt x="54632" y="2033805"/>
                    <a:pt x="35720" y="2025971"/>
                    <a:pt x="21777" y="2012028"/>
                  </a:cubicBezTo>
                  <a:cubicBezTo>
                    <a:pt x="7833" y="1998085"/>
                    <a:pt x="0" y="1979173"/>
                    <a:pt x="0" y="1959454"/>
                  </a:cubicBezTo>
                  <a:lnTo>
                    <a:pt x="0" y="74351"/>
                  </a:lnTo>
                  <a:cubicBezTo>
                    <a:pt x="0" y="54632"/>
                    <a:pt x="7833" y="35720"/>
                    <a:pt x="21777" y="21777"/>
                  </a:cubicBezTo>
                  <a:cubicBezTo>
                    <a:pt x="35720" y="7833"/>
                    <a:pt x="54632" y="0"/>
                    <a:pt x="74351" y="0"/>
                  </a:cubicBezTo>
                  <a:close/>
                </a:path>
              </a:pathLst>
            </a:custGeom>
            <a:solidFill>
              <a:srgbClr val="825445"/>
            </a:solidFill>
          </p:spPr>
          <p:txBody>
            <a:bodyPr/>
            <a:lstStyle/>
            <a:p>
              <a:endParaRPr lang="en-US"/>
            </a:p>
          </p:txBody>
        </p:sp>
        <p:sp>
          <p:nvSpPr>
            <p:cNvPr id="10" name="TextBox 10"/>
            <p:cNvSpPr txBox="1"/>
            <p:nvPr/>
          </p:nvSpPr>
          <p:spPr>
            <a:xfrm>
              <a:off x="0" y="-28575"/>
              <a:ext cx="1398640" cy="2062380"/>
            </a:xfrm>
            <a:prstGeom prst="rect">
              <a:avLst/>
            </a:prstGeom>
          </p:spPr>
          <p:txBody>
            <a:bodyPr lIns="50800" tIns="50800" rIns="50800" bIns="50800" rtlCol="0" anchor="ctr"/>
            <a:lstStyle/>
            <a:p>
              <a:pPr algn="ctr">
                <a:lnSpc>
                  <a:spcPts val="2659"/>
                </a:lnSpc>
              </a:pPr>
              <a:endParaRPr/>
            </a:p>
          </p:txBody>
        </p:sp>
      </p:grpSp>
      <p:sp>
        <p:nvSpPr>
          <p:cNvPr id="11" name="Freeform 11"/>
          <p:cNvSpPr/>
          <p:nvPr/>
        </p:nvSpPr>
        <p:spPr>
          <a:xfrm rot="10675089">
            <a:off x="15664256" y="993865"/>
            <a:ext cx="1142189" cy="6649712"/>
          </a:xfrm>
          <a:custGeom>
            <a:avLst/>
            <a:gdLst/>
            <a:ahLst/>
            <a:cxnLst/>
            <a:rect l="l" t="t" r="r" b="b"/>
            <a:pathLst>
              <a:path w="1142189" h="6649712">
                <a:moveTo>
                  <a:pt x="0" y="0"/>
                </a:moveTo>
                <a:lnTo>
                  <a:pt x="1142189" y="0"/>
                </a:lnTo>
                <a:lnTo>
                  <a:pt x="1142189" y="6649712"/>
                </a:lnTo>
                <a:lnTo>
                  <a:pt x="0" y="6649712"/>
                </a:lnTo>
                <a:lnTo>
                  <a:pt x="0" y="0"/>
                </a:lnTo>
                <a:close/>
              </a:path>
            </a:pathLst>
          </a:custGeom>
          <a:blipFill>
            <a:blip r:embed="rId4">
              <a:extLst>
                <a:ext uri="{96DAC541-7B7A-43D3-8B79-37D633B846F1}">
                  <asvg:svgBlip xmlns:asvg="http://schemas.microsoft.com/office/drawing/2016/SVG/main" r:embed="rId5"/>
                </a:ext>
              </a:extLst>
            </a:blip>
            <a:stretch>
              <a:fillRect b="-83216"/>
            </a:stretch>
          </a:blipFill>
        </p:spPr>
        <p:txBody>
          <a:bodyPr/>
          <a:lstStyle/>
          <a:p>
            <a:endParaRPr lang="en-US"/>
          </a:p>
        </p:txBody>
      </p:sp>
      <p:grpSp>
        <p:nvGrpSpPr>
          <p:cNvPr id="12" name="Group 12"/>
          <p:cNvGrpSpPr/>
          <p:nvPr/>
        </p:nvGrpSpPr>
        <p:grpSpPr>
          <a:xfrm rot="-149877">
            <a:off x="1820159" y="1534067"/>
            <a:ext cx="13237751" cy="6613591"/>
            <a:chOff x="0" y="0"/>
            <a:chExt cx="3486486" cy="1741851"/>
          </a:xfrm>
        </p:grpSpPr>
        <p:sp>
          <p:nvSpPr>
            <p:cNvPr id="13" name="Freeform 13"/>
            <p:cNvSpPr/>
            <p:nvPr/>
          </p:nvSpPr>
          <p:spPr>
            <a:xfrm>
              <a:off x="0" y="0"/>
              <a:ext cx="3486486" cy="1741851"/>
            </a:xfrm>
            <a:custGeom>
              <a:avLst/>
              <a:gdLst/>
              <a:ahLst/>
              <a:cxnLst/>
              <a:rect l="l" t="t" r="r" b="b"/>
              <a:pathLst>
                <a:path w="3486486" h="1741851">
                  <a:moveTo>
                    <a:pt x="29827" y="0"/>
                  </a:moveTo>
                  <a:lnTo>
                    <a:pt x="3456660" y="0"/>
                  </a:lnTo>
                  <a:cubicBezTo>
                    <a:pt x="3473132" y="0"/>
                    <a:pt x="3486486" y="13354"/>
                    <a:pt x="3486486" y="29827"/>
                  </a:cubicBezTo>
                  <a:lnTo>
                    <a:pt x="3486486" y="1712024"/>
                  </a:lnTo>
                  <a:cubicBezTo>
                    <a:pt x="3486486" y="1719935"/>
                    <a:pt x="3483344" y="1727521"/>
                    <a:pt x="3477750" y="1733115"/>
                  </a:cubicBezTo>
                  <a:cubicBezTo>
                    <a:pt x="3472156" y="1738709"/>
                    <a:pt x="3464570" y="1741851"/>
                    <a:pt x="3456660" y="1741851"/>
                  </a:cubicBezTo>
                  <a:lnTo>
                    <a:pt x="29827" y="1741851"/>
                  </a:lnTo>
                  <a:cubicBezTo>
                    <a:pt x="13354" y="1741851"/>
                    <a:pt x="0" y="1728497"/>
                    <a:pt x="0" y="1712024"/>
                  </a:cubicBezTo>
                  <a:lnTo>
                    <a:pt x="0" y="29827"/>
                  </a:lnTo>
                  <a:cubicBezTo>
                    <a:pt x="0" y="13354"/>
                    <a:pt x="13354" y="0"/>
                    <a:pt x="29827" y="0"/>
                  </a:cubicBezTo>
                  <a:close/>
                </a:path>
              </a:pathLst>
            </a:custGeom>
            <a:solidFill>
              <a:srgbClr val="F7EFE2"/>
            </a:solidFill>
            <a:ln w="38100" cap="rnd">
              <a:solidFill>
                <a:srgbClr val="C79179"/>
              </a:solidFill>
              <a:prstDash val="dash"/>
              <a:round/>
            </a:ln>
          </p:spPr>
          <p:txBody>
            <a:bodyPr/>
            <a:lstStyle/>
            <a:p>
              <a:endParaRPr lang="en-US"/>
            </a:p>
          </p:txBody>
        </p:sp>
        <p:sp>
          <p:nvSpPr>
            <p:cNvPr id="14" name="TextBox 14"/>
            <p:cNvSpPr txBox="1"/>
            <p:nvPr/>
          </p:nvSpPr>
          <p:spPr>
            <a:xfrm>
              <a:off x="0" y="-28575"/>
              <a:ext cx="3486486" cy="1770426"/>
            </a:xfrm>
            <a:prstGeom prst="rect">
              <a:avLst/>
            </a:prstGeom>
          </p:spPr>
          <p:txBody>
            <a:bodyPr lIns="50800" tIns="50800" rIns="50800" bIns="50800" rtlCol="0" anchor="ctr"/>
            <a:lstStyle/>
            <a:p>
              <a:pPr algn="ctr">
                <a:lnSpc>
                  <a:spcPts val="2659"/>
                </a:lnSpc>
              </a:pPr>
              <a:endParaRPr/>
            </a:p>
          </p:txBody>
        </p:sp>
      </p:grpSp>
      <p:sp>
        <p:nvSpPr>
          <p:cNvPr id="16" name="Freeform 16"/>
          <p:cNvSpPr/>
          <p:nvPr/>
        </p:nvSpPr>
        <p:spPr>
          <a:xfrm rot="-6421755">
            <a:off x="14654025" y="345757"/>
            <a:ext cx="3837390" cy="2412518"/>
          </a:xfrm>
          <a:custGeom>
            <a:avLst/>
            <a:gdLst/>
            <a:ahLst/>
            <a:cxnLst/>
            <a:rect l="l" t="t" r="r" b="b"/>
            <a:pathLst>
              <a:path w="3837390" h="2412518">
                <a:moveTo>
                  <a:pt x="0" y="0"/>
                </a:moveTo>
                <a:lnTo>
                  <a:pt x="3837390" y="0"/>
                </a:lnTo>
                <a:lnTo>
                  <a:pt x="3837390" y="2412518"/>
                </a:lnTo>
                <a:lnTo>
                  <a:pt x="0" y="24125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7" name="Freeform 17"/>
          <p:cNvSpPr/>
          <p:nvPr/>
        </p:nvSpPr>
        <p:spPr>
          <a:xfrm>
            <a:off x="83416" y="6112556"/>
            <a:ext cx="2398688" cy="4389821"/>
          </a:xfrm>
          <a:custGeom>
            <a:avLst/>
            <a:gdLst/>
            <a:ahLst/>
            <a:cxnLst/>
            <a:rect l="l" t="t" r="r" b="b"/>
            <a:pathLst>
              <a:path w="2398688" h="4389821">
                <a:moveTo>
                  <a:pt x="0" y="0"/>
                </a:moveTo>
                <a:lnTo>
                  <a:pt x="2398689" y="0"/>
                </a:lnTo>
                <a:lnTo>
                  <a:pt x="2398689" y="4389821"/>
                </a:lnTo>
                <a:lnTo>
                  <a:pt x="0" y="438982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3" name="Rectangle 22"/>
          <p:cNvSpPr/>
          <p:nvPr/>
        </p:nvSpPr>
        <p:spPr>
          <a:xfrm>
            <a:off x="4351732" y="2681311"/>
            <a:ext cx="9144000" cy="4445832"/>
          </a:xfrm>
          <a:prstGeom prst="rect">
            <a:avLst/>
          </a:prstGeom>
        </p:spPr>
        <p:txBody>
          <a:bodyPr>
            <a:spAutoFit/>
          </a:bodyPr>
          <a:lstStyle/>
          <a:p>
            <a:pPr algn="ctr">
              <a:lnSpc>
                <a:spcPct val="115000"/>
              </a:lnSpc>
              <a:spcAft>
                <a:spcPts val="0"/>
              </a:spcAft>
            </a:pPr>
            <a:r>
              <a:rPr lang="vi-VN" sz="5400" b="1">
                <a:latin typeface="Times New Roman" panose="02020603050405020304" pitchFamily="18" charset="0"/>
                <a:ea typeface="Calibri" panose="020F0502020204030204" pitchFamily="34" charset="0"/>
                <a:cs typeface="Times New Roman" panose="02020603050405020304" pitchFamily="18" charset="0"/>
              </a:rPr>
              <a:t>Hướng dẫn về nhà</a:t>
            </a:r>
            <a:endParaRPr lang="en-GB" sz="540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Times New Roman" panose="02020603050405020304" pitchFamily="18" charset="0"/>
              <a:buChar char="-"/>
            </a:pPr>
            <a:r>
              <a:rPr lang="vi-VN" sz="4800">
                <a:latin typeface="Times New Roman" panose="02020603050405020304" pitchFamily="18" charset="0"/>
                <a:ea typeface="Times New Roman" panose="02020603050405020304" pitchFamily="18" charset="0"/>
                <a:cs typeface="Times New Roman" panose="02020603050405020304" pitchFamily="18" charset="0"/>
              </a:rPr>
              <a:t>Hoàn thiện lại bài viết theo bảng kiểm.</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0"/>
              </a:spcAft>
              <a:buFont typeface="Times New Roman" panose="02020603050405020304" pitchFamily="18" charset="0"/>
              <a:buChar char="-"/>
            </a:pPr>
            <a:r>
              <a:rPr lang="vi-VN" sz="4800">
                <a:latin typeface="Times New Roman" panose="02020603050405020304" pitchFamily="18" charset="0"/>
                <a:ea typeface="Times New Roman" panose="02020603050405020304" pitchFamily="18" charset="0"/>
                <a:cs typeface="Times New Roman" panose="02020603050405020304" pitchFamily="18" charset="0"/>
              </a:rPr>
              <a:t>Chuẩn bị bài nói và nghe: Trình bày ý kiến về một vấn đề xã hội</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arn(inVertical)">
                                      <p:cBhvr>
                                        <p:cTn id="7" dur="500"/>
                                        <p:tgtEl>
                                          <p:spTgt spid="2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1" end="1"/>
                                            </p:txEl>
                                          </p:spTgt>
                                        </p:tgtEl>
                                        <p:attrNameLst>
                                          <p:attrName>style.visibility</p:attrName>
                                        </p:attrNameLst>
                                      </p:cBhvr>
                                      <p:to>
                                        <p:strVal val="visible"/>
                                      </p:to>
                                    </p:set>
                                    <p:animEffect transition="in" filter="barn(inVertical)">
                                      <p:cBhvr>
                                        <p:cTn id="10" dur="500"/>
                                        <p:tgtEl>
                                          <p:spTgt spid="2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2" end="2"/>
                                            </p:txEl>
                                          </p:spTgt>
                                        </p:tgtEl>
                                        <p:attrNameLst>
                                          <p:attrName>style.visibility</p:attrName>
                                        </p:attrNameLst>
                                      </p:cBhvr>
                                      <p:to>
                                        <p:strVal val="visible"/>
                                      </p:to>
                                    </p:set>
                                    <p:animEffect transition="in" filter="barn(inVertical)">
                                      <p:cBhvr>
                                        <p:cTn id="13"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8F7765"/>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grpSp>
      <p:grpSp>
        <p:nvGrpSpPr>
          <p:cNvPr id="5" name="Group 5"/>
          <p:cNvGrpSpPr/>
          <p:nvPr/>
        </p:nvGrpSpPr>
        <p:grpSpPr>
          <a:xfrm rot="113656">
            <a:off x="2025261" y="1550886"/>
            <a:ext cx="15080543" cy="7722103"/>
            <a:chOff x="0" y="0"/>
            <a:chExt cx="3971830" cy="2033805"/>
          </a:xfrm>
        </p:grpSpPr>
        <p:sp>
          <p:nvSpPr>
            <p:cNvPr id="6" name="Freeform 6"/>
            <p:cNvSpPr/>
            <p:nvPr/>
          </p:nvSpPr>
          <p:spPr>
            <a:xfrm>
              <a:off x="0" y="0"/>
              <a:ext cx="3971830" cy="2033805"/>
            </a:xfrm>
            <a:custGeom>
              <a:avLst/>
              <a:gdLst/>
              <a:ahLst/>
              <a:cxnLst/>
              <a:rect l="l" t="t" r="r" b="b"/>
              <a:pathLst>
                <a:path w="3971830" h="2033805">
                  <a:moveTo>
                    <a:pt x="26182" y="0"/>
                  </a:moveTo>
                  <a:lnTo>
                    <a:pt x="3945648" y="0"/>
                  </a:lnTo>
                  <a:cubicBezTo>
                    <a:pt x="3960108" y="0"/>
                    <a:pt x="3971830" y="11722"/>
                    <a:pt x="3971830" y="26182"/>
                  </a:cubicBezTo>
                  <a:lnTo>
                    <a:pt x="3971830" y="2007623"/>
                  </a:lnTo>
                  <a:cubicBezTo>
                    <a:pt x="3971830" y="2014567"/>
                    <a:pt x="3969072" y="2021226"/>
                    <a:pt x="3964162" y="2026136"/>
                  </a:cubicBezTo>
                  <a:cubicBezTo>
                    <a:pt x="3959251" y="2031047"/>
                    <a:pt x="3952592" y="2033805"/>
                    <a:pt x="3945648" y="2033805"/>
                  </a:cubicBezTo>
                  <a:lnTo>
                    <a:pt x="26182" y="2033805"/>
                  </a:lnTo>
                  <a:cubicBezTo>
                    <a:pt x="19238" y="2033805"/>
                    <a:pt x="12579" y="2031047"/>
                    <a:pt x="7669" y="2026136"/>
                  </a:cubicBezTo>
                  <a:cubicBezTo>
                    <a:pt x="2758" y="2021226"/>
                    <a:pt x="0" y="2014567"/>
                    <a:pt x="0" y="2007623"/>
                  </a:cubicBezTo>
                  <a:lnTo>
                    <a:pt x="0" y="26182"/>
                  </a:lnTo>
                  <a:cubicBezTo>
                    <a:pt x="0" y="19238"/>
                    <a:pt x="2758" y="12579"/>
                    <a:pt x="7669" y="7669"/>
                  </a:cubicBezTo>
                  <a:cubicBezTo>
                    <a:pt x="12579" y="2758"/>
                    <a:pt x="19238" y="0"/>
                    <a:pt x="26182" y="0"/>
                  </a:cubicBezTo>
                  <a:close/>
                </a:path>
              </a:pathLst>
            </a:custGeom>
            <a:solidFill>
              <a:srgbClr val="ECD7C1"/>
            </a:solidFill>
          </p:spPr>
          <p:txBody>
            <a:bodyPr/>
            <a:lstStyle/>
            <a:p>
              <a:endParaRPr lang="en-US"/>
            </a:p>
          </p:txBody>
        </p:sp>
        <p:sp>
          <p:nvSpPr>
            <p:cNvPr id="7" name="TextBox 7"/>
            <p:cNvSpPr txBox="1"/>
            <p:nvPr/>
          </p:nvSpPr>
          <p:spPr>
            <a:xfrm>
              <a:off x="0" y="-28575"/>
              <a:ext cx="3971830" cy="206238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04834">
            <a:off x="3139768" y="2136395"/>
            <a:ext cx="13225815" cy="6502787"/>
            <a:chOff x="0" y="0"/>
            <a:chExt cx="3483342" cy="1712668"/>
          </a:xfrm>
        </p:grpSpPr>
        <p:sp>
          <p:nvSpPr>
            <p:cNvPr id="9" name="Freeform 9"/>
            <p:cNvSpPr/>
            <p:nvPr/>
          </p:nvSpPr>
          <p:spPr>
            <a:xfrm>
              <a:off x="0" y="0"/>
              <a:ext cx="3483342" cy="1712668"/>
            </a:xfrm>
            <a:custGeom>
              <a:avLst/>
              <a:gdLst/>
              <a:ahLst/>
              <a:cxnLst/>
              <a:rect l="l" t="t" r="r" b="b"/>
              <a:pathLst>
                <a:path w="3483342" h="1712668">
                  <a:moveTo>
                    <a:pt x="29854" y="0"/>
                  </a:moveTo>
                  <a:lnTo>
                    <a:pt x="3453489" y="0"/>
                  </a:lnTo>
                  <a:cubicBezTo>
                    <a:pt x="3469977" y="0"/>
                    <a:pt x="3483342" y="13366"/>
                    <a:pt x="3483342" y="29854"/>
                  </a:cubicBezTo>
                  <a:lnTo>
                    <a:pt x="3483342" y="1682815"/>
                  </a:lnTo>
                  <a:cubicBezTo>
                    <a:pt x="3483342" y="1699302"/>
                    <a:pt x="3469977" y="1712668"/>
                    <a:pt x="3453489" y="1712668"/>
                  </a:cubicBezTo>
                  <a:lnTo>
                    <a:pt x="29854" y="1712668"/>
                  </a:lnTo>
                  <a:cubicBezTo>
                    <a:pt x="13366" y="1712668"/>
                    <a:pt x="0" y="1699302"/>
                    <a:pt x="0" y="1682815"/>
                  </a:cubicBezTo>
                  <a:lnTo>
                    <a:pt x="0" y="29854"/>
                  </a:lnTo>
                  <a:cubicBezTo>
                    <a:pt x="0" y="13366"/>
                    <a:pt x="13366" y="0"/>
                    <a:pt x="29854" y="0"/>
                  </a:cubicBezTo>
                  <a:close/>
                </a:path>
              </a:pathLst>
            </a:custGeom>
            <a:solidFill>
              <a:srgbClr val="FAF9F0"/>
            </a:solidFill>
          </p:spPr>
          <p:txBody>
            <a:bodyPr/>
            <a:lstStyle/>
            <a:p>
              <a:endParaRPr lang="en-US"/>
            </a:p>
          </p:txBody>
        </p:sp>
        <p:sp>
          <p:nvSpPr>
            <p:cNvPr id="10" name="TextBox 10"/>
            <p:cNvSpPr txBox="1"/>
            <p:nvPr/>
          </p:nvSpPr>
          <p:spPr>
            <a:xfrm>
              <a:off x="0" y="-28575"/>
              <a:ext cx="3483342" cy="1741243"/>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113656">
            <a:off x="-3602615" y="1209218"/>
            <a:ext cx="5310462" cy="7722103"/>
            <a:chOff x="0" y="0"/>
            <a:chExt cx="1398640" cy="2033805"/>
          </a:xfrm>
        </p:grpSpPr>
        <p:sp>
          <p:nvSpPr>
            <p:cNvPr id="12" name="Freeform 12"/>
            <p:cNvSpPr/>
            <p:nvPr/>
          </p:nvSpPr>
          <p:spPr>
            <a:xfrm>
              <a:off x="0" y="0"/>
              <a:ext cx="1398640" cy="2033805"/>
            </a:xfrm>
            <a:custGeom>
              <a:avLst/>
              <a:gdLst/>
              <a:ahLst/>
              <a:cxnLst/>
              <a:rect l="l" t="t" r="r" b="b"/>
              <a:pathLst>
                <a:path w="1398640" h="2033805">
                  <a:moveTo>
                    <a:pt x="74351" y="0"/>
                  </a:moveTo>
                  <a:lnTo>
                    <a:pt x="1324289" y="0"/>
                  </a:lnTo>
                  <a:cubicBezTo>
                    <a:pt x="1344008" y="0"/>
                    <a:pt x="1362920" y="7833"/>
                    <a:pt x="1376863" y="21777"/>
                  </a:cubicBezTo>
                  <a:cubicBezTo>
                    <a:pt x="1390807" y="35720"/>
                    <a:pt x="1398640" y="54632"/>
                    <a:pt x="1398640" y="74351"/>
                  </a:cubicBezTo>
                  <a:lnTo>
                    <a:pt x="1398640" y="1959454"/>
                  </a:lnTo>
                  <a:cubicBezTo>
                    <a:pt x="1398640" y="1979173"/>
                    <a:pt x="1390807" y="1998085"/>
                    <a:pt x="1376863" y="2012028"/>
                  </a:cubicBezTo>
                  <a:cubicBezTo>
                    <a:pt x="1362920" y="2025971"/>
                    <a:pt x="1344008" y="2033805"/>
                    <a:pt x="1324289" y="2033805"/>
                  </a:cubicBezTo>
                  <a:lnTo>
                    <a:pt x="74351" y="2033805"/>
                  </a:lnTo>
                  <a:cubicBezTo>
                    <a:pt x="54632" y="2033805"/>
                    <a:pt x="35720" y="2025971"/>
                    <a:pt x="21777" y="2012028"/>
                  </a:cubicBezTo>
                  <a:cubicBezTo>
                    <a:pt x="7833" y="1998085"/>
                    <a:pt x="0" y="1979173"/>
                    <a:pt x="0" y="1959454"/>
                  </a:cubicBezTo>
                  <a:lnTo>
                    <a:pt x="0" y="74351"/>
                  </a:lnTo>
                  <a:cubicBezTo>
                    <a:pt x="0" y="54632"/>
                    <a:pt x="7833" y="35720"/>
                    <a:pt x="21777" y="21777"/>
                  </a:cubicBezTo>
                  <a:cubicBezTo>
                    <a:pt x="35720" y="7833"/>
                    <a:pt x="54632" y="0"/>
                    <a:pt x="74351" y="0"/>
                  </a:cubicBezTo>
                  <a:close/>
                </a:path>
              </a:pathLst>
            </a:custGeom>
            <a:solidFill>
              <a:srgbClr val="ECD7C1"/>
            </a:solidFill>
          </p:spPr>
          <p:txBody>
            <a:bodyPr/>
            <a:lstStyle/>
            <a:p>
              <a:endParaRPr lang="en-US"/>
            </a:p>
          </p:txBody>
        </p:sp>
        <p:sp>
          <p:nvSpPr>
            <p:cNvPr id="13" name="TextBox 13"/>
            <p:cNvSpPr txBox="1"/>
            <p:nvPr/>
          </p:nvSpPr>
          <p:spPr>
            <a:xfrm>
              <a:off x="0" y="-28575"/>
              <a:ext cx="1398640" cy="2062380"/>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rot="114685">
            <a:off x="3149061" y="2096313"/>
            <a:ext cx="13207230" cy="6537579"/>
          </a:xfrm>
          <a:custGeom>
            <a:avLst/>
            <a:gdLst/>
            <a:ahLst/>
            <a:cxnLst/>
            <a:rect l="l" t="t" r="r" b="b"/>
            <a:pathLst>
              <a:path w="13207230" h="6537579">
                <a:moveTo>
                  <a:pt x="0" y="0"/>
                </a:moveTo>
                <a:lnTo>
                  <a:pt x="13207230" y="0"/>
                </a:lnTo>
                <a:lnTo>
                  <a:pt x="13207230" y="6537579"/>
                </a:lnTo>
                <a:lnTo>
                  <a:pt x="0" y="6537579"/>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5" name="Freeform 15"/>
          <p:cNvSpPr/>
          <p:nvPr/>
        </p:nvSpPr>
        <p:spPr>
          <a:xfrm rot="132327">
            <a:off x="1287777" y="1955792"/>
            <a:ext cx="1142189" cy="6649712"/>
          </a:xfrm>
          <a:custGeom>
            <a:avLst/>
            <a:gdLst/>
            <a:ahLst/>
            <a:cxnLst/>
            <a:rect l="l" t="t" r="r" b="b"/>
            <a:pathLst>
              <a:path w="1142189" h="6649712">
                <a:moveTo>
                  <a:pt x="0" y="0"/>
                </a:moveTo>
                <a:lnTo>
                  <a:pt x="1142189" y="0"/>
                </a:lnTo>
                <a:lnTo>
                  <a:pt x="1142189" y="6649712"/>
                </a:lnTo>
                <a:lnTo>
                  <a:pt x="0" y="6649712"/>
                </a:lnTo>
                <a:lnTo>
                  <a:pt x="0" y="0"/>
                </a:lnTo>
                <a:close/>
              </a:path>
            </a:pathLst>
          </a:custGeom>
          <a:blipFill>
            <a:blip r:embed="rId8">
              <a:extLst>
                <a:ext uri="{96DAC541-7B7A-43D3-8B79-37D633B846F1}">
                  <asvg:svgBlip xmlns:asvg="http://schemas.microsoft.com/office/drawing/2016/SVG/main" r:embed="rId9"/>
                </a:ext>
              </a:extLst>
            </a:blip>
            <a:stretch>
              <a:fillRect b="-83216"/>
            </a:stretch>
          </a:blipFill>
        </p:spPr>
        <p:txBody>
          <a:bodyPr/>
          <a:lstStyle/>
          <a:p>
            <a:endParaRPr lang="en-US"/>
          </a:p>
        </p:txBody>
      </p:sp>
      <p:sp>
        <p:nvSpPr>
          <p:cNvPr id="16" name="Freeform 16"/>
          <p:cNvSpPr/>
          <p:nvPr/>
        </p:nvSpPr>
        <p:spPr>
          <a:xfrm>
            <a:off x="2385760" y="5070270"/>
            <a:ext cx="3470702" cy="5932823"/>
          </a:xfrm>
          <a:custGeom>
            <a:avLst/>
            <a:gdLst/>
            <a:ahLst/>
            <a:cxnLst/>
            <a:rect l="l" t="t" r="r" b="b"/>
            <a:pathLst>
              <a:path w="3470702" h="5932823">
                <a:moveTo>
                  <a:pt x="0" y="0"/>
                </a:moveTo>
                <a:lnTo>
                  <a:pt x="3470702" y="0"/>
                </a:lnTo>
                <a:lnTo>
                  <a:pt x="3470702" y="5932823"/>
                </a:lnTo>
                <a:lnTo>
                  <a:pt x="0" y="593282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7" name="Freeform 17"/>
          <p:cNvSpPr/>
          <p:nvPr/>
        </p:nvSpPr>
        <p:spPr>
          <a:xfrm rot="1909642">
            <a:off x="12346788" y="219171"/>
            <a:ext cx="6235931" cy="4887510"/>
          </a:xfrm>
          <a:custGeom>
            <a:avLst/>
            <a:gdLst/>
            <a:ahLst/>
            <a:cxnLst/>
            <a:rect l="l" t="t" r="r" b="b"/>
            <a:pathLst>
              <a:path w="6235931" h="4887510">
                <a:moveTo>
                  <a:pt x="0" y="0"/>
                </a:moveTo>
                <a:lnTo>
                  <a:pt x="6235931" y="0"/>
                </a:lnTo>
                <a:lnTo>
                  <a:pt x="6235931" y="4887509"/>
                </a:lnTo>
                <a:lnTo>
                  <a:pt x="0" y="488750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8" name="TextBox 18"/>
          <p:cNvSpPr txBox="1"/>
          <p:nvPr/>
        </p:nvSpPr>
        <p:spPr>
          <a:xfrm rot="174069">
            <a:off x="4605908" y="3860829"/>
            <a:ext cx="10509822" cy="2308324"/>
          </a:xfrm>
          <a:prstGeom prst="rect">
            <a:avLst/>
          </a:prstGeom>
        </p:spPr>
        <p:txBody>
          <a:bodyPr lIns="0" tIns="0" rIns="0" bIns="0" rtlCol="0" anchor="t">
            <a:spAutoFit/>
          </a:bodyPr>
          <a:lstStyle/>
          <a:p>
            <a:pPr algn="ctr">
              <a:lnSpc>
                <a:spcPts val="17959"/>
              </a:lnSpc>
            </a:pPr>
            <a:r>
              <a:rPr lang="en-US" sz="12828" b="1" spc="1552">
                <a:solidFill>
                  <a:srgbClr val="000000"/>
                </a:solidFill>
                <a:effectLst>
                  <a:glow rad="101600">
                    <a:schemeClr val="accent2">
                      <a:satMod val="175000"/>
                      <a:alpha val="40000"/>
                    </a:schemeClr>
                  </a:glow>
                  <a:outerShdw blurRad="38100" dist="38100" dir="2700000" algn="tl">
                    <a:srgbClr val="000000">
                      <a:alpha val="43137"/>
                    </a:srgbClr>
                  </a:outerShdw>
                </a:effectLst>
                <a:latin typeface="Times New Roman" panose="02020603050405020304" pitchFamily="18" charset="0"/>
                <a:ea typeface="Better Together Script"/>
                <a:cs typeface="Times New Roman" panose="02020603050405020304" pitchFamily="18" charset="0"/>
                <a:sym typeface="Better Together Script"/>
              </a:rPr>
              <a:t>Thank 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9370499" y="1028700"/>
            <a:ext cx="7888801" cy="8229600"/>
            <a:chOff x="0" y="0"/>
            <a:chExt cx="2077709" cy="2167467"/>
          </a:xfrm>
        </p:grpSpPr>
        <p:sp>
          <p:nvSpPr>
            <p:cNvPr id="6" name="Freeform 6"/>
            <p:cNvSpPr/>
            <p:nvPr/>
          </p:nvSpPr>
          <p:spPr>
            <a:xfrm>
              <a:off x="0" y="0"/>
              <a:ext cx="2077709" cy="2167467"/>
            </a:xfrm>
            <a:custGeom>
              <a:avLst/>
              <a:gdLst/>
              <a:ahLst/>
              <a:cxnLst/>
              <a:rect l="l" t="t" r="r" b="b"/>
              <a:pathLst>
                <a:path w="2077709" h="2167467">
                  <a:moveTo>
                    <a:pt x="50050" y="0"/>
                  </a:moveTo>
                  <a:lnTo>
                    <a:pt x="2027658" y="0"/>
                  </a:lnTo>
                  <a:cubicBezTo>
                    <a:pt x="2055301" y="0"/>
                    <a:pt x="2077709" y="22408"/>
                    <a:pt x="2077709" y="50050"/>
                  </a:cubicBezTo>
                  <a:lnTo>
                    <a:pt x="2077709" y="2117416"/>
                  </a:lnTo>
                  <a:cubicBezTo>
                    <a:pt x="2077709" y="2145058"/>
                    <a:pt x="2055301" y="2167467"/>
                    <a:pt x="2027658" y="2167467"/>
                  </a:cubicBezTo>
                  <a:lnTo>
                    <a:pt x="50050" y="2167467"/>
                  </a:lnTo>
                  <a:cubicBezTo>
                    <a:pt x="36776" y="2167467"/>
                    <a:pt x="24046" y="2162194"/>
                    <a:pt x="14659" y="2152807"/>
                  </a:cubicBezTo>
                  <a:cubicBezTo>
                    <a:pt x="5273" y="2143421"/>
                    <a:pt x="0" y="2130690"/>
                    <a:pt x="0" y="2117416"/>
                  </a:cubicBezTo>
                  <a:lnTo>
                    <a:pt x="0" y="50050"/>
                  </a:lnTo>
                  <a:cubicBezTo>
                    <a:pt x="0" y="22408"/>
                    <a:pt x="22408" y="0"/>
                    <a:pt x="50050" y="0"/>
                  </a:cubicBezTo>
                  <a:close/>
                </a:path>
              </a:pathLst>
            </a:custGeom>
            <a:solidFill>
              <a:srgbClr val="AA917E"/>
            </a:solidFill>
          </p:spPr>
          <p:txBody>
            <a:bodyPr/>
            <a:lstStyle/>
            <a:p>
              <a:endParaRPr lang="en-US"/>
            </a:p>
          </p:txBody>
        </p:sp>
        <p:sp>
          <p:nvSpPr>
            <p:cNvPr id="7" name="TextBox 7"/>
            <p:cNvSpPr txBox="1"/>
            <p:nvPr/>
          </p:nvSpPr>
          <p:spPr>
            <a:xfrm>
              <a:off x="0" y="-28575"/>
              <a:ext cx="2077709"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1014113" y="1028700"/>
            <a:ext cx="7888801" cy="8338649"/>
            <a:chOff x="0" y="0"/>
            <a:chExt cx="2077709" cy="2196188"/>
          </a:xfrm>
        </p:grpSpPr>
        <p:sp>
          <p:nvSpPr>
            <p:cNvPr id="9" name="Freeform 9"/>
            <p:cNvSpPr/>
            <p:nvPr/>
          </p:nvSpPr>
          <p:spPr>
            <a:xfrm>
              <a:off x="0" y="0"/>
              <a:ext cx="2077709" cy="2196187"/>
            </a:xfrm>
            <a:custGeom>
              <a:avLst/>
              <a:gdLst/>
              <a:ahLst/>
              <a:cxnLst/>
              <a:rect l="l" t="t" r="r" b="b"/>
              <a:pathLst>
                <a:path w="2077709" h="2196187">
                  <a:moveTo>
                    <a:pt x="50050" y="0"/>
                  </a:moveTo>
                  <a:lnTo>
                    <a:pt x="2027658" y="0"/>
                  </a:lnTo>
                  <a:cubicBezTo>
                    <a:pt x="2055301" y="0"/>
                    <a:pt x="2077709" y="22408"/>
                    <a:pt x="2077709" y="50050"/>
                  </a:cubicBezTo>
                  <a:lnTo>
                    <a:pt x="2077709" y="2146137"/>
                  </a:lnTo>
                  <a:cubicBezTo>
                    <a:pt x="2077709" y="2173779"/>
                    <a:pt x="2055301" y="2196187"/>
                    <a:pt x="2027658" y="2196187"/>
                  </a:cubicBezTo>
                  <a:lnTo>
                    <a:pt x="50050" y="2196187"/>
                  </a:lnTo>
                  <a:cubicBezTo>
                    <a:pt x="36776" y="2196187"/>
                    <a:pt x="24046" y="2190914"/>
                    <a:pt x="14659" y="2181528"/>
                  </a:cubicBezTo>
                  <a:cubicBezTo>
                    <a:pt x="5273" y="2172142"/>
                    <a:pt x="0" y="2159411"/>
                    <a:pt x="0" y="2146137"/>
                  </a:cubicBezTo>
                  <a:lnTo>
                    <a:pt x="0" y="50050"/>
                  </a:lnTo>
                  <a:cubicBezTo>
                    <a:pt x="0" y="22408"/>
                    <a:pt x="22408" y="0"/>
                    <a:pt x="50050" y="0"/>
                  </a:cubicBezTo>
                  <a:close/>
                </a:path>
              </a:pathLst>
            </a:custGeom>
            <a:solidFill>
              <a:srgbClr val="AA917E"/>
            </a:solidFill>
          </p:spPr>
          <p:txBody>
            <a:bodyPr/>
            <a:lstStyle/>
            <a:p>
              <a:endParaRPr lang="en-US"/>
            </a:p>
          </p:txBody>
        </p:sp>
        <p:sp>
          <p:nvSpPr>
            <p:cNvPr id="10" name="TextBox 10"/>
            <p:cNvSpPr txBox="1"/>
            <p:nvPr/>
          </p:nvSpPr>
          <p:spPr>
            <a:xfrm>
              <a:off x="0" y="-28575"/>
              <a:ext cx="2077709" cy="222476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rot="-291588">
            <a:off x="2164248" y="2030373"/>
            <a:ext cx="5588530" cy="6017260"/>
          </a:xfrm>
          <a:custGeom>
            <a:avLst/>
            <a:gdLst/>
            <a:ahLst/>
            <a:cxnLst/>
            <a:rect l="l" t="t" r="r" b="b"/>
            <a:pathLst>
              <a:path w="5588530" h="6017260">
                <a:moveTo>
                  <a:pt x="0" y="0"/>
                </a:moveTo>
                <a:lnTo>
                  <a:pt x="5588530" y="0"/>
                </a:lnTo>
                <a:lnTo>
                  <a:pt x="5588530" y="6017260"/>
                </a:lnTo>
                <a:lnTo>
                  <a:pt x="0" y="6017260"/>
                </a:lnTo>
                <a:lnTo>
                  <a:pt x="0" y="0"/>
                </a:lnTo>
                <a:close/>
              </a:path>
            </a:pathLst>
          </a:custGeom>
          <a:blipFill>
            <a:blip r:embed="rId4"/>
            <a:stretch>
              <a:fillRect/>
            </a:stretch>
          </a:blipFill>
        </p:spPr>
        <p:txBody>
          <a:bodyPr/>
          <a:lstStyle/>
          <a:p>
            <a:endParaRPr lang="en-US"/>
          </a:p>
        </p:txBody>
      </p:sp>
      <p:grpSp>
        <p:nvGrpSpPr>
          <p:cNvPr id="12" name="Group 12"/>
          <p:cNvGrpSpPr/>
          <p:nvPr/>
        </p:nvGrpSpPr>
        <p:grpSpPr>
          <a:xfrm>
            <a:off x="10412161" y="1528510"/>
            <a:ext cx="6345467" cy="7229980"/>
            <a:chOff x="0" y="0"/>
            <a:chExt cx="1671234" cy="1904192"/>
          </a:xfrm>
        </p:grpSpPr>
        <p:sp>
          <p:nvSpPr>
            <p:cNvPr id="13" name="Freeform 13"/>
            <p:cNvSpPr/>
            <p:nvPr/>
          </p:nvSpPr>
          <p:spPr>
            <a:xfrm>
              <a:off x="0" y="0"/>
              <a:ext cx="1671234" cy="1904192"/>
            </a:xfrm>
            <a:custGeom>
              <a:avLst/>
              <a:gdLst/>
              <a:ahLst/>
              <a:cxnLst/>
              <a:rect l="l" t="t" r="r" b="b"/>
              <a:pathLst>
                <a:path w="1671234" h="1904192">
                  <a:moveTo>
                    <a:pt x="62224" y="0"/>
                  </a:moveTo>
                  <a:lnTo>
                    <a:pt x="1609011" y="0"/>
                  </a:lnTo>
                  <a:cubicBezTo>
                    <a:pt x="1643376" y="0"/>
                    <a:pt x="1671234" y="27858"/>
                    <a:pt x="1671234" y="62224"/>
                  </a:cubicBezTo>
                  <a:lnTo>
                    <a:pt x="1671234" y="1841969"/>
                  </a:lnTo>
                  <a:cubicBezTo>
                    <a:pt x="1671234" y="1876334"/>
                    <a:pt x="1643376" y="1904192"/>
                    <a:pt x="1609011" y="1904192"/>
                  </a:cubicBezTo>
                  <a:lnTo>
                    <a:pt x="62224" y="1904192"/>
                  </a:lnTo>
                  <a:cubicBezTo>
                    <a:pt x="27858" y="1904192"/>
                    <a:pt x="0" y="1876334"/>
                    <a:pt x="0" y="1841969"/>
                  </a:cubicBezTo>
                  <a:lnTo>
                    <a:pt x="0" y="62224"/>
                  </a:lnTo>
                  <a:cubicBezTo>
                    <a:pt x="0" y="27858"/>
                    <a:pt x="27858" y="0"/>
                    <a:pt x="62224" y="0"/>
                  </a:cubicBezTo>
                  <a:close/>
                </a:path>
              </a:pathLst>
            </a:custGeom>
            <a:solidFill>
              <a:srgbClr val="F7EFE2"/>
            </a:solidFill>
            <a:ln w="38100" cap="rnd">
              <a:solidFill>
                <a:srgbClr val="825445"/>
              </a:solidFill>
              <a:prstDash val="dash"/>
              <a:round/>
            </a:ln>
          </p:spPr>
          <p:txBody>
            <a:bodyPr/>
            <a:lstStyle/>
            <a:p>
              <a:endParaRPr lang="en-US"/>
            </a:p>
          </p:txBody>
        </p:sp>
        <p:sp>
          <p:nvSpPr>
            <p:cNvPr id="14" name="TextBox 14"/>
            <p:cNvSpPr txBox="1"/>
            <p:nvPr/>
          </p:nvSpPr>
          <p:spPr>
            <a:xfrm>
              <a:off x="0" y="-28575"/>
              <a:ext cx="1671234" cy="19327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5" name="Freeform 15"/>
          <p:cNvSpPr/>
          <p:nvPr/>
        </p:nvSpPr>
        <p:spPr>
          <a:xfrm>
            <a:off x="8604446" y="1627622"/>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5">
              <a:extLst>
                <a:ext uri="{96DAC541-7B7A-43D3-8B79-37D633B846F1}">
                  <asvg:svgBlip xmlns:asvg="http://schemas.microsoft.com/office/drawing/2016/SVG/main" r:embed="rId6"/>
                </a:ext>
              </a:extLst>
            </a:blip>
            <a:stretch>
              <a:fillRect b="-56269"/>
            </a:stretch>
          </a:blipFill>
        </p:spPr>
        <p:txBody>
          <a:bodyPr/>
          <a:lstStyle/>
          <a:p>
            <a:endParaRPr lang="en-US"/>
          </a:p>
        </p:txBody>
      </p:sp>
      <p:sp>
        <p:nvSpPr>
          <p:cNvPr id="16" name="Freeform 16"/>
          <p:cNvSpPr/>
          <p:nvPr/>
        </p:nvSpPr>
        <p:spPr>
          <a:xfrm>
            <a:off x="15755625" y="556306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Freeform 17"/>
          <p:cNvSpPr/>
          <p:nvPr/>
        </p:nvSpPr>
        <p:spPr>
          <a:xfrm>
            <a:off x="488925" y="456628"/>
            <a:ext cx="1889686" cy="1843440"/>
          </a:xfrm>
          <a:custGeom>
            <a:avLst/>
            <a:gdLst/>
            <a:ahLst/>
            <a:cxnLst/>
            <a:rect l="l" t="t" r="r" b="b"/>
            <a:pathLst>
              <a:path w="1889686" h="1843440">
                <a:moveTo>
                  <a:pt x="0" y="0"/>
                </a:moveTo>
                <a:lnTo>
                  <a:pt x="1889686" y="0"/>
                </a:lnTo>
                <a:lnTo>
                  <a:pt x="1889686" y="1843440"/>
                </a:lnTo>
                <a:lnTo>
                  <a:pt x="0" y="18434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Rectangle 19"/>
          <p:cNvSpPr/>
          <p:nvPr/>
        </p:nvSpPr>
        <p:spPr>
          <a:xfrm>
            <a:off x="10521910" y="3086100"/>
            <a:ext cx="6034565" cy="3985706"/>
          </a:xfrm>
          <a:prstGeom prst="rect">
            <a:avLst/>
          </a:prstGeom>
        </p:spPr>
        <p:txBody>
          <a:bodyPr wrap="square">
            <a:spAutoFit/>
          </a:bodyPr>
          <a:lstStyle/>
          <a:p>
            <a:pPr algn="ctr">
              <a:lnSpc>
                <a:spcPct val="115000"/>
              </a:lnSpc>
            </a:pPr>
            <a:r>
              <a:rPr lang="vi-VN" sz="8000" b="1">
                <a:latin typeface="iCiel Soup of Justice" pitchFamily="2" charset="-93"/>
                <a:ea typeface="Calibri" panose="020F0502020204030204" pitchFamily="34" charset="0"/>
              </a:rPr>
              <a:t>HOẠT ĐỘNG 2</a:t>
            </a:r>
          </a:p>
          <a:p>
            <a:pPr algn="ctr">
              <a:lnSpc>
                <a:spcPct val="115000"/>
              </a:lnSpc>
            </a:pPr>
            <a:r>
              <a:rPr lang="vi-VN" sz="8000" b="1" spc="-5">
                <a:latin typeface="iCiel Soup of Justice" pitchFamily="2" charset="-93"/>
                <a:ea typeface="Calibri" panose="020F0502020204030204" pitchFamily="34" charset="0"/>
              </a:rPr>
              <a:t> HÌNH THÀNH KIẾN THỨC</a:t>
            </a:r>
            <a:endParaRPr lang="en-GB" sz="8000">
              <a:latin typeface="iCiel Soup of Justice" pitchFamily="2" charset="-93"/>
              <a:ea typeface="Calibri" panose="020F0502020204030204" pitchFamily="34" charset="0"/>
              <a:cs typeface="Times New Roman" panose="02020603050405020304" pitchFamily="18" charset="0"/>
            </a:endParaRPr>
          </a:p>
        </p:txBody>
      </p:sp>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674934" y="2933700"/>
            <a:ext cx="5955474" cy="4495800"/>
          </a:xfrm>
          <a:prstGeom prst="rect">
            <a:avLst/>
          </a:prstGeom>
        </p:spPr>
      </p:pic>
    </p:spTree>
    <p:extLst>
      <p:ext uri="{BB962C8B-B14F-4D97-AF65-F5344CB8AC3E}">
        <p14:creationId xmlns:p14="http://schemas.microsoft.com/office/powerpoint/2010/main" val="3792355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26635" y="36112"/>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1397247" y="1625443"/>
            <a:ext cx="15493506" cy="7872160"/>
            <a:chOff x="0" y="0"/>
            <a:chExt cx="4080594" cy="2073326"/>
          </a:xfrm>
        </p:grpSpPr>
        <p:sp>
          <p:nvSpPr>
            <p:cNvPr id="6" name="Freeform 6"/>
            <p:cNvSpPr/>
            <p:nvPr/>
          </p:nvSpPr>
          <p:spPr>
            <a:xfrm>
              <a:off x="0" y="0"/>
              <a:ext cx="4080594" cy="2073326"/>
            </a:xfrm>
            <a:custGeom>
              <a:avLst/>
              <a:gdLst/>
              <a:ahLst/>
              <a:cxnLst/>
              <a:rect l="l" t="t" r="r" b="b"/>
              <a:pathLst>
                <a:path w="4080594" h="2073326">
                  <a:moveTo>
                    <a:pt x="25484" y="0"/>
                  </a:moveTo>
                  <a:lnTo>
                    <a:pt x="4055110" y="0"/>
                  </a:lnTo>
                  <a:cubicBezTo>
                    <a:pt x="4061869" y="0"/>
                    <a:pt x="4068351" y="2685"/>
                    <a:pt x="4073130" y="7464"/>
                  </a:cubicBezTo>
                  <a:cubicBezTo>
                    <a:pt x="4077909" y="12243"/>
                    <a:pt x="4080594" y="18725"/>
                    <a:pt x="4080594" y="25484"/>
                  </a:cubicBezTo>
                  <a:lnTo>
                    <a:pt x="4080594" y="2047842"/>
                  </a:lnTo>
                  <a:cubicBezTo>
                    <a:pt x="4080594" y="2054601"/>
                    <a:pt x="4077909" y="2061083"/>
                    <a:pt x="4073130" y="2065862"/>
                  </a:cubicBezTo>
                  <a:cubicBezTo>
                    <a:pt x="4068351" y="2070641"/>
                    <a:pt x="4061869" y="2073326"/>
                    <a:pt x="4055110" y="2073326"/>
                  </a:cubicBezTo>
                  <a:lnTo>
                    <a:pt x="25484" y="2073326"/>
                  </a:lnTo>
                  <a:cubicBezTo>
                    <a:pt x="18725" y="2073326"/>
                    <a:pt x="12243" y="2070641"/>
                    <a:pt x="7464" y="2065862"/>
                  </a:cubicBezTo>
                  <a:cubicBezTo>
                    <a:pt x="2685" y="2061083"/>
                    <a:pt x="0" y="2054601"/>
                    <a:pt x="0" y="2047842"/>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7" name="TextBox 7"/>
            <p:cNvSpPr txBox="1"/>
            <p:nvPr/>
          </p:nvSpPr>
          <p:spPr>
            <a:xfrm>
              <a:off x="0" y="-28575"/>
              <a:ext cx="4080594" cy="21019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1482063" y="-318330"/>
            <a:ext cx="15493506" cy="1765390"/>
            <a:chOff x="0" y="0"/>
            <a:chExt cx="4080594" cy="464959"/>
          </a:xfrm>
        </p:grpSpPr>
        <p:sp>
          <p:nvSpPr>
            <p:cNvPr id="9" name="Freeform 9"/>
            <p:cNvSpPr/>
            <p:nvPr/>
          </p:nvSpPr>
          <p:spPr>
            <a:xfrm>
              <a:off x="0" y="0"/>
              <a:ext cx="4080594" cy="464959"/>
            </a:xfrm>
            <a:custGeom>
              <a:avLst/>
              <a:gdLst/>
              <a:ahLst/>
              <a:cxnLst/>
              <a:rect l="l" t="t" r="r" b="b"/>
              <a:pathLst>
                <a:path w="4080594" h="464959">
                  <a:moveTo>
                    <a:pt x="25484" y="0"/>
                  </a:moveTo>
                  <a:lnTo>
                    <a:pt x="4055110" y="0"/>
                  </a:lnTo>
                  <a:cubicBezTo>
                    <a:pt x="4061869" y="0"/>
                    <a:pt x="4068351" y="2685"/>
                    <a:pt x="4073130" y="7464"/>
                  </a:cubicBezTo>
                  <a:cubicBezTo>
                    <a:pt x="4077909" y="12243"/>
                    <a:pt x="4080594" y="18725"/>
                    <a:pt x="4080594" y="25484"/>
                  </a:cubicBezTo>
                  <a:lnTo>
                    <a:pt x="4080594" y="439475"/>
                  </a:lnTo>
                  <a:cubicBezTo>
                    <a:pt x="4080594" y="446233"/>
                    <a:pt x="4077909" y="452715"/>
                    <a:pt x="4073130" y="457495"/>
                  </a:cubicBezTo>
                  <a:cubicBezTo>
                    <a:pt x="4068351" y="462274"/>
                    <a:pt x="4061869" y="464959"/>
                    <a:pt x="4055110" y="464959"/>
                  </a:cubicBezTo>
                  <a:lnTo>
                    <a:pt x="25484" y="464959"/>
                  </a:lnTo>
                  <a:cubicBezTo>
                    <a:pt x="11410" y="464959"/>
                    <a:pt x="0" y="453549"/>
                    <a:pt x="0" y="439475"/>
                  </a:cubicBezTo>
                  <a:lnTo>
                    <a:pt x="0" y="25484"/>
                  </a:lnTo>
                  <a:cubicBezTo>
                    <a:pt x="0" y="18725"/>
                    <a:pt x="2685" y="12243"/>
                    <a:pt x="7464" y="7464"/>
                  </a:cubicBezTo>
                  <a:cubicBezTo>
                    <a:pt x="12243" y="2685"/>
                    <a:pt x="18725" y="0"/>
                    <a:pt x="25484" y="0"/>
                  </a:cubicBezTo>
                  <a:close/>
                </a:path>
              </a:pathLst>
            </a:custGeom>
            <a:solidFill>
              <a:srgbClr val="825445"/>
            </a:solidFill>
          </p:spPr>
          <p:txBody>
            <a:bodyPr/>
            <a:lstStyle/>
            <a:p>
              <a:endParaRPr lang="en-US"/>
            </a:p>
          </p:txBody>
        </p:sp>
        <p:sp>
          <p:nvSpPr>
            <p:cNvPr id="10" name="TextBox 10"/>
            <p:cNvSpPr txBox="1"/>
            <p:nvPr/>
          </p:nvSpPr>
          <p:spPr>
            <a:xfrm>
              <a:off x="0" y="-28575"/>
              <a:ext cx="4080594" cy="49353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1" name="Group 11"/>
          <p:cNvGrpSpPr/>
          <p:nvPr/>
        </p:nvGrpSpPr>
        <p:grpSpPr>
          <a:xfrm>
            <a:off x="1821328" y="2827527"/>
            <a:ext cx="14645344" cy="6273254"/>
            <a:chOff x="0" y="0"/>
            <a:chExt cx="3857210" cy="1652215"/>
          </a:xfrm>
        </p:grpSpPr>
        <p:sp>
          <p:nvSpPr>
            <p:cNvPr id="12" name="Freeform 12"/>
            <p:cNvSpPr/>
            <p:nvPr/>
          </p:nvSpPr>
          <p:spPr>
            <a:xfrm>
              <a:off x="0" y="0"/>
              <a:ext cx="3857210" cy="1652215"/>
            </a:xfrm>
            <a:custGeom>
              <a:avLst/>
              <a:gdLst/>
              <a:ahLst/>
              <a:cxnLst/>
              <a:rect l="l" t="t" r="r" b="b"/>
              <a:pathLst>
                <a:path w="3857210" h="1652215">
                  <a:moveTo>
                    <a:pt x="26960" y="0"/>
                  </a:moveTo>
                  <a:lnTo>
                    <a:pt x="3830250" y="0"/>
                  </a:lnTo>
                  <a:cubicBezTo>
                    <a:pt x="3845140" y="0"/>
                    <a:pt x="3857210" y="12070"/>
                    <a:pt x="3857210" y="26960"/>
                  </a:cubicBezTo>
                  <a:lnTo>
                    <a:pt x="3857210" y="1625255"/>
                  </a:lnTo>
                  <a:cubicBezTo>
                    <a:pt x="3857210" y="1640145"/>
                    <a:pt x="3845140" y="1652215"/>
                    <a:pt x="3830250" y="1652215"/>
                  </a:cubicBezTo>
                  <a:lnTo>
                    <a:pt x="26960" y="1652215"/>
                  </a:lnTo>
                  <a:cubicBezTo>
                    <a:pt x="12070" y="1652215"/>
                    <a:pt x="0" y="1640145"/>
                    <a:pt x="0" y="1625255"/>
                  </a:cubicBezTo>
                  <a:lnTo>
                    <a:pt x="0" y="26960"/>
                  </a:lnTo>
                  <a:cubicBezTo>
                    <a:pt x="0" y="12070"/>
                    <a:pt x="12070" y="0"/>
                    <a:pt x="26960" y="0"/>
                  </a:cubicBezTo>
                  <a:close/>
                </a:path>
              </a:pathLst>
            </a:custGeom>
            <a:solidFill>
              <a:srgbClr val="F7EFE2"/>
            </a:solidFill>
            <a:ln w="38100" cap="rnd">
              <a:solidFill>
                <a:srgbClr val="AEA36F"/>
              </a:solidFill>
              <a:prstDash val="dash"/>
              <a:round/>
            </a:ln>
          </p:spPr>
          <p:txBody>
            <a:bodyPr/>
            <a:lstStyle/>
            <a:p>
              <a:endParaRPr lang="en-US"/>
            </a:p>
          </p:txBody>
        </p:sp>
        <p:sp>
          <p:nvSpPr>
            <p:cNvPr id="13" name="TextBox 13"/>
            <p:cNvSpPr txBox="1"/>
            <p:nvPr/>
          </p:nvSpPr>
          <p:spPr>
            <a:xfrm>
              <a:off x="0" y="-28575"/>
              <a:ext cx="3857210" cy="168079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5826279" y="5722537"/>
            <a:ext cx="2128948" cy="4564463"/>
          </a:xfrm>
          <a:custGeom>
            <a:avLst/>
            <a:gdLst/>
            <a:ahLst/>
            <a:cxnLst/>
            <a:rect l="l" t="t" r="r" b="b"/>
            <a:pathLst>
              <a:path w="2128948" h="4564463">
                <a:moveTo>
                  <a:pt x="0" y="0"/>
                </a:moveTo>
                <a:lnTo>
                  <a:pt x="2128948" y="0"/>
                </a:lnTo>
                <a:lnTo>
                  <a:pt x="2128948" y="4564463"/>
                </a:lnTo>
                <a:lnTo>
                  <a:pt x="0" y="45644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5400000">
            <a:off x="8689262" y="-4308184"/>
            <a:ext cx="1079108" cy="11510488"/>
          </a:xfrm>
          <a:custGeom>
            <a:avLst/>
            <a:gdLst/>
            <a:ahLst/>
            <a:cxnLst/>
            <a:rect l="l" t="t" r="r" b="b"/>
            <a:pathLst>
              <a:path w="1079108" h="11510488">
                <a:moveTo>
                  <a:pt x="0" y="0"/>
                </a:moveTo>
                <a:lnTo>
                  <a:pt x="1079108" y="0"/>
                </a:lnTo>
                <a:lnTo>
                  <a:pt x="1079108" y="11510488"/>
                </a:lnTo>
                <a:lnTo>
                  <a:pt x="0" y="115104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9601665" flipH="1">
            <a:off x="611095" y="-267210"/>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TextBox 17"/>
          <p:cNvSpPr txBox="1"/>
          <p:nvPr/>
        </p:nvSpPr>
        <p:spPr>
          <a:xfrm>
            <a:off x="4537281" y="3057020"/>
            <a:ext cx="11801858" cy="2287614"/>
          </a:xfrm>
          <a:prstGeom prst="rect">
            <a:avLst/>
          </a:prstGeom>
        </p:spPr>
        <p:txBody>
          <a:bodyPr lIns="0" tIns="0" rIns="0" bIns="0" rtlCol="0" anchor="t">
            <a:spAutoFit/>
          </a:bodyPr>
          <a:lstStyle/>
          <a:p>
            <a:pPr>
              <a:lnSpc>
                <a:spcPct val="115000"/>
              </a:lnSpc>
              <a:spcAft>
                <a:spcPts val="0"/>
              </a:spcAft>
            </a:pPr>
            <a:r>
              <a:rPr lang="vi-VN" sz="13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Định hướng</a:t>
            </a:r>
            <a:endParaRPr lang="en-GB" sz="9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Box 18"/>
          <p:cNvSpPr txBox="1"/>
          <p:nvPr/>
        </p:nvSpPr>
        <p:spPr>
          <a:xfrm>
            <a:off x="3499263" y="6065128"/>
            <a:ext cx="11411600" cy="671915"/>
          </a:xfrm>
          <a:prstGeom prst="rect">
            <a:avLst/>
          </a:prstGeom>
        </p:spPr>
        <p:txBody>
          <a:bodyPr lIns="0" tIns="0" rIns="0" bIns="0" rtlCol="0" anchor="t">
            <a:spAutoFit/>
          </a:bodyPr>
          <a:lstStyle/>
          <a:p>
            <a:pPr algn="ctr">
              <a:lnSpc>
                <a:spcPts val="4480"/>
              </a:lnSpc>
            </a:pPr>
            <a:r>
              <a:rPr lang="vi-VN" sz="8000" b="1">
                <a:solidFill>
                  <a:srgbClr val="FF0000"/>
                </a:solidFill>
                <a:latin typeface="Times New Roman" panose="02020603050405020304" pitchFamily="18" charset="0"/>
                <a:ea typeface="Times New Roman" panose="02020603050405020304" pitchFamily="18" charset="0"/>
              </a:rPr>
              <a:t>1. Yêu cầu chung</a:t>
            </a:r>
            <a:endParaRPr lang="en-US" sz="8000">
              <a:solidFill>
                <a:srgbClr val="000000"/>
              </a:solidFill>
              <a:latin typeface="More Sugar Thin"/>
              <a:ea typeface="More Sugar Thin"/>
              <a:cs typeface="More Sugar Thin"/>
              <a:sym typeface="More Sugar Thin"/>
            </a:endParaRPr>
          </a:p>
        </p:txBody>
      </p:sp>
    </p:spTree>
    <p:extLst>
      <p:ext uri="{BB962C8B-B14F-4D97-AF65-F5344CB8AC3E}">
        <p14:creationId xmlns:p14="http://schemas.microsoft.com/office/powerpoint/2010/main" val="232720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barn(inVertical)">
                                      <p:cBhvr>
                                        <p:cTn id="1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11" name="Group 11"/>
          <p:cNvGrpSpPr/>
          <p:nvPr/>
        </p:nvGrpSpPr>
        <p:grpSpPr>
          <a:xfrm>
            <a:off x="533400" y="4554665"/>
            <a:ext cx="9684840" cy="4856035"/>
            <a:chOff x="0" y="0"/>
            <a:chExt cx="1265951" cy="605372"/>
          </a:xfrm>
        </p:grpSpPr>
        <p:sp>
          <p:nvSpPr>
            <p:cNvPr id="12" name="Freeform 12"/>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13" name="TextBox 13"/>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10134600" y="290034"/>
            <a:ext cx="7010400" cy="4072500"/>
            <a:chOff x="0" y="0"/>
            <a:chExt cx="1265951" cy="605372"/>
          </a:xfrm>
        </p:grpSpPr>
        <p:sp>
          <p:nvSpPr>
            <p:cNvPr id="15" name="Freeform 15"/>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16" name="TextBox 16"/>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7" name="Group 17"/>
          <p:cNvGrpSpPr/>
          <p:nvPr/>
        </p:nvGrpSpPr>
        <p:grpSpPr>
          <a:xfrm>
            <a:off x="10591800" y="4554665"/>
            <a:ext cx="6553200" cy="4551235"/>
            <a:chOff x="0" y="0"/>
            <a:chExt cx="1265951" cy="605372"/>
          </a:xfrm>
        </p:grpSpPr>
        <p:sp>
          <p:nvSpPr>
            <p:cNvPr id="18" name="Freeform 18"/>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19" name="TextBox 19"/>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6" name="Group 11"/>
          <p:cNvGrpSpPr/>
          <p:nvPr/>
        </p:nvGrpSpPr>
        <p:grpSpPr>
          <a:xfrm>
            <a:off x="2340429" y="292170"/>
            <a:ext cx="7239000" cy="4070364"/>
            <a:chOff x="0" y="0"/>
            <a:chExt cx="1265951" cy="605372"/>
          </a:xfrm>
        </p:grpSpPr>
        <p:sp>
          <p:nvSpPr>
            <p:cNvPr id="27" name="Freeform 12"/>
            <p:cNvSpPr/>
            <p:nvPr/>
          </p:nvSpPr>
          <p:spPr>
            <a:xfrm>
              <a:off x="0" y="0"/>
              <a:ext cx="1265951" cy="605372"/>
            </a:xfrm>
            <a:custGeom>
              <a:avLst/>
              <a:gdLst/>
              <a:ahLst/>
              <a:cxnLst/>
              <a:rect l="l" t="t" r="r" b="b"/>
              <a:pathLst>
                <a:path w="1265951" h="605372">
                  <a:moveTo>
                    <a:pt x="82144" y="0"/>
                  </a:moveTo>
                  <a:lnTo>
                    <a:pt x="1183807" y="0"/>
                  </a:lnTo>
                  <a:cubicBezTo>
                    <a:pt x="1229174" y="0"/>
                    <a:pt x="1265951" y="36777"/>
                    <a:pt x="1265951" y="82144"/>
                  </a:cubicBezTo>
                  <a:lnTo>
                    <a:pt x="1265951" y="523228"/>
                  </a:lnTo>
                  <a:cubicBezTo>
                    <a:pt x="1265951" y="568595"/>
                    <a:pt x="1229174" y="605372"/>
                    <a:pt x="1183807" y="605372"/>
                  </a:cubicBezTo>
                  <a:lnTo>
                    <a:pt x="82144" y="605372"/>
                  </a:lnTo>
                  <a:cubicBezTo>
                    <a:pt x="60358" y="605372"/>
                    <a:pt x="39464" y="596717"/>
                    <a:pt x="24059" y="581312"/>
                  </a:cubicBezTo>
                  <a:cubicBezTo>
                    <a:pt x="8654" y="565907"/>
                    <a:pt x="0" y="545014"/>
                    <a:pt x="0" y="523228"/>
                  </a:cubicBezTo>
                  <a:lnTo>
                    <a:pt x="0" y="82144"/>
                  </a:lnTo>
                  <a:cubicBezTo>
                    <a:pt x="0" y="36777"/>
                    <a:pt x="36777" y="0"/>
                    <a:pt x="82144" y="0"/>
                  </a:cubicBezTo>
                  <a:close/>
                </a:path>
              </a:pathLst>
            </a:custGeom>
            <a:solidFill>
              <a:srgbClr val="AA917E"/>
            </a:solidFill>
            <a:ln w="38100" cap="rnd">
              <a:solidFill>
                <a:srgbClr val="ECD7C1"/>
              </a:solidFill>
              <a:prstDash val="dash"/>
              <a:round/>
            </a:ln>
          </p:spPr>
          <p:txBody>
            <a:bodyPr/>
            <a:lstStyle/>
            <a:p>
              <a:endParaRPr lang="en-US"/>
            </a:p>
          </p:txBody>
        </p:sp>
        <p:sp>
          <p:nvSpPr>
            <p:cNvPr id="28" name="TextBox 13"/>
            <p:cNvSpPr txBox="1"/>
            <p:nvPr/>
          </p:nvSpPr>
          <p:spPr>
            <a:xfrm>
              <a:off x="0" y="-28575"/>
              <a:ext cx="1265951" cy="63394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9" name="Freeform 16"/>
          <p:cNvSpPr/>
          <p:nvPr/>
        </p:nvSpPr>
        <p:spPr>
          <a:xfrm>
            <a:off x="16412212" y="5184054"/>
            <a:ext cx="2532375" cy="6390851"/>
          </a:xfrm>
          <a:custGeom>
            <a:avLst/>
            <a:gdLst/>
            <a:ahLst/>
            <a:cxnLst/>
            <a:rect l="l" t="t" r="r" b="b"/>
            <a:pathLst>
              <a:path w="2532375" h="6390851">
                <a:moveTo>
                  <a:pt x="0" y="0"/>
                </a:moveTo>
                <a:lnTo>
                  <a:pt x="2532375" y="0"/>
                </a:lnTo>
                <a:lnTo>
                  <a:pt x="2532375" y="6390852"/>
                </a:lnTo>
                <a:lnTo>
                  <a:pt x="0" y="63908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16"/>
          <p:cNvSpPr/>
          <p:nvPr/>
        </p:nvSpPr>
        <p:spPr>
          <a:xfrm rot="9601665" flipH="1">
            <a:off x="60455" y="-276491"/>
            <a:ext cx="2116223" cy="4742236"/>
          </a:xfrm>
          <a:custGeom>
            <a:avLst/>
            <a:gdLst/>
            <a:ahLst/>
            <a:cxnLst/>
            <a:rect l="l" t="t" r="r" b="b"/>
            <a:pathLst>
              <a:path w="2116223" h="4742236">
                <a:moveTo>
                  <a:pt x="2116223" y="0"/>
                </a:moveTo>
                <a:lnTo>
                  <a:pt x="0" y="0"/>
                </a:lnTo>
                <a:lnTo>
                  <a:pt x="0" y="4742236"/>
                </a:lnTo>
                <a:lnTo>
                  <a:pt x="2116223" y="4742236"/>
                </a:lnTo>
                <a:lnTo>
                  <a:pt x="2116223"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 name="Rectangle 1"/>
          <p:cNvSpPr/>
          <p:nvPr/>
        </p:nvSpPr>
        <p:spPr>
          <a:xfrm>
            <a:off x="2645229" y="392216"/>
            <a:ext cx="6629400" cy="3970318"/>
          </a:xfrm>
          <a:prstGeom prst="rect">
            <a:avLst/>
          </a:prstGeom>
        </p:spPr>
        <p:txBody>
          <a:bodyPr wrap="square">
            <a:spAutoFit/>
          </a:bodyPr>
          <a:lstStyle/>
          <a:p>
            <a:pPr algn="just"/>
            <a:r>
              <a:rPr lang="vi-VN" sz="3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Cần </a:t>
            </a:r>
            <a:r>
              <a:rPr lang="en-US" sz="3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phân tích được nội dung chủ đề; dẫn ra và phân tích tác dụng của một số nét đặc sắc về hình thức nghệ thuật được dùng trong tác phẩm, từ đó, nêu lên nhận xét, đánh giá của bản thân về hiệu quả thẩm mĩ của những nét đặc sắc ấy.</a:t>
            </a:r>
            <a:endParaRPr lang="en-GB" sz="3600">
              <a:latin typeface="Times New Roman" panose="02020603050405020304" pitchFamily="18" charset="0"/>
              <a:cs typeface="Times New Roman" panose="02020603050405020304" pitchFamily="18" charset="0"/>
            </a:endParaRPr>
          </a:p>
        </p:txBody>
      </p:sp>
      <p:sp>
        <p:nvSpPr>
          <p:cNvPr id="3" name="Rectangle 2"/>
          <p:cNvSpPr/>
          <p:nvPr/>
        </p:nvSpPr>
        <p:spPr>
          <a:xfrm>
            <a:off x="729343" y="4684556"/>
            <a:ext cx="9100457" cy="4524315"/>
          </a:xfrm>
          <a:prstGeom prst="rect">
            <a:avLst/>
          </a:prstGeom>
        </p:spPr>
        <p:txBody>
          <a:bodyPr wrap="square">
            <a:spAutoFit/>
          </a:bodyPr>
          <a:lstStyle/>
          <a:p>
            <a:pPr marL="30480" marR="30480" algn="just">
              <a:spcAft>
                <a:spcPts val="0"/>
              </a:spcAf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 ý kiến, nhận xét về tác phẩm cần được khái quát thành luận điểm và được làm rõ bằng việc phân tích dựa trên văn bản của nhà văn cùng sự cảm nhận của bản thân. Số lượng luận điểm trong bài viết tuỳ thuộc vào sự phức tạp, phong phú,… của tác phẩm cần phân tích nhưng thông thường, khoảng từ 2 - 3 luận điểm chính được nêu lên và làm rõ trong bài viết là phù hợp.</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Rectangle 3"/>
          <p:cNvSpPr/>
          <p:nvPr/>
        </p:nvSpPr>
        <p:spPr>
          <a:xfrm>
            <a:off x="10439400" y="392216"/>
            <a:ext cx="6473010" cy="3970318"/>
          </a:xfrm>
          <a:prstGeom prst="rect">
            <a:avLst/>
          </a:prstGeom>
        </p:spPr>
        <p:txBody>
          <a:bodyPr wrap="square">
            <a:spAutoFit/>
          </a:bodyPr>
          <a:lstStyle/>
          <a:p>
            <a:pPr marL="30480" marR="30480" algn="just">
              <a:spcAft>
                <a:spcPts val="0"/>
              </a:spcAf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 viết cần tránh sa đà vào kể lại nội dung văn bản mà không phân tích, lí giải, đánh giá,… các phương diện nội dung và hình thức của tác phẩm hoặc vừa kể lại, vừa “chêm xen” các nhận xét tản mát, vụn vặt.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10798628" y="5184054"/>
            <a:ext cx="5972812" cy="3416320"/>
          </a:xfrm>
          <a:prstGeom prst="rect">
            <a:avLst/>
          </a:prstGeom>
        </p:spPr>
        <p:txBody>
          <a:bodyPr wrap="square">
            <a:spAutoFit/>
          </a:bodyPr>
          <a:lstStyle/>
          <a:p>
            <a:pPr marL="30480" marR="30480" algn="just">
              <a:spcAft>
                <a:spcPts val="0"/>
              </a:spcAf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 văn phân tích một tác phẩm truyện có thể yêu cầu phân tích toàn bộ tác phẩm, đoạn trích hoặc tập trung vào một số yếu tố nội dung, hình thức của tác phẩm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736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F7765"/>
        </a:solidFill>
        <a:effectLst/>
      </p:bgPr>
    </p:bg>
    <p:spTree>
      <p:nvGrpSpPr>
        <p:cNvPr id="1" name=""/>
        <p:cNvGrpSpPr/>
        <p:nvPr/>
      </p:nvGrpSpPr>
      <p:grpSpPr>
        <a:xfrm>
          <a:off x="0" y="0"/>
          <a:ext cx="0" cy="0"/>
          <a:chOff x="0" y="0"/>
          <a:chExt cx="0" cy="0"/>
        </a:xfrm>
      </p:grpSpPr>
      <p:grpSp>
        <p:nvGrpSpPr>
          <p:cNvPr id="2" name="Group 2"/>
          <p:cNvGrpSpPr/>
          <p:nvPr/>
        </p:nvGrpSpPr>
        <p:grpSpPr>
          <a:xfrm>
            <a:off x="-1393410"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grpSp>
      <p:grpSp>
        <p:nvGrpSpPr>
          <p:cNvPr id="5" name="Group 5"/>
          <p:cNvGrpSpPr/>
          <p:nvPr/>
        </p:nvGrpSpPr>
        <p:grpSpPr>
          <a:xfrm rot="113656">
            <a:off x="2025261" y="1550886"/>
            <a:ext cx="15080543" cy="7722103"/>
            <a:chOff x="0" y="0"/>
            <a:chExt cx="3971830" cy="2033805"/>
          </a:xfrm>
        </p:grpSpPr>
        <p:sp>
          <p:nvSpPr>
            <p:cNvPr id="6" name="Freeform 6"/>
            <p:cNvSpPr/>
            <p:nvPr/>
          </p:nvSpPr>
          <p:spPr>
            <a:xfrm>
              <a:off x="0" y="0"/>
              <a:ext cx="3971830" cy="2033805"/>
            </a:xfrm>
            <a:custGeom>
              <a:avLst/>
              <a:gdLst/>
              <a:ahLst/>
              <a:cxnLst/>
              <a:rect l="l" t="t" r="r" b="b"/>
              <a:pathLst>
                <a:path w="3971830" h="2033805">
                  <a:moveTo>
                    <a:pt x="26182" y="0"/>
                  </a:moveTo>
                  <a:lnTo>
                    <a:pt x="3945648" y="0"/>
                  </a:lnTo>
                  <a:cubicBezTo>
                    <a:pt x="3960108" y="0"/>
                    <a:pt x="3971830" y="11722"/>
                    <a:pt x="3971830" y="26182"/>
                  </a:cubicBezTo>
                  <a:lnTo>
                    <a:pt x="3971830" y="2007623"/>
                  </a:lnTo>
                  <a:cubicBezTo>
                    <a:pt x="3971830" y="2014567"/>
                    <a:pt x="3969072" y="2021226"/>
                    <a:pt x="3964162" y="2026136"/>
                  </a:cubicBezTo>
                  <a:cubicBezTo>
                    <a:pt x="3959251" y="2031047"/>
                    <a:pt x="3952592" y="2033805"/>
                    <a:pt x="3945648" y="2033805"/>
                  </a:cubicBezTo>
                  <a:lnTo>
                    <a:pt x="26182" y="2033805"/>
                  </a:lnTo>
                  <a:cubicBezTo>
                    <a:pt x="19238" y="2033805"/>
                    <a:pt x="12579" y="2031047"/>
                    <a:pt x="7669" y="2026136"/>
                  </a:cubicBezTo>
                  <a:cubicBezTo>
                    <a:pt x="2758" y="2021226"/>
                    <a:pt x="0" y="2014567"/>
                    <a:pt x="0" y="2007623"/>
                  </a:cubicBezTo>
                  <a:lnTo>
                    <a:pt x="0" y="26182"/>
                  </a:lnTo>
                  <a:cubicBezTo>
                    <a:pt x="0" y="19238"/>
                    <a:pt x="2758" y="12579"/>
                    <a:pt x="7669" y="7669"/>
                  </a:cubicBezTo>
                  <a:cubicBezTo>
                    <a:pt x="12579" y="2758"/>
                    <a:pt x="19238" y="0"/>
                    <a:pt x="26182" y="0"/>
                  </a:cubicBezTo>
                  <a:close/>
                </a:path>
              </a:pathLst>
            </a:custGeom>
            <a:solidFill>
              <a:srgbClr val="ECD7C1"/>
            </a:solidFill>
          </p:spPr>
          <p:txBody>
            <a:bodyPr/>
            <a:lstStyle/>
            <a:p>
              <a:endParaRPr lang="en-US"/>
            </a:p>
          </p:txBody>
        </p:sp>
        <p:sp>
          <p:nvSpPr>
            <p:cNvPr id="7" name="TextBox 7"/>
            <p:cNvSpPr txBox="1"/>
            <p:nvPr/>
          </p:nvSpPr>
          <p:spPr>
            <a:xfrm>
              <a:off x="0" y="-28575"/>
              <a:ext cx="3971830" cy="206238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rot="104834">
            <a:off x="3139768" y="2136395"/>
            <a:ext cx="13225815" cy="6502787"/>
            <a:chOff x="0" y="0"/>
            <a:chExt cx="3483342" cy="1712668"/>
          </a:xfrm>
        </p:grpSpPr>
        <p:sp>
          <p:nvSpPr>
            <p:cNvPr id="9" name="Freeform 9"/>
            <p:cNvSpPr/>
            <p:nvPr/>
          </p:nvSpPr>
          <p:spPr>
            <a:xfrm>
              <a:off x="0" y="0"/>
              <a:ext cx="3483342" cy="1712668"/>
            </a:xfrm>
            <a:custGeom>
              <a:avLst/>
              <a:gdLst/>
              <a:ahLst/>
              <a:cxnLst/>
              <a:rect l="l" t="t" r="r" b="b"/>
              <a:pathLst>
                <a:path w="3483342" h="1712668">
                  <a:moveTo>
                    <a:pt x="29854" y="0"/>
                  </a:moveTo>
                  <a:lnTo>
                    <a:pt x="3453489" y="0"/>
                  </a:lnTo>
                  <a:cubicBezTo>
                    <a:pt x="3469977" y="0"/>
                    <a:pt x="3483342" y="13366"/>
                    <a:pt x="3483342" y="29854"/>
                  </a:cubicBezTo>
                  <a:lnTo>
                    <a:pt x="3483342" y="1682815"/>
                  </a:lnTo>
                  <a:cubicBezTo>
                    <a:pt x="3483342" y="1699302"/>
                    <a:pt x="3469977" y="1712668"/>
                    <a:pt x="3453489" y="1712668"/>
                  </a:cubicBezTo>
                  <a:lnTo>
                    <a:pt x="29854" y="1712668"/>
                  </a:lnTo>
                  <a:cubicBezTo>
                    <a:pt x="13366" y="1712668"/>
                    <a:pt x="0" y="1699302"/>
                    <a:pt x="0" y="1682815"/>
                  </a:cubicBezTo>
                  <a:lnTo>
                    <a:pt x="0" y="29854"/>
                  </a:lnTo>
                  <a:cubicBezTo>
                    <a:pt x="0" y="13366"/>
                    <a:pt x="13366" y="0"/>
                    <a:pt x="29854" y="0"/>
                  </a:cubicBezTo>
                  <a:close/>
                </a:path>
              </a:pathLst>
            </a:custGeom>
            <a:solidFill>
              <a:srgbClr val="FAF9F0"/>
            </a:solidFill>
          </p:spPr>
          <p:txBody>
            <a:bodyPr/>
            <a:lstStyle/>
            <a:p>
              <a:endParaRPr lang="en-US"/>
            </a:p>
          </p:txBody>
        </p:sp>
        <p:sp>
          <p:nvSpPr>
            <p:cNvPr id="10" name="TextBox 10"/>
            <p:cNvSpPr txBox="1"/>
            <p:nvPr/>
          </p:nvSpPr>
          <p:spPr>
            <a:xfrm>
              <a:off x="0" y="-28575"/>
              <a:ext cx="3483342" cy="17412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rot="113656">
            <a:off x="-3602615" y="1209218"/>
            <a:ext cx="5310462" cy="7722103"/>
            <a:chOff x="0" y="0"/>
            <a:chExt cx="1398640" cy="2033805"/>
          </a:xfrm>
        </p:grpSpPr>
        <p:sp>
          <p:nvSpPr>
            <p:cNvPr id="12" name="Freeform 12"/>
            <p:cNvSpPr/>
            <p:nvPr/>
          </p:nvSpPr>
          <p:spPr>
            <a:xfrm>
              <a:off x="0" y="0"/>
              <a:ext cx="1398640" cy="2033805"/>
            </a:xfrm>
            <a:custGeom>
              <a:avLst/>
              <a:gdLst/>
              <a:ahLst/>
              <a:cxnLst/>
              <a:rect l="l" t="t" r="r" b="b"/>
              <a:pathLst>
                <a:path w="1398640" h="2033805">
                  <a:moveTo>
                    <a:pt x="74351" y="0"/>
                  </a:moveTo>
                  <a:lnTo>
                    <a:pt x="1324289" y="0"/>
                  </a:lnTo>
                  <a:cubicBezTo>
                    <a:pt x="1344008" y="0"/>
                    <a:pt x="1362920" y="7833"/>
                    <a:pt x="1376863" y="21777"/>
                  </a:cubicBezTo>
                  <a:cubicBezTo>
                    <a:pt x="1390807" y="35720"/>
                    <a:pt x="1398640" y="54632"/>
                    <a:pt x="1398640" y="74351"/>
                  </a:cubicBezTo>
                  <a:lnTo>
                    <a:pt x="1398640" y="1959454"/>
                  </a:lnTo>
                  <a:cubicBezTo>
                    <a:pt x="1398640" y="1979173"/>
                    <a:pt x="1390807" y="1998085"/>
                    <a:pt x="1376863" y="2012028"/>
                  </a:cubicBezTo>
                  <a:cubicBezTo>
                    <a:pt x="1362920" y="2025971"/>
                    <a:pt x="1344008" y="2033805"/>
                    <a:pt x="1324289" y="2033805"/>
                  </a:cubicBezTo>
                  <a:lnTo>
                    <a:pt x="74351" y="2033805"/>
                  </a:lnTo>
                  <a:cubicBezTo>
                    <a:pt x="54632" y="2033805"/>
                    <a:pt x="35720" y="2025971"/>
                    <a:pt x="21777" y="2012028"/>
                  </a:cubicBezTo>
                  <a:cubicBezTo>
                    <a:pt x="7833" y="1998085"/>
                    <a:pt x="0" y="1979173"/>
                    <a:pt x="0" y="1959454"/>
                  </a:cubicBezTo>
                  <a:lnTo>
                    <a:pt x="0" y="74351"/>
                  </a:lnTo>
                  <a:cubicBezTo>
                    <a:pt x="0" y="54632"/>
                    <a:pt x="7833" y="35720"/>
                    <a:pt x="21777" y="21777"/>
                  </a:cubicBezTo>
                  <a:cubicBezTo>
                    <a:pt x="35720" y="7833"/>
                    <a:pt x="54632" y="0"/>
                    <a:pt x="74351" y="0"/>
                  </a:cubicBezTo>
                  <a:close/>
                </a:path>
              </a:pathLst>
            </a:custGeom>
            <a:solidFill>
              <a:srgbClr val="ECD7C1"/>
            </a:solidFill>
          </p:spPr>
          <p:txBody>
            <a:bodyPr/>
            <a:lstStyle/>
            <a:p>
              <a:endParaRPr lang="en-US"/>
            </a:p>
          </p:txBody>
        </p:sp>
        <p:sp>
          <p:nvSpPr>
            <p:cNvPr id="13" name="TextBox 13"/>
            <p:cNvSpPr txBox="1"/>
            <p:nvPr/>
          </p:nvSpPr>
          <p:spPr>
            <a:xfrm>
              <a:off x="0" y="-28575"/>
              <a:ext cx="1398640" cy="206238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rot="114685">
            <a:off x="3149061" y="2096313"/>
            <a:ext cx="13207230" cy="6537579"/>
          </a:xfrm>
          <a:custGeom>
            <a:avLst/>
            <a:gdLst/>
            <a:ahLst/>
            <a:cxnLst/>
            <a:rect l="l" t="t" r="r" b="b"/>
            <a:pathLst>
              <a:path w="13207230" h="6537579">
                <a:moveTo>
                  <a:pt x="0" y="0"/>
                </a:moveTo>
                <a:lnTo>
                  <a:pt x="13207230" y="0"/>
                </a:lnTo>
                <a:lnTo>
                  <a:pt x="13207230" y="6537579"/>
                </a:lnTo>
                <a:lnTo>
                  <a:pt x="0" y="6537579"/>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5" name="Freeform 15"/>
          <p:cNvSpPr/>
          <p:nvPr/>
        </p:nvSpPr>
        <p:spPr>
          <a:xfrm rot="132327">
            <a:off x="1287777" y="1955792"/>
            <a:ext cx="1142189" cy="6649712"/>
          </a:xfrm>
          <a:custGeom>
            <a:avLst/>
            <a:gdLst/>
            <a:ahLst/>
            <a:cxnLst/>
            <a:rect l="l" t="t" r="r" b="b"/>
            <a:pathLst>
              <a:path w="1142189" h="6649712">
                <a:moveTo>
                  <a:pt x="0" y="0"/>
                </a:moveTo>
                <a:lnTo>
                  <a:pt x="1142189" y="0"/>
                </a:lnTo>
                <a:lnTo>
                  <a:pt x="1142189" y="6649712"/>
                </a:lnTo>
                <a:lnTo>
                  <a:pt x="0" y="6649712"/>
                </a:lnTo>
                <a:lnTo>
                  <a:pt x="0" y="0"/>
                </a:lnTo>
                <a:close/>
              </a:path>
            </a:pathLst>
          </a:custGeom>
          <a:blipFill>
            <a:blip r:embed="rId8">
              <a:extLst>
                <a:ext uri="{96DAC541-7B7A-43D3-8B79-37D633B846F1}">
                  <asvg:svgBlip xmlns:asvg="http://schemas.microsoft.com/office/drawing/2016/SVG/main" r:embed="rId9"/>
                </a:ext>
              </a:extLst>
            </a:blip>
            <a:stretch>
              <a:fillRect b="-83216"/>
            </a:stretch>
          </a:blipFill>
        </p:spPr>
        <p:txBody>
          <a:bodyPr/>
          <a:lstStyle/>
          <a:p>
            <a:endParaRPr lang="en-US"/>
          </a:p>
        </p:txBody>
      </p:sp>
      <p:sp>
        <p:nvSpPr>
          <p:cNvPr id="16" name="Freeform 16"/>
          <p:cNvSpPr/>
          <p:nvPr/>
        </p:nvSpPr>
        <p:spPr>
          <a:xfrm>
            <a:off x="2385760" y="5070270"/>
            <a:ext cx="3470702" cy="5932823"/>
          </a:xfrm>
          <a:custGeom>
            <a:avLst/>
            <a:gdLst/>
            <a:ahLst/>
            <a:cxnLst/>
            <a:rect l="l" t="t" r="r" b="b"/>
            <a:pathLst>
              <a:path w="3470702" h="5932823">
                <a:moveTo>
                  <a:pt x="0" y="0"/>
                </a:moveTo>
                <a:lnTo>
                  <a:pt x="3470702" y="0"/>
                </a:lnTo>
                <a:lnTo>
                  <a:pt x="3470702" y="5932823"/>
                </a:lnTo>
                <a:lnTo>
                  <a:pt x="0" y="593282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7" name="Freeform 17"/>
          <p:cNvSpPr/>
          <p:nvPr/>
        </p:nvSpPr>
        <p:spPr>
          <a:xfrm rot="1909642">
            <a:off x="12346788" y="219171"/>
            <a:ext cx="6235931" cy="4887510"/>
          </a:xfrm>
          <a:custGeom>
            <a:avLst/>
            <a:gdLst/>
            <a:ahLst/>
            <a:cxnLst/>
            <a:rect l="l" t="t" r="r" b="b"/>
            <a:pathLst>
              <a:path w="6235931" h="4887510">
                <a:moveTo>
                  <a:pt x="0" y="0"/>
                </a:moveTo>
                <a:lnTo>
                  <a:pt x="6235931" y="0"/>
                </a:lnTo>
                <a:lnTo>
                  <a:pt x="6235931" y="4887509"/>
                </a:lnTo>
                <a:lnTo>
                  <a:pt x="0" y="488750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8" name="TextBox 18"/>
          <p:cNvSpPr txBox="1"/>
          <p:nvPr/>
        </p:nvSpPr>
        <p:spPr>
          <a:xfrm rot="153710">
            <a:off x="4610103" y="2658038"/>
            <a:ext cx="10509822" cy="5909310"/>
          </a:xfrm>
          <a:prstGeom prst="rect">
            <a:avLst/>
          </a:prstGeom>
        </p:spPr>
        <p:txBody>
          <a:bodyPr lIns="0" tIns="0" rIns="0" bIns="0" rtlCol="0" anchor="t">
            <a:spAutoFit/>
          </a:bodyPr>
          <a:lstStyle/>
          <a:p>
            <a:pPr algn="ctr"/>
            <a:r>
              <a:rPr lang="vi-VN" sz="9600" b="1">
                <a:solidFill>
                  <a:srgbClr val="000000"/>
                </a:solidFill>
                <a:latin typeface="Times New Roman" panose="02020603050405020304" pitchFamily="18" charset="0"/>
                <a:ea typeface="Times New Roman" panose="02020603050405020304" pitchFamily="18" charset="0"/>
              </a:rPr>
              <a:t>2. Những điều cần chú ý để viết bài phân tích một tác phẩm truyện</a:t>
            </a:r>
            <a:endParaRPr lang="en-US" sz="12828" spc="1552">
              <a:solidFill>
                <a:srgbClr val="000000"/>
              </a:solidFill>
              <a:latin typeface="Better Together Script"/>
              <a:ea typeface="Better Together Script"/>
              <a:cs typeface="Better Together Script"/>
              <a:sym typeface="Better Together Script"/>
            </a:endParaRPr>
          </a:p>
        </p:txBody>
      </p:sp>
    </p:spTree>
    <p:extLst>
      <p:ext uri="{BB962C8B-B14F-4D97-AF65-F5344CB8AC3E}">
        <p14:creationId xmlns:p14="http://schemas.microsoft.com/office/powerpoint/2010/main" val="571525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27749515"/>
              </p:ext>
            </p:extLst>
          </p:nvPr>
        </p:nvGraphicFramePr>
        <p:xfrm>
          <a:off x="152400" y="190500"/>
          <a:ext cx="17830800" cy="9862457"/>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7830800">
                  <a:extLst>
                    <a:ext uri="{9D8B030D-6E8A-4147-A177-3AD203B41FA5}">
                      <a16:colId xmlns:a16="http://schemas.microsoft.com/office/drawing/2014/main" val="20000"/>
                    </a:ext>
                  </a:extLst>
                </a:gridCol>
              </a:tblGrid>
              <a:tr h="238619">
                <a:tc>
                  <a:txBody>
                    <a:bodyPr/>
                    <a:lstStyle/>
                    <a:p>
                      <a:pPr algn="ctr">
                        <a:lnSpc>
                          <a:spcPct val="100000"/>
                        </a:lnSpc>
                        <a:spcAft>
                          <a:spcPts val="0"/>
                        </a:spcAft>
                      </a:pPr>
                      <a:r>
                        <a:rPr lang="en-US"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0000"/>
                        </a:lnSpc>
                        <a:spcAft>
                          <a:spcPts val="0"/>
                        </a:spcAft>
                      </a:pPr>
                      <a:r>
                        <a:rPr lang="en-US"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 điều cần chú ý để</a:t>
                      </a: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viết bài phân tích một tác phẩm truyện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5843" marR="35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896497">
                <a:tc>
                  <a:txBody>
                    <a:bodyPr/>
                    <a:lstStyle/>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Đọc văn bản sau:</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baseline="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a:effectLst/>
                          <a:latin typeface="Times New Roman" panose="02020603050405020304" pitchFamily="18" charset="0"/>
                          <a:ea typeface="Calibri" panose="020F0502020204030204" pitchFamily="34" charset="0"/>
                          <a:cs typeface="Times New Roman" panose="02020603050405020304" pitchFamily="18" charset="0"/>
                        </a:rPr>
                        <a:t>Bố</a:t>
                      </a:r>
                      <a:r>
                        <a:rPr lang="vi-VN" sz="3200" b="1" baseline="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a:effectLst/>
                          <a:latin typeface="Times New Roman" panose="02020603050405020304" pitchFamily="18" charset="0"/>
                          <a:cs typeface="Times New Roman" panose="02020603050405020304" pitchFamily="18" charset="0"/>
                        </a:rPr>
                        <a:t>  </a:t>
                      </a:r>
                      <a:r>
                        <a:rPr lang="vi-VN" sz="3200">
                          <a:effectLst/>
                          <a:latin typeface="Times New Roman" panose="02020603050405020304" pitchFamily="18" charset="0"/>
                          <a:cs typeface="Times New Roman" panose="02020603050405020304" pitchFamily="18" charset="0"/>
                        </a:rPr>
                        <a:t>           </a:t>
                      </a:r>
                      <a:r>
                        <a:rPr lang="en-US" sz="3200">
                          <a:effectLst/>
                          <a:latin typeface="Times New Roman" panose="02020603050405020304" pitchFamily="18" charset="0"/>
                          <a:cs typeface="Times New Roman" panose="02020603050405020304" pitchFamily="18" charset="0"/>
                        </a:rPr>
                        <a:t>- Nguyễn Ngọc Thuần- </a:t>
                      </a:r>
                      <a:endParaRPr lang="en-GB" sz="3200">
                        <a:effectLst/>
                        <a:latin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Tôi đi học dưới đồng bằng. Còn bố tôi, từ nơi núi đồi hiểm trở, ông luôn dõi theo tôi.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Bao giờ cũng vậy, ông mặc chiếc áo kẻ ô phẳng phiu nhất, xuống núi vào cuối mỗi tuần. Ông rẽ vào bưu điện để nhận những lá thư tôi gửi. Lặng lẽ, ông vụng về mở nó ra. Ông xem từng con chữ, lấy tay chạm vào nó, rồi ép vào khuôn mặt đầy râu của ông. Rồi lặng lẽ như lúc mở ra, ông xếp nó lại, nhét vào bao thư. Ông ngồi trầm ngâm một lúc, khẽ mỉm cười rồi đi về núi.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Về đến nhà, ông nói với mẹ tôi:“Con mình vừa gửi thư về”. Ông trao thư cho bà. Bà lại cẩn thận mở nó ra, khen: “Con mình viết chữ đẹp quá! Những chữ tròn, thật tròn, những cái móc thật bén. Chỉ tiếc rằng không biết nó viết gì. Sao ông không nhờ ai đó ở bưu điện đọc giùm?”. Ông nói: “Nó là con tôi, nó viết gì tôi đều biết cả”. Rồi ông lấy lại thư, xếp vào trong tủ cùng với những lá thư trước, những lá thư được bóc ra nhìn ngắm, chạm mặt rồi cất vào, không thiếu một lá, ngay cả những lá đầu tiên nét chữ còn non nớt.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Hôm nay là ngày đầu tiên tôi bước chân vào trường đại học. Một ngày khai trường đầu tiên không có bố. Bố tôi đã mất. Nhưng tôi biết bố sẽ đi cùng tôi trên những con đường mà tôi sẽ đi, suốt cả hành trình cuộc đời. </a:t>
                      </a:r>
                      <a:r>
                        <a:rPr lang="vi-VN" sz="3200" baseline="0">
                          <a:effectLst/>
                          <a:latin typeface="Calibri" panose="020F0502020204030204" pitchFamily="34" charset="0"/>
                          <a:ea typeface="Calibri" panose="020F0502020204030204" pitchFamily="34" charset="0"/>
                          <a:cs typeface="Times New Roman" panose="02020603050405020304" pitchFamily="18" charset="0"/>
                        </a:rPr>
                        <a:t> </a:t>
                      </a:r>
                      <a:r>
                        <a:rPr lang="en-US" sz="3200">
                          <a:effectLst/>
                          <a:latin typeface="Times New Roman" panose="02020603050405020304" pitchFamily="18" charset="0"/>
                          <a:ea typeface="Calibri" panose="020F0502020204030204" pitchFamily="34" charset="0"/>
                          <a:cs typeface="Times New Roman" panose="02020603050405020304" pitchFamily="18" charset="0"/>
                        </a:rPr>
                        <a:t>(Theo Nguyễn Ngọc Thuần, Bồi dưỡng học sinh vào lớp 6 môn Tiếng Việt,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NXB Giáo dục Việt Nam, 2012)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5843" marR="35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90600">
                <a:tc>
                  <a:txBody>
                    <a:bodyPr/>
                    <a:lstStyle/>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Hãy chia sẻ những điều cần phải làm khi truyện ngắn trên.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5843" marR="35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8108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9F0"/>
        </a:solidFill>
        <a:effectLst/>
      </p:bgPr>
    </p:bg>
    <p:spTree>
      <p:nvGrpSpPr>
        <p:cNvPr id="1" name=""/>
        <p:cNvGrpSpPr/>
        <p:nvPr/>
      </p:nvGrpSpPr>
      <p:grpSpPr>
        <a:xfrm>
          <a:off x="0" y="0"/>
          <a:ext cx="0" cy="0"/>
          <a:chOff x="0" y="0"/>
          <a:chExt cx="0" cy="0"/>
        </a:xfrm>
      </p:grpSpPr>
      <p:grpSp>
        <p:nvGrpSpPr>
          <p:cNvPr id="2" name="Group 2"/>
          <p:cNvGrpSpPr/>
          <p:nvPr/>
        </p:nvGrpSpPr>
        <p:grpSpPr>
          <a:xfrm>
            <a:off x="-1332827" y="0"/>
            <a:ext cx="20399600" cy="10287000"/>
            <a:chOff x="0" y="0"/>
            <a:chExt cx="27199466" cy="13716000"/>
          </a:xfrm>
        </p:grpSpPr>
        <p:sp>
          <p:nvSpPr>
            <p:cNvPr id="3" name="Freeform 3"/>
            <p:cNvSpPr/>
            <p:nvPr/>
          </p:nvSpPr>
          <p:spPr>
            <a:xfrm>
              <a:off x="0"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3483466" y="0"/>
              <a:ext cx="13716000" cy="13716000"/>
            </a:xfrm>
            <a:custGeom>
              <a:avLst/>
              <a:gdLst/>
              <a:ahLst/>
              <a:cxnLst/>
              <a:rect l="l" t="t" r="r" b="b"/>
              <a:pathLst>
                <a:path w="13716000" h="13716000">
                  <a:moveTo>
                    <a:pt x="0" y="0"/>
                  </a:moveTo>
                  <a:lnTo>
                    <a:pt x="13716000" y="0"/>
                  </a:lnTo>
                  <a:lnTo>
                    <a:pt x="13716000" y="13716000"/>
                  </a:lnTo>
                  <a:lnTo>
                    <a:pt x="0" y="13716000"/>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5" name="Group 5"/>
          <p:cNvGrpSpPr/>
          <p:nvPr/>
        </p:nvGrpSpPr>
        <p:grpSpPr>
          <a:xfrm>
            <a:off x="8071993" y="374245"/>
            <a:ext cx="9881496" cy="9447319"/>
            <a:chOff x="0" y="0"/>
            <a:chExt cx="2602534" cy="2488183"/>
          </a:xfrm>
        </p:grpSpPr>
        <p:sp>
          <p:nvSpPr>
            <p:cNvPr id="6" name="Freeform 6"/>
            <p:cNvSpPr/>
            <p:nvPr/>
          </p:nvSpPr>
          <p:spPr>
            <a:xfrm>
              <a:off x="0" y="0"/>
              <a:ext cx="2602534" cy="2488183"/>
            </a:xfrm>
            <a:custGeom>
              <a:avLst/>
              <a:gdLst/>
              <a:ahLst/>
              <a:cxnLst/>
              <a:rect l="l" t="t" r="r" b="b"/>
              <a:pathLst>
                <a:path w="2602534" h="2488183">
                  <a:moveTo>
                    <a:pt x="39957" y="0"/>
                  </a:moveTo>
                  <a:lnTo>
                    <a:pt x="2562577" y="0"/>
                  </a:lnTo>
                  <a:cubicBezTo>
                    <a:pt x="2584644" y="0"/>
                    <a:pt x="2602534" y="17889"/>
                    <a:pt x="2602534" y="39957"/>
                  </a:cubicBezTo>
                  <a:lnTo>
                    <a:pt x="2602534" y="2448226"/>
                  </a:lnTo>
                  <a:cubicBezTo>
                    <a:pt x="2602534" y="2470293"/>
                    <a:pt x="2584644" y="2488183"/>
                    <a:pt x="2562577" y="2488183"/>
                  </a:cubicBezTo>
                  <a:lnTo>
                    <a:pt x="39957" y="2488183"/>
                  </a:lnTo>
                  <a:cubicBezTo>
                    <a:pt x="17889" y="2488183"/>
                    <a:pt x="0" y="2470293"/>
                    <a:pt x="0" y="2448226"/>
                  </a:cubicBezTo>
                  <a:lnTo>
                    <a:pt x="0" y="39957"/>
                  </a:lnTo>
                  <a:cubicBezTo>
                    <a:pt x="0" y="17889"/>
                    <a:pt x="17889" y="0"/>
                    <a:pt x="39957" y="0"/>
                  </a:cubicBezTo>
                  <a:close/>
                </a:path>
              </a:pathLst>
            </a:custGeom>
            <a:solidFill>
              <a:srgbClr val="825445"/>
            </a:solidFill>
          </p:spPr>
          <p:txBody>
            <a:bodyPr/>
            <a:lstStyle/>
            <a:p>
              <a:endParaRPr lang="en-US"/>
            </a:p>
          </p:txBody>
        </p:sp>
        <p:sp>
          <p:nvSpPr>
            <p:cNvPr id="7" name="TextBox 7"/>
            <p:cNvSpPr txBox="1"/>
            <p:nvPr/>
          </p:nvSpPr>
          <p:spPr>
            <a:xfrm>
              <a:off x="0" y="-28575"/>
              <a:ext cx="260253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66181" y="319996"/>
            <a:ext cx="7962212" cy="9447319"/>
            <a:chOff x="0" y="0"/>
            <a:chExt cx="2097044" cy="2488183"/>
          </a:xfrm>
        </p:grpSpPr>
        <p:sp>
          <p:nvSpPr>
            <p:cNvPr id="9" name="Freeform 9"/>
            <p:cNvSpPr/>
            <p:nvPr/>
          </p:nvSpPr>
          <p:spPr>
            <a:xfrm>
              <a:off x="0" y="0"/>
              <a:ext cx="2097044" cy="2488183"/>
            </a:xfrm>
            <a:custGeom>
              <a:avLst/>
              <a:gdLst/>
              <a:ahLst/>
              <a:cxnLst/>
              <a:rect l="l" t="t" r="r" b="b"/>
              <a:pathLst>
                <a:path w="2097044" h="2488183">
                  <a:moveTo>
                    <a:pt x="49589" y="0"/>
                  </a:moveTo>
                  <a:lnTo>
                    <a:pt x="2047454" y="0"/>
                  </a:lnTo>
                  <a:cubicBezTo>
                    <a:pt x="2074842" y="0"/>
                    <a:pt x="2097044" y="22202"/>
                    <a:pt x="2097044" y="49589"/>
                  </a:cubicBezTo>
                  <a:lnTo>
                    <a:pt x="2097044" y="2438594"/>
                  </a:lnTo>
                  <a:cubicBezTo>
                    <a:pt x="2097044" y="2451746"/>
                    <a:pt x="2091819" y="2464359"/>
                    <a:pt x="2082519" y="2473659"/>
                  </a:cubicBezTo>
                  <a:cubicBezTo>
                    <a:pt x="2073220" y="2482958"/>
                    <a:pt x="2060606" y="2488183"/>
                    <a:pt x="2047454" y="2488183"/>
                  </a:cubicBezTo>
                  <a:lnTo>
                    <a:pt x="49589" y="2488183"/>
                  </a:lnTo>
                  <a:cubicBezTo>
                    <a:pt x="36437" y="2488183"/>
                    <a:pt x="23824" y="2482958"/>
                    <a:pt x="14524" y="2473659"/>
                  </a:cubicBezTo>
                  <a:cubicBezTo>
                    <a:pt x="5225" y="2464359"/>
                    <a:pt x="0" y="2451746"/>
                    <a:pt x="0" y="2438594"/>
                  </a:cubicBezTo>
                  <a:lnTo>
                    <a:pt x="0" y="49589"/>
                  </a:lnTo>
                  <a:cubicBezTo>
                    <a:pt x="0" y="36437"/>
                    <a:pt x="5225" y="23824"/>
                    <a:pt x="14524" y="14524"/>
                  </a:cubicBezTo>
                  <a:cubicBezTo>
                    <a:pt x="23824" y="5225"/>
                    <a:pt x="36437" y="0"/>
                    <a:pt x="49589" y="0"/>
                  </a:cubicBezTo>
                  <a:close/>
                </a:path>
              </a:pathLst>
            </a:custGeom>
            <a:solidFill>
              <a:srgbClr val="825445"/>
            </a:solidFill>
          </p:spPr>
          <p:txBody>
            <a:bodyPr/>
            <a:lstStyle/>
            <a:p>
              <a:endParaRPr lang="en-US"/>
            </a:p>
          </p:txBody>
        </p:sp>
        <p:sp>
          <p:nvSpPr>
            <p:cNvPr id="10" name="TextBox 10"/>
            <p:cNvSpPr txBox="1"/>
            <p:nvPr/>
          </p:nvSpPr>
          <p:spPr>
            <a:xfrm>
              <a:off x="0" y="-28575"/>
              <a:ext cx="2097044" cy="251675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a:off x="602616" y="938490"/>
            <a:ext cx="6457329" cy="8506112"/>
            <a:chOff x="0" y="0"/>
            <a:chExt cx="1700696" cy="2240293"/>
          </a:xfrm>
        </p:grpSpPr>
        <p:sp>
          <p:nvSpPr>
            <p:cNvPr id="12" name="Freeform 12"/>
            <p:cNvSpPr/>
            <p:nvPr/>
          </p:nvSpPr>
          <p:spPr>
            <a:xfrm>
              <a:off x="0" y="0"/>
              <a:ext cx="1700696" cy="2240293"/>
            </a:xfrm>
            <a:custGeom>
              <a:avLst/>
              <a:gdLst/>
              <a:ahLst/>
              <a:cxnLst/>
              <a:rect l="l" t="t" r="r" b="b"/>
              <a:pathLst>
                <a:path w="1700696" h="2240293">
                  <a:moveTo>
                    <a:pt x="61146" y="0"/>
                  </a:moveTo>
                  <a:lnTo>
                    <a:pt x="1639550" y="0"/>
                  </a:lnTo>
                  <a:cubicBezTo>
                    <a:pt x="1673320" y="0"/>
                    <a:pt x="1700696" y="27376"/>
                    <a:pt x="1700696" y="61146"/>
                  </a:cubicBezTo>
                  <a:lnTo>
                    <a:pt x="1700696" y="2179147"/>
                  </a:lnTo>
                  <a:cubicBezTo>
                    <a:pt x="1700696" y="2195364"/>
                    <a:pt x="1694254" y="2210917"/>
                    <a:pt x="1682786" y="2222384"/>
                  </a:cubicBezTo>
                  <a:cubicBezTo>
                    <a:pt x="1671319" y="2233851"/>
                    <a:pt x="1655767" y="2240293"/>
                    <a:pt x="1639550" y="2240293"/>
                  </a:cubicBezTo>
                  <a:lnTo>
                    <a:pt x="61146" y="2240293"/>
                  </a:lnTo>
                  <a:cubicBezTo>
                    <a:pt x="27376" y="2240293"/>
                    <a:pt x="0" y="2212917"/>
                    <a:pt x="0" y="2179147"/>
                  </a:cubicBezTo>
                  <a:lnTo>
                    <a:pt x="0" y="61146"/>
                  </a:lnTo>
                  <a:cubicBezTo>
                    <a:pt x="0" y="27376"/>
                    <a:pt x="27376" y="0"/>
                    <a:pt x="61146" y="0"/>
                  </a:cubicBezTo>
                  <a:close/>
                </a:path>
              </a:pathLst>
            </a:custGeom>
            <a:solidFill>
              <a:srgbClr val="F7EFE2"/>
            </a:solidFill>
            <a:ln w="38100" cap="rnd">
              <a:solidFill>
                <a:srgbClr val="8A5F36"/>
              </a:solidFill>
              <a:prstDash val="dash"/>
              <a:round/>
            </a:ln>
          </p:spPr>
          <p:txBody>
            <a:bodyPr/>
            <a:lstStyle/>
            <a:p>
              <a:endParaRPr lang="en-US"/>
            </a:p>
          </p:txBody>
        </p:sp>
        <p:sp>
          <p:nvSpPr>
            <p:cNvPr id="13" name="TextBox 13"/>
            <p:cNvSpPr txBox="1"/>
            <p:nvPr/>
          </p:nvSpPr>
          <p:spPr>
            <a:xfrm>
              <a:off x="0" y="-28575"/>
              <a:ext cx="1700696"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8438617" y="938490"/>
            <a:ext cx="8330706" cy="8506112"/>
            <a:chOff x="0" y="0"/>
            <a:chExt cx="2194095" cy="2240293"/>
          </a:xfrm>
        </p:grpSpPr>
        <p:sp>
          <p:nvSpPr>
            <p:cNvPr id="15" name="Freeform 15"/>
            <p:cNvSpPr/>
            <p:nvPr/>
          </p:nvSpPr>
          <p:spPr>
            <a:xfrm>
              <a:off x="0" y="0"/>
              <a:ext cx="2194095" cy="2240293"/>
            </a:xfrm>
            <a:custGeom>
              <a:avLst/>
              <a:gdLst/>
              <a:ahLst/>
              <a:cxnLst/>
              <a:rect l="l" t="t" r="r" b="b"/>
              <a:pathLst>
                <a:path w="2194095" h="2240293">
                  <a:moveTo>
                    <a:pt x="47395" y="0"/>
                  </a:moveTo>
                  <a:lnTo>
                    <a:pt x="2146700" y="0"/>
                  </a:lnTo>
                  <a:cubicBezTo>
                    <a:pt x="2159270" y="0"/>
                    <a:pt x="2171325" y="4993"/>
                    <a:pt x="2180213" y="13882"/>
                  </a:cubicBezTo>
                  <a:cubicBezTo>
                    <a:pt x="2189102" y="22770"/>
                    <a:pt x="2194095" y="34825"/>
                    <a:pt x="2194095" y="47395"/>
                  </a:cubicBezTo>
                  <a:lnTo>
                    <a:pt x="2194095" y="2192897"/>
                  </a:lnTo>
                  <a:cubicBezTo>
                    <a:pt x="2194095" y="2219073"/>
                    <a:pt x="2172876" y="2240293"/>
                    <a:pt x="2146700" y="2240293"/>
                  </a:cubicBezTo>
                  <a:lnTo>
                    <a:pt x="47395" y="2240293"/>
                  </a:lnTo>
                  <a:cubicBezTo>
                    <a:pt x="21220" y="2240293"/>
                    <a:pt x="0" y="2219073"/>
                    <a:pt x="0" y="2192897"/>
                  </a:cubicBezTo>
                  <a:lnTo>
                    <a:pt x="0" y="47395"/>
                  </a:lnTo>
                  <a:cubicBezTo>
                    <a:pt x="0" y="21220"/>
                    <a:pt x="21220" y="0"/>
                    <a:pt x="47395" y="0"/>
                  </a:cubicBezTo>
                  <a:close/>
                </a:path>
              </a:pathLst>
            </a:custGeom>
            <a:solidFill>
              <a:srgbClr val="F7EFE2"/>
            </a:solidFill>
            <a:ln w="38100" cap="rnd">
              <a:solidFill>
                <a:srgbClr val="8A5F36"/>
              </a:solidFill>
              <a:prstDash val="dash"/>
              <a:round/>
            </a:ln>
          </p:spPr>
          <p:txBody>
            <a:bodyPr/>
            <a:lstStyle/>
            <a:p>
              <a:endParaRPr lang="en-US"/>
            </a:p>
          </p:txBody>
        </p:sp>
        <p:sp>
          <p:nvSpPr>
            <p:cNvPr id="16" name="TextBox 16"/>
            <p:cNvSpPr txBox="1"/>
            <p:nvPr/>
          </p:nvSpPr>
          <p:spPr>
            <a:xfrm>
              <a:off x="0" y="-28575"/>
              <a:ext cx="2194095" cy="226886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rot="-1715393">
            <a:off x="16030748" y="7592844"/>
            <a:ext cx="1546786" cy="2417679"/>
          </a:xfrm>
          <a:custGeom>
            <a:avLst/>
            <a:gdLst/>
            <a:ahLst/>
            <a:cxnLst/>
            <a:rect l="l" t="t" r="r" b="b"/>
            <a:pathLst>
              <a:path w="1546786" h="2417679">
                <a:moveTo>
                  <a:pt x="0" y="0"/>
                </a:moveTo>
                <a:lnTo>
                  <a:pt x="1546786" y="0"/>
                </a:lnTo>
                <a:lnTo>
                  <a:pt x="1546786" y="2417680"/>
                </a:lnTo>
                <a:lnTo>
                  <a:pt x="0" y="24176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0" name="TextBox 20"/>
          <p:cNvSpPr txBox="1"/>
          <p:nvPr/>
        </p:nvSpPr>
        <p:spPr>
          <a:xfrm>
            <a:off x="8731777" y="1562100"/>
            <a:ext cx="7724789" cy="6647974"/>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Đặc sắc nghệ thuật</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Ngôi kể: ngôi thứ nhất, qua lời người con.</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Nhân vật người cha được khắc hoạ qua gia cảnh, cử chỉ, lời nói,…</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Ngôn ngữ kể chuyện giản dị, mộc mạc, chân thành…</a:t>
            </a:r>
            <a:endParaRPr lang="en-GB" sz="5400">
              <a:latin typeface="Times New Roman" panose="02020603050405020304" pitchFamily="18" charset="0"/>
              <a:cs typeface="Times New Roman" panose="02020603050405020304" pitchFamily="18" charset="0"/>
            </a:endParaRPr>
          </a:p>
        </p:txBody>
      </p:sp>
      <p:sp>
        <p:nvSpPr>
          <p:cNvPr id="21" name="Freeform 21"/>
          <p:cNvSpPr/>
          <p:nvPr/>
        </p:nvSpPr>
        <p:spPr>
          <a:xfrm>
            <a:off x="7389620" y="1360761"/>
            <a:ext cx="1079108" cy="7365787"/>
          </a:xfrm>
          <a:custGeom>
            <a:avLst/>
            <a:gdLst/>
            <a:ahLst/>
            <a:cxnLst/>
            <a:rect l="l" t="t" r="r" b="b"/>
            <a:pathLst>
              <a:path w="1079108" h="7365787">
                <a:moveTo>
                  <a:pt x="0" y="0"/>
                </a:moveTo>
                <a:lnTo>
                  <a:pt x="1079108" y="0"/>
                </a:lnTo>
                <a:lnTo>
                  <a:pt x="1079108" y="7365787"/>
                </a:lnTo>
                <a:lnTo>
                  <a:pt x="0" y="7365787"/>
                </a:lnTo>
                <a:lnTo>
                  <a:pt x="0" y="0"/>
                </a:lnTo>
                <a:close/>
              </a:path>
            </a:pathLst>
          </a:custGeom>
          <a:blipFill>
            <a:blip r:embed="rId6">
              <a:extLst>
                <a:ext uri="{96DAC541-7B7A-43D3-8B79-37D633B846F1}">
                  <asvg:svgBlip xmlns:asvg="http://schemas.microsoft.com/office/drawing/2016/SVG/main" r:embed="rId7"/>
                </a:ext>
              </a:extLst>
            </a:blip>
            <a:stretch>
              <a:fillRect b="-56269"/>
            </a:stretch>
          </a:blipFill>
        </p:spPr>
        <p:txBody>
          <a:bodyPr/>
          <a:lstStyle/>
          <a:p>
            <a:endParaRPr lang="en-US"/>
          </a:p>
        </p:txBody>
      </p:sp>
      <p:sp>
        <p:nvSpPr>
          <p:cNvPr id="22" name="Rectangle 21"/>
          <p:cNvSpPr/>
          <p:nvPr/>
        </p:nvSpPr>
        <p:spPr>
          <a:xfrm>
            <a:off x="923092" y="1391604"/>
            <a:ext cx="5509218" cy="5078313"/>
          </a:xfrm>
          <a:prstGeom prst="rect">
            <a:avLst/>
          </a:prstGeom>
        </p:spPr>
        <p:txBody>
          <a:bodyPr wrap="square">
            <a:spAutoFit/>
          </a:bodyPr>
          <a:lstStyle/>
          <a:p>
            <a:pPr algn="ctr"/>
            <a:r>
              <a:rPr lang="vi-VN" sz="5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 đề</a:t>
            </a:r>
            <a:endPar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Ca ngợi tình phụ tử thiêng liêng, đặc biệt là tình yêu thương của người cha với con.</a:t>
            </a:r>
            <a:endParaRPr lang="en-GB" sz="5400">
              <a:latin typeface="Times New Roman" panose="02020603050405020304" pitchFamily="18" charset="0"/>
              <a:cs typeface="Times New Roman" panose="02020603050405020304" pitchFamily="18" charset="0"/>
            </a:endParaRPr>
          </a:p>
        </p:txBody>
      </p:sp>
      <p:sp>
        <p:nvSpPr>
          <p:cNvPr id="23" name="Freeform 17"/>
          <p:cNvSpPr/>
          <p:nvPr/>
        </p:nvSpPr>
        <p:spPr>
          <a:xfrm rot="665152">
            <a:off x="4787415" y="5202256"/>
            <a:ext cx="2722441" cy="5421094"/>
          </a:xfrm>
          <a:custGeom>
            <a:avLst/>
            <a:gdLst/>
            <a:ahLst/>
            <a:cxnLst/>
            <a:rect l="l" t="t" r="r" b="b"/>
            <a:pathLst>
              <a:path w="4730158" h="7463761">
                <a:moveTo>
                  <a:pt x="0" y="0"/>
                </a:moveTo>
                <a:lnTo>
                  <a:pt x="4730159" y="0"/>
                </a:lnTo>
                <a:lnTo>
                  <a:pt x="4730159" y="7463761"/>
                </a:lnTo>
                <a:lnTo>
                  <a:pt x="0" y="7463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extLst>
      <p:ext uri="{BB962C8B-B14F-4D97-AF65-F5344CB8AC3E}">
        <p14:creationId xmlns:p14="http://schemas.microsoft.com/office/powerpoint/2010/main" val="279827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3284</Words>
  <Application>Microsoft Office PowerPoint</Application>
  <PresentationFormat>Custom</PresentationFormat>
  <Paragraphs>188</Paragraphs>
  <Slides>37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Better Together Script</vt:lpstr>
      <vt:lpstr>Calibri</vt:lpstr>
      <vt:lpstr>iCiel La Chic Pro Shaded</vt:lpstr>
      <vt:lpstr>iCiel Soup of Justice</vt:lpstr>
      <vt:lpstr>More Sugar Thin</vt:lpstr>
      <vt:lpstr>SVN-Lobster</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Discovering Words About Nature Education Presentation in Yellow Green Brown Friendly Hand Drawn Style</dc:title>
  <dc:creator>HP</dc:creator>
  <cp:lastModifiedBy>HP</cp:lastModifiedBy>
  <cp:revision>82</cp:revision>
  <dcterms:created xsi:type="dcterms:W3CDTF">2006-08-16T00:00:00Z</dcterms:created>
  <dcterms:modified xsi:type="dcterms:W3CDTF">2024-12-01T00:01:22Z</dcterms:modified>
  <dc:identifier>DAGKjUBzJuA</dc:identifier>
</cp:coreProperties>
</file>