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8" r:id="rId4"/>
    <p:sldId id="269" r:id="rId5"/>
    <p:sldId id="270" r:id="rId6"/>
    <p:sldId id="271" r:id="rId7"/>
    <p:sldId id="272" r:id="rId8"/>
    <p:sldId id="274" r:id="rId9"/>
    <p:sldId id="275" r:id="rId10"/>
    <p:sldId id="276" r:id="rId11"/>
    <p:sldId id="273" r:id="rId12"/>
    <p:sldId id="277" r:id="rId13"/>
    <p:sldId id="278" r:id="rId14"/>
    <p:sldId id="279" r:id="rId15"/>
    <p:sldId id="280" r:id="rId16"/>
    <p:sldId id="282" r:id="rId17"/>
    <p:sldId id="281"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57" r:id="rId33"/>
    <p:sldId id="258" r:id="rId34"/>
    <p:sldId id="297" r:id="rId35"/>
    <p:sldId id="298" r:id="rId36"/>
    <p:sldId id="259" r:id="rId37"/>
    <p:sldId id="262" r:id="rId38"/>
    <p:sldId id="299" r:id="rId39"/>
    <p:sldId id="264" r:id="rId40"/>
    <p:sldId id="260" r:id="rId41"/>
    <p:sldId id="266" r:id="rId4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066"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vi-VN"/>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589538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312930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vi-VN"/>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76336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858616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vi-VN"/>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7638609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748187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956753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281001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5403136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616962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94785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CA8BA026-E658-41C8-85D8-D06F141BD407}" type="datetimeFigureOut">
              <a:rPr lang="vi-VN" smtClean="0">
                <a:solidFill>
                  <a:prstClr val="black">
                    <a:tint val="75000"/>
                  </a:prstClr>
                </a:solidFill>
              </a:rPr>
              <a:pPr/>
              <a:t>01/12/2024</a:t>
            </a:fld>
            <a:endParaRPr lang="vi-VN">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vi-VN">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8305D4A9-5886-4647-AB06-84202763646E}"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3276039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svg"/><Relationship Id="rId7" Type="http://schemas.openxmlformats.org/officeDocument/2006/relationships/image" Target="../media/image2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22.svg"/><Relationship Id="rId5" Type="http://schemas.openxmlformats.org/officeDocument/2006/relationships/image" Target="../media/image25.svg"/><Relationship Id="rId10" Type="http://schemas.openxmlformats.org/officeDocument/2006/relationships/image" Target="../media/image21.png"/><Relationship Id="rId4" Type="http://schemas.openxmlformats.org/officeDocument/2006/relationships/image" Target="../media/image24.png"/><Relationship Id="rId9" Type="http://schemas.openxmlformats.org/officeDocument/2006/relationships/image" Target="../media/image15.sv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svg"/><Relationship Id="rId7" Type="http://schemas.openxmlformats.org/officeDocument/2006/relationships/image" Target="../media/image2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22.svg"/><Relationship Id="rId5" Type="http://schemas.openxmlformats.org/officeDocument/2006/relationships/image" Target="../media/image25.svg"/><Relationship Id="rId10" Type="http://schemas.openxmlformats.org/officeDocument/2006/relationships/image" Target="../media/image21.png"/><Relationship Id="rId4" Type="http://schemas.openxmlformats.org/officeDocument/2006/relationships/image" Target="../media/image24.png"/><Relationship Id="rId9" Type="http://schemas.openxmlformats.org/officeDocument/2006/relationships/image" Target="../media/image15.svg"/></Relationships>
</file>

<file path=ppt/slides/_rels/slide1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3.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30.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svg"/></Relationships>
</file>

<file path=ppt/slides/_rels/slide2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31.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svg"/></Relationships>
</file>

<file path=ppt/slides/_rels/slide2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32.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svg"/></Relationships>
</file>

<file path=ppt/slides/_rels/slide26.xml.rels><?xml version="1.0" encoding="UTF-8" standalone="yes"?>
<Relationships xmlns="http://schemas.openxmlformats.org/package/2006/relationships"><Relationship Id="rId13" Type="http://schemas.openxmlformats.org/officeDocument/2006/relationships/image" Target="../media/image38.gif"/><Relationship Id="rId18" Type="http://schemas.openxmlformats.org/officeDocument/2006/relationships/image" Target="../media/image43.png"/><Relationship Id="rId26" Type="http://schemas.openxmlformats.org/officeDocument/2006/relationships/slide" Target="slide27.xml"/><Relationship Id="rId21" Type="http://schemas.openxmlformats.org/officeDocument/2006/relationships/image" Target="../media/image46.png"/><Relationship Id="rId34" Type="http://schemas.openxmlformats.org/officeDocument/2006/relationships/slide" Target="slide40.xml"/><Relationship Id="rId7" Type="http://schemas.openxmlformats.org/officeDocument/2006/relationships/image" Target="../media/image33.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gif"/><Relationship Id="rId33" Type="http://schemas.openxmlformats.org/officeDocument/2006/relationships/slide" Target="slide8.xml"/><Relationship Id="rId2" Type="http://schemas.openxmlformats.org/officeDocument/2006/relationships/audio" Target="../media/media1.wav"/><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slide" Target="slide29.xml"/><Relationship Id="rId1" Type="http://schemas.microsoft.com/office/2007/relationships/media" Target="../media/media1.wav"/><Relationship Id="rId6" Type="http://schemas.openxmlformats.org/officeDocument/2006/relationships/audio" Target="../media/audio3.wav"/><Relationship Id="rId11" Type="http://schemas.openxmlformats.org/officeDocument/2006/relationships/image" Target="../media/image36.gif"/><Relationship Id="rId24" Type="http://schemas.openxmlformats.org/officeDocument/2006/relationships/image" Target="../media/image49.png"/><Relationship Id="rId32" Type="http://schemas.openxmlformats.org/officeDocument/2006/relationships/slide" Target="slide38.xml"/><Relationship Id="rId37" Type="http://schemas.openxmlformats.org/officeDocument/2006/relationships/image" Target="../media/image52.png"/><Relationship Id="rId5" Type="http://schemas.openxmlformats.org/officeDocument/2006/relationships/audio" Target="../media/audio2.wav"/><Relationship Id="rId15" Type="http://schemas.openxmlformats.org/officeDocument/2006/relationships/image" Target="../media/image40.gif"/><Relationship Id="rId23" Type="http://schemas.openxmlformats.org/officeDocument/2006/relationships/image" Target="../media/image48.png"/><Relationship Id="rId28" Type="http://schemas.openxmlformats.org/officeDocument/2006/relationships/slide" Target="slide28.xml"/><Relationship Id="rId36" Type="http://schemas.openxmlformats.org/officeDocument/2006/relationships/slide" Target="slide2.xml"/><Relationship Id="rId10" Type="http://schemas.openxmlformats.org/officeDocument/2006/relationships/slide" Target="slide4.xml"/><Relationship Id="rId19" Type="http://schemas.openxmlformats.org/officeDocument/2006/relationships/image" Target="../media/image44.png"/><Relationship Id="rId31" Type="http://schemas.openxmlformats.org/officeDocument/2006/relationships/slide" Target="slide36.xml"/><Relationship Id="rId4" Type="http://schemas.openxmlformats.org/officeDocument/2006/relationships/audio" Target="../media/audio1.wav"/><Relationship Id="rId9" Type="http://schemas.openxmlformats.org/officeDocument/2006/relationships/image" Target="../media/image35.pn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1.gif"/><Relationship Id="rId30" Type="http://schemas.openxmlformats.org/officeDocument/2006/relationships/slide" Target="slide30.xml"/><Relationship Id="rId35" Type="http://schemas.openxmlformats.org/officeDocument/2006/relationships/slide" Target="slide10.xml"/><Relationship Id="rId8" Type="http://schemas.openxmlformats.org/officeDocument/2006/relationships/image" Target="../media/image34.gif"/><Relationship Id="rId3"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7.sv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7.svg"/></Relationships>
</file>

<file path=ppt/slides/_rels/slide3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s/_rels/slide3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svg"/><Relationship Id="rId7" Type="http://schemas.openxmlformats.org/officeDocument/2006/relationships/image" Target="../media/image2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22.svg"/><Relationship Id="rId5" Type="http://schemas.openxmlformats.org/officeDocument/2006/relationships/image" Target="../media/image25.svg"/><Relationship Id="rId10" Type="http://schemas.openxmlformats.org/officeDocument/2006/relationships/image" Target="../media/image21.png"/><Relationship Id="rId4" Type="http://schemas.openxmlformats.org/officeDocument/2006/relationships/image" Target="../media/image24.png"/><Relationship Id="rId9" Type="http://schemas.openxmlformats.org/officeDocument/2006/relationships/image" Target="../media/image15.sv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5.svg"/><Relationship Id="rId7" Type="http://schemas.openxmlformats.org/officeDocument/2006/relationships/image" Target="../media/image15.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2.svg"/><Relationship Id="rId5" Type="http://schemas.openxmlformats.org/officeDocument/2006/relationships/image" Target="../media/image29.svg"/><Relationship Id="rId10" Type="http://schemas.openxmlformats.org/officeDocument/2006/relationships/image" Target="../media/image21.png"/><Relationship Id="rId4" Type="http://schemas.openxmlformats.org/officeDocument/2006/relationships/image" Target="../media/image28.png"/><Relationship Id="rId9" Type="http://schemas.openxmlformats.org/officeDocument/2006/relationships/image" Target="../media/image7.svg"/></Relationships>
</file>

<file path=ppt/slides/_rels/slide3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2.svg"/><Relationship Id="rId3" Type="http://schemas.openxmlformats.org/officeDocument/2006/relationships/image" Target="../media/image55.svg"/><Relationship Id="rId7" Type="http://schemas.openxmlformats.org/officeDocument/2006/relationships/image" Target="../media/image29.svg"/><Relationship Id="rId12" Type="http://schemas.openxmlformats.org/officeDocument/2006/relationships/image" Target="../media/image21.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svg"/><Relationship Id="rId5" Type="http://schemas.openxmlformats.org/officeDocument/2006/relationships/image" Target="../media/image25.svg"/><Relationship Id="rId10" Type="http://schemas.openxmlformats.org/officeDocument/2006/relationships/image" Target="../media/image6.png"/><Relationship Id="rId4" Type="http://schemas.openxmlformats.org/officeDocument/2006/relationships/image" Target="../media/image24.png"/><Relationship Id="rId9" Type="http://schemas.openxmlformats.org/officeDocument/2006/relationships/image" Target="../media/image15.svg"/></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22.sv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8.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4.pn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22.svg"/><Relationship Id="rId4" Type="http://schemas.openxmlformats.org/officeDocument/2006/relationships/image" Target="../media/image25.sv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512797" y="25837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607892" y="766216"/>
            <a:ext cx="1393004" cy="1950206"/>
          </a:xfrm>
          <a:custGeom>
            <a:avLst/>
            <a:gdLst/>
            <a:ahLst/>
            <a:cxnLst/>
            <a:rect l="l" t="t" r="r" b="b"/>
            <a:pathLst>
              <a:path w="1393004" h="1950206">
                <a:moveTo>
                  <a:pt x="0" y="0"/>
                </a:moveTo>
                <a:lnTo>
                  <a:pt x="1393004" y="0"/>
                </a:lnTo>
                <a:lnTo>
                  <a:pt x="1393004" y="1950206"/>
                </a:lnTo>
                <a:lnTo>
                  <a:pt x="0" y="1950206"/>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1168651"/>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2920782">
            <a:off x="12344848" y="2473541"/>
            <a:ext cx="623215" cy="872500"/>
          </a:xfrm>
          <a:custGeom>
            <a:avLst/>
            <a:gdLst/>
            <a:ahLst/>
            <a:cxnLst/>
            <a:rect l="l" t="t" r="r" b="b"/>
            <a:pathLst>
              <a:path w="623215" h="872500">
                <a:moveTo>
                  <a:pt x="0" y="0"/>
                </a:moveTo>
                <a:lnTo>
                  <a:pt x="623214" y="0"/>
                </a:lnTo>
                <a:lnTo>
                  <a:pt x="623214" y="872500"/>
                </a:lnTo>
                <a:lnTo>
                  <a:pt x="0" y="872500"/>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321207" y="988274"/>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Rectangle 15"/>
          <p:cNvSpPr/>
          <p:nvPr/>
        </p:nvSpPr>
        <p:spPr>
          <a:xfrm>
            <a:off x="2779158" y="2923117"/>
            <a:ext cx="9144000" cy="4062651"/>
          </a:xfrm>
          <a:prstGeom prst="rect">
            <a:avLst/>
          </a:prstGeom>
        </p:spPr>
        <p:txBody>
          <a:bodyPr>
            <a:spAutoFit/>
          </a:bodyPr>
          <a:lstStyle/>
          <a:p>
            <a:pPr algn="ctr">
              <a:lnSpc>
                <a:spcPct val="115000"/>
              </a:lnSpc>
              <a:spcAft>
                <a:spcPts val="0"/>
              </a:spcAft>
              <a:tabLst>
                <a:tab pos="1028700" algn="l"/>
              </a:tabLst>
            </a:pPr>
            <a:r>
              <a:rPr lang="en-US" sz="6000" b="1">
                <a:latin typeface="#9Slide07 SVNNexa Rust Slab Bla" panose="020B0606040200020203" pitchFamily="34" charset="0"/>
                <a:ea typeface="Times New Roman" panose="02020603050405020304" pitchFamily="18" charset="0"/>
                <a:cs typeface="Times New Roman" panose="02020603050405020304" pitchFamily="18" charset="0"/>
              </a:rPr>
              <a:t>THẢO LUẬN VỀ MỘT VẤN ĐỀ</a:t>
            </a:r>
            <a:endParaRPr lang="en-GB" sz="6000">
              <a:latin typeface="#9Slide07 SVNNexa Rust Slab Bla" panose="020B0606040200020203" pitchFamily="34" charset="0"/>
              <a:ea typeface="Calibri" panose="020F0502020204030204" pitchFamily="34" charset="0"/>
              <a:cs typeface="Times New Roman" panose="02020603050405020304" pitchFamily="18" charset="0"/>
            </a:endParaRPr>
          </a:p>
          <a:p>
            <a:pPr algn="ctr"/>
            <a:r>
              <a:rPr lang="en-US" sz="6000" b="1">
                <a:latin typeface="#9Slide07 SVNNexa Rust Slab Bla" panose="020B0606040200020203" pitchFamily="34" charset="0"/>
                <a:ea typeface="Times New Roman" panose="02020603050405020304" pitchFamily="18" charset="0"/>
              </a:rPr>
              <a:t>ĐÁNG QUAN TÂM TRONG ĐỜI SỐNG</a:t>
            </a:r>
            <a:endParaRPr lang="en-GB" sz="6000">
              <a:latin typeface="#9Slide07 SVNNexa Rust Slab Bla" panose="020B0606040200020203" pitchFamily="34" charset="0"/>
            </a:endParaRPr>
          </a:p>
        </p:txBody>
      </p:sp>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90181" y="2151368"/>
            <a:ext cx="9202842" cy="479707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162419" y="6238065"/>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928778128"/>
              </p:ext>
            </p:extLst>
          </p:nvPr>
        </p:nvGraphicFramePr>
        <p:xfrm>
          <a:off x="2151035" y="800719"/>
          <a:ext cx="14834044" cy="8953627"/>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834044">
                  <a:extLst>
                    <a:ext uri="{9D8B030D-6E8A-4147-A177-3AD203B41FA5}">
                      <a16:colId xmlns:a16="http://schemas.microsoft.com/office/drawing/2014/main" val="20000"/>
                    </a:ext>
                  </a:extLst>
                </a:gridCol>
              </a:tblGrid>
              <a:tr h="519539">
                <a:tc>
                  <a:txBody>
                    <a:bodyPr/>
                    <a:lstStyle/>
                    <a:p>
                      <a:pPr algn="ctr">
                        <a:lnSpc>
                          <a:spcPct val="107000"/>
                        </a:lnSpc>
                        <a:spcAft>
                          <a:spcPts val="0"/>
                        </a:spcAft>
                      </a:pPr>
                      <a:r>
                        <a:rPr lang="en-US"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(CHUẨN BỊ Ở NHÀ)</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TÌM Ý, LẬP DÀN Ý</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n-US" sz="3400" b="1">
                          <a:effectLst/>
                          <a:latin typeface="Times New Roman" panose="02020603050405020304" pitchFamily="18" charset="0"/>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txBody>
                  <a:tcPr marL="37612" marR="37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81199">
                <a:tc>
                  <a:txBody>
                    <a:bodyPr/>
                    <a:lstStyle/>
                    <a:p>
                      <a:pPr>
                        <a:lnSpc>
                          <a:spcPct val="107000"/>
                        </a:lnSpc>
                        <a:spcAft>
                          <a:spcPts val="0"/>
                        </a:spcAft>
                      </a:pPr>
                      <a:r>
                        <a:rPr lang="en-US"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 bài</a:t>
                      </a: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vấn đề cần nghị luận: việc giữ gìn và phát huy những vẻ đẹp của làng quê Việt Nam trong xã hội hiện đại.</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Thân bài:</a:t>
                      </a:r>
                      <a:endParaRPr lang="en-GB" sz="3400" b="1">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 trạng</a:t>
                      </a: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Làng quê Việt Nam có những vẻ đẹp nào cần giữ gìn và phát huy?</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 nhân</a:t>
                      </a: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Tại sao cần giữ gìn và phát huy những vẻ đẹp đó trong xã hội hiện đại?</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Giải pháp</a:t>
                      </a:r>
                      <a:r>
                        <a:rPr lang="en-US"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Làm thế nào để giữ gìn và phát huy những vẻ đẹp của làng quê Việt Nam trong xã hội hiện đại?</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effectLst/>
                        <a:latin typeface="Calibri" panose="020F0502020204030204" pitchFamily="34" charset="0"/>
                        <a:ea typeface="Calibri" panose="020F0502020204030204" pitchFamily="34" charset="0"/>
                        <a:cs typeface="Times New Roman" panose="02020603050405020304" pitchFamily="18" charset="0"/>
                      </a:endParaRPr>
                    </a:p>
                  </a:txBody>
                  <a:tcPr marL="37612" marR="37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8404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162419" y="6238065"/>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154122054"/>
              </p:ext>
            </p:extLst>
          </p:nvPr>
        </p:nvGraphicFramePr>
        <p:xfrm>
          <a:off x="2135247" y="827023"/>
          <a:ext cx="14858999" cy="8632953"/>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858999">
                  <a:extLst>
                    <a:ext uri="{9D8B030D-6E8A-4147-A177-3AD203B41FA5}">
                      <a16:colId xmlns:a16="http://schemas.microsoft.com/office/drawing/2014/main" val="20000"/>
                    </a:ext>
                  </a:extLst>
                </a:gridCol>
              </a:tblGrid>
              <a:tr h="428176">
                <a:tc>
                  <a:txBody>
                    <a:bodyPr/>
                    <a:lstStyle/>
                    <a:p>
                      <a:pPr algn="ctr">
                        <a:lnSpc>
                          <a:spcPct val="107000"/>
                        </a:lnSpc>
                        <a:spcAft>
                          <a:spcPts val="0"/>
                        </a:spcAft>
                      </a:pPr>
                      <a:r>
                        <a:rPr lang="vi-VN" sz="4400" b="1">
                          <a:solidFill>
                            <a:srgbClr val="FF0000"/>
                          </a:solidFill>
                          <a:effectLst/>
                          <a:latin typeface="+mj-lt"/>
                          <a:ea typeface="Calibri" panose="020F0502020204030204" pitchFamily="34" charset="0"/>
                          <a:cs typeface="Times New Roman" panose="02020603050405020304" pitchFamily="18" charset="0"/>
                        </a:rPr>
                        <a:t>PHIẾU HỌC TẬP (CHUẨN BỊ Ở NHÀ)</a:t>
                      </a:r>
                      <a:endParaRPr lang="en-GB" sz="4400">
                        <a:effectLst/>
                        <a:latin typeface="+mj-lt"/>
                        <a:ea typeface="Calibri" panose="020F0502020204030204" pitchFamily="34" charset="0"/>
                        <a:cs typeface="Times New Roman" panose="02020603050405020304" pitchFamily="18" charset="0"/>
                      </a:endParaRPr>
                    </a:p>
                    <a:p>
                      <a:pPr algn="ctr">
                        <a:lnSpc>
                          <a:spcPct val="107000"/>
                        </a:lnSpc>
                        <a:spcAft>
                          <a:spcPts val="0"/>
                        </a:spcAft>
                      </a:pPr>
                      <a:r>
                        <a:rPr lang="vi-VN" sz="4400" b="1">
                          <a:solidFill>
                            <a:srgbClr val="FF0000"/>
                          </a:solidFill>
                          <a:effectLst/>
                          <a:latin typeface="+mj-lt"/>
                          <a:ea typeface="Calibri" panose="020F0502020204030204" pitchFamily="34" charset="0"/>
                          <a:cs typeface="Times New Roman" panose="02020603050405020304" pitchFamily="18" charset="0"/>
                        </a:rPr>
                        <a:t>TÌM Ý, LẬP DÀN Ý</a:t>
                      </a:r>
                      <a:endParaRPr lang="en-GB" sz="440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vi-VN" sz="4400" b="1">
                          <a:effectLst/>
                          <a:latin typeface="+mj-lt"/>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44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82409">
                <a:tc>
                  <a:txBody>
                    <a:bodyPr/>
                    <a:lstStyle/>
                    <a:p>
                      <a:pPr algn="just">
                        <a:lnSpc>
                          <a:spcPct val="107000"/>
                        </a:lnSpc>
                        <a:spcAft>
                          <a:spcPts val="0"/>
                        </a:spcAft>
                      </a:pPr>
                      <a:r>
                        <a:rPr lang="vi-VN" sz="4400" b="1">
                          <a:solidFill>
                            <a:srgbClr val="000000"/>
                          </a:solidFill>
                          <a:effectLst/>
                          <a:latin typeface="+mj-lt"/>
                          <a:ea typeface="Calibri" panose="020F0502020204030204" pitchFamily="34" charset="0"/>
                          <a:cs typeface="Times New Roman" panose="02020603050405020304" pitchFamily="18" charset="0"/>
                        </a:rPr>
                        <a:t>* Mở bài</a:t>
                      </a:r>
                      <a:r>
                        <a:rPr lang="vi-VN" sz="4400">
                          <a:solidFill>
                            <a:srgbClr val="000000"/>
                          </a:solidFill>
                          <a:effectLst/>
                          <a:latin typeface="+mj-lt"/>
                          <a:ea typeface="Calibri" panose="020F0502020204030204" pitchFamily="34" charset="0"/>
                          <a:cs typeface="Times New Roman" panose="02020603050405020304" pitchFamily="18" charset="0"/>
                        </a:rPr>
                        <a:t>: Giới thiệu vấn đề cần nghị luận: việc giữ gìn và phát huy những vẻ đẹp của làng quê Việt Nam trong xã hội hiện đại.</a:t>
                      </a:r>
                      <a:endParaRPr lang="en-GB" sz="440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vi-VN" sz="4400" b="1">
                          <a:effectLst/>
                          <a:latin typeface="+mj-lt"/>
                          <a:ea typeface="Calibri" panose="020F0502020204030204" pitchFamily="34" charset="0"/>
                          <a:cs typeface="Times New Roman" panose="02020603050405020304" pitchFamily="18" charset="0"/>
                        </a:rPr>
                        <a:t>* </a:t>
                      </a:r>
                      <a:r>
                        <a:rPr lang="vi-VN" sz="4400" b="1">
                          <a:solidFill>
                            <a:srgbClr val="000000"/>
                          </a:solidFill>
                          <a:effectLst/>
                          <a:latin typeface="+mj-lt"/>
                          <a:ea typeface="Calibri" panose="020F0502020204030204" pitchFamily="34" charset="0"/>
                          <a:cs typeface="Times New Roman" panose="02020603050405020304" pitchFamily="18" charset="0"/>
                        </a:rPr>
                        <a:t>Thân bài</a:t>
                      </a:r>
                      <a:r>
                        <a:rPr lang="vi-VN" sz="4400">
                          <a:solidFill>
                            <a:srgbClr val="000000"/>
                          </a:solidFill>
                          <a:effectLst/>
                          <a:latin typeface="+mj-lt"/>
                          <a:ea typeface="Calibri" panose="020F0502020204030204" pitchFamily="34" charset="0"/>
                          <a:cs typeface="Times New Roman" panose="02020603050405020304" pitchFamily="18" charset="0"/>
                        </a:rPr>
                        <a:t>:</a:t>
                      </a:r>
                      <a:endParaRPr lang="en-GB" sz="44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4400" b="1">
                          <a:solidFill>
                            <a:srgbClr val="000000"/>
                          </a:solidFill>
                          <a:effectLst/>
                          <a:latin typeface="+mj-lt"/>
                          <a:ea typeface="Calibri" panose="020F0502020204030204" pitchFamily="34" charset="0"/>
                          <a:cs typeface="Times New Roman" panose="02020603050405020304" pitchFamily="18" charset="0"/>
                        </a:rPr>
                        <a:t>- Thực trạng</a:t>
                      </a:r>
                      <a:r>
                        <a:rPr lang="vi-VN" sz="4400">
                          <a:solidFill>
                            <a:srgbClr val="000000"/>
                          </a:solidFill>
                          <a:effectLst/>
                          <a:latin typeface="+mj-lt"/>
                          <a:ea typeface="Calibri" panose="020F0502020204030204" pitchFamily="34" charset="0"/>
                          <a:cs typeface="Times New Roman" panose="02020603050405020304" pitchFamily="18" charset="0"/>
                        </a:rPr>
                        <a:t>: </a:t>
                      </a:r>
                      <a:r>
                        <a:rPr lang="vi-VN" sz="4400">
                          <a:effectLst/>
                          <a:latin typeface="+mj-lt"/>
                          <a:ea typeface="Calibri" panose="020F0502020204030204" pitchFamily="34" charset="0"/>
                          <a:cs typeface="Times New Roman" panose="02020603050405020304" pitchFamily="18" charset="0"/>
                        </a:rPr>
                        <a:t>+ Làng quê Việt Nam có những vẻ đẹp cần giữ gìn và phát huy: Đặc trưng của văn hóa làng quê Việt Nam truyền thống cần phải nhắc đến: chùa làng, đình làng; đời sống tôn giáo, tín ngưỡng; cơ chế hoạt động; phong tục, tập quán; cách ứng xử; phương thức hoạt động... </a:t>
                      </a:r>
                      <a:endParaRPr lang="en-GB" sz="44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89935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162419" y="6238065"/>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754227150"/>
              </p:ext>
            </p:extLst>
          </p:nvPr>
        </p:nvGraphicFramePr>
        <p:xfrm>
          <a:off x="1643257" y="854964"/>
          <a:ext cx="15849600" cy="857707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5849600">
                  <a:extLst>
                    <a:ext uri="{9D8B030D-6E8A-4147-A177-3AD203B41FA5}">
                      <a16:colId xmlns:a16="http://schemas.microsoft.com/office/drawing/2014/main" val="20000"/>
                    </a:ext>
                  </a:extLst>
                </a:gridCol>
              </a:tblGrid>
              <a:tr h="428176">
                <a:tc>
                  <a:txBody>
                    <a:bodyPr/>
                    <a:lstStyle/>
                    <a:p>
                      <a:pPr algn="ctr">
                        <a:lnSpc>
                          <a:spcPct val="107000"/>
                        </a:lnSpc>
                        <a:spcAft>
                          <a:spcPts val="0"/>
                        </a:spcAft>
                      </a:pPr>
                      <a:r>
                        <a:rPr lang="vi-VN" sz="4000" b="1">
                          <a:solidFill>
                            <a:srgbClr val="FF0000"/>
                          </a:solidFill>
                          <a:effectLst/>
                          <a:latin typeface="+mj-lt"/>
                          <a:ea typeface="Calibri" panose="020F0502020204030204" pitchFamily="34" charset="0"/>
                          <a:cs typeface="Times New Roman" panose="02020603050405020304" pitchFamily="18" charset="0"/>
                        </a:rPr>
                        <a:t>PHIẾU HỌC TẬP (CHUẨN BỊ Ở NHÀ)</a:t>
                      </a:r>
                      <a:endParaRPr lang="en-GB" sz="4000">
                        <a:effectLst/>
                        <a:latin typeface="+mj-lt"/>
                        <a:ea typeface="Calibri" panose="020F0502020204030204" pitchFamily="34" charset="0"/>
                        <a:cs typeface="Times New Roman" panose="02020603050405020304" pitchFamily="18" charset="0"/>
                      </a:endParaRPr>
                    </a:p>
                    <a:p>
                      <a:pPr algn="ctr">
                        <a:lnSpc>
                          <a:spcPct val="107000"/>
                        </a:lnSpc>
                        <a:spcAft>
                          <a:spcPts val="0"/>
                        </a:spcAft>
                      </a:pPr>
                      <a:r>
                        <a:rPr lang="vi-VN" sz="4000" b="1">
                          <a:solidFill>
                            <a:srgbClr val="FF0000"/>
                          </a:solidFill>
                          <a:effectLst/>
                          <a:latin typeface="+mj-lt"/>
                          <a:ea typeface="Calibri" panose="020F0502020204030204" pitchFamily="34" charset="0"/>
                          <a:cs typeface="Times New Roman" panose="02020603050405020304" pitchFamily="18" charset="0"/>
                        </a:rPr>
                        <a:t>TÌM Ý, LẬP DÀN Ý</a:t>
                      </a:r>
                      <a:endParaRPr lang="en-GB" sz="400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vi-VN" sz="4000" b="1">
                          <a:effectLst/>
                          <a:latin typeface="+mj-lt"/>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40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248914">
                <a:tc>
                  <a:txBody>
                    <a:bodyPr/>
                    <a:lstStyle/>
                    <a:p>
                      <a:pPr algn="just">
                        <a:lnSpc>
                          <a:spcPct val="107000"/>
                        </a:lnSpc>
                        <a:spcAft>
                          <a:spcPts val="0"/>
                        </a:spcAft>
                      </a:pPr>
                      <a:r>
                        <a:rPr lang="vi-VN" sz="4000" b="1">
                          <a:solidFill>
                            <a:srgbClr val="000000"/>
                          </a:solidFill>
                          <a:effectLst/>
                          <a:latin typeface="+mj-lt"/>
                          <a:ea typeface="Calibri" panose="020F0502020204030204" pitchFamily="34" charset="0"/>
                          <a:cs typeface="Times New Roman" panose="02020603050405020304" pitchFamily="18" charset="0"/>
                        </a:rPr>
                        <a:t>- Nguyên nhân</a:t>
                      </a:r>
                      <a:r>
                        <a:rPr lang="vi-VN" sz="4000">
                          <a:solidFill>
                            <a:srgbClr val="000000"/>
                          </a:solidFill>
                          <a:effectLst/>
                          <a:latin typeface="+mj-lt"/>
                          <a:ea typeface="Calibri" panose="020F0502020204030204" pitchFamily="34" charset="0"/>
                          <a:cs typeface="Times New Roman" panose="02020603050405020304" pitchFamily="18" charset="0"/>
                        </a:rPr>
                        <a:t>: Tại sao cần giữ gìn và phát huy những vẻ đẹp đó trong xã hội hiện đại?</a:t>
                      </a:r>
                      <a:endParaRPr lang="en-GB" sz="40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4000">
                          <a:effectLst/>
                          <a:latin typeface="+mj-lt"/>
                          <a:ea typeface="Calibri" panose="020F0502020204030204" pitchFamily="34" charset="0"/>
                          <a:cs typeface="Times New Roman" panose="02020603050405020304" pitchFamily="18" charset="0"/>
                        </a:rPr>
                        <a:t>+ Cần giữ gìn và phát huy những vẻ đẹp đó trong xã hội hiện đại vì nhiều nét đẹp của làng quê Việt Nam đang ngày bị mai một, giới trẻ ngày càng ít quan tâm, tìm hiểu về những truyền thống tốt đẹp của dân tộc ta.</a:t>
                      </a:r>
                      <a:endParaRPr lang="en-GB" sz="40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4000">
                          <a:effectLst/>
                          <a:latin typeface="+mj-lt"/>
                          <a:ea typeface="Calibri" panose="020F0502020204030204" pitchFamily="34" charset="0"/>
                          <a:cs typeface="Times New Roman" panose="02020603050405020304" pitchFamily="18" charset="0"/>
                        </a:rPr>
                        <a:t>+ Nguyên nhân do nhiều người trẻ với lối sống xa rời bản sắc dân tộc. Họ thờ ơ với những giá trị truyền thống ở cả lĩnh vực vật chất và tinh thần; và đề cao những giá trị văn hóa du nhập ở nước ngoài qua việc thần tượng, sính ngoại vượt ngưỡng cho phép.</a:t>
                      </a:r>
                      <a:endParaRPr lang="en-GB" sz="40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7779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162419" y="6238065"/>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4193691098"/>
              </p:ext>
            </p:extLst>
          </p:nvPr>
        </p:nvGraphicFramePr>
        <p:xfrm>
          <a:off x="1627285" y="732790"/>
          <a:ext cx="15822515" cy="8610092"/>
        </p:xfrm>
        <a:graphic>
          <a:graphicData uri="http://schemas.openxmlformats.org/drawingml/2006/table">
            <a:tbl>
              <a:tblPr firstRow="1" firstCol="1" bandRow="1"/>
              <a:tblGrid>
                <a:gridCol w="15822515">
                  <a:extLst>
                    <a:ext uri="{9D8B030D-6E8A-4147-A177-3AD203B41FA5}">
                      <a16:colId xmlns:a16="http://schemas.microsoft.com/office/drawing/2014/main" val="20000"/>
                    </a:ext>
                  </a:extLst>
                </a:gridCol>
              </a:tblGrid>
              <a:tr h="428176">
                <a:tc>
                  <a:txBody>
                    <a:bodyPr/>
                    <a:lstStyle/>
                    <a:p>
                      <a:pPr algn="ctr">
                        <a:lnSpc>
                          <a:spcPct val="107000"/>
                        </a:lnSpc>
                        <a:spcAft>
                          <a:spcPts val="0"/>
                        </a:spcAft>
                      </a:pPr>
                      <a:r>
                        <a:rPr lang="vi-VN" sz="3100" b="1">
                          <a:solidFill>
                            <a:srgbClr val="FF0000"/>
                          </a:solidFill>
                          <a:effectLst/>
                          <a:latin typeface="+mj-lt"/>
                          <a:ea typeface="Calibri" panose="020F0502020204030204" pitchFamily="34" charset="0"/>
                          <a:cs typeface="Times New Roman" panose="02020603050405020304" pitchFamily="18" charset="0"/>
                        </a:rPr>
                        <a:t>PHIẾU HỌC TẬP (CHUẨN BỊ Ở NHÀ)</a:t>
                      </a:r>
                      <a:endParaRPr lang="en-GB" sz="3100">
                        <a:effectLst/>
                        <a:latin typeface="+mj-lt"/>
                        <a:ea typeface="Calibri" panose="020F0502020204030204" pitchFamily="34" charset="0"/>
                        <a:cs typeface="Times New Roman" panose="02020603050405020304" pitchFamily="18" charset="0"/>
                      </a:endParaRPr>
                    </a:p>
                    <a:p>
                      <a:pPr algn="ctr">
                        <a:lnSpc>
                          <a:spcPct val="107000"/>
                        </a:lnSpc>
                        <a:spcAft>
                          <a:spcPts val="0"/>
                        </a:spcAft>
                      </a:pPr>
                      <a:r>
                        <a:rPr lang="vi-VN" sz="3100" b="1">
                          <a:solidFill>
                            <a:srgbClr val="FF0000"/>
                          </a:solidFill>
                          <a:effectLst/>
                          <a:latin typeface="+mj-lt"/>
                          <a:ea typeface="Calibri" panose="020F0502020204030204" pitchFamily="34" charset="0"/>
                          <a:cs typeface="Times New Roman" panose="02020603050405020304" pitchFamily="18" charset="0"/>
                        </a:rPr>
                        <a:t>TÌM Ý, LẬP DÀN Ý</a:t>
                      </a:r>
                      <a:endParaRPr lang="en-GB" sz="310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vi-VN" sz="3100" b="1">
                          <a:effectLst/>
                          <a:latin typeface="+mj-lt"/>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31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97787">
                <a:tc>
                  <a:txBody>
                    <a:bodyPr/>
                    <a:lstStyle/>
                    <a:p>
                      <a:pPr algn="just">
                        <a:lnSpc>
                          <a:spcPct val="107000"/>
                        </a:lnSpc>
                        <a:spcAft>
                          <a:spcPts val="0"/>
                        </a:spcAft>
                      </a:pPr>
                      <a:r>
                        <a:rPr lang="vi-VN" sz="3100" b="1">
                          <a:solidFill>
                            <a:srgbClr val="000000"/>
                          </a:solidFill>
                          <a:effectLst/>
                          <a:latin typeface="+mj-lt"/>
                          <a:ea typeface="Calibri" panose="020F0502020204030204" pitchFamily="34" charset="0"/>
                          <a:cs typeface="Times New Roman" panose="02020603050405020304" pitchFamily="18" charset="0"/>
                        </a:rPr>
                        <a:t>- Giải pháp</a:t>
                      </a:r>
                      <a:r>
                        <a:rPr lang="vi-VN" sz="3100">
                          <a:solidFill>
                            <a:srgbClr val="000000"/>
                          </a:solidFill>
                          <a:effectLst/>
                          <a:latin typeface="+mj-lt"/>
                          <a:ea typeface="Calibri" panose="020F0502020204030204" pitchFamily="34" charset="0"/>
                          <a:cs typeface="Times New Roman" panose="02020603050405020304" pitchFamily="18" charset="0"/>
                        </a:rPr>
                        <a:t>: Làm thế nào để giữ gìn và phát huy những vẻ đẹp của làng quê Việt Nam trong xã hội hiện đại?</a:t>
                      </a:r>
                      <a:endParaRPr lang="en-GB" sz="31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3100">
                          <a:effectLst/>
                          <a:latin typeface="+mj-lt"/>
                          <a:ea typeface="Calibri" panose="020F0502020204030204" pitchFamily="34" charset="0"/>
                          <a:cs typeface="Times New Roman" panose="02020603050405020304" pitchFamily="18" charset="0"/>
                        </a:rPr>
                        <a:t>+ Cần tìm hiểu những vẻ đẹp của làng quê Việt Nam, giữ gìn và phát huy những giá trị đó với bạn bè năm châu;</a:t>
                      </a:r>
                      <a:endParaRPr lang="en-GB" sz="31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3100">
                          <a:effectLst/>
                          <a:latin typeface="+mj-lt"/>
                          <a:ea typeface="Calibri" panose="020F0502020204030204" pitchFamily="34" charset="0"/>
                          <a:cs typeface="Times New Roman" panose="02020603050405020304" pitchFamily="18" charset="0"/>
                        </a:rPr>
                        <a:t>+ Mỗi cá nhân đặc biệt là học sinh chúng ta phải tìm hiểu những vẻ đẹp của làng quê Việt Nam, giữ gìn và phát huy những giá trị đó với bạn bè năm châu; Nhà trường cần tổ chức nhiều hơn những hoạt động để tuyên truyền, mang đến cho học sinh nguồn tri thức về những vẻ đẹp của làng quê Việt Nam; Học sinh cần phải đặt trách nhiệm giữ gìn những vẻ đẹp của làng quê Việt Nam lên hàng đầu; Tích cực trau dồi hiểu biết của mình về những giá trị văn hóa tốt đẹp của làng quê Việt Nam.</a:t>
                      </a:r>
                      <a:endParaRPr lang="en-GB" sz="31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3100">
                          <a:effectLst/>
                          <a:latin typeface="+mj-lt"/>
                          <a:ea typeface="Calibri" panose="020F0502020204030204" pitchFamily="34" charset="0"/>
                          <a:cs typeface="Times New Roman" panose="02020603050405020304" pitchFamily="18" charset="0"/>
                        </a:rPr>
                        <a:t>+ Nhà trường cần tổ chức nhiều hơn những hoạt động để tuyên truyền, mang đến cho học sinh nguồn tri thức về những vẻ đẹp của làng quê Việt Nam.</a:t>
                      </a:r>
                      <a:endParaRPr lang="en-GB" sz="31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3100">
                          <a:effectLst/>
                          <a:latin typeface="+mj-lt"/>
                          <a:ea typeface="Calibri" panose="020F0502020204030204" pitchFamily="34" charset="0"/>
                          <a:cs typeface="Times New Roman" panose="02020603050405020304" pitchFamily="18" charset="0"/>
                        </a:rPr>
                        <a:t>+ Học sinh cần phải đặt trách nhiệm giữ gìn những vẻ đẹp của làng quê Việt Nam lên hàng đầu.</a:t>
                      </a:r>
                      <a:endParaRPr lang="en-GB" sz="3100">
                        <a:effectLst/>
                        <a:latin typeface="+mj-lt"/>
                        <a:ea typeface="Calibri" panose="020F0502020204030204" pitchFamily="34" charset="0"/>
                        <a:cs typeface="Times New Roman" panose="02020603050405020304" pitchFamily="18" charset="0"/>
                      </a:endParaRPr>
                    </a:p>
                    <a:p>
                      <a:pPr algn="just">
                        <a:lnSpc>
                          <a:spcPct val="107000"/>
                        </a:lnSpc>
                        <a:spcAft>
                          <a:spcPts val="0"/>
                        </a:spcAft>
                      </a:pPr>
                      <a:r>
                        <a:rPr lang="vi-VN" sz="3100">
                          <a:effectLst/>
                          <a:latin typeface="+mj-lt"/>
                          <a:ea typeface="Calibri" panose="020F0502020204030204" pitchFamily="34" charset="0"/>
                          <a:cs typeface="Times New Roman" panose="02020603050405020304" pitchFamily="18" charset="0"/>
                        </a:rPr>
                        <a:t>+ Tích cực trau dồi hiểu biết của mình về những giá trị văn hóa tốt đẹp của làng quê Việt Nam</a:t>
                      </a:r>
                      <a:endParaRPr lang="en-GB" sz="31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4834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162419" y="6238065"/>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775026938"/>
              </p:ext>
            </p:extLst>
          </p:nvPr>
        </p:nvGraphicFramePr>
        <p:xfrm>
          <a:off x="2116787" y="1040088"/>
          <a:ext cx="14858999" cy="82296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858999">
                  <a:extLst>
                    <a:ext uri="{9D8B030D-6E8A-4147-A177-3AD203B41FA5}">
                      <a16:colId xmlns:a16="http://schemas.microsoft.com/office/drawing/2014/main" val="20000"/>
                    </a:ext>
                  </a:extLst>
                </a:gridCol>
              </a:tblGrid>
              <a:tr h="428176">
                <a:tc>
                  <a:txBody>
                    <a:bodyPr/>
                    <a:lstStyle/>
                    <a:p>
                      <a:pPr algn="ctr">
                        <a:lnSpc>
                          <a:spcPct val="100000"/>
                        </a:lnSpc>
                        <a:spcAft>
                          <a:spcPts val="0"/>
                        </a:spcAft>
                      </a:pPr>
                      <a:r>
                        <a:rPr lang="vi-VN" sz="5400" b="1">
                          <a:solidFill>
                            <a:srgbClr val="FF0000"/>
                          </a:solidFill>
                          <a:effectLst/>
                          <a:latin typeface="+mj-lt"/>
                          <a:ea typeface="Calibri" panose="020F0502020204030204" pitchFamily="34" charset="0"/>
                          <a:cs typeface="Times New Roman" panose="02020603050405020304" pitchFamily="18" charset="0"/>
                        </a:rPr>
                        <a:t>PHIẾU HỌC TẬP (CHUẨN BỊ Ở NHÀ)</a:t>
                      </a:r>
                      <a:endParaRPr lang="en-GB" sz="5400">
                        <a:effectLst/>
                        <a:latin typeface="+mj-lt"/>
                        <a:ea typeface="Calibri" panose="020F0502020204030204" pitchFamily="34" charset="0"/>
                        <a:cs typeface="Times New Roman" panose="02020603050405020304" pitchFamily="18" charset="0"/>
                      </a:endParaRPr>
                    </a:p>
                    <a:p>
                      <a:pPr algn="ctr">
                        <a:lnSpc>
                          <a:spcPct val="100000"/>
                        </a:lnSpc>
                        <a:spcAft>
                          <a:spcPts val="0"/>
                        </a:spcAft>
                      </a:pPr>
                      <a:r>
                        <a:rPr lang="vi-VN" sz="5400" b="1">
                          <a:solidFill>
                            <a:srgbClr val="FF0000"/>
                          </a:solidFill>
                          <a:effectLst/>
                          <a:latin typeface="+mj-lt"/>
                          <a:ea typeface="Calibri" panose="020F0502020204030204" pitchFamily="34" charset="0"/>
                          <a:cs typeface="Times New Roman" panose="02020603050405020304" pitchFamily="18" charset="0"/>
                        </a:rPr>
                        <a:t>TÌM Ý, LẬP DÀN Ý</a:t>
                      </a:r>
                      <a:endParaRPr lang="en-GB" sz="5400">
                        <a:effectLst/>
                        <a:latin typeface="+mj-lt"/>
                        <a:ea typeface="Calibri" panose="020F0502020204030204" pitchFamily="34" charset="0"/>
                        <a:cs typeface="Times New Roman" panose="02020603050405020304" pitchFamily="18" charset="0"/>
                      </a:endParaRPr>
                    </a:p>
                    <a:p>
                      <a:pPr>
                        <a:lnSpc>
                          <a:spcPct val="100000"/>
                        </a:lnSpc>
                        <a:spcAft>
                          <a:spcPts val="0"/>
                        </a:spcAft>
                      </a:pPr>
                      <a:r>
                        <a:rPr lang="vi-VN" sz="5400" b="1">
                          <a:effectLst/>
                          <a:latin typeface="+mj-lt"/>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54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96314">
                <a:tc>
                  <a:txBody>
                    <a:bodyPr/>
                    <a:lstStyle/>
                    <a:p>
                      <a:pPr algn="just">
                        <a:lnSpc>
                          <a:spcPct val="100000"/>
                        </a:lnSpc>
                        <a:spcAft>
                          <a:spcPts val="0"/>
                        </a:spcAft>
                      </a:pPr>
                      <a:r>
                        <a:rPr lang="vi-VN" sz="5400" b="1">
                          <a:effectLst/>
                          <a:latin typeface="+mj-lt"/>
                          <a:ea typeface="Calibri" panose="020F0502020204030204" pitchFamily="34" charset="0"/>
                          <a:cs typeface="Times New Roman" panose="02020603050405020304" pitchFamily="18" charset="0"/>
                        </a:rPr>
                        <a:t>* Kết bài:</a:t>
                      </a:r>
                      <a:endParaRPr lang="en-GB" sz="540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vi-VN" sz="5400">
                          <a:effectLst/>
                          <a:latin typeface="+mj-lt"/>
                          <a:ea typeface="Calibri" panose="020F0502020204030204" pitchFamily="34" charset="0"/>
                          <a:cs typeface="Times New Roman" panose="02020603050405020304" pitchFamily="18" charset="0"/>
                        </a:rPr>
                        <a:t>       Khẳng định lại vấn đề cần nghị luận: việc giữ gìn và phát huy những vẻ đẹp của làng quê Việt Nam trong xã hội hiện đại; đồng thời rút ra bài học cho bản thân, cho các bạn trẻ</a:t>
                      </a:r>
                      <a:endParaRPr lang="en-GB" sz="5400">
                        <a:effectLst/>
                        <a:latin typeface="+mj-lt"/>
                        <a:ea typeface="Calibri" panose="020F0502020204030204" pitchFamily="34" charset="0"/>
                        <a:cs typeface="Times New Roman" panose="02020603050405020304" pitchFamily="18" charset="0"/>
                      </a:endParaRPr>
                    </a:p>
                  </a:txBody>
                  <a:tcPr marL="24621" marR="24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409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7" name="Group 7"/>
          <p:cNvGrpSpPr/>
          <p:nvPr/>
        </p:nvGrpSpPr>
        <p:grpSpPr>
          <a:xfrm>
            <a:off x="2575608" y="4273196"/>
            <a:ext cx="3387809" cy="1190857"/>
            <a:chOff x="0" y="0"/>
            <a:chExt cx="1086655" cy="381973"/>
          </a:xfrm>
        </p:grpSpPr>
        <p:sp>
          <p:nvSpPr>
            <p:cNvPr id="8" name="Freeform 8"/>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9" name="TextBox 9"/>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0" name="Group 10"/>
          <p:cNvGrpSpPr/>
          <p:nvPr/>
        </p:nvGrpSpPr>
        <p:grpSpPr>
          <a:xfrm>
            <a:off x="10194751" y="4221540"/>
            <a:ext cx="3387809" cy="1190857"/>
            <a:chOff x="0" y="0"/>
            <a:chExt cx="1086655" cy="381973"/>
          </a:xfrm>
        </p:grpSpPr>
        <p:sp>
          <p:nvSpPr>
            <p:cNvPr id="11" name="Freeform 11"/>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2" name="TextBox 12"/>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3" name="Group 13"/>
          <p:cNvGrpSpPr/>
          <p:nvPr/>
        </p:nvGrpSpPr>
        <p:grpSpPr>
          <a:xfrm>
            <a:off x="4839513" y="5784901"/>
            <a:ext cx="3387809" cy="1190857"/>
            <a:chOff x="0" y="0"/>
            <a:chExt cx="1086655" cy="381973"/>
          </a:xfrm>
        </p:grpSpPr>
        <p:sp>
          <p:nvSpPr>
            <p:cNvPr id="14" name="Freeform 14"/>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5" name="TextBox 15"/>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6" name="Group 16"/>
          <p:cNvGrpSpPr/>
          <p:nvPr/>
        </p:nvGrpSpPr>
        <p:grpSpPr>
          <a:xfrm>
            <a:off x="8500846" y="5786402"/>
            <a:ext cx="3387809" cy="1190857"/>
            <a:chOff x="0" y="0"/>
            <a:chExt cx="1086655" cy="381973"/>
          </a:xfrm>
        </p:grpSpPr>
        <p:sp>
          <p:nvSpPr>
            <p:cNvPr id="17" name="Freeform 17"/>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18" name="TextBox 18"/>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9" name="Group 19"/>
          <p:cNvGrpSpPr/>
          <p:nvPr/>
        </p:nvGrpSpPr>
        <p:grpSpPr>
          <a:xfrm>
            <a:off x="6385179" y="7405884"/>
            <a:ext cx="3387809" cy="1190857"/>
            <a:chOff x="0" y="0"/>
            <a:chExt cx="1086655" cy="381973"/>
          </a:xfrm>
        </p:grpSpPr>
        <p:sp>
          <p:nvSpPr>
            <p:cNvPr id="20" name="Freeform 20"/>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1" name="TextBox 21"/>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23" name="Group 23"/>
          <p:cNvGrpSpPr/>
          <p:nvPr/>
        </p:nvGrpSpPr>
        <p:grpSpPr>
          <a:xfrm>
            <a:off x="6385179" y="4164905"/>
            <a:ext cx="3387809" cy="1190857"/>
            <a:chOff x="0" y="0"/>
            <a:chExt cx="1086655" cy="381973"/>
          </a:xfrm>
        </p:grpSpPr>
        <p:sp>
          <p:nvSpPr>
            <p:cNvPr id="24" name="Freeform 24"/>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sp>
          <p:nvSpPr>
            <p:cNvPr id="25" name="TextBox 25"/>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sp>
        <p:nvSpPr>
          <p:cNvPr id="26" name="Rectangle 25"/>
          <p:cNvSpPr/>
          <p:nvPr/>
        </p:nvSpPr>
        <p:spPr>
          <a:xfrm>
            <a:off x="4142855" y="1523455"/>
            <a:ext cx="9033242" cy="212750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just">
              <a:lnSpc>
                <a:spcPct val="115000"/>
              </a:lnSpc>
              <a:spcAft>
                <a:spcPts val="800"/>
              </a:spcAft>
            </a:pPr>
            <a:r>
              <a:rPr lang="en-US" sz="115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sz="115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Nói và nghe</a:t>
            </a:r>
            <a:endParaRPr lang="en-GB" sz="115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254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1000"/>
                                        <p:tgtEl>
                                          <p:spTgt spid="26">
                                            <p:txEl>
                                              <p:pRg st="0" end="0"/>
                                            </p:txEl>
                                          </p:spTgt>
                                        </p:tgtEl>
                                      </p:cBhvr>
                                    </p:animEffect>
                                    <p:anim calcmode="lin" valueType="num">
                                      <p:cBhvr>
                                        <p:cTn id="8"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276324" y="6611692"/>
            <a:ext cx="3110739" cy="464740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7049692" y="-509905"/>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637497" y="-11430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aphicFrame>
        <p:nvGraphicFramePr>
          <p:cNvPr id="28" name="Table 27"/>
          <p:cNvGraphicFramePr>
            <a:graphicFrameLocks noGrp="1"/>
          </p:cNvGraphicFramePr>
          <p:nvPr>
            <p:extLst>
              <p:ext uri="{D42A27DB-BD31-4B8C-83A1-F6EECF244321}">
                <p14:modId xmlns:p14="http://schemas.microsoft.com/office/powerpoint/2010/main" val="1372047321"/>
              </p:ext>
            </p:extLst>
          </p:nvPr>
        </p:nvGraphicFramePr>
        <p:xfrm>
          <a:off x="1834415" y="800100"/>
          <a:ext cx="15278869" cy="8778240"/>
        </p:xfrm>
        <a:graphic>
          <a:graphicData uri="http://schemas.openxmlformats.org/drawingml/2006/table">
            <a:tbl>
              <a:tblPr firstRow="1" firstCol="1" bandRow="1"/>
              <a:tblGrid>
                <a:gridCol w="11195785">
                  <a:extLst>
                    <a:ext uri="{9D8B030D-6E8A-4147-A177-3AD203B41FA5}">
                      <a16:colId xmlns:a16="http://schemas.microsoft.com/office/drawing/2014/main" val="20000"/>
                    </a:ext>
                  </a:extLst>
                </a:gridCol>
                <a:gridCol w="4083084">
                  <a:extLst>
                    <a:ext uri="{9D8B030D-6E8A-4147-A177-3AD203B41FA5}">
                      <a16:colId xmlns:a16="http://schemas.microsoft.com/office/drawing/2014/main" val="20001"/>
                    </a:ext>
                  </a:extLst>
                </a:gridCol>
              </a:tblGrid>
              <a:tr h="122323">
                <a:tc>
                  <a:txBody>
                    <a:bodyPr/>
                    <a:lstStyle/>
                    <a:p>
                      <a:pPr algn="ctr">
                        <a:lnSpc>
                          <a:spcPct val="100000"/>
                        </a:lnSpc>
                        <a:spcAft>
                          <a:spcPts val="0"/>
                        </a:spcAft>
                      </a:pPr>
                      <a:r>
                        <a:rPr lang="en-US" sz="3200" b="1">
                          <a:solidFill>
                            <a:srgbClr val="0D0D0D"/>
                          </a:solidFill>
                          <a:effectLst/>
                          <a:latin typeface="Times New Roman" panose="02020603050405020304" pitchFamily="18" charset="0"/>
                          <a:ea typeface="MS Mincho"/>
                          <a:cs typeface="Times New Roman" panose="02020603050405020304" pitchFamily="18" charset="0"/>
                        </a:rPr>
                        <a:t>Người nói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4190" marR="341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200" b="1">
                          <a:solidFill>
                            <a:srgbClr val="0D0D0D"/>
                          </a:solidFill>
                          <a:effectLst/>
                          <a:latin typeface="Times New Roman" panose="02020603050405020304" pitchFamily="18" charset="0"/>
                          <a:ea typeface="MS Mincho"/>
                          <a:cs typeface="Times New Roman" panose="02020603050405020304" pitchFamily="18" charset="0"/>
                        </a:rPr>
                        <a:t>Người nghe</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4190" marR="341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79453">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Vấn đề trình bày được nêu rõ ràng, cụ thể.</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phong phú, có trọng tâm, được trình bày lô gích; lí lẽ và bằng chứng làm nổi bật được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giải đáp thắc mắc cụ thể, ngắn gọn, thỏa đáng.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thức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trình bày có bố cục rõ ràng.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nội dung minh họa có chất lượng.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công cụ, thiết bị hỗ trợ phù hợp.</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 tạo được điểm nhấn cho nội dung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Tác phong, thái độ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Phong thái tự tin, tôn trọng người nghe, sử dụng ngôn ngữ cơ thể sinh động, phù hợp.</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Nói trôi chảy, mạch lạc, không bị ngắt quãng, hoặc không có những từ ngữ chêm xen (à, ờ, thì, mà, là,…).</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Tốc độ nói vừa phải, có nhấn giọng ở những nội dung quan trọng.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Bảo đảm yêu cầu về thời gian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4190" marR="341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Lắng nghe, xác định và ghi lại các thông tin chính của bài trình bày; những nội dung cần hỏi lại.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thái độ chú ý lắng nghe; sử dụng các yếu tố cử chỉ, nét mặt, ánh mắt để khích lệ người nói.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Hỏi lại những điểm chưa rõ (nếu cần); có thể trao đổi thêm quan điểm cá nhân về nội dung của bài trình bày.</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vi-VN" sz="3200">
                          <a:solidFill>
                            <a:srgbClr val="0D0D0D"/>
                          </a:solidFill>
                          <a:effectLst/>
                          <a:latin typeface="Times New Roman" panose="02020603050405020304" pitchFamily="18" charset="0"/>
                          <a:ea typeface="MS Mincho"/>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4190" marR="341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17279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7" name="Group 7"/>
          <p:cNvGrpSpPr/>
          <p:nvPr/>
        </p:nvGrpSpPr>
        <p:grpSpPr>
          <a:xfrm>
            <a:off x="2575608" y="4273196"/>
            <a:ext cx="3387809" cy="1190857"/>
            <a:chOff x="0" y="0"/>
            <a:chExt cx="1086655" cy="381973"/>
          </a:xfrm>
        </p:grpSpPr>
        <p:sp>
          <p:nvSpPr>
            <p:cNvPr id="8" name="Freeform 8"/>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D37C70"/>
            </a:solidFill>
          </p:spPr>
          <p:txBody>
            <a:bodyPr/>
            <a:lstStyle/>
            <a:p>
              <a:endParaRPr lang="en-US"/>
            </a:p>
          </p:txBody>
        </p:sp>
        <p:sp>
          <p:nvSpPr>
            <p:cNvPr id="9" name="TextBox 9"/>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0" name="Group 10"/>
          <p:cNvGrpSpPr/>
          <p:nvPr/>
        </p:nvGrpSpPr>
        <p:grpSpPr>
          <a:xfrm>
            <a:off x="10194751" y="4221540"/>
            <a:ext cx="3387809" cy="1190857"/>
            <a:chOff x="0" y="0"/>
            <a:chExt cx="1086655" cy="381973"/>
          </a:xfrm>
        </p:grpSpPr>
        <p:sp>
          <p:nvSpPr>
            <p:cNvPr id="11" name="Freeform 11"/>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2" name="TextBox 12"/>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3" name="Group 13"/>
          <p:cNvGrpSpPr/>
          <p:nvPr/>
        </p:nvGrpSpPr>
        <p:grpSpPr>
          <a:xfrm>
            <a:off x="4839513" y="5784901"/>
            <a:ext cx="3387809" cy="1190857"/>
            <a:chOff x="0" y="0"/>
            <a:chExt cx="1086655" cy="381973"/>
          </a:xfrm>
        </p:grpSpPr>
        <p:sp>
          <p:nvSpPr>
            <p:cNvPr id="14" name="Freeform 14"/>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A8B548"/>
            </a:solidFill>
          </p:spPr>
          <p:txBody>
            <a:bodyPr/>
            <a:lstStyle/>
            <a:p>
              <a:endParaRPr lang="en-US"/>
            </a:p>
          </p:txBody>
        </p:sp>
        <p:sp>
          <p:nvSpPr>
            <p:cNvPr id="15" name="TextBox 15"/>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6" name="Group 16"/>
          <p:cNvGrpSpPr/>
          <p:nvPr/>
        </p:nvGrpSpPr>
        <p:grpSpPr>
          <a:xfrm>
            <a:off x="8500846" y="5786402"/>
            <a:ext cx="3387809" cy="1190857"/>
            <a:chOff x="0" y="0"/>
            <a:chExt cx="1086655" cy="381973"/>
          </a:xfrm>
        </p:grpSpPr>
        <p:sp>
          <p:nvSpPr>
            <p:cNvPr id="17" name="Freeform 17"/>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8BABC6"/>
            </a:solidFill>
          </p:spPr>
          <p:txBody>
            <a:bodyPr/>
            <a:lstStyle/>
            <a:p>
              <a:endParaRPr lang="en-US"/>
            </a:p>
          </p:txBody>
        </p:sp>
        <p:sp>
          <p:nvSpPr>
            <p:cNvPr id="18" name="TextBox 18"/>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19" name="Group 19"/>
          <p:cNvGrpSpPr/>
          <p:nvPr/>
        </p:nvGrpSpPr>
        <p:grpSpPr>
          <a:xfrm>
            <a:off x="6385179" y="7405884"/>
            <a:ext cx="3387809" cy="1190857"/>
            <a:chOff x="0" y="0"/>
            <a:chExt cx="1086655" cy="381973"/>
          </a:xfrm>
        </p:grpSpPr>
        <p:sp>
          <p:nvSpPr>
            <p:cNvPr id="20" name="Freeform 20"/>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6CDBF"/>
            </a:solidFill>
          </p:spPr>
          <p:txBody>
            <a:bodyPr/>
            <a:lstStyle/>
            <a:p>
              <a:endParaRPr lang="en-US"/>
            </a:p>
          </p:txBody>
        </p:sp>
        <p:sp>
          <p:nvSpPr>
            <p:cNvPr id="21" name="TextBox 21"/>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grpSp>
        <p:nvGrpSpPr>
          <p:cNvPr id="23" name="Group 23"/>
          <p:cNvGrpSpPr/>
          <p:nvPr/>
        </p:nvGrpSpPr>
        <p:grpSpPr>
          <a:xfrm>
            <a:off x="6385179" y="4164905"/>
            <a:ext cx="3387809" cy="1190857"/>
            <a:chOff x="0" y="0"/>
            <a:chExt cx="1086655" cy="381973"/>
          </a:xfrm>
        </p:grpSpPr>
        <p:sp>
          <p:nvSpPr>
            <p:cNvPr id="24" name="Freeform 24"/>
            <p:cNvSpPr/>
            <p:nvPr/>
          </p:nvSpPr>
          <p:spPr>
            <a:xfrm>
              <a:off x="0" y="0"/>
              <a:ext cx="1086655" cy="381973"/>
            </a:xfrm>
            <a:custGeom>
              <a:avLst/>
              <a:gdLst/>
              <a:ahLst/>
              <a:cxnLst/>
              <a:rect l="l" t="t" r="r" b="b"/>
              <a:pathLst>
                <a:path w="1086655" h="381973">
                  <a:moveTo>
                    <a:pt x="169107" y="0"/>
                  </a:moveTo>
                  <a:lnTo>
                    <a:pt x="917548" y="0"/>
                  </a:lnTo>
                  <a:cubicBezTo>
                    <a:pt x="1010943" y="0"/>
                    <a:pt x="1086655" y="75712"/>
                    <a:pt x="1086655" y="169107"/>
                  </a:cubicBezTo>
                  <a:lnTo>
                    <a:pt x="1086655" y="212866"/>
                  </a:lnTo>
                  <a:cubicBezTo>
                    <a:pt x="1086655" y="306261"/>
                    <a:pt x="1010943" y="381973"/>
                    <a:pt x="917548" y="381973"/>
                  </a:cubicBezTo>
                  <a:lnTo>
                    <a:pt x="169107" y="381973"/>
                  </a:lnTo>
                  <a:cubicBezTo>
                    <a:pt x="75712" y="381973"/>
                    <a:pt x="0" y="306261"/>
                    <a:pt x="0" y="212866"/>
                  </a:cubicBezTo>
                  <a:lnTo>
                    <a:pt x="0" y="169107"/>
                  </a:lnTo>
                  <a:cubicBezTo>
                    <a:pt x="0" y="75712"/>
                    <a:pt x="75712" y="0"/>
                    <a:pt x="169107" y="0"/>
                  </a:cubicBezTo>
                  <a:close/>
                </a:path>
              </a:pathLst>
            </a:custGeom>
            <a:solidFill>
              <a:srgbClr val="F1CA88"/>
            </a:solidFill>
          </p:spPr>
          <p:txBody>
            <a:bodyPr/>
            <a:lstStyle/>
            <a:p>
              <a:endParaRPr lang="en-US"/>
            </a:p>
          </p:txBody>
        </p:sp>
        <p:sp>
          <p:nvSpPr>
            <p:cNvPr id="25" name="TextBox 25"/>
            <p:cNvSpPr txBox="1"/>
            <p:nvPr/>
          </p:nvSpPr>
          <p:spPr>
            <a:xfrm>
              <a:off x="0" y="57150"/>
              <a:ext cx="1086655" cy="324823"/>
            </a:xfrm>
            <a:prstGeom prst="rect">
              <a:avLst/>
            </a:prstGeom>
          </p:spPr>
          <p:txBody>
            <a:bodyPr lIns="20451" tIns="20451" rIns="20451" bIns="20451" rtlCol="0" anchor="ctr"/>
            <a:lstStyle/>
            <a:p>
              <a:pPr algn="ctr">
                <a:lnSpc>
                  <a:spcPts val="2699"/>
                </a:lnSpc>
              </a:pPr>
              <a:endParaRPr lang="en-US" sz="2699">
                <a:solidFill>
                  <a:srgbClr val="FFFFFF"/>
                </a:solidFill>
                <a:latin typeface="Balsamiq Sans Bold"/>
                <a:ea typeface="Balsamiq Sans Bold"/>
                <a:cs typeface="Balsamiq Sans Bold"/>
                <a:sym typeface="Balsamiq Sans Bold"/>
              </a:endParaRPr>
            </a:p>
          </p:txBody>
        </p:sp>
      </p:grpSp>
      <p:sp>
        <p:nvSpPr>
          <p:cNvPr id="26" name="Rectangle 25"/>
          <p:cNvSpPr/>
          <p:nvPr/>
        </p:nvSpPr>
        <p:spPr>
          <a:xfrm>
            <a:off x="2999179" y="2203117"/>
            <a:ext cx="11003333" cy="150810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just">
              <a:lnSpc>
                <a:spcPct val="115000"/>
              </a:lnSpc>
              <a:spcAft>
                <a:spcPts val="800"/>
              </a:spcAft>
            </a:pPr>
            <a:r>
              <a:rPr lang="vi-VN" sz="8000" b="1">
                <a:latin typeface="Times New Roman" panose="02020603050405020304" pitchFamily="18" charset="0"/>
                <a:cs typeface="Times New Roman" panose="02020603050405020304" pitchFamily="18" charset="0"/>
              </a:rPr>
              <a:t>d. Kiểm tra và chỉnh sửa</a:t>
            </a:r>
            <a:endParaRPr lang="en-GB" sz="8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946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746447" y="6628021"/>
            <a:ext cx="4451621" cy="6034246"/>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5" name="Rectangle 4"/>
          <p:cNvSpPr/>
          <p:nvPr/>
        </p:nvSpPr>
        <p:spPr>
          <a:xfrm>
            <a:off x="5299565" y="771103"/>
            <a:ext cx="9217588" cy="923330"/>
          </a:xfrm>
          <a:prstGeom prst="rect">
            <a:avLst/>
          </a:prstGeom>
        </p:spPr>
        <p:txBody>
          <a:bodyPr wrap="none">
            <a:spAutoFit/>
          </a:bodyPr>
          <a:lstStyle/>
          <a:p>
            <a:r>
              <a:rPr lang="vi-VN" sz="5400" b="1">
                <a:latin typeface="Times New Roman" panose="02020603050405020304" pitchFamily="18" charset="0"/>
                <a:ea typeface="MS Mincho"/>
                <a:cs typeface="Times New Roman" panose="02020603050405020304" pitchFamily="18" charset="0"/>
              </a:rPr>
              <a:t>Bảng tự kiểm tra kĩ năng nghe</a:t>
            </a:r>
            <a:endParaRPr lang="en-GB" sz="5400">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762765945"/>
              </p:ext>
            </p:extLst>
          </p:nvPr>
        </p:nvGraphicFramePr>
        <p:xfrm>
          <a:off x="2182079" y="2079030"/>
          <a:ext cx="14734321" cy="694029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7484464">
                  <a:extLst>
                    <a:ext uri="{9D8B030D-6E8A-4147-A177-3AD203B41FA5}">
                      <a16:colId xmlns:a16="http://schemas.microsoft.com/office/drawing/2014/main" val="20000"/>
                    </a:ext>
                  </a:extLst>
                </a:gridCol>
                <a:gridCol w="7249857">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nói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rgbClr val="FFE599"/>
                    </a:solidFill>
                  </a:tcPr>
                </a:tc>
                <a:tc>
                  <a:txBody>
                    <a:bodyPr/>
                    <a:lstStyle/>
                    <a:p>
                      <a:pPr algn="ctr">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nghe</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rgbClr val="FFE599"/>
                    </a:solidFill>
                  </a:tcPr>
                </a:tc>
                <a:extLst>
                  <a:ext uri="{0D108BD9-81ED-4DB2-BD59-A6C34878D82A}">
                    <a16:rowId xmlns:a16="http://schemas.microsoft.com/office/drawing/2014/main" val="10000"/>
                  </a:ext>
                </a:extLst>
              </a:tr>
              <a:tr h="0">
                <a:tc>
                  <a:txBody>
                    <a:bodyPr/>
                    <a:lstStyle/>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Lắng nghe nhận xét của các bạn và thầy, cô về bài trình bày.</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Rút kinh nghiệm về việc lựa chọn vấn đề trình bày, quá trình chuẩn bị, nội dung, cách thức và thái độ trình bày,…</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Tự đánh giá:</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em hài lòng về bài trình bày của mình là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gì em muốn thay đổi trong bài trình bày đó?</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tcPr>
                </a:tc>
                <a:tc>
                  <a:txBody>
                    <a:bodyPr/>
                    <a:lstStyle/>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Kiểm tra việc nghe và ghi chép các nội dung thông tin đã chính xác chưa, thu hoạch được những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nhận xét về nội dung, hình thức bài trình bày.</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Đánh giá:</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Em thấy bài trình bày của bạn có thuyết phục không? Vì sao?</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marL="36195" marR="107950"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em học được từ bài trình bày của bạn là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2042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rot="-823146">
            <a:off x="17038716" y="-1041585"/>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2">
              <a:extLst>
                <a:ext uri="{96DAC541-7B7A-43D3-8B79-37D633B846F1}">
                  <asvg:svgBlip xmlns:asvg="http://schemas.microsoft.com/office/drawing/2016/SVG/main" r:embed="rId3"/>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5" name="Freeform 15"/>
          <p:cNvSpPr/>
          <p:nvPr/>
        </p:nvSpPr>
        <p:spPr>
          <a:xfrm rot="9091394">
            <a:off x="16341923" y="-1463734"/>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2">
              <a:extLst>
                <a:ext uri="{96DAC541-7B7A-43D3-8B79-37D633B846F1}">
                  <asvg:svgBlip xmlns:asvg="http://schemas.microsoft.com/office/drawing/2016/SVG/main" r:embed="rId3"/>
                </a:ext>
              </a:extLst>
            </a:blip>
            <a:stretch>
              <a:fillRect l="-44760" r="-44673"/>
            </a:stretch>
          </a:blipFill>
        </p:spPr>
        <p:txBody>
          <a:bodyPr/>
          <a:lstStyle/>
          <a:p>
            <a:endParaRPr lang="en-US"/>
          </a:p>
        </p:txBody>
      </p:sp>
      <p:graphicFrame>
        <p:nvGraphicFramePr>
          <p:cNvPr id="8" name="Table 7"/>
          <p:cNvGraphicFramePr>
            <a:graphicFrameLocks noGrp="1"/>
          </p:cNvGraphicFramePr>
          <p:nvPr>
            <p:extLst>
              <p:ext uri="{D42A27DB-BD31-4B8C-83A1-F6EECF244321}">
                <p14:modId xmlns:p14="http://schemas.microsoft.com/office/powerpoint/2010/main" val="4037371526"/>
              </p:ext>
            </p:extLst>
          </p:nvPr>
        </p:nvGraphicFramePr>
        <p:xfrm>
          <a:off x="705702" y="684024"/>
          <a:ext cx="16998164" cy="914400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blPr>
              <a:tblGrid>
                <a:gridCol w="3180498">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gridCol w="4876800">
                  <a:extLst>
                    <a:ext uri="{9D8B030D-6E8A-4147-A177-3AD203B41FA5}">
                      <a16:colId xmlns:a16="http://schemas.microsoft.com/office/drawing/2014/main" val="20002"/>
                    </a:ext>
                  </a:extLst>
                </a:gridCol>
                <a:gridCol w="4368866">
                  <a:extLst>
                    <a:ext uri="{9D8B030D-6E8A-4147-A177-3AD203B41FA5}">
                      <a16:colId xmlns:a16="http://schemas.microsoft.com/office/drawing/2014/main" val="20003"/>
                    </a:ext>
                  </a:extLst>
                </a:gridCol>
              </a:tblGrid>
              <a:tr h="172819">
                <a:tc gridSpan="4">
                  <a:txBody>
                    <a:bodyPr/>
                    <a:lstStyle/>
                    <a:p>
                      <a:pPr algn="ctr">
                        <a:lnSpc>
                          <a:spcPct val="100000"/>
                        </a:lnSpc>
                        <a:spcAft>
                          <a:spcPts val="0"/>
                        </a:spcAft>
                        <a:tabLst>
                          <a:tab pos="1386840" algn="l"/>
                        </a:tabLst>
                      </a:pPr>
                      <a:r>
                        <a:rPr lang="en-US" sz="3000" b="1">
                          <a:solidFill>
                            <a:srgbClr val="FF0000"/>
                          </a:solidFill>
                          <a:effectLst/>
                          <a:latin typeface="Times New Roman" panose="02020603050405020304" pitchFamily="18" charset="0"/>
                          <a:ea typeface="MS Mincho"/>
                          <a:cs typeface="Times New Roman" panose="02020603050405020304" pitchFamily="18" charset="0"/>
                        </a:rPr>
                        <a:t>PHIẾU ĐÁNH GIÁ  BÀI NÓI THEO TIÊU CHÍ</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72819">
                <a:tc gridSpan="4">
                  <a:txBody>
                    <a:bodyPr/>
                    <a:lstStyle/>
                    <a:p>
                      <a:pPr algn="l">
                        <a:lnSpc>
                          <a:spcPct val="100000"/>
                        </a:lnSpc>
                        <a:spcAft>
                          <a:spcPts val="0"/>
                        </a:spcAft>
                        <a:tabLst>
                          <a:tab pos="1386840" algn="l"/>
                        </a:tabLst>
                      </a:pPr>
                      <a:r>
                        <a:rPr lang="en-US" sz="3000" b="1">
                          <a:solidFill>
                            <a:srgbClr val="FF0000"/>
                          </a:solidFill>
                          <a:effectLst/>
                          <a:latin typeface="Times New Roman" panose="02020603050405020304" pitchFamily="18" charset="0"/>
                          <a:ea typeface="MS Mincho"/>
                          <a:cs typeface="Times New Roman" panose="02020603050405020304" pitchFamily="18" charset="0"/>
                        </a:rPr>
                        <a:t>                                         NHÓM............................</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1"/>
                  </a:ext>
                </a:extLst>
              </a:tr>
              <a:tr h="436523">
                <a:tc>
                  <a:txBody>
                    <a:bodyPr/>
                    <a:lstStyle/>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TIÊU CHÍ</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Chưa đạt</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(0 điểm)</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Đạt</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(1 điểm)</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Tốt</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(2 điểm)</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18460">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1. Giới thiệu được vấn đề</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Chưa có vấn đề  để nói.</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Có giới thiệu vấn đề nhưng chưa rõ ràng quan điểm. </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Dẫn dắt và giới thiệu vấn đề. </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3878">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2. Làm sáng tỏ vấn đề  </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Có ít lí lẽ, không có bằng chứng để thuyết phục người nghe.</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Có lí lẽ, bằng chứng để người nghe hiểu được nội dung vấn đề nhưng chưa hấp dẫn.</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Lí lẽ sâu sắc, bằng chứng cụ thể phong phú, hấp dẫn, thuyết phục.</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28600">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3. Nói to, rõ ràng, truyền cảm, chủ động thuyết trình</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Nói nhỏ, khó nghe, nói lặp lại ngập ngừng nhiều lần, phụ thuộc văn bản chuẩn bị sẵn.</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Nói to, nhưng đôi chỗ lặp lại hoặc ngập ngừng một vài câu, chủ động thuyết trình.</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Nói to, truyền cảm hầu như không lặp lại hay ngập ngừng; chủ động thuyết trình.</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28600">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4. Sử dụng yếu tố phi ngôn ngữ (điệu bộ, cử chỉ, nét mặt, ánh mắt,..) phù hợp</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Điệu bộ thiếu tự tin, mắt chưa nhìn vào người nghe, nét mặt chưa biểu cảm hoặc biểu cảm không phù hợp.</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Điệu bộ  tự tin, mắt chưa nhìn vào người nghe, biểu cảm phù hợp với nội dung vấn đề.</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Điệu bộ tự tin, mắt nhìn vào người nghe, nét mặt sinh động.</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83100">
                <a:tc>
                  <a:txBody>
                    <a:bodyPr/>
                    <a:lstStyle/>
                    <a:p>
                      <a:pPr algn="l">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5. Mở đầu và kết thúc hợp lí</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Không chào hỏi và/ hoặc không có lời kết thúc bài nói.</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Chào hỏi và có lời kết thúc bài nói.</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en-US" sz="3000">
                          <a:effectLst/>
                          <a:latin typeface="Times New Roman" panose="02020603050405020304" pitchFamily="18" charset="0"/>
                          <a:ea typeface="MS Mincho"/>
                          <a:cs typeface="Times New Roman" panose="02020603050405020304" pitchFamily="18" charset="0"/>
                        </a:rPr>
                        <a:t>Chào hỏi có lời kết thúc bài nói ấn tượng.</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72819">
                <a:tc gridSpan="4">
                  <a:txBody>
                    <a:bodyPr/>
                    <a:lstStyle/>
                    <a:p>
                      <a:pPr algn="r">
                        <a:lnSpc>
                          <a:spcPct val="100000"/>
                        </a:lnSpc>
                        <a:spcAft>
                          <a:spcPts val="0"/>
                        </a:spcAft>
                        <a:tabLst>
                          <a:tab pos="1386840" algn="l"/>
                        </a:tabLst>
                      </a:pPr>
                      <a:r>
                        <a:rPr lang="en-US" sz="3000" b="1">
                          <a:effectLst/>
                          <a:latin typeface="Times New Roman" panose="02020603050405020304" pitchFamily="18" charset="0"/>
                          <a:ea typeface="MS Mincho"/>
                          <a:cs typeface="Times New Roman" panose="02020603050405020304" pitchFamily="18" charset="0"/>
                        </a:rPr>
                        <a:t>Tổng:     ................/10 điểm</a:t>
                      </a:r>
                      <a:endParaRPr lang="en-GB" sz="3000">
                        <a:effectLst/>
                        <a:latin typeface="Times New Roman" panose="02020603050405020304" pitchFamily="18" charset="0"/>
                        <a:ea typeface="Calibri" panose="020F0502020204030204" pitchFamily="34" charset="0"/>
                        <a:cs typeface="Times New Roman" panose="02020603050405020304" pitchFamily="18" charset="0"/>
                      </a:endParaRPr>
                    </a:p>
                  </a:txBody>
                  <a:tcPr marL="40126" marR="40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6932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3409103" y="3456350"/>
            <a:ext cx="8207696" cy="3631763"/>
          </a:xfrm>
          <a:prstGeom prst="rect">
            <a:avLst/>
          </a:prstGeom>
        </p:spPr>
        <p:txBody>
          <a:bodyPr wrap="none">
            <a:spAutoFit/>
          </a:bodyPr>
          <a:lstStyle/>
          <a:p>
            <a:pPr algn="ctr"/>
            <a:r>
              <a:rPr lang="vi-VN" sz="11500" b="1">
                <a:latin typeface="iCiel Soup of Justice" pitchFamily="2" charset="-93"/>
                <a:ea typeface="Times New Roman" panose="02020603050405020304" pitchFamily="18" charset="0"/>
              </a:rPr>
              <a:t>HOẠT ĐỘNG 1</a:t>
            </a:r>
          </a:p>
          <a:p>
            <a:pPr algn="ctr"/>
            <a:r>
              <a:rPr lang="vi-VN" sz="11500" b="1">
                <a:latin typeface="iCiel Soup of Justice" pitchFamily="2" charset="-93"/>
                <a:ea typeface="Times New Roman" panose="02020603050405020304" pitchFamily="18" charset="0"/>
              </a:rPr>
              <a:t> KHỞI ĐỘNG</a:t>
            </a:r>
            <a:endParaRPr lang="en-GB" sz="11500">
              <a:latin typeface="iCiel Soup of Justice" pitchFamily="2" charset="-93"/>
            </a:endParaRPr>
          </a:p>
        </p:txBody>
      </p:sp>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48000" y="3459358"/>
            <a:ext cx="8641875" cy="3849112"/>
          </a:xfrm>
          <a:prstGeom prst="rect">
            <a:avLst/>
          </a:prstGeom>
        </p:spPr>
      </p:pic>
    </p:spTree>
    <p:extLst>
      <p:ext uri="{BB962C8B-B14F-4D97-AF65-F5344CB8AC3E}">
        <p14:creationId xmlns:p14="http://schemas.microsoft.com/office/powerpoint/2010/main" val="2668542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2901637" y="2958652"/>
            <a:ext cx="8762335" cy="3631763"/>
          </a:xfrm>
          <a:prstGeom prst="rect">
            <a:avLst/>
          </a:prstGeom>
        </p:spPr>
        <p:txBody>
          <a:bodyPr wrap="none">
            <a:spAutoFit/>
          </a:bodyPr>
          <a:lstStyle/>
          <a:p>
            <a:pPr algn="ctr"/>
            <a:r>
              <a:rPr lang="en-US" sz="11500" b="1">
                <a:latin typeface="iCiel Soup of Justice" pitchFamily="2" charset="-93"/>
              </a:rPr>
              <a:t>HOẠT ĐỘNG 3 </a:t>
            </a:r>
            <a:endParaRPr lang="vi-VN" sz="11500" b="1">
              <a:latin typeface="iCiel Soup of Justice" pitchFamily="2" charset="-93"/>
            </a:endParaRPr>
          </a:p>
          <a:p>
            <a:pPr algn="ctr"/>
            <a:r>
              <a:rPr lang="en-US" sz="11500" b="1">
                <a:latin typeface="iCiel Soup of Justice" pitchFamily="2" charset="-93"/>
              </a:rPr>
              <a:t>LUYỆN TẬP</a:t>
            </a:r>
            <a:endParaRPr lang="en-GB" sz="11500">
              <a:latin typeface="iCiel Soup of Justice" pitchFamily="2" charset="-93"/>
            </a:endParaRPr>
          </a:p>
        </p:txBody>
      </p:sp>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43581" y="3543300"/>
            <a:ext cx="9020391" cy="3507746"/>
          </a:xfrm>
          <a:prstGeom prst="rect">
            <a:avLst/>
          </a:prstGeom>
        </p:spPr>
      </p:pic>
    </p:spTree>
    <p:extLst>
      <p:ext uri="{BB962C8B-B14F-4D97-AF65-F5344CB8AC3E}">
        <p14:creationId xmlns:p14="http://schemas.microsoft.com/office/powerpoint/2010/main" val="2917752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TextBox 6"/>
          <p:cNvSpPr txBox="1"/>
          <p:nvPr/>
        </p:nvSpPr>
        <p:spPr>
          <a:xfrm>
            <a:off x="3250492" y="2748294"/>
            <a:ext cx="11426736" cy="3046988"/>
          </a:xfrm>
          <a:prstGeom prst="rect">
            <a:avLst/>
          </a:prstGeom>
        </p:spPr>
        <p:txBody>
          <a:bodyPr lIns="0" tIns="0" rIns="0" bIns="0" rtlCol="0" anchor="t">
            <a:spAutoFit/>
          </a:bodyPr>
          <a:lstStyle/>
          <a:p>
            <a:pPr algn="ctr"/>
            <a:r>
              <a:rPr lang="vi-VN" sz="6600">
                <a:latin typeface="Times New Roman" panose="02020603050405020304" pitchFamily="18" charset="0"/>
                <a:cs typeface="Times New Roman" panose="02020603050405020304" pitchFamily="18" charset="0"/>
              </a:rPr>
              <a:t>Căn cứ vào góp ý của các bạn và phiếu đánh giá tiêu chí, hoàn thiện bài nói của em (nếu cần).</a:t>
            </a:r>
            <a:endParaRPr lang="en-US" sz="6600" b="1">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9" name="Freeform 9"/>
          <p:cNvSpPr/>
          <p:nvPr/>
        </p:nvSpPr>
        <p:spPr>
          <a:xfrm flipH="1">
            <a:off x="-1690189" y="796969"/>
            <a:ext cx="3801362" cy="9981695"/>
          </a:xfrm>
          <a:custGeom>
            <a:avLst/>
            <a:gdLst/>
            <a:ahLst/>
            <a:cxnLst/>
            <a:rect l="l" t="t" r="r" b="b"/>
            <a:pathLst>
              <a:path w="3801362" h="9981695">
                <a:moveTo>
                  <a:pt x="3801362" y="0"/>
                </a:moveTo>
                <a:lnTo>
                  <a:pt x="0" y="0"/>
                </a:lnTo>
                <a:lnTo>
                  <a:pt x="0" y="9981695"/>
                </a:lnTo>
                <a:lnTo>
                  <a:pt x="3801362" y="9981695"/>
                </a:lnTo>
                <a:lnTo>
                  <a:pt x="3801362" y="0"/>
                </a:lnTo>
                <a:close/>
              </a:path>
            </a:pathLst>
          </a:custGeom>
          <a:blipFill>
            <a:blip r:embed="rId2"/>
            <a:stretch>
              <a:fillRect/>
            </a:stretch>
          </a:blipFill>
        </p:spPr>
        <p:txBody>
          <a:bodyPr/>
          <a:lstStyle/>
          <a:p>
            <a:endParaRPr lang="en-US"/>
          </a:p>
        </p:txBody>
      </p:sp>
      <p:sp>
        <p:nvSpPr>
          <p:cNvPr id="11" name="Freeform 11"/>
          <p:cNvSpPr/>
          <p:nvPr/>
        </p:nvSpPr>
        <p:spPr>
          <a:xfrm>
            <a:off x="13306514" y="337762"/>
            <a:ext cx="4547549" cy="2903612"/>
          </a:xfrm>
          <a:custGeom>
            <a:avLst/>
            <a:gdLst/>
            <a:ahLst/>
            <a:cxnLst/>
            <a:rect l="l" t="t" r="r" b="b"/>
            <a:pathLst>
              <a:path w="4547549" h="2903612">
                <a:moveTo>
                  <a:pt x="0" y="0"/>
                </a:moveTo>
                <a:lnTo>
                  <a:pt x="4547549" y="0"/>
                </a:lnTo>
                <a:lnTo>
                  <a:pt x="4547549" y="2903612"/>
                </a:lnTo>
                <a:lnTo>
                  <a:pt x="0" y="2903612"/>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12" name="Freeform 12"/>
          <p:cNvSpPr/>
          <p:nvPr/>
        </p:nvSpPr>
        <p:spPr>
          <a:xfrm>
            <a:off x="16004539" y="7390989"/>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extLst>
      <p:ext uri="{BB962C8B-B14F-4D97-AF65-F5344CB8AC3E}">
        <p14:creationId xmlns:p14="http://schemas.microsoft.com/office/powerpoint/2010/main" val="215555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2280640" y="2591252"/>
            <a:ext cx="10176184" cy="3631763"/>
          </a:xfrm>
          <a:prstGeom prst="rect">
            <a:avLst/>
          </a:prstGeom>
        </p:spPr>
        <p:txBody>
          <a:bodyPr wrap="square">
            <a:spAutoFit/>
          </a:bodyPr>
          <a:lstStyle/>
          <a:p>
            <a:pPr algn="ctr"/>
            <a:r>
              <a:rPr lang="vi-VN" sz="11500" b="1">
                <a:latin typeface="iCiel Soup of Justice" pitchFamily="2" charset="-93"/>
              </a:rPr>
              <a:t>HOẠT ĐỘNG 4</a:t>
            </a:r>
          </a:p>
          <a:p>
            <a:pPr algn="ctr"/>
            <a:r>
              <a:rPr lang="vi-VN" sz="11500" b="1">
                <a:latin typeface="iCiel Soup of Justice" pitchFamily="2" charset="-93"/>
              </a:rPr>
              <a:t> VẬN DỤNG</a:t>
            </a:r>
            <a:endParaRPr lang="en-GB" sz="11500">
              <a:latin typeface="iCiel Soup of Justice" pitchFamily="2" charset="-93"/>
            </a:endParaRPr>
          </a:p>
        </p:txBody>
      </p:sp>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94914" y="3128072"/>
            <a:ext cx="8814211" cy="3664829"/>
          </a:xfrm>
          <a:prstGeom prst="rect">
            <a:avLst/>
          </a:prstGeom>
        </p:spPr>
      </p:pic>
    </p:spTree>
    <p:extLst>
      <p:ext uri="{BB962C8B-B14F-4D97-AF65-F5344CB8AC3E}">
        <p14:creationId xmlns:p14="http://schemas.microsoft.com/office/powerpoint/2010/main" val="3474813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TextBox 6"/>
          <p:cNvSpPr txBox="1"/>
          <p:nvPr/>
        </p:nvSpPr>
        <p:spPr>
          <a:xfrm>
            <a:off x="3250492" y="2748294"/>
            <a:ext cx="11426736" cy="4616648"/>
          </a:xfrm>
          <a:prstGeom prst="rect">
            <a:avLst/>
          </a:prstGeom>
        </p:spPr>
        <p:txBody>
          <a:bodyPr lIns="0" tIns="0" rIns="0" bIns="0" rtlCol="0" anchor="t">
            <a:spAutoFit/>
          </a:bodyPr>
          <a:lstStyle/>
          <a:p>
            <a:pPr algn="ctr"/>
            <a:r>
              <a:rPr lang="vi-VN" sz="6000" b="1">
                <a:latin typeface="Times New Roman" panose="02020603050405020304" pitchFamily="18" charset="0"/>
                <a:cs typeface="Times New Roman" panose="02020603050405020304" pitchFamily="18" charset="0"/>
              </a:rPr>
              <a:t>Đề 2</a:t>
            </a:r>
          </a:p>
          <a:p>
            <a:pPr algn="ctr"/>
            <a:r>
              <a:rPr lang="vi-VN" sz="6000" b="1">
                <a:latin typeface="Times New Roman" panose="02020603050405020304" pitchFamily="18" charset="0"/>
                <a:cs typeface="Times New Roman" panose="02020603050405020304" pitchFamily="18" charset="0"/>
              </a:rPr>
              <a:t>Chia sẻ những suy nghĩ của em về chiến tranh và số phận của con người qua truyện “Ông lão bên chiếc cầu” (Hê-minh-uê)</a:t>
            </a:r>
            <a:endParaRPr lang="en-GB" sz="6000">
              <a:latin typeface="Times New Roman" panose="02020603050405020304" pitchFamily="18" charset="0"/>
              <a:cs typeface="Times New Roman" panose="02020603050405020304" pitchFamily="18" charset="0"/>
            </a:endParaRPr>
          </a:p>
        </p:txBody>
      </p:sp>
      <p:sp>
        <p:nvSpPr>
          <p:cNvPr id="9" name="Freeform 9"/>
          <p:cNvSpPr/>
          <p:nvPr/>
        </p:nvSpPr>
        <p:spPr>
          <a:xfrm flipH="1">
            <a:off x="-1690189" y="796969"/>
            <a:ext cx="3801362" cy="9981695"/>
          </a:xfrm>
          <a:custGeom>
            <a:avLst/>
            <a:gdLst/>
            <a:ahLst/>
            <a:cxnLst/>
            <a:rect l="l" t="t" r="r" b="b"/>
            <a:pathLst>
              <a:path w="3801362" h="9981695">
                <a:moveTo>
                  <a:pt x="3801362" y="0"/>
                </a:moveTo>
                <a:lnTo>
                  <a:pt x="0" y="0"/>
                </a:lnTo>
                <a:lnTo>
                  <a:pt x="0" y="9981695"/>
                </a:lnTo>
                <a:lnTo>
                  <a:pt x="3801362" y="9981695"/>
                </a:lnTo>
                <a:lnTo>
                  <a:pt x="3801362" y="0"/>
                </a:lnTo>
                <a:close/>
              </a:path>
            </a:pathLst>
          </a:custGeom>
          <a:blipFill>
            <a:blip r:embed="rId2"/>
            <a:stretch>
              <a:fillRect/>
            </a:stretch>
          </a:blipFill>
        </p:spPr>
        <p:txBody>
          <a:bodyPr/>
          <a:lstStyle/>
          <a:p>
            <a:endParaRPr lang="en-US"/>
          </a:p>
        </p:txBody>
      </p:sp>
      <p:sp>
        <p:nvSpPr>
          <p:cNvPr id="11" name="Freeform 11"/>
          <p:cNvSpPr/>
          <p:nvPr/>
        </p:nvSpPr>
        <p:spPr>
          <a:xfrm>
            <a:off x="13306514" y="337762"/>
            <a:ext cx="4547549" cy="2903612"/>
          </a:xfrm>
          <a:custGeom>
            <a:avLst/>
            <a:gdLst/>
            <a:ahLst/>
            <a:cxnLst/>
            <a:rect l="l" t="t" r="r" b="b"/>
            <a:pathLst>
              <a:path w="4547549" h="2903612">
                <a:moveTo>
                  <a:pt x="0" y="0"/>
                </a:moveTo>
                <a:lnTo>
                  <a:pt x="4547549" y="0"/>
                </a:lnTo>
                <a:lnTo>
                  <a:pt x="4547549" y="2903612"/>
                </a:lnTo>
                <a:lnTo>
                  <a:pt x="0" y="2903612"/>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12" name="Freeform 12"/>
          <p:cNvSpPr/>
          <p:nvPr/>
        </p:nvSpPr>
        <p:spPr>
          <a:xfrm>
            <a:off x="16004539" y="7390989"/>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extLst>
      <p:ext uri="{BB962C8B-B14F-4D97-AF65-F5344CB8AC3E}">
        <p14:creationId xmlns:p14="http://schemas.microsoft.com/office/powerpoint/2010/main" val="263826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3548302" y="2343269"/>
            <a:ext cx="8207696" cy="5401479"/>
          </a:xfrm>
          <a:prstGeom prst="rect">
            <a:avLst/>
          </a:prstGeom>
        </p:spPr>
        <p:txBody>
          <a:bodyPr wrap="none">
            <a:spAutoFit/>
          </a:bodyPr>
          <a:lstStyle/>
          <a:p>
            <a:pPr algn="ctr"/>
            <a:r>
              <a:rPr lang="vi-VN" sz="11500" b="1">
                <a:latin typeface="iCiel Soup of Justice" pitchFamily="2" charset="-93"/>
              </a:rPr>
              <a:t>HOẠT ĐỘNG </a:t>
            </a:r>
          </a:p>
          <a:p>
            <a:pPr algn="ctr"/>
            <a:r>
              <a:rPr lang="vi-VN" sz="11500" b="1">
                <a:latin typeface="iCiel Soup of Justice" pitchFamily="2" charset="-93"/>
              </a:rPr>
              <a:t>TỰ ĐÁNH GIÁ </a:t>
            </a:r>
          </a:p>
          <a:p>
            <a:pPr algn="ctr"/>
            <a:r>
              <a:rPr lang="vi-VN" sz="11500" b="1">
                <a:latin typeface="iCiel Soup of Justice" pitchFamily="2" charset="-93"/>
              </a:rPr>
              <a:t>BÀI 4</a:t>
            </a:r>
            <a:endParaRPr lang="en-GB" sz="11500">
              <a:solidFill>
                <a:prstClr val="black"/>
              </a:solidFill>
              <a:latin typeface="iCiel Soup of Justice" pitchFamily="2" charset="-93"/>
            </a:endParaRPr>
          </a:p>
        </p:txBody>
      </p:sp>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00307" y="2856072"/>
            <a:ext cx="8134016" cy="4897747"/>
          </a:xfrm>
          <a:prstGeom prst="rect">
            <a:avLst/>
          </a:prstGeom>
        </p:spPr>
      </p:pic>
    </p:spTree>
    <p:extLst>
      <p:ext uri="{BB962C8B-B14F-4D97-AF65-F5344CB8AC3E}">
        <p14:creationId xmlns:p14="http://schemas.microsoft.com/office/powerpoint/2010/main" val="2579582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TextBox 6"/>
          <p:cNvSpPr txBox="1"/>
          <p:nvPr/>
        </p:nvSpPr>
        <p:spPr>
          <a:xfrm>
            <a:off x="2834502" y="3529593"/>
            <a:ext cx="12446708" cy="3046988"/>
          </a:xfrm>
          <a:prstGeom prst="rect">
            <a:avLst/>
          </a:prstGeom>
        </p:spPr>
        <p:txBody>
          <a:bodyPr wrap="square" lIns="0" tIns="0" rIns="0" bIns="0" rtlCol="0" anchor="t">
            <a:spAutoFit/>
          </a:bodyPr>
          <a:lstStyle/>
          <a:p>
            <a:pPr algn="ctr"/>
            <a:r>
              <a:rPr lang="vi-VN" sz="6600">
                <a:latin typeface="Times New Roman" panose="02020603050405020304" pitchFamily="18" charset="0"/>
                <a:ea typeface="Times New Roman" panose="02020603050405020304" pitchFamily="18" charset="0"/>
              </a:rPr>
              <a:t>Đọc </a:t>
            </a:r>
            <a:r>
              <a:rPr lang="vi-VN" sz="6600">
                <a:solidFill>
                  <a:srgbClr val="000000"/>
                </a:solidFill>
                <a:latin typeface="Times New Roman" panose="02020603050405020304" pitchFamily="18" charset="0"/>
                <a:ea typeface="Times New Roman" panose="02020603050405020304" pitchFamily="18" charset="0"/>
              </a:rPr>
              <a:t>văn bản “</a:t>
            </a:r>
            <a:r>
              <a:rPr lang="vi-VN" sz="6600" i="1">
                <a:solidFill>
                  <a:srgbClr val="000000"/>
                </a:solidFill>
                <a:latin typeface="Times New Roman" panose="02020603050405020304" pitchFamily="18" charset="0"/>
                <a:ea typeface="Times New Roman" panose="02020603050405020304" pitchFamily="18" charset="0"/>
              </a:rPr>
              <a:t>Những con cá cờ</a:t>
            </a:r>
            <a:r>
              <a:rPr lang="vi-VN" sz="6600">
                <a:solidFill>
                  <a:srgbClr val="000000"/>
                </a:solidFill>
                <a:latin typeface="Times New Roman" panose="02020603050405020304" pitchFamily="18" charset="0"/>
                <a:ea typeface="Times New Roman" panose="02020603050405020304" pitchFamily="18" charset="0"/>
              </a:rPr>
              <a:t>” (Trần Đức Tiến)</a:t>
            </a:r>
            <a:r>
              <a:rPr lang="vi-VN" sz="6600">
                <a:latin typeface="Times New Roman" panose="02020603050405020304" pitchFamily="18" charset="0"/>
                <a:ea typeface="Times New Roman" panose="02020603050405020304" pitchFamily="18" charset="0"/>
              </a:rPr>
              <a:t> (trang 107,108,109 sgk Ngữ văn lớp 9 Tập 1) </a:t>
            </a:r>
            <a:endParaRPr lang="en-GB" sz="6600">
              <a:solidFill>
                <a:prstClr val="black"/>
              </a:solidFill>
            </a:endParaRPr>
          </a:p>
        </p:txBody>
      </p:sp>
      <p:sp>
        <p:nvSpPr>
          <p:cNvPr id="9" name="Freeform 9"/>
          <p:cNvSpPr/>
          <p:nvPr/>
        </p:nvSpPr>
        <p:spPr>
          <a:xfrm flipH="1">
            <a:off x="-1690189" y="796969"/>
            <a:ext cx="3801362" cy="9981695"/>
          </a:xfrm>
          <a:custGeom>
            <a:avLst/>
            <a:gdLst/>
            <a:ahLst/>
            <a:cxnLst/>
            <a:rect l="l" t="t" r="r" b="b"/>
            <a:pathLst>
              <a:path w="3801362" h="9981695">
                <a:moveTo>
                  <a:pt x="3801362" y="0"/>
                </a:moveTo>
                <a:lnTo>
                  <a:pt x="0" y="0"/>
                </a:lnTo>
                <a:lnTo>
                  <a:pt x="0" y="9981695"/>
                </a:lnTo>
                <a:lnTo>
                  <a:pt x="3801362" y="9981695"/>
                </a:lnTo>
                <a:lnTo>
                  <a:pt x="3801362" y="0"/>
                </a:lnTo>
                <a:close/>
              </a:path>
            </a:pathLst>
          </a:custGeom>
          <a:blipFill>
            <a:blip r:embed="rId2"/>
            <a:stretch>
              <a:fillRect/>
            </a:stretch>
          </a:blipFill>
        </p:spPr>
        <p:txBody>
          <a:bodyPr/>
          <a:lstStyle/>
          <a:p>
            <a:endParaRPr lang="en-US"/>
          </a:p>
        </p:txBody>
      </p:sp>
      <p:sp>
        <p:nvSpPr>
          <p:cNvPr id="11" name="Freeform 11"/>
          <p:cNvSpPr/>
          <p:nvPr/>
        </p:nvSpPr>
        <p:spPr>
          <a:xfrm>
            <a:off x="13306514" y="337762"/>
            <a:ext cx="4547549" cy="2903612"/>
          </a:xfrm>
          <a:custGeom>
            <a:avLst/>
            <a:gdLst/>
            <a:ahLst/>
            <a:cxnLst/>
            <a:rect l="l" t="t" r="r" b="b"/>
            <a:pathLst>
              <a:path w="4547549" h="2903612">
                <a:moveTo>
                  <a:pt x="0" y="0"/>
                </a:moveTo>
                <a:lnTo>
                  <a:pt x="4547549" y="0"/>
                </a:lnTo>
                <a:lnTo>
                  <a:pt x="4547549" y="2903612"/>
                </a:lnTo>
                <a:lnTo>
                  <a:pt x="0" y="2903612"/>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12" name="Freeform 12"/>
          <p:cNvSpPr/>
          <p:nvPr/>
        </p:nvSpPr>
        <p:spPr>
          <a:xfrm>
            <a:off x="16004539" y="7390989"/>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extLst>
      <p:ext uri="{BB962C8B-B14F-4D97-AF65-F5344CB8AC3E}">
        <p14:creationId xmlns:p14="http://schemas.microsoft.com/office/powerpoint/2010/main" val="44072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7">
            <a:alphaModFix amt="23000"/>
            <a:lum/>
          </a:blip>
          <a:srcRect/>
          <a:stretch>
            <a:fillRect l="-45000" r="-4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66478" y="-57622"/>
            <a:ext cx="1658894" cy="1637066"/>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75995" y="6971519"/>
            <a:ext cx="5512110" cy="2365530"/>
          </a:xfrm>
          <a:prstGeom prst="rect">
            <a:avLst/>
          </a:prstGeom>
        </p:spPr>
      </p:pic>
      <p:pic>
        <p:nvPicPr>
          <p:cNvPr id="17" name="Picture 16">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447849" y="5939434"/>
            <a:ext cx="1968596" cy="1968596"/>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34100" y="6280531"/>
            <a:ext cx="1627499" cy="1627499"/>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767898" y="5902464"/>
            <a:ext cx="3100388" cy="1971675"/>
          </a:xfrm>
          <a:prstGeom prst="rect">
            <a:avLst/>
          </a:prstGeom>
        </p:spPr>
      </p:pic>
      <p:sp>
        <p:nvSpPr>
          <p:cNvPr id="28" name="Cloud 27"/>
          <p:cNvSpPr/>
          <p:nvPr/>
        </p:nvSpPr>
        <p:spPr>
          <a:xfrm>
            <a:off x="-2057402" y="994910"/>
            <a:ext cx="1558637" cy="922167"/>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pic>
        <p:nvPicPr>
          <p:cNvPr id="50" name="Picture 4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273240" y="1455994"/>
            <a:ext cx="5435022" cy="1836371"/>
          </a:xfrm>
          <a:prstGeom prst="rect">
            <a:avLst/>
          </a:prstGeom>
        </p:spPr>
      </p:pic>
      <p:pic>
        <p:nvPicPr>
          <p:cNvPr id="51" name="Picture 5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10316" y="-12117"/>
            <a:ext cx="2971800" cy="2600325"/>
          </a:xfrm>
          <a:prstGeom prst="rect">
            <a:avLst/>
          </a:prstGeom>
        </p:spPr>
      </p:pic>
      <p:sp>
        <p:nvSpPr>
          <p:cNvPr id="29" name="Cloud 28"/>
          <p:cNvSpPr/>
          <p:nvPr/>
        </p:nvSpPr>
        <p:spPr>
          <a:xfrm>
            <a:off x="18526182" y="2461640"/>
            <a:ext cx="1558637" cy="922167"/>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sp>
        <p:nvSpPr>
          <p:cNvPr id="27" name="Cloud 26"/>
          <p:cNvSpPr/>
          <p:nvPr/>
        </p:nvSpPr>
        <p:spPr>
          <a:xfrm>
            <a:off x="-2946045" y="7195028"/>
            <a:ext cx="2876268" cy="1445262"/>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pic>
        <p:nvPicPr>
          <p:cNvPr id="63" name="Picture 6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112882" y="3407842"/>
            <a:ext cx="2366688" cy="812828"/>
          </a:xfrm>
          <a:prstGeom prst="rect">
            <a:avLst/>
          </a:prstGeom>
        </p:spPr>
      </p:pic>
      <p:pic>
        <p:nvPicPr>
          <p:cNvPr id="61" name="Picture 6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304639" y="4767740"/>
            <a:ext cx="2571087" cy="895944"/>
          </a:xfrm>
          <a:prstGeom prst="rect">
            <a:avLst/>
          </a:prstGeom>
        </p:spPr>
      </p:pic>
      <p:pic>
        <p:nvPicPr>
          <p:cNvPr id="60" name="Picture 5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743642" y="6075219"/>
            <a:ext cx="3025637" cy="1065078"/>
          </a:xfrm>
          <a:prstGeom prst="rect">
            <a:avLst/>
          </a:prstGeom>
        </p:spPr>
      </p:pic>
      <p:pic>
        <p:nvPicPr>
          <p:cNvPr id="59" name="Picture 5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256461" y="7283172"/>
            <a:ext cx="3474851" cy="1268973"/>
          </a:xfrm>
          <a:prstGeom prst="rect">
            <a:avLst/>
          </a:prstGeom>
        </p:spPr>
      </p:pic>
      <p:pic>
        <p:nvPicPr>
          <p:cNvPr id="58" name="Picture 57"/>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4437164" y="8634234"/>
            <a:ext cx="3698439" cy="1652766"/>
          </a:xfrm>
          <a:prstGeom prst="rect">
            <a:avLst/>
          </a:prstGeom>
        </p:spPr>
      </p:pic>
      <p:pic>
        <p:nvPicPr>
          <p:cNvPr id="53" name="Picture 5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970099" y="7393864"/>
            <a:ext cx="3037541" cy="1467032"/>
          </a:xfrm>
          <a:prstGeom prst="rect">
            <a:avLst/>
          </a:prstGeom>
        </p:spPr>
      </p:pic>
      <p:pic>
        <p:nvPicPr>
          <p:cNvPr id="57" name="Picture 56"/>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810762" y="3476423"/>
            <a:ext cx="2023817" cy="895013"/>
          </a:xfrm>
          <a:prstGeom prst="rect">
            <a:avLst/>
          </a:prstGeom>
        </p:spPr>
      </p:pic>
      <p:pic>
        <p:nvPicPr>
          <p:cNvPr id="56" name="Picture 5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039063" y="4808647"/>
            <a:ext cx="2235099" cy="920642"/>
          </a:xfrm>
          <a:prstGeom prst="rect">
            <a:avLst/>
          </a:prstGeom>
        </p:spPr>
      </p:pic>
      <p:pic>
        <p:nvPicPr>
          <p:cNvPr id="55" name="Picture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88870" y="6075220"/>
            <a:ext cx="2784372" cy="1132907"/>
          </a:xfrm>
          <a:prstGeom prst="rect">
            <a:avLst/>
          </a:prstGeom>
        </p:spPr>
      </p:pic>
      <p:pic>
        <p:nvPicPr>
          <p:cNvPr id="54" name="Picture 5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42993" y="8828976"/>
            <a:ext cx="3328541" cy="1458024"/>
          </a:xfrm>
          <a:prstGeom prst="rect">
            <a:avLst/>
          </a:prstGeom>
        </p:spPr>
      </p:pic>
      <p:pic>
        <p:nvPicPr>
          <p:cNvPr id="25" name="Picture 2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5437751" y="6416022"/>
            <a:ext cx="2587119" cy="2746104"/>
          </a:xfrm>
          <a:prstGeom prst="rect">
            <a:avLst/>
          </a:prstGeom>
        </p:spPr>
      </p:pic>
      <p:sp>
        <p:nvSpPr>
          <p:cNvPr id="42" name="Oval 41">
            <a:hlinkClick r:id="rId26" action="ppaction://hlinksldjump"/>
          </p:cNvPr>
          <p:cNvSpPr/>
          <p:nvPr/>
        </p:nvSpPr>
        <p:spPr>
          <a:xfrm>
            <a:off x="166458" y="4860276"/>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pic>
        <p:nvPicPr>
          <p:cNvPr id="26" name="Picture 25"/>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755845" y="7382342"/>
            <a:ext cx="1961351" cy="2300978"/>
          </a:xfrm>
          <a:prstGeom prst="rect">
            <a:avLst/>
          </a:prstGeom>
        </p:spPr>
      </p:pic>
      <p:sp>
        <p:nvSpPr>
          <p:cNvPr id="66" name="Oval 65">
            <a:hlinkClick r:id="rId28" action="ppaction://hlinksldjump"/>
          </p:cNvPr>
          <p:cNvSpPr/>
          <p:nvPr/>
        </p:nvSpPr>
        <p:spPr>
          <a:xfrm>
            <a:off x="166458" y="3807537"/>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7" name="Oval 66">
            <a:hlinkClick r:id="rId29" action="ppaction://hlinksldjump"/>
          </p:cNvPr>
          <p:cNvSpPr/>
          <p:nvPr/>
        </p:nvSpPr>
        <p:spPr>
          <a:xfrm>
            <a:off x="166458" y="2738345"/>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8" name="Oval 67">
            <a:hlinkClick r:id="rId30" action="ppaction://hlinksldjump"/>
          </p:cNvPr>
          <p:cNvSpPr/>
          <p:nvPr/>
        </p:nvSpPr>
        <p:spPr>
          <a:xfrm>
            <a:off x="166458" y="1669152"/>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9" name="Oval 68">
            <a:hlinkClick r:id="rId31" action="ppaction://hlinksldjump"/>
          </p:cNvPr>
          <p:cNvSpPr/>
          <p:nvPr/>
        </p:nvSpPr>
        <p:spPr>
          <a:xfrm>
            <a:off x="166458" y="599960"/>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5</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4" name="Oval 73">
            <a:hlinkClick r:id="rId32" action="ppaction://hlinksldjump"/>
          </p:cNvPr>
          <p:cNvSpPr/>
          <p:nvPr/>
        </p:nvSpPr>
        <p:spPr>
          <a:xfrm>
            <a:off x="17142747" y="4860276"/>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5" name="Oval 74">
            <a:hlinkClick r:id="rId33" action="ppaction://hlinksldjump"/>
          </p:cNvPr>
          <p:cNvSpPr/>
          <p:nvPr/>
        </p:nvSpPr>
        <p:spPr>
          <a:xfrm>
            <a:off x="17142747" y="3807537"/>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6" name="Oval 75">
            <a:hlinkClick r:id="rId34" action="ppaction://hlinksldjump"/>
          </p:cNvPr>
          <p:cNvSpPr/>
          <p:nvPr/>
        </p:nvSpPr>
        <p:spPr>
          <a:xfrm>
            <a:off x="17142747" y="2738345"/>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7" name="Oval 76">
            <a:hlinkClick r:id="rId35" action="ppaction://hlinksldjump"/>
          </p:cNvPr>
          <p:cNvSpPr/>
          <p:nvPr/>
        </p:nvSpPr>
        <p:spPr>
          <a:xfrm>
            <a:off x="17142747" y="1669152"/>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8" name="Oval 77">
            <a:hlinkClick r:id="rId36" action="ppaction://hlinksldjump"/>
          </p:cNvPr>
          <p:cNvSpPr/>
          <p:nvPr/>
        </p:nvSpPr>
        <p:spPr>
          <a:xfrm>
            <a:off x="17142747" y="599960"/>
            <a:ext cx="963102" cy="96310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ahoma" panose="020B0604030504040204" pitchFamily="34" charset="0"/>
                <a:ea typeface="Tahoma" panose="020B0604030504040204" pitchFamily="34" charset="0"/>
                <a:cs typeface="Tahoma" panose="020B0604030504040204" pitchFamily="34" charset="0"/>
              </a:rPr>
              <a:t>5</a:t>
            </a:r>
            <a:endParaRPr lang="vi-VN" sz="36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1" name="Rectangle 80"/>
          <p:cNvSpPr/>
          <p:nvPr/>
        </p:nvSpPr>
        <p:spPr>
          <a:xfrm>
            <a:off x="1196309" y="154886"/>
            <a:ext cx="6404830" cy="1200329"/>
          </a:xfrm>
          <a:prstGeom prst="rect">
            <a:avLst/>
          </a:prstGeom>
          <a:noFill/>
        </p:spPr>
        <p:txBody>
          <a:bodyPr wrap="none" lIns="137160" tIns="68580" rIns="137160" bIns="68580">
            <a:spAutoFit/>
          </a:bodyPr>
          <a:lstStyle/>
          <a:p>
            <a:pPr algn="ctr"/>
            <a:r>
              <a:rPr lang="en-US" sz="4200" b="1" dirty="0">
                <a:ln w="6600">
                  <a:solidFill>
                    <a:srgbClr val="ED7D31"/>
                  </a:solidFill>
                  <a:prstDash val="solid"/>
                </a:ln>
                <a:solidFill>
                  <a:srgbClr val="FFFFFF"/>
                </a:solidFill>
                <a:effectLst>
                  <a:outerShdw dist="38100" dir="2700000" algn="tl" rotWithShape="0">
                    <a:srgbClr val="ED7D31"/>
                  </a:outerShdw>
                </a:effectLst>
              </a:rPr>
              <a:t>CHÚC MỪNG ĐỘI BẠN THỎ</a:t>
            </a:r>
          </a:p>
          <a:p>
            <a:pPr algn="ctr"/>
            <a:r>
              <a:rPr lang="en-US" sz="2700" b="1" dirty="0">
                <a:ln w="6600">
                  <a:solidFill>
                    <a:srgbClr val="ED7D31"/>
                  </a:solidFill>
                  <a:prstDash val="solid"/>
                </a:ln>
                <a:solidFill>
                  <a:srgbClr val="FFFFFF"/>
                </a:solidFill>
                <a:effectLst>
                  <a:outerShdw dist="38100" dir="2700000" algn="tl" rotWithShape="0">
                    <a:srgbClr val="ED7D31"/>
                  </a:outerShdw>
                </a:effectLst>
              </a:rPr>
              <a:t>CONGRATULATIONS RABBIT TEAM</a:t>
            </a:r>
          </a:p>
        </p:txBody>
      </p:sp>
      <p:sp>
        <p:nvSpPr>
          <p:cNvPr id="83" name="Rectangle 82"/>
          <p:cNvSpPr/>
          <p:nvPr/>
        </p:nvSpPr>
        <p:spPr>
          <a:xfrm>
            <a:off x="10713074" y="154886"/>
            <a:ext cx="6367191" cy="1200329"/>
          </a:xfrm>
          <a:prstGeom prst="rect">
            <a:avLst/>
          </a:prstGeom>
          <a:noFill/>
        </p:spPr>
        <p:txBody>
          <a:bodyPr wrap="none" lIns="137160" tIns="68580" rIns="137160" bIns="68580">
            <a:spAutoFit/>
          </a:bodyPr>
          <a:lstStyle/>
          <a:p>
            <a:pPr algn="ctr"/>
            <a:r>
              <a:rPr lang="en-US" sz="4200" b="1" dirty="0">
                <a:ln w="6600">
                  <a:solidFill>
                    <a:srgbClr val="ED7D31"/>
                  </a:solidFill>
                  <a:prstDash val="solid"/>
                </a:ln>
                <a:solidFill>
                  <a:srgbClr val="FFFFFF"/>
                </a:solidFill>
                <a:effectLst>
                  <a:outerShdw dist="38100" dir="2700000" algn="tl" rotWithShape="0">
                    <a:srgbClr val="ED7D31"/>
                  </a:outerShdw>
                </a:effectLst>
              </a:rPr>
              <a:t>CHÚC MỪNG ĐỘI BẠN CỌP</a:t>
            </a:r>
          </a:p>
          <a:p>
            <a:pPr algn="ctr"/>
            <a:r>
              <a:rPr lang="en-US" sz="2700" b="1" dirty="0">
                <a:ln w="6600">
                  <a:solidFill>
                    <a:srgbClr val="ED7D31"/>
                  </a:solidFill>
                  <a:prstDash val="solid"/>
                </a:ln>
                <a:solidFill>
                  <a:srgbClr val="FFFFFF"/>
                </a:solidFill>
                <a:effectLst>
                  <a:outerShdw dist="38100" dir="2700000" algn="tl" rotWithShape="0">
                    <a:srgbClr val="ED7D31"/>
                  </a:outerShdw>
                </a:effectLst>
              </a:rPr>
              <a:t>CONGRATULATIONS TIGER TEAM</a:t>
            </a:r>
            <a:endParaRPr lang="en-US" sz="6600" b="1" dirty="0">
              <a:ln w="6600">
                <a:solidFill>
                  <a:srgbClr val="ED7D31"/>
                </a:solidFill>
                <a:prstDash val="solid"/>
              </a:ln>
              <a:solidFill>
                <a:srgbClr val="FFFFFF"/>
              </a:solidFill>
              <a:effectLst>
                <a:outerShdw dist="38100" dir="2700000" algn="tl" rotWithShape="0">
                  <a:srgbClr val="ED7D31"/>
                </a:outerShdw>
              </a:effectLst>
            </a:endParaRPr>
          </a:p>
        </p:txBody>
      </p:sp>
      <p:sp>
        <p:nvSpPr>
          <p:cNvPr id="19" name="Cloud 18"/>
          <p:cNvSpPr/>
          <p:nvPr/>
        </p:nvSpPr>
        <p:spPr>
          <a:xfrm>
            <a:off x="3353825" y="1628636"/>
            <a:ext cx="1391055" cy="888371"/>
          </a:xfrm>
          <a:prstGeom prst="cloud">
            <a:avLst/>
          </a:prstGeom>
          <a:solidFill>
            <a:schemeClr val="bg1"/>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sp>
        <p:nvSpPr>
          <p:cNvPr id="20" name="Cloud 19"/>
          <p:cNvSpPr/>
          <p:nvPr/>
        </p:nvSpPr>
        <p:spPr>
          <a:xfrm>
            <a:off x="13875726" y="1582442"/>
            <a:ext cx="1376550" cy="877271"/>
          </a:xfrm>
          <a:prstGeom prst="cloud">
            <a:avLst/>
          </a:prstGeom>
          <a:solidFill>
            <a:schemeClr val="bg1"/>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pic>
        <p:nvPicPr>
          <p:cNvPr id="4" name="Yankee Dood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37"/>
          <a:stretch>
            <a:fillRect/>
          </a:stretch>
        </p:blipFill>
        <p:spPr>
          <a:xfrm>
            <a:off x="18526182" y="279920"/>
            <a:ext cx="914400" cy="914400"/>
          </a:xfrm>
          <a:prstGeom prst="rect">
            <a:avLst/>
          </a:prstGeom>
        </p:spPr>
      </p:pic>
      <p:sp>
        <p:nvSpPr>
          <p:cNvPr id="7" name="Rectangle 6"/>
          <p:cNvSpPr/>
          <p:nvPr/>
        </p:nvSpPr>
        <p:spPr>
          <a:xfrm>
            <a:off x="1302908" y="3454008"/>
            <a:ext cx="15682185" cy="4922388"/>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sp>
        <p:nvSpPr>
          <p:cNvPr id="5" name="Rectangle 4"/>
          <p:cNvSpPr/>
          <p:nvPr/>
        </p:nvSpPr>
        <p:spPr>
          <a:xfrm>
            <a:off x="1152388" y="3625287"/>
            <a:ext cx="15983222" cy="2354491"/>
          </a:xfrm>
          <a:prstGeom prst="rect">
            <a:avLst/>
          </a:prstGeom>
          <a:noFill/>
        </p:spPr>
        <p:txBody>
          <a:bodyPr wrap="none" lIns="137160" tIns="68580" rIns="137160" bIns="68580">
            <a:spAutoFit/>
          </a:bodyPr>
          <a:lstStyle/>
          <a:p>
            <a:pPr algn="ctr"/>
            <a:r>
              <a:rPr lang="en-US" sz="14400" b="1" dirty="0">
                <a:ln w="13462">
                  <a:solidFill>
                    <a:prstClr val="white"/>
                  </a:solidFill>
                  <a:prstDash val="solid"/>
                </a:ln>
                <a:solidFill>
                  <a:prstClr val="black">
                    <a:lumMod val="85000"/>
                    <a:lumOff val="15000"/>
                  </a:prstClr>
                </a:solidFill>
                <a:effectLst>
                  <a:outerShdw dist="38100" dir="2700000" algn="bl" rotWithShape="0">
                    <a:srgbClr val="4472C4"/>
                  </a:outerShdw>
                </a:effectLst>
                <a:latin typeface="Tahoma" panose="020B0604030504040204" pitchFamily="34" charset="0"/>
                <a:ea typeface="Tahoma" panose="020B0604030504040204" pitchFamily="34" charset="0"/>
                <a:cs typeface="Tahoma" panose="020B0604030504040204" pitchFamily="34" charset="0"/>
              </a:rPr>
              <a:t>AI LÊN CAO HƠN</a:t>
            </a:r>
          </a:p>
        </p:txBody>
      </p:sp>
      <p:sp>
        <p:nvSpPr>
          <p:cNvPr id="6" name="Rectangle 5"/>
          <p:cNvSpPr/>
          <p:nvPr/>
        </p:nvSpPr>
        <p:spPr>
          <a:xfrm>
            <a:off x="6447752" y="5212410"/>
            <a:ext cx="5319085" cy="1938992"/>
          </a:xfrm>
          <a:prstGeom prst="rect">
            <a:avLst/>
          </a:prstGeom>
        </p:spPr>
        <p:txBody>
          <a:bodyPr wrap="none">
            <a:spAutoFit/>
          </a:bodyPr>
          <a:lstStyle/>
          <a:p>
            <a:r>
              <a:rPr lang="vi-VN" sz="12000" dirty="0">
                <a:solidFill>
                  <a:prstClr val="black"/>
                </a:solidFill>
              </a:rPr>
              <a:t>overtop</a:t>
            </a:r>
          </a:p>
        </p:txBody>
      </p:sp>
    </p:spTree>
    <p:extLst>
      <p:ext uri="{BB962C8B-B14F-4D97-AF65-F5344CB8AC3E}">
        <p14:creationId xmlns:p14="http://schemas.microsoft.com/office/powerpoint/2010/main" val="3635089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0" fill="hold"/>
                                        <p:tgtEl>
                                          <p:spTgt spid="27"/>
                                        </p:tgtEl>
                                        <p:attrNameLst>
                                          <p:attrName>ppt_x</p:attrName>
                                        </p:attrNameLst>
                                      </p:cBhvr>
                                      <p:tavLst>
                                        <p:tav tm="0">
                                          <p:val>
                                            <p:strVal val="1+#ppt_w/2"/>
                                          </p:val>
                                        </p:tav>
                                        <p:tav tm="100000">
                                          <p:val>
                                            <p:strVal val="#ppt_x"/>
                                          </p:val>
                                        </p:tav>
                                      </p:tavLst>
                                    </p:anim>
                                    <p:anim calcmode="lin" valueType="num">
                                      <p:cBhvr additive="base">
                                        <p:cTn id="8" dur="15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repeatCount="indefinite"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0000" fill="hold"/>
                                        <p:tgtEl>
                                          <p:spTgt spid="28"/>
                                        </p:tgtEl>
                                        <p:attrNameLst>
                                          <p:attrName>ppt_x</p:attrName>
                                        </p:attrNameLst>
                                      </p:cBhvr>
                                      <p:tavLst>
                                        <p:tav tm="0">
                                          <p:val>
                                            <p:strVal val="1+#ppt_w/2"/>
                                          </p:val>
                                        </p:tav>
                                        <p:tav tm="100000">
                                          <p:val>
                                            <p:strVal val="#ppt_x"/>
                                          </p:val>
                                        </p:tav>
                                      </p:tavLst>
                                    </p:anim>
                                    <p:anim calcmode="lin" valueType="num">
                                      <p:cBhvr additive="base">
                                        <p:cTn id="12" dur="20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8000" fill="hold"/>
                                        <p:tgtEl>
                                          <p:spTgt spid="29"/>
                                        </p:tgtEl>
                                        <p:attrNameLst>
                                          <p:attrName>ppt_x</p:attrName>
                                        </p:attrNameLst>
                                      </p:cBhvr>
                                      <p:tavLst>
                                        <p:tav tm="0">
                                          <p:val>
                                            <p:strVal val="0-#ppt_w/2"/>
                                          </p:val>
                                        </p:tav>
                                        <p:tav tm="100000">
                                          <p:val>
                                            <p:strVal val="#ppt_x"/>
                                          </p:val>
                                        </p:tav>
                                      </p:tavLst>
                                    </p:anim>
                                    <p:anim calcmode="lin" valueType="num">
                                      <p:cBhvr additive="base">
                                        <p:cTn id="16" dur="18000" fill="hold"/>
                                        <p:tgtEl>
                                          <p:spTgt spid="29"/>
                                        </p:tgtEl>
                                        <p:attrNameLst>
                                          <p:attrName>ppt_y</p:attrName>
                                        </p:attrNameLst>
                                      </p:cBhvr>
                                      <p:tavLst>
                                        <p:tav tm="0">
                                          <p:val>
                                            <p:strVal val="#ppt_y"/>
                                          </p:val>
                                        </p:tav>
                                        <p:tav tm="100000">
                                          <p:val>
                                            <p:strVal val="#ppt_y"/>
                                          </p:val>
                                        </p:tav>
                                      </p:tavLst>
                                    </p:anim>
                                  </p:childTnLst>
                                </p:cTn>
                              </p:par>
                              <p:par>
                                <p:cTn id="17" presetID="1" presetClass="mediacall" presetSubtype="0" fill="hold" nodeType="withEffect">
                                  <p:stCondLst>
                                    <p:cond delay="0"/>
                                  </p:stCondLst>
                                  <p:childTnLst>
                                    <p:cmd type="call" cmd="playFrom(0.0)">
                                      <p:cBhvr>
                                        <p:cTn id="18" dur="21083" fill="hold"/>
                                        <p:tgtEl>
                                          <p:spTgt spid="4"/>
                                        </p:tgtEl>
                                      </p:cBhvr>
                                    </p:cmd>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2000" fill="hold"/>
                                        <p:tgtEl>
                                          <p:spTgt spid="5"/>
                                        </p:tgtEl>
                                        <p:attrNameLst>
                                          <p:attrName>ppt_w</p:attrName>
                                        </p:attrNameLst>
                                      </p:cBhvr>
                                      <p:tavLst>
                                        <p:tav tm="0">
                                          <p:val>
                                            <p:fltVal val="0"/>
                                          </p:val>
                                        </p:tav>
                                        <p:tav tm="100000">
                                          <p:val>
                                            <p:strVal val="#ppt_w"/>
                                          </p:val>
                                        </p:tav>
                                      </p:tavLst>
                                    </p:anim>
                                    <p:anim calcmode="lin" valueType="num">
                                      <p:cBhvr>
                                        <p:cTn id="22" dur="22000" fill="hold"/>
                                        <p:tgtEl>
                                          <p:spTgt spid="5"/>
                                        </p:tgtEl>
                                        <p:attrNameLst>
                                          <p:attrName>ppt_h</p:attrName>
                                        </p:attrNameLst>
                                      </p:cBhvr>
                                      <p:tavLst>
                                        <p:tav tm="0">
                                          <p:val>
                                            <p:fltVal val="0"/>
                                          </p:val>
                                        </p:tav>
                                        <p:tav tm="100000">
                                          <p:val>
                                            <p:strVal val="#ppt_h"/>
                                          </p:val>
                                        </p:tav>
                                      </p:tavLst>
                                    </p:anim>
                                    <p:animEffect transition="in" filter="fade">
                                      <p:cBhvr>
                                        <p:cTn id="23" dur="22000"/>
                                        <p:tgtEl>
                                          <p:spTgt spid="5"/>
                                        </p:tgtEl>
                                      </p:cBhvr>
                                    </p:animEffect>
                                  </p:childTnLst>
                                </p:cTn>
                              </p:par>
                            </p:childTnLst>
                          </p:cTn>
                        </p:par>
                        <p:par>
                          <p:cTn id="24" fill="hold">
                            <p:stCondLst>
                              <p:cond delay="2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44" presetClass="path" presetSubtype="0" accel="50000" decel="50000" fill="hold" nodeType="clickEffect">
                                  <p:stCondLst>
                                    <p:cond delay="0"/>
                                  </p:stCondLst>
                                  <p:childTnLst>
                                    <p:animMotion origin="layout" path="M -0.00026 0.00139 C 0.0013 -0.04375 -0.02187 -0.18148 0.01406 -0.21621 C 0.04792 -0.22685 0.05352 -0.18982 0.06979 -0.15857 " pathEditMode="relative" rAng="0" ptsTypes="AAA">
                                      <p:cBhvr>
                                        <p:cTn id="48" dur="500" fill="hold"/>
                                        <p:tgtEl>
                                          <p:spTgt spid="26"/>
                                        </p:tgtEl>
                                        <p:attrNameLst>
                                          <p:attrName>ppt_x</p:attrName>
                                          <p:attrName>ppt_y</p:attrName>
                                        </p:attrNameLst>
                                      </p:cBhvr>
                                      <p:rCtr x="3203" y="-10995"/>
                                    </p:animMotion>
                                  </p:childTnLst>
                                  <p:subTnLst>
                                    <p:audio>
                                      <p:cMediaNode>
                                        <p:cTn display="0" masterRel="sameClick">
                                          <p:stCondLst>
                                            <p:cond evt="begin" delay="0">
                                              <p:tn val="47"/>
                                            </p:cond>
                                          </p:stCondLst>
                                          <p:endCondLst>
                                            <p:cond evt="onStopAudio" delay="0">
                                              <p:tgtEl>
                                                <p:sldTgt/>
                                              </p:tgtEl>
                                            </p:cond>
                                          </p:endCondLst>
                                        </p:cTn>
                                        <p:tgtEl>
                                          <p:sndTgt r:embed="rId4" name="whoosh.wav"/>
                                        </p:tgtEl>
                                      </p:cMediaNode>
                                    </p:audio>
                                  </p:subTnLst>
                                </p:cTn>
                              </p:par>
                              <p:par>
                                <p:cTn id="49" presetID="6" presetClass="emph" presetSubtype="0" fill="hold" nodeType="withEffect">
                                  <p:stCondLst>
                                    <p:cond delay="0"/>
                                  </p:stCondLst>
                                  <p:childTnLst>
                                    <p:animScale>
                                      <p:cBhvr>
                                        <p:cTn id="50" dur="500" fill="hold"/>
                                        <p:tgtEl>
                                          <p:spTgt spid="26"/>
                                        </p:tgtEl>
                                      </p:cBhvr>
                                      <p:by x="97000" y="97000"/>
                                    </p:animScale>
                                  </p:childTnLst>
                                </p:cTn>
                              </p:par>
                            </p:childTnLst>
                          </p:cTn>
                        </p:par>
                      </p:childTnLst>
                    </p:cTn>
                  </p:par>
                  <p:par>
                    <p:cTn id="51" fill="hold">
                      <p:stCondLst>
                        <p:cond delay="indefinite"/>
                      </p:stCondLst>
                      <p:childTnLst>
                        <p:par>
                          <p:cTn id="52" fill="hold">
                            <p:stCondLst>
                              <p:cond delay="0"/>
                            </p:stCondLst>
                            <p:childTnLst>
                              <p:par>
                                <p:cTn id="53" presetID="44" presetClass="path" presetSubtype="0" accel="50000" decel="50000" fill="hold" nodeType="clickEffect">
                                  <p:stCondLst>
                                    <p:cond delay="0"/>
                                  </p:stCondLst>
                                  <p:childTnLst>
                                    <p:animMotion origin="layout" path="M 0.06979 -0.15857 C 0.07995 -0.21134 0.05065 -0.33218 0.10143 -0.34699 C 0.14714 -0.35371 0.15716 -0.33426 0.16576 -0.28125 " pathEditMode="relative" rAng="0" ptsTypes="AAA">
                                      <p:cBhvr>
                                        <p:cTn id="54" dur="500" fill="hold"/>
                                        <p:tgtEl>
                                          <p:spTgt spid="26"/>
                                        </p:tgtEl>
                                        <p:attrNameLst>
                                          <p:attrName>ppt_x</p:attrName>
                                          <p:attrName>ppt_y</p:attrName>
                                        </p:attrNameLst>
                                      </p:cBhvr>
                                      <p:rCtr x="4792" y="-9491"/>
                                    </p:animMotion>
                                  </p:childTnLst>
                                  <p:subTnLst>
                                    <p:audio>
                                      <p:cMediaNode>
                                        <p:cTn display="0" masterRel="sameClick">
                                          <p:stCondLst>
                                            <p:cond evt="begin" delay="0">
                                              <p:tn val="53"/>
                                            </p:cond>
                                          </p:stCondLst>
                                          <p:endCondLst>
                                            <p:cond evt="onStopAudio" delay="0">
                                              <p:tgtEl>
                                                <p:sldTgt/>
                                              </p:tgtEl>
                                            </p:cond>
                                          </p:endCondLst>
                                        </p:cTn>
                                        <p:tgtEl>
                                          <p:sndTgt r:embed="rId4" name="whoosh.wav"/>
                                        </p:tgtEl>
                                      </p:cMediaNode>
                                    </p:audio>
                                  </p:subTnLst>
                                </p:cTn>
                              </p:par>
                              <p:par>
                                <p:cTn id="55" presetID="6" presetClass="emph" presetSubtype="0" fill="hold" nodeType="withEffect">
                                  <p:stCondLst>
                                    <p:cond delay="0"/>
                                  </p:stCondLst>
                                  <p:childTnLst>
                                    <p:animScale>
                                      <p:cBhvr>
                                        <p:cTn id="56" dur="500" fill="hold"/>
                                        <p:tgtEl>
                                          <p:spTgt spid="26"/>
                                        </p:tgtEl>
                                      </p:cBhvr>
                                      <p:by x="94000" y="94000"/>
                                    </p:animScale>
                                  </p:childTnLst>
                                </p:cTn>
                              </p:par>
                            </p:childTnLst>
                          </p:cTn>
                        </p:par>
                      </p:childTnLst>
                    </p:cTn>
                  </p:par>
                  <p:par>
                    <p:cTn id="57" fill="hold">
                      <p:stCondLst>
                        <p:cond delay="indefinite"/>
                      </p:stCondLst>
                      <p:childTnLst>
                        <p:par>
                          <p:cTn id="58" fill="hold">
                            <p:stCondLst>
                              <p:cond delay="0"/>
                            </p:stCondLst>
                            <p:childTnLst>
                              <p:par>
                                <p:cTn id="59" presetID="44" presetClass="path" presetSubtype="0" accel="50000" decel="50000" fill="hold" nodeType="clickEffect">
                                  <p:stCondLst>
                                    <p:cond delay="0"/>
                                  </p:stCondLst>
                                  <p:childTnLst>
                                    <p:animMotion origin="layout" path="M 0.16576 -0.28125 C 0.1642 -0.34121 0.14883 -0.42246 0.18972 -0.43982 C 0.21797 -0.43935 0.21641 -0.42848 0.22878 -0.40764 " pathEditMode="relative" rAng="0" ptsTypes="AAA">
                                      <p:cBhvr>
                                        <p:cTn id="60" dur="500" fill="hold"/>
                                        <p:tgtEl>
                                          <p:spTgt spid="26"/>
                                        </p:tgtEl>
                                        <p:attrNameLst>
                                          <p:attrName>ppt_x</p:attrName>
                                          <p:attrName>ppt_y</p:attrName>
                                        </p:attrNameLst>
                                      </p:cBhvr>
                                      <p:rCtr x="2943" y="-7940"/>
                                    </p:animMotion>
                                  </p:childTnLst>
                                  <p:subTnLst>
                                    <p:audio>
                                      <p:cMediaNode>
                                        <p:cTn display="0" masterRel="sameClick">
                                          <p:stCondLst>
                                            <p:cond evt="begin" delay="0">
                                              <p:tn val="59"/>
                                            </p:cond>
                                          </p:stCondLst>
                                          <p:endCondLst>
                                            <p:cond evt="onStopAudio" delay="0">
                                              <p:tgtEl>
                                                <p:sldTgt/>
                                              </p:tgtEl>
                                            </p:cond>
                                          </p:endCondLst>
                                        </p:cTn>
                                        <p:tgtEl>
                                          <p:sndTgt r:embed="rId4" name="whoosh.wav"/>
                                        </p:tgtEl>
                                      </p:cMediaNode>
                                    </p:audio>
                                  </p:subTnLst>
                                </p:cTn>
                              </p:par>
                              <p:par>
                                <p:cTn id="61" presetID="6" presetClass="emph" presetSubtype="0" fill="hold" nodeType="withEffect">
                                  <p:stCondLst>
                                    <p:cond delay="0"/>
                                  </p:stCondLst>
                                  <p:childTnLst>
                                    <p:animScale>
                                      <p:cBhvr>
                                        <p:cTn id="62" dur="500" fill="hold"/>
                                        <p:tgtEl>
                                          <p:spTgt spid="26"/>
                                        </p:tgtEl>
                                      </p:cBhvr>
                                      <p:by x="91000" y="91000"/>
                                    </p:animScale>
                                  </p:childTnLst>
                                </p:cTn>
                              </p:par>
                            </p:childTnLst>
                          </p:cTn>
                        </p:par>
                      </p:childTnLst>
                    </p:cTn>
                  </p:par>
                  <p:par>
                    <p:cTn id="63" fill="hold">
                      <p:stCondLst>
                        <p:cond delay="indefinite"/>
                      </p:stCondLst>
                      <p:childTnLst>
                        <p:par>
                          <p:cTn id="64" fill="hold">
                            <p:stCondLst>
                              <p:cond delay="0"/>
                            </p:stCondLst>
                            <p:childTnLst>
                              <p:par>
                                <p:cTn id="65" presetID="44" presetClass="path" presetSubtype="0" accel="50000" decel="50000" fill="hold" nodeType="clickEffect">
                                  <p:stCondLst>
                                    <p:cond delay="0"/>
                                  </p:stCondLst>
                                  <p:childTnLst>
                                    <p:animMotion origin="layout" path="M 0.22878 -0.40764 C 0.22761 -0.47269 0.20039 -0.56644 0.24115 -0.5831 C 0.26472 -0.57616 0.2569 -0.55718 0.26914 -0.53912 " pathEditMode="relative" rAng="0" ptsTypes="AAA">
                                      <p:cBhvr>
                                        <p:cTn id="66" dur="500" fill="hold"/>
                                        <p:tgtEl>
                                          <p:spTgt spid="26"/>
                                        </p:tgtEl>
                                        <p:attrNameLst>
                                          <p:attrName>ppt_x</p:attrName>
                                          <p:attrName>ppt_y</p:attrName>
                                        </p:attrNameLst>
                                      </p:cBhvr>
                                      <p:rCtr x="1523" y="-8773"/>
                                    </p:animMotion>
                                  </p:childTnLst>
                                  <p:subTnLst>
                                    <p:audio>
                                      <p:cMediaNode>
                                        <p:cTn display="0" masterRel="sameClick">
                                          <p:stCondLst>
                                            <p:cond evt="begin" delay="0">
                                              <p:tn val="65"/>
                                            </p:cond>
                                          </p:stCondLst>
                                          <p:endCondLst>
                                            <p:cond evt="onStopAudio" delay="0">
                                              <p:tgtEl>
                                                <p:sldTgt/>
                                              </p:tgtEl>
                                            </p:cond>
                                          </p:endCondLst>
                                        </p:cTn>
                                        <p:tgtEl>
                                          <p:sndTgt r:embed="rId4" name="whoosh.wav"/>
                                        </p:tgtEl>
                                      </p:cMediaNode>
                                    </p:audio>
                                  </p:subTnLst>
                                </p:cTn>
                              </p:par>
                              <p:par>
                                <p:cTn id="67" presetID="6" presetClass="emph" presetSubtype="0" fill="hold" nodeType="withEffect">
                                  <p:stCondLst>
                                    <p:cond delay="0"/>
                                  </p:stCondLst>
                                  <p:childTnLst>
                                    <p:animScale>
                                      <p:cBhvr>
                                        <p:cTn id="68" dur="500" fill="hold"/>
                                        <p:tgtEl>
                                          <p:spTgt spid="26"/>
                                        </p:tgtEl>
                                      </p:cBhvr>
                                      <p:by x="88000" y="88000"/>
                                    </p:animScale>
                                  </p:childTnLst>
                                </p:cTn>
                              </p:par>
                            </p:childTnLst>
                          </p:cTn>
                        </p:par>
                      </p:childTnLst>
                    </p:cTn>
                  </p:par>
                  <p:par>
                    <p:cTn id="69" fill="hold">
                      <p:stCondLst>
                        <p:cond delay="indefinite"/>
                      </p:stCondLst>
                      <p:childTnLst>
                        <p:par>
                          <p:cTn id="70" fill="hold">
                            <p:stCondLst>
                              <p:cond delay="0"/>
                            </p:stCondLst>
                            <p:childTnLst>
                              <p:par>
                                <p:cTn id="71" presetID="44" presetClass="path" presetSubtype="0" accel="50000" decel="50000" fill="hold" nodeType="clickEffect">
                                  <p:stCondLst>
                                    <p:cond delay="0"/>
                                  </p:stCondLst>
                                  <p:childTnLst>
                                    <p:animMotion origin="layout" path="M 0.26914 -0.53912 C 0.26289 -0.60301 0.24909 -0.69977 0.2901 -0.71597 C 0.33138 -0.71597 0.32044 -0.70185 0.32878 -0.68356 " pathEditMode="relative" rAng="0" ptsTypes="AAA">
                                      <p:cBhvr>
                                        <p:cTn id="72" dur="500" fill="hold"/>
                                        <p:tgtEl>
                                          <p:spTgt spid="26"/>
                                        </p:tgtEl>
                                        <p:attrNameLst>
                                          <p:attrName>ppt_x</p:attrName>
                                          <p:attrName>ppt_y</p:attrName>
                                        </p:attrNameLst>
                                      </p:cBhvr>
                                      <p:rCtr x="2617" y="-8843"/>
                                    </p:animMotion>
                                  </p:childTnLst>
                                  <p:subTnLst>
                                    <p:audio>
                                      <p:cMediaNode>
                                        <p:cTn display="0" masterRel="sameClick">
                                          <p:stCondLst>
                                            <p:cond evt="begin" delay="0">
                                              <p:tn val="71"/>
                                            </p:cond>
                                          </p:stCondLst>
                                          <p:endCondLst>
                                            <p:cond evt="onStopAudio" delay="0">
                                              <p:tgtEl>
                                                <p:sldTgt/>
                                              </p:tgtEl>
                                            </p:cond>
                                          </p:endCondLst>
                                        </p:cTn>
                                        <p:tgtEl>
                                          <p:sndTgt r:embed="rId4" name="whoosh.wav"/>
                                        </p:tgtEl>
                                      </p:cMediaNode>
                                    </p:audio>
                                  </p:subTnLst>
                                </p:cTn>
                              </p:par>
                              <p:par>
                                <p:cTn id="73" presetID="6" presetClass="emph" presetSubtype="0" fill="hold" nodeType="withEffect">
                                  <p:stCondLst>
                                    <p:cond delay="0"/>
                                  </p:stCondLst>
                                  <p:childTnLst>
                                    <p:animScale>
                                      <p:cBhvr>
                                        <p:cTn id="74" dur="500" fill="hold"/>
                                        <p:tgtEl>
                                          <p:spTgt spid="26"/>
                                        </p:tgtEl>
                                      </p:cBhvr>
                                      <p:by x="85000" y="85000"/>
                                    </p:animScale>
                                  </p:childTnLst>
                                </p:cTn>
                              </p:par>
                            </p:childTnLst>
                          </p:cTn>
                        </p:par>
                        <p:par>
                          <p:cTn id="75" fill="hold">
                            <p:stCondLst>
                              <p:cond delay="500"/>
                            </p:stCondLst>
                            <p:childTnLst>
                              <p:par>
                                <p:cTn id="76" presetID="2" presetClass="entr" presetSubtype="4" fill="hold" grpId="1" nodeType="afterEffect">
                                  <p:stCondLst>
                                    <p:cond delay="0"/>
                                  </p:stCondLst>
                                  <p:childTnLst>
                                    <p:set>
                                      <p:cBhvr>
                                        <p:cTn id="77" dur="1" fill="hold">
                                          <p:stCondLst>
                                            <p:cond delay="0"/>
                                          </p:stCondLst>
                                        </p:cTn>
                                        <p:tgtEl>
                                          <p:spTgt spid="81"/>
                                        </p:tgtEl>
                                        <p:attrNameLst>
                                          <p:attrName>style.visibility</p:attrName>
                                        </p:attrNameLst>
                                      </p:cBhvr>
                                      <p:to>
                                        <p:strVal val="visible"/>
                                      </p:to>
                                    </p:set>
                                    <p:anim calcmode="lin" valueType="num">
                                      <p:cBhvr additive="base">
                                        <p:cTn id="78" dur="500" fill="hold"/>
                                        <p:tgtEl>
                                          <p:spTgt spid="81"/>
                                        </p:tgtEl>
                                        <p:attrNameLst>
                                          <p:attrName>ppt_x</p:attrName>
                                        </p:attrNameLst>
                                      </p:cBhvr>
                                      <p:tavLst>
                                        <p:tav tm="0">
                                          <p:val>
                                            <p:strVal val="#ppt_x"/>
                                          </p:val>
                                        </p:tav>
                                        <p:tav tm="100000">
                                          <p:val>
                                            <p:strVal val="#ppt_x"/>
                                          </p:val>
                                        </p:tav>
                                      </p:tavLst>
                                    </p:anim>
                                    <p:anim calcmode="lin" valueType="num">
                                      <p:cBhvr additive="base">
                                        <p:cTn id="79" dur="500" fill="hold"/>
                                        <p:tgtEl>
                                          <p:spTgt spid="8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6"/>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6"/>
                  </p:tgtEl>
                </p:cond>
              </p:nextCondLst>
            </p:seq>
            <p:seq concurrent="1" nextAc="seek">
              <p:cTn id="80" restart="whenNotActive" fill="hold" evtFilter="cancelBubble" nodeType="interactiveSeq">
                <p:stCondLst>
                  <p:cond evt="onClick" delay="0">
                    <p:tgtEl>
                      <p:spTgt spid="25"/>
                    </p:tgtEl>
                  </p:cond>
                </p:stCondLst>
                <p:endSync evt="end" delay="0">
                  <p:rtn val="all"/>
                </p:endSync>
                <p:childTnLst>
                  <p:par>
                    <p:cTn id="81" fill="hold">
                      <p:stCondLst>
                        <p:cond delay="0"/>
                      </p:stCondLst>
                      <p:childTnLst>
                        <p:par>
                          <p:cTn id="82" fill="hold">
                            <p:stCondLst>
                              <p:cond delay="0"/>
                            </p:stCondLst>
                            <p:childTnLst>
                              <p:par>
                                <p:cTn id="83" presetID="44" presetClass="path" presetSubtype="0" accel="50000" decel="50000" fill="hold" nodeType="clickEffect">
                                  <p:stCondLst>
                                    <p:cond delay="0"/>
                                  </p:stCondLst>
                                  <p:childTnLst>
                                    <p:animMotion origin="layout" path="M -0.0052 -0.04908 C -0.00091 -0.11852 0.02852 -0.28125 -0.04114 -0.31088 C -0.072 -0.32662 -0.09414 -0.16551 -0.09557 -0.12454 " pathEditMode="relative" rAng="0" ptsTypes="AAA">
                                      <p:cBhvr>
                                        <p:cTn id="84" dur="500" fill="hold"/>
                                        <p:tgtEl>
                                          <p:spTgt spid="25"/>
                                        </p:tgtEl>
                                        <p:attrNameLst>
                                          <p:attrName>ppt_x</p:attrName>
                                          <p:attrName>ppt_y</p:attrName>
                                        </p:attrNameLst>
                                      </p:cBhvr>
                                      <p:rCtr x="-4023" y="-13148"/>
                                    </p:animMotion>
                                  </p:childTnLst>
                                  <p:subTnLst>
                                    <p:audio>
                                      <p:cMediaNode>
                                        <p:cTn display="0" masterRel="sameClick">
                                          <p:stCondLst>
                                            <p:cond evt="begin" delay="0">
                                              <p:tn val="83"/>
                                            </p:cond>
                                          </p:stCondLst>
                                          <p:endCondLst>
                                            <p:cond evt="onStopAudio" delay="0">
                                              <p:tgtEl>
                                                <p:sldTgt/>
                                              </p:tgtEl>
                                            </p:cond>
                                          </p:endCondLst>
                                        </p:cTn>
                                        <p:tgtEl>
                                          <p:sndTgt r:embed="rId4" name="whoosh.wav"/>
                                        </p:tgtEl>
                                      </p:cMediaNode>
                                    </p:audio>
                                  </p:subTnLst>
                                </p:cTn>
                              </p:par>
                              <p:par>
                                <p:cTn id="85" presetID="6" presetClass="emph" presetSubtype="0" fill="hold" nodeType="withEffect">
                                  <p:stCondLst>
                                    <p:cond delay="0"/>
                                  </p:stCondLst>
                                  <p:childTnLst>
                                    <p:animScale>
                                      <p:cBhvr>
                                        <p:cTn id="86" dur="500" fill="hold"/>
                                        <p:tgtEl>
                                          <p:spTgt spid="25"/>
                                        </p:tgtEl>
                                      </p:cBhvr>
                                      <p:by x="97000" y="97000"/>
                                    </p:animScale>
                                  </p:childTnLst>
                                </p:cTn>
                              </p:par>
                            </p:childTnLst>
                          </p:cTn>
                        </p:par>
                      </p:childTnLst>
                    </p:cTn>
                  </p:par>
                  <p:par>
                    <p:cTn id="87" fill="hold">
                      <p:stCondLst>
                        <p:cond delay="indefinite"/>
                      </p:stCondLst>
                      <p:childTnLst>
                        <p:par>
                          <p:cTn id="88" fill="hold">
                            <p:stCondLst>
                              <p:cond delay="0"/>
                            </p:stCondLst>
                            <p:childTnLst>
                              <p:par>
                                <p:cTn id="89" presetID="51" presetClass="path" presetSubtype="0" accel="50000" decel="50000" fill="hold" nodeType="clickEffect">
                                  <p:stCondLst>
                                    <p:cond delay="0"/>
                                  </p:stCondLst>
                                  <p:childTnLst>
                                    <p:animMotion origin="layout" path="M -0.09557 -0.12454 C -0.0983 -0.19838 -0.07851 -0.40116 -0.14518 -0.40417 C -0.17369 -0.40764 -0.17734 -0.31991 -0.18841 -0.2544 " pathEditMode="relative" rAng="0" ptsTypes="AAA">
                                      <p:cBhvr>
                                        <p:cTn id="90" dur="500" fill="hold"/>
                                        <p:tgtEl>
                                          <p:spTgt spid="25"/>
                                        </p:tgtEl>
                                        <p:attrNameLst>
                                          <p:attrName>ppt_x</p:attrName>
                                          <p:attrName>ppt_y</p:attrName>
                                        </p:attrNameLst>
                                      </p:cBhvr>
                                      <p:rCtr x="-4609" y="-13981"/>
                                    </p:animMotion>
                                  </p:childTnLst>
                                  <p:subTnLst>
                                    <p:audio>
                                      <p:cMediaNode>
                                        <p:cTn display="0" masterRel="sameClick">
                                          <p:stCondLst>
                                            <p:cond evt="begin" delay="0">
                                              <p:tn val="89"/>
                                            </p:cond>
                                          </p:stCondLst>
                                          <p:endCondLst>
                                            <p:cond evt="onStopAudio" delay="0">
                                              <p:tgtEl>
                                                <p:sldTgt/>
                                              </p:tgtEl>
                                            </p:cond>
                                          </p:endCondLst>
                                        </p:cTn>
                                        <p:tgtEl>
                                          <p:sndTgt r:embed="rId4" name="whoosh.wav"/>
                                        </p:tgtEl>
                                      </p:cMediaNode>
                                    </p:audio>
                                  </p:subTnLst>
                                </p:cTn>
                              </p:par>
                              <p:par>
                                <p:cTn id="91" presetID="6" presetClass="emph" presetSubtype="0" fill="hold" nodeType="withEffect">
                                  <p:stCondLst>
                                    <p:cond delay="0"/>
                                  </p:stCondLst>
                                  <p:childTnLst>
                                    <p:animScale>
                                      <p:cBhvr>
                                        <p:cTn id="92" dur="500" fill="hold"/>
                                        <p:tgtEl>
                                          <p:spTgt spid="25"/>
                                        </p:tgtEl>
                                      </p:cBhvr>
                                      <p:by x="94000" y="94000"/>
                                    </p:animScale>
                                  </p:childTnLst>
                                </p:cTn>
                              </p:par>
                            </p:childTnLst>
                          </p:cTn>
                        </p:par>
                      </p:childTnLst>
                    </p:cTn>
                  </p:par>
                  <p:par>
                    <p:cTn id="93" fill="hold">
                      <p:stCondLst>
                        <p:cond delay="indefinite"/>
                      </p:stCondLst>
                      <p:childTnLst>
                        <p:par>
                          <p:cTn id="94" fill="hold">
                            <p:stCondLst>
                              <p:cond delay="0"/>
                            </p:stCondLst>
                            <p:childTnLst>
                              <p:par>
                                <p:cTn id="95" presetID="51" presetClass="path" presetSubtype="0" accel="50000" decel="50000" fill="hold" nodeType="clickEffect">
                                  <p:stCondLst>
                                    <p:cond delay="0"/>
                                  </p:stCondLst>
                                  <p:childTnLst>
                                    <p:animMotion origin="layout" path="M -0.18841 -0.2544 C -0.18515 -0.32547 -0.1457 -0.42732 -0.18073 -0.45996 C -0.2108 -0.46968 -0.22461 -0.39931 -0.22474 -0.3632 " pathEditMode="relative" rAng="0" ptsTypes="AAA">
                                      <p:cBhvr>
                                        <p:cTn id="96" dur="500" fill="hold"/>
                                        <p:tgtEl>
                                          <p:spTgt spid="25"/>
                                        </p:tgtEl>
                                        <p:attrNameLst>
                                          <p:attrName>ppt_x</p:attrName>
                                          <p:attrName>ppt_y</p:attrName>
                                        </p:attrNameLst>
                                      </p:cBhvr>
                                      <p:rCtr x="-716" y="-10324"/>
                                    </p:animMotion>
                                  </p:childTnLst>
                                  <p:subTnLst>
                                    <p:audio>
                                      <p:cMediaNode>
                                        <p:cTn display="0" masterRel="sameClick">
                                          <p:stCondLst>
                                            <p:cond evt="begin" delay="0">
                                              <p:tn val="95"/>
                                            </p:cond>
                                          </p:stCondLst>
                                          <p:endCondLst>
                                            <p:cond evt="onStopAudio" delay="0">
                                              <p:tgtEl>
                                                <p:sldTgt/>
                                              </p:tgtEl>
                                            </p:cond>
                                          </p:endCondLst>
                                        </p:cTn>
                                        <p:tgtEl>
                                          <p:sndTgt r:embed="rId4" name="whoosh.wav"/>
                                        </p:tgtEl>
                                      </p:cMediaNode>
                                    </p:audio>
                                  </p:subTnLst>
                                </p:cTn>
                              </p:par>
                              <p:par>
                                <p:cTn id="97" presetID="6" presetClass="emph" presetSubtype="0" fill="hold" nodeType="withEffect">
                                  <p:stCondLst>
                                    <p:cond delay="0"/>
                                  </p:stCondLst>
                                  <p:childTnLst>
                                    <p:animScale>
                                      <p:cBhvr>
                                        <p:cTn id="98" dur="500" fill="hold"/>
                                        <p:tgtEl>
                                          <p:spTgt spid="25"/>
                                        </p:tgtEl>
                                      </p:cBhvr>
                                      <p:by x="91000" y="91000"/>
                                    </p:animScale>
                                  </p:childTnLst>
                                </p:cTn>
                              </p:par>
                            </p:childTnLst>
                          </p:cTn>
                        </p:par>
                      </p:childTnLst>
                    </p:cTn>
                  </p:par>
                  <p:par>
                    <p:cTn id="99" fill="hold">
                      <p:stCondLst>
                        <p:cond delay="indefinite"/>
                      </p:stCondLst>
                      <p:childTnLst>
                        <p:par>
                          <p:cTn id="100" fill="hold">
                            <p:stCondLst>
                              <p:cond delay="0"/>
                            </p:stCondLst>
                            <p:childTnLst>
                              <p:par>
                                <p:cTn id="101" presetID="51" presetClass="path" presetSubtype="0" accel="50000" decel="50000" fill="hold" nodeType="clickEffect">
                                  <p:stCondLst>
                                    <p:cond delay="0"/>
                                  </p:stCondLst>
                                  <p:childTnLst>
                                    <p:animMotion origin="layout" path="M -0.22474 -0.36319 C -0.22695 -0.35856 -0.20586 -0.56574 -0.24414 -0.59699 C -0.27708 -0.59027 -0.29218 -0.52708 -0.29544 -0.48402 " pathEditMode="relative" rAng="0" ptsTypes="AAA">
                                      <p:cBhvr>
                                        <p:cTn id="102" dur="500" fill="hold"/>
                                        <p:tgtEl>
                                          <p:spTgt spid="25"/>
                                        </p:tgtEl>
                                        <p:attrNameLst>
                                          <p:attrName>ppt_x</p:attrName>
                                          <p:attrName>ppt_y</p:attrName>
                                        </p:attrNameLst>
                                      </p:cBhvr>
                                      <p:rCtr x="-3346" y="-11690"/>
                                    </p:animMotion>
                                  </p:childTnLst>
                                  <p:subTnLst>
                                    <p:audio>
                                      <p:cMediaNode>
                                        <p:cTn display="0" masterRel="sameClick">
                                          <p:stCondLst>
                                            <p:cond evt="begin" delay="0">
                                              <p:tn val="101"/>
                                            </p:cond>
                                          </p:stCondLst>
                                          <p:endCondLst>
                                            <p:cond evt="onStopAudio" delay="0">
                                              <p:tgtEl>
                                                <p:sldTgt/>
                                              </p:tgtEl>
                                            </p:cond>
                                          </p:endCondLst>
                                        </p:cTn>
                                        <p:tgtEl>
                                          <p:sndTgt r:embed="rId4" name="whoosh.wav"/>
                                        </p:tgtEl>
                                      </p:cMediaNode>
                                    </p:audio>
                                  </p:subTnLst>
                                </p:cTn>
                              </p:par>
                              <p:par>
                                <p:cTn id="103" presetID="6" presetClass="emph" presetSubtype="0" fill="hold" nodeType="withEffect">
                                  <p:stCondLst>
                                    <p:cond delay="0"/>
                                  </p:stCondLst>
                                  <p:childTnLst>
                                    <p:animScale>
                                      <p:cBhvr>
                                        <p:cTn id="104" dur="500" fill="hold"/>
                                        <p:tgtEl>
                                          <p:spTgt spid="25"/>
                                        </p:tgtEl>
                                      </p:cBhvr>
                                      <p:by x="88000" y="88000"/>
                                    </p:animScale>
                                  </p:childTnLst>
                                </p:cTn>
                              </p:par>
                            </p:childTnLst>
                          </p:cTn>
                        </p:par>
                      </p:childTnLst>
                    </p:cTn>
                  </p:par>
                  <p:par>
                    <p:cTn id="105" fill="hold">
                      <p:stCondLst>
                        <p:cond delay="indefinite"/>
                      </p:stCondLst>
                      <p:childTnLst>
                        <p:par>
                          <p:cTn id="106" fill="hold">
                            <p:stCondLst>
                              <p:cond delay="0"/>
                            </p:stCondLst>
                            <p:childTnLst>
                              <p:par>
                                <p:cTn id="107" presetID="51" presetClass="path" presetSubtype="0" accel="50000" decel="50000" fill="hold" nodeType="clickEffect">
                                  <p:stCondLst>
                                    <p:cond delay="0"/>
                                  </p:stCondLst>
                                  <p:childTnLst>
                                    <p:animMotion origin="layout" path="M -0.29544 -0.48402 C -0.29557 -0.53518 -0.24414 -0.7331 -0.30234 -0.73217 C -0.32395 -0.72986 -0.33645 -0.63796 -0.33958 -0.61226 " pathEditMode="relative" rAng="0" ptsTypes="AAA">
                                      <p:cBhvr>
                                        <p:cTn id="108" dur="500" fill="hold"/>
                                        <p:tgtEl>
                                          <p:spTgt spid="25"/>
                                        </p:tgtEl>
                                        <p:attrNameLst>
                                          <p:attrName>ppt_x</p:attrName>
                                          <p:attrName>ppt_y</p:attrName>
                                        </p:attrNameLst>
                                      </p:cBhvr>
                                      <p:rCtr x="-1159" y="-12407"/>
                                    </p:animMotion>
                                  </p:childTnLst>
                                  <p:subTnLst>
                                    <p:audio>
                                      <p:cMediaNode>
                                        <p:cTn display="0" masterRel="sameClick">
                                          <p:stCondLst>
                                            <p:cond evt="begin" delay="0">
                                              <p:tn val="107"/>
                                            </p:cond>
                                          </p:stCondLst>
                                          <p:endCondLst>
                                            <p:cond evt="onStopAudio" delay="0">
                                              <p:tgtEl>
                                                <p:sldTgt/>
                                              </p:tgtEl>
                                            </p:cond>
                                          </p:endCondLst>
                                        </p:cTn>
                                        <p:tgtEl>
                                          <p:sndTgt r:embed="rId4" name="whoosh.wav"/>
                                        </p:tgtEl>
                                      </p:cMediaNode>
                                    </p:audio>
                                  </p:subTnLst>
                                </p:cTn>
                              </p:par>
                              <p:par>
                                <p:cTn id="109" presetID="6" presetClass="emph" presetSubtype="0" fill="hold" nodeType="withEffect">
                                  <p:stCondLst>
                                    <p:cond delay="0"/>
                                  </p:stCondLst>
                                  <p:childTnLst>
                                    <p:animScale>
                                      <p:cBhvr>
                                        <p:cTn id="110" dur="500" fill="hold"/>
                                        <p:tgtEl>
                                          <p:spTgt spid="25"/>
                                        </p:tgtEl>
                                      </p:cBhvr>
                                      <p:by x="85000" y="85000"/>
                                    </p:animScale>
                                  </p:childTnLst>
                                </p:cTn>
                              </p:par>
                            </p:childTnLst>
                          </p:cTn>
                        </p:par>
                        <p:par>
                          <p:cTn id="111" fill="hold">
                            <p:stCondLst>
                              <p:cond delay="500"/>
                            </p:stCondLst>
                            <p:childTnLst>
                              <p:par>
                                <p:cTn id="112" presetID="2" presetClass="entr" presetSubtype="4" fill="hold" grpId="1" nodeType="afterEffect">
                                  <p:stCondLst>
                                    <p:cond delay="0"/>
                                  </p:stCondLst>
                                  <p:childTnLst>
                                    <p:set>
                                      <p:cBhvr>
                                        <p:cTn id="113" dur="1" fill="hold">
                                          <p:stCondLst>
                                            <p:cond delay="0"/>
                                          </p:stCondLst>
                                        </p:cTn>
                                        <p:tgtEl>
                                          <p:spTgt spid="83"/>
                                        </p:tgtEl>
                                        <p:attrNameLst>
                                          <p:attrName>style.visibility</p:attrName>
                                        </p:attrNameLst>
                                      </p:cBhvr>
                                      <p:to>
                                        <p:strVal val="visible"/>
                                      </p:to>
                                    </p:set>
                                    <p:anim calcmode="lin" valueType="num">
                                      <p:cBhvr additive="base">
                                        <p:cTn id="114" dur="500" fill="hold"/>
                                        <p:tgtEl>
                                          <p:spTgt spid="83"/>
                                        </p:tgtEl>
                                        <p:attrNameLst>
                                          <p:attrName>ppt_x</p:attrName>
                                        </p:attrNameLst>
                                      </p:cBhvr>
                                      <p:tavLst>
                                        <p:tav tm="0">
                                          <p:val>
                                            <p:strVal val="#ppt_x"/>
                                          </p:val>
                                        </p:tav>
                                        <p:tav tm="100000">
                                          <p:val>
                                            <p:strVal val="#ppt_x"/>
                                          </p:val>
                                        </p:tav>
                                      </p:tavLst>
                                    </p:anim>
                                    <p:anim calcmode="lin" valueType="num">
                                      <p:cBhvr additive="base">
                                        <p:cTn id="115" dur="500" fill="hold"/>
                                        <p:tgtEl>
                                          <p:spTgt spid="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2"/>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5"/>
                  </p:tgtEl>
                </p:cond>
              </p:nextCondLst>
            </p:seq>
            <p:seq concurrent="1" nextAc="seek">
              <p:cTn id="116" restart="whenNotActive" fill="hold" evtFilter="cancelBubble" nodeType="interactiveSeq">
                <p:stCondLst>
                  <p:cond evt="onClick" delay="0">
                    <p:tgtEl>
                      <p:spTgt spid="42"/>
                    </p:tgtEl>
                  </p:cond>
                </p:stCondLst>
                <p:endSync evt="end" delay="0">
                  <p:rtn val="all"/>
                </p:endSync>
                <p:childTnLst>
                  <p:par>
                    <p:cTn id="117" fill="hold">
                      <p:stCondLst>
                        <p:cond delay="0"/>
                      </p:stCondLst>
                      <p:childTnLst>
                        <p:par>
                          <p:cTn id="118" fill="hold">
                            <p:stCondLst>
                              <p:cond delay="0"/>
                            </p:stCondLst>
                            <p:childTnLst>
                              <p:par>
                                <p:cTn id="119" presetID="1" presetClass="emph" presetSubtype="2" repeatCount="5000" fill="hold" nodeType="clickEffect">
                                  <p:stCondLst>
                                    <p:cond delay="0"/>
                                  </p:stCondLst>
                                  <p:childTnLst>
                                    <p:animClr clrSpc="rgb" dir="cw">
                                      <p:cBhvr>
                                        <p:cTn id="120" dur="500" fill="hold"/>
                                        <p:tgtEl>
                                          <p:spTgt spid="42"/>
                                        </p:tgtEl>
                                        <p:attrNameLst>
                                          <p:attrName>fillcolor</p:attrName>
                                        </p:attrNameLst>
                                      </p:cBhvr>
                                      <p:to>
                                        <a:srgbClr val="FF0000"/>
                                      </p:to>
                                    </p:animClr>
                                    <p:set>
                                      <p:cBhvr>
                                        <p:cTn id="121" dur="500" fill="hold"/>
                                        <p:tgtEl>
                                          <p:spTgt spid="42"/>
                                        </p:tgtEl>
                                        <p:attrNameLst>
                                          <p:attrName>fill.type</p:attrName>
                                        </p:attrNameLst>
                                      </p:cBhvr>
                                      <p:to>
                                        <p:strVal val="solid"/>
                                      </p:to>
                                    </p:set>
                                    <p:set>
                                      <p:cBhvr>
                                        <p:cTn id="122" dur="500" fill="hold"/>
                                        <p:tgtEl>
                                          <p:spTgt spid="42"/>
                                        </p:tgtEl>
                                        <p:attrNameLst>
                                          <p:attrName>fill.on</p:attrName>
                                        </p:attrNameLst>
                                      </p:cBhvr>
                                      <p:to>
                                        <p:strVal val="true"/>
                                      </p:to>
                                    </p:set>
                                  </p:childTnLst>
                                  <p:subTnLst>
                                    <p:audio>
                                      <p:cMediaNode>
                                        <p:cTn display="0" masterRel="sameClick">
                                          <p:stCondLst>
                                            <p:cond evt="begin" delay="0">
                                              <p:tn val="119"/>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42"/>
                  </p:tgtEl>
                </p:cond>
              </p:nextCondLst>
            </p:seq>
            <p:seq concurrent="1" nextAc="seek">
              <p:cTn id="123" restart="whenNotActive" fill="hold" evtFilter="cancelBubble" nodeType="interactiveSeq">
                <p:stCondLst>
                  <p:cond evt="onClick" delay="0">
                    <p:tgtEl>
                      <p:spTgt spid="66"/>
                    </p:tgtEl>
                  </p:cond>
                </p:stCondLst>
                <p:endSync evt="end" delay="0">
                  <p:rtn val="all"/>
                </p:endSync>
                <p:childTnLst>
                  <p:par>
                    <p:cTn id="124" fill="hold">
                      <p:stCondLst>
                        <p:cond delay="0"/>
                      </p:stCondLst>
                      <p:childTnLst>
                        <p:par>
                          <p:cTn id="125" fill="hold">
                            <p:stCondLst>
                              <p:cond delay="0"/>
                            </p:stCondLst>
                            <p:childTnLst>
                              <p:par>
                                <p:cTn id="126" presetID="1" presetClass="emph" presetSubtype="2" repeatCount="5000" fill="hold" nodeType="clickEffect">
                                  <p:stCondLst>
                                    <p:cond delay="0"/>
                                  </p:stCondLst>
                                  <p:childTnLst>
                                    <p:animClr clrSpc="rgb" dir="cw">
                                      <p:cBhvr>
                                        <p:cTn id="127" dur="500" fill="hold"/>
                                        <p:tgtEl>
                                          <p:spTgt spid="66"/>
                                        </p:tgtEl>
                                        <p:attrNameLst>
                                          <p:attrName>fillcolor</p:attrName>
                                        </p:attrNameLst>
                                      </p:cBhvr>
                                      <p:to>
                                        <a:srgbClr val="FF0000"/>
                                      </p:to>
                                    </p:animClr>
                                    <p:set>
                                      <p:cBhvr>
                                        <p:cTn id="128" dur="500" fill="hold"/>
                                        <p:tgtEl>
                                          <p:spTgt spid="66"/>
                                        </p:tgtEl>
                                        <p:attrNameLst>
                                          <p:attrName>fill.type</p:attrName>
                                        </p:attrNameLst>
                                      </p:cBhvr>
                                      <p:to>
                                        <p:strVal val="solid"/>
                                      </p:to>
                                    </p:set>
                                    <p:set>
                                      <p:cBhvr>
                                        <p:cTn id="129" dur="500" fill="hold"/>
                                        <p:tgtEl>
                                          <p:spTgt spid="66"/>
                                        </p:tgtEl>
                                        <p:attrNameLst>
                                          <p:attrName>fill.on</p:attrName>
                                        </p:attrNameLst>
                                      </p:cBhvr>
                                      <p:to>
                                        <p:strVal val="true"/>
                                      </p:to>
                                    </p:set>
                                  </p:childTnLst>
                                  <p:subTnLst>
                                    <p:audio>
                                      <p:cMediaNode>
                                        <p:cTn display="0" masterRel="sameClick">
                                          <p:stCondLst>
                                            <p:cond evt="begin" delay="0">
                                              <p:tn val="126"/>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6"/>
                  </p:tgtEl>
                </p:cond>
              </p:nextCondLst>
            </p:seq>
            <p:seq concurrent="1" nextAc="seek">
              <p:cTn id="130" restart="whenNotActive" fill="hold" evtFilter="cancelBubble" nodeType="interactiveSeq">
                <p:stCondLst>
                  <p:cond evt="onClick" delay="0">
                    <p:tgtEl>
                      <p:spTgt spid="67"/>
                    </p:tgtEl>
                  </p:cond>
                </p:stCondLst>
                <p:endSync evt="end" delay="0">
                  <p:rtn val="all"/>
                </p:endSync>
                <p:childTnLst>
                  <p:par>
                    <p:cTn id="131" fill="hold">
                      <p:stCondLst>
                        <p:cond delay="0"/>
                      </p:stCondLst>
                      <p:childTnLst>
                        <p:par>
                          <p:cTn id="132" fill="hold">
                            <p:stCondLst>
                              <p:cond delay="0"/>
                            </p:stCondLst>
                            <p:childTnLst>
                              <p:par>
                                <p:cTn id="133" presetID="1" presetClass="emph" presetSubtype="2" repeatCount="5000" fill="hold" nodeType="clickEffect">
                                  <p:stCondLst>
                                    <p:cond delay="0"/>
                                  </p:stCondLst>
                                  <p:childTnLst>
                                    <p:animClr clrSpc="rgb" dir="cw">
                                      <p:cBhvr>
                                        <p:cTn id="134" dur="500" fill="hold"/>
                                        <p:tgtEl>
                                          <p:spTgt spid="67"/>
                                        </p:tgtEl>
                                        <p:attrNameLst>
                                          <p:attrName>fillcolor</p:attrName>
                                        </p:attrNameLst>
                                      </p:cBhvr>
                                      <p:to>
                                        <a:srgbClr val="FF0000"/>
                                      </p:to>
                                    </p:animClr>
                                    <p:set>
                                      <p:cBhvr>
                                        <p:cTn id="135" dur="500" fill="hold"/>
                                        <p:tgtEl>
                                          <p:spTgt spid="67"/>
                                        </p:tgtEl>
                                        <p:attrNameLst>
                                          <p:attrName>fill.type</p:attrName>
                                        </p:attrNameLst>
                                      </p:cBhvr>
                                      <p:to>
                                        <p:strVal val="solid"/>
                                      </p:to>
                                    </p:set>
                                    <p:set>
                                      <p:cBhvr>
                                        <p:cTn id="136" dur="500" fill="hold"/>
                                        <p:tgtEl>
                                          <p:spTgt spid="67"/>
                                        </p:tgtEl>
                                        <p:attrNameLst>
                                          <p:attrName>fill.on</p:attrName>
                                        </p:attrNameLst>
                                      </p:cBhvr>
                                      <p:to>
                                        <p:strVal val="true"/>
                                      </p:to>
                                    </p:set>
                                  </p:childTnLst>
                                  <p:subTnLst>
                                    <p:audio>
                                      <p:cMediaNode>
                                        <p:cTn display="0" masterRel="sameClick">
                                          <p:stCondLst>
                                            <p:cond evt="begin" delay="0">
                                              <p:tn val="133"/>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7"/>
                  </p:tgtEl>
                </p:cond>
              </p:nextCondLst>
            </p:seq>
            <p:seq concurrent="1" nextAc="seek">
              <p:cTn id="137" restart="whenNotActive" fill="hold" evtFilter="cancelBubble" nodeType="interactiveSeq">
                <p:stCondLst>
                  <p:cond evt="onClick" delay="0">
                    <p:tgtEl>
                      <p:spTgt spid="68"/>
                    </p:tgtEl>
                  </p:cond>
                </p:stCondLst>
                <p:endSync evt="end" delay="0">
                  <p:rtn val="all"/>
                </p:endSync>
                <p:childTnLst>
                  <p:par>
                    <p:cTn id="138" fill="hold">
                      <p:stCondLst>
                        <p:cond delay="0"/>
                      </p:stCondLst>
                      <p:childTnLst>
                        <p:par>
                          <p:cTn id="139" fill="hold">
                            <p:stCondLst>
                              <p:cond delay="0"/>
                            </p:stCondLst>
                            <p:childTnLst>
                              <p:par>
                                <p:cTn id="140" presetID="1" presetClass="emph" presetSubtype="2" repeatCount="5000" fill="hold" nodeType="clickEffect">
                                  <p:stCondLst>
                                    <p:cond delay="0"/>
                                  </p:stCondLst>
                                  <p:childTnLst>
                                    <p:animClr clrSpc="rgb" dir="cw">
                                      <p:cBhvr>
                                        <p:cTn id="141" dur="500" fill="hold"/>
                                        <p:tgtEl>
                                          <p:spTgt spid="68"/>
                                        </p:tgtEl>
                                        <p:attrNameLst>
                                          <p:attrName>fillcolor</p:attrName>
                                        </p:attrNameLst>
                                      </p:cBhvr>
                                      <p:to>
                                        <a:srgbClr val="FF0000"/>
                                      </p:to>
                                    </p:animClr>
                                    <p:set>
                                      <p:cBhvr>
                                        <p:cTn id="142" dur="500" fill="hold"/>
                                        <p:tgtEl>
                                          <p:spTgt spid="68"/>
                                        </p:tgtEl>
                                        <p:attrNameLst>
                                          <p:attrName>fill.type</p:attrName>
                                        </p:attrNameLst>
                                      </p:cBhvr>
                                      <p:to>
                                        <p:strVal val="solid"/>
                                      </p:to>
                                    </p:set>
                                    <p:set>
                                      <p:cBhvr>
                                        <p:cTn id="143" dur="500" fill="hold"/>
                                        <p:tgtEl>
                                          <p:spTgt spid="68"/>
                                        </p:tgtEl>
                                        <p:attrNameLst>
                                          <p:attrName>fill.on</p:attrName>
                                        </p:attrNameLst>
                                      </p:cBhvr>
                                      <p:to>
                                        <p:strVal val="true"/>
                                      </p:to>
                                    </p:set>
                                  </p:childTnLst>
                                  <p:subTnLst>
                                    <p:audio>
                                      <p:cMediaNode>
                                        <p:cTn display="0" masterRel="sameClick">
                                          <p:stCondLst>
                                            <p:cond evt="begin" delay="0">
                                              <p:tn val="140"/>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8"/>
                  </p:tgtEl>
                </p:cond>
              </p:nextCondLst>
            </p:seq>
            <p:seq concurrent="1" nextAc="seek">
              <p:cTn id="144" restart="whenNotActive" fill="hold" evtFilter="cancelBubble" nodeType="interactiveSeq">
                <p:stCondLst>
                  <p:cond evt="onClick" delay="0">
                    <p:tgtEl>
                      <p:spTgt spid="69"/>
                    </p:tgtEl>
                  </p:cond>
                </p:stCondLst>
                <p:endSync evt="end" delay="0">
                  <p:rtn val="all"/>
                </p:endSync>
                <p:childTnLst>
                  <p:par>
                    <p:cTn id="145" fill="hold">
                      <p:stCondLst>
                        <p:cond delay="0"/>
                      </p:stCondLst>
                      <p:childTnLst>
                        <p:par>
                          <p:cTn id="146" fill="hold">
                            <p:stCondLst>
                              <p:cond delay="0"/>
                            </p:stCondLst>
                            <p:childTnLst>
                              <p:par>
                                <p:cTn id="147" presetID="1" presetClass="emph" presetSubtype="2" repeatCount="5000" fill="hold" nodeType="clickEffect">
                                  <p:stCondLst>
                                    <p:cond delay="0"/>
                                  </p:stCondLst>
                                  <p:childTnLst>
                                    <p:animClr clrSpc="rgb" dir="cw">
                                      <p:cBhvr>
                                        <p:cTn id="148" dur="500" fill="hold"/>
                                        <p:tgtEl>
                                          <p:spTgt spid="69"/>
                                        </p:tgtEl>
                                        <p:attrNameLst>
                                          <p:attrName>fillcolor</p:attrName>
                                        </p:attrNameLst>
                                      </p:cBhvr>
                                      <p:to>
                                        <a:srgbClr val="FF0000"/>
                                      </p:to>
                                    </p:animClr>
                                    <p:set>
                                      <p:cBhvr>
                                        <p:cTn id="149" dur="500" fill="hold"/>
                                        <p:tgtEl>
                                          <p:spTgt spid="69"/>
                                        </p:tgtEl>
                                        <p:attrNameLst>
                                          <p:attrName>fill.type</p:attrName>
                                        </p:attrNameLst>
                                      </p:cBhvr>
                                      <p:to>
                                        <p:strVal val="solid"/>
                                      </p:to>
                                    </p:set>
                                    <p:set>
                                      <p:cBhvr>
                                        <p:cTn id="150" dur="500" fill="hold"/>
                                        <p:tgtEl>
                                          <p:spTgt spid="69"/>
                                        </p:tgtEl>
                                        <p:attrNameLst>
                                          <p:attrName>fill.on</p:attrName>
                                        </p:attrNameLst>
                                      </p:cBhvr>
                                      <p:to>
                                        <p:strVal val="true"/>
                                      </p:to>
                                    </p:set>
                                  </p:childTnLst>
                                  <p:subTnLst>
                                    <p:audio>
                                      <p:cMediaNode>
                                        <p:cTn display="0" masterRel="sameClick">
                                          <p:stCondLst>
                                            <p:cond evt="begin" delay="0">
                                              <p:tn val="147"/>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9"/>
                  </p:tgtEl>
                </p:cond>
              </p:nextCondLst>
            </p:seq>
            <p:seq concurrent="1" nextAc="seek">
              <p:cTn id="151" restart="whenNotActive" fill="hold" evtFilter="cancelBubble" nodeType="interactiveSeq">
                <p:stCondLst>
                  <p:cond evt="onClick" delay="0">
                    <p:tgtEl>
                      <p:spTgt spid="74"/>
                    </p:tgtEl>
                  </p:cond>
                </p:stCondLst>
                <p:endSync evt="end" delay="0">
                  <p:rtn val="all"/>
                </p:endSync>
                <p:childTnLst>
                  <p:par>
                    <p:cTn id="152" fill="hold">
                      <p:stCondLst>
                        <p:cond delay="0"/>
                      </p:stCondLst>
                      <p:childTnLst>
                        <p:par>
                          <p:cTn id="153" fill="hold">
                            <p:stCondLst>
                              <p:cond delay="0"/>
                            </p:stCondLst>
                            <p:childTnLst>
                              <p:par>
                                <p:cTn id="154" presetID="1" presetClass="emph" presetSubtype="2" repeatCount="5000" fill="hold" nodeType="clickEffect">
                                  <p:stCondLst>
                                    <p:cond delay="0"/>
                                  </p:stCondLst>
                                  <p:childTnLst>
                                    <p:animClr clrSpc="rgb" dir="cw">
                                      <p:cBhvr>
                                        <p:cTn id="155" dur="500" fill="hold"/>
                                        <p:tgtEl>
                                          <p:spTgt spid="74"/>
                                        </p:tgtEl>
                                        <p:attrNameLst>
                                          <p:attrName>fillcolor</p:attrName>
                                        </p:attrNameLst>
                                      </p:cBhvr>
                                      <p:to>
                                        <a:srgbClr val="FF0000"/>
                                      </p:to>
                                    </p:animClr>
                                    <p:set>
                                      <p:cBhvr>
                                        <p:cTn id="156" dur="500" fill="hold"/>
                                        <p:tgtEl>
                                          <p:spTgt spid="74"/>
                                        </p:tgtEl>
                                        <p:attrNameLst>
                                          <p:attrName>fill.type</p:attrName>
                                        </p:attrNameLst>
                                      </p:cBhvr>
                                      <p:to>
                                        <p:strVal val="solid"/>
                                      </p:to>
                                    </p:set>
                                    <p:set>
                                      <p:cBhvr>
                                        <p:cTn id="157" dur="500" fill="hold"/>
                                        <p:tgtEl>
                                          <p:spTgt spid="74"/>
                                        </p:tgtEl>
                                        <p:attrNameLst>
                                          <p:attrName>fill.on</p:attrName>
                                        </p:attrNameLst>
                                      </p:cBhvr>
                                      <p:to>
                                        <p:strVal val="true"/>
                                      </p:to>
                                    </p:set>
                                  </p:childTnLst>
                                  <p:subTnLst>
                                    <p:audio>
                                      <p:cMediaNode>
                                        <p:cTn display="0" masterRel="sameClick">
                                          <p:stCondLst>
                                            <p:cond evt="begin" delay="0">
                                              <p:tn val="154"/>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74"/>
                  </p:tgtEl>
                </p:cond>
              </p:nextCondLst>
            </p:seq>
            <p:seq concurrent="1" nextAc="seek">
              <p:cTn id="158" restart="whenNotActive" fill="hold" evtFilter="cancelBubble" nodeType="interactiveSeq">
                <p:stCondLst>
                  <p:cond evt="onClick" delay="0">
                    <p:tgtEl>
                      <p:spTgt spid="75"/>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repeatCount="5000" fill="hold" nodeType="clickEffect">
                                  <p:stCondLst>
                                    <p:cond delay="0"/>
                                  </p:stCondLst>
                                  <p:childTnLst>
                                    <p:animClr clrSpc="rgb" dir="cw">
                                      <p:cBhvr>
                                        <p:cTn id="162" dur="500" fill="hold"/>
                                        <p:tgtEl>
                                          <p:spTgt spid="75"/>
                                        </p:tgtEl>
                                        <p:attrNameLst>
                                          <p:attrName>fillcolor</p:attrName>
                                        </p:attrNameLst>
                                      </p:cBhvr>
                                      <p:to>
                                        <a:srgbClr val="FF0000"/>
                                      </p:to>
                                    </p:animClr>
                                    <p:set>
                                      <p:cBhvr>
                                        <p:cTn id="163" dur="500" fill="hold"/>
                                        <p:tgtEl>
                                          <p:spTgt spid="75"/>
                                        </p:tgtEl>
                                        <p:attrNameLst>
                                          <p:attrName>fill.type</p:attrName>
                                        </p:attrNameLst>
                                      </p:cBhvr>
                                      <p:to>
                                        <p:strVal val="solid"/>
                                      </p:to>
                                    </p:set>
                                    <p:set>
                                      <p:cBhvr>
                                        <p:cTn id="164" dur="500" fill="hold"/>
                                        <p:tgtEl>
                                          <p:spTgt spid="75"/>
                                        </p:tgtEl>
                                        <p:attrNameLst>
                                          <p:attrName>fill.on</p:attrName>
                                        </p:attrNameLst>
                                      </p:cBhvr>
                                      <p:to>
                                        <p:strVal val="true"/>
                                      </p:to>
                                    </p:set>
                                  </p:childTnLst>
                                  <p:subTnLst>
                                    <p:audio>
                                      <p:cMediaNode>
                                        <p:cTn display="0" masterRel="sameClick">
                                          <p:stCondLst>
                                            <p:cond evt="begin" delay="0">
                                              <p:tn val="161"/>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75"/>
                  </p:tgtEl>
                </p:cond>
              </p:nextCondLst>
            </p:seq>
            <p:seq concurrent="1" nextAc="seek">
              <p:cTn id="165" restart="whenNotActive" fill="hold" evtFilter="cancelBubble" nodeType="interactiveSeq">
                <p:stCondLst>
                  <p:cond evt="onClick" delay="0">
                    <p:tgtEl>
                      <p:spTgt spid="76"/>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repeatCount="5000" fill="hold" nodeType="clickEffect">
                                  <p:stCondLst>
                                    <p:cond delay="0"/>
                                  </p:stCondLst>
                                  <p:childTnLst>
                                    <p:animClr clrSpc="rgb" dir="cw">
                                      <p:cBhvr>
                                        <p:cTn id="169" dur="500" fill="hold"/>
                                        <p:tgtEl>
                                          <p:spTgt spid="76"/>
                                        </p:tgtEl>
                                        <p:attrNameLst>
                                          <p:attrName>fillcolor</p:attrName>
                                        </p:attrNameLst>
                                      </p:cBhvr>
                                      <p:to>
                                        <a:srgbClr val="FF0000"/>
                                      </p:to>
                                    </p:animClr>
                                    <p:set>
                                      <p:cBhvr>
                                        <p:cTn id="170" dur="500" fill="hold"/>
                                        <p:tgtEl>
                                          <p:spTgt spid="76"/>
                                        </p:tgtEl>
                                        <p:attrNameLst>
                                          <p:attrName>fill.type</p:attrName>
                                        </p:attrNameLst>
                                      </p:cBhvr>
                                      <p:to>
                                        <p:strVal val="solid"/>
                                      </p:to>
                                    </p:set>
                                    <p:set>
                                      <p:cBhvr>
                                        <p:cTn id="171" dur="500" fill="hold"/>
                                        <p:tgtEl>
                                          <p:spTgt spid="76"/>
                                        </p:tgtEl>
                                        <p:attrNameLst>
                                          <p:attrName>fill.on</p:attrName>
                                        </p:attrNameLst>
                                      </p:cBhvr>
                                      <p:to>
                                        <p:strVal val="true"/>
                                      </p:to>
                                    </p:set>
                                  </p:childTnLst>
                                  <p:subTnLst>
                                    <p:audio>
                                      <p:cMediaNode>
                                        <p:cTn display="0" masterRel="sameClick">
                                          <p:stCondLst>
                                            <p:cond evt="begin" delay="0">
                                              <p:tn val="168"/>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76"/>
                  </p:tgtEl>
                </p:cond>
              </p:nextCondLst>
            </p:seq>
            <p:seq concurrent="1" nextAc="seek">
              <p:cTn id="172" restart="whenNotActive" fill="hold" evtFilter="cancelBubble" nodeType="interactiveSeq">
                <p:stCondLst>
                  <p:cond evt="onClick" delay="0">
                    <p:tgtEl>
                      <p:spTgt spid="77"/>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repeatCount="5000" fill="hold" nodeType="clickEffect">
                                  <p:stCondLst>
                                    <p:cond delay="0"/>
                                  </p:stCondLst>
                                  <p:childTnLst>
                                    <p:animClr clrSpc="rgb" dir="cw">
                                      <p:cBhvr>
                                        <p:cTn id="176" dur="500" fill="hold"/>
                                        <p:tgtEl>
                                          <p:spTgt spid="77"/>
                                        </p:tgtEl>
                                        <p:attrNameLst>
                                          <p:attrName>fillcolor</p:attrName>
                                        </p:attrNameLst>
                                      </p:cBhvr>
                                      <p:to>
                                        <a:srgbClr val="FF0000"/>
                                      </p:to>
                                    </p:animClr>
                                    <p:set>
                                      <p:cBhvr>
                                        <p:cTn id="177" dur="500" fill="hold"/>
                                        <p:tgtEl>
                                          <p:spTgt spid="77"/>
                                        </p:tgtEl>
                                        <p:attrNameLst>
                                          <p:attrName>fill.type</p:attrName>
                                        </p:attrNameLst>
                                      </p:cBhvr>
                                      <p:to>
                                        <p:strVal val="solid"/>
                                      </p:to>
                                    </p:set>
                                    <p:set>
                                      <p:cBhvr>
                                        <p:cTn id="178" dur="500" fill="hold"/>
                                        <p:tgtEl>
                                          <p:spTgt spid="77"/>
                                        </p:tgtEl>
                                        <p:attrNameLst>
                                          <p:attrName>fill.on</p:attrName>
                                        </p:attrNameLst>
                                      </p:cBhvr>
                                      <p:to>
                                        <p:strVal val="true"/>
                                      </p:to>
                                    </p:set>
                                  </p:childTnLst>
                                  <p:subTnLst>
                                    <p:audio>
                                      <p:cMediaNode>
                                        <p:cTn display="0" masterRel="sameClick">
                                          <p:stCondLst>
                                            <p:cond evt="begin" delay="0">
                                              <p:tn val="175"/>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77"/>
                  </p:tgtEl>
                </p:cond>
              </p:nextCondLst>
            </p:seq>
            <p:seq concurrent="1" nextAc="seek">
              <p:cTn id="179" restart="whenNotActive" fill="hold" evtFilter="cancelBubble" nodeType="interactiveSeq">
                <p:stCondLst>
                  <p:cond evt="onClick" delay="0">
                    <p:tgtEl>
                      <p:spTgt spid="78"/>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repeatCount="5000" fill="hold" nodeType="clickEffect">
                                  <p:stCondLst>
                                    <p:cond delay="0"/>
                                  </p:stCondLst>
                                  <p:childTnLst>
                                    <p:animClr clrSpc="rgb" dir="cw">
                                      <p:cBhvr>
                                        <p:cTn id="183" dur="500" fill="hold"/>
                                        <p:tgtEl>
                                          <p:spTgt spid="78"/>
                                        </p:tgtEl>
                                        <p:attrNameLst>
                                          <p:attrName>fillcolor</p:attrName>
                                        </p:attrNameLst>
                                      </p:cBhvr>
                                      <p:to>
                                        <a:srgbClr val="FF0000"/>
                                      </p:to>
                                    </p:animClr>
                                    <p:set>
                                      <p:cBhvr>
                                        <p:cTn id="184" dur="500" fill="hold"/>
                                        <p:tgtEl>
                                          <p:spTgt spid="78"/>
                                        </p:tgtEl>
                                        <p:attrNameLst>
                                          <p:attrName>fill.type</p:attrName>
                                        </p:attrNameLst>
                                      </p:cBhvr>
                                      <p:to>
                                        <p:strVal val="solid"/>
                                      </p:to>
                                    </p:set>
                                    <p:set>
                                      <p:cBhvr>
                                        <p:cTn id="185" dur="500" fill="hold"/>
                                        <p:tgtEl>
                                          <p:spTgt spid="78"/>
                                        </p:tgtEl>
                                        <p:attrNameLst>
                                          <p:attrName>fill.on</p:attrName>
                                        </p:attrNameLst>
                                      </p:cBhvr>
                                      <p:to>
                                        <p:strVal val="true"/>
                                      </p:to>
                                    </p:set>
                                  </p:childTnLst>
                                  <p:subTnLst>
                                    <p:audio>
                                      <p:cMediaNode>
                                        <p:cTn display="0" masterRel="sameClick">
                                          <p:stCondLst>
                                            <p:cond evt="begin" delay="0">
                                              <p:tn val="182"/>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78"/>
                  </p:tgtEl>
                </p:cond>
              </p:nextCondLst>
            </p:seq>
            <p:seq concurrent="1" nextAc="seek">
              <p:cTn id="186" restart="whenNotActive" fill="hold" evtFilter="cancelBubble" nodeType="interactiveSeq">
                <p:stCondLst>
                  <p:cond evt="onClick" delay="0">
                    <p:tgtEl>
                      <p:spTgt spid="19"/>
                    </p:tgtEl>
                  </p:cond>
                </p:stCondLst>
                <p:endSync evt="end" delay="0">
                  <p:rtn val="all"/>
                </p:endSync>
                <p:childTnLst>
                  <p:par>
                    <p:cTn id="187" fill="hold">
                      <p:stCondLst>
                        <p:cond delay="0"/>
                      </p:stCondLst>
                      <p:childTnLst>
                        <p:par>
                          <p:cTn id="188" fill="hold">
                            <p:stCondLst>
                              <p:cond delay="0"/>
                            </p:stCondLst>
                            <p:childTnLst>
                              <p:par>
                                <p:cTn id="189" presetID="2" presetClass="entr" presetSubtype="4" fill="hold" grpId="0" nodeType="clickEffect">
                                  <p:stCondLst>
                                    <p:cond delay="0"/>
                                  </p:stCondLst>
                                  <p:childTnLst>
                                    <p:set>
                                      <p:cBhvr>
                                        <p:cTn id="190" dur="1" fill="hold">
                                          <p:stCondLst>
                                            <p:cond delay="0"/>
                                          </p:stCondLst>
                                        </p:cTn>
                                        <p:tgtEl>
                                          <p:spTgt spid="81"/>
                                        </p:tgtEl>
                                        <p:attrNameLst>
                                          <p:attrName>style.visibility</p:attrName>
                                        </p:attrNameLst>
                                      </p:cBhvr>
                                      <p:to>
                                        <p:strVal val="visible"/>
                                      </p:to>
                                    </p:set>
                                    <p:anim calcmode="lin" valueType="num">
                                      <p:cBhvr additive="base">
                                        <p:cTn id="191" dur="500" fill="hold"/>
                                        <p:tgtEl>
                                          <p:spTgt spid="81"/>
                                        </p:tgtEl>
                                        <p:attrNameLst>
                                          <p:attrName>ppt_x</p:attrName>
                                        </p:attrNameLst>
                                      </p:cBhvr>
                                      <p:tavLst>
                                        <p:tav tm="0">
                                          <p:val>
                                            <p:strVal val="#ppt_x"/>
                                          </p:val>
                                        </p:tav>
                                        <p:tav tm="100000">
                                          <p:val>
                                            <p:strVal val="#ppt_x"/>
                                          </p:val>
                                        </p:tav>
                                      </p:tavLst>
                                    </p:anim>
                                    <p:anim calcmode="lin" valueType="num">
                                      <p:cBhvr additive="base">
                                        <p:cTn id="192" dur="500" fill="hold"/>
                                        <p:tgtEl>
                                          <p:spTgt spid="8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89"/>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19"/>
                  </p:tgtEl>
                </p:cond>
              </p:nextCondLst>
            </p:seq>
            <p:seq concurrent="1" nextAc="seek">
              <p:cTn id="193" restart="whenNotActive" fill="hold" evtFilter="cancelBubble" nodeType="interactiveSeq">
                <p:stCondLst>
                  <p:cond evt="onClick" delay="0">
                    <p:tgtEl>
                      <p:spTgt spid="20"/>
                    </p:tgtEl>
                  </p:cond>
                </p:stCondLst>
                <p:endSync evt="end" delay="0">
                  <p:rtn val="all"/>
                </p:endSync>
                <p:childTnLst>
                  <p:par>
                    <p:cTn id="194" fill="hold">
                      <p:stCondLst>
                        <p:cond delay="0"/>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83"/>
                                        </p:tgtEl>
                                        <p:attrNameLst>
                                          <p:attrName>style.visibility</p:attrName>
                                        </p:attrNameLst>
                                      </p:cBhvr>
                                      <p:to>
                                        <p:strVal val="visible"/>
                                      </p:to>
                                    </p:set>
                                    <p:anim calcmode="lin" valueType="num">
                                      <p:cBhvr additive="base">
                                        <p:cTn id="198" dur="500" fill="hold"/>
                                        <p:tgtEl>
                                          <p:spTgt spid="83"/>
                                        </p:tgtEl>
                                        <p:attrNameLst>
                                          <p:attrName>ppt_x</p:attrName>
                                        </p:attrNameLst>
                                      </p:cBhvr>
                                      <p:tavLst>
                                        <p:tav tm="0">
                                          <p:val>
                                            <p:strVal val="#ppt_x"/>
                                          </p:val>
                                        </p:tav>
                                        <p:tav tm="100000">
                                          <p:val>
                                            <p:strVal val="#ppt_x"/>
                                          </p:val>
                                        </p:tav>
                                      </p:tavLst>
                                    </p:anim>
                                    <p:anim calcmode="lin" valueType="num">
                                      <p:cBhvr additive="base">
                                        <p:cTn id="199" dur="500" fill="hold"/>
                                        <p:tgtEl>
                                          <p:spTgt spid="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96"/>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0"/>
                  </p:tgtEl>
                </p:cond>
              </p:nextCondLst>
            </p:seq>
            <p:audio>
              <p:cMediaNode vol="80000">
                <p:cTn id="200" fill="hold" display="0">
                  <p:stCondLst>
                    <p:cond delay="indefinite"/>
                  </p:stCondLst>
                  <p:endCondLst>
                    <p:cond evt="onStopAudio" delay="0">
                      <p:tgtEl>
                        <p:sldTgt/>
                      </p:tgtEl>
                    </p:cond>
                  </p:endCondLst>
                </p:cTn>
                <p:tgtEl>
                  <p:spTgt spid="4"/>
                </p:tgtEl>
              </p:cMediaNode>
            </p:audio>
          </p:childTnLst>
        </p:cTn>
      </p:par>
    </p:tnLst>
    <p:bldLst>
      <p:bldP spid="28" grpId="0" animBg="1"/>
      <p:bldP spid="29" grpId="0" animBg="1"/>
      <p:bldP spid="27" grpId="0" animBg="1"/>
      <p:bldP spid="81" grpId="0"/>
      <p:bldP spid="81" grpId="1"/>
      <p:bldP spid="83" grpId="0"/>
      <p:bldP spid="83" grpId="1"/>
      <p:bldP spid="7" grpId="0" animBg="1"/>
      <p:bldP spid="7" grpId="1" animBg="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45000" r="-45000"/>
          </a:stretch>
        </a:blipFill>
        <a:effectLst/>
      </p:bgPr>
    </p:bg>
    <p:spTree>
      <p:nvGrpSpPr>
        <p:cNvPr id="1" name=""/>
        <p:cNvGrpSpPr/>
        <p:nvPr/>
      </p:nvGrpSpPr>
      <p:grpSpPr>
        <a:xfrm>
          <a:off x="0" y="0"/>
          <a:ext cx="0" cy="0"/>
          <a:chOff x="0" y="0"/>
          <a:chExt cx="0" cy="0"/>
        </a:xfrm>
      </p:grpSpPr>
      <p:sp>
        <p:nvSpPr>
          <p:cNvPr id="7" name="Rectangle 6"/>
          <p:cNvSpPr/>
          <p:nvPr/>
        </p:nvSpPr>
        <p:spPr>
          <a:xfrm>
            <a:off x="1928813" y="800100"/>
            <a:ext cx="14430375" cy="3925709"/>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latin typeface="Times New Roman" panose="02020603050405020304" pitchFamily="18" charset="0"/>
                <a:cs typeface="Times New Roman" panose="02020603050405020304" pitchFamily="18" charset="0"/>
              </a:rPr>
              <a:t>Câu 1. </a:t>
            </a:r>
            <a:r>
              <a:rPr lang="vi-VN" sz="4800">
                <a:latin typeface="Times New Roman" panose="02020603050405020304" pitchFamily="18" charset="0"/>
                <a:cs typeface="Times New Roman" panose="02020603050405020304" pitchFamily="18" charset="0"/>
              </a:rPr>
              <a:t>Truyện viết về đề tài gì?</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A. Thiếu nhi.</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B. Loài vật.</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C. Hà Nội.</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D. Mùa hè.</a:t>
            </a:r>
            <a:endParaRPr lang="en-GB" sz="4800">
              <a:latin typeface="Times New Roman" panose="02020603050405020304" pitchFamily="18" charset="0"/>
              <a:cs typeface="Times New Roman" panose="02020603050405020304" pitchFamily="18" charset="0"/>
            </a:endParaRPr>
          </a:p>
        </p:txBody>
      </p:sp>
      <p:sp>
        <p:nvSpPr>
          <p:cNvPr id="10" name="Rectangle 9"/>
          <p:cNvSpPr/>
          <p:nvPr/>
        </p:nvSpPr>
        <p:spPr>
          <a:xfrm>
            <a:off x="3555137" y="6017385"/>
            <a:ext cx="11177729" cy="1867962"/>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latin typeface="Times New Roman" panose="02020603050405020304" pitchFamily="18" charset="0"/>
                <a:cs typeface="Times New Roman" panose="02020603050405020304" pitchFamily="18" charset="0"/>
              </a:rPr>
              <a:t>A. Thiếu nhi.</a:t>
            </a:r>
            <a:endParaRPr lang="en-GB" sz="4800">
              <a:latin typeface="Times New Roman" panose="02020603050405020304" pitchFamily="18" charset="0"/>
              <a:cs typeface="Times New Roman" panose="02020603050405020304" pitchFamily="18" charset="0"/>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59188" y="7270985"/>
            <a:ext cx="1928813" cy="1928813"/>
          </a:xfrm>
          <a:prstGeom prst="rect">
            <a:avLst/>
          </a:prstGeom>
        </p:spPr>
      </p:pic>
    </p:spTree>
    <p:extLst>
      <p:ext uri="{BB962C8B-B14F-4D97-AF65-F5344CB8AC3E}">
        <p14:creationId xmlns:p14="http://schemas.microsoft.com/office/powerpoint/2010/main" val="386769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45000" r="-45000"/>
          </a:stretch>
        </a:blipFill>
        <a:effectLst/>
      </p:bgPr>
    </p:bg>
    <p:spTree>
      <p:nvGrpSpPr>
        <p:cNvPr id="1" name=""/>
        <p:cNvGrpSpPr/>
        <p:nvPr/>
      </p:nvGrpSpPr>
      <p:grpSpPr>
        <a:xfrm>
          <a:off x="0" y="0"/>
          <a:ext cx="0" cy="0"/>
          <a:chOff x="0" y="0"/>
          <a:chExt cx="0" cy="0"/>
        </a:xfrm>
      </p:grpSpPr>
      <p:sp>
        <p:nvSpPr>
          <p:cNvPr id="7" name="Rectangle 6"/>
          <p:cNvSpPr/>
          <p:nvPr/>
        </p:nvSpPr>
        <p:spPr>
          <a:xfrm>
            <a:off x="1928813" y="190500"/>
            <a:ext cx="14911387" cy="5791200"/>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000" b="1">
                <a:latin typeface="Times New Roman" panose="02020603050405020304" pitchFamily="18" charset="0"/>
                <a:cs typeface="Times New Roman" panose="02020603050405020304" pitchFamily="18" charset="0"/>
              </a:rPr>
              <a:t>Câu 2. </a:t>
            </a:r>
            <a:r>
              <a:rPr lang="vi-VN" sz="4000">
                <a:latin typeface="Times New Roman" panose="02020603050405020304" pitchFamily="18" charset="0"/>
                <a:cs typeface="Times New Roman" panose="02020603050405020304" pitchFamily="18" charset="0"/>
              </a:rPr>
              <a:t>Phương án nào nêu đúng về bối cảnh của câu chuyện?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A. Khu tập thể vốn toàn những hộ độc thân, gần Hồ Tây (Hà Nội); vào mùa hè</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B. Khu tập thể của các gia đình gồm nhiều thế hệ cùng sinh sống; vào mùa hè</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C. Các vùng quê quanh Hà Nội, nơi bố mẹ bọn trẻ về thăm con vào mỗi dịp hè</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D. Khu vườn bách thú của Hà Nội, nơi bọn trẻ được tham quan vào mỗi dịp hè</a:t>
            </a:r>
            <a:endParaRPr lang="en-GB" sz="4000">
              <a:latin typeface="Times New Roman" panose="02020603050405020304" pitchFamily="18" charset="0"/>
              <a:cs typeface="Times New Roman" panose="02020603050405020304" pitchFamily="18" charset="0"/>
            </a:endParaRPr>
          </a:p>
        </p:txBody>
      </p:sp>
      <p:sp>
        <p:nvSpPr>
          <p:cNvPr id="10" name="Rectangle 9"/>
          <p:cNvSpPr/>
          <p:nvPr/>
        </p:nvSpPr>
        <p:spPr>
          <a:xfrm>
            <a:off x="3505200" y="6819900"/>
            <a:ext cx="11177729" cy="1867962"/>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latin typeface="Times New Roman" panose="02020603050405020304" pitchFamily="18" charset="0"/>
                <a:cs typeface="Times New Roman" panose="02020603050405020304" pitchFamily="18" charset="0"/>
              </a:rPr>
              <a:t>A. Khu tập thể vốn toàn những hộ độc thân, gần Hồ Tây (Hà Nội); vào mùa hè</a:t>
            </a:r>
            <a:endParaRPr lang="en-GB" sz="4800">
              <a:latin typeface="Times New Roman" panose="02020603050405020304" pitchFamily="18" charset="0"/>
              <a:cs typeface="Times New Roman" panose="02020603050405020304" pitchFamily="18" charset="0"/>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59188" y="7270985"/>
            <a:ext cx="1928813" cy="1928813"/>
          </a:xfrm>
          <a:prstGeom prst="rect">
            <a:avLst/>
          </a:prstGeom>
        </p:spPr>
      </p:pic>
    </p:spTree>
    <p:extLst>
      <p:ext uri="{BB962C8B-B14F-4D97-AF65-F5344CB8AC3E}">
        <p14:creationId xmlns:p14="http://schemas.microsoft.com/office/powerpoint/2010/main" val="1459653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45000" r="-45000"/>
          </a:stretch>
        </a:blipFill>
        <a:effectLst/>
      </p:bgPr>
    </p:bg>
    <p:spTree>
      <p:nvGrpSpPr>
        <p:cNvPr id="1" name=""/>
        <p:cNvGrpSpPr/>
        <p:nvPr/>
      </p:nvGrpSpPr>
      <p:grpSpPr>
        <a:xfrm>
          <a:off x="0" y="0"/>
          <a:ext cx="0" cy="0"/>
          <a:chOff x="0" y="0"/>
          <a:chExt cx="0" cy="0"/>
        </a:xfrm>
      </p:grpSpPr>
      <p:sp>
        <p:nvSpPr>
          <p:cNvPr id="7" name="Rectangle 6"/>
          <p:cNvSpPr/>
          <p:nvPr/>
        </p:nvSpPr>
        <p:spPr>
          <a:xfrm>
            <a:off x="1928813" y="266700"/>
            <a:ext cx="14430375" cy="6629400"/>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b="1">
                <a:latin typeface="+mj-lt"/>
              </a:rPr>
              <a:t>Câu 3. </a:t>
            </a:r>
            <a:r>
              <a:rPr lang="vi-VN" sz="3600">
                <a:latin typeface="+mj-lt"/>
              </a:rPr>
              <a:t>Hình ảnh những con cá cờ được miêu tả trong phần (1) của văn bản thể hiện điều gì?</a:t>
            </a:r>
            <a:endParaRPr lang="en-GB" sz="3600">
              <a:latin typeface="+mj-lt"/>
            </a:endParaRPr>
          </a:p>
          <a:p>
            <a:r>
              <a:rPr lang="vi-VN" sz="3600">
                <a:latin typeface="+mj-lt"/>
              </a:rPr>
              <a:t>A. Cuộc sống bình yên, an toàn, hạnh phúc, tràn đầy niềm vui được thoả sức khám phá những điều mới mẻ của lũ trẻ con trong khu tập thể.</a:t>
            </a:r>
            <a:endParaRPr lang="en-GB" sz="3600">
              <a:latin typeface="+mj-lt"/>
            </a:endParaRPr>
          </a:p>
          <a:p>
            <a:r>
              <a:rPr lang="vi-VN" sz="3600">
                <a:latin typeface="+mj-lt"/>
              </a:rPr>
              <a:t>B. Cuộc sống quen thuộc, chật hẹp, đơn điệu, không được thoả sức khám phá, phát hiện những niềm vui mới mẻ của lũ trẻ con trong khu tập thể.</a:t>
            </a:r>
            <a:endParaRPr lang="en-GB" sz="3600">
              <a:latin typeface="+mj-lt"/>
            </a:endParaRPr>
          </a:p>
          <a:p>
            <a:r>
              <a:rPr lang="vi-VN" sz="3600">
                <a:latin typeface="+mj-lt"/>
              </a:rPr>
              <a:t>C. Cuộc sống tràn đầy niềm vui mới mẻ mà lũ trẻ con mang tới cho khu tập thể vào mỗi mùa hè.</a:t>
            </a:r>
            <a:endParaRPr lang="en-GB" sz="3600">
              <a:latin typeface="+mj-lt"/>
            </a:endParaRPr>
          </a:p>
          <a:p>
            <a:r>
              <a:rPr lang="vi-VN" sz="3600">
                <a:latin typeface="+mj-lt"/>
              </a:rPr>
              <a:t>D. Cuộc sống vất vả, nhọc nhằn, tạm bợ của những hộ độc thân trong khu tập thể vốn được cải tạo lại từ tòa biệt thự cổ hai tầng.</a:t>
            </a:r>
            <a:endParaRPr lang="en-GB" sz="3600">
              <a:latin typeface="+mj-lt"/>
            </a:endParaRPr>
          </a:p>
        </p:txBody>
      </p:sp>
      <p:sp>
        <p:nvSpPr>
          <p:cNvPr id="10" name="Rectangle 9"/>
          <p:cNvSpPr/>
          <p:nvPr/>
        </p:nvSpPr>
        <p:spPr>
          <a:xfrm>
            <a:off x="3555135" y="7505700"/>
            <a:ext cx="11177729" cy="1867962"/>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a:latin typeface="+mj-lt"/>
              </a:rPr>
              <a:t>B. Cuộc sống quen thuộc, chật hẹp, đơn điệu, không được thoả sức khám phá, phát hiện những niềm vui mới mẻ của lũ trẻ con trong khu tập thể.</a:t>
            </a:r>
            <a:endParaRPr lang="en-GB" sz="3600">
              <a:latin typeface="+mj-lt"/>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59188" y="7270985"/>
            <a:ext cx="1928813" cy="1928813"/>
          </a:xfrm>
          <a:prstGeom prst="rect">
            <a:avLst/>
          </a:prstGeom>
        </p:spPr>
      </p:pic>
    </p:spTree>
    <p:extLst>
      <p:ext uri="{BB962C8B-B14F-4D97-AF65-F5344CB8AC3E}">
        <p14:creationId xmlns:p14="http://schemas.microsoft.com/office/powerpoint/2010/main" val="76277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239464" y="6006044"/>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0" name="Freeform 10"/>
          <p:cNvSpPr/>
          <p:nvPr/>
        </p:nvSpPr>
        <p:spPr>
          <a:xfrm>
            <a:off x="13835701" y="5287157"/>
            <a:ext cx="3609540" cy="4842221"/>
          </a:xfrm>
          <a:custGeom>
            <a:avLst/>
            <a:gdLst/>
            <a:ahLst/>
            <a:cxnLst/>
            <a:rect l="l" t="t" r="r" b="b"/>
            <a:pathLst>
              <a:path w="3609540" h="4842221">
                <a:moveTo>
                  <a:pt x="0" y="0"/>
                </a:moveTo>
                <a:lnTo>
                  <a:pt x="3609540" y="0"/>
                </a:lnTo>
                <a:lnTo>
                  <a:pt x="3609540" y="4842221"/>
                </a:lnTo>
                <a:lnTo>
                  <a:pt x="0" y="48422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TextBox 11"/>
          <p:cNvSpPr txBox="1"/>
          <p:nvPr/>
        </p:nvSpPr>
        <p:spPr>
          <a:xfrm>
            <a:off x="2974615" y="2466817"/>
            <a:ext cx="11258527" cy="4616648"/>
          </a:xfrm>
          <a:prstGeom prst="rect">
            <a:avLst/>
          </a:prstGeom>
        </p:spPr>
        <p:txBody>
          <a:bodyPr wrap="square" lIns="0" tIns="0" rIns="0" bIns="0" rtlCol="0" anchor="t">
            <a:spAutoFit/>
          </a:bodyPr>
          <a:lstStyle/>
          <a:p>
            <a:pPr algn="just"/>
            <a:r>
              <a:rPr lang="vi-VN" sz="6000">
                <a:latin typeface="+mj-lt"/>
              </a:rPr>
              <a:t>Trong cuộc sống hiện đại ngày nay, có rất nhiều vấn đề đáng quan tâm, em hãy chia sẻ một vài vấn đề mà theo em là đáng quan tâm trong cuộc sống ngày nay?</a:t>
            </a:r>
            <a:endParaRPr lang="en-US" sz="6000">
              <a:solidFill>
                <a:srgbClr val="5B4A3B"/>
              </a:solidFill>
              <a:latin typeface="+mj-lt"/>
              <a:ea typeface="Balsamiq Sans"/>
              <a:cs typeface="Balsamiq Sans"/>
              <a:sym typeface="Balsamiq Sans"/>
            </a:endParaRPr>
          </a:p>
        </p:txBody>
      </p:sp>
      <p:sp>
        <p:nvSpPr>
          <p:cNvPr id="13" name="Freeform 13"/>
          <p:cNvSpPr/>
          <p:nvPr/>
        </p:nvSpPr>
        <p:spPr>
          <a:xfrm rot="-2891178">
            <a:off x="710143" y="1507422"/>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4" name="Freeform 14"/>
          <p:cNvSpPr/>
          <p:nvPr/>
        </p:nvSpPr>
        <p:spPr>
          <a:xfrm rot="2508821">
            <a:off x="2426956" y="68940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rot="9091394">
            <a:off x="14150804" y="-99402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spTree>
    <p:extLst>
      <p:ext uri="{BB962C8B-B14F-4D97-AF65-F5344CB8AC3E}">
        <p14:creationId xmlns:p14="http://schemas.microsoft.com/office/powerpoint/2010/main" val="123130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45000" r="-45000"/>
          </a:stretch>
        </a:blipFill>
        <a:effectLst/>
      </p:bgPr>
    </p:bg>
    <p:spTree>
      <p:nvGrpSpPr>
        <p:cNvPr id="1" name=""/>
        <p:cNvGrpSpPr/>
        <p:nvPr/>
      </p:nvGrpSpPr>
      <p:grpSpPr>
        <a:xfrm>
          <a:off x="0" y="0"/>
          <a:ext cx="0" cy="0"/>
          <a:chOff x="0" y="0"/>
          <a:chExt cx="0" cy="0"/>
        </a:xfrm>
      </p:grpSpPr>
      <p:sp>
        <p:nvSpPr>
          <p:cNvPr id="7" name="Rectangle 6"/>
          <p:cNvSpPr/>
          <p:nvPr/>
        </p:nvSpPr>
        <p:spPr>
          <a:xfrm>
            <a:off x="1946956" y="647700"/>
            <a:ext cx="14430375" cy="5410200"/>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b="1">
                <a:latin typeface="Times New Roman" panose="02020603050405020304" pitchFamily="18" charset="0"/>
                <a:cs typeface="Times New Roman" panose="02020603050405020304" pitchFamily="18" charset="0"/>
              </a:rPr>
              <a:t>Câu 4. </a:t>
            </a:r>
            <a:r>
              <a:rPr lang="vi-VN" sz="4000">
                <a:latin typeface="Times New Roman" panose="02020603050405020304" pitchFamily="18" charset="0"/>
                <a:cs typeface="Times New Roman" panose="02020603050405020304" pitchFamily="18" charset="0"/>
              </a:rPr>
              <a:t>Đoạn văn "</a:t>
            </a:r>
            <a:r>
              <a:rPr lang="vi-VN" sz="4000" i="1">
                <a:latin typeface="Times New Roman" panose="02020603050405020304" pitchFamily="18" charset="0"/>
                <a:cs typeface="Times New Roman" panose="02020603050405020304" pitchFamily="18" charset="0"/>
              </a:rPr>
              <a:t>Vẳng đến từ xa một tiếng đàn [...] tim đập...”</a:t>
            </a:r>
            <a:r>
              <a:rPr lang="vi-VN" sz="4000">
                <a:latin typeface="Times New Roman" panose="02020603050405020304" pitchFamily="18" charset="0"/>
                <a:cs typeface="Times New Roman" panose="02020603050405020304" pitchFamily="18" charset="0"/>
              </a:rPr>
              <a:t> kể về điều gì?</a:t>
            </a:r>
            <a:endParaRPr lang="en-GB" sz="4000">
              <a:latin typeface="Times New Roman" panose="02020603050405020304" pitchFamily="18" charset="0"/>
              <a:cs typeface="Times New Roman" panose="02020603050405020304" pitchFamily="18" charset="0"/>
            </a:endParaRPr>
          </a:p>
          <a:p>
            <a:r>
              <a:rPr lang="vi-VN" sz="4000">
                <a:latin typeface="Times New Roman" panose="02020603050405020304" pitchFamily="18" charset="0"/>
                <a:cs typeface="Times New Roman" panose="02020603050405020304" pitchFamily="18" charset="0"/>
              </a:rPr>
              <a:t>A. Giấc mơ của Quang sau khi đã thả những con cá cờ ra Hồ Tây</a:t>
            </a:r>
            <a:endParaRPr lang="en-GB" sz="4000">
              <a:latin typeface="Times New Roman" panose="02020603050405020304" pitchFamily="18" charset="0"/>
              <a:cs typeface="Times New Roman" panose="02020603050405020304" pitchFamily="18" charset="0"/>
            </a:endParaRPr>
          </a:p>
          <a:p>
            <a:r>
              <a:rPr lang="vi-VN" sz="4000">
                <a:latin typeface="Times New Roman" panose="02020603050405020304" pitchFamily="18" charset="0"/>
                <a:cs typeface="Times New Roman" panose="02020603050405020304" pitchFamily="18" charset="0"/>
              </a:rPr>
              <a:t>B. Giấc mơ của Quang trong lúc bị lạc và thiếp đi ở ga tàu hoả</a:t>
            </a:r>
            <a:endParaRPr lang="en-GB" sz="4000">
              <a:latin typeface="Times New Roman" panose="02020603050405020304" pitchFamily="18" charset="0"/>
              <a:cs typeface="Times New Roman" panose="02020603050405020304" pitchFamily="18" charset="0"/>
            </a:endParaRPr>
          </a:p>
          <a:p>
            <a:r>
              <a:rPr lang="vi-VN" sz="4000">
                <a:latin typeface="Times New Roman" panose="02020603050405020304" pitchFamily="18" charset="0"/>
                <a:cs typeface="Times New Roman" panose="02020603050405020304" pitchFamily="18" charset="0"/>
              </a:rPr>
              <a:t>C. Những điều Quang đang chứng kiến khi cùng các bạn đứng trước cung Thiếu nhi</a:t>
            </a:r>
            <a:endParaRPr lang="en-GB" sz="4000">
              <a:latin typeface="Times New Roman" panose="02020603050405020304" pitchFamily="18" charset="0"/>
              <a:cs typeface="Times New Roman" panose="02020603050405020304" pitchFamily="18" charset="0"/>
            </a:endParaRPr>
          </a:p>
          <a:p>
            <a:r>
              <a:rPr lang="vi-VN" sz="4000">
                <a:latin typeface="Times New Roman" panose="02020603050405020304" pitchFamily="18" charset="0"/>
                <a:cs typeface="Times New Roman" panose="02020603050405020304" pitchFamily="18" charset="0"/>
              </a:rPr>
              <a:t>D. Những điều Quang và các bạn tưởng tượng khi cùng chơi ở khu nhà tập thể</a:t>
            </a:r>
            <a:endParaRPr lang="en-GB" sz="4000">
              <a:latin typeface="Times New Roman" panose="02020603050405020304" pitchFamily="18" charset="0"/>
              <a:cs typeface="Times New Roman" panose="02020603050405020304" pitchFamily="18" charset="0"/>
            </a:endParaRPr>
          </a:p>
        </p:txBody>
      </p:sp>
      <p:sp>
        <p:nvSpPr>
          <p:cNvPr id="10" name="Rectangle 9"/>
          <p:cNvSpPr/>
          <p:nvPr/>
        </p:nvSpPr>
        <p:spPr>
          <a:xfrm>
            <a:off x="3555135" y="6591300"/>
            <a:ext cx="11177729" cy="1867962"/>
          </a:xfrm>
          <a:prstGeom prst="rect">
            <a:avLst/>
          </a:prstGeom>
          <a:solidFill>
            <a:srgbClr val="7030A0">
              <a:alpha val="75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a:latin typeface="Times New Roman" panose="02020603050405020304" pitchFamily="18" charset="0"/>
                <a:cs typeface="Times New Roman" panose="02020603050405020304" pitchFamily="18" charset="0"/>
              </a:rPr>
              <a:t>B. Giấc mơ của Quang trong lúc bị lạc và thiếp đi ở ga tàu hoả</a:t>
            </a:r>
            <a:endParaRPr lang="en-GB" sz="4400">
              <a:latin typeface="Times New Roman" panose="02020603050405020304" pitchFamily="18" charset="0"/>
              <a:cs typeface="Times New Roman" panose="02020603050405020304" pitchFamily="18" charset="0"/>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59188" y="7270985"/>
            <a:ext cx="1928813" cy="1928813"/>
          </a:xfrm>
          <a:prstGeom prst="rect">
            <a:avLst/>
          </a:prstGeom>
        </p:spPr>
      </p:pic>
    </p:spTree>
    <p:extLst>
      <p:ext uri="{BB962C8B-B14F-4D97-AF65-F5344CB8AC3E}">
        <p14:creationId xmlns:p14="http://schemas.microsoft.com/office/powerpoint/2010/main" val="1158565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H="1">
            <a:off x="239464" y="6006044"/>
            <a:ext cx="3736242" cy="3855409"/>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0" name="Freeform 10"/>
          <p:cNvSpPr/>
          <p:nvPr/>
        </p:nvSpPr>
        <p:spPr>
          <a:xfrm>
            <a:off x="13835701" y="5287157"/>
            <a:ext cx="3609540" cy="4842221"/>
          </a:xfrm>
          <a:custGeom>
            <a:avLst/>
            <a:gdLst/>
            <a:ahLst/>
            <a:cxnLst/>
            <a:rect l="l" t="t" r="r" b="b"/>
            <a:pathLst>
              <a:path w="3609540" h="4842221">
                <a:moveTo>
                  <a:pt x="0" y="0"/>
                </a:moveTo>
                <a:lnTo>
                  <a:pt x="3609540" y="0"/>
                </a:lnTo>
                <a:lnTo>
                  <a:pt x="3609540" y="4842221"/>
                </a:lnTo>
                <a:lnTo>
                  <a:pt x="0" y="48422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2891178">
            <a:off x="710143" y="1507422"/>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4" name="Freeform 14"/>
          <p:cNvSpPr/>
          <p:nvPr/>
        </p:nvSpPr>
        <p:spPr>
          <a:xfrm rot="2508821">
            <a:off x="2426956" y="68940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rot="9091394">
            <a:off x="14150804" y="-99402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sp>
        <p:nvSpPr>
          <p:cNvPr id="16" name="Rectangle 15"/>
          <p:cNvSpPr/>
          <p:nvPr/>
        </p:nvSpPr>
        <p:spPr>
          <a:xfrm>
            <a:off x="4298605" y="3618106"/>
            <a:ext cx="9909009" cy="2585323"/>
          </a:xfrm>
          <a:prstGeom prst="rect">
            <a:avLst/>
          </a:prstGeom>
        </p:spPr>
        <p:txBody>
          <a:bodyPr wrap="square">
            <a:spAutoFit/>
          </a:bodyPr>
          <a:lstStyle/>
          <a:p>
            <a:pPr algn="ctr"/>
            <a:r>
              <a:rPr lang="en-US" sz="5400" b="1">
                <a:solidFill>
                  <a:srgbClr val="000000"/>
                </a:solidFill>
                <a:latin typeface="Times New Roman" panose="02020603050405020304" pitchFamily="18" charset="0"/>
                <a:ea typeface="Times New Roman" panose="02020603050405020304" pitchFamily="18" charset="0"/>
              </a:rPr>
              <a:t>Câu 5</a:t>
            </a:r>
            <a:endParaRPr lang="vi-VN" sz="5400" b="1">
              <a:solidFill>
                <a:srgbClr val="000000"/>
              </a:solidFill>
              <a:latin typeface="Times New Roman" panose="02020603050405020304" pitchFamily="18" charset="0"/>
              <a:ea typeface="Times New Roman" panose="02020603050405020304" pitchFamily="18" charset="0"/>
            </a:endParaRPr>
          </a:p>
          <a:p>
            <a:pPr algn="ctr"/>
            <a:r>
              <a:rPr lang="en-US" sz="5400">
                <a:solidFill>
                  <a:srgbClr val="000000"/>
                </a:solidFill>
                <a:latin typeface="Times New Roman" panose="02020603050405020304" pitchFamily="18" charset="0"/>
                <a:ea typeface="Times New Roman" panose="02020603050405020304" pitchFamily="18" charset="0"/>
              </a:rPr>
              <a:t>Ghép trích dẫn ở bên A với phương án phù hợp được nêu ở bên B</a:t>
            </a:r>
            <a:endParaRPr lang="en-GB" sz="5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1066800" y="-633750"/>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8" name="Freeform 8"/>
          <p:cNvSpPr/>
          <p:nvPr/>
        </p:nvSpPr>
        <p:spPr>
          <a:xfrm flipH="1">
            <a:off x="82468" y="7413318"/>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10" name="Freeform 10"/>
          <p:cNvSpPr/>
          <p:nvPr/>
        </p:nvSpPr>
        <p:spPr>
          <a:xfrm>
            <a:off x="17675138" y="0"/>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6972882" y="-155207"/>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7853656" y="956749"/>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334352436"/>
              </p:ext>
            </p:extLst>
          </p:nvPr>
        </p:nvGraphicFramePr>
        <p:xfrm>
          <a:off x="1174156" y="984418"/>
          <a:ext cx="16365706" cy="780288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195289">
                  <a:extLst>
                    <a:ext uri="{9D8B030D-6E8A-4147-A177-3AD203B41FA5}">
                      <a16:colId xmlns:a16="http://schemas.microsoft.com/office/drawing/2014/main" val="20000"/>
                    </a:ext>
                  </a:extLst>
                </a:gridCol>
                <a:gridCol w="7170417">
                  <a:extLst>
                    <a:ext uri="{9D8B030D-6E8A-4147-A177-3AD203B41FA5}">
                      <a16:colId xmlns:a16="http://schemas.microsoft.com/office/drawing/2014/main" val="20001"/>
                    </a:ext>
                  </a:extLst>
                </a:gridCol>
              </a:tblGrid>
              <a:tr h="226298">
                <a:tc>
                  <a:txBody>
                    <a:bodyPr/>
                    <a:lstStyle/>
                    <a:p>
                      <a:pPr marL="30480" marR="30480" algn="ctr">
                        <a:lnSpc>
                          <a:spcPct val="100000"/>
                        </a:lnSpc>
                        <a:spcAft>
                          <a:spcPts val="0"/>
                        </a:spcAft>
                      </a:pP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40000"/>
                        <a:lumOff val="60000"/>
                      </a:schemeClr>
                    </a:solidFill>
                  </a:tcPr>
                </a:tc>
                <a:tc>
                  <a:txBody>
                    <a:bodyPr/>
                    <a:lstStyle/>
                    <a:p>
                      <a:pPr marL="30480" marR="30480" algn="ctr">
                        <a:lnSpc>
                          <a:spcPct val="100000"/>
                        </a:lnSpc>
                        <a:spcAft>
                          <a:spcPts val="0"/>
                        </a:spcAft>
                      </a:pP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40000"/>
                        <a:lumOff val="60000"/>
                      </a:schemeClr>
                    </a:solidFill>
                  </a:tcPr>
                </a:tc>
                <a:extLst>
                  <a:ext uri="{0D108BD9-81ED-4DB2-BD59-A6C34878D82A}">
                    <a16:rowId xmlns:a16="http://schemas.microsoft.com/office/drawing/2014/main" val="10000"/>
                  </a:ext>
                </a:extLst>
              </a:tr>
              <a:tr h="365918">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Áo quần, xe pháo dắt díu nhau ra đường làm gì nữa cho thêm bụi và thêm mệt?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60000"/>
                        <a:lumOff val="40000"/>
                      </a:schemeClr>
                    </a:solidFill>
                  </a:tcPr>
                </a:tc>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Lời đối thoại của nhân vật vợ Chất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1"/>
                  </a:ext>
                </a:extLst>
              </a:tr>
              <a:tr h="301084">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Các anh ơi, bọn trẻ con!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60000"/>
                        <a:lumOff val="40000"/>
                      </a:schemeClr>
                    </a:solidFill>
                  </a:tcPr>
                </a:tc>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Lời kể của người kể chuyện ngôi thứ ba</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2"/>
                  </a:ext>
                </a:extLst>
              </a:tr>
              <a:tr h="1139428">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Ngoài kia phố xá vẫn ồn ào. Leng keng chuông tàu điện và ẩm ẩm ô tô chạy. Những quả bóng bay đủ màu sắc... Những que kem ngọt lịm và mát lạnh... Công viên, mặt hồ xanh, chiếc xuồng máy lao vun vút tung bọt trắng.... Vườn bách thú, nào sư tử, hổ báo, cá sấu, đại bàng và khỉ, đủ mọi loại khỉ... Thành phố rộng lớn còn biết bao nhiêu điều mới lạ, kì thủ nữa mà nó chưa biết.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60000"/>
                        <a:lumOff val="40000"/>
                      </a:schemeClr>
                    </a:solidFill>
                  </a:tcPr>
                </a:tc>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Lời độc thoại nội tâm của nhân vật Chất được dẫn gián tiếp, hoà vào lời của người kể chuyện ở ngôi thứ ba</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3"/>
                  </a:ext>
                </a:extLst>
              </a:tr>
              <a:tr h="226298">
                <a:tc rowSpan="2">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Cho đến nay, những con cá cờ ấy vẫn còn sống. Chúng may mắn không phải luẩn quẩn trong bể nước dưới chân hòn núi giả. Lòng hồ mênh mông...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60000"/>
                        <a:lumOff val="40000"/>
                      </a:schemeClr>
                    </a:solidFill>
                  </a:tcPr>
                </a:tc>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Lời đối thoại của nhân vật Chất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4"/>
                  </a:ext>
                </a:extLst>
              </a:tr>
              <a:tr h="678894">
                <a:tc vMerge="1">
                  <a:txBody>
                    <a:bodyPr/>
                    <a:lstStyle/>
                    <a:p>
                      <a:endParaRPr lang="en-GB"/>
                    </a:p>
                  </a:txBody>
                  <a:tcPr/>
                </a:tc>
                <a:tc>
                  <a:txBody>
                    <a:bodyPr/>
                    <a:lstStyle/>
                    <a:p>
                      <a:pPr marL="30480" marR="30480" algn="just">
                        <a:lnSpc>
                          <a:spcPct val="100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Lời kể của người kể chuyện ngôi thứ ba nhưng như nhập vào tâm trạng của nhân vật Quang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1066800" y="-633750"/>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8" name="Freeform 8"/>
          <p:cNvSpPr/>
          <p:nvPr/>
        </p:nvSpPr>
        <p:spPr>
          <a:xfrm flipH="1">
            <a:off x="405315" y="7438937"/>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10" name="Freeform 10"/>
          <p:cNvSpPr/>
          <p:nvPr/>
        </p:nvSpPr>
        <p:spPr>
          <a:xfrm>
            <a:off x="17675138" y="0"/>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6972882" y="-155207"/>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7853656" y="956749"/>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7" name="Rectangle 6"/>
          <p:cNvSpPr/>
          <p:nvPr/>
        </p:nvSpPr>
        <p:spPr>
          <a:xfrm>
            <a:off x="3758934" y="1929155"/>
            <a:ext cx="9144000" cy="6247864"/>
          </a:xfrm>
          <a:prstGeom prst="rect">
            <a:avLst/>
          </a:prstGeom>
        </p:spPr>
        <p:txBody>
          <a:bodyPr>
            <a:spAutoFit/>
          </a:bodyPr>
          <a:lstStyle/>
          <a:p>
            <a:pPr marL="30480" marR="30480" algn="ctr">
              <a:spcAft>
                <a:spcPts val="0"/>
              </a:spcAft>
            </a:pPr>
            <a:r>
              <a:rPr lang="en-US" sz="8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vi-VN" sz="8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ctr">
              <a:spcAft>
                <a:spcPts val="0"/>
              </a:spcAft>
            </a:pPr>
            <a:r>
              <a:rPr lang="en-US" sz="8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 c</a:t>
            </a:r>
            <a:endParaRPr lang="en-GB" sz="8000">
              <a:latin typeface="Times New Roman" panose="02020603050405020304" pitchFamily="18" charset="0"/>
              <a:ea typeface="Calibri" panose="020F0502020204030204" pitchFamily="34" charset="0"/>
              <a:cs typeface="Times New Roman" panose="02020603050405020304" pitchFamily="18" charset="0"/>
            </a:endParaRPr>
          </a:p>
          <a:p>
            <a:pPr marL="30480" marR="30480" algn="ctr">
              <a:spcAft>
                <a:spcPts val="0"/>
              </a:spcAft>
            </a:pPr>
            <a:r>
              <a:rPr lang="en-US" sz="8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 a</a:t>
            </a:r>
            <a:endParaRPr lang="en-GB" sz="8000">
              <a:latin typeface="Times New Roman" panose="02020603050405020304" pitchFamily="18" charset="0"/>
              <a:ea typeface="Calibri" panose="020F0502020204030204" pitchFamily="34" charset="0"/>
              <a:cs typeface="Times New Roman" panose="02020603050405020304" pitchFamily="18" charset="0"/>
            </a:endParaRPr>
          </a:p>
          <a:p>
            <a:pPr marL="30480" marR="30480" algn="ctr">
              <a:spcAft>
                <a:spcPts val="0"/>
              </a:spcAft>
            </a:pPr>
            <a:r>
              <a:rPr lang="en-US" sz="8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 e</a:t>
            </a:r>
            <a:endParaRPr lang="en-GB" sz="8000">
              <a:latin typeface="Times New Roman" panose="02020603050405020304" pitchFamily="18" charset="0"/>
              <a:ea typeface="Calibri" panose="020F0502020204030204" pitchFamily="34" charset="0"/>
              <a:cs typeface="Times New Roman" panose="02020603050405020304" pitchFamily="18" charset="0"/>
            </a:endParaRPr>
          </a:p>
          <a:p>
            <a:pPr marL="30480" marR="30480" algn="ctr">
              <a:spcAft>
                <a:spcPts val="0"/>
              </a:spcAft>
            </a:pPr>
            <a:r>
              <a:rPr lang="en-US" sz="8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4 - b</a:t>
            </a:r>
            <a:endParaRPr lang="en-GB" sz="8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26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1066800" y="-633750"/>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8" name="Freeform 8"/>
          <p:cNvSpPr/>
          <p:nvPr/>
        </p:nvSpPr>
        <p:spPr>
          <a:xfrm flipH="1">
            <a:off x="405315" y="7438937"/>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10" name="Freeform 10"/>
          <p:cNvSpPr/>
          <p:nvPr/>
        </p:nvSpPr>
        <p:spPr>
          <a:xfrm>
            <a:off x="17675138" y="0"/>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6972882" y="-155207"/>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7853656" y="956749"/>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9" name="Rectangle 8"/>
          <p:cNvSpPr/>
          <p:nvPr/>
        </p:nvSpPr>
        <p:spPr>
          <a:xfrm>
            <a:off x="3976239" y="1140494"/>
            <a:ext cx="10335522" cy="769441"/>
          </a:xfrm>
          <a:prstGeom prst="rect">
            <a:avLst/>
          </a:prstGeom>
        </p:spPr>
        <p:txBody>
          <a:bodyPr wrap="none">
            <a:spAutoFit/>
          </a:bodyPr>
          <a:lstStyle/>
          <a:p>
            <a:pPr marL="30480" marR="30480" algn="just">
              <a:spcAft>
                <a:spcPts val="0"/>
              </a:spcAft>
            </a:pPr>
            <a:r>
              <a:rPr lang="en-US"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 6.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 tóm tắt truyện </a:t>
            </a:r>
            <a:r>
              <a:rPr lang="en-US"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 con cá cờ</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p:cNvSpPr/>
          <p:nvPr/>
        </p:nvSpPr>
        <p:spPr>
          <a:xfrm>
            <a:off x="1676400" y="2640826"/>
            <a:ext cx="15087600" cy="5078313"/>
          </a:xfrm>
          <a:prstGeom prst="rect">
            <a:avLst/>
          </a:prstGeom>
        </p:spPr>
        <p:txBody>
          <a:bodyPr wrap="square">
            <a:spAutoFit/>
          </a:bodyPr>
          <a:lstStyle/>
          <a:p>
            <a:pPr marL="30480" marR="30480" algn="ctr">
              <a:spcAft>
                <a:spcPts val="0"/>
              </a:spcAft>
            </a:pPr>
            <a:r>
              <a:rPr lang="en-US" sz="3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Câu chuyện kể về cậu bé Quang từ quê được đón lên Hà Nội cùng bố mấy tháng hè. Quang làm quen và chơi với những đứa trẻ trong khu tập thể rất vui vẻ và Quang rất giỏi câu những con cá cờ từ cái bể đen ngòm bỏ vào bình thủy tinh. Do phải loanh quanh mãi trong khu tập thể, Quang cùng bọn trẻ trốn bố mẹ lang thang khám phá phố xá Hà Nội. Quang bị lạc và được công an đưa về đồn, báo với bố mẹ.  Bố đã nổi giận đánh Quang và vô tình làm vỡ bình thuỷ tinh đựng cá cờ của cậu. Nhìn những con cá cờ sắp chết trên nền nhà, Quang đã mang những chú cá ra Hồ Tây thả, cứu sống cho chúng được tự do.</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7496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18" name="Freeform 18"/>
          <p:cNvSpPr/>
          <p:nvPr/>
        </p:nvSpPr>
        <p:spPr>
          <a:xfrm>
            <a:off x="15793301" y="6628021"/>
            <a:ext cx="4451621" cy="6034246"/>
          </a:xfrm>
          <a:custGeom>
            <a:avLst/>
            <a:gdLst/>
            <a:ahLst/>
            <a:cxnLst/>
            <a:rect l="l" t="t" r="r" b="b"/>
            <a:pathLst>
              <a:path w="4451621" h="6034246">
                <a:moveTo>
                  <a:pt x="0" y="0"/>
                </a:moveTo>
                <a:lnTo>
                  <a:pt x="4451620" y="0"/>
                </a:lnTo>
                <a:lnTo>
                  <a:pt x="4451620" y="6034246"/>
                </a:lnTo>
                <a:lnTo>
                  <a:pt x="0" y="603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flipH="1">
            <a:off x="-1956923" y="7429500"/>
            <a:ext cx="3593833" cy="5187070"/>
          </a:xfrm>
          <a:custGeom>
            <a:avLst/>
            <a:gdLst/>
            <a:ahLst/>
            <a:cxnLst/>
            <a:rect l="l" t="t" r="r" b="b"/>
            <a:pathLst>
              <a:path w="4451621" h="6034246">
                <a:moveTo>
                  <a:pt x="4451621" y="0"/>
                </a:moveTo>
                <a:lnTo>
                  <a:pt x="0" y="0"/>
                </a:lnTo>
                <a:lnTo>
                  <a:pt x="0" y="6034246"/>
                </a:lnTo>
                <a:lnTo>
                  <a:pt x="4451621" y="6034246"/>
                </a:lnTo>
                <a:lnTo>
                  <a:pt x="445162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15227250" y="641856"/>
            <a:ext cx="2476616" cy="2620009"/>
            <a:chOff x="0" y="0"/>
            <a:chExt cx="3302155" cy="3493346"/>
          </a:xfrm>
        </p:grpSpPr>
        <p:sp>
          <p:nvSpPr>
            <p:cNvPr id="21" name="Freeform 21"/>
            <p:cNvSpPr/>
            <p:nvPr/>
          </p:nvSpPr>
          <p:spPr>
            <a:xfrm>
              <a:off x="1776821" y="787883"/>
              <a:ext cx="1525334" cy="2264131"/>
            </a:xfrm>
            <a:custGeom>
              <a:avLst/>
              <a:gdLst/>
              <a:ahLst/>
              <a:cxnLst/>
              <a:rect l="l" t="t" r="r" b="b"/>
              <a:pathLst>
                <a:path w="1525334" h="2264131">
                  <a:moveTo>
                    <a:pt x="0" y="0"/>
                  </a:moveTo>
                  <a:lnTo>
                    <a:pt x="1525334" y="0"/>
                  </a:lnTo>
                  <a:lnTo>
                    <a:pt x="1525334" y="2264131"/>
                  </a:lnTo>
                  <a:lnTo>
                    <a:pt x="0" y="2264131"/>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22" name="Freeform 22"/>
            <p:cNvSpPr/>
            <p:nvPr/>
          </p:nvSpPr>
          <p:spPr>
            <a:xfrm rot="-344133" flipH="1">
              <a:off x="88427" y="57069"/>
              <a:ext cx="1233838" cy="1831448"/>
            </a:xfrm>
            <a:custGeom>
              <a:avLst/>
              <a:gdLst/>
              <a:ahLst/>
              <a:cxnLst/>
              <a:rect l="l" t="t" r="r" b="b"/>
              <a:pathLst>
                <a:path w="1233838" h="1831448">
                  <a:moveTo>
                    <a:pt x="1233838" y="0"/>
                  </a:moveTo>
                  <a:lnTo>
                    <a:pt x="0" y="0"/>
                  </a:lnTo>
                  <a:lnTo>
                    <a:pt x="0" y="1831448"/>
                  </a:lnTo>
                  <a:lnTo>
                    <a:pt x="1233838" y="1831448"/>
                  </a:lnTo>
                  <a:lnTo>
                    <a:pt x="1233838"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3" name="Freeform 23"/>
            <p:cNvSpPr/>
            <p:nvPr/>
          </p:nvSpPr>
          <p:spPr>
            <a:xfrm rot="3285548">
              <a:off x="478006" y="2063882"/>
              <a:ext cx="820601" cy="1387886"/>
            </a:xfrm>
            <a:custGeom>
              <a:avLst/>
              <a:gdLst/>
              <a:ahLst/>
              <a:cxnLst/>
              <a:rect l="l" t="t" r="r" b="b"/>
              <a:pathLst>
                <a:path w="820601" h="1387886">
                  <a:moveTo>
                    <a:pt x="0" y="0"/>
                  </a:moveTo>
                  <a:lnTo>
                    <a:pt x="820600" y="0"/>
                  </a:lnTo>
                  <a:lnTo>
                    <a:pt x="820600" y="1387885"/>
                  </a:lnTo>
                  <a:lnTo>
                    <a:pt x="0" y="1387885"/>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grpSp>
        <p:nvGrpSpPr>
          <p:cNvPr id="24" name="Group 24"/>
          <p:cNvGrpSpPr/>
          <p:nvPr/>
        </p:nvGrpSpPr>
        <p:grpSpPr>
          <a:xfrm>
            <a:off x="479364" y="864250"/>
            <a:ext cx="2940185" cy="2050779"/>
            <a:chOff x="0" y="0"/>
            <a:chExt cx="3920247" cy="2734372"/>
          </a:xfrm>
        </p:grpSpPr>
        <p:sp>
          <p:nvSpPr>
            <p:cNvPr id="25" name="Freeform 25"/>
            <p:cNvSpPr/>
            <p:nvPr/>
          </p:nvSpPr>
          <p:spPr>
            <a:xfrm rot="5489537">
              <a:off x="2019579" y="-112485"/>
              <a:ext cx="1514543" cy="2248113"/>
            </a:xfrm>
            <a:custGeom>
              <a:avLst/>
              <a:gdLst/>
              <a:ahLst/>
              <a:cxnLst/>
              <a:rect l="l" t="t" r="r" b="b"/>
              <a:pathLst>
                <a:path w="1514543" h="2248113">
                  <a:moveTo>
                    <a:pt x="0" y="0"/>
                  </a:moveTo>
                  <a:lnTo>
                    <a:pt x="1514544" y="0"/>
                  </a:lnTo>
                  <a:lnTo>
                    <a:pt x="1514544" y="2248113"/>
                  </a:lnTo>
                  <a:lnTo>
                    <a:pt x="0" y="2248113"/>
                  </a:lnTo>
                  <a:lnTo>
                    <a:pt x="0" y="0"/>
                  </a:lnTo>
                  <a:close/>
                </a:path>
              </a:pathLst>
            </a:custGeom>
            <a:blipFill>
              <a:blip r:embed="rId10">
                <a:extLst>
                  <a:ext uri="{96DAC541-7B7A-43D3-8B79-37D633B846F1}">
                    <asvg:svgBlip xmlns:asvg="http://schemas.microsoft.com/office/drawing/2016/SVG/main" r:embed="rId11"/>
                  </a:ext>
                </a:extLst>
              </a:blip>
              <a:stretch>
                <a:fillRect t="-203606" r="-550428" b="-153238"/>
              </a:stretch>
            </a:blipFill>
          </p:spPr>
          <p:txBody>
            <a:bodyPr/>
            <a:lstStyle/>
            <a:p>
              <a:endParaRPr lang="en-US"/>
            </a:p>
          </p:txBody>
        </p:sp>
        <p:sp>
          <p:nvSpPr>
            <p:cNvPr id="26" name="Freeform 26"/>
            <p:cNvSpPr/>
            <p:nvPr/>
          </p:nvSpPr>
          <p:spPr>
            <a:xfrm rot="5145403" flipH="1">
              <a:off x="339523" y="1146973"/>
              <a:ext cx="1225110" cy="1818492"/>
            </a:xfrm>
            <a:custGeom>
              <a:avLst/>
              <a:gdLst/>
              <a:ahLst/>
              <a:cxnLst/>
              <a:rect l="l" t="t" r="r" b="b"/>
              <a:pathLst>
                <a:path w="1225110" h="1818492">
                  <a:moveTo>
                    <a:pt x="1225109" y="0"/>
                  </a:moveTo>
                  <a:lnTo>
                    <a:pt x="0" y="0"/>
                  </a:lnTo>
                  <a:lnTo>
                    <a:pt x="0" y="1818492"/>
                  </a:lnTo>
                  <a:lnTo>
                    <a:pt x="1225109" y="1818492"/>
                  </a:lnTo>
                  <a:lnTo>
                    <a:pt x="122510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27" name="Freeform 27"/>
            <p:cNvSpPr/>
            <p:nvPr/>
          </p:nvSpPr>
          <p:spPr>
            <a:xfrm>
              <a:off x="621037" y="0"/>
              <a:ext cx="814795" cy="1378067"/>
            </a:xfrm>
            <a:custGeom>
              <a:avLst/>
              <a:gdLst/>
              <a:ahLst/>
              <a:cxnLst/>
              <a:rect l="l" t="t" r="r" b="b"/>
              <a:pathLst>
                <a:path w="814795" h="1378067">
                  <a:moveTo>
                    <a:pt x="0" y="0"/>
                  </a:moveTo>
                  <a:lnTo>
                    <a:pt x="814795" y="0"/>
                  </a:lnTo>
                  <a:lnTo>
                    <a:pt x="814795" y="1378067"/>
                  </a:lnTo>
                  <a:lnTo>
                    <a:pt x="0" y="137806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28" name="Rectangle 27"/>
          <p:cNvSpPr/>
          <p:nvPr/>
        </p:nvSpPr>
        <p:spPr>
          <a:xfrm>
            <a:off x="3879418" y="859531"/>
            <a:ext cx="11347675" cy="1323439"/>
          </a:xfrm>
          <a:prstGeom prst="rect">
            <a:avLst/>
          </a:prstGeom>
        </p:spPr>
        <p:txBody>
          <a:bodyPr wrap="square">
            <a:spAutoFit/>
          </a:bodyPr>
          <a:lstStyle/>
          <a:p>
            <a:pPr marL="30480" marR="30480" algn="just">
              <a:spcAft>
                <a:spcPts val="0"/>
              </a:spcAft>
            </a:pPr>
            <a:r>
              <a:rPr lang="en-US"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 7. </a:t>
            </a: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 ra sự khác biệt trong suy nghĩ và tâm lí của những người lớn với bọn trẻ trong khu tập thể.</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9" name="Rectangle 28"/>
          <p:cNvSpPr/>
          <p:nvPr/>
        </p:nvSpPr>
        <p:spPr>
          <a:xfrm>
            <a:off x="1636911" y="2363796"/>
            <a:ext cx="14927770" cy="6494085"/>
          </a:xfrm>
          <a:prstGeom prst="rect">
            <a:avLst/>
          </a:prstGeom>
        </p:spPr>
        <p:txBody>
          <a:bodyPr wrap="square">
            <a:spAutoFit/>
          </a:bodyPr>
          <a:lstStyle/>
          <a:p>
            <a:pPr marL="30480" marR="30480" algn="ctr">
              <a:spcAft>
                <a:spcPts val="0"/>
              </a:spcAft>
            </a:pPr>
            <a:r>
              <a:rPr lang="en-US"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Trong suy nghĩ của người lớn ở khu tập thể, họ luôn coi sự yên ổn, chừng mực làm trọng, rất ngại phải đi chơi, không thích dắt díu nhau ra đường; họ nhốt con cái trong khu tập thể, giữ chúng cho an toàn là được, là yên tâm</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Thế nhưng bọn trẻ con, cho dù trò chơi hấp dẫn thì chúng cũng mau chán, chúng thấy khu nhà quá chật hẹp, tù túng và mong muốn được thoát ra bên ngoài thăm thú:</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Ngay đằng sau khu nhà là Hồ Tây, một mặt nước rộng mênh mang và ngằn ngặt xanh…</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Ngoài kia phố xá ồn ào. Leng keng chuông tàu điện và ầm ầm ô tô chạy. Những quả bóng đủ màu sắc</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Vườn bách thú nào sư tử, hổ, báo, cá sấu, đại bàng và khỉ, đủ mọi loại khỉ</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 phố rộng lớn còn biết bao nhiêu điều kì thú nữa mà nó chưa biết</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42900" marR="30480" lvl="0" indent="-342900" algn="just">
              <a:spcAft>
                <a:spcPts val="0"/>
              </a:spcAft>
              <a:buFont typeface="Wingdings" panose="05000000000000000000" pitchFamily="2" charset="2"/>
              <a:buChar char=""/>
            </a:pPr>
            <a:r>
              <a:rPr lang="en-US" sz="32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Tâm lí và suy nghĩ của hai thể hệ rất khác nhau: người lớn không hiểu trẻ con cần gì, muốn gì; trẻ con không quan tâm đến suy nghĩ, lo lắng của bố mẹ…</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57002" y="761963"/>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840232" y="75406"/>
            <a:ext cx="3467643" cy="2418680"/>
            <a:chOff x="0" y="0"/>
            <a:chExt cx="4623524" cy="3224907"/>
          </a:xfrm>
        </p:grpSpPr>
        <p:sp>
          <p:nvSpPr>
            <p:cNvPr id="9" name="Freeform 9"/>
            <p:cNvSpPr/>
            <p:nvPr/>
          </p:nvSpPr>
          <p:spPr>
            <a:xfrm rot="5489537">
              <a:off x="2381883" y="-132664"/>
              <a:ext cx="1786247" cy="2651416"/>
            </a:xfrm>
            <a:custGeom>
              <a:avLst/>
              <a:gdLst/>
              <a:ahLst/>
              <a:cxnLst/>
              <a:rect l="l" t="t" r="r" b="b"/>
              <a:pathLst>
                <a:path w="1786247" h="2651416">
                  <a:moveTo>
                    <a:pt x="0" y="0"/>
                  </a:moveTo>
                  <a:lnTo>
                    <a:pt x="1786247" y="0"/>
                  </a:lnTo>
                  <a:lnTo>
                    <a:pt x="1786247" y="2651415"/>
                  </a:lnTo>
                  <a:lnTo>
                    <a:pt x="0" y="2651415"/>
                  </a:lnTo>
                  <a:lnTo>
                    <a:pt x="0" y="0"/>
                  </a:lnTo>
                  <a:close/>
                </a:path>
              </a:pathLst>
            </a:custGeom>
            <a:blipFill>
              <a:blip r:embed="rId2">
                <a:extLst>
                  <a:ext uri="{96DAC541-7B7A-43D3-8B79-37D633B846F1}">
                    <asvg:svgBlip xmlns:asvg="http://schemas.microsoft.com/office/drawing/2016/SVG/main" r:embed="rId3"/>
                  </a:ext>
                </a:extLst>
              </a:blip>
              <a:stretch>
                <a:fillRect t="-203606" r="-550428" b="-153238"/>
              </a:stretch>
            </a:blipFill>
          </p:spPr>
          <p:txBody>
            <a:bodyPr/>
            <a:lstStyle/>
            <a:p>
              <a:endParaRPr lang="en-US"/>
            </a:p>
          </p:txBody>
        </p:sp>
        <p:sp>
          <p:nvSpPr>
            <p:cNvPr id="10" name="Freeform 10"/>
            <p:cNvSpPr/>
            <p:nvPr/>
          </p:nvSpPr>
          <p:spPr>
            <a:xfrm rot="5145403" flipH="1">
              <a:off x="400432" y="1352736"/>
              <a:ext cx="1444889" cy="2144722"/>
            </a:xfrm>
            <a:custGeom>
              <a:avLst/>
              <a:gdLst/>
              <a:ahLst/>
              <a:cxnLst/>
              <a:rect l="l" t="t" r="r" b="b"/>
              <a:pathLst>
                <a:path w="1444889" h="2144722">
                  <a:moveTo>
                    <a:pt x="1444889" y="0"/>
                  </a:moveTo>
                  <a:lnTo>
                    <a:pt x="0" y="0"/>
                  </a:lnTo>
                  <a:lnTo>
                    <a:pt x="0" y="2144722"/>
                  </a:lnTo>
                  <a:lnTo>
                    <a:pt x="1444889" y="2144722"/>
                  </a:lnTo>
                  <a:lnTo>
                    <a:pt x="1444889"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11" name="Freeform 11"/>
            <p:cNvSpPr/>
            <p:nvPr/>
          </p:nvSpPr>
          <p:spPr>
            <a:xfrm>
              <a:off x="732449" y="0"/>
              <a:ext cx="960966" cy="1625287"/>
            </a:xfrm>
            <a:custGeom>
              <a:avLst/>
              <a:gdLst/>
              <a:ahLst/>
              <a:cxnLst/>
              <a:rect l="l" t="t" r="r" b="b"/>
              <a:pathLst>
                <a:path w="960966" h="1625287">
                  <a:moveTo>
                    <a:pt x="0" y="0"/>
                  </a:moveTo>
                  <a:lnTo>
                    <a:pt x="960966" y="0"/>
                  </a:lnTo>
                  <a:lnTo>
                    <a:pt x="960966" y="1625287"/>
                  </a:lnTo>
                  <a:lnTo>
                    <a:pt x="0" y="1625287"/>
                  </a:lnTo>
                  <a:lnTo>
                    <a:pt x="0" y="0"/>
                  </a:lnTo>
                  <a:close/>
                </a:path>
              </a:pathLst>
            </a:custGeom>
            <a:blipFill>
              <a:blip r:embed="rId6">
                <a:extLst>
                  <a:ext uri="{96DAC541-7B7A-43D3-8B79-37D633B846F1}">
                    <asvg:svgBlip xmlns:asvg="http://schemas.microsoft.com/office/drawing/2016/SVG/main" r:embed="rId7"/>
                  </a:ext>
                </a:extLst>
              </a:blip>
              <a:stretch>
                <a:fillRect l="-753958" b="-421015"/>
              </a:stretch>
            </a:blipFill>
          </p:spPr>
          <p:txBody>
            <a:bodyPr/>
            <a:lstStyle/>
            <a:p>
              <a:endParaRPr lang="en-US"/>
            </a:p>
          </p:txBody>
        </p:sp>
      </p:grpSp>
      <p:grpSp>
        <p:nvGrpSpPr>
          <p:cNvPr id="13" name="Group 13"/>
          <p:cNvGrpSpPr/>
          <p:nvPr/>
        </p:nvGrpSpPr>
        <p:grpSpPr>
          <a:xfrm>
            <a:off x="16153220" y="-190682"/>
            <a:ext cx="2621248" cy="2970105"/>
            <a:chOff x="0" y="0"/>
            <a:chExt cx="3494998" cy="3960140"/>
          </a:xfrm>
        </p:grpSpPr>
        <p:sp>
          <p:nvSpPr>
            <p:cNvPr id="14" name="Freeform 14"/>
            <p:cNvSpPr/>
            <p:nvPr/>
          </p:nvSpPr>
          <p:spPr>
            <a:xfrm rot="2122094">
              <a:off x="307271" y="1743721"/>
              <a:ext cx="1406257" cy="1510061"/>
            </a:xfrm>
            <a:custGeom>
              <a:avLst/>
              <a:gdLst/>
              <a:ahLst/>
              <a:cxnLst/>
              <a:rect l="l" t="t" r="r" b="b"/>
              <a:pathLst>
                <a:path w="1406257" h="1510061">
                  <a:moveTo>
                    <a:pt x="0" y="0"/>
                  </a:moveTo>
                  <a:lnTo>
                    <a:pt x="1406256" y="0"/>
                  </a:lnTo>
                  <a:lnTo>
                    <a:pt x="1406256" y="1510062"/>
                  </a:lnTo>
                  <a:lnTo>
                    <a:pt x="0" y="1510062"/>
                  </a:lnTo>
                  <a:lnTo>
                    <a:pt x="0" y="0"/>
                  </a:lnTo>
                  <a:close/>
                </a:path>
              </a:pathLst>
            </a:custGeom>
            <a:blipFill>
              <a:blip r:embed="rId8">
                <a:extLst>
                  <a:ext uri="{96DAC541-7B7A-43D3-8B79-37D633B846F1}">
                    <asvg:svgBlip xmlns:asvg="http://schemas.microsoft.com/office/drawing/2016/SVG/main" r:embed="rId9"/>
                  </a:ext>
                </a:extLst>
              </a:blip>
              <a:stretch>
                <a:fillRect l="-246415" t="-129667"/>
              </a:stretch>
            </a:blipFill>
          </p:spPr>
          <p:txBody>
            <a:bodyPr/>
            <a:lstStyle/>
            <a:p>
              <a:endParaRPr lang="en-US"/>
            </a:p>
          </p:txBody>
        </p:sp>
        <p:sp>
          <p:nvSpPr>
            <p:cNvPr id="15" name="Freeform 15"/>
            <p:cNvSpPr/>
            <p:nvPr/>
          </p:nvSpPr>
          <p:spPr>
            <a:xfrm>
              <a:off x="2558657" y="2516457"/>
              <a:ext cx="936341" cy="1443683"/>
            </a:xfrm>
            <a:custGeom>
              <a:avLst/>
              <a:gdLst/>
              <a:ahLst/>
              <a:cxnLst/>
              <a:rect l="l" t="t" r="r" b="b"/>
              <a:pathLst>
                <a:path w="936341" h="1443683">
                  <a:moveTo>
                    <a:pt x="0" y="0"/>
                  </a:moveTo>
                  <a:lnTo>
                    <a:pt x="936341" y="0"/>
                  </a:lnTo>
                  <a:lnTo>
                    <a:pt x="936341" y="1443683"/>
                  </a:lnTo>
                  <a:lnTo>
                    <a:pt x="0" y="144368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6" name="Freeform 16"/>
            <p:cNvSpPr/>
            <p:nvPr/>
          </p:nvSpPr>
          <p:spPr>
            <a:xfrm>
              <a:off x="1548323" y="0"/>
              <a:ext cx="1478504" cy="1883069"/>
            </a:xfrm>
            <a:custGeom>
              <a:avLst/>
              <a:gdLst/>
              <a:ahLst/>
              <a:cxnLst/>
              <a:rect l="l" t="t" r="r" b="b"/>
              <a:pathLst>
                <a:path w="1478504" h="1883069">
                  <a:moveTo>
                    <a:pt x="0" y="0"/>
                  </a:moveTo>
                  <a:lnTo>
                    <a:pt x="1478504" y="0"/>
                  </a:lnTo>
                  <a:lnTo>
                    <a:pt x="1478504" y="1883069"/>
                  </a:lnTo>
                  <a:lnTo>
                    <a:pt x="0" y="1883069"/>
                  </a:lnTo>
                  <a:lnTo>
                    <a:pt x="0" y="0"/>
                  </a:lnTo>
                  <a:close/>
                </a:path>
              </a:pathLst>
            </a:custGeom>
            <a:blipFill>
              <a:blip r:embed="rId10">
                <a:extLst>
                  <a:ext uri="{96DAC541-7B7A-43D3-8B79-37D633B846F1}">
                    <asvg:svgBlip xmlns:asvg="http://schemas.microsoft.com/office/drawing/2016/SVG/main" r:embed="rId11"/>
                  </a:ext>
                </a:extLst>
              </a:blip>
              <a:stretch>
                <a:fillRect t="-248358" r="-580760" b="-208899"/>
              </a:stretch>
            </a:blipFill>
          </p:spPr>
          <p:txBody>
            <a:bodyPr/>
            <a:lstStyle/>
            <a:p>
              <a:endParaRPr lang="en-US"/>
            </a:p>
          </p:txBody>
        </p:sp>
      </p:grpSp>
      <p:sp>
        <p:nvSpPr>
          <p:cNvPr id="17" name="Rectangle 16"/>
          <p:cNvSpPr/>
          <p:nvPr/>
        </p:nvSpPr>
        <p:spPr>
          <a:xfrm>
            <a:off x="2418016" y="761963"/>
            <a:ext cx="13944600" cy="2862322"/>
          </a:xfrm>
          <a:prstGeom prst="rect">
            <a:avLst/>
          </a:prstGeom>
        </p:spPr>
        <p:txBody>
          <a:bodyPr wrap="square">
            <a:spAutoFit/>
          </a:bodyPr>
          <a:lstStyle/>
          <a:p>
            <a:pPr marL="30480" marR="30480" algn="just">
              <a:spcAft>
                <a:spcPts val="0"/>
              </a:spcAft>
            </a:pPr>
            <a:r>
              <a:rPr lang="en-US" sz="3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 8.</a:t>
            </a: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Xác định chủ đề của truyện. Chi tiết những chú cá cờ sống trong "</a:t>
            </a:r>
            <a:r>
              <a:rPr lang="en-US" sz="36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cái bể xi măng hình bầu dục khá lớn, giữa bể là hòn non bộ và trong bể lúc nào cũng lưng lửng một lớp nước lưu cữu, đen sẫm như mực...</a:t>
            </a: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những hình ảnh trong "</a:t>
            </a:r>
            <a:r>
              <a:rPr lang="en-US" sz="36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giấc mơ ban nãy của cậu bé Quang</a:t>
            </a: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có ý nghĩa như thế nào trong việc làm sáng tỏ chủ đề?</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1080240" y="3729137"/>
            <a:ext cx="16470378" cy="6001643"/>
          </a:xfrm>
          <a:prstGeom prst="rect">
            <a:avLst/>
          </a:prstGeom>
        </p:spPr>
        <p:txBody>
          <a:bodyPr wrap="square">
            <a:spAutoFit/>
          </a:bodyPr>
          <a:lstStyle/>
          <a:p>
            <a:pPr marL="30480" marR="30480" algn="ctr">
              <a:spcAft>
                <a:spcPts val="0"/>
              </a:spcAft>
            </a:pPr>
            <a:r>
              <a:rPr lang="en-US"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Chủ đề: Các bậc cha mẹ cần hiểu tâm lí và tính cách của con cái; người lớn cần thấu hiểu thế giới tâm hồn của trẻ thơ; không thể áp đặt ý chí của người lớn đối với cuộc sống và sở thích của trẻ em… nếu không muốn phải trả giá đắt về kết quả giáo dục.</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tiết những chú cá cờ sống trong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cái bể xi măng hình bầu dục khá lớn, giữa bể là hòn non bộ và trong bể lúc nào cũng lưng lửng một lớp nước lưu cữu, đen sẫm như mực...</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đại diện cho những con người sống mãi trong sự tù túng, cũ mòn, không tìm thấy lối đi, khiến cho họ trở nên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ngù ngờ và ngốc nghếch hơn nhiều so với đồng loại sống ở nơi thông thoáng</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hình ảnh trong “giấc mơ ban nãy” của Quang cho thấy cuộc sống tù túng, nhàm chán sẽ giết chết giấc mơ của trẻ.</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tiết những hình ảnh trong giấc mơ của Quang thể hiện cho ước mơ, khát vọng của đứa trẻ hay con người hướng tới một cuộc sống rộng mở hơn, có sự tự do, thoát khỏi những cái bể hay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khu tập thể</a:t>
            </a: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sáo mòn.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880872" y="6498327"/>
            <a:ext cx="5179451" cy="7577345"/>
          </a:xfrm>
          <a:custGeom>
            <a:avLst/>
            <a:gdLst/>
            <a:ahLst/>
            <a:cxnLst/>
            <a:rect l="l" t="t" r="r" b="b"/>
            <a:pathLst>
              <a:path w="5179451" h="7577345">
                <a:moveTo>
                  <a:pt x="5179451" y="0"/>
                </a:moveTo>
                <a:lnTo>
                  <a:pt x="0" y="0"/>
                </a:lnTo>
                <a:lnTo>
                  <a:pt x="0" y="7577346"/>
                </a:lnTo>
                <a:lnTo>
                  <a:pt x="5179451" y="7577346"/>
                </a:lnTo>
                <a:lnTo>
                  <a:pt x="517945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8" name="Group 8"/>
          <p:cNvGrpSpPr/>
          <p:nvPr/>
        </p:nvGrpSpPr>
        <p:grpSpPr>
          <a:xfrm>
            <a:off x="479364" y="864250"/>
            <a:ext cx="3467643" cy="2418680"/>
            <a:chOff x="0" y="0"/>
            <a:chExt cx="4623524" cy="3224907"/>
          </a:xfrm>
        </p:grpSpPr>
        <p:sp>
          <p:nvSpPr>
            <p:cNvPr id="9" name="Freeform 9"/>
            <p:cNvSpPr/>
            <p:nvPr/>
          </p:nvSpPr>
          <p:spPr>
            <a:xfrm rot="5489537">
              <a:off x="2381883" y="-132664"/>
              <a:ext cx="1786247" cy="2651416"/>
            </a:xfrm>
            <a:custGeom>
              <a:avLst/>
              <a:gdLst/>
              <a:ahLst/>
              <a:cxnLst/>
              <a:rect l="l" t="t" r="r" b="b"/>
              <a:pathLst>
                <a:path w="1786247" h="2651416">
                  <a:moveTo>
                    <a:pt x="0" y="0"/>
                  </a:moveTo>
                  <a:lnTo>
                    <a:pt x="1786247" y="0"/>
                  </a:lnTo>
                  <a:lnTo>
                    <a:pt x="1786247" y="2651415"/>
                  </a:lnTo>
                  <a:lnTo>
                    <a:pt x="0" y="2651415"/>
                  </a:lnTo>
                  <a:lnTo>
                    <a:pt x="0" y="0"/>
                  </a:lnTo>
                  <a:close/>
                </a:path>
              </a:pathLst>
            </a:custGeom>
            <a:blipFill>
              <a:blip r:embed="rId4">
                <a:extLst>
                  <a:ext uri="{96DAC541-7B7A-43D3-8B79-37D633B846F1}">
                    <asvg:svgBlip xmlns:asvg="http://schemas.microsoft.com/office/drawing/2016/SVG/main" r:embed="rId5"/>
                  </a:ext>
                </a:extLst>
              </a:blip>
              <a:stretch>
                <a:fillRect t="-203606" r="-550428" b="-153238"/>
              </a:stretch>
            </a:blipFill>
          </p:spPr>
          <p:txBody>
            <a:bodyPr/>
            <a:lstStyle/>
            <a:p>
              <a:endParaRPr lang="en-US"/>
            </a:p>
          </p:txBody>
        </p:sp>
        <p:sp>
          <p:nvSpPr>
            <p:cNvPr id="10" name="Freeform 10"/>
            <p:cNvSpPr/>
            <p:nvPr/>
          </p:nvSpPr>
          <p:spPr>
            <a:xfrm rot="5145403" flipH="1">
              <a:off x="400432" y="1352736"/>
              <a:ext cx="1444889" cy="2144722"/>
            </a:xfrm>
            <a:custGeom>
              <a:avLst/>
              <a:gdLst/>
              <a:ahLst/>
              <a:cxnLst/>
              <a:rect l="l" t="t" r="r" b="b"/>
              <a:pathLst>
                <a:path w="1444889" h="2144722">
                  <a:moveTo>
                    <a:pt x="1444889" y="0"/>
                  </a:moveTo>
                  <a:lnTo>
                    <a:pt x="0" y="0"/>
                  </a:lnTo>
                  <a:lnTo>
                    <a:pt x="0" y="2144722"/>
                  </a:lnTo>
                  <a:lnTo>
                    <a:pt x="1444889" y="2144722"/>
                  </a:lnTo>
                  <a:lnTo>
                    <a:pt x="1444889" y="0"/>
                  </a:lnTo>
                  <a:close/>
                </a:path>
              </a:pathLst>
            </a:custGeom>
            <a:blipFill>
              <a:blip r:embed="rId6">
                <a:extLst>
                  <a:ext uri="{96DAC541-7B7A-43D3-8B79-37D633B846F1}">
                    <asvg:svgBlip xmlns:asvg="http://schemas.microsoft.com/office/drawing/2016/SVG/main" r:embed="rId7"/>
                  </a:ext>
                </a:extLst>
              </a:blip>
              <a:stretch>
                <a:fillRect t="-203606" r="-550428" b="-153238"/>
              </a:stretch>
            </a:blipFill>
          </p:spPr>
          <p:txBody>
            <a:bodyPr/>
            <a:lstStyle/>
            <a:p>
              <a:endParaRPr lang="en-US"/>
            </a:p>
          </p:txBody>
        </p:sp>
        <p:sp>
          <p:nvSpPr>
            <p:cNvPr id="11" name="Freeform 11"/>
            <p:cNvSpPr/>
            <p:nvPr/>
          </p:nvSpPr>
          <p:spPr>
            <a:xfrm>
              <a:off x="732449" y="0"/>
              <a:ext cx="960966" cy="1625287"/>
            </a:xfrm>
            <a:custGeom>
              <a:avLst/>
              <a:gdLst/>
              <a:ahLst/>
              <a:cxnLst/>
              <a:rect l="l" t="t" r="r" b="b"/>
              <a:pathLst>
                <a:path w="960966" h="1625287">
                  <a:moveTo>
                    <a:pt x="0" y="0"/>
                  </a:moveTo>
                  <a:lnTo>
                    <a:pt x="960966" y="0"/>
                  </a:lnTo>
                  <a:lnTo>
                    <a:pt x="960966" y="1625287"/>
                  </a:lnTo>
                  <a:lnTo>
                    <a:pt x="0" y="1625287"/>
                  </a:lnTo>
                  <a:lnTo>
                    <a:pt x="0" y="0"/>
                  </a:lnTo>
                  <a:close/>
                </a:path>
              </a:pathLst>
            </a:custGeom>
            <a:blipFill>
              <a:blip r:embed="rId8">
                <a:extLst>
                  <a:ext uri="{96DAC541-7B7A-43D3-8B79-37D633B846F1}">
                    <asvg:svgBlip xmlns:asvg="http://schemas.microsoft.com/office/drawing/2016/SVG/main" r:embed="rId9"/>
                  </a:ext>
                </a:extLst>
              </a:blip>
              <a:stretch>
                <a:fillRect l="-753958" b="-421015"/>
              </a:stretch>
            </a:blipFill>
          </p:spPr>
          <p:txBody>
            <a:bodyPr/>
            <a:lstStyle/>
            <a:p>
              <a:endParaRPr lang="en-US"/>
            </a:p>
          </p:txBody>
        </p:sp>
      </p:grpSp>
      <p:sp>
        <p:nvSpPr>
          <p:cNvPr id="12" name="Freeform 12"/>
          <p:cNvSpPr/>
          <p:nvPr/>
        </p:nvSpPr>
        <p:spPr>
          <a:xfrm>
            <a:off x="13559165" y="6210286"/>
            <a:ext cx="4049229" cy="4703579"/>
          </a:xfrm>
          <a:custGeom>
            <a:avLst/>
            <a:gdLst/>
            <a:ahLst/>
            <a:cxnLst/>
            <a:rect l="l" t="t" r="r" b="b"/>
            <a:pathLst>
              <a:path w="4049229" h="4703579">
                <a:moveTo>
                  <a:pt x="0" y="0"/>
                </a:moveTo>
                <a:lnTo>
                  <a:pt x="4049229" y="0"/>
                </a:lnTo>
                <a:lnTo>
                  <a:pt x="4049229" y="4703579"/>
                </a:lnTo>
                <a:lnTo>
                  <a:pt x="0" y="4703579"/>
                </a:lnTo>
                <a:lnTo>
                  <a:pt x="0" y="0"/>
                </a:lnTo>
                <a:close/>
              </a:path>
            </a:pathLst>
          </a:custGeom>
          <a:blipFill>
            <a:blip r:embed="rId8">
              <a:extLst>
                <a:ext uri="{96DAC541-7B7A-43D3-8B79-37D633B846F1}">
                  <asvg:svgBlip xmlns:asvg="http://schemas.microsoft.com/office/drawing/2016/SVG/main" r:embed="rId9"/>
                </a:ext>
              </a:extLst>
            </a:blip>
            <a:stretch>
              <a:fillRect r="-12569"/>
            </a:stretch>
          </a:blipFill>
        </p:spPr>
        <p:txBody>
          <a:bodyPr/>
          <a:lstStyle/>
          <a:p>
            <a:endParaRPr lang="en-US"/>
          </a:p>
        </p:txBody>
      </p:sp>
      <p:grpSp>
        <p:nvGrpSpPr>
          <p:cNvPr id="13" name="Group 13"/>
          <p:cNvGrpSpPr/>
          <p:nvPr/>
        </p:nvGrpSpPr>
        <p:grpSpPr>
          <a:xfrm>
            <a:off x="14785869" y="641856"/>
            <a:ext cx="2621248" cy="2970105"/>
            <a:chOff x="0" y="0"/>
            <a:chExt cx="3494998" cy="3960140"/>
          </a:xfrm>
        </p:grpSpPr>
        <p:sp>
          <p:nvSpPr>
            <p:cNvPr id="14" name="Freeform 14"/>
            <p:cNvSpPr/>
            <p:nvPr/>
          </p:nvSpPr>
          <p:spPr>
            <a:xfrm rot="2122094">
              <a:off x="307271" y="1743721"/>
              <a:ext cx="1406257" cy="1510061"/>
            </a:xfrm>
            <a:custGeom>
              <a:avLst/>
              <a:gdLst/>
              <a:ahLst/>
              <a:cxnLst/>
              <a:rect l="l" t="t" r="r" b="b"/>
              <a:pathLst>
                <a:path w="1406257" h="1510061">
                  <a:moveTo>
                    <a:pt x="0" y="0"/>
                  </a:moveTo>
                  <a:lnTo>
                    <a:pt x="1406256" y="0"/>
                  </a:lnTo>
                  <a:lnTo>
                    <a:pt x="1406256" y="1510062"/>
                  </a:lnTo>
                  <a:lnTo>
                    <a:pt x="0" y="1510062"/>
                  </a:lnTo>
                  <a:lnTo>
                    <a:pt x="0" y="0"/>
                  </a:lnTo>
                  <a:close/>
                </a:path>
              </a:pathLst>
            </a:custGeom>
            <a:blipFill>
              <a:blip r:embed="rId10">
                <a:extLst>
                  <a:ext uri="{96DAC541-7B7A-43D3-8B79-37D633B846F1}">
                    <asvg:svgBlip xmlns:asvg="http://schemas.microsoft.com/office/drawing/2016/SVG/main" r:embed="rId11"/>
                  </a:ext>
                </a:extLst>
              </a:blip>
              <a:stretch>
                <a:fillRect l="-246415" t="-129667"/>
              </a:stretch>
            </a:blipFill>
          </p:spPr>
          <p:txBody>
            <a:bodyPr/>
            <a:lstStyle/>
            <a:p>
              <a:endParaRPr lang="en-US"/>
            </a:p>
          </p:txBody>
        </p:sp>
        <p:sp>
          <p:nvSpPr>
            <p:cNvPr id="15" name="Freeform 15"/>
            <p:cNvSpPr/>
            <p:nvPr/>
          </p:nvSpPr>
          <p:spPr>
            <a:xfrm>
              <a:off x="2558657" y="2516457"/>
              <a:ext cx="936341" cy="1443683"/>
            </a:xfrm>
            <a:custGeom>
              <a:avLst/>
              <a:gdLst/>
              <a:ahLst/>
              <a:cxnLst/>
              <a:rect l="l" t="t" r="r" b="b"/>
              <a:pathLst>
                <a:path w="936341" h="1443683">
                  <a:moveTo>
                    <a:pt x="0" y="0"/>
                  </a:moveTo>
                  <a:lnTo>
                    <a:pt x="936341" y="0"/>
                  </a:lnTo>
                  <a:lnTo>
                    <a:pt x="936341" y="1443683"/>
                  </a:lnTo>
                  <a:lnTo>
                    <a:pt x="0" y="1443683"/>
                  </a:lnTo>
                  <a:lnTo>
                    <a:pt x="0" y="0"/>
                  </a:lnTo>
                  <a:close/>
                </a:path>
              </a:pathLst>
            </a:custGeom>
            <a:blipFill>
              <a:blip r:embed="rId8">
                <a:extLst>
                  <a:ext uri="{96DAC541-7B7A-43D3-8B79-37D633B846F1}">
                    <asvg:svgBlip xmlns:asvg="http://schemas.microsoft.com/office/drawing/2016/SVG/main" r:embed="rId9"/>
                  </a:ext>
                </a:extLst>
              </a:blip>
              <a:stretch>
                <a:fillRect l="-921663" b="-583763"/>
              </a:stretch>
            </a:blipFill>
          </p:spPr>
          <p:txBody>
            <a:bodyPr/>
            <a:lstStyle/>
            <a:p>
              <a:endParaRPr lang="en-US"/>
            </a:p>
          </p:txBody>
        </p:sp>
        <p:sp>
          <p:nvSpPr>
            <p:cNvPr id="16" name="Freeform 16"/>
            <p:cNvSpPr/>
            <p:nvPr/>
          </p:nvSpPr>
          <p:spPr>
            <a:xfrm>
              <a:off x="1548323" y="0"/>
              <a:ext cx="1478504" cy="1883069"/>
            </a:xfrm>
            <a:custGeom>
              <a:avLst/>
              <a:gdLst/>
              <a:ahLst/>
              <a:cxnLst/>
              <a:rect l="l" t="t" r="r" b="b"/>
              <a:pathLst>
                <a:path w="1478504" h="1883069">
                  <a:moveTo>
                    <a:pt x="0" y="0"/>
                  </a:moveTo>
                  <a:lnTo>
                    <a:pt x="1478504" y="0"/>
                  </a:lnTo>
                  <a:lnTo>
                    <a:pt x="1478504" y="1883069"/>
                  </a:lnTo>
                  <a:lnTo>
                    <a:pt x="0" y="1883069"/>
                  </a:lnTo>
                  <a:lnTo>
                    <a:pt x="0" y="0"/>
                  </a:lnTo>
                  <a:close/>
                </a:path>
              </a:pathLst>
            </a:custGeom>
            <a:blipFill>
              <a:blip r:embed="rId12">
                <a:extLst>
                  <a:ext uri="{96DAC541-7B7A-43D3-8B79-37D633B846F1}">
                    <asvg:svgBlip xmlns:asvg="http://schemas.microsoft.com/office/drawing/2016/SVG/main" r:embed="rId13"/>
                  </a:ext>
                </a:extLst>
              </a:blip>
              <a:stretch>
                <a:fillRect t="-248358" r="-580760" b="-208899"/>
              </a:stretch>
            </a:blipFill>
          </p:spPr>
          <p:txBody>
            <a:bodyPr/>
            <a:lstStyle/>
            <a:p>
              <a:endParaRPr lang="en-US"/>
            </a:p>
          </p:txBody>
        </p:sp>
      </p:grpSp>
      <p:sp>
        <p:nvSpPr>
          <p:cNvPr id="17" name="Rectangle 16"/>
          <p:cNvSpPr/>
          <p:nvPr/>
        </p:nvSpPr>
        <p:spPr>
          <a:xfrm>
            <a:off x="4114554" y="864250"/>
            <a:ext cx="11078036" cy="1200329"/>
          </a:xfrm>
          <a:prstGeom prst="rect">
            <a:avLst/>
          </a:prstGeom>
        </p:spPr>
        <p:txBody>
          <a:bodyPr wrap="square">
            <a:spAutoFit/>
          </a:bodyPr>
          <a:lstStyle/>
          <a:p>
            <a:pPr algn="just"/>
            <a:r>
              <a:rPr lang="en-US" sz="3600" b="1">
                <a:latin typeface="Times New Roman" panose="02020603050405020304" pitchFamily="18" charset="0"/>
                <a:cs typeface="Times New Roman" panose="02020603050405020304" pitchFamily="18" charset="0"/>
              </a:rPr>
              <a:t>Câu 9. </a:t>
            </a:r>
            <a:r>
              <a:rPr lang="en-US" sz="3600">
                <a:latin typeface="Times New Roman" panose="02020603050405020304" pitchFamily="18" charset="0"/>
                <a:cs typeface="Times New Roman" panose="02020603050405020304" pitchFamily="18" charset="0"/>
              </a:rPr>
              <a:t>Chi tiết "</a:t>
            </a:r>
            <a:r>
              <a:rPr lang="en-US" sz="3600" i="1">
                <a:latin typeface="Times New Roman" panose="02020603050405020304" pitchFamily="18" charset="0"/>
                <a:cs typeface="Times New Roman" panose="02020603050405020304" pitchFamily="18" charset="0"/>
              </a:rPr>
              <a:t>những con cá cờ</a:t>
            </a:r>
            <a:r>
              <a:rPr lang="en-US" sz="3600">
                <a:latin typeface="Times New Roman" panose="02020603050405020304" pitchFamily="18" charset="0"/>
                <a:cs typeface="Times New Roman" panose="02020603050405020304" pitchFamily="18" charset="0"/>
              </a:rPr>
              <a:t>” ở cuối truyện được Quang thả ra Hồ Tây, “</a:t>
            </a:r>
            <a:r>
              <a:rPr lang="en-US" sz="3600" i="1">
                <a:latin typeface="Times New Roman" panose="02020603050405020304" pitchFamily="18" charset="0"/>
                <a:cs typeface="Times New Roman" panose="02020603050405020304" pitchFamily="18" charset="0"/>
              </a:rPr>
              <a:t>lòng hồ mênh mông</a:t>
            </a:r>
            <a:r>
              <a:rPr lang="en-US" sz="3600">
                <a:latin typeface="Times New Roman" panose="02020603050405020304" pitchFamily="18" charset="0"/>
                <a:cs typeface="Times New Roman" panose="02020603050405020304" pitchFamily="18" charset="0"/>
              </a:rPr>
              <a:t>” có ý nghĩa gì?</a:t>
            </a:r>
            <a:endParaRPr lang="en-GB" sz="3600">
              <a:latin typeface="Times New Roman" panose="02020603050405020304" pitchFamily="18" charset="0"/>
              <a:cs typeface="Times New Roman" panose="02020603050405020304" pitchFamily="18" charset="0"/>
            </a:endParaRPr>
          </a:p>
        </p:txBody>
      </p:sp>
      <p:sp>
        <p:nvSpPr>
          <p:cNvPr id="18" name="Rectangle 17"/>
          <p:cNvSpPr/>
          <p:nvPr/>
        </p:nvSpPr>
        <p:spPr>
          <a:xfrm>
            <a:off x="3910721" y="2475446"/>
            <a:ext cx="10393047" cy="6001643"/>
          </a:xfrm>
          <a:prstGeom prst="rect">
            <a:avLst/>
          </a:prstGeom>
        </p:spPr>
        <p:txBody>
          <a:bodyPr wrap="square">
            <a:spAutoFit/>
          </a:bodyPr>
          <a:lstStyle/>
          <a:p>
            <a:pPr algn="ctr"/>
            <a:r>
              <a:rPr lang="en-US" sz="3200" b="1">
                <a:latin typeface="Times New Roman" panose="02020603050405020304" pitchFamily="18" charset="0"/>
                <a:cs typeface="Times New Roman" panose="02020603050405020304" pitchFamily="18" charset="0"/>
              </a:rPr>
              <a:t>Trả lời</a:t>
            </a:r>
            <a:endParaRPr lang="en-GB" sz="3200">
              <a:latin typeface="Times New Roman" panose="02020603050405020304" pitchFamily="18" charset="0"/>
              <a:cs typeface="Times New Roman" panose="02020603050405020304" pitchFamily="18" charset="0"/>
            </a:endParaRPr>
          </a:p>
          <a:p>
            <a:pPr algn="just"/>
            <a:r>
              <a:rPr lang="en-US" sz="3200">
                <a:latin typeface="Times New Roman" panose="02020603050405020304" pitchFamily="18" charset="0"/>
                <a:cs typeface="Times New Roman" panose="02020603050405020304" pitchFamily="18" charset="0"/>
              </a:rPr>
              <a:t>Chi tiết đã thể hiện tư tưởng tác giả khá rõ ràng: Vũ lực không thắng được hành động nhân văn, lòng nhân ái; tất cả đều vô nghĩa trước sinh mệnh, sự sống, dù chỉ là sự sống của những con cá cờ nhỏ bé. Đây là chi tiết mang ý nghĩa biểu tượng. Những con cá cờ bị nhốt trong cái bể xi măng đen ngòm làm cho chúng ngù ngờ và ngốc nghếch cũng giống như những đứa trẻ bị nuôi thả trong khu tập thể tách biệt với thế giới bên ngoài. Các em cần có một môi trường rộng mở để nuôi dưỡng ước mơ, khát vọng. Quang thả những con cá ra Hồ Tây mênh mang tức là cho chúng cơ hội tự do, cũng nói lên ước mơ của cậu bé sẽ có thể đến với những chân trời mới tự do hơn.</a:t>
            </a:r>
            <a:endParaRPr lang="en-GB" sz="3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108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3911019" y="999664"/>
            <a:ext cx="11082761" cy="1846659"/>
          </a:xfrm>
          <a:prstGeom prst="rect">
            <a:avLst/>
          </a:prstGeom>
        </p:spPr>
        <p:txBody>
          <a:bodyPr wrap="square" lIns="0" tIns="0" rIns="0" bIns="0" rtlCol="0" anchor="t">
            <a:spAutoFit/>
          </a:bodyPr>
          <a:lstStyle/>
          <a:p>
            <a:pPr algn="just"/>
            <a:r>
              <a:rPr lang="en-US" sz="4000" b="1">
                <a:latin typeface="Times New Roman" panose="02020603050405020304" pitchFamily="18" charset="0"/>
                <a:cs typeface="Times New Roman" panose="02020603050405020304" pitchFamily="18" charset="0"/>
              </a:rPr>
              <a:t>Câu 10. </a:t>
            </a:r>
            <a:r>
              <a:rPr lang="en-US" sz="4000">
                <a:latin typeface="Times New Roman" panose="02020603050405020304" pitchFamily="18" charset="0"/>
                <a:cs typeface="Times New Roman" panose="02020603050405020304" pitchFamily="18" charset="0"/>
              </a:rPr>
              <a:t>Hãy chọn nhập vai nhân vật người bố hoặc nhân vật cậu bé Quang để chia sẻ bài học mà nhân vật rút ra từ câu chuyện này.</a:t>
            </a:r>
            <a:endParaRPr lang="en-GB" sz="4000">
              <a:latin typeface="Times New Roman" panose="02020603050405020304" pitchFamily="18" charset="0"/>
              <a:cs typeface="Times New Roman" panose="02020603050405020304" pitchFamily="18" charset="0"/>
            </a:endParaRPr>
          </a:p>
        </p:txBody>
      </p:sp>
      <p:sp>
        <p:nvSpPr>
          <p:cNvPr id="8" name="Freeform 8"/>
          <p:cNvSpPr/>
          <p:nvPr/>
        </p:nvSpPr>
        <p:spPr>
          <a:xfrm flipH="1">
            <a:off x="195213" y="7618747"/>
            <a:ext cx="3237255" cy="4388153"/>
          </a:xfrm>
          <a:custGeom>
            <a:avLst/>
            <a:gdLst/>
            <a:ahLst/>
            <a:cxnLst/>
            <a:rect l="l" t="t" r="r" b="b"/>
            <a:pathLst>
              <a:path w="3237255" h="4388153">
                <a:moveTo>
                  <a:pt x="3237255" y="0"/>
                </a:moveTo>
                <a:lnTo>
                  <a:pt x="0" y="0"/>
                </a:lnTo>
                <a:lnTo>
                  <a:pt x="0" y="4388153"/>
                </a:lnTo>
                <a:lnTo>
                  <a:pt x="3237255" y="4388153"/>
                </a:lnTo>
                <a:lnTo>
                  <a:pt x="3237255"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 name="Group 9"/>
          <p:cNvGrpSpPr/>
          <p:nvPr/>
        </p:nvGrpSpPr>
        <p:grpSpPr>
          <a:xfrm>
            <a:off x="741756" y="830534"/>
            <a:ext cx="1753311" cy="1976909"/>
            <a:chOff x="0" y="0"/>
            <a:chExt cx="2337748" cy="2635879"/>
          </a:xfrm>
        </p:grpSpPr>
        <p:sp>
          <p:nvSpPr>
            <p:cNvPr id="10" name="Freeform 10"/>
            <p:cNvSpPr/>
            <p:nvPr/>
          </p:nvSpPr>
          <p:spPr>
            <a:xfrm>
              <a:off x="1181520" y="954644"/>
              <a:ext cx="1156228" cy="1241577"/>
            </a:xfrm>
            <a:custGeom>
              <a:avLst/>
              <a:gdLst/>
              <a:ahLst/>
              <a:cxnLst/>
              <a:rect l="l" t="t" r="r" b="b"/>
              <a:pathLst>
                <a:path w="1156228" h="1241577">
                  <a:moveTo>
                    <a:pt x="0" y="0"/>
                  </a:moveTo>
                  <a:lnTo>
                    <a:pt x="1156228" y="0"/>
                  </a:lnTo>
                  <a:lnTo>
                    <a:pt x="1156228" y="1241577"/>
                  </a:lnTo>
                  <a:lnTo>
                    <a:pt x="0" y="1241577"/>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1" name="Freeform 11"/>
            <p:cNvSpPr/>
            <p:nvPr/>
          </p:nvSpPr>
          <p:spPr>
            <a:xfrm>
              <a:off x="662440" y="0"/>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2" name="Freeform 12"/>
            <p:cNvSpPr/>
            <p:nvPr/>
          </p:nvSpPr>
          <p:spPr>
            <a:xfrm>
              <a:off x="0" y="1614506"/>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grpSp>
      <p:grpSp>
        <p:nvGrpSpPr>
          <p:cNvPr id="13" name="Group 13"/>
          <p:cNvGrpSpPr/>
          <p:nvPr/>
        </p:nvGrpSpPr>
        <p:grpSpPr>
          <a:xfrm>
            <a:off x="15694618" y="1028700"/>
            <a:ext cx="1712499" cy="1940412"/>
            <a:chOff x="0" y="0"/>
            <a:chExt cx="2283332" cy="2587216"/>
          </a:xfrm>
        </p:grpSpPr>
        <p:sp>
          <p:nvSpPr>
            <p:cNvPr id="14" name="Freeform 14"/>
            <p:cNvSpPr/>
            <p:nvPr/>
          </p:nvSpPr>
          <p:spPr>
            <a:xfrm rot="2122094">
              <a:off x="200744" y="1139198"/>
              <a:ext cx="918728" cy="986545"/>
            </a:xfrm>
            <a:custGeom>
              <a:avLst/>
              <a:gdLst/>
              <a:ahLst/>
              <a:cxnLst/>
              <a:rect l="l" t="t" r="r" b="b"/>
              <a:pathLst>
                <a:path w="918728" h="986545">
                  <a:moveTo>
                    <a:pt x="0" y="0"/>
                  </a:moveTo>
                  <a:lnTo>
                    <a:pt x="918728" y="0"/>
                  </a:lnTo>
                  <a:lnTo>
                    <a:pt x="918728" y="986545"/>
                  </a:lnTo>
                  <a:lnTo>
                    <a:pt x="0" y="986545"/>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5" name="Freeform 15"/>
            <p:cNvSpPr/>
            <p:nvPr/>
          </p:nvSpPr>
          <p:spPr>
            <a:xfrm>
              <a:off x="1671607" y="1644037"/>
              <a:ext cx="611725" cy="943179"/>
            </a:xfrm>
            <a:custGeom>
              <a:avLst/>
              <a:gdLst/>
              <a:ahLst/>
              <a:cxnLst/>
              <a:rect l="l" t="t" r="r" b="b"/>
              <a:pathLst>
                <a:path w="611725" h="943179">
                  <a:moveTo>
                    <a:pt x="0" y="0"/>
                  </a:moveTo>
                  <a:lnTo>
                    <a:pt x="611725" y="0"/>
                  </a:lnTo>
                  <a:lnTo>
                    <a:pt x="611725" y="943179"/>
                  </a:lnTo>
                  <a:lnTo>
                    <a:pt x="0" y="943179"/>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6" name="Freeform 16"/>
            <p:cNvSpPr/>
            <p:nvPr/>
          </p:nvSpPr>
          <p:spPr>
            <a:xfrm>
              <a:off x="1011542" y="0"/>
              <a:ext cx="965928" cy="1230236"/>
            </a:xfrm>
            <a:custGeom>
              <a:avLst/>
              <a:gdLst/>
              <a:ahLst/>
              <a:cxnLst/>
              <a:rect l="l" t="t" r="r" b="b"/>
              <a:pathLst>
                <a:path w="965928" h="1230236">
                  <a:moveTo>
                    <a:pt x="0" y="0"/>
                  </a:moveTo>
                  <a:lnTo>
                    <a:pt x="965928" y="0"/>
                  </a:lnTo>
                  <a:lnTo>
                    <a:pt x="965928" y="1230236"/>
                  </a:lnTo>
                  <a:lnTo>
                    <a:pt x="0" y="1230236"/>
                  </a:lnTo>
                  <a:lnTo>
                    <a:pt x="0" y="0"/>
                  </a:lnTo>
                  <a:close/>
                </a:path>
              </a:pathLst>
            </a:custGeom>
            <a:blipFill>
              <a:blip r:embed="rId8">
                <a:extLst>
                  <a:ext uri="{96DAC541-7B7A-43D3-8B79-37D633B846F1}">
                    <asvg:svgBlip xmlns:asvg="http://schemas.microsoft.com/office/drawing/2016/SVG/main" r:embed="rId9"/>
                  </a:ext>
                </a:extLst>
              </a:blip>
              <a:stretch>
                <a:fillRect t="-248358" r="-580760" b="-208899"/>
              </a:stretch>
            </a:blipFill>
          </p:spPr>
          <p:txBody>
            <a:bodyPr/>
            <a:lstStyle/>
            <a:p>
              <a:endParaRPr lang="en-US"/>
            </a:p>
          </p:txBody>
        </p:sp>
      </p:grpSp>
      <p:sp>
        <p:nvSpPr>
          <p:cNvPr id="17" name="Freeform 17"/>
          <p:cNvSpPr/>
          <p:nvPr/>
        </p:nvSpPr>
        <p:spPr>
          <a:xfrm>
            <a:off x="14932240" y="7618747"/>
            <a:ext cx="3237255" cy="4388153"/>
          </a:xfrm>
          <a:custGeom>
            <a:avLst/>
            <a:gdLst/>
            <a:ahLst/>
            <a:cxnLst/>
            <a:rect l="l" t="t" r="r" b="b"/>
            <a:pathLst>
              <a:path w="3237255" h="4388153">
                <a:moveTo>
                  <a:pt x="0" y="0"/>
                </a:moveTo>
                <a:lnTo>
                  <a:pt x="3237255" y="0"/>
                </a:lnTo>
                <a:lnTo>
                  <a:pt x="3237255" y="4388153"/>
                </a:lnTo>
                <a:lnTo>
                  <a:pt x="0" y="43881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Rectangle 17"/>
          <p:cNvSpPr/>
          <p:nvPr/>
        </p:nvSpPr>
        <p:spPr>
          <a:xfrm>
            <a:off x="3799617" y="3545002"/>
            <a:ext cx="11894999" cy="4401205"/>
          </a:xfrm>
          <a:prstGeom prst="rect">
            <a:avLst/>
          </a:prstGeom>
        </p:spPr>
        <p:txBody>
          <a:bodyPr wrap="square">
            <a:spAutoFit/>
          </a:bodyPr>
          <a:lstStyle/>
          <a:p>
            <a:pPr marL="30480" marR="30480" algn="just">
              <a:spcAft>
                <a:spcPts val="0"/>
              </a:spcAft>
            </a:pPr>
            <a:r>
              <a:rPr lang="en-US"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 lời: Giả sử HS chọn vào va</a:t>
            </a:r>
            <a:r>
              <a:rPr lang="en-US" sz="40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i người bố của Quang: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marL="101600" marR="30480"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Tôi là Chấp – bố của Quang. Qua câu chuyện mà con trai trải qua, tôi rút ra được bài học không nên giam con trẻ trong giới hạn mà người lớn áp đặt lên chúng, nếu có cơ hội hãy mang chúng đến với thế giới rộng lớn ngoài kia. Đừng áp đặt những suy nghĩ, mong muốn của người lớn lên những đứa trẻ.</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14326199" y="7784881"/>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6" name="Rectangle 25"/>
          <p:cNvSpPr/>
          <p:nvPr/>
        </p:nvSpPr>
        <p:spPr>
          <a:xfrm>
            <a:off x="1066800" y="1599674"/>
            <a:ext cx="12310334" cy="7478970"/>
          </a:xfrm>
          <a:prstGeom prst="rect">
            <a:avLst/>
          </a:prstGeom>
        </p:spPr>
        <p:txBody>
          <a:bodyPr wrap="square">
            <a:spAutoFit/>
          </a:bodyPr>
          <a:lstStyle/>
          <a:p>
            <a:pPr algn="ctr">
              <a:spcAft>
                <a:spcPts val="0"/>
              </a:spcAft>
            </a:pP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 BÀI </a:t>
            </a:r>
            <a:r>
              <a:rPr lang="fr-FR"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4</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Học sinh hoàn thành việc tự đánh giá</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Đọc thêm một số văn bản truyện (trong nước và nước ngoài) có cùng đề tài hoặc chủ đề với các văn bản đã học ở Bài 4. </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Sưu tầm một số bài phân tích hay về các tác phẩm thuộc thể loại truyện mà em đã được đọc thêm.</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Quan sát, phát hiện, suy nghĩ về các vấn đề đáng quan tâm trong đời sống phù hợp với lứa tuổi.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bài học mới: Tìm hiểu tri thức ngữ văn cho Bài 5: </a:t>
            </a:r>
            <a:r>
              <a:rPr lang="vi-VN" sz="40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 luận xã hội;</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câu hỏi đọc hiểu văn bản “</a:t>
            </a:r>
            <a:r>
              <a:rPr lang="vi-VN" sz="40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Bàn về đọc sách</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7" name="Rectangle 16"/>
          <p:cNvSpPr/>
          <p:nvPr/>
        </p:nvSpPr>
        <p:spPr>
          <a:xfrm>
            <a:off x="2262587" y="3415318"/>
            <a:ext cx="10054355" cy="2554545"/>
          </a:xfrm>
          <a:prstGeom prst="rect">
            <a:avLst/>
          </a:prstGeom>
        </p:spPr>
        <p:txBody>
          <a:bodyPr wrap="none">
            <a:spAutoFit/>
          </a:bodyPr>
          <a:lstStyle/>
          <a:p>
            <a:pPr algn="ctr"/>
            <a:r>
              <a:rPr lang="vi-VN" sz="8000" b="1">
                <a:latin typeface="iCiel Soup of Justice" pitchFamily="2" charset="-93"/>
              </a:rPr>
              <a:t>HOẠT ĐỘNG 2</a:t>
            </a:r>
          </a:p>
          <a:p>
            <a:pPr algn="ctr"/>
            <a:r>
              <a:rPr lang="vi-VN" sz="8000" b="1">
                <a:latin typeface="iCiel Soup of Justice" pitchFamily="2" charset="-93"/>
              </a:rPr>
              <a:t>HÌNH THÀNH KIẾN THỨC</a:t>
            </a:r>
            <a:endParaRPr lang="en-GB" sz="8000">
              <a:latin typeface="iCiel Soup of Justice" pitchFamily="2" charset="-93"/>
            </a:endParaRPr>
          </a:p>
        </p:txBody>
      </p:sp>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28800" y="3075628"/>
            <a:ext cx="10488142" cy="3404656"/>
          </a:xfrm>
          <a:prstGeom prst="rect">
            <a:avLst/>
          </a:prstGeom>
        </p:spPr>
      </p:pic>
    </p:spTree>
    <p:extLst>
      <p:ext uri="{BB962C8B-B14F-4D97-AF65-F5344CB8AC3E}">
        <p14:creationId xmlns:p14="http://schemas.microsoft.com/office/powerpoint/2010/main" val="2747079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806417" y="641856"/>
            <a:ext cx="16675166" cy="9003288"/>
            <a:chOff x="0" y="0"/>
            <a:chExt cx="4391813" cy="2371236"/>
          </a:xfrm>
        </p:grpSpPr>
        <p:sp>
          <p:nvSpPr>
            <p:cNvPr id="3" name="Freeform 3"/>
            <p:cNvSpPr/>
            <p:nvPr/>
          </p:nvSpPr>
          <p:spPr>
            <a:xfrm>
              <a:off x="0" y="0"/>
              <a:ext cx="4391813" cy="2371236"/>
            </a:xfrm>
            <a:custGeom>
              <a:avLst/>
              <a:gdLst/>
              <a:ahLst/>
              <a:cxnLst/>
              <a:rect l="l" t="t" r="r" b="b"/>
              <a:pathLst>
                <a:path w="4391813" h="2371236">
                  <a:moveTo>
                    <a:pt x="23504" y="0"/>
                  </a:moveTo>
                  <a:lnTo>
                    <a:pt x="4368309" y="0"/>
                  </a:lnTo>
                  <a:cubicBezTo>
                    <a:pt x="4381290" y="0"/>
                    <a:pt x="4391813" y="10523"/>
                    <a:pt x="4391813" y="23504"/>
                  </a:cubicBezTo>
                  <a:lnTo>
                    <a:pt x="4391813" y="2347732"/>
                  </a:lnTo>
                  <a:cubicBezTo>
                    <a:pt x="4391813" y="2360713"/>
                    <a:pt x="4381290" y="2371236"/>
                    <a:pt x="4368309" y="2371236"/>
                  </a:cubicBezTo>
                  <a:lnTo>
                    <a:pt x="23504" y="2371236"/>
                  </a:lnTo>
                  <a:cubicBezTo>
                    <a:pt x="10523" y="2371236"/>
                    <a:pt x="0" y="2360713"/>
                    <a:pt x="0" y="2347732"/>
                  </a:cubicBezTo>
                  <a:lnTo>
                    <a:pt x="0" y="23504"/>
                  </a:lnTo>
                  <a:cubicBezTo>
                    <a:pt x="0" y="10523"/>
                    <a:pt x="10523" y="0"/>
                    <a:pt x="23504" y="0"/>
                  </a:cubicBezTo>
                  <a:close/>
                </a:path>
              </a:pathLst>
            </a:custGeom>
            <a:solidFill>
              <a:srgbClr val="FFF4EF"/>
            </a:solidFill>
          </p:spPr>
          <p:txBody>
            <a:bodyPr/>
            <a:lstStyle/>
            <a:p>
              <a:endParaRPr lang="en-US"/>
            </a:p>
          </p:txBody>
        </p:sp>
        <p:sp>
          <p:nvSpPr>
            <p:cNvPr id="4" name="TextBox 4"/>
            <p:cNvSpPr txBox="1"/>
            <p:nvPr/>
          </p:nvSpPr>
          <p:spPr>
            <a:xfrm>
              <a:off x="0" y="-47625"/>
              <a:ext cx="4391813" cy="2418861"/>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2610420" y="3486950"/>
            <a:ext cx="8535625" cy="3764172"/>
          </a:xfrm>
          <a:prstGeom prst="rect">
            <a:avLst/>
          </a:prstGeom>
        </p:spPr>
        <p:txBody>
          <a:bodyPr lIns="0" tIns="0" rIns="0" bIns="0" rtlCol="0" anchor="t">
            <a:spAutoFit/>
          </a:bodyPr>
          <a:lstStyle/>
          <a:p>
            <a:pPr algn="ctr">
              <a:lnSpc>
                <a:spcPts val="14214"/>
              </a:lnSpc>
            </a:pPr>
            <a:r>
              <a:rPr lang="en-US" sz="19208" b="1">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rPr>
              <a:t>Thank</a:t>
            </a:r>
          </a:p>
          <a:p>
            <a:pPr algn="ctr">
              <a:lnSpc>
                <a:spcPts val="14214"/>
              </a:lnSpc>
            </a:pPr>
            <a:r>
              <a:rPr lang="en-US" sz="19208" b="1">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rPr>
              <a:t>you!</a:t>
            </a:r>
          </a:p>
        </p:txBody>
      </p:sp>
      <p:sp>
        <p:nvSpPr>
          <p:cNvPr id="6" name="Freeform 6"/>
          <p:cNvSpPr/>
          <p:nvPr/>
        </p:nvSpPr>
        <p:spPr>
          <a:xfrm>
            <a:off x="12067181" y="2639225"/>
            <a:ext cx="4934063" cy="6619075"/>
          </a:xfrm>
          <a:custGeom>
            <a:avLst/>
            <a:gdLst/>
            <a:ahLst/>
            <a:cxnLst/>
            <a:rect l="l" t="t" r="r" b="b"/>
            <a:pathLst>
              <a:path w="4934063" h="6619075">
                <a:moveTo>
                  <a:pt x="0" y="0"/>
                </a:moveTo>
                <a:lnTo>
                  <a:pt x="4934062" y="0"/>
                </a:lnTo>
                <a:lnTo>
                  <a:pt x="4934062" y="6619075"/>
                </a:lnTo>
                <a:lnTo>
                  <a:pt x="0" y="66190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1189862" y="6653003"/>
            <a:ext cx="6069438" cy="3973190"/>
          </a:xfrm>
          <a:custGeom>
            <a:avLst/>
            <a:gdLst/>
            <a:ahLst/>
            <a:cxnLst/>
            <a:rect l="l" t="t" r="r" b="b"/>
            <a:pathLst>
              <a:path w="6069438" h="3973190">
                <a:moveTo>
                  <a:pt x="0" y="0"/>
                </a:moveTo>
                <a:lnTo>
                  <a:pt x="6069438" y="0"/>
                </a:lnTo>
                <a:lnTo>
                  <a:pt x="6069438" y="3973190"/>
                </a:lnTo>
                <a:lnTo>
                  <a:pt x="0" y="3973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2142341" y="7007895"/>
            <a:ext cx="6342082" cy="3778690"/>
          </a:xfrm>
          <a:custGeom>
            <a:avLst/>
            <a:gdLst/>
            <a:ahLst/>
            <a:cxnLst/>
            <a:rect l="l" t="t" r="r" b="b"/>
            <a:pathLst>
              <a:path w="6342082" h="3778690">
                <a:moveTo>
                  <a:pt x="0" y="0"/>
                </a:moveTo>
                <a:lnTo>
                  <a:pt x="6342082" y="0"/>
                </a:lnTo>
                <a:lnTo>
                  <a:pt x="6342082" y="3778690"/>
                </a:lnTo>
                <a:lnTo>
                  <a:pt x="0" y="3778690"/>
                </a:lnTo>
                <a:lnTo>
                  <a:pt x="0" y="0"/>
                </a:lnTo>
                <a:close/>
              </a:path>
            </a:pathLst>
          </a:custGeom>
          <a:blipFill>
            <a:blip r:embed="rId6"/>
            <a:stretch>
              <a:fillRect/>
            </a:stretch>
          </a:blipFill>
        </p:spPr>
        <p:txBody>
          <a:bodyPr/>
          <a:lstStyle/>
          <a:p>
            <a:endParaRPr lang="en-US"/>
          </a:p>
        </p:txBody>
      </p:sp>
      <p:sp>
        <p:nvSpPr>
          <p:cNvPr id="9" name="Freeform 9"/>
          <p:cNvSpPr/>
          <p:nvPr/>
        </p:nvSpPr>
        <p:spPr>
          <a:xfrm>
            <a:off x="13110644" y="147201"/>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0" name="Freeform 10"/>
          <p:cNvSpPr/>
          <p:nvPr/>
        </p:nvSpPr>
        <p:spPr>
          <a:xfrm rot="-726169">
            <a:off x="9551879" y="666223"/>
            <a:ext cx="1442327" cy="2019257"/>
          </a:xfrm>
          <a:custGeom>
            <a:avLst/>
            <a:gdLst/>
            <a:ahLst/>
            <a:cxnLst/>
            <a:rect l="l" t="t" r="r" b="b"/>
            <a:pathLst>
              <a:path w="1442327" h="2019257">
                <a:moveTo>
                  <a:pt x="0" y="0"/>
                </a:moveTo>
                <a:lnTo>
                  <a:pt x="1442326" y="0"/>
                </a:lnTo>
                <a:lnTo>
                  <a:pt x="1442326" y="2019257"/>
                </a:lnTo>
                <a:lnTo>
                  <a:pt x="0" y="201925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1" name="Freeform 11"/>
          <p:cNvSpPr/>
          <p:nvPr/>
        </p:nvSpPr>
        <p:spPr>
          <a:xfrm rot="-2355099">
            <a:off x="11481465" y="998183"/>
            <a:ext cx="883387" cy="1236742"/>
          </a:xfrm>
          <a:custGeom>
            <a:avLst/>
            <a:gdLst/>
            <a:ahLst/>
            <a:cxnLst/>
            <a:rect l="l" t="t" r="r" b="b"/>
            <a:pathLst>
              <a:path w="883387" h="1236742">
                <a:moveTo>
                  <a:pt x="0" y="0"/>
                </a:moveTo>
                <a:lnTo>
                  <a:pt x="883387" y="0"/>
                </a:lnTo>
                <a:lnTo>
                  <a:pt x="883387" y="1236742"/>
                </a:lnTo>
                <a:lnTo>
                  <a:pt x="0" y="1236742"/>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2" name="Freeform 12"/>
          <p:cNvSpPr/>
          <p:nvPr/>
        </p:nvSpPr>
        <p:spPr>
          <a:xfrm rot="-1649417">
            <a:off x="13586479" y="2445717"/>
            <a:ext cx="514445" cy="720223"/>
          </a:xfrm>
          <a:custGeom>
            <a:avLst/>
            <a:gdLst/>
            <a:ahLst/>
            <a:cxnLst/>
            <a:rect l="l" t="t" r="r" b="b"/>
            <a:pathLst>
              <a:path w="514445" h="720223">
                <a:moveTo>
                  <a:pt x="0" y="0"/>
                </a:moveTo>
                <a:lnTo>
                  <a:pt x="514445" y="0"/>
                </a:lnTo>
                <a:lnTo>
                  <a:pt x="514445" y="720223"/>
                </a:lnTo>
                <a:lnTo>
                  <a:pt x="0" y="720223"/>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
        <p:nvSpPr>
          <p:cNvPr id="13" name="Freeform 13"/>
          <p:cNvSpPr/>
          <p:nvPr/>
        </p:nvSpPr>
        <p:spPr>
          <a:xfrm>
            <a:off x="0" y="316621"/>
            <a:ext cx="4561281" cy="3423420"/>
          </a:xfrm>
          <a:custGeom>
            <a:avLst/>
            <a:gdLst/>
            <a:ahLst/>
            <a:cxnLst/>
            <a:rect l="l" t="t" r="r" b="b"/>
            <a:pathLst>
              <a:path w="4561281" h="3423420">
                <a:moveTo>
                  <a:pt x="0" y="0"/>
                </a:moveTo>
                <a:lnTo>
                  <a:pt x="4561281" y="0"/>
                </a:lnTo>
                <a:lnTo>
                  <a:pt x="4561281" y="3423420"/>
                </a:lnTo>
                <a:lnTo>
                  <a:pt x="0" y="3423420"/>
                </a:lnTo>
                <a:lnTo>
                  <a:pt x="0" y="0"/>
                </a:lnTo>
                <a:close/>
              </a:path>
            </a:pathLst>
          </a:custGeom>
          <a:blipFill>
            <a:blip r:embed="rId11">
              <a:extLst>
                <a:ext uri="{96DAC541-7B7A-43D3-8B79-37D633B846F1}">
                  <asvg:svgBlip xmlns:asvg="http://schemas.microsoft.com/office/drawing/2016/SVG/main" r:embed="rId12"/>
                </a:ext>
              </a:extLst>
            </a:blip>
            <a:stretch>
              <a:fillRect l="-36727" t="-1150" r="-6100"/>
            </a:stretch>
          </a:blipFill>
        </p:spPr>
        <p:txBody>
          <a:bodyPr/>
          <a:lstStyle/>
          <a:p>
            <a:endParaRPr lang="en-US"/>
          </a:p>
        </p:txBody>
      </p:sp>
      <p:sp>
        <p:nvSpPr>
          <p:cNvPr id="15" name="Freeform 15"/>
          <p:cNvSpPr/>
          <p:nvPr/>
        </p:nvSpPr>
        <p:spPr>
          <a:xfrm rot="5400000">
            <a:off x="15050997" y="817805"/>
            <a:ext cx="1095319" cy="1176171"/>
          </a:xfrm>
          <a:custGeom>
            <a:avLst/>
            <a:gdLst/>
            <a:ahLst/>
            <a:cxnLst/>
            <a:rect l="l" t="t" r="r" b="b"/>
            <a:pathLst>
              <a:path w="1095319" h="1176171">
                <a:moveTo>
                  <a:pt x="0" y="0"/>
                </a:moveTo>
                <a:lnTo>
                  <a:pt x="1095319" y="0"/>
                </a:lnTo>
                <a:lnTo>
                  <a:pt x="1095319" y="1176172"/>
                </a:lnTo>
                <a:lnTo>
                  <a:pt x="0" y="1176172"/>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6" name="Freeform 16"/>
          <p:cNvSpPr/>
          <p:nvPr/>
        </p:nvSpPr>
        <p:spPr>
          <a:xfrm rot="9638616">
            <a:off x="12144257" y="2115947"/>
            <a:ext cx="718461" cy="1005846"/>
          </a:xfrm>
          <a:custGeom>
            <a:avLst/>
            <a:gdLst/>
            <a:ahLst/>
            <a:cxnLst/>
            <a:rect l="l" t="t" r="r" b="b"/>
            <a:pathLst>
              <a:path w="718461" h="1005846">
                <a:moveTo>
                  <a:pt x="0" y="0"/>
                </a:moveTo>
                <a:lnTo>
                  <a:pt x="718461" y="0"/>
                </a:lnTo>
                <a:lnTo>
                  <a:pt x="718461" y="1005847"/>
                </a:lnTo>
                <a:lnTo>
                  <a:pt x="0" y="1005847"/>
                </a:lnTo>
                <a:lnTo>
                  <a:pt x="0" y="0"/>
                </a:lnTo>
                <a:close/>
              </a:path>
            </a:pathLst>
          </a:custGeom>
          <a:blipFill>
            <a:blip r:embed="rId9">
              <a:extLst>
                <a:ext uri="{96DAC541-7B7A-43D3-8B79-37D633B846F1}">
                  <asvg:svgBlip xmlns:asvg="http://schemas.microsoft.com/office/drawing/2016/SVG/main" r:embed="rId10"/>
                </a:ext>
              </a:extLst>
            </a:blip>
            <a:stretch>
              <a:fillRect l="-26833" t="-37953" r="-344151" b="-234981"/>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4277361" y="7974292"/>
            <a:ext cx="4641785" cy="2765632"/>
          </a:xfrm>
          <a:custGeom>
            <a:avLst/>
            <a:gdLst/>
            <a:ahLst/>
            <a:cxnLst/>
            <a:rect l="l" t="t" r="r" b="b"/>
            <a:pathLst>
              <a:path w="4641785" h="2765632">
                <a:moveTo>
                  <a:pt x="0" y="0"/>
                </a:moveTo>
                <a:lnTo>
                  <a:pt x="4641785" y="0"/>
                </a:lnTo>
                <a:lnTo>
                  <a:pt x="4641785" y="2765633"/>
                </a:lnTo>
                <a:lnTo>
                  <a:pt x="0" y="2765633"/>
                </a:lnTo>
                <a:lnTo>
                  <a:pt x="0" y="0"/>
                </a:lnTo>
                <a:close/>
              </a:path>
            </a:pathLst>
          </a:custGeom>
          <a:blipFill>
            <a:blip r:embed="rId2"/>
            <a:stretch>
              <a:fillRect/>
            </a:stretch>
          </a:blipFill>
        </p:spPr>
        <p:txBody>
          <a:bodyPr/>
          <a:lstStyle/>
          <a:p>
            <a:endParaRPr lang="en-US"/>
          </a:p>
        </p:txBody>
      </p:sp>
      <p:sp>
        <p:nvSpPr>
          <p:cNvPr id="6" name="Freeform 6"/>
          <p:cNvSpPr/>
          <p:nvPr/>
        </p:nvSpPr>
        <p:spPr>
          <a:xfrm>
            <a:off x="584134" y="983056"/>
            <a:ext cx="4679573" cy="2987909"/>
          </a:xfrm>
          <a:custGeom>
            <a:avLst/>
            <a:gdLst/>
            <a:ahLst/>
            <a:cxnLst/>
            <a:rect l="l" t="t" r="r" b="b"/>
            <a:pathLst>
              <a:path w="4679573" h="2987909">
                <a:moveTo>
                  <a:pt x="0" y="0"/>
                </a:moveTo>
                <a:lnTo>
                  <a:pt x="4679573" y="0"/>
                </a:lnTo>
                <a:lnTo>
                  <a:pt x="4679573" y="2987909"/>
                </a:lnTo>
                <a:lnTo>
                  <a:pt x="0" y="2987909"/>
                </a:lnTo>
                <a:lnTo>
                  <a:pt x="0" y="0"/>
                </a:lnTo>
                <a:close/>
              </a:path>
            </a:pathLst>
          </a:custGeom>
          <a:blipFill>
            <a:blip r:embed="rId3">
              <a:extLst>
                <a:ext uri="{96DAC541-7B7A-43D3-8B79-37D633B846F1}">
                  <asvg:svgBlip xmlns:asvg="http://schemas.microsoft.com/office/drawing/2016/SVG/main" r:embed="rId4"/>
                </a:ext>
              </a:extLst>
            </a:blip>
            <a:stretch>
              <a:fillRect l="-21972" t="-1538"/>
            </a:stretch>
          </a:blipFill>
        </p:spPr>
        <p:txBody>
          <a:bodyPr/>
          <a:lstStyle/>
          <a:p>
            <a:endParaRPr lang="en-US"/>
          </a:p>
        </p:txBody>
      </p:sp>
      <p:sp>
        <p:nvSpPr>
          <p:cNvPr id="7" name="TextBox 7"/>
          <p:cNvSpPr txBox="1"/>
          <p:nvPr/>
        </p:nvSpPr>
        <p:spPr>
          <a:xfrm rot="-10627">
            <a:off x="4753264" y="1002737"/>
            <a:ext cx="10909963" cy="1094082"/>
          </a:xfrm>
          <a:prstGeom prst="rect">
            <a:avLst/>
          </a:prstGeom>
        </p:spPr>
        <p:txBody>
          <a:bodyPr lIns="0" tIns="0" rIns="0" bIns="0" rtlCol="0" anchor="t">
            <a:spAutoFit/>
          </a:bodyPr>
          <a:lstStyle/>
          <a:p>
            <a:pPr algn="ctr">
              <a:lnSpc>
                <a:spcPct val="115000"/>
              </a:lnSpc>
              <a:spcAft>
                <a:spcPts val="800"/>
              </a:spcAft>
            </a:pPr>
            <a:r>
              <a:rPr lang="vi-VN" sz="6600" b="1">
                <a:latin typeface="+mj-lt"/>
                <a:ea typeface="MS Mincho"/>
                <a:cs typeface="Times New Roman" panose="02020603050405020304" pitchFamily="18" charset="0"/>
              </a:rPr>
              <a:t>1. Định hướng</a:t>
            </a:r>
            <a:endParaRPr lang="en-GB" sz="6600">
              <a:effectLst/>
              <a:latin typeface="+mj-lt"/>
              <a:ea typeface="Calibri" panose="020F0502020204030204" pitchFamily="34" charset="0"/>
              <a:cs typeface="Times New Roman" panose="02020603050405020304" pitchFamily="18" charset="0"/>
            </a:endParaRPr>
          </a:p>
        </p:txBody>
      </p:sp>
      <p:sp>
        <p:nvSpPr>
          <p:cNvPr id="8" name="Freeform 8"/>
          <p:cNvSpPr/>
          <p:nvPr/>
        </p:nvSpPr>
        <p:spPr>
          <a:xfrm flipH="1">
            <a:off x="405315" y="7438937"/>
            <a:ext cx="3987514" cy="2848063"/>
          </a:xfrm>
          <a:custGeom>
            <a:avLst/>
            <a:gdLst/>
            <a:ahLst/>
            <a:cxnLst/>
            <a:rect l="l" t="t" r="r" b="b"/>
            <a:pathLst>
              <a:path w="3987514" h="2848063">
                <a:moveTo>
                  <a:pt x="3987513" y="0"/>
                </a:moveTo>
                <a:lnTo>
                  <a:pt x="0" y="0"/>
                </a:lnTo>
                <a:lnTo>
                  <a:pt x="0" y="2848063"/>
                </a:lnTo>
                <a:lnTo>
                  <a:pt x="3987513" y="2848063"/>
                </a:lnTo>
                <a:lnTo>
                  <a:pt x="3987513" y="0"/>
                </a:lnTo>
                <a:close/>
              </a:path>
            </a:pathLst>
          </a:custGeom>
          <a:blipFill>
            <a:blip r:embed="rId5">
              <a:extLst>
                <a:ext uri="{96DAC541-7B7A-43D3-8B79-37D633B846F1}">
                  <asvg:svgBlip xmlns:asvg="http://schemas.microsoft.com/office/drawing/2016/SVG/main" r:embed="rId6"/>
                </a:ext>
              </a:extLst>
            </a:blip>
            <a:stretch>
              <a:fillRect b="-89783"/>
            </a:stretch>
          </a:blipFill>
        </p:spPr>
        <p:txBody>
          <a:bodyPr/>
          <a:lstStyle/>
          <a:p>
            <a:endParaRPr lang="en-US"/>
          </a:p>
        </p:txBody>
      </p:sp>
      <p:sp>
        <p:nvSpPr>
          <p:cNvPr id="9" name="TextBox 9"/>
          <p:cNvSpPr txBox="1"/>
          <p:nvPr/>
        </p:nvSpPr>
        <p:spPr>
          <a:xfrm>
            <a:off x="1134272" y="4136272"/>
            <a:ext cx="8695528" cy="3693319"/>
          </a:xfrm>
          <a:prstGeom prst="rect">
            <a:avLst/>
          </a:prstGeom>
        </p:spPr>
        <p:txBody>
          <a:bodyPr wrap="square" lIns="0" tIns="0" rIns="0" bIns="0" rtlCol="0" anchor="t">
            <a:spAutoFit/>
          </a:bodyPr>
          <a:lstStyle/>
          <a:p>
            <a:pPr algn="just">
              <a:spcAft>
                <a:spcPts val="800"/>
              </a:spcAft>
            </a:pPr>
            <a:r>
              <a:rPr lang="vi-VN" sz="4000">
                <a:solidFill>
                  <a:srgbClr val="000000"/>
                </a:solidFill>
                <a:latin typeface="+mj-lt"/>
                <a:ea typeface="Times New Roman" panose="02020603050405020304" pitchFamily="18" charset="0"/>
                <a:cs typeface="Times New Roman" panose="02020603050405020304" pitchFamily="18" charset="0"/>
              </a:rPr>
              <a:t>- Thảo luận về một vấn đề đáng quan tâm trong đời sống là trình bày, chia sẻ ý kiến cá nhân về vấn đề được nêu ra; đồng thời, lắng nghe, trao đổi lại ý kiến của của người khác để có thể hiểu biết đầy đủ, toàn diện, sâu sắc về vấn đề. </a:t>
            </a:r>
            <a:endParaRPr lang="en-GB" sz="4000">
              <a:effectLst/>
              <a:latin typeface="+mj-lt"/>
              <a:ea typeface="Calibri" panose="020F0502020204030204" pitchFamily="34" charset="0"/>
              <a:cs typeface="Times New Roman" panose="02020603050405020304" pitchFamily="18" charset="0"/>
            </a:endParaRPr>
          </a:p>
        </p:txBody>
      </p:sp>
      <p:sp>
        <p:nvSpPr>
          <p:cNvPr id="10" name="Freeform 10"/>
          <p:cNvSpPr/>
          <p:nvPr/>
        </p:nvSpPr>
        <p:spPr>
          <a:xfrm>
            <a:off x="16230451" y="1453698"/>
            <a:ext cx="1225723" cy="1316201"/>
          </a:xfrm>
          <a:custGeom>
            <a:avLst/>
            <a:gdLst/>
            <a:ahLst/>
            <a:cxnLst/>
            <a:rect l="l" t="t" r="r" b="b"/>
            <a:pathLst>
              <a:path w="1225723" h="1316201">
                <a:moveTo>
                  <a:pt x="0" y="0"/>
                </a:moveTo>
                <a:lnTo>
                  <a:pt x="1225723" y="0"/>
                </a:lnTo>
                <a:lnTo>
                  <a:pt x="1225723" y="1316201"/>
                </a:lnTo>
                <a:lnTo>
                  <a:pt x="0" y="1316201"/>
                </a:lnTo>
                <a:lnTo>
                  <a:pt x="0" y="0"/>
                </a:lnTo>
                <a:close/>
              </a:path>
            </a:pathLst>
          </a:custGeom>
          <a:blipFill>
            <a:blip r:embed="rId7">
              <a:extLst>
                <a:ext uri="{96DAC541-7B7A-43D3-8B79-37D633B846F1}">
                  <asvg:svgBlip xmlns:asvg="http://schemas.microsoft.com/office/drawing/2016/SVG/main" r:embed="rId8"/>
                </a:ext>
              </a:extLst>
            </a:blip>
            <a:stretch>
              <a:fillRect l="-246415" t="-129667"/>
            </a:stretch>
          </a:blipFill>
        </p:spPr>
        <p:txBody>
          <a:bodyPr/>
          <a:lstStyle/>
          <a:p>
            <a:endParaRPr lang="en-US"/>
          </a:p>
        </p:txBody>
      </p:sp>
      <p:sp>
        <p:nvSpPr>
          <p:cNvPr id="11" name="Freeform 11"/>
          <p:cNvSpPr/>
          <p:nvPr/>
        </p:nvSpPr>
        <p:spPr>
          <a:xfrm>
            <a:off x="15680172" y="441675"/>
            <a:ext cx="702256" cy="1082762"/>
          </a:xfrm>
          <a:custGeom>
            <a:avLst/>
            <a:gdLst/>
            <a:ahLst/>
            <a:cxnLst/>
            <a:rect l="l" t="t" r="r" b="b"/>
            <a:pathLst>
              <a:path w="702256" h="1082762">
                <a:moveTo>
                  <a:pt x="0" y="0"/>
                </a:moveTo>
                <a:lnTo>
                  <a:pt x="702255" y="0"/>
                </a:lnTo>
                <a:lnTo>
                  <a:pt x="702255"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2" name="Freeform 12"/>
          <p:cNvSpPr/>
          <p:nvPr/>
        </p:nvSpPr>
        <p:spPr>
          <a:xfrm>
            <a:off x="14977916" y="2153221"/>
            <a:ext cx="702256" cy="1082762"/>
          </a:xfrm>
          <a:custGeom>
            <a:avLst/>
            <a:gdLst/>
            <a:ahLst/>
            <a:cxnLst/>
            <a:rect l="l" t="t" r="r" b="b"/>
            <a:pathLst>
              <a:path w="702256" h="1082762">
                <a:moveTo>
                  <a:pt x="0" y="0"/>
                </a:moveTo>
                <a:lnTo>
                  <a:pt x="702256" y="0"/>
                </a:lnTo>
                <a:lnTo>
                  <a:pt x="702256" y="1082762"/>
                </a:lnTo>
                <a:lnTo>
                  <a:pt x="0" y="1082762"/>
                </a:lnTo>
                <a:lnTo>
                  <a:pt x="0" y="0"/>
                </a:lnTo>
                <a:close/>
              </a:path>
            </a:pathLst>
          </a:custGeom>
          <a:blipFill>
            <a:blip r:embed="rId9">
              <a:extLst>
                <a:ext uri="{96DAC541-7B7A-43D3-8B79-37D633B846F1}">
                  <asvg:svgBlip xmlns:asvg="http://schemas.microsoft.com/office/drawing/2016/SVG/main" r:embed="rId10"/>
                </a:ext>
              </a:extLst>
            </a:blip>
            <a:stretch>
              <a:fillRect l="-921663" b="-583763"/>
            </a:stretch>
          </a:blipFill>
        </p:spPr>
        <p:txBody>
          <a:bodyPr/>
          <a:lstStyle/>
          <a:p>
            <a:endParaRPr lang="en-US"/>
          </a:p>
        </p:txBody>
      </p:sp>
      <p:sp>
        <p:nvSpPr>
          <p:cNvPr id="13" name="Rectangle 12"/>
          <p:cNvSpPr/>
          <p:nvPr/>
        </p:nvSpPr>
        <p:spPr>
          <a:xfrm>
            <a:off x="8112088" y="2333496"/>
            <a:ext cx="4017446" cy="888000"/>
          </a:xfrm>
          <a:prstGeom prst="rect">
            <a:avLst/>
          </a:prstGeom>
        </p:spPr>
        <p:txBody>
          <a:bodyPr wrap="none">
            <a:spAutoFit/>
          </a:bodyPr>
          <a:lstStyle/>
          <a:p>
            <a:pPr algn="ctr">
              <a:lnSpc>
                <a:spcPct val="115000"/>
              </a:lnSpc>
              <a:spcAft>
                <a:spcPts val="800"/>
              </a:spcAft>
            </a:pPr>
            <a:r>
              <a:rPr lang="vi-VN" sz="4800" b="1">
                <a:latin typeface="+mj-lt"/>
                <a:ea typeface="MS Mincho"/>
                <a:cs typeface="Times New Roman" panose="02020603050405020304" pitchFamily="18" charset="0"/>
              </a:rPr>
              <a:t>1.1. Khái niệm</a:t>
            </a:r>
            <a:endParaRPr lang="en-GB" sz="4800">
              <a:effectLst/>
              <a:latin typeface="+mj-lt"/>
              <a:ea typeface="Calibri" panose="020F0502020204030204" pitchFamily="34" charset="0"/>
              <a:cs typeface="Times New Roman" panose="02020603050405020304" pitchFamily="18" charset="0"/>
            </a:endParaRPr>
          </a:p>
        </p:txBody>
      </p:sp>
      <p:sp>
        <p:nvSpPr>
          <p:cNvPr id="14" name="Rectangle 13"/>
          <p:cNvSpPr/>
          <p:nvPr/>
        </p:nvSpPr>
        <p:spPr>
          <a:xfrm>
            <a:off x="10379938" y="4043939"/>
            <a:ext cx="6864374" cy="3785652"/>
          </a:xfrm>
          <a:prstGeom prst="rect">
            <a:avLst/>
          </a:prstGeom>
        </p:spPr>
        <p:txBody>
          <a:bodyPr wrap="square">
            <a:spAutoFit/>
          </a:bodyPr>
          <a:lstStyle/>
          <a:p>
            <a:pPr algn="just"/>
            <a:r>
              <a:rPr lang="vi-VN" sz="4000">
                <a:solidFill>
                  <a:srgbClr val="000000"/>
                </a:solidFill>
                <a:latin typeface="+mj-lt"/>
                <a:ea typeface="Times New Roman" panose="02020603050405020304" pitchFamily="18" charset="0"/>
                <a:cs typeface="Times New Roman" panose="02020603050405020304" pitchFamily="18" charset="0"/>
              </a:rPr>
              <a:t>- Vấn đề đáng quan tâm trong đời sống có thể là những vấn đề lớn lao của cộng đồng, dân tộc, nhân loại, cũng có thể là những vấn đề cụ thể liên quan đến vận mệnh, cách ứng xử của cá nhân. </a:t>
            </a:r>
            <a:endParaRPr lang="en-GB" sz="4000">
              <a:latin typeface="+mj-lt"/>
            </a:endParaRPr>
          </a:p>
        </p:txBody>
      </p:sp>
    </p:spTree>
    <p:extLst>
      <p:ext uri="{BB962C8B-B14F-4D97-AF65-F5344CB8AC3E}">
        <p14:creationId xmlns:p14="http://schemas.microsoft.com/office/powerpoint/2010/main" val="31248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TextBox 5"/>
          <p:cNvSpPr txBox="1"/>
          <p:nvPr/>
        </p:nvSpPr>
        <p:spPr>
          <a:xfrm>
            <a:off x="3703637" y="1371220"/>
            <a:ext cx="11796520" cy="1661993"/>
          </a:xfrm>
          <a:prstGeom prst="rect">
            <a:avLst/>
          </a:prstGeom>
        </p:spPr>
        <p:txBody>
          <a:bodyPr wrap="square" lIns="0" tIns="0" rIns="0" bIns="0" rtlCol="0" anchor="t">
            <a:spAutoFit/>
          </a:bodyPr>
          <a:lstStyle/>
          <a:p>
            <a:pPr algn="ctr"/>
            <a:r>
              <a:rPr lang="vi-VN" sz="5400" b="1">
                <a:latin typeface="+mj-lt"/>
              </a:rPr>
              <a:t>1.2.</a:t>
            </a:r>
            <a:r>
              <a:rPr lang="vi-VN" sz="5400">
                <a:latin typeface="+mj-lt"/>
              </a:rPr>
              <a:t> </a:t>
            </a:r>
            <a:r>
              <a:rPr lang="vi-VN" sz="5400" b="1">
                <a:latin typeface="+mj-lt"/>
              </a:rPr>
              <a:t>Để thảo luận về  một vấn đề đáng quan tâm trong đời sống, cần chú ý</a:t>
            </a:r>
            <a:endParaRPr lang="en-US" sz="5400">
              <a:solidFill>
                <a:srgbClr val="5B4A3B"/>
              </a:solidFill>
              <a:latin typeface="+mj-lt"/>
              <a:ea typeface="Balsamiq Sans"/>
              <a:cs typeface="Balsamiq Sans"/>
              <a:sym typeface="Balsamiq Sans"/>
            </a:endParaRPr>
          </a:p>
        </p:txBody>
      </p:sp>
      <p:sp>
        <p:nvSpPr>
          <p:cNvPr id="8" name="Freeform 8"/>
          <p:cNvSpPr/>
          <p:nvPr/>
        </p:nvSpPr>
        <p:spPr>
          <a:xfrm flipH="1">
            <a:off x="195213" y="7618747"/>
            <a:ext cx="3237255" cy="4388153"/>
          </a:xfrm>
          <a:custGeom>
            <a:avLst/>
            <a:gdLst/>
            <a:ahLst/>
            <a:cxnLst/>
            <a:rect l="l" t="t" r="r" b="b"/>
            <a:pathLst>
              <a:path w="3237255" h="4388153">
                <a:moveTo>
                  <a:pt x="3237255" y="0"/>
                </a:moveTo>
                <a:lnTo>
                  <a:pt x="0" y="0"/>
                </a:lnTo>
                <a:lnTo>
                  <a:pt x="0" y="4388153"/>
                </a:lnTo>
                <a:lnTo>
                  <a:pt x="3237255" y="4388153"/>
                </a:lnTo>
                <a:lnTo>
                  <a:pt x="3237255"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 name="Group 9"/>
          <p:cNvGrpSpPr/>
          <p:nvPr/>
        </p:nvGrpSpPr>
        <p:grpSpPr>
          <a:xfrm>
            <a:off x="741756" y="830534"/>
            <a:ext cx="1753311" cy="1976909"/>
            <a:chOff x="0" y="0"/>
            <a:chExt cx="2337748" cy="2635879"/>
          </a:xfrm>
        </p:grpSpPr>
        <p:sp>
          <p:nvSpPr>
            <p:cNvPr id="10" name="Freeform 10"/>
            <p:cNvSpPr/>
            <p:nvPr/>
          </p:nvSpPr>
          <p:spPr>
            <a:xfrm>
              <a:off x="1181520" y="954644"/>
              <a:ext cx="1156228" cy="1241577"/>
            </a:xfrm>
            <a:custGeom>
              <a:avLst/>
              <a:gdLst/>
              <a:ahLst/>
              <a:cxnLst/>
              <a:rect l="l" t="t" r="r" b="b"/>
              <a:pathLst>
                <a:path w="1156228" h="1241577">
                  <a:moveTo>
                    <a:pt x="0" y="0"/>
                  </a:moveTo>
                  <a:lnTo>
                    <a:pt x="1156228" y="0"/>
                  </a:lnTo>
                  <a:lnTo>
                    <a:pt x="1156228" y="1241577"/>
                  </a:lnTo>
                  <a:lnTo>
                    <a:pt x="0" y="1241577"/>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1" name="Freeform 11"/>
            <p:cNvSpPr/>
            <p:nvPr/>
          </p:nvSpPr>
          <p:spPr>
            <a:xfrm>
              <a:off x="662440" y="0"/>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2" name="Freeform 12"/>
            <p:cNvSpPr/>
            <p:nvPr/>
          </p:nvSpPr>
          <p:spPr>
            <a:xfrm>
              <a:off x="0" y="1614506"/>
              <a:ext cx="662440" cy="1021373"/>
            </a:xfrm>
            <a:custGeom>
              <a:avLst/>
              <a:gdLst/>
              <a:ahLst/>
              <a:cxnLst/>
              <a:rect l="l" t="t" r="r" b="b"/>
              <a:pathLst>
                <a:path w="662440" h="1021373">
                  <a:moveTo>
                    <a:pt x="0" y="0"/>
                  </a:moveTo>
                  <a:lnTo>
                    <a:pt x="662440" y="0"/>
                  </a:lnTo>
                  <a:lnTo>
                    <a:pt x="662440" y="1021373"/>
                  </a:lnTo>
                  <a:lnTo>
                    <a:pt x="0" y="1021373"/>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grpSp>
      <p:grpSp>
        <p:nvGrpSpPr>
          <p:cNvPr id="13" name="Group 13"/>
          <p:cNvGrpSpPr/>
          <p:nvPr/>
        </p:nvGrpSpPr>
        <p:grpSpPr>
          <a:xfrm>
            <a:off x="15694618" y="1028700"/>
            <a:ext cx="1712499" cy="1940412"/>
            <a:chOff x="0" y="0"/>
            <a:chExt cx="2283332" cy="2587216"/>
          </a:xfrm>
        </p:grpSpPr>
        <p:sp>
          <p:nvSpPr>
            <p:cNvPr id="14" name="Freeform 14"/>
            <p:cNvSpPr/>
            <p:nvPr/>
          </p:nvSpPr>
          <p:spPr>
            <a:xfrm rot="2122094">
              <a:off x="200744" y="1139198"/>
              <a:ext cx="918728" cy="986545"/>
            </a:xfrm>
            <a:custGeom>
              <a:avLst/>
              <a:gdLst/>
              <a:ahLst/>
              <a:cxnLst/>
              <a:rect l="l" t="t" r="r" b="b"/>
              <a:pathLst>
                <a:path w="918728" h="986545">
                  <a:moveTo>
                    <a:pt x="0" y="0"/>
                  </a:moveTo>
                  <a:lnTo>
                    <a:pt x="918728" y="0"/>
                  </a:lnTo>
                  <a:lnTo>
                    <a:pt x="918728" y="986545"/>
                  </a:lnTo>
                  <a:lnTo>
                    <a:pt x="0" y="986545"/>
                  </a:lnTo>
                  <a:lnTo>
                    <a:pt x="0" y="0"/>
                  </a:lnTo>
                  <a:close/>
                </a:path>
              </a:pathLst>
            </a:custGeom>
            <a:blipFill>
              <a:blip r:embed="rId4">
                <a:extLst>
                  <a:ext uri="{96DAC541-7B7A-43D3-8B79-37D633B846F1}">
                    <asvg:svgBlip xmlns:asvg="http://schemas.microsoft.com/office/drawing/2016/SVG/main" r:embed="rId5"/>
                  </a:ext>
                </a:extLst>
              </a:blip>
              <a:stretch>
                <a:fillRect l="-246415" t="-129667"/>
              </a:stretch>
            </a:blipFill>
          </p:spPr>
          <p:txBody>
            <a:bodyPr/>
            <a:lstStyle/>
            <a:p>
              <a:endParaRPr lang="en-US"/>
            </a:p>
          </p:txBody>
        </p:sp>
        <p:sp>
          <p:nvSpPr>
            <p:cNvPr id="15" name="Freeform 15"/>
            <p:cNvSpPr/>
            <p:nvPr/>
          </p:nvSpPr>
          <p:spPr>
            <a:xfrm>
              <a:off x="1671607" y="1644037"/>
              <a:ext cx="611725" cy="943179"/>
            </a:xfrm>
            <a:custGeom>
              <a:avLst/>
              <a:gdLst/>
              <a:ahLst/>
              <a:cxnLst/>
              <a:rect l="l" t="t" r="r" b="b"/>
              <a:pathLst>
                <a:path w="611725" h="943179">
                  <a:moveTo>
                    <a:pt x="0" y="0"/>
                  </a:moveTo>
                  <a:lnTo>
                    <a:pt x="611725" y="0"/>
                  </a:lnTo>
                  <a:lnTo>
                    <a:pt x="611725" y="943179"/>
                  </a:lnTo>
                  <a:lnTo>
                    <a:pt x="0" y="943179"/>
                  </a:lnTo>
                  <a:lnTo>
                    <a:pt x="0" y="0"/>
                  </a:lnTo>
                  <a:close/>
                </a:path>
              </a:pathLst>
            </a:custGeom>
            <a:blipFill>
              <a:blip r:embed="rId6">
                <a:extLst>
                  <a:ext uri="{96DAC541-7B7A-43D3-8B79-37D633B846F1}">
                    <asvg:svgBlip xmlns:asvg="http://schemas.microsoft.com/office/drawing/2016/SVG/main" r:embed="rId7"/>
                  </a:ext>
                </a:extLst>
              </a:blip>
              <a:stretch>
                <a:fillRect l="-921663" b="-583763"/>
              </a:stretch>
            </a:blipFill>
          </p:spPr>
          <p:txBody>
            <a:bodyPr/>
            <a:lstStyle/>
            <a:p>
              <a:endParaRPr lang="en-US"/>
            </a:p>
          </p:txBody>
        </p:sp>
        <p:sp>
          <p:nvSpPr>
            <p:cNvPr id="16" name="Freeform 16"/>
            <p:cNvSpPr/>
            <p:nvPr/>
          </p:nvSpPr>
          <p:spPr>
            <a:xfrm>
              <a:off x="1011542" y="0"/>
              <a:ext cx="965928" cy="1230236"/>
            </a:xfrm>
            <a:custGeom>
              <a:avLst/>
              <a:gdLst/>
              <a:ahLst/>
              <a:cxnLst/>
              <a:rect l="l" t="t" r="r" b="b"/>
              <a:pathLst>
                <a:path w="965928" h="1230236">
                  <a:moveTo>
                    <a:pt x="0" y="0"/>
                  </a:moveTo>
                  <a:lnTo>
                    <a:pt x="965928" y="0"/>
                  </a:lnTo>
                  <a:lnTo>
                    <a:pt x="965928" y="1230236"/>
                  </a:lnTo>
                  <a:lnTo>
                    <a:pt x="0" y="1230236"/>
                  </a:lnTo>
                  <a:lnTo>
                    <a:pt x="0" y="0"/>
                  </a:lnTo>
                  <a:close/>
                </a:path>
              </a:pathLst>
            </a:custGeom>
            <a:blipFill>
              <a:blip r:embed="rId8">
                <a:extLst>
                  <a:ext uri="{96DAC541-7B7A-43D3-8B79-37D633B846F1}">
                    <asvg:svgBlip xmlns:asvg="http://schemas.microsoft.com/office/drawing/2016/SVG/main" r:embed="rId9"/>
                  </a:ext>
                </a:extLst>
              </a:blip>
              <a:stretch>
                <a:fillRect t="-248358" r="-580760" b="-208899"/>
              </a:stretch>
            </a:blipFill>
          </p:spPr>
          <p:txBody>
            <a:bodyPr/>
            <a:lstStyle/>
            <a:p>
              <a:endParaRPr lang="en-US"/>
            </a:p>
          </p:txBody>
        </p:sp>
      </p:grpSp>
      <p:sp>
        <p:nvSpPr>
          <p:cNvPr id="17" name="Freeform 17"/>
          <p:cNvSpPr/>
          <p:nvPr/>
        </p:nvSpPr>
        <p:spPr>
          <a:xfrm>
            <a:off x="14932240" y="7618747"/>
            <a:ext cx="3237255" cy="4388153"/>
          </a:xfrm>
          <a:custGeom>
            <a:avLst/>
            <a:gdLst/>
            <a:ahLst/>
            <a:cxnLst/>
            <a:rect l="l" t="t" r="r" b="b"/>
            <a:pathLst>
              <a:path w="3237255" h="4388153">
                <a:moveTo>
                  <a:pt x="0" y="0"/>
                </a:moveTo>
                <a:lnTo>
                  <a:pt x="3237255" y="0"/>
                </a:lnTo>
                <a:lnTo>
                  <a:pt x="3237255" y="4388153"/>
                </a:lnTo>
                <a:lnTo>
                  <a:pt x="0" y="43881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18" name="Table 17"/>
          <p:cNvGraphicFramePr>
            <a:graphicFrameLocks noGrp="1"/>
          </p:cNvGraphicFramePr>
          <p:nvPr>
            <p:extLst>
              <p:ext uri="{D42A27DB-BD31-4B8C-83A1-F6EECF244321}">
                <p14:modId xmlns:p14="http://schemas.microsoft.com/office/powerpoint/2010/main" val="1585530966"/>
              </p:ext>
            </p:extLst>
          </p:nvPr>
        </p:nvGraphicFramePr>
        <p:xfrm>
          <a:off x="3292366" y="3831936"/>
          <a:ext cx="12897333" cy="42672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344134">
                  <a:extLst>
                    <a:ext uri="{9D8B030D-6E8A-4147-A177-3AD203B41FA5}">
                      <a16:colId xmlns:a16="http://schemas.microsoft.com/office/drawing/2014/main" val="20000"/>
                    </a:ext>
                  </a:extLst>
                </a:gridCol>
                <a:gridCol w="6553199">
                  <a:extLst>
                    <a:ext uri="{9D8B030D-6E8A-4147-A177-3AD203B41FA5}">
                      <a16:colId xmlns:a16="http://schemas.microsoft.com/office/drawing/2014/main" val="20001"/>
                    </a:ext>
                  </a:extLst>
                </a:gridCol>
              </a:tblGrid>
              <a:tr h="0">
                <a:tc gridSpan="2">
                  <a:txBody>
                    <a:bodyPr/>
                    <a:lstStyle/>
                    <a:p>
                      <a:pPr algn="ctr">
                        <a:lnSpc>
                          <a:spcPct val="100000"/>
                        </a:lnSpc>
                        <a:spcAft>
                          <a:spcPts val="0"/>
                        </a:spcAft>
                      </a:pP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NHỮNG LƯU Ý KHI THẢO LUẬN VỀ  MỘT VẤN ĐỀ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ĐÁNG QUAN TÂM TRONG ĐỜI SỐNG</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00000"/>
                        </a:lnSpc>
                        <a:spcAft>
                          <a:spcPts val="0"/>
                        </a:spcAft>
                      </a:pP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Lựa chọn vấn đề</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00000"/>
                        </a:lnSpc>
                        <a:spcAft>
                          <a:spcPts val="0"/>
                        </a:spcAft>
                      </a:pP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 hiểu vấn đề</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00000"/>
                        </a:lnSpc>
                        <a:spcAft>
                          <a:spcPts val="0"/>
                        </a:spcAft>
                      </a:pP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Tiến hành thảo luận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2534">
                <a:tc>
                  <a:txBody>
                    <a:bodyPr/>
                    <a:lstStyle/>
                    <a:p>
                      <a:pPr algn="just">
                        <a:lnSpc>
                          <a:spcPct val="100000"/>
                        </a:lnSpc>
                        <a:spcAft>
                          <a:spcPts val="0"/>
                        </a:spcAft>
                      </a:pP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 tiện hỗ trợ</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1176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517662" y="7086600"/>
            <a:ext cx="2841968" cy="3200400"/>
          </a:xfrm>
          <a:custGeom>
            <a:avLst/>
            <a:gdLst/>
            <a:ahLst/>
            <a:cxnLst/>
            <a:rect l="l" t="t" r="r" b="b"/>
            <a:pathLst>
              <a:path w="3736242" h="3855409">
                <a:moveTo>
                  <a:pt x="3736242" y="0"/>
                </a:moveTo>
                <a:lnTo>
                  <a:pt x="0" y="0"/>
                </a:lnTo>
                <a:lnTo>
                  <a:pt x="0" y="3855409"/>
                </a:lnTo>
                <a:lnTo>
                  <a:pt x="3736242" y="3855409"/>
                </a:lnTo>
                <a:lnTo>
                  <a:pt x="37362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823146">
            <a:off x="16664516" y="18828"/>
            <a:ext cx="2886688" cy="2993402"/>
          </a:xfrm>
          <a:custGeom>
            <a:avLst/>
            <a:gdLst/>
            <a:ahLst/>
            <a:cxnLst/>
            <a:rect l="l" t="t" r="r" b="b"/>
            <a:pathLst>
              <a:path w="2886688" h="2993402">
                <a:moveTo>
                  <a:pt x="0" y="0"/>
                </a:moveTo>
                <a:lnTo>
                  <a:pt x="2886688" y="0"/>
                </a:lnTo>
                <a:lnTo>
                  <a:pt x="2886688" y="2993402"/>
                </a:lnTo>
                <a:lnTo>
                  <a:pt x="0" y="2993402"/>
                </a:lnTo>
                <a:lnTo>
                  <a:pt x="0" y="0"/>
                </a:lnTo>
                <a:close/>
              </a:path>
            </a:pathLst>
          </a:custGeom>
          <a:blipFill>
            <a:blip r:embed="rId4">
              <a:extLst>
                <a:ext uri="{96DAC541-7B7A-43D3-8B79-37D633B846F1}">
                  <asvg:svgBlip xmlns:asvg="http://schemas.microsoft.com/office/drawing/2016/SVG/main" r:embed="rId5"/>
                </a:ext>
              </a:extLst>
            </a:blip>
            <a:stretch>
              <a:fillRect l="-30939"/>
            </a:stretch>
          </a:blipFill>
        </p:spPr>
        <p:txBody>
          <a:bodyPr/>
          <a:lstStyle/>
          <a:p>
            <a:endParaRPr lang="en-US"/>
          </a:p>
        </p:txBody>
      </p:sp>
      <p:sp>
        <p:nvSpPr>
          <p:cNvPr id="13" name="Freeform 13"/>
          <p:cNvSpPr/>
          <p:nvPr/>
        </p:nvSpPr>
        <p:spPr>
          <a:xfrm rot="-2891178">
            <a:off x="-472320" y="275763"/>
            <a:ext cx="1423568" cy="1528651"/>
          </a:xfrm>
          <a:custGeom>
            <a:avLst/>
            <a:gdLst/>
            <a:ahLst/>
            <a:cxnLst/>
            <a:rect l="l" t="t" r="r" b="b"/>
            <a:pathLst>
              <a:path w="1423568" h="1528651">
                <a:moveTo>
                  <a:pt x="0" y="0"/>
                </a:moveTo>
                <a:lnTo>
                  <a:pt x="1423568" y="0"/>
                </a:lnTo>
                <a:lnTo>
                  <a:pt x="1423568" y="1528651"/>
                </a:lnTo>
                <a:lnTo>
                  <a:pt x="0" y="152865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4" name="Freeform 14"/>
          <p:cNvSpPr/>
          <p:nvPr/>
        </p:nvSpPr>
        <p:spPr>
          <a:xfrm rot="2508821">
            <a:off x="958306" y="-132967"/>
            <a:ext cx="1095319" cy="1176171"/>
          </a:xfrm>
          <a:custGeom>
            <a:avLst/>
            <a:gdLst/>
            <a:ahLst/>
            <a:cxnLst/>
            <a:rect l="l" t="t" r="r" b="b"/>
            <a:pathLst>
              <a:path w="1095319" h="1176171">
                <a:moveTo>
                  <a:pt x="0" y="0"/>
                </a:moveTo>
                <a:lnTo>
                  <a:pt x="1095319" y="0"/>
                </a:lnTo>
                <a:lnTo>
                  <a:pt x="1095319" y="1176171"/>
                </a:lnTo>
                <a:lnTo>
                  <a:pt x="0" y="1176171"/>
                </a:lnTo>
                <a:lnTo>
                  <a:pt x="0" y="0"/>
                </a:lnTo>
                <a:close/>
              </a:path>
            </a:pathLst>
          </a:custGeom>
          <a:blipFill>
            <a:blip r:embed="rId6">
              <a:extLst>
                <a:ext uri="{96DAC541-7B7A-43D3-8B79-37D633B846F1}">
                  <asvg:svgBlip xmlns:asvg="http://schemas.microsoft.com/office/drawing/2016/SVG/main" r:embed="rId7"/>
                </a:ext>
              </a:extLst>
            </a:blip>
            <a:stretch>
              <a:fillRect l="-246415" t="-129667"/>
            </a:stretch>
          </a:blipFill>
        </p:spPr>
        <p:txBody>
          <a:bodyPr/>
          <a:lstStyle/>
          <a:p>
            <a:endParaRPr lang="en-US"/>
          </a:p>
        </p:txBody>
      </p:sp>
      <p:sp>
        <p:nvSpPr>
          <p:cNvPr id="15" name="Freeform 15"/>
          <p:cNvSpPr/>
          <p:nvPr/>
        </p:nvSpPr>
        <p:spPr>
          <a:xfrm rot="9091394">
            <a:off x="15984258" y="-1155693"/>
            <a:ext cx="2396390" cy="3595097"/>
          </a:xfrm>
          <a:custGeom>
            <a:avLst/>
            <a:gdLst/>
            <a:ahLst/>
            <a:cxnLst/>
            <a:rect l="l" t="t" r="r" b="b"/>
            <a:pathLst>
              <a:path w="2396390" h="3595097">
                <a:moveTo>
                  <a:pt x="0" y="0"/>
                </a:moveTo>
                <a:lnTo>
                  <a:pt x="2396390" y="0"/>
                </a:lnTo>
                <a:lnTo>
                  <a:pt x="2396390" y="3595097"/>
                </a:lnTo>
                <a:lnTo>
                  <a:pt x="0" y="3595097"/>
                </a:lnTo>
                <a:lnTo>
                  <a:pt x="0" y="0"/>
                </a:lnTo>
                <a:close/>
              </a:path>
            </a:pathLst>
          </a:custGeom>
          <a:blipFill>
            <a:blip r:embed="rId4">
              <a:extLst>
                <a:ext uri="{96DAC541-7B7A-43D3-8B79-37D633B846F1}">
                  <asvg:svgBlip xmlns:asvg="http://schemas.microsoft.com/office/drawing/2016/SVG/main" r:embed="rId5"/>
                </a:ext>
              </a:extLst>
            </a:blip>
            <a:stretch>
              <a:fillRect l="-44760" r="-44673"/>
            </a:stretch>
          </a:blipFill>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808086493"/>
              </p:ext>
            </p:extLst>
          </p:nvPr>
        </p:nvGraphicFramePr>
        <p:xfrm>
          <a:off x="1283684" y="874517"/>
          <a:ext cx="15978156" cy="835713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21516">
                  <a:extLst>
                    <a:ext uri="{9D8B030D-6E8A-4147-A177-3AD203B41FA5}">
                      <a16:colId xmlns:a16="http://schemas.microsoft.com/office/drawing/2014/main" val="20000"/>
                    </a:ext>
                  </a:extLst>
                </a:gridCol>
                <a:gridCol w="13756640">
                  <a:extLst>
                    <a:ext uri="{9D8B030D-6E8A-4147-A177-3AD203B41FA5}">
                      <a16:colId xmlns:a16="http://schemas.microsoft.com/office/drawing/2014/main" val="20001"/>
                    </a:ext>
                  </a:extLst>
                </a:gridCol>
              </a:tblGrid>
              <a:tr h="624271">
                <a:tc gridSpan="2">
                  <a:txBody>
                    <a:bodyPr/>
                    <a:lstStyle/>
                    <a:p>
                      <a:pPr algn="ctr">
                        <a:lnSpc>
                          <a:spcPct val="107000"/>
                        </a:lnSpc>
                        <a:spcAft>
                          <a:spcPts val="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NHỮNG LƯU Ý KHI THẢO LUẬN VỀ  MỘT VẤN ĐỀ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ĐÁNG QUAN TÂM TRONG ĐỜI SỐNG</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092474">
                <a:tc>
                  <a:txBody>
                    <a:bodyPr/>
                    <a:lstStyle/>
                    <a:p>
                      <a:pPr algn="ct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Lựa chọn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Quan sát, tìm hiểu thực tế đời sống để phát hiện và lựa chọn được vấn đề nêu ra; về các ý kiến của những người khác cùng tham gia thảo luận vấn đề (đồng tình, đồng tình một phần, hoặc không đồng tình với các ý kiến khác về vấn đề thảo luận).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80339">
                <a:tc>
                  <a:txBody>
                    <a:bodyPr/>
                    <a:lstStyle/>
                    <a:p>
                      <a:pPr algn="ct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 hiểu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Tìm hiểu kĩ vấn đề, nêu rõ ý kiến/ quan điểm của bản thân về vấn đề nêu ra; về ý kiến của người khác cùng tham gia thảo luận (đồng tình/ không đồng tình/ đồng tình một phần).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52045">
                <a:tc>
                  <a:txBody>
                    <a:bodyPr/>
                    <a:lstStyle/>
                    <a:p>
                      <a:pPr algn="ct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Tiến hành thảo luận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Khi trình bày, cần đưa ra được các lí lẽ, kèm theo phân tích những bằng chứng tin cậy thể hiện quan điểm của bản thân.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Khi thảo luận cần nêu được nhận xét, đánh giá về ý kiến của các thành viên khác trong nhóm; nếu không đồng tình vẫn cần thể hiện sự tôn trọng người cùng tham gia thảo </a:t>
                      </a:r>
                      <a:r>
                        <a:rPr lang="vi-VN" sz="3200">
                          <a:effectLst/>
                          <a:latin typeface="Times New Roman" panose="02020603050405020304" pitchFamily="18" charset="0"/>
                          <a:ea typeface="Calibri" panose="020F0502020204030204" pitchFamily="34" charset="0"/>
                          <a:cs typeface="Times New Roman" panose="02020603050405020304" pitchFamily="18" charset="0"/>
                        </a:rPr>
                        <a:t>luận.</a:t>
                      </a:r>
                      <a:r>
                        <a:rPr lang="en-US"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24271">
                <a:tc>
                  <a:txBody>
                    <a:bodyPr/>
                    <a:lstStyle/>
                    <a:p>
                      <a:pPr algn="ct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 tiện hỗ trợ</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Có thể kết hợp sử dụng phương tiện hỗ trợ như tranh, ảnh, video… và máy chiếu, màn hình (nếu có) để thăng hiệu quả thuyết phục.</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6885" marR="468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7255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a:off x="13821700" y="1599674"/>
            <a:ext cx="3437600" cy="9026520"/>
          </a:xfrm>
          <a:custGeom>
            <a:avLst/>
            <a:gdLst/>
            <a:ahLst/>
            <a:cxnLst/>
            <a:rect l="l" t="t" r="r" b="b"/>
            <a:pathLst>
              <a:path w="3437600" h="9026520">
                <a:moveTo>
                  <a:pt x="0" y="0"/>
                </a:moveTo>
                <a:lnTo>
                  <a:pt x="3437600" y="0"/>
                </a:lnTo>
                <a:lnTo>
                  <a:pt x="3437600" y="9026519"/>
                </a:lnTo>
                <a:lnTo>
                  <a:pt x="0" y="9026519"/>
                </a:lnTo>
                <a:lnTo>
                  <a:pt x="0" y="0"/>
                </a:lnTo>
                <a:close/>
              </a:path>
            </a:pathLst>
          </a:custGeom>
          <a:blipFill>
            <a:blip r:embed="rId2"/>
            <a:stretch>
              <a:fillRect/>
            </a:stretch>
          </a:blipFill>
        </p:spPr>
        <p:txBody>
          <a:bodyPr/>
          <a:lstStyle/>
          <a:p>
            <a:endParaRPr lang="en-US"/>
          </a:p>
        </p:txBody>
      </p:sp>
      <p:sp>
        <p:nvSpPr>
          <p:cNvPr id="6" name="Freeform 6"/>
          <p:cNvSpPr/>
          <p:nvPr/>
        </p:nvSpPr>
        <p:spPr>
          <a:xfrm>
            <a:off x="447280" y="7345682"/>
            <a:ext cx="3822233" cy="2502119"/>
          </a:xfrm>
          <a:custGeom>
            <a:avLst/>
            <a:gdLst/>
            <a:ahLst/>
            <a:cxnLst/>
            <a:rect l="l" t="t" r="r" b="b"/>
            <a:pathLst>
              <a:path w="3822233" h="2502119">
                <a:moveTo>
                  <a:pt x="0" y="0"/>
                </a:moveTo>
                <a:lnTo>
                  <a:pt x="3822233" y="0"/>
                </a:lnTo>
                <a:lnTo>
                  <a:pt x="3822233" y="2502119"/>
                </a:lnTo>
                <a:lnTo>
                  <a:pt x="0" y="25021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6" name="Rectangle 25"/>
          <p:cNvSpPr/>
          <p:nvPr/>
        </p:nvSpPr>
        <p:spPr>
          <a:xfrm>
            <a:off x="5029200" y="967481"/>
            <a:ext cx="5647059" cy="126438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nSpc>
                <a:spcPct val="115000"/>
              </a:lnSpc>
              <a:spcAft>
                <a:spcPts val="800"/>
              </a:spcAft>
            </a:pPr>
            <a:r>
              <a:rPr lang="en-US" sz="7200" b="1">
                <a:latin typeface="Times New Roman" panose="02020603050405020304" pitchFamily="18" charset="0"/>
                <a:ea typeface="MS Mincho"/>
                <a:cs typeface="Times New Roman" panose="02020603050405020304" pitchFamily="18" charset="0"/>
              </a:rPr>
              <a:t>2. Thực hành </a:t>
            </a:r>
            <a:endParaRPr lang="en-GB" sz="7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7" name="Rectangle 26"/>
          <p:cNvSpPr/>
          <p:nvPr/>
        </p:nvSpPr>
        <p:spPr>
          <a:xfrm>
            <a:off x="1600200" y="2692881"/>
            <a:ext cx="12039600" cy="4488088"/>
          </a:xfrm>
          <a:prstGeom prst="rect">
            <a:avLst/>
          </a:prstGeom>
        </p:spPr>
        <p:txBody>
          <a:bodyPr wrap="square">
            <a:spAutoFit/>
          </a:bodyPr>
          <a:lstStyle/>
          <a:p>
            <a:pPr algn="just">
              <a:lnSpc>
                <a:spcPct val="115000"/>
              </a:lnSpc>
              <a:spcAft>
                <a:spcPts val="800"/>
              </a:spcAft>
            </a:pPr>
            <a:r>
              <a:rPr lang="en-US" sz="4000">
                <a:latin typeface="Times New Roman" panose="02020603050405020304" pitchFamily="18" charset="0"/>
                <a:ea typeface="MS Mincho"/>
                <a:cs typeface="Times New Roman" panose="02020603050405020304" pitchFamily="18" charset="0"/>
              </a:rPr>
              <a:t>Lựa chọn một trong hai đề sau:</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80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Đề 1</a:t>
            </a:r>
            <a:r>
              <a:rPr lang="en-US" sz="4000">
                <a:latin typeface="Times New Roman" panose="02020603050405020304" pitchFamily="18" charset="0"/>
                <a:ea typeface="Times New Roman" panose="02020603050405020304" pitchFamily="18" charset="0"/>
                <a:cs typeface="Times New Roman" panose="02020603050405020304" pitchFamily="18" charset="0"/>
              </a:rPr>
              <a:t>: Em có suy nghĩ như thế nào về việc giữ gìn và phát huy vẻ đẹp của làng quê Việt Nam trong xã hội hiện đại?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80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Đề 2</a:t>
            </a:r>
            <a:r>
              <a:rPr lang="en-US" sz="4000">
                <a:latin typeface="Times New Roman" panose="02020603050405020304" pitchFamily="18" charset="0"/>
                <a:ea typeface="Times New Roman" panose="02020603050405020304" pitchFamily="18" charset="0"/>
                <a:cs typeface="Times New Roman" panose="02020603050405020304" pitchFamily="18" charset="0"/>
              </a:rPr>
              <a:t>: Chia sẻ những suy nghĩ của em về chiến tranh và số phận của con người qua truyện “</a:t>
            </a:r>
            <a:r>
              <a:rPr lang="en-US" sz="4000" i="1">
                <a:latin typeface="Times New Roman" panose="02020603050405020304" pitchFamily="18" charset="0"/>
                <a:ea typeface="Times New Roman" panose="02020603050405020304" pitchFamily="18" charset="0"/>
                <a:cs typeface="Times New Roman" panose="02020603050405020304" pitchFamily="18" charset="0"/>
              </a:rPr>
              <a:t>Ông lão bên chiếc cầu</a:t>
            </a:r>
            <a:r>
              <a:rPr lang="en-US" sz="4000">
                <a:latin typeface="Times New Roman" panose="02020603050405020304" pitchFamily="18" charset="0"/>
                <a:ea typeface="Times New Roman" panose="02020603050405020304" pitchFamily="18" charset="0"/>
                <a:cs typeface="Times New Roman" panose="02020603050405020304" pitchFamily="18" charset="0"/>
              </a:rPr>
              <a:t>” (Hê-minh-uê).</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6470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1000"/>
                                        <p:tgtEl>
                                          <p:spTgt spid="26">
                                            <p:txEl>
                                              <p:pRg st="0" end="0"/>
                                            </p:txEl>
                                          </p:spTgt>
                                        </p:tgtEl>
                                      </p:cBhvr>
                                    </p:animEffect>
                                    <p:anim calcmode="lin" valueType="num">
                                      <p:cBhvr>
                                        <p:cTn id="8"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DEC8"/>
        </a:solidFill>
        <a:effectLst/>
      </p:bgPr>
    </p:bg>
    <p:spTree>
      <p:nvGrpSpPr>
        <p:cNvPr id="1" name=""/>
        <p:cNvGrpSpPr/>
        <p:nvPr/>
      </p:nvGrpSpPr>
      <p:grpSpPr>
        <a:xfrm>
          <a:off x="0" y="0"/>
          <a:ext cx="0" cy="0"/>
          <a:chOff x="0" y="0"/>
          <a:chExt cx="0" cy="0"/>
        </a:xfrm>
      </p:grpSpPr>
      <p:grpSp>
        <p:nvGrpSpPr>
          <p:cNvPr id="2" name="Group 2"/>
          <p:cNvGrpSpPr/>
          <p:nvPr/>
        </p:nvGrpSpPr>
        <p:grpSpPr>
          <a:xfrm>
            <a:off x="584134" y="641856"/>
            <a:ext cx="17119732" cy="9003288"/>
            <a:chOff x="0" y="0"/>
            <a:chExt cx="4508901" cy="2371236"/>
          </a:xfrm>
        </p:grpSpPr>
        <p:sp>
          <p:nvSpPr>
            <p:cNvPr id="3" name="Freeform 3"/>
            <p:cNvSpPr/>
            <p:nvPr/>
          </p:nvSpPr>
          <p:spPr>
            <a:xfrm>
              <a:off x="0" y="0"/>
              <a:ext cx="4508901" cy="2371236"/>
            </a:xfrm>
            <a:custGeom>
              <a:avLst/>
              <a:gdLst/>
              <a:ahLst/>
              <a:cxnLst/>
              <a:rect l="l" t="t" r="r" b="b"/>
              <a:pathLst>
                <a:path w="4508901" h="2371236">
                  <a:moveTo>
                    <a:pt x="23063" y="0"/>
                  </a:moveTo>
                  <a:lnTo>
                    <a:pt x="4485837" y="0"/>
                  </a:lnTo>
                  <a:cubicBezTo>
                    <a:pt x="4491954" y="0"/>
                    <a:pt x="4497820" y="2430"/>
                    <a:pt x="4502146" y="6755"/>
                  </a:cubicBezTo>
                  <a:cubicBezTo>
                    <a:pt x="4506471" y="11080"/>
                    <a:pt x="4508901" y="16947"/>
                    <a:pt x="4508901" y="23063"/>
                  </a:cubicBezTo>
                  <a:lnTo>
                    <a:pt x="4508901" y="2348173"/>
                  </a:lnTo>
                  <a:cubicBezTo>
                    <a:pt x="4508901" y="2354290"/>
                    <a:pt x="4506471" y="2360156"/>
                    <a:pt x="4502146" y="2364481"/>
                  </a:cubicBezTo>
                  <a:cubicBezTo>
                    <a:pt x="4497820" y="2368806"/>
                    <a:pt x="4491954" y="2371236"/>
                    <a:pt x="4485837" y="2371236"/>
                  </a:cubicBezTo>
                  <a:lnTo>
                    <a:pt x="23063" y="2371236"/>
                  </a:lnTo>
                  <a:cubicBezTo>
                    <a:pt x="16947" y="2371236"/>
                    <a:pt x="11080" y="2368806"/>
                    <a:pt x="6755" y="2364481"/>
                  </a:cubicBezTo>
                  <a:cubicBezTo>
                    <a:pt x="2430" y="2360156"/>
                    <a:pt x="0" y="2354290"/>
                    <a:pt x="0" y="2348173"/>
                  </a:cubicBezTo>
                  <a:lnTo>
                    <a:pt x="0" y="23063"/>
                  </a:lnTo>
                  <a:cubicBezTo>
                    <a:pt x="0" y="16947"/>
                    <a:pt x="2430" y="11080"/>
                    <a:pt x="6755" y="6755"/>
                  </a:cubicBezTo>
                  <a:cubicBezTo>
                    <a:pt x="11080" y="2430"/>
                    <a:pt x="16947" y="0"/>
                    <a:pt x="23063" y="0"/>
                  </a:cubicBezTo>
                  <a:close/>
                </a:path>
              </a:pathLst>
            </a:custGeom>
            <a:solidFill>
              <a:srgbClr val="FFF4EF"/>
            </a:solidFill>
          </p:spPr>
          <p:txBody>
            <a:bodyPr/>
            <a:lstStyle/>
            <a:p>
              <a:endParaRPr lang="en-US"/>
            </a:p>
          </p:txBody>
        </p:sp>
        <p:sp>
          <p:nvSpPr>
            <p:cNvPr id="4" name="TextBox 4"/>
            <p:cNvSpPr txBox="1"/>
            <p:nvPr/>
          </p:nvSpPr>
          <p:spPr>
            <a:xfrm>
              <a:off x="0" y="-47625"/>
              <a:ext cx="4508901" cy="241886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TextBox 5"/>
          <p:cNvSpPr txBox="1"/>
          <p:nvPr/>
        </p:nvSpPr>
        <p:spPr>
          <a:xfrm>
            <a:off x="2637715" y="692043"/>
            <a:ext cx="14041516" cy="1304460"/>
          </a:xfrm>
          <a:prstGeom prst="rect">
            <a:avLst/>
          </a:prstGeom>
        </p:spPr>
        <p:txBody>
          <a:bodyPr wrap="square" lIns="0" tIns="0" rIns="0" bIns="0" rtlCol="0" anchor="t">
            <a:spAutoFit/>
          </a:bodyPr>
          <a:lstStyle/>
          <a:p>
            <a:pPr algn="ctr">
              <a:lnSpc>
                <a:spcPts val="11528"/>
              </a:lnSpc>
            </a:pPr>
            <a:r>
              <a:rPr lang="vi-VN" sz="6600" b="1">
                <a:latin typeface="Times New Roman" panose="02020603050405020304" pitchFamily="18" charset="0"/>
                <a:cs typeface="Times New Roman" panose="02020603050405020304" pitchFamily="18" charset="0"/>
              </a:rPr>
              <a:t>H</a:t>
            </a:r>
            <a:r>
              <a:rPr lang="en-US" sz="6600" b="1">
                <a:latin typeface="Times New Roman" panose="02020603050405020304" pitchFamily="18" charset="0"/>
                <a:cs typeface="Times New Roman" panose="02020603050405020304" pitchFamily="18" charset="0"/>
              </a:rPr>
              <a:t>ướng dẫn minh hoạ đề 1</a:t>
            </a:r>
            <a:endParaRPr lang="en-US" sz="6600">
              <a:solidFill>
                <a:srgbClr val="5B4A3B"/>
              </a:solidFill>
              <a:latin typeface="Times New Roman" panose="02020603050405020304" pitchFamily="18" charset="0"/>
              <a:ea typeface="เอฟซี โอนิกิริ"/>
              <a:cs typeface="Times New Roman" panose="02020603050405020304" pitchFamily="18" charset="0"/>
              <a:sym typeface="เอฟซี โอนิกิริ"/>
            </a:endParaRPr>
          </a:p>
        </p:txBody>
      </p:sp>
      <p:sp>
        <p:nvSpPr>
          <p:cNvPr id="6" name="Freeform 6"/>
          <p:cNvSpPr/>
          <p:nvPr/>
        </p:nvSpPr>
        <p:spPr>
          <a:xfrm>
            <a:off x="-1215399" y="8080096"/>
            <a:ext cx="4777660" cy="2609285"/>
          </a:xfrm>
          <a:custGeom>
            <a:avLst/>
            <a:gdLst/>
            <a:ahLst/>
            <a:cxnLst/>
            <a:rect l="l" t="t" r="r" b="b"/>
            <a:pathLst>
              <a:path w="4777660" h="2609285">
                <a:moveTo>
                  <a:pt x="0" y="0"/>
                </a:moveTo>
                <a:lnTo>
                  <a:pt x="4777661" y="0"/>
                </a:lnTo>
                <a:lnTo>
                  <a:pt x="4777661" y="2609285"/>
                </a:lnTo>
                <a:lnTo>
                  <a:pt x="0" y="2609285"/>
                </a:lnTo>
                <a:lnTo>
                  <a:pt x="0" y="0"/>
                </a:lnTo>
                <a:close/>
              </a:path>
            </a:pathLst>
          </a:custGeom>
          <a:blipFill>
            <a:blip r:embed="rId2"/>
            <a:stretch>
              <a:fillRect b="-9094"/>
            </a:stretch>
          </a:blipFill>
        </p:spPr>
        <p:txBody>
          <a:bodyPr/>
          <a:lstStyle/>
          <a:p>
            <a:endParaRPr lang="en-US"/>
          </a:p>
        </p:txBody>
      </p:sp>
      <p:grpSp>
        <p:nvGrpSpPr>
          <p:cNvPr id="7" name="Group 7"/>
          <p:cNvGrpSpPr/>
          <p:nvPr/>
        </p:nvGrpSpPr>
        <p:grpSpPr>
          <a:xfrm>
            <a:off x="15233572" y="174306"/>
            <a:ext cx="2721454" cy="2927753"/>
            <a:chOff x="0" y="0"/>
            <a:chExt cx="3628606" cy="3903671"/>
          </a:xfrm>
        </p:grpSpPr>
        <p:sp>
          <p:nvSpPr>
            <p:cNvPr id="8" name="Freeform 8"/>
            <p:cNvSpPr/>
            <p:nvPr/>
          </p:nvSpPr>
          <p:spPr>
            <a:xfrm>
              <a:off x="1842359" y="1252255"/>
              <a:ext cx="1786247" cy="2651416"/>
            </a:xfrm>
            <a:custGeom>
              <a:avLst/>
              <a:gdLst/>
              <a:ahLst/>
              <a:cxnLst/>
              <a:rect l="l" t="t" r="r" b="b"/>
              <a:pathLst>
                <a:path w="1786247" h="2651416">
                  <a:moveTo>
                    <a:pt x="0" y="0"/>
                  </a:moveTo>
                  <a:lnTo>
                    <a:pt x="1786247" y="0"/>
                  </a:lnTo>
                  <a:lnTo>
                    <a:pt x="1786247" y="2651416"/>
                  </a:lnTo>
                  <a:lnTo>
                    <a:pt x="0" y="2651416"/>
                  </a:lnTo>
                  <a:lnTo>
                    <a:pt x="0" y="0"/>
                  </a:lnTo>
                  <a:close/>
                </a:path>
              </a:pathLst>
            </a:custGeom>
            <a:blipFill>
              <a:blip r:embed="rId3">
                <a:extLst>
                  <a:ext uri="{96DAC541-7B7A-43D3-8B79-37D633B846F1}">
                    <asvg:svgBlip xmlns:asvg="http://schemas.microsoft.com/office/drawing/2016/SVG/main" r:embed="rId4"/>
                  </a:ext>
                </a:extLst>
              </a:blip>
              <a:stretch>
                <a:fillRect t="-203606" r="-550428" b="-153238"/>
              </a:stretch>
            </a:blipFill>
          </p:spPr>
          <p:txBody>
            <a:bodyPr/>
            <a:lstStyle/>
            <a:p>
              <a:endParaRPr lang="en-US"/>
            </a:p>
          </p:txBody>
        </p:sp>
        <p:sp>
          <p:nvSpPr>
            <p:cNvPr id="9" name="Freeform 9"/>
            <p:cNvSpPr/>
            <p:nvPr/>
          </p:nvSpPr>
          <p:spPr>
            <a:xfrm rot="-344133" flipH="1">
              <a:off x="103552" y="66831"/>
              <a:ext cx="1444889" cy="2144722"/>
            </a:xfrm>
            <a:custGeom>
              <a:avLst/>
              <a:gdLst/>
              <a:ahLst/>
              <a:cxnLst/>
              <a:rect l="l" t="t" r="r" b="b"/>
              <a:pathLst>
                <a:path w="1444889" h="2144722">
                  <a:moveTo>
                    <a:pt x="1444890" y="0"/>
                  </a:moveTo>
                  <a:lnTo>
                    <a:pt x="0" y="0"/>
                  </a:lnTo>
                  <a:lnTo>
                    <a:pt x="0" y="2144722"/>
                  </a:lnTo>
                  <a:lnTo>
                    <a:pt x="1444890" y="2144722"/>
                  </a:lnTo>
                  <a:lnTo>
                    <a:pt x="1444890" y="0"/>
                  </a:lnTo>
                  <a:close/>
                </a:path>
              </a:pathLst>
            </a:custGeom>
            <a:blipFill>
              <a:blip r:embed="rId5">
                <a:extLst>
                  <a:ext uri="{96DAC541-7B7A-43D3-8B79-37D633B846F1}">
                    <asvg:svgBlip xmlns:asvg="http://schemas.microsoft.com/office/drawing/2016/SVG/main" r:embed="rId6"/>
                  </a:ext>
                </a:extLst>
              </a:blip>
              <a:stretch>
                <a:fillRect t="-203606" r="-550428" b="-153238"/>
              </a:stretch>
            </a:blipFill>
          </p:spPr>
          <p:txBody>
            <a:bodyPr/>
            <a:lstStyle/>
            <a:p>
              <a:endParaRPr lang="en-US"/>
            </a:p>
          </p:txBody>
        </p:sp>
      </p:grpSp>
      <p:grpSp>
        <p:nvGrpSpPr>
          <p:cNvPr id="10" name="Group 10"/>
          <p:cNvGrpSpPr/>
          <p:nvPr/>
        </p:nvGrpSpPr>
        <p:grpSpPr>
          <a:xfrm>
            <a:off x="668338" y="350370"/>
            <a:ext cx="2491570" cy="2976373"/>
            <a:chOff x="0" y="0"/>
            <a:chExt cx="3322093" cy="3968497"/>
          </a:xfrm>
        </p:grpSpPr>
        <p:sp>
          <p:nvSpPr>
            <p:cNvPr id="11" name="Freeform 11"/>
            <p:cNvSpPr/>
            <p:nvPr/>
          </p:nvSpPr>
          <p:spPr>
            <a:xfrm>
              <a:off x="0" y="2343210"/>
              <a:ext cx="960966" cy="1625287"/>
            </a:xfrm>
            <a:custGeom>
              <a:avLst/>
              <a:gdLst/>
              <a:ahLst/>
              <a:cxnLst/>
              <a:rect l="l" t="t" r="r" b="b"/>
              <a:pathLst>
                <a:path w="960966" h="1625287">
                  <a:moveTo>
                    <a:pt x="0" y="0"/>
                  </a:moveTo>
                  <a:lnTo>
                    <a:pt x="960966" y="0"/>
                  </a:lnTo>
                  <a:lnTo>
                    <a:pt x="960966" y="1625287"/>
                  </a:lnTo>
                  <a:lnTo>
                    <a:pt x="0" y="1625287"/>
                  </a:lnTo>
                  <a:lnTo>
                    <a:pt x="0" y="0"/>
                  </a:lnTo>
                  <a:close/>
                </a:path>
              </a:pathLst>
            </a:custGeom>
            <a:blipFill>
              <a:blip r:embed="rId7">
                <a:extLst>
                  <a:ext uri="{96DAC541-7B7A-43D3-8B79-37D633B846F1}">
                    <asvg:svgBlip xmlns:asvg="http://schemas.microsoft.com/office/drawing/2016/SVG/main" r:embed="rId8"/>
                  </a:ext>
                </a:extLst>
              </a:blip>
              <a:stretch>
                <a:fillRect l="-753958" b="-421015"/>
              </a:stretch>
            </a:blipFill>
          </p:spPr>
          <p:txBody>
            <a:bodyPr/>
            <a:lstStyle/>
            <a:p>
              <a:endParaRPr lang="en-US"/>
            </a:p>
          </p:txBody>
        </p:sp>
        <p:sp>
          <p:nvSpPr>
            <p:cNvPr id="12" name="Freeform 12"/>
            <p:cNvSpPr/>
            <p:nvPr/>
          </p:nvSpPr>
          <p:spPr>
            <a:xfrm>
              <a:off x="1233907" y="0"/>
              <a:ext cx="2088185" cy="2650409"/>
            </a:xfrm>
            <a:custGeom>
              <a:avLst/>
              <a:gdLst/>
              <a:ahLst/>
              <a:cxnLst/>
              <a:rect l="l" t="t" r="r" b="b"/>
              <a:pathLst>
                <a:path w="2088185" h="2650409">
                  <a:moveTo>
                    <a:pt x="0" y="0"/>
                  </a:moveTo>
                  <a:lnTo>
                    <a:pt x="2088186" y="0"/>
                  </a:lnTo>
                  <a:lnTo>
                    <a:pt x="2088186" y="2650409"/>
                  </a:lnTo>
                  <a:lnTo>
                    <a:pt x="0" y="2650409"/>
                  </a:lnTo>
                  <a:lnTo>
                    <a:pt x="0" y="0"/>
                  </a:lnTo>
                  <a:close/>
                </a:path>
              </a:pathLst>
            </a:custGeom>
            <a:blipFill>
              <a:blip r:embed="rId9">
                <a:extLst>
                  <a:ext uri="{96DAC541-7B7A-43D3-8B79-37D633B846F1}">
                    <asvg:svgBlip xmlns:asvg="http://schemas.microsoft.com/office/drawing/2016/SVG/main" r:embed="rId10"/>
                  </a:ext>
                </a:extLst>
              </a:blip>
              <a:stretch>
                <a:fillRect t="-243497" r="-565133" b="-202852"/>
              </a:stretch>
            </a:blipFill>
          </p:spPr>
          <p:txBody>
            <a:bodyPr/>
            <a:lstStyle/>
            <a:p>
              <a:endParaRPr lang="en-US"/>
            </a:p>
          </p:txBody>
        </p:sp>
      </p:grpSp>
      <p:sp>
        <p:nvSpPr>
          <p:cNvPr id="34" name="Freeform 34"/>
          <p:cNvSpPr/>
          <p:nvPr/>
        </p:nvSpPr>
        <p:spPr>
          <a:xfrm flipH="1">
            <a:off x="14564273" y="8080096"/>
            <a:ext cx="4777660" cy="2609285"/>
          </a:xfrm>
          <a:custGeom>
            <a:avLst/>
            <a:gdLst/>
            <a:ahLst/>
            <a:cxnLst/>
            <a:rect l="l" t="t" r="r" b="b"/>
            <a:pathLst>
              <a:path w="4777660" h="2609285">
                <a:moveTo>
                  <a:pt x="4777661" y="0"/>
                </a:moveTo>
                <a:lnTo>
                  <a:pt x="0" y="0"/>
                </a:lnTo>
                <a:lnTo>
                  <a:pt x="0" y="2609285"/>
                </a:lnTo>
                <a:lnTo>
                  <a:pt x="4777661" y="2609285"/>
                </a:lnTo>
                <a:lnTo>
                  <a:pt x="4777661" y="0"/>
                </a:lnTo>
                <a:close/>
              </a:path>
            </a:pathLst>
          </a:custGeom>
          <a:blipFill>
            <a:blip r:embed="rId2"/>
            <a:stretch>
              <a:fillRect b="-9094"/>
            </a:stretch>
          </a:blipFill>
        </p:spPr>
        <p:txBody>
          <a:bodyPr/>
          <a:lstStyle/>
          <a:p>
            <a:endParaRPr lang="en-US"/>
          </a:p>
        </p:txBody>
      </p:sp>
      <p:sp>
        <p:nvSpPr>
          <p:cNvPr id="35" name="Rectangle 34"/>
          <p:cNvSpPr/>
          <p:nvPr/>
        </p:nvSpPr>
        <p:spPr>
          <a:xfrm>
            <a:off x="7083952" y="2338177"/>
            <a:ext cx="4269117" cy="1069075"/>
          </a:xfrm>
          <a:prstGeom prst="rect">
            <a:avLst/>
          </a:prstGeom>
        </p:spPr>
        <p:txBody>
          <a:bodyPr wrap="none">
            <a:spAutoFit/>
          </a:bodyPr>
          <a:lstStyle/>
          <a:p>
            <a:pPr algn="just">
              <a:lnSpc>
                <a:spcPct val="115000"/>
              </a:lnSpc>
              <a:spcAft>
                <a:spcPts val="800"/>
              </a:spcAft>
            </a:pPr>
            <a:r>
              <a:rPr lang="vi-VN" sz="6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Chuẩn bị</a:t>
            </a:r>
            <a:r>
              <a:rPr lang="vi-VN" sz="6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6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6" name="Rectangle 35"/>
          <p:cNvSpPr/>
          <p:nvPr/>
        </p:nvSpPr>
        <p:spPr>
          <a:xfrm>
            <a:off x="2626829" y="3800437"/>
            <a:ext cx="14097731" cy="4360168"/>
          </a:xfrm>
          <a:prstGeom prst="rect">
            <a:avLst/>
          </a:prstGeom>
        </p:spPr>
        <p:txBody>
          <a:bodyPr wrap="square">
            <a:spAutoFit/>
          </a:bodyPr>
          <a:lstStyle/>
          <a:p>
            <a:pPr algn="just">
              <a:spcAft>
                <a:spcPts val="800"/>
              </a:spcAft>
            </a:pP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Xác định vấn đề cần thảo luận: việc giữ gìn và phát huy vẻ đẹp của làng quê Việt Nam trong xã hội hiện đại.</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Xác định đối tượng tham gia, bối cảnh thảo luận để chuẩn bị nội dung cho phù hợp.</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các phương tiện hỗ trợ như tranh, ảnh, video,… và máy chiếu, màn hình (nếu có).</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83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arn(inVertical)">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arn(inVertical)">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4372</Words>
  <Application>Microsoft Office PowerPoint</Application>
  <PresentationFormat>Custom</PresentationFormat>
  <Paragraphs>248</Paragraphs>
  <Slides>40</Slides>
  <Notes>0</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#9Slide07 SVNNexa Rust Slab Bla</vt:lpstr>
      <vt:lpstr>Arial</vt:lpstr>
      <vt:lpstr>Balsamiq Sans Bold</vt:lpstr>
      <vt:lpstr>Calibri</vt:lpstr>
      <vt:lpstr>Calibri Light</vt:lpstr>
      <vt:lpstr>iCiel Soup of Justice</vt:lpstr>
      <vt:lpstr>Tahoma</vt:lpstr>
      <vt:lpstr>Times New Roman</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Words About Nature Education Presentation in Yellow Green Brown Friendly Hand Drawn Style</dc:title>
  <dc:creator>HP</dc:creator>
  <cp:lastModifiedBy>HP</cp:lastModifiedBy>
  <cp:revision>64</cp:revision>
  <dcterms:created xsi:type="dcterms:W3CDTF">2006-08-16T00:00:00Z</dcterms:created>
  <dcterms:modified xsi:type="dcterms:W3CDTF">2024-12-01T00:01:49Z</dcterms:modified>
  <dc:identifier>DAGKjUBzJuA</dc:identifier>
</cp:coreProperties>
</file>