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12.jpg" ContentType="image/png"/>
  <Override PartName="/ppt/media/image14.jpg" ContentType="image/pn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15.jpg" ContentType="image/png"/>
  <Override PartName="/ppt/media/image16.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3" r:id="rId2"/>
    <p:sldId id="263" r:id="rId3"/>
    <p:sldId id="259" r:id="rId4"/>
    <p:sldId id="264" r:id="rId5"/>
    <p:sldId id="265" r:id="rId6"/>
    <p:sldId id="266" r:id="rId7"/>
    <p:sldId id="261" r:id="rId8"/>
    <p:sldId id="267" r:id="rId9"/>
    <p:sldId id="269" r:id="rId10"/>
    <p:sldId id="268" r:id="rId11"/>
    <p:sldId id="270" r:id="rId12"/>
    <p:sldId id="271" r:id="rId13"/>
    <p:sldId id="272" r:id="rId14"/>
    <p:sldId id="273" r:id="rId15"/>
    <p:sldId id="274" r:id="rId16"/>
    <p:sldId id="275" r:id="rId17"/>
    <p:sldId id="276" r:id="rId18"/>
    <p:sldId id="277" r:id="rId19"/>
    <p:sldId id="289" r:id="rId20"/>
    <p:sldId id="288" r:id="rId21"/>
    <p:sldId id="287" r:id="rId22"/>
    <p:sldId id="280" r:id="rId23"/>
    <p:sldId id="282" r:id="rId24"/>
    <p:sldId id="284" r:id="rId25"/>
    <p:sldId id="286" r:id="rId26"/>
    <p:sldId id="291" r:id="rId27"/>
    <p:sldId id="292" r:id="rId28"/>
    <p:sldId id="293" r:id="rId29"/>
    <p:sldId id="262" r:id="rId30"/>
    <p:sldId id="295" r:id="rId31"/>
    <p:sldId id="298" r:id="rId32"/>
    <p:sldId id="297" r:id="rId33"/>
    <p:sldId id="299" r:id="rId34"/>
    <p:sldId id="302" r:id="rId35"/>
    <p:sldId id="301" r:id="rId36"/>
    <p:sldId id="30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DB750E-1574-433C-9B0D-5F02079E0BD3}" type="doc">
      <dgm:prSet loTypeId="urn:microsoft.com/office/officeart/2005/8/layout/pyramid2" loCatId="list" qsTypeId="urn:microsoft.com/office/officeart/2005/8/quickstyle/simple1" qsCatId="simple" csTypeId="urn:microsoft.com/office/officeart/2005/8/colors/accent1_2" csCatId="accent1" phldr="1"/>
      <dgm:spPr/>
    </dgm:pt>
    <dgm:pt modelId="{35606693-70A8-4994-834B-7EFA9793E63A}">
      <dgm:prSet phldrT="[Text]" custT="1"/>
      <dgm:spPr/>
      <dgm:t>
        <a:bodyPr/>
        <a:lstStyle/>
        <a:p>
          <a:r>
            <a:rPr lang="nl-NL" sz="3600" dirty="0" smtClean="0">
              <a:solidFill>
                <a:srgbClr val="0070C0"/>
              </a:solidFill>
              <a:latin typeface="Times New Roman" panose="02020603050405020304" pitchFamily="18" charset="0"/>
              <a:cs typeface="Times New Roman" panose="02020603050405020304" pitchFamily="18" charset="0"/>
            </a:rPr>
            <a:t>Nhóm 1</a:t>
          </a:r>
          <a:r>
            <a:rPr lang="vi-VN" sz="3600" dirty="0" smtClean="0">
              <a:solidFill>
                <a:srgbClr val="0070C0"/>
              </a:solidFill>
              <a:latin typeface="Times New Roman" panose="02020603050405020304" pitchFamily="18" charset="0"/>
              <a:cs typeface="Times New Roman" panose="02020603050405020304" pitchFamily="18" charset="0"/>
            </a:rPr>
            <a:t>: Giới thiệu kiến thức về biện pháp tu từ đảo ngữ.</a:t>
          </a:r>
          <a:endParaRPr lang="en-US" sz="3600" dirty="0">
            <a:solidFill>
              <a:srgbClr val="0070C0"/>
            </a:solidFill>
            <a:latin typeface="Times New Roman" panose="02020603050405020304" pitchFamily="18" charset="0"/>
            <a:cs typeface="Times New Roman" panose="02020603050405020304" pitchFamily="18" charset="0"/>
          </a:endParaRPr>
        </a:p>
      </dgm:t>
    </dgm:pt>
    <dgm:pt modelId="{4B1DFEBC-4FB8-408C-B04F-9243BF8FF656}" type="parTrans" cxnId="{77C46A3D-3B3A-4087-BF36-92484B515BDE}">
      <dgm:prSet/>
      <dgm:spPr/>
      <dgm:t>
        <a:bodyPr/>
        <a:lstStyle/>
        <a:p>
          <a:endParaRPr lang="en-US"/>
        </a:p>
      </dgm:t>
    </dgm:pt>
    <dgm:pt modelId="{13479A7E-4C77-405B-89DF-BCCCF6E91266}" type="sibTrans" cxnId="{77C46A3D-3B3A-4087-BF36-92484B515BDE}">
      <dgm:prSet/>
      <dgm:spPr/>
      <dgm:t>
        <a:bodyPr/>
        <a:lstStyle/>
        <a:p>
          <a:endParaRPr lang="en-US"/>
        </a:p>
      </dgm:t>
    </dgm:pt>
    <dgm:pt modelId="{EEF7261E-0AEC-4D04-9D68-59DF3CC4C346}">
      <dgm:prSet phldrT="[Text]" custT="1"/>
      <dgm:spPr/>
      <dgm:t>
        <a:bodyPr/>
        <a:lstStyle/>
        <a:p>
          <a:r>
            <a:rPr lang="nl-NL" sz="3600" dirty="0" smtClean="0">
              <a:solidFill>
                <a:srgbClr val="0070C0"/>
              </a:solidFill>
              <a:latin typeface="Times New Roman" panose="02020603050405020304" pitchFamily="18" charset="0"/>
              <a:cs typeface="Times New Roman" panose="02020603050405020304" pitchFamily="18" charset="0"/>
            </a:rPr>
            <a:t>Nhóm 2: </a:t>
          </a:r>
          <a:r>
            <a:rPr lang="vi-VN" sz="3600" dirty="0" smtClean="0">
              <a:solidFill>
                <a:srgbClr val="0070C0"/>
              </a:solidFill>
              <a:latin typeface="Times New Roman" panose="02020603050405020304" pitchFamily="18" charset="0"/>
              <a:cs typeface="Times New Roman" panose="02020603050405020304" pitchFamily="18" charset="0"/>
            </a:rPr>
            <a:t>Giới thiệu kiến thức về câu hỏi tu từ</a:t>
          </a:r>
          <a:r>
            <a:rPr lang="en-US" sz="3600" dirty="0" smtClean="0">
              <a:solidFill>
                <a:srgbClr val="0070C0"/>
              </a:solidFill>
              <a:latin typeface="Times New Roman" panose="02020603050405020304" pitchFamily="18" charset="0"/>
              <a:cs typeface="Times New Roman" panose="02020603050405020304" pitchFamily="18" charset="0"/>
            </a:rPr>
            <a:t>.</a:t>
          </a:r>
          <a:endParaRPr lang="en-US" sz="3600" dirty="0">
            <a:solidFill>
              <a:srgbClr val="0070C0"/>
            </a:solidFill>
            <a:latin typeface="Times New Roman" panose="02020603050405020304" pitchFamily="18" charset="0"/>
            <a:cs typeface="Times New Roman" panose="02020603050405020304" pitchFamily="18" charset="0"/>
          </a:endParaRPr>
        </a:p>
      </dgm:t>
    </dgm:pt>
    <dgm:pt modelId="{C72BD15A-20C3-456E-B299-02507722C40E}" type="parTrans" cxnId="{8381E63F-0674-4C1C-B608-39CC7E1FDDFA}">
      <dgm:prSet/>
      <dgm:spPr/>
      <dgm:t>
        <a:bodyPr/>
        <a:lstStyle/>
        <a:p>
          <a:endParaRPr lang="en-US"/>
        </a:p>
      </dgm:t>
    </dgm:pt>
    <dgm:pt modelId="{93F41A36-427E-4311-877D-54D939C2DC1A}" type="sibTrans" cxnId="{8381E63F-0674-4C1C-B608-39CC7E1FDDFA}">
      <dgm:prSet/>
      <dgm:spPr/>
      <dgm:t>
        <a:bodyPr/>
        <a:lstStyle/>
        <a:p>
          <a:endParaRPr lang="en-US"/>
        </a:p>
      </dgm:t>
    </dgm:pt>
    <dgm:pt modelId="{28524680-85DD-4B5C-9120-BBF39381790D}">
      <dgm:prSet phldrT="[Text]" custT="1"/>
      <dgm:spPr/>
      <dgm:t>
        <a:bodyPr/>
        <a:lstStyle/>
        <a:p>
          <a:r>
            <a:rPr lang="nl-NL" sz="3600" dirty="0" smtClean="0">
              <a:solidFill>
                <a:srgbClr val="0070C0"/>
              </a:solidFill>
              <a:latin typeface="Times New Roman" panose="02020603050405020304" pitchFamily="18" charset="0"/>
              <a:cs typeface="Times New Roman" panose="02020603050405020304" pitchFamily="18" charset="0"/>
            </a:rPr>
            <a:t>Nhóm 3: </a:t>
          </a:r>
          <a:r>
            <a:rPr lang="vi-VN" sz="3600" dirty="0" smtClean="0">
              <a:solidFill>
                <a:srgbClr val="0070C0"/>
              </a:solidFill>
              <a:latin typeface="Times New Roman" panose="02020603050405020304" pitchFamily="18" charset="0"/>
              <a:cs typeface="Times New Roman" panose="02020603050405020304" pitchFamily="18" charset="0"/>
            </a:rPr>
            <a:t>Giới thiệu kiến thức về từ tượng hình, từ tượng thanh</a:t>
          </a:r>
          <a:r>
            <a:rPr lang="en-US" sz="3600" dirty="0" smtClean="0">
              <a:solidFill>
                <a:srgbClr val="0070C0"/>
              </a:solidFill>
              <a:latin typeface="Times New Roman" panose="02020603050405020304" pitchFamily="18" charset="0"/>
              <a:cs typeface="Times New Roman" panose="02020603050405020304" pitchFamily="18" charset="0"/>
            </a:rPr>
            <a:t>.</a:t>
          </a:r>
          <a:endParaRPr lang="en-US" sz="3600" dirty="0">
            <a:solidFill>
              <a:srgbClr val="0070C0"/>
            </a:solidFill>
            <a:latin typeface="Times New Roman" panose="02020603050405020304" pitchFamily="18" charset="0"/>
            <a:cs typeface="Times New Roman" panose="02020603050405020304" pitchFamily="18" charset="0"/>
          </a:endParaRPr>
        </a:p>
      </dgm:t>
    </dgm:pt>
    <dgm:pt modelId="{3D188FFB-E3B3-410D-AF17-983872A9BA7F}" type="parTrans" cxnId="{7F80E644-56A6-47A6-93E7-4DB3F00FAB75}">
      <dgm:prSet/>
      <dgm:spPr/>
      <dgm:t>
        <a:bodyPr/>
        <a:lstStyle/>
        <a:p>
          <a:endParaRPr lang="en-US"/>
        </a:p>
      </dgm:t>
    </dgm:pt>
    <dgm:pt modelId="{D74E3433-D797-4911-B417-1BBAF2DCF84C}" type="sibTrans" cxnId="{7F80E644-56A6-47A6-93E7-4DB3F00FAB75}">
      <dgm:prSet/>
      <dgm:spPr/>
      <dgm:t>
        <a:bodyPr/>
        <a:lstStyle/>
        <a:p>
          <a:endParaRPr lang="en-US"/>
        </a:p>
      </dgm:t>
    </dgm:pt>
    <dgm:pt modelId="{E034C05E-CD39-4666-A36E-39D0BF3F1E5A}" type="pres">
      <dgm:prSet presAssocID="{17DB750E-1574-433C-9B0D-5F02079E0BD3}" presName="compositeShape" presStyleCnt="0">
        <dgm:presLayoutVars>
          <dgm:dir/>
          <dgm:resizeHandles/>
        </dgm:presLayoutVars>
      </dgm:prSet>
      <dgm:spPr/>
    </dgm:pt>
    <dgm:pt modelId="{3B2F39F0-38A9-468C-B17C-7C9B1BA2AD66}" type="pres">
      <dgm:prSet presAssocID="{17DB750E-1574-433C-9B0D-5F02079E0BD3}" presName="pyramid" presStyleLbl="node1" presStyleIdx="0" presStyleCnt="1" custLinFactNeighborX="-17953"/>
      <dgm:spPr>
        <a:solidFill>
          <a:schemeClr val="accent4">
            <a:lumMod val="40000"/>
            <a:lumOff val="60000"/>
          </a:schemeClr>
        </a:solidFill>
      </dgm:spPr>
    </dgm:pt>
    <dgm:pt modelId="{A3E407C3-AFA6-4B99-9430-235C8E82A329}" type="pres">
      <dgm:prSet presAssocID="{17DB750E-1574-433C-9B0D-5F02079E0BD3}" presName="theList" presStyleCnt="0"/>
      <dgm:spPr/>
    </dgm:pt>
    <dgm:pt modelId="{2F62E77E-69B4-493A-B1A9-4F61AA99C815}" type="pres">
      <dgm:prSet presAssocID="{35606693-70A8-4994-834B-7EFA9793E63A}" presName="aNode" presStyleLbl="fgAcc1" presStyleIdx="0" presStyleCnt="3" custScaleX="181810" custLinFactY="15264" custLinFactNeighborX="36346" custLinFactNeighborY="100000">
        <dgm:presLayoutVars>
          <dgm:bulletEnabled val="1"/>
        </dgm:presLayoutVars>
      </dgm:prSet>
      <dgm:spPr/>
      <dgm:t>
        <a:bodyPr/>
        <a:lstStyle/>
        <a:p>
          <a:endParaRPr lang="en-US"/>
        </a:p>
      </dgm:t>
    </dgm:pt>
    <dgm:pt modelId="{C63B477E-BF63-4C3C-B983-625196097892}" type="pres">
      <dgm:prSet presAssocID="{35606693-70A8-4994-834B-7EFA9793E63A}" presName="aSpace" presStyleCnt="0"/>
      <dgm:spPr/>
    </dgm:pt>
    <dgm:pt modelId="{1D9FCA3E-B6AE-487C-A469-1682B399E665}" type="pres">
      <dgm:prSet presAssocID="{EEF7261E-0AEC-4D04-9D68-59DF3CC4C346}" presName="aNode" presStyleLbl="fgAcc1" presStyleIdx="1" presStyleCnt="3" custScaleX="181810" custLinFactY="15264" custLinFactNeighborX="36346" custLinFactNeighborY="100000">
        <dgm:presLayoutVars>
          <dgm:bulletEnabled val="1"/>
        </dgm:presLayoutVars>
      </dgm:prSet>
      <dgm:spPr/>
      <dgm:t>
        <a:bodyPr/>
        <a:lstStyle/>
        <a:p>
          <a:endParaRPr lang="en-US"/>
        </a:p>
      </dgm:t>
    </dgm:pt>
    <dgm:pt modelId="{BE78F815-F081-44CA-8C22-1758672495FF}" type="pres">
      <dgm:prSet presAssocID="{EEF7261E-0AEC-4D04-9D68-59DF3CC4C346}" presName="aSpace" presStyleCnt="0"/>
      <dgm:spPr/>
    </dgm:pt>
    <dgm:pt modelId="{3C15937B-9D35-4019-BF15-626646F834F1}" type="pres">
      <dgm:prSet presAssocID="{28524680-85DD-4B5C-9120-BBF39381790D}" presName="aNode" presStyleLbl="fgAcc1" presStyleIdx="2" presStyleCnt="3" custScaleX="181810" custLinFactY="15264" custLinFactNeighborX="36346" custLinFactNeighborY="100000">
        <dgm:presLayoutVars>
          <dgm:bulletEnabled val="1"/>
        </dgm:presLayoutVars>
      </dgm:prSet>
      <dgm:spPr/>
      <dgm:t>
        <a:bodyPr/>
        <a:lstStyle/>
        <a:p>
          <a:endParaRPr lang="en-US"/>
        </a:p>
      </dgm:t>
    </dgm:pt>
    <dgm:pt modelId="{A4DC103B-65CD-4F06-99B3-ED07292BA690}" type="pres">
      <dgm:prSet presAssocID="{28524680-85DD-4B5C-9120-BBF39381790D}" presName="aSpace" presStyleCnt="0"/>
      <dgm:spPr/>
    </dgm:pt>
  </dgm:ptLst>
  <dgm:cxnLst>
    <dgm:cxn modelId="{8381E63F-0674-4C1C-B608-39CC7E1FDDFA}" srcId="{17DB750E-1574-433C-9B0D-5F02079E0BD3}" destId="{EEF7261E-0AEC-4D04-9D68-59DF3CC4C346}" srcOrd="1" destOrd="0" parTransId="{C72BD15A-20C3-456E-B299-02507722C40E}" sibTransId="{93F41A36-427E-4311-877D-54D939C2DC1A}"/>
    <dgm:cxn modelId="{29A78D04-1BDE-4995-8FDC-D0915EF6F4FD}" type="presOf" srcId="{28524680-85DD-4B5C-9120-BBF39381790D}" destId="{3C15937B-9D35-4019-BF15-626646F834F1}" srcOrd="0" destOrd="0" presId="urn:microsoft.com/office/officeart/2005/8/layout/pyramid2"/>
    <dgm:cxn modelId="{4BFE51B9-EEC1-4427-88E5-7A34D49A18AF}" type="presOf" srcId="{17DB750E-1574-433C-9B0D-5F02079E0BD3}" destId="{E034C05E-CD39-4666-A36E-39D0BF3F1E5A}" srcOrd="0" destOrd="0" presId="urn:microsoft.com/office/officeart/2005/8/layout/pyramid2"/>
    <dgm:cxn modelId="{58B832C1-7D89-49BF-A715-BCF0212B101E}" type="presOf" srcId="{35606693-70A8-4994-834B-7EFA9793E63A}" destId="{2F62E77E-69B4-493A-B1A9-4F61AA99C815}" srcOrd="0" destOrd="0" presId="urn:microsoft.com/office/officeart/2005/8/layout/pyramid2"/>
    <dgm:cxn modelId="{7F80E644-56A6-47A6-93E7-4DB3F00FAB75}" srcId="{17DB750E-1574-433C-9B0D-5F02079E0BD3}" destId="{28524680-85DD-4B5C-9120-BBF39381790D}" srcOrd="2" destOrd="0" parTransId="{3D188FFB-E3B3-410D-AF17-983872A9BA7F}" sibTransId="{D74E3433-D797-4911-B417-1BBAF2DCF84C}"/>
    <dgm:cxn modelId="{E1281FA1-1F00-408F-951C-A0018EA862FA}" type="presOf" srcId="{EEF7261E-0AEC-4D04-9D68-59DF3CC4C346}" destId="{1D9FCA3E-B6AE-487C-A469-1682B399E665}" srcOrd="0" destOrd="0" presId="urn:microsoft.com/office/officeart/2005/8/layout/pyramid2"/>
    <dgm:cxn modelId="{77C46A3D-3B3A-4087-BF36-92484B515BDE}" srcId="{17DB750E-1574-433C-9B0D-5F02079E0BD3}" destId="{35606693-70A8-4994-834B-7EFA9793E63A}" srcOrd="0" destOrd="0" parTransId="{4B1DFEBC-4FB8-408C-B04F-9243BF8FF656}" sibTransId="{13479A7E-4C77-405B-89DF-BCCCF6E91266}"/>
    <dgm:cxn modelId="{71B6BD52-FE36-4D7D-B23A-9DB52AB91B2A}" type="presParOf" srcId="{E034C05E-CD39-4666-A36E-39D0BF3F1E5A}" destId="{3B2F39F0-38A9-468C-B17C-7C9B1BA2AD66}" srcOrd="0" destOrd="0" presId="urn:microsoft.com/office/officeart/2005/8/layout/pyramid2"/>
    <dgm:cxn modelId="{2830AE3E-ADC6-439B-8D24-76AB3A6C5CEA}" type="presParOf" srcId="{E034C05E-CD39-4666-A36E-39D0BF3F1E5A}" destId="{A3E407C3-AFA6-4B99-9430-235C8E82A329}" srcOrd="1" destOrd="0" presId="urn:microsoft.com/office/officeart/2005/8/layout/pyramid2"/>
    <dgm:cxn modelId="{831C6DAA-A106-47C6-B7E2-FB0C64343557}" type="presParOf" srcId="{A3E407C3-AFA6-4B99-9430-235C8E82A329}" destId="{2F62E77E-69B4-493A-B1A9-4F61AA99C815}" srcOrd="0" destOrd="0" presId="urn:microsoft.com/office/officeart/2005/8/layout/pyramid2"/>
    <dgm:cxn modelId="{68765366-A3DC-4743-B16C-70FBA2AC67B2}" type="presParOf" srcId="{A3E407C3-AFA6-4B99-9430-235C8E82A329}" destId="{C63B477E-BF63-4C3C-B983-625196097892}" srcOrd="1" destOrd="0" presId="urn:microsoft.com/office/officeart/2005/8/layout/pyramid2"/>
    <dgm:cxn modelId="{8D0DE628-DF38-4212-9159-03C657840E89}" type="presParOf" srcId="{A3E407C3-AFA6-4B99-9430-235C8E82A329}" destId="{1D9FCA3E-B6AE-487C-A469-1682B399E665}" srcOrd="2" destOrd="0" presId="urn:microsoft.com/office/officeart/2005/8/layout/pyramid2"/>
    <dgm:cxn modelId="{E56EB221-28C1-4D3C-884F-4A2D7D5E6E14}" type="presParOf" srcId="{A3E407C3-AFA6-4B99-9430-235C8E82A329}" destId="{BE78F815-F081-44CA-8C22-1758672495FF}" srcOrd="3" destOrd="0" presId="urn:microsoft.com/office/officeart/2005/8/layout/pyramid2"/>
    <dgm:cxn modelId="{3686E32C-6FA8-4EDE-B880-950720D6C5CA}" type="presParOf" srcId="{A3E407C3-AFA6-4B99-9430-235C8E82A329}" destId="{3C15937B-9D35-4019-BF15-626646F834F1}" srcOrd="4" destOrd="0" presId="urn:microsoft.com/office/officeart/2005/8/layout/pyramid2"/>
    <dgm:cxn modelId="{C0556896-B3D4-4DDF-B85E-B75FA23FC784}" type="presParOf" srcId="{A3E407C3-AFA6-4B99-9430-235C8E82A329}" destId="{A4DC103B-65CD-4F06-99B3-ED07292BA690}"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2F39F0-38A9-468C-B17C-7C9B1BA2AD66}">
      <dsp:nvSpPr>
        <dsp:cNvPr id="0" name=""/>
        <dsp:cNvSpPr/>
      </dsp:nvSpPr>
      <dsp:spPr>
        <a:xfrm>
          <a:off x="0" y="0"/>
          <a:ext cx="5418667" cy="5418667"/>
        </a:xfrm>
        <a:prstGeom prst="triangle">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62E77E-69B4-493A-B1A9-4F61AA99C815}">
      <dsp:nvSpPr>
        <dsp:cNvPr id="0" name=""/>
        <dsp:cNvSpPr/>
      </dsp:nvSpPr>
      <dsp:spPr>
        <a:xfrm>
          <a:off x="1724408" y="900905"/>
          <a:ext cx="6403591" cy="128270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nl-NL" sz="3600" kern="1200" dirty="0" smtClean="0">
              <a:solidFill>
                <a:srgbClr val="0070C0"/>
              </a:solidFill>
              <a:latin typeface="Times New Roman" panose="02020603050405020304" pitchFamily="18" charset="0"/>
              <a:cs typeface="Times New Roman" panose="02020603050405020304" pitchFamily="18" charset="0"/>
            </a:rPr>
            <a:t>Nhóm 1</a:t>
          </a:r>
          <a:r>
            <a:rPr lang="vi-VN" sz="3600" kern="1200" dirty="0" smtClean="0">
              <a:solidFill>
                <a:srgbClr val="0070C0"/>
              </a:solidFill>
              <a:latin typeface="Times New Roman" panose="02020603050405020304" pitchFamily="18" charset="0"/>
              <a:cs typeface="Times New Roman" panose="02020603050405020304" pitchFamily="18" charset="0"/>
            </a:rPr>
            <a:t>: Giới thiệu kiến thức về biện pháp tu từ đảo ngữ.</a:t>
          </a:r>
          <a:endParaRPr lang="en-US" sz="3600" kern="1200" dirty="0">
            <a:solidFill>
              <a:srgbClr val="0070C0"/>
            </a:solidFill>
            <a:latin typeface="Times New Roman" panose="02020603050405020304" pitchFamily="18" charset="0"/>
            <a:cs typeface="Times New Roman" panose="02020603050405020304" pitchFamily="18" charset="0"/>
          </a:endParaRPr>
        </a:p>
      </dsp:txBody>
      <dsp:txXfrm>
        <a:off x="1787024" y="963521"/>
        <a:ext cx="6278359" cy="1157468"/>
      </dsp:txXfrm>
    </dsp:sp>
    <dsp:sp modelId="{1D9FCA3E-B6AE-487C-A469-1682B399E665}">
      <dsp:nvSpPr>
        <dsp:cNvPr id="0" name=""/>
        <dsp:cNvSpPr/>
      </dsp:nvSpPr>
      <dsp:spPr>
        <a:xfrm>
          <a:off x="1724408" y="2343943"/>
          <a:ext cx="6403591" cy="128270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nl-NL" sz="3600" kern="1200" dirty="0" smtClean="0">
              <a:solidFill>
                <a:srgbClr val="0070C0"/>
              </a:solidFill>
              <a:latin typeface="Times New Roman" panose="02020603050405020304" pitchFamily="18" charset="0"/>
              <a:cs typeface="Times New Roman" panose="02020603050405020304" pitchFamily="18" charset="0"/>
            </a:rPr>
            <a:t>Nhóm 2: </a:t>
          </a:r>
          <a:r>
            <a:rPr lang="vi-VN" sz="3600" kern="1200" dirty="0" smtClean="0">
              <a:solidFill>
                <a:srgbClr val="0070C0"/>
              </a:solidFill>
              <a:latin typeface="Times New Roman" panose="02020603050405020304" pitchFamily="18" charset="0"/>
              <a:cs typeface="Times New Roman" panose="02020603050405020304" pitchFamily="18" charset="0"/>
            </a:rPr>
            <a:t>Giới thiệu kiến thức về câu hỏi tu từ</a:t>
          </a:r>
          <a:r>
            <a:rPr lang="en-US" sz="3600" kern="1200" dirty="0" smtClean="0">
              <a:solidFill>
                <a:srgbClr val="0070C0"/>
              </a:solidFill>
              <a:latin typeface="Times New Roman" panose="02020603050405020304" pitchFamily="18" charset="0"/>
              <a:cs typeface="Times New Roman" panose="02020603050405020304" pitchFamily="18" charset="0"/>
            </a:rPr>
            <a:t>.</a:t>
          </a:r>
          <a:endParaRPr lang="en-US" sz="3600" kern="1200" dirty="0">
            <a:solidFill>
              <a:srgbClr val="0070C0"/>
            </a:solidFill>
            <a:latin typeface="Times New Roman" panose="02020603050405020304" pitchFamily="18" charset="0"/>
            <a:cs typeface="Times New Roman" panose="02020603050405020304" pitchFamily="18" charset="0"/>
          </a:endParaRPr>
        </a:p>
      </dsp:txBody>
      <dsp:txXfrm>
        <a:off x="1787024" y="2406559"/>
        <a:ext cx="6278359" cy="1157468"/>
      </dsp:txXfrm>
    </dsp:sp>
    <dsp:sp modelId="{3C15937B-9D35-4019-BF15-626646F834F1}">
      <dsp:nvSpPr>
        <dsp:cNvPr id="0" name=""/>
        <dsp:cNvSpPr/>
      </dsp:nvSpPr>
      <dsp:spPr>
        <a:xfrm>
          <a:off x="1724408" y="3786981"/>
          <a:ext cx="6403591" cy="128270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nl-NL" sz="3600" kern="1200" dirty="0" smtClean="0">
              <a:solidFill>
                <a:srgbClr val="0070C0"/>
              </a:solidFill>
              <a:latin typeface="Times New Roman" panose="02020603050405020304" pitchFamily="18" charset="0"/>
              <a:cs typeface="Times New Roman" panose="02020603050405020304" pitchFamily="18" charset="0"/>
            </a:rPr>
            <a:t>Nhóm 3: </a:t>
          </a:r>
          <a:r>
            <a:rPr lang="vi-VN" sz="3600" kern="1200" dirty="0" smtClean="0">
              <a:solidFill>
                <a:srgbClr val="0070C0"/>
              </a:solidFill>
              <a:latin typeface="Times New Roman" panose="02020603050405020304" pitchFamily="18" charset="0"/>
              <a:cs typeface="Times New Roman" panose="02020603050405020304" pitchFamily="18" charset="0"/>
            </a:rPr>
            <a:t>Giới thiệu kiến thức về từ tượng hình, từ tượng thanh</a:t>
          </a:r>
          <a:r>
            <a:rPr lang="en-US" sz="3600" kern="1200" dirty="0" smtClean="0">
              <a:solidFill>
                <a:srgbClr val="0070C0"/>
              </a:solidFill>
              <a:latin typeface="Times New Roman" panose="02020603050405020304" pitchFamily="18" charset="0"/>
              <a:cs typeface="Times New Roman" panose="02020603050405020304" pitchFamily="18" charset="0"/>
            </a:rPr>
            <a:t>.</a:t>
          </a:r>
          <a:endParaRPr lang="en-US" sz="3600" kern="1200" dirty="0">
            <a:solidFill>
              <a:srgbClr val="0070C0"/>
            </a:solidFill>
            <a:latin typeface="Times New Roman" panose="02020603050405020304" pitchFamily="18" charset="0"/>
            <a:cs typeface="Times New Roman" panose="02020603050405020304" pitchFamily="18" charset="0"/>
          </a:endParaRPr>
        </a:p>
      </dsp:txBody>
      <dsp:txXfrm>
        <a:off x="1787024" y="3849597"/>
        <a:ext cx="6278359" cy="1157468"/>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55BB9A-9451-45D5-BDA9-42B441137356}" type="datetimeFigureOut">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3525323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55BB9A-9451-45D5-BDA9-42B441137356}" type="datetimeFigureOut">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2957520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55BB9A-9451-45D5-BDA9-42B441137356}" type="datetimeFigureOut">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4231795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55BB9A-9451-45D5-BDA9-42B441137356}" type="datetimeFigureOut">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2870817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555BB9A-9451-45D5-BDA9-42B441137356}" type="datetimeFigureOut">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4222537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55BB9A-9451-45D5-BDA9-42B441137356}" type="datetimeFigureOut">
              <a:rPr lang="en-US" smtClean="0"/>
              <a:t>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2560012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55BB9A-9451-45D5-BDA9-42B441137356}" type="datetimeFigureOut">
              <a:rPr lang="en-US" smtClean="0"/>
              <a:t>5/11/2023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1030503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55BB9A-9451-45D5-BDA9-42B441137356}" type="datetimeFigureOut">
              <a:rPr lang="en-US" smtClean="0"/>
              <a:t>5/11/2023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1816786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55BB9A-9451-45D5-BDA9-42B441137356}" type="datetimeFigureOut">
              <a:rPr lang="en-US" smtClean="0"/>
              <a:t>5/11/2023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2198397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555BB9A-9451-45D5-BDA9-42B441137356}" type="datetimeFigureOut">
              <a:rPr lang="en-US" smtClean="0"/>
              <a:t>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3491965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555BB9A-9451-45D5-BDA9-42B441137356}" type="datetimeFigureOut">
              <a:rPr lang="en-US" smtClean="0"/>
              <a:t>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AAB902-C91B-406D-8986-0066491EC67F}" type="slidenum">
              <a:rPr lang="en-US" smtClean="0"/>
              <a:t>‹#›</a:t>
            </a:fld>
            <a:endParaRPr lang="en-US"/>
          </a:p>
        </p:txBody>
      </p:sp>
    </p:spTree>
    <p:extLst>
      <p:ext uri="{BB962C8B-B14F-4D97-AF65-F5344CB8AC3E}">
        <p14:creationId xmlns:p14="http://schemas.microsoft.com/office/powerpoint/2010/main" val="3756225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55BB9A-9451-45D5-BDA9-42B441137356}" type="datetimeFigureOut">
              <a:rPr lang="en-US" smtClean="0"/>
              <a:t>5/11/2023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AAB902-C91B-406D-8986-0066491EC67F}" type="slidenum">
              <a:rPr lang="en-US" smtClean="0"/>
              <a:t>‹#›</a:t>
            </a:fld>
            <a:endParaRPr lang="en-US"/>
          </a:p>
        </p:txBody>
      </p:sp>
    </p:spTree>
    <p:extLst>
      <p:ext uri="{BB962C8B-B14F-4D97-AF65-F5344CB8AC3E}">
        <p14:creationId xmlns:p14="http://schemas.microsoft.com/office/powerpoint/2010/main" val="122705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4.jp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g"/><Relationship Id="rId4" Type="http://schemas.openxmlformats.org/officeDocument/2006/relationships/image" Target="../media/image28.gif"/></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680809"/>
          </a:xfrm>
          <a:prstGeom prst="rect">
            <a:avLst/>
          </a:prstGeom>
        </p:spPr>
      </p:pic>
    </p:spTree>
    <p:extLst>
      <p:ext uri="{BB962C8B-B14F-4D97-AF65-F5344CB8AC3E}">
        <p14:creationId xmlns:p14="http://schemas.microsoft.com/office/powerpoint/2010/main" val="23649277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525" y="123825"/>
            <a:ext cx="9315450" cy="957262"/>
          </a:xfrm>
          <a:prstGeom prst="rect">
            <a:avLst/>
          </a:prstGeom>
        </p:spPr>
      </p:pic>
      <p:graphicFrame>
        <p:nvGraphicFramePr>
          <p:cNvPr id="3" name="Diagram 2"/>
          <p:cNvGraphicFramePr/>
          <p:nvPr>
            <p:extLst>
              <p:ext uri="{D42A27DB-BD31-4B8C-83A1-F6EECF244321}">
                <p14:modId xmlns:p14="http://schemas.microsoft.com/office/powerpoint/2010/main" val="3234969225"/>
              </p:ext>
            </p:extLst>
          </p:nvPr>
        </p:nvGraphicFramePr>
        <p:xfrm>
          <a:off x="1916497" y="143933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图片 3"/>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80447" y="1597794"/>
            <a:ext cx="5323893" cy="5260206"/>
          </a:xfrm>
          <a:prstGeom prst="rect">
            <a:avLst/>
          </a:prstGeom>
        </p:spPr>
      </p:pic>
    </p:spTree>
    <p:extLst>
      <p:ext uri="{BB962C8B-B14F-4D97-AF65-F5344CB8AC3E}">
        <p14:creationId xmlns:p14="http://schemas.microsoft.com/office/powerpoint/2010/main" val="37806921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Rectangle 2"/>
          <p:cNvSpPr/>
          <p:nvPr/>
        </p:nvSpPr>
        <p:spPr>
          <a:xfrm>
            <a:off x="3324225" y="1"/>
            <a:ext cx="6096000" cy="1316771"/>
          </a:xfrm>
          <a:prstGeom prst="rect">
            <a:avLst/>
          </a:prstGeom>
        </p:spPr>
        <p:txBody>
          <a:bodyPr>
            <a:spAutoFit/>
          </a:bodyPr>
          <a:lstStyle/>
          <a:p>
            <a:pPr algn="just">
              <a:lnSpc>
                <a:spcPct val="130000"/>
              </a:lnSpc>
              <a:spcAft>
                <a:spcPts val="0"/>
              </a:spcAft>
            </a:pPr>
            <a:r>
              <a:rPr lang="en-US" sz="3600" b="1" dirty="0" smtClean="0">
                <a:solidFill>
                  <a:srgbClr val="FF0000"/>
                </a:solidFill>
                <a:latin typeface="Times New Roman" panose="02020603050405020304" pitchFamily="18" charset="0"/>
                <a:ea typeface="Times New Roman" panose="02020603050405020304" pitchFamily="18" charset="0"/>
              </a:rPr>
              <a:t>I. </a:t>
            </a:r>
            <a:r>
              <a:rPr lang="nl-NL" sz="3600" b="1" dirty="0" smtClean="0">
                <a:solidFill>
                  <a:srgbClr val="FF0000"/>
                </a:solidFill>
                <a:latin typeface="Times New Roman" panose="02020603050405020304" pitchFamily="18" charset="0"/>
                <a:ea typeface="Times New Roman" panose="02020603050405020304" pitchFamily="18" charset="0"/>
              </a:rPr>
              <a:t>LÍ THUYẾT</a:t>
            </a:r>
            <a:endParaRPr lang="en-US" sz="36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vi-VN" sz="2800" b="1" dirty="0" smtClean="0">
                <a:solidFill>
                  <a:srgbClr val="0070C0"/>
                </a:solidFill>
                <a:latin typeface="Times New Roman" panose="02020603050405020304" pitchFamily="18" charset="0"/>
                <a:ea typeface="Times New Roman" panose="02020603050405020304" pitchFamily="18" charset="0"/>
              </a:rPr>
              <a:t>1</a:t>
            </a:r>
            <a:r>
              <a:rPr lang="vi-VN" sz="2800" b="1" dirty="0">
                <a:solidFill>
                  <a:srgbClr val="0070C0"/>
                </a:solidFill>
                <a:latin typeface="Times New Roman" panose="02020603050405020304" pitchFamily="18" charset="0"/>
                <a:ea typeface="Times New Roman" panose="02020603050405020304" pitchFamily="18" charset="0"/>
              </a:rPr>
              <a:t>. Đảo ngữ</a:t>
            </a:r>
            <a:endParaRPr lang="en-US" sz="28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419100" y="1181100"/>
            <a:ext cx="11601450" cy="5077800"/>
          </a:xfrm>
          <a:prstGeom prst="rect">
            <a:avLst/>
          </a:prstGeom>
        </p:spPr>
        <p:txBody>
          <a:bodyPr wrap="square">
            <a:spAutoFit/>
          </a:bodyPr>
          <a:lstStyle/>
          <a:p>
            <a:pPr algn="just">
              <a:lnSpc>
                <a:spcPct val="130000"/>
              </a:lnSpc>
              <a:spcAft>
                <a:spcPts val="0"/>
              </a:spcAft>
            </a:pPr>
            <a:r>
              <a:rPr lang="vi-VN" sz="2800" b="1" dirty="0" smtClean="0">
                <a:effectLst/>
                <a:latin typeface="Times New Roman" panose="02020603050405020304" pitchFamily="18" charset="0"/>
                <a:ea typeface="Times New Roman" panose="02020603050405020304" pitchFamily="18" charset="0"/>
              </a:rPr>
              <a:t>- Đặc điểm:</a:t>
            </a:r>
            <a:r>
              <a:rPr lang="vi-VN"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một</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bộ</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phận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câu</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được</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chuyển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từ</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vị</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trí</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thông</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thường</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vốn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có</a:t>
            </a:r>
            <a:r>
              <a:rPr lang="en-US" sz="2800" dirty="0" smtClean="0">
                <a:effectLst/>
                <a:latin typeface="Times New Roman" panose="02020603050405020304" pitchFamily="18" charset="0"/>
                <a:ea typeface="Times New Roman" panose="02020603050405020304" pitchFamily="18" charset="0"/>
              </a:rPr>
              <a:t>) sang </a:t>
            </a:r>
            <a:r>
              <a:rPr lang="en-US" sz="2800" dirty="0" err="1" smtClean="0">
                <a:effectLst/>
                <a:latin typeface="Times New Roman" panose="02020603050405020304" pitchFamily="18" charset="0"/>
                <a:ea typeface="Times New Roman" panose="02020603050405020304" pitchFamily="18" charset="0"/>
              </a:rPr>
              <a:t>vị</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trí</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khác</a:t>
            </a:r>
            <a:r>
              <a:rPr lang="vi-VN" sz="2800" dirty="0" smtClean="0">
                <a:effectLst/>
                <a:latin typeface="Times New Roman" panose="02020603050405020304" pitchFamily="18" charset="0"/>
                <a:ea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vi-VN" sz="2800" b="1" dirty="0" smtClean="0">
                <a:effectLst/>
                <a:latin typeface="Times New Roman" panose="02020603050405020304" pitchFamily="18" charset="0"/>
                <a:ea typeface="Times New Roman" panose="02020603050405020304" pitchFamily="18" charset="0"/>
              </a:rPr>
              <a:t>- Tác dụng:</a:t>
            </a:r>
            <a:r>
              <a:rPr lang="vi-VN"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nhằm</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nhấn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mạnh</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vào</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sự</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vật</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sự</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việc</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được</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biểu</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thị</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bởi</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bộ</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phận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đó</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hoặc</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tạo</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sự</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liên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kết</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chặt</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chẽ</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giữa</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các</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câu</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trong</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văn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bản</a:t>
            </a:r>
            <a:r>
              <a:rPr lang="en-US" sz="2800" dirty="0" smtClean="0">
                <a:effectLst/>
                <a:latin typeface="Times New Roman" panose="02020603050405020304" pitchFamily="18" charset="0"/>
                <a:ea typeface="Times New Roman" panose="02020603050405020304" pitchFamily="18" charset="0"/>
              </a:rPr>
              <a:t>. </a:t>
            </a:r>
          </a:p>
          <a:p>
            <a:pPr algn="just">
              <a:lnSpc>
                <a:spcPct val="130000"/>
              </a:lnSpc>
              <a:spcAft>
                <a:spcPts val="0"/>
              </a:spcAft>
            </a:pPr>
            <a:r>
              <a:rPr lang="vi-VN" sz="2800" b="1" dirty="0" smtClean="0">
                <a:effectLst/>
                <a:latin typeface="Times New Roman" panose="02020603050405020304" pitchFamily="18" charset="0"/>
                <a:ea typeface="Times New Roman" panose="02020603050405020304" pitchFamily="18" charset="0"/>
              </a:rPr>
              <a:t>- Ví dụ:</a:t>
            </a:r>
            <a:r>
              <a:rPr lang="vi-VN" sz="2800" dirty="0" smtClean="0">
                <a:effectLst/>
                <a:latin typeface="Times New Roman" panose="02020603050405020304" pitchFamily="18" charset="0"/>
                <a:ea typeface="Times New Roman" panose="02020603050405020304" pitchFamily="18" charset="0"/>
              </a:rPr>
              <a:t> </a:t>
            </a:r>
            <a:r>
              <a:rPr lang="en-US" sz="2800" dirty="0" smtClean="0">
                <a:effectLst/>
                <a:latin typeface="Times New Roman" panose="02020603050405020304" pitchFamily="18" charset="0"/>
                <a:ea typeface="Times New Roman" panose="02020603050405020304" pitchFamily="18" charset="0"/>
              </a:rPr>
              <a:t>“</a:t>
            </a:r>
            <a:r>
              <a:rPr lang="en-US" sz="2800" i="1" dirty="0" err="1" smtClean="0">
                <a:effectLst/>
                <a:latin typeface="Times New Roman" panose="02020603050405020304" pitchFamily="18" charset="0"/>
                <a:ea typeface="Times New Roman" panose="02020603050405020304" pitchFamily="18" charset="0"/>
              </a:rPr>
              <a:t>Chị</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Mơ</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thấy</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cháu</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mệt</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thì</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đi</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nấu</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cháo</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Cháo</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cháu</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cũng</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không</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ăn</a:t>
            </a:r>
            <a:r>
              <a:rPr lang="en-US" sz="2800" i="1" dirty="0" smtClean="0">
                <a:effectLst/>
                <a:latin typeface="Times New Roman" panose="02020603050405020304" pitchFamily="18" charset="0"/>
                <a:ea typeface="Times New Roman" panose="02020603050405020304" pitchFamily="18" charset="0"/>
              </a:rPr>
              <a:t> </a:t>
            </a:r>
            <a:r>
              <a:rPr lang="en-US" sz="2800" i="1" dirty="0" err="1" smtClean="0">
                <a:effectLst/>
                <a:latin typeface="Times New Roman" panose="02020603050405020304" pitchFamily="18" charset="0"/>
                <a:ea typeface="Times New Roman" panose="02020603050405020304" pitchFamily="18" charset="0"/>
              </a:rPr>
              <a:t>được</a:t>
            </a:r>
            <a:r>
              <a:rPr lang="en-US" sz="2800" i="1" dirty="0" smtClean="0">
                <a:effectLst/>
                <a:latin typeface="Times New Roman" panose="02020603050405020304" pitchFamily="18" charset="0"/>
                <a:ea typeface="Times New Roman" panose="02020603050405020304" pitchFamily="18" charset="0"/>
              </a:rPr>
              <a:t>.”</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Nguyễn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Thị</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Ngọc</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Tú</a:t>
            </a:r>
            <a:r>
              <a:rPr lang="en-US" sz="2800" dirty="0" smtClean="0">
                <a:effectLst/>
                <a:latin typeface="Times New Roman" panose="02020603050405020304" pitchFamily="18" charset="0"/>
                <a:ea typeface="Times New Roman" panose="02020603050405020304" pitchFamily="18" charset="0"/>
              </a:rPr>
              <a:t>).</a:t>
            </a:r>
          </a:p>
          <a:p>
            <a:pPr algn="just">
              <a:lnSpc>
                <a:spcPct val="130000"/>
              </a:lnSpc>
              <a:spcAft>
                <a:spcPts val="0"/>
              </a:spcAft>
            </a:pPr>
            <a:r>
              <a:rPr lang="vi-VN" sz="2800" dirty="0" smtClean="0">
                <a:effectLst/>
                <a:latin typeface="Times New Roman" panose="02020603050405020304" pitchFamily="18" charset="0"/>
                <a:ea typeface="Times New Roman" panose="02020603050405020304" pitchFamily="18" charset="0"/>
              </a:rPr>
              <a:t>+ Đảo ngữ ở câu 2: thể hiện ở việc chuyển thành tố phụ “</a:t>
            </a:r>
            <a:r>
              <a:rPr lang="vi-VN" sz="2800" i="1" dirty="0" smtClean="0">
                <a:effectLst/>
                <a:latin typeface="Times New Roman" panose="02020603050405020304" pitchFamily="18" charset="0"/>
                <a:ea typeface="Times New Roman" panose="02020603050405020304" pitchFamily="18" charset="0"/>
              </a:rPr>
              <a:t>cháo</a:t>
            </a:r>
            <a:r>
              <a:rPr lang="vi-VN" sz="2800" dirty="0" smtClean="0">
                <a:effectLst/>
                <a:latin typeface="Times New Roman" panose="02020603050405020304" pitchFamily="18" charset="0"/>
                <a:ea typeface="Times New Roman" panose="02020603050405020304" pitchFamily="18" charset="0"/>
              </a:rPr>
              <a:t>” của cụm động từ “</a:t>
            </a:r>
            <a:r>
              <a:rPr lang="vi-VN" sz="2800" i="1" dirty="0" smtClean="0">
                <a:effectLst/>
                <a:latin typeface="Times New Roman" panose="02020603050405020304" pitchFamily="18" charset="0"/>
                <a:ea typeface="Times New Roman" panose="02020603050405020304" pitchFamily="18" charset="0"/>
              </a:rPr>
              <a:t>không ăn được</a:t>
            </a:r>
            <a:r>
              <a:rPr lang="vi-VN" sz="2800" dirty="0" smtClean="0">
                <a:effectLst/>
                <a:latin typeface="Times New Roman" panose="02020603050405020304" pitchFamily="18" charset="0"/>
                <a:ea typeface="Times New Roman" panose="02020603050405020304" pitchFamily="18" charset="0"/>
              </a:rPr>
              <a:t>” lên đầu câu</a:t>
            </a:r>
            <a:r>
              <a:rPr lang="en-US" sz="2800" dirty="0" smtClean="0">
                <a:effectLst/>
                <a:latin typeface="Times New Roman" panose="02020603050405020304" pitchFamily="18" charset="0"/>
                <a:ea typeface="Times New Roman" panose="02020603050405020304" pitchFamily="18" charset="0"/>
              </a:rPr>
              <a:t>.</a:t>
            </a:r>
          </a:p>
          <a:p>
            <a:pPr algn="just">
              <a:lnSpc>
                <a:spcPct val="130000"/>
              </a:lnSpc>
              <a:spcAft>
                <a:spcPts val="0"/>
              </a:spcAft>
            </a:pPr>
            <a:r>
              <a:rPr lang="vi-VN" sz="2800" dirty="0" smtClean="0">
                <a:effectLst/>
                <a:latin typeface="Times New Roman" panose="02020603050405020304" pitchFamily="18" charset="0"/>
                <a:ea typeface="Times New Roman" panose="02020603050405020304" pitchFamily="18" charset="0"/>
              </a:rPr>
              <a:t>+ Tác dụng: </a:t>
            </a:r>
            <a:r>
              <a:rPr lang="en-US" sz="2800" dirty="0" err="1" smtClean="0">
                <a:effectLst/>
                <a:latin typeface="Times New Roman" panose="02020603050405020304" pitchFamily="18" charset="0"/>
                <a:ea typeface="Times New Roman" panose="02020603050405020304" pitchFamily="18" charset="0"/>
              </a:rPr>
              <a:t>vừa</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nhấn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mạnh</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vừa</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tạo</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sự</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liên</a:t>
            </a:r>
            <a:r>
              <a:rPr lang="en-US" sz="2800" dirty="0" smtClean="0">
                <a:effectLst/>
                <a:latin typeface="Times New Roman" panose="02020603050405020304" pitchFamily="18" charset="0"/>
                <a:ea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rPr>
              <a:t>kết</a:t>
            </a:r>
            <a:r>
              <a:rPr lang="en-US" sz="2800" dirty="0" smtClean="0">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117803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Rectangle 2"/>
          <p:cNvSpPr/>
          <p:nvPr/>
        </p:nvSpPr>
        <p:spPr>
          <a:xfrm>
            <a:off x="3324225" y="1"/>
            <a:ext cx="6096000" cy="1243417"/>
          </a:xfrm>
          <a:prstGeom prst="rect">
            <a:avLst/>
          </a:prstGeom>
        </p:spPr>
        <p:txBody>
          <a:bodyPr>
            <a:spAutoFit/>
          </a:bodyPr>
          <a:lstStyle/>
          <a:p>
            <a:pPr algn="just">
              <a:lnSpc>
                <a:spcPct val="130000"/>
              </a:lnSpc>
              <a:spcAft>
                <a:spcPts val="0"/>
              </a:spcAft>
            </a:pPr>
            <a:r>
              <a:rPr lang="en-US" sz="3600" b="1" dirty="0" smtClean="0">
                <a:solidFill>
                  <a:srgbClr val="FF0000"/>
                </a:solidFill>
                <a:latin typeface="Times New Roman" panose="02020603050405020304" pitchFamily="18" charset="0"/>
                <a:ea typeface="Times New Roman" panose="02020603050405020304" pitchFamily="18" charset="0"/>
              </a:rPr>
              <a:t>I. </a:t>
            </a:r>
            <a:r>
              <a:rPr lang="nl-NL" sz="3600" b="1" dirty="0" smtClean="0">
                <a:solidFill>
                  <a:srgbClr val="FF0000"/>
                </a:solidFill>
                <a:latin typeface="Times New Roman" panose="02020603050405020304" pitchFamily="18" charset="0"/>
                <a:ea typeface="Times New Roman" panose="02020603050405020304" pitchFamily="18" charset="0"/>
              </a:rPr>
              <a:t>LÍ THUYẾT</a:t>
            </a:r>
            <a:endParaRPr lang="en-US" sz="3600" dirty="0" smtClean="0">
              <a:effectLst/>
              <a:latin typeface="Times New Roman" panose="02020603050405020304" pitchFamily="18" charset="0"/>
              <a:ea typeface="Times New Roman" panose="02020603050405020304" pitchFamily="18" charset="0"/>
            </a:endParaRPr>
          </a:p>
          <a:p>
            <a:r>
              <a:rPr lang="vi-VN" sz="2800" b="1" dirty="0" smtClean="0">
                <a:solidFill>
                  <a:srgbClr val="0070C0"/>
                </a:solidFill>
                <a:latin typeface="Times New Roman" panose="02020603050405020304" pitchFamily="18" charset="0"/>
                <a:cs typeface="Times New Roman" panose="02020603050405020304" pitchFamily="18" charset="0"/>
              </a:rPr>
              <a:t>2. Câu hỏi tu từ</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4" name="Rectangle 3"/>
          <p:cNvSpPr/>
          <p:nvPr/>
        </p:nvSpPr>
        <p:spPr>
          <a:xfrm>
            <a:off x="419100" y="1533525"/>
            <a:ext cx="11601450" cy="4678204"/>
          </a:xfrm>
          <a:prstGeom prst="rect">
            <a:avLst/>
          </a:prstGeom>
        </p:spPr>
        <p:txBody>
          <a:bodyPr wrap="square">
            <a:spAutoFit/>
          </a:bodyPr>
          <a:lstStyle/>
          <a:p>
            <a:r>
              <a:rPr lang="vi-VN" sz="2800" b="1" dirty="0" smtClean="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Đặc điểm:</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endParaRPr lang="en-US" sz="2800" dirty="0">
              <a:latin typeface="Times New Roman" panose="02020603050405020304" pitchFamily="18" charset="0"/>
              <a:cs typeface="Times New Roman" panose="02020603050405020304" pitchFamily="18" charset="0"/>
            </a:endParaRPr>
          </a:p>
          <a:p>
            <a:r>
              <a:rPr lang="vi-VN" sz="2800" b="1" dirty="0">
                <a:latin typeface="Times New Roman" panose="02020603050405020304" pitchFamily="18" charset="0"/>
                <a:cs typeface="Times New Roman" panose="02020603050405020304" pitchFamily="18" charset="0"/>
              </a:rPr>
              <a:t>- Tác dụng:</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p>
          <a:p>
            <a:r>
              <a:rPr lang="vi-VN" sz="2800" b="1" dirty="0">
                <a:latin typeface="Times New Roman" panose="02020603050405020304" pitchFamily="18" charset="0"/>
                <a:cs typeface="Times New Roman" panose="02020603050405020304" pitchFamily="18" charset="0"/>
              </a:rPr>
              <a:t>- Ví dụ:</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Đưa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người</a:t>
            </a:r>
            <a:r>
              <a:rPr lang="en-US" sz="2800" i="1" dirty="0">
                <a:latin typeface="Times New Roman" panose="02020603050405020304" pitchFamily="18" charset="0"/>
                <a:cs typeface="Times New Roman" panose="02020603050405020304" pitchFamily="18" charset="0"/>
              </a:rPr>
              <a:t>, ta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đưa</a:t>
            </a:r>
            <a:r>
              <a:rPr lang="en-US" sz="2800" i="1" dirty="0">
                <a:latin typeface="Times New Roman" panose="02020603050405020304" pitchFamily="18" charset="0"/>
                <a:cs typeface="Times New Roman" panose="02020603050405020304" pitchFamily="18" charset="0"/>
              </a:rPr>
              <a:t> qua </a:t>
            </a:r>
            <a:r>
              <a:rPr lang="en-US" sz="2800" i="1" dirty="0" err="1">
                <a:latin typeface="Times New Roman" panose="02020603050405020304" pitchFamily="18" charset="0"/>
                <a:cs typeface="Times New Roman" panose="02020603050405020304" pitchFamily="18" charset="0"/>
              </a:rPr>
              <a:t>sông</a:t>
            </a:r>
            <a:r>
              <a:rPr lang="en-US" sz="2800"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r>
              <a:rPr lang="en-US" sz="2800" i="1" dirty="0">
                <a:latin typeface="Times New Roman" panose="02020603050405020304" pitchFamily="18" charset="0"/>
                <a:cs typeface="Times New Roman" panose="02020603050405020304" pitchFamily="18" charset="0"/>
              </a:rPr>
              <a:t> Sao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tiếng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sóng</a:t>
            </a:r>
            <a:r>
              <a:rPr lang="en-US" sz="2800" i="1" dirty="0">
                <a:latin typeface="Times New Roman" panose="02020603050405020304" pitchFamily="18" charset="0"/>
                <a:cs typeface="Times New Roman" panose="02020603050405020304" pitchFamily="18" charset="0"/>
              </a:rPr>
              <a:t> ở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lòng</a:t>
            </a:r>
            <a:endParaRPr lang="en-US" sz="2800" dirty="0">
              <a:latin typeface="Times New Roman" panose="02020603050405020304" pitchFamily="18" charset="0"/>
              <a:cs typeface="Times New Roman" panose="02020603050405020304" pitchFamily="18" charset="0"/>
            </a:endParaRPr>
          </a:p>
          <a:p>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Bóng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chiều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thắm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vọt</a:t>
            </a:r>
            <a:r>
              <a:rPr lang="en-US" sz="2800"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r>
              <a:rPr lang="en-US" sz="2800" i="1" dirty="0">
                <a:latin typeface="Times New Roman" panose="02020603050405020304" pitchFamily="18" charset="0"/>
                <a:cs typeface="Times New Roman" panose="02020603050405020304" pitchFamily="18" charset="0"/>
              </a:rPr>
              <a:t> Sao </a:t>
            </a:r>
            <a:r>
              <a:rPr lang="en-US" sz="2800" i="1" dirty="0" err="1">
                <a:latin typeface="Times New Roman" panose="02020603050405020304" pitchFamily="18" charset="0"/>
                <a:cs typeface="Times New Roman" panose="02020603050405020304" pitchFamily="18" charset="0"/>
              </a:rPr>
              <a:t>đầy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hoàng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hôn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mắt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Thâm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a:t>
            </a:r>
          </a:p>
          <a:p>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trong đoạn thơ trên dùng 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a:t>
            </a:r>
          </a:p>
          <a:p>
            <a:r>
              <a:rPr lang="vi-VN" b="1" i="1" dirty="0"/>
              <a:t> </a:t>
            </a:r>
            <a:endParaRPr lang="en-US" dirty="0"/>
          </a:p>
        </p:txBody>
      </p:sp>
    </p:spTree>
    <p:extLst>
      <p:ext uri="{BB962C8B-B14F-4D97-AF65-F5344CB8AC3E}">
        <p14:creationId xmlns:p14="http://schemas.microsoft.com/office/powerpoint/2010/main" val="8274694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arn(inVertic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arn(inVertical)">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barn(inVertical)">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barn(inVertical)">
                                      <p:cBhvr>
                                        <p:cTn id="5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Rectangle 2"/>
          <p:cNvSpPr/>
          <p:nvPr/>
        </p:nvSpPr>
        <p:spPr>
          <a:xfrm>
            <a:off x="3324225" y="1"/>
            <a:ext cx="6096000" cy="1674305"/>
          </a:xfrm>
          <a:prstGeom prst="rect">
            <a:avLst/>
          </a:prstGeom>
        </p:spPr>
        <p:txBody>
          <a:bodyPr>
            <a:spAutoFit/>
          </a:bodyPr>
          <a:lstStyle/>
          <a:p>
            <a:pPr algn="just">
              <a:lnSpc>
                <a:spcPct val="130000"/>
              </a:lnSpc>
              <a:spcAft>
                <a:spcPts val="0"/>
              </a:spcAft>
            </a:pPr>
            <a:r>
              <a:rPr lang="en-US" sz="3600" b="1" dirty="0" smtClean="0">
                <a:solidFill>
                  <a:srgbClr val="FF0000"/>
                </a:solidFill>
                <a:latin typeface="Times New Roman" panose="02020603050405020304" pitchFamily="18" charset="0"/>
                <a:ea typeface="Times New Roman" panose="02020603050405020304" pitchFamily="18" charset="0"/>
              </a:rPr>
              <a:t>I. </a:t>
            </a:r>
            <a:r>
              <a:rPr lang="nl-NL" sz="3600" b="1" dirty="0" smtClean="0">
                <a:solidFill>
                  <a:srgbClr val="FF0000"/>
                </a:solidFill>
                <a:latin typeface="Times New Roman" panose="02020603050405020304" pitchFamily="18" charset="0"/>
                <a:ea typeface="Times New Roman" panose="02020603050405020304" pitchFamily="18" charset="0"/>
              </a:rPr>
              <a:t>LÍ THUYẾT</a:t>
            </a:r>
            <a:endParaRPr lang="en-US" sz="3600" dirty="0" smtClean="0">
              <a:effectLst/>
              <a:latin typeface="Times New Roman" panose="02020603050405020304" pitchFamily="18" charset="0"/>
              <a:ea typeface="Times New Roman" panose="02020603050405020304" pitchFamily="18" charset="0"/>
            </a:endParaRPr>
          </a:p>
          <a:p>
            <a:r>
              <a:rPr lang="vi-VN" sz="2800" b="1" dirty="0">
                <a:solidFill>
                  <a:srgbClr val="0070C0"/>
                </a:solidFill>
                <a:latin typeface="Times New Roman" panose="02020603050405020304" pitchFamily="18" charset="0"/>
                <a:cs typeface="Times New Roman" panose="02020603050405020304" pitchFamily="18" charset="0"/>
              </a:rPr>
              <a:t>3. Từ tượng hình, từ tượng thanh</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4" name="Rectangle 3"/>
          <p:cNvSpPr/>
          <p:nvPr/>
        </p:nvSpPr>
        <p:spPr>
          <a:xfrm>
            <a:off x="419100" y="1533525"/>
            <a:ext cx="11601450" cy="4832092"/>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 Từ tượng hình</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Đặc điểm: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a:t>
            </a:r>
          </a:p>
          <a:p>
            <a:r>
              <a:rPr lang="vi-VN" sz="2800" dirty="0">
                <a:latin typeface="Times New Roman" panose="02020603050405020304" pitchFamily="18" charset="0"/>
                <a:cs typeface="Times New Roman" panose="02020603050405020304" pitchFamily="18" charset="0"/>
              </a:rPr>
              <a:t>- Ví dụ: </a:t>
            </a:r>
            <a:r>
              <a:rPr lang="vi-VN" sz="2800" i="1" dirty="0">
                <a:latin typeface="Times New Roman" panose="02020603050405020304" pitchFamily="18" charset="0"/>
                <a:cs typeface="Times New Roman" panose="02020603050405020304" pitchFamily="18" charset="0"/>
              </a:rPr>
              <a:t>l</a:t>
            </a:r>
            <a:r>
              <a:rPr lang="en-US" sz="2800" i="1" dirty="0">
                <a:latin typeface="Times New Roman" panose="02020603050405020304" pitchFamily="18" charset="0"/>
                <a:cs typeface="Times New Roman" panose="02020603050405020304" pitchFamily="18" charset="0"/>
              </a:rPr>
              <a:t>om </a:t>
            </a:r>
            <a:r>
              <a:rPr lang="en-US" sz="2800" i="1" dirty="0" err="1">
                <a:latin typeface="Times New Roman" panose="02020603050405020304" pitchFamily="18" charset="0"/>
                <a:cs typeface="Times New Roman" panose="02020603050405020304" pitchFamily="18" charset="0"/>
              </a:rPr>
              <a:t>khom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lênh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khênh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rượi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xộc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xệch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vắt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vẻo</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b="1" dirty="0">
                <a:latin typeface="Times New Roman" panose="02020603050405020304" pitchFamily="18" charset="0"/>
                <a:cs typeface="Times New Roman" panose="02020603050405020304" pitchFamily="18" charset="0"/>
              </a:rPr>
              <a:t>* Từ tượng thanh</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Đặc điểm: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phỏng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do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Ví dụ: </a:t>
            </a:r>
            <a:r>
              <a:rPr lang="en-US" sz="2800" i="1" dirty="0" err="1">
                <a:latin typeface="Times New Roman" panose="02020603050405020304" pitchFamily="18" charset="0"/>
                <a:cs typeface="Times New Roman" panose="02020603050405020304" pitchFamily="18" charset="0"/>
              </a:rPr>
              <a:t>ào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ào</a:t>
            </a:r>
            <a:r>
              <a:rPr lang="en-US" sz="2800" i="1" dirty="0">
                <a:latin typeface="Times New Roman" panose="02020603050405020304" pitchFamily="18" charset="0"/>
                <a:cs typeface="Times New Roman" panose="02020603050405020304" pitchFamily="18" charset="0"/>
              </a:rPr>
              <a:t>, ha </a:t>
            </a:r>
            <a:r>
              <a:rPr lang="en-US" sz="2800" i="1" dirty="0" err="1">
                <a:latin typeface="Times New Roman" panose="02020603050405020304" pitchFamily="18" charset="0"/>
                <a:cs typeface="Times New Roman" panose="02020603050405020304" pitchFamily="18" charset="0"/>
              </a:rPr>
              <a:t>hả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róc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rách</a:t>
            </a:r>
            <a:r>
              <a:rPr lang="en-US" sz="2800" i="1" dirty="0">
                <a:latin typeface="Times New Roman" panose="02020603050405020304" pitchFamily="18" charset="0"/>
                <a:cs typeface="Times New Roman" panose="02020603050405020304" pitchFamily="18" charset="0"/>
              </a:rPr>
              <a:t>, ù </a:t>
            </a:r>
            <a:r>
              <a:rPr lang="en-US" sz="2800" i="1" dirty="0" err="1">
                <a:latin typeface="Times New Roman" panose="02020603050405020304" pitchFamily="18" charset="0"/>
                <a:cs typeface="Times New Roman" panose="02020603050405020304" pitchFamily="18" charset="0"/>
              </a:rPr>
              <a:t>ù</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b="1" dirty="0">
                <a:latin typeface="Times New Roman" panose="02020603050405020304" pitchFamily="18" charset="0"/>
                <a:cs typeface="Times New Roman" panose="02020603050405020304" pitchFamily="18" charset="0"/>
              </a:rPr>
              <a:t>* Tác dụng</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b="1"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03097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arn(inVertic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arn(inVertical)">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050" y="390525"/>
            <a:ext cx="10915650" cy="63817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924" y="2914472"/>
            <a:ext cx="7867651" cy="1443124"/>
          </a:xfrm>
          <a:prstGeom prst="rect">
            <a:avLst/>
          </a:prstGeom>
        </p:spPr>
      </p:pic>
    </p:spTree>
    <p:extLst>
      <p:ext uri="{BB962C8B-B14F-4D97-AF65-F5344CB8AC3E}">
        <p14:creationId xmlns:p14="http://schemas.microsoft.com/office/powerpoint/2010/main" val="2093441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7855" y="127590"/>
            <a:ext cx="8393544" cy="161222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39813"/>
            <a:ext cx="12192000" cy="5190376"/>
          </a:xfrm>
          <a:prstGeom prst="rect">
            <a:avLst/>
          </a:prstGeom>
          <a:ln>
            <a:noFill/>
          </a:ln>
          <a:effectLst>
            <a:outerShdw blurRad="190500" algn="tl" rotWithShape="0">
              <a:srgbClr val="000000">
                <a:alpha val="70000"/>
              </a:srgb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044" y="343455"/>
            <a:ext cx="2279767" cy="850944"/>
          </a:xfrm>
          <a:prstGeom prst="rect">
            <a:avLst/>
          </a:prstGeom>
        </p:spPr>
      </p:pic>
    </p:spTree>
    <p:extLst>
      <p:ext uri="{BB962C8B-B14F-4D97-AF65-F5344CB8AC3E}">
        <p14:creationId xmlns:p14="http://schemas.microsoft.com/office/powerpoint/2010/main" val="21841488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59883610"/>
              </p:ext>
            </p:extLst>
          </p:nvPr>
        </p:nvGraphicFramePr>
        <p:xfrm>
          <a:off x="110836" y="295561"/>
          <a:ext cx="11619345" cy="6251174"/>
        </p:xfrm>
        <a:graphic>
          <a:graphicData uri="http://schemas.openxmlformats.org/drawingml/2006/table">
            <a:tbl>
              <a:tblPr firstRow="1" firstCol="1" bandRow="1"/>
              <a:tblGrid>
                <a:gridCol w="4239491">
                  <a:extLst>
                    <a:ext uri="{9D8B030D-6E8A-4147-A177-3AD203B41FA5}">
                      <a16:colId xmlns:a16="http://schemas.microsoft.com/office/drawing/2014/main" val="940882309"/>
                    </a:ext>
                  </a:extLst>
                </a:gridCol>
                <a:gridCol w="3833510">
                  <a:extLst>
                    <a:ext uri="{9D8B030D-6E8A-4147-A177-3AD203B41FA5}">
                      <a16:colId xmlns:a16="http://schemas.microsoft.com/office/drawing/2014/main" val="832076245"/>
                    </a:ext>
                  </a:extLst>
                </a:gridCol>
                <a:gridCol w="3546344">
                  <a:extLst>
                    <a:ext uri="{9D8B030D-6E8A-4147-A177-3AD203B41FA5}">
                      <a16:colId xmlns:a16="http://schemas.microsoft.com/office/drawing/2014/main" val="3863244305"/>
                    </a:ext>
                  </a:extLst>
                </a:gridCol>
              </a:tblGrid>
              <a:tr h="915940">
                <a:tc gridSpan="3">
                  <a:txBody>
                    <a:bodyPr/>
                    <a:lstStyle/>
                    <a:p>
                      <a:pPr algn="ctr">
                        <a:lnSpc>
                          <a:spcPct val="130000"/>
                        </a:lnSpc>
                        <a:spcAft>
                          <a:spcPts val="0"/>
                        </a:spcAft>
                        <a:tabLst>
                          <a:tab pos="1386840" algn="l"/>
                        </a:tabLst>
                      </a:pPr>
                      <a:r>
                        <a:rPr lang="vi-VN" sz="20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02:</a:t>
                      </a:r>
                      <a:r>
                        <a:rPr lang="vi-VN" sz="20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1, trang 43.</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000" b="1">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 định biện pháp tu từ đảo ngữ</a:t>
                      </a:r>
                      <a:r>
                        <a:rPr lang="en-US"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trong những câu dưới đây. Nêu </a:t>
                      </a:r>
                      <a:r>
                        <a:rPr lang="en-US" sz="2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biện pháp tu từ đó.</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359008"/>
                  </a:ext>
                </a:extLst>
              </a:tr>
              <a:tr h="580354">
                <a:tc>
                  <a:txBody>
                    <a:bodyPr/>
                    <a:lstStyle/>
                    <a:p>
                      <a:pPr>
                        <a:lnSpc>
                          <a:spcPct val="130000"/>
                        </a:lnSpc>
                        <a:spcAft>
                          <a:spcPts val="0"/>
                        </a:spcAft>
                        <a:tabLst>
                          <a:tab pos="1386840" algn="l"/>
                        </a:tabLst>
                      </a:pPr>
                      <a:r>
                        <a:rPr lang="vi-VN" sz="2000" b="1">
                          <a:effectLst/>
                          <a:latin typeface="Times New Roman" panose="02020603050405020304" pitchFamily="18" charset="0"/>
                          <a:ea typeface="Arial" panose="020B0604020202020204" pitchFamily="34" charset="0"/>
                          <a:cs typeface="Times New Roman" panose="02020603050405020304" pitchFamily="18" charset="0"/>
                        </a:rPr>
                        <a:t>Câu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Chỉ ra biện pháp tu từ đảo ngữ</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522625"/>
                  </a:ext>
                </a:extLst>
              </a:tr>
              <a:tr h="915940">
                <a:tc>
                  <a:txBody>
                    <a:bodyPr/>
                    <a:lstStyle/>
                    <a:p>
                      <a:pPr>
                        <a:lnSpc>
                          <a:spcPct val="130000"/>
                        </a:lnSpc>
                        <a:spcAft>
                          <a:spcPts val="0"/>
                        </a:spcAft>
                        <a:tabLst>
                          <a:tab pos="1386840" algn="l"/>
                        </a:tabLst>
                      </a:pPr>
                      <a:r>
                        <a:rPr lang="vi-VN" sz="2000">
                          <a:effectLst/>
                          <a:latin typeface="Times New Roman" panose="02020603050405020304" pitchFamily="18" charset="0"/>
                          <a:ea typeface="Arial" panose="020B0604020202020204" pitchFamily="34" charset="0"/>
                          <a:cs typeface="Times New Roman" panose="02020603050405020304" pitchFamily="18" charset="0"/>
                        </a:rPr>
                        <a:t>a.</a:t>
                      </a:r>
                      <a:r>
                        <a:rPr lang="vi-VN" sz="200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a:effectLst/>
                          <a:latin typeface="Times New Roman" panose="02020603050405020304" pitchFamily="18" charset="0"/>
                          <a:ea typeface="Arial" panose="020B0604020202020204" pitchFamily="34" charset="0"/>
                          <a:cs typeface="Times New Roman" panose="02020603050405020304" pitchFamily="18" charset="0"/>
                        </a:rPr>
                        <a:t>Lom khom dưới núi, tiều vài chú,</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a:effectLst/>
                          <a:latin typeface="Times New Roman" panose="02020603050405020304" pitchFamily="18" charset="0"/>
                          <a:ea typeface="Arial" panose="020B0604020202020204" pitchFamily="34" charset="0"/>
                          <a:cs typeface="Times New Roman" panose="02020603050405020304" pitchFamily="18" charset="0"/>
                        </a:rPr>
                        <a:t>Lác đác bên sông, chợ mấy nhà.</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a:effectLst/>
                          <a:latin typeface="Times New Roman" panose="02020603050405020304" pitchFamily="18" charset="0"/>
                          <a:ea typeface="Arial" panose="020B0604020202020204" pitchFamily="34" charset="0"/>
                          <a:cs typeface="Times New Roman" panose="02020603050405020304" pitchFamily="18" charset="0"/>
                        </a:rPr>
                        <a:t>                    </a:t>
                      </a:r>
                      <a:r>
                        <a:rPr lang="en-US" sz="2000">
                          <a:effectLst/>
                          <a:latin typeface="Times New Roman" panose="02020603050405020304" pitchFamily="18" charset="0"/>
                          <a:ea typeface="Arial" panose="020B0604020202020204" pitchFamily="34" charset="0"/>
                          <a:cs typeface="Times New Roman" panose="02020603050405020304" pitchFamily="18" charset="0"/>
                        </a:rPr>
                        <a:t>(Bà Huyện Thanh Quan</a:t>
                      </a:r>
                      <a:r>
                        <a:rPr lang="vi-VN" sz="200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6165655"/>
                  </a:ext>
                </a:extLst>
              </a:tr>
              <a:tr h="915940">
                <a:tc>
                  <a:txBody>
                    <a:bodyPr/>
                    <a:lstStyle/>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Lôi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thôi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sĩ</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tử</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vai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đeo</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lọ</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Ậm</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oẹ</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quan</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trường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miệng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thét</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loa</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Trần</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Tế</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Xương</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3562449"/>
                  </a:ext>
                </a:extLst>
              </a:tr>
              <a:tr h="915940">
                <a:tc>
                  <a:txBody>
                    <a:bodyPr/>
                    <a:lstStyle/>
                    <a:p>
                      <a:pPr>
                        <a:lnSpc>
                          <a:spcPct val="130000"/>
                        </a:lnSpc>
                        <a:spcAft>
                          <a:spcPts val="0"/>
                        </a:spcAft>
                        <a:tabLst>
                          <a:tab pos="1386840" algn="l"/>
                        </a:tabLst>
                      </a:pPr>
                      <a:r>
                        <a:rPr lang="vi-VN" sz="2000">
                          <a:effectLst/>
                          <a:latin typeface="Times New Roman" panose="02020603050405020304" pitchFamily="18" charset="0"/>
                          <a:ea typeface="Arial" panose="020B0604020202020204" pitchFamily="34" charset="0"/>
                          <a:cs typeface="Times New Roman" panose="02020603050405020304" pitchFamily="18" charset="0"/>
                        </a:rPr>
                        <a:t>c.</a:t>
                      </a:r>
                      <a:r>
                        <a:rPr lang="vi-VN" sz="200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a:effectLst/>
                          <a:latin typeface="Times New Roman" panose="02020603050405020304" pitchFamily="18" charset="0"/>
                          <a:ea typeface="Arial" panose="020B0604020202020204" pitchFamily="34" charset="0"/>
                          <a:cs typeface="Times New Roman" panose="02020603050405020304" pitchFamily="18" charset="0"/>
                        </a:rPr>
                        <a:t>Thuyền về nước lại, sầu trăm ngả;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a:effectLst/>
                          <a:latin typeface="Times New Roman" panose="02020603050405020304" pitchFamily="18" charset="0"/>
                          <a:ea typeface="Arial" panose="020B0604020202020204" pitchFamily="34" charset="0"/>
                          <a:cs typeface="Times New Roman" panose="02020603050405020304" pitchFamily="18" charset="0"/>
                        </a:rPr>
                        <a:t>Củi một cành khô lạc mấy dòng.</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a:effectLst/>
                          <a:latin typeface="Times New Roman" panose="02020603050405020304" pitchFamily="18" charset="0"/>
                          <a:ea typeface="Arial" panose="020B0604020202020204" pitchFamily="34" charset="0"/>
                          <a:cs typeface="Times New Roman" panose="02020603050405020304" pitchFamily="18" charset="0"/>
                        </a:rPr>
                        <a:t>                                            </a:t>
                      </a:r>
                      <a:r>
                        <a:rPr lang="en-US" sz="2000">
                          <a:effectLst/>
                          <a:latin typeface="Times New Roman" panose="02020603050405020304" pitchFamily="18" charset="0"/>
                          <a:ea typeface="Arial" panose="020B0604020202020204" pitchFamily="34" charset="0"/>
                          <a:cs typeface="Times New Roman" panose="02020603050405020304" pitchFamily="18" charset="0"/>
                        </a:rPr>
                        <a:t>(Huy Cận)</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4060656"/>
                  </a:ext>
                </a:extLst>
              </a:tr>
              <a:tr h="915940">
                <a:tc>
                  <a:txBody>
                    <a:bodyPr/>
                    <a:lstStyle/>
                    <a:p>
                      <a:pPr>
                        <a:lnSpc>
                          <a:spcPct val="130000"/>
                        </a:lnSpc>
                        <a:spcAft>
                          <a:spcPts val="0"/>
                        </a:spcAft>
                        <a:tabLst>
                          <a:tab pos="1386840" algn="l"/>
                        </a:tabLst>
                      </a:pPr>
                      <a:r>
                        <a:rPr lang="vi-VN" sz="2000">
                          <a:effectLst/>
                          <a:latin typeface="Times New Roman" panose="02020603050405020304" pitchFamily="18" charset="0"/>
                          <a:ea typeface="Arial" panose="020B0604020202020204" pitchFamily="34" charset="0"/>
                          <a:cs typeface="Times New Roman" panose="02020603050405020304" pitchFamily="18" charset="0"/>
                        </a:rPr>
                        <a:t>d. </a:t>
                      </a:r>
                      <a:r>
                        <a:rPr lang="en-US" sz="2000" i="1">
                          <a:effectLst/>
                          <a:latin typeface="Times New Roman" panose="02020603050405020304" pitchFamily="18" charset="0"/>
                          <a:ea typeface="Arial" panose="020B0604020202020204" pitchFamily="34" charset="0"/>
                          <a:cs typeface="Times New Roman" panose="02020603050405020304" pitchFamily="18" charset="0"/>
                        </a:rPr>
                        <a:t>Đã tan tác những bóng thù hắc ám</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a:effectLst/>
                          <a:latin typeface="Times New Roman" panose="02020603050405020304" pitchFamily="18" charset="0"/>
                          <a:ea typeface="Arial" panose="020B0604020202020204" pitchFamily="34" charset="0"/>
                          <a:cs typeface="Times New Roman" panose="02020603050405020304" pitchFamily="18" charset="0"/>
                        </a:rPr>
                        <a:t>Đã sáng lại trời thu tháng Tám</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a:effectLst/>
                          <a:latin typeface="Times New Roman" panose="02020603050405020304" pitchFamily="18" charset="0"/>
                          <a:ea typeface="Arial" panose="020B0604020202020204" pitchFamily="34" charset="0"/>
                          <a:cs typeface="Times New Roman" panose="02020603050405020304" pitchFamily="18" charset="0"/>
                        </a:rPr>
                        <a:t>                                             </a:t>
                      </a:r>
                      <a:r>
                        <a:rPr lang="en-US" sz="2000">
                          <a:effectLst/>
                          <a:latin typeface="Times New Roman" panose="02020603050405020304" pitchFamily="18" charset="0"/>
                          <a:ea typeface="Arial" panose="020B0604020202020204" pitchFamily="34" charset="0"/>
                          <a:cs typeface="Times New Roman" panose="02020603050405020304" pitchFamily="18" charset="0"/>
                        </a:rPr>
                        <a:t>(Tố Hữu)</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726937"/>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36" y="101600"/>
            <a:ext cx="2279767" cy="646545"/>
          </a:xfrm>
          <a:prstGeom prst="rect">
            <a:avLst/>
          </a:prstGeom>
        </p:spPr>
      </p:pic>
    </p:spTree>
    <p:extLst>
      <p:ext uri="{BB962C8B-B14F-4D97-AF65-F5344CB8AC3E}">
        <p14:creationId xmlns:p14="http://schemas.microsoft.com/office/powerpoint/2010/main" val="19708822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64309080"/>
              </p:ext>
            </p:extLst>
          </p:nvPr>
        </p:nvGraphicFramePr>
        <p:xfrm>
          <a:off x="120072" y="443343"/>
          <a:ext cx="11619345" cy="6230338"/>
        </p:xfrm>
        <a:graphic>
          <a:graphicData uri="http://schemas.openxmlformats.org/drawingml/2006/table">
            <a:tbl>
              <a:tblPr firstRow="1" firstCol="1" bandRow="1"/>
              <a:tblGrid>
                <a:gridCol w="2475346">
                  <a:extLst>
                    <a:ext uri="{9D8B030D-6E8A-4147-A177-3AD203B41FA5}">
                      <a16:colId xmlns:a16="http://schemas.microsoft.com/office/drawing/2014/main" val="940882309"/>
                    </a:ext>
                  </a:extLst>
                </a:gridCol>
                <a:gridCol w="6945745">
                  <a:extLst>
                    <a:ext uri="{9D8B030D-6E8A-4147-A177-3AD203B41FA5}">
                      <a16:colId xmlns:a16="http://schemas.microsoft.com/office/drawing/2014/main" val="832076245"/>
                    </a:ext>
                  </a:extLst>
                </a:gridCol>
                <a:gridCol w="2198254">
                  <a:extLst>
                    <a:ext uri="{9D8B030D-6E8A-4147-A177-3AD203B41FA5}">
                      <a16:colId xmlns:a16="http://schemas.microsoft.com/office/drawing/2014/main" val="3863244305"/>
                    </a:ext>
                  </a:extLst>
                </a:gridCol>
              </a:tblGrid>
              <a:tr h="1084363">
                <a:tc gridSpan="3">
                  <a:txBody>
                    <a:bodyPr/>
                    <a:lstStyle/>
                    <a:p>
                      <a:pPr algn="ctr">
                        <a:lnSpc>
                          <a:spcPct val="130000"/>
                        </a:lnSpc>
                        <a:spcAft>
                          <a:spcPts val="0"/>
                        </a:spcAft>
                        <a:tabLst>
                          <a:tab pos="1386840" algn="l"/>
                        </a:tabLst>
                      </a:pPr>
                      <a:r>
                        <a:rPr lang="vi-VN" sz="20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02:</a:t>
                      </a:r>
                      <a:r>
                        <a:rPr lang="vi-VN" sz="20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1, trang 43.</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0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định</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ngữ</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dưới</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đây</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Nêu</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dụng</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mỗi</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đó</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359008"/>
                  </a:ext>
                </a:extLst>
              </a:tr>
              <a:tr h="669751">
                <a:tc>
                  <a:txBody>
                    <a:bodyPr/>
                    <a:lstStyle/>
                    <a:p>
                      <a:pPr>
                        <a:lnSpc>
                          <a:spcPct val="130000"/>
                        </a:lnSpc>
                        <a:spcAft>
                          <a:spcPts val="0"/>
                        </a:spcAft>
                        <a:tabLst>
                          <a:tab pos="1386840" algn="l"/>
                        </a:tabLst>
                      </a:pPr>
                      <a:r>
                        <a:rPr lang="vi-VN" sz="2000" b="1">
                          <a:effectLst/>
                          <a:latin typeface="Times New Roman" panose="02020603050405020304" pitchFamily="18" charset="0"/>
                          <a:ea typeface="Arial" panose="020B0604020202020204" pitchFamily="34" charset="0"/>
                          <a:cs typeface="Times New Roman" panose="02020603050405020304" pitchFamily="18" charset="0"/>
                        </a:rPr>
                        <a:t>Câu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Chỉ ra biện pháp tu từ đảo ngữ</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522625"/>
                  </a:ext>
                </a:extLst>
              </a:tr>
              <a:tr h="4476224">
                <a:tc>
                  <a:txBody>
                    <a:bodyPr/>
                    <a:lstStyle/>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a.</a:t>
                      </a:r>
                      <a:r>
                        <a:rPr lang="vi-VN" sz="20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Lom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khom</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dưới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núi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tiều</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vài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chú</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Lác</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đác</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bên</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sông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chợ</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mấy</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nhà</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Bà</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Huyện</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Thanh</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Quan</a:t>
                      </a:r>
                      <a:r>
                        <a:rPr lang="vi-VN" sz="20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6165655"/>
                  </a:ext>
                </a:extLst>
              </a:tr>
            </a:tbl>
          </a:graphicData>
        </a:graphic>
      </p:graphicFrame>
      <p:sp>
        <p:nvSpPr>
          <p:cNvPr id="3" name="Rectangle 2"/>
          <p:cNvSpPr/>
          <p:nvPr/>
        </p:nvSpPr>
        <p:spPr>
          <a:xfrm>
            <a:off x="2623125" y="2096247"/>
            <a:ext cx="6613237" cy="4445641"/>
          </a:xfrm>
          <a:prstGeom prst="rect">
            <a:avLst/>
          </a:prstGeom>
        </p:spPr>
        <p:txBody>
          <a:bodyPr wrap="square">
            <a:spAutoFit/>
          </a:bodyPr>
          <a:lstStyle/>
          <a:p>
            <a:pPr>
              <a:lnSpc>
                <a:spcPct val="130000"/>
              </a:lnSpc>
              <a:spcAft>
                <a:spcPts val="0"/>
              </a:spcAft>
              <a:tabLst>
                <a:tab pos="1386840" algn="l"/>
              </a:tabLst>
            </a:pPr>
            <a:r>
              <a:rPr lang="en-US" sz="2800" b="1" dirty="0">
                <a:latin typeface="Times New Roman" panose="02020603050405020304" pitchFamily="18" charset="0"/>
                <a:ea typeface="Times New Roman" panose="02020603050405020304" pitchFamily="18" charset="0"/>
              </a:rPr>
              <a:t> </a:t>
            </a:r>
            <a:r>
              <a:rPr lang="vi-VN" sz="2400" dirty="0" smtClean="0">
                <a:latin typeface="Times New Roman" panose="02020603050405020304" pitchFamily="18" charset="0"/>
                <a:ea typeface="Times New Roman" panose="02020603050405020304" pitchFamily="18" charset="0"/>
              </a:rPr>
              <a:t>a. </a:t>
            </a:r>
            <a:r>
              <a:rPr lang="en-US" sz="2400" b="1" i="1" dirty="0" smtClean="0">
                <a:latin typeface="Times New Roman" panose="02020603050405020304" pitchFamily="18" charset="0"/>
                <a:ea typeface="Arial" panose="020B0604020202020204" pitchFamily="34" charset="0"/>
              </a:rPr>
              <a:t>Lom </a:t>
            </a:r>
            <a:r>
              <a:rPr lang="en-US" sz="2400" b="1" i="1" dirty="0" err="1" smtClean="0">
                <a:latin typeface="Times New Roman" panose="02020603050405020304" pitchFamily="18" charset="0"/>
                <a:ea typeface="Arial" panose="020B0604020202020204" pitchFamily="34" charset="0"/>
              </a:rPr>
              <a:t>khom</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dưới</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núi</a:t>
            </a:r>
            <a:r>
              <a:rPr lang="en-US" sz="2400" i="1" dirty="0" smtClean="0">
                <a:latin typeface="Times New Roman" panose="02020603050405020304" pitchFamily="18" charset="0"/>
                <a:ea typeface="Arial" panose="020B0604020202020204" pitchFamily="34" charset="0"/>
              </a:rPr>
              <a:t>, </a:t>
            </a:r>
            <a:r>
              <a:rPr lang="en-US" sz="2400" b="1" i="1" dirty="0" err="1" smtClean="0">
                <a:latin typeface="Times New Roman" panose="02020603050405020304" pitchFamily="18" charset="0"/>
                <a:ea typeface="Arial" panose="020B0604020202020204" pitchFamily="34" charset="0"/>
              </a:rPr>
              <a:t>tiều</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vài</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chú</a:t>
            </a:r>
            <a:r>
              <a:rPr lang="en-US" sz="2400" i="1" dirty="0" smtClean="0">
                <a:latin typeface="Times New Roman" panose="02020603050405020304" pitchFamily="18" charset="0"/>
                <a:ea typeface="Arial" panose="020B0604020202020204" pitchFamily="34" charset="0"/>
              </a:rPr>
              <a:t>,</a:t>
            </a:r>
            <a:endParaRPr lang="en-US" sz="2400" dirty="0" smtClean="0">
              <a:latin typeface="Times New Roman" panose="02020603050405020304" pitchFamily="18" charset="0"/>
              <a:ea typeface="Times New Roman" panose="02020603050405020304" pitchFamily="18" charset="0"/>
            </a:endParaRPr>
          </a:p>
          <a:p>
            <a:pPr>
              <a:lnSpc>
                <a:spcPct val="130000"/>
              </a:lnSpc>
              <a:spcAft>
                <a:spcPts val="0"/>
              </a:spcAft>
              <a:tabLst>
                <a:tab pos="1386840" algn="l"/>
              </a:tabLst>
            </a:pPr>
            <a:r>
              <a:rPr lang="vi-VN" sz="2400" i="1" dirty="0" smtClean="0">
                <a:latin typeface="Times New Roman" panose="02020603050405020304" pitchFamily="18" charset="0"/>
                <a:ea typeface="Arial" panose="020B0604020202020204" pitchFamily="34" charset="0"/>
              </a:rPr>
              <a:t>     </a:t>
            </a:r>
            <a:r>
              <a:rPr lang="en-US" sz="2400" b="1" i="1" dirty="0" err="1" smtClean="0">
                <a:latin typeface="Times New Roman" panose="02020603050405020304" pitchFamily="18" charset="0"/>
                <a:ea typeface="Arial" panose="020B0604020202020204" pitchFamily="34" charset="0"/>
              </a:rPr>
              <a:t>Lác</a:t>
            </a:r>
            <a:r>
              <a:rPr lang="en-US" sz="2400" b="1" i="1" dirty="0" smtClean="0">
                <a:latin typeface="Times New Roman" panose="02020603050405020304" pitchFamily="18" charset="0"/>
                <a:ea typeface="Arial" panose="020B0604020202020204" pitchFamily="34" charset="0"/>
              </a:rPr>
              <a:t> </a:t>
            </a:r>
            <a:r>
              <a:rPr lang="en-US" sz="2400" b="1" i="1" dirty="0" err="1" smtClean="0">
                <a:latin typeface="Times New Roman" panose="02020603050405020304" pitchFamily="18" charset="0"/>
                <a:ea typeface="Arial" panose="020B0604020202020204" pitchFamily="34" charset="0"/>
              </a:rPr>
              <a:t>đác</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bên</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sông</a:t>
            </a:r>
            <a:r>
              <a:rPr lang="en-US" sz="2400" i="1" dirty="0" smtClean="0">
                <a:latin typeface="Times New Roman" panose="02020603050405020304" pitchFamily="18" charset="0"/>
                <a:ea typeface="Arial" panose="020B0604020202020204" pitchFamily="34" charset="0"/>
              </a:rPr>
              <a:t>, </a:t>
            </a:r>
            <a:r>
              <a:rPr lang="en-US" sz="2400" b="1" i="1" dirty="0" err="1" smtClean="0">
                <a:latin typeface="Times New Roman" panose="02020603050405020304" pitchFamily="18" charset="0"/>
                <a:ea typeface="Arial" panose="020B0604020202020204" pitchFamily="34" charset="0"/>
              </a:rPr>
              <a:t>chợ</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mấy</a:t>
            </a:r>
            <a:r>
              <a:rPr lang="en-US" sz="2400" i="1" dirty="0" smtClean="0">
                <a:latin typeface="Times New Roman" panose="02020603050405020304" pitchFamily="18" charset="0"/>
                <a:ea typeface="Arial" panose="020B0604020202020204" pitchFamily="34" charset="0"/>
              </a:rPr>
              <a:t> </a:t>
            </a:r>
            <a:r>
              <a:rPr lang="en-US" sz="2400" i="1" dirty="0" err="1" smtClean="0">
                <a:latin typeface="Times New Roman" panose="02020603050405020304" pitchFamily="18" charset="0"/>
                <a:ea typeface="Arial" panose="020B0604020202020204" pitchFamily="34" charset="0"/>
              </a:rPr>
              <a:t>nhà</a:t>
            </a:r>
            <a:r>
              <a:rPr lang="en-US" sz="2400" i="1" dirty="0" smtClean="0">
                <a:latin typeface="Times New Roman" panose="02020603050405020304" pitchFamily="18" charset="0"/>
                <a:ea typeface="Arial" panose="020B0604020202020204" pitchFamily="34" charset="0"/>
              </a:rPr>
              <a:t>.</a:t>
            </a:r>
            <a:endParaRPr lang="en-US" sz="2400" dirty="0" smtClean="0">
              <a:latin typeface="Times New Roman" panose="02020603050405020304" pitchFamily="18" charset="0"/>
              <a:ea typeface="Times New Roman" panose="02020603050405020304" pitchFamily="18" charset="0"/>
            </a:endParaRPr>
          </a:p>
          <a:p>
            <a:pPr algn="just">
              <a:lnSpc>
                <a:spcPct val="130000"/>
              </a:lnSpc>
              <a:spcAft>
                <a:spcPts val="0"/>
              </a:spcAft>
            </a:pPr>
            <a:r>
              <a:rPr lang="vi-VN" sz="2400" dirty="0" smtClean="0">
                <a:latin typeface="Times New Roman" panose="02020603050405020304" pitchFamily="18" charset="0"/>
                <a:ea typeface="Times New Roman" panose="02020603050405020304" pitchFamily="18" charset="0"/>
              </a:rPr>
              <a:t>- Biện pháp tu từ đảo ngữ thể hiện ở:</a:t>
            </a:r>
            <a:endParaRPr lang="en-US" sz="2400" dirty="0" smtClean="0">
              <a:latin typeface="Times New Roman" panose="02020603050405020304" pitchFamily="18" charset="0"/>
              <a:ea typeface="Times New Roman" panose="02020603050405020304" pitchFamily="18" charset="0"/>
            </a:endParaRPr>
          </a:p>
          <a:p>
            <a:pPr algn="just">
              <a:lnSpc>
                <a:spcPct val="130000"/>
              </a:lnSpc>
              <a:spcAft>
                <a:spcPts val="0"/>
              </a:spcAft>
            </a:pPr>
            <a:r>
              <a:rPr lang="vi-VN" sz="2400" dirty="0" smtClean="0">
                <a:latin typeface="Times New Roman" panose="02020603050405020304" pitchFamily="18" charset="0"/>
                <a:ea typeface="Times New Roman" panose="02020603050405020304" pitchFamily="18" charset="0"/>
              </a:rPr>
              <a:t>+ Việc chuyển vị ngữ </a:t>
            </a:r>
            <a:r>
              <a:rPr lang="vi-VN" sz="2400" i="1" dirty="0" smtClean="0">
                <a:latin typeface="Times New Roman" panose="02020603050405020304" pitchFamily="18" charset="0"/>
                <a:ea typeface="Times New Roman" panose="02020603050405020304" pitchFamily="18" charset="0"/>
              </a:rPr>
              <a:t>(“lom khom”, “lác đác”) </a:t>
            </a:r>
            <a:r>
              <a:rPr lang="vi-VN" sz="2400" dirty="0" smtClean="0">
                <a:latin typeface="Times New Roman" panose="02020603050405020304" pitchFamily="18" charset="0"/>
                <a:ea typeface="Times New Roman" panose="02020603050405020304" pitchFamily="18" charset="0"/>
              </a:rPr>
              <a:t>lên trước chủ ngữ.</a:t>
            </a:r>
            <a:endParaRPr lang="en-US" sz="2400" dirty="0" smtClean="0">
              <a:latin typeface="Times New Roman" panose="02020603050405020304" pitchFamily="18" charset="0"/>
              <a:ea typeface="Times New Roman" panose="02020603050405020304" pitchFamily="18" charset="0"/>
            </a:endParaRPr>
          </a:p>
          <a:p>
            <a:pPr algn="just">
              <a:lnSpc>
                <a:spcPct val="130000"/>
              </a:lnSpc>
              <a:spcAft>
                <a:spcPts val="0"/>
              </a:spcAft>
            </a:pPr>
            <a:r>
              <a:rPr lang="vi-VN" sz="2400" dirty="0" smtClean="0">
                <a:latin typeface="Times New Roman" panose="02020603050405020304" pitchFamily="18" charset="0"/>
                <a:ea typeface="Times New Roman" panose="02020603050405020304" pitchFamily="18" charset="0"/>
              </a:rPr>
              <a:t> + Chuyển đổi vị trí vốn có của các danh từ </a:t>
            </a:r>
            <a:r>
              <a:rPr lang="vi-VN" sz="2400" i="1" dirty="0" smtClean="0">
                <a:latin typeface="Times New Roman" panose="02020603050405020304" pitchFamily="18" charset="0"/>
                <a:ea typeface="Times New Roman" panose="02020603050405020304" pitchFamily="18" charset="0"/>
              </a:rPr>
              <a:t>tiều, chợ</a:t>
            </a:r>
            <a:r>
              <a:rPr lang="vi-VN" sz="2400" dirty="0" smtClean="0">
                <a:latin typeface="Times New Roman" panose="02020603050405020304" pitchFamily="18" charset="0"/>
                <a:ea typeface="Times New Roman" panose="02020603050405020304" pitchFamily="18" charset="0"/>
              </a:rPr>
              <a:t> trong chủ ngữ này (chuyển đổi trật tự thông thường </a:t>
            </a:r>
            <a:r>
              <a:rPr lang="vi-VN" sz="2400" i="1" dirty="0" smtClean="0">
                <a:latin typeface="Times New Roman" panose="02020603050405020304" pitchFamily="18" charset="0"/>
                <a:ea typeface="Times New Roman" panose="02020603050405020304" pitchFamily="18" charset="0"/>
              </a:rPr>
              <a:t>vài chú tiều, mấy nhà chợ</a:t>
            </a:r>
            <a:r>
              <a:rPr lang="vi-VN" sz="2400" dirty="0" smtClean="0">
                <a:latin typeface="Times New Roman" panose="02020603050405020304" pitchFamily="18" charset="0"/>
                <a:ea typeface="Times New Roman" panose="02020603050405020304" pitchFamily="18" charset="0"/>
              </a:rPr>
              <a:t> thành </a:t>
            </a:r>
            <a:r>
              <a:rPr lang="vi-VN" sz="2400" i="1" dirty="0" smtClean="0">
                <a:latin typeface="Times New Roman" panose="02020603050405020304" pitchFamily="18" charset="0"/>
                <a:ea typeface="Times New Roman" panose="02020603050405020304" pitchFamily="18" charset="0"/>
              </a:rPr>
              <a:t>tiều vài chú, chợ mấy nhà</a:t>
            </a:r>
            <a:r>
              <a:rPr lang="vi-VN" sz="2400" dirty="0" smtClean="0">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9735127" y="2465905"/>
            <a:ext cx="1838037" cy="3416320"/>
          </a:xfrm>
          <a:prstGeom prst="rect">
            <a:avLst/>
          </a:prstGeom>
        </p:spPr>
        <p:txBody>
          <a:bodyPr wrap="square">
            <a:spAutoFit/>
          </a:bodyPr>
          <a:lstStyle/>
          <a:p>
            <a:pPr algn="just"/>
            <a:r>
              <a:rPr lang="en-US" sz="2400" i="1" dirty="0" err="1" smtClean="0">
                <a:solidFill>
                  <a:srgbClr val="FF0000"/>
                </a:solidFill>
                <a:latin typeface="Times New Roman" panose="02020603050405020304" pitchFamily="18" charset="0"/>
                <a:ea typeface="Times New Roman" panose="02020603050405020304" pitchFamily="18" charset="0"/>
              </a:rPr>
              <a:t>Nhấn</a:t>
            </a:r>
            <a:r>
              <a:rPr lang="en-US" sz="2400" i="1" dirty="0" smtClean="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mạnh</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trạng</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thái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đặc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điểm</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được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miêu</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tả</a:t>
            </a:r>
            <a:r>
              <a:rPr lang="en-US" sz="2400" i="1" dirty="0">
                <a:solidFill>
                  <a:srgbClr val="FF0000"/>
                </a:solidFill>
                <a:latin typeface="Times New Roman" panose="02020603050405020304" pitchFamily="18" charset="0"/>
                <a:ea typeface="Times New Roman" panose="02020603050405020304" pitchFamily="18" charset="0"/>
              </a:rPr>
              <a:t> ở </a:t>
            </a:r>
            <a:r>
              <a:rPr lang="en-US" sz="2400" i="1" dirty="0" err="1">
                <a:solidFill>
                  <a:srgbClr val="FF0000"/>
                </a:solidFill>
                <a:latin typeface="Times New Roman" panose="02020603050405020304" pitchFamily="18" charset="0"/>
                <a:ea typeface="Times New Roman" panose="02020603050405020304" pitchFamily="18" charset="0"/>
              </a:rPr>
              <a:t>vị</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ngữ</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của</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sự</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vật</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được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nêu</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lên</a:t>
            </a:r>
            <a:r>
              <a:rPr lang="en-US" sz="2400" i="1" dirty="0">
                <a:solidFill>
                  <a:srgbClr val="FF0000"/>
                </a:solidFill>
                <a:latin typeface="Times New Roman" panose="02020603050405020304" pitchFamily="18" charset="0"/>
                <a:ea typeface="Times New Roman" panose="02020603050405020304" pitchFamily="18" charset="0"/>
              </a:rPr>
              <a:t> ở </a:t>
            </a:r>
            <a:r>
              <a:rPr lang="en-US" sz="2400" i="1" dirty="0" err="1">
                <a:solidFill>
                  <a:srgbClr val="FF0000"/>
                </a:solidFill>
                <a:latin typeface="Times New Roman" panose="02020603050405020304" pitchFamily="18" charset="0"/>
                <a:ea typeface="Times New Roman" panose="02020603050405020304" pitchFamily="18" charset="0"/>
              </a:rPr>
              <a:t>chủ</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ngữ</a:t>
            </a:r>
            <a:r>
              <a:rPr lang="en-US" sz="2400" i="1" dirty="0">
                <a:solidFill>
                  <a:srgbClr val="FF0000"/>
                </a:solidFill>
                <a:latin typeface="Times New Roman" panose="02020603050405020304" pitchFamily="18" charset="0"/>
                <a:ea typeface="Times New Roman" panose="02020603050405020304" pitchFamily="18" charset="0"/>
              </a:rPr>
              <a:t>). </a:t>
            </a:r>
            <a:endParaRPr lang="en-US" sz="2400" i="1" dirty="0">
              <a:solidFill>
                <a:srgbClr val="FF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072" y="186438"/>
            <a:ext cx="2279767" cy="737200"/>
          </a:xfrm>
          <a:prstGeom prst="rect">
            <a:avLst/>
          </a:prstGeom>
        </p:spPr>
      </p:pic>
    </p:spTree>
    <p:extLst>
      <p:ext uri="{BB962C8B-B14F-4D97-AF65-F5344CB8AC3E}">
        <p14:creationId xmlns:p14="http://schemas.microsoft.com/office/powerpoint/2010/main" val="25994336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arn(inVertical)">
                                      <p:cBhvr>
                                        <p:cTn id="21" dur="500"/>
                                        <p:tgtEl>
                                          <p:spTgt spid="3">
                                            <p:txEl>
                                              <p:pRg st="3" end="3"/>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arn(inVertical)">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barn(inVertical)">
                                      <p:cBhvr>
                                        <p:cTn id="2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542734237"/>
              </p:ext>
            </p:extLst>
          </p:nvPr>
        </p:nvGraphicFramePr>
        <p:xfrm>
          <a:off x="110836" y="295560"/>
          <a:ext cx="11619345" cy="6225312"/>
        </p:xfrm>
        <a:graphic>
          <a:graphicData uri="http://schemas.openxmlformats.org/drawingml/2006/table">
            <a:tbl>
              <a:tblPr firstRow="1" firstCol="1" bandRow="1"/>
              <a:tblGrid>
                <a:gridCol w="2724728">
                  <a:extLst>
                    <a:ext uri="{9D8B030D-6E8A-4147-A177-3AD203B41FA5}">
                      <a16:colId xmlns:a16="http://schemas.microsoft.com/office/drawing/2014/main" val="940882309"/>
                    </a:ext>
                  </a:extLst>
                </a:gridCol>
                <a:gridCol w="5348273">
                  <a:extLst>
                    <a:ext uri="{9D8B030D-6E8A-4147-A177-3AD203B41FA5}">
                      <a16:colId xmlns:a16="http://schemas.microsoft.com/office/drawing/2014/main" val="832076245"/>
                    </a:ext>
                  </a:extLst>
                </a:gridCol>
                <a:gridCol w="3546344">
                  <a:extLst>
                    <a:ext uri="{9D8B030D-6E8A-4147-A177-3AD203B41FA5}">
                      <a16:colId xmlns:a16="http://schemas.microsoft.com/office/drawing/2014/main" val="3863244305"/>
                    </a:ext>
                  </a:extLst>
                </a:gridCol>
              </a:tblGrid>
              <a:tr h="1359133">
                <a:tc gridSpan="3">
                  <a:txBody>
                    <a:bodyPr/>
                    <a:lstStyle/>
                    <a:p>
                      <a:pPr algn="ctr">
                        <a:lnSpc>
                          <a:spcPct val="130000"/>
                        </a:lnSpc>
                        <a:spcAft>
                          <a:spcPts val="0"/>
                        </a:spcAft>
                        <a:tabLst>
                          <a:tab pos="1386840" algn="l"/>
                        </a:tabLst>
                      </a:pPr>
                      <a:r>
                        <a:rPr lang="vi-VN" sz="20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02:</a:t>
                      </a:r>
                      <a:r>
                        <a:rPr lang="vi-VN" sz="20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1, trang 43.</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0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định</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ngữ</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dưới</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đây</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Nêu</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a:t>
                      </a:r>
                      <a:r>
                        <a:rPr lang="en-US" sz="20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dụng</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mỗi</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đó</a:t>
                      </a:r>
                      <a:r>
                        <a:rPr lang="en-US" sz="20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359008"/>
                  </a:ext>
                </a:extLst>
              </a:tr>
              <a:tr h="720337">
                <a:tc>
                  <a:txBody>
                    <a:bodyPr/>
                    <a:lstStyle/>
                    <a:p>
                      <a:pPr>
                        <a:lnSpc>
                          <a:spcPct val="130000"/>
                        </a:lnSpc>
                        <a:spcAft>
                          <a:spcPts val="0"/>
                        </a:spcAft>
                        <a:tabLst>
                          <a:tab pos="1386840" algn="l"/>
                        </a:tabLst>
                      </a:pPr>
                      <a:r>
                        <a:rPr lang="vi-VN" sz="2000" b="1">
                          <a:effectLst/>
                          <a:latin typeface="Times New Roman" panose="02020603050405020304" pitchFamily="18" charset="0"/>
                          <a:ea typeface="Arial" panose="020B0604020202020204" pitchFamily="34" charset="0"/>
                          <a:cs typeface="Times New Roman" panose="02020603050405020304" pitchFamily="18" charset="0"/>
                        </a:rPr>
                        <a:t>Câu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Chỉ ra biện pháp tu từ đảo ngữ</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522625"/>
                  </a:ext>
                </a:extLst>
              </a:tr>
              <a:tr h="4145842">
                <a:tc>
                  <a:txBody>
                    <a:bodyPr/>
                    <a:lstStyle/>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Lôi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thôi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sĩ</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tử</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vai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đeo</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lọ</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Ậm</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oẹ</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quan</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trường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miệng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thét</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loa</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Trần</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Tế</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Xương</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3562449"/>
                  </a:ext>
                </a:extLst>
              </a:tr>
            </a:tbl>
          </a:graphicData>
        </a:graphic>
      </p:graphicFrame>
      <p:sp>
        <p:nvSpPr>
          <p:cNvPr id="3" name="Rectangle 2"/>
          <p:cNvSpPr/>
          <p:nvPr/>
        </p:nvSpPr>
        <p:spPr>
          <a:xfrm>
            <a:off x="3020291" y="2587488"/>
            <a:ext cx="4867564" cy="3933384"/>
          </a:xfrm>
          <a:prstGeom prst="rect">
            <a:avLst/>
          </a:prstGeom>
        </p:spPr>
        <p:txBody>
          <a:bodyPr wrap="square">
            <a:spAutoFit/>
          </a:bodyPr>
          <a:lstStyle/>
          <a:p>
            <a:pPr algn="just">
              <a:lnSpc>
                <a:spcPct val="130000"/>
              </a:lnSpc>
              <a:spcAft>
                <a:spcPts val="0"/>
              </a:spcAft>
            </a:pPr>
            <a:r>
              <a:rPr lang="en-US" sz="2400" b="1" i="1" dirty="0" err="1">
                <a:latin typeface="Times New Roman" panose="02020603050405020304" pitchFamily="18" charset="0"/>
                <a:ea typeface="Times New Roman" panose="02020603050405020304" pitchFamily="18" charset="0"/>
              </a:rPr>
              <a:t>Lôi</a:t>
            </a:r>
            <a:r>
              <a:rPr lang="en-US" sz="2400" b="1" i="1" dirty="0">
                <a:latin typeface="Times New Roman" panose="02020603050405020304" pitchFamily="18" charset="0"/>
                <a:ea typeface="Times New Roman" panose="02020603050405020304" pitchFamily="18" charset="0"/>
              </a:rPr>
              <a:t> </a:t>
            </a:r>
            <a:r>
              <a:rPr lang="en-US" sz="2400" b="1" i="1" dirty="0" err="1">
                <a:latin typeface="Times New Roman" panose="02020603050405020304" pitchFamily="18" charset="0"/>
                <a:ea typeface="Times New Roman" panose="02020603050405020304" pitchFamily="18" charset="0"/>
              </a:rPr>
              <a:t>thôi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sĩ</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tử</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vai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đeo</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lọ</a:t>
            </a:r>
            <a:r>
              <a:rPr lang="en-US" sz="2400" i="1"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pPr>
            <a:r>
              <a:rPr lang="vi-VN" sz="2400" i="1" dirty="0">
                <a:latin typeface="Times New Roman" panose="02020603050405020304" pitchFamily="18" charset="0"/>
                <a:ea typeface="Times New Roman" panose="02020603050405020304" pitchFamily="18" charset="0"/>
              </a:rPr>
              <a:t>     </a:t>
            </a:r>
            <a:r>
              <a:rPr lang="en-US" sz="2400" b="1" i="1" dirty="0" err="1">
                <a:latin typeface="Times New Roman" panose="02020603050405020304" pitchFamily="18" charset="0"/>
                <a:ea typeface="Times New Roman" panose="02020603050405020304" pitchFamily="18" charset="0"/>
              </a:rPr>
              <a:t>Ậm</a:t>
            </a:r>
            <a:r>
              <a:rPr lang="en-US" sz="2400" b="1" i="1" dirty="0">
                <a:latin typeface="Times New Roman" panose="02020603050405020304" pitchFamily="18" charset="0"/>
                <a:ea typeface="Times New Roman" panose="02020603050405020304" pitchFamily="18" charset="0"/>
              </a:rPr>
              <a:t> </a:t>
            </a:r>
            <a:r>
              <a:rPr lang="en-US" sz="2400" b="1" i="1" dirty="0" err="1">
                <a:latin typeface="Times New Roman" panose="02020603050405020304" pitchFamily="18" charset="0"/>
                <a:ea typeface="Times New Roman" panose="02020603050405020304" pitchFamily="18" charset="0"/>
              </a:rPr>
              <a:t>oẹ</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quan</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trường</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miệng</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thét</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loa</a:t>
            </a:r>
            <a:r>
              <a:rPr lang="en-US" sz="2400" i="1"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pPr>
            <a:r>
              <a:rPr lang="vi-VN" sz="2400" b="1" dirty="0">
                <a:latin typeface="Times New Roman" panose="02020603050405020304" pitchFamily="18" charset="0"/>
                <a:ea typeface="Times New Roman" panose="02020603050405020304" pitchFamily="18" charset="0"/>
              </a:rPr>
              <a:t>                     </a:t>
            </a:r>
            <a:r>
              <a:rPr lang="vi-VN" sz="2400" b="1" dirty="0" smtClean="0">
                <a:latin typeface="Times New Roman" panose="02020603050405020304" pitchFamily="18" charset="0"/>
                <a:ea typeface="Times New Roman" panose="02020603050405020304" pitchFamily="18" charset="0"/>
              </a:rPr>
              <a:t>   </a:t>
            </a:r>
            <a:r>
              <a:rPr lang="en-US" sz="2400" b="1" dirty="0">
                <a:latin typeface="Times New Roman" panose="02020603050405020304" pitchFamily="18" charset="0"/>
                <a:ea typeface="Times New Roman" panose="02020603050405020304" pitchFamily="18" charset="0"/>
              </a:rPr>
              <a:t>(</a:t>
            </a:r>
            <a:r>
              <a:rPr lang="en-US" sz="2400" b="1" dirty="0" err="1">
                <a:latin typeface="Times New Roman" panose="02020603050405020304" pitchFamily="18" charset="0"/>
                <a:ea typeface="Times New Roman" panose="02020603050405020304" pitchFamily="18" charset="0"/>
              </a:rPr>
              <a:t>Trần</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Tế</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Xương</a:t>
            </a:r>
            <a:r>
              <a:rPr lang="en-US" sz="2400" b="1"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pPr>
            <a:r>
              <a:rPr lang="vi-VN" sz="2400" dirty="0">
                <a:latin typeface="Times New Roman" panose="02020603050405020304" pitchFamily="18" charset="0"/>
                <a:ea typeface="Times New Roman" panose="02020603050405020304" pitchFamily="18" charset="0"/>
              </a:rPr>
              <a:t>- Biện pháp tu từ đảo ngữ thể hiện ở việc chuyển vị trí các từ dùng để chỉ trạng thái </a:t>
            </a:r>
            <a:r>
              <a:rPr lang="vi-VN" sz="2400" i="1" dirty="0">
                <a:latin typeface="Times New Roman" panose="02020603050405020304" pitchFamily="18" charset="0"/>
                <a:ea typeface="Times New Roman" panose="02020603050405020304" pitchFamily="18" charset="0"/>
              </a:rPr>
              <a:t>(“lôi thôi”, “ậm oẹ</a:t>
            </a:r>
            <a:r>
              <a:rPr lang="vi-VN" sz="2400" dirty="0">
                <a:latin typeface="Times New Roman" panose="02020603050405020304" pitchFamily="18" charset="0"/>
                <a:ea typeface="Times New Roman" panose="02020603050405020304" pitchFamily="18" charset="0"/>
              </a:rPr>
              <a:t>”) của hoạt động (“</a:t>
            </a:r>
            <a:r>
              <a:rPr lang="vi-VN" sz="2400" i="1" dirty="0">
                <a:latin typeface="Times New Roman" panose="02020603050405020304" pitchFamily="18" charset="0"/>
                <a:ea typeface="Times New Roman" panose="02020603050405020304" pitchFamily="18" charset="0"/>
              </a:rPr>
              <a:t>đeo”, “thét”)</a:t>
            </a:r>
            <a:r>
              <a:rPr lang="vi-VN" sz="2400" dirty="0">
                <a:latin typeface="Times New Roman" panose="02020603050405020304" pitchFamily="18" charset="0"/>
                <a:ea typeface="Times New Roman" panose="02020603050405020304" pitchFamily="18" charset="0"/>
              </a:rPr>
              <a:t> nêu ở vị ngữ lên trước những vị ngữ này. </a:t>
            </a:r>
            <a:endParaRPr lang="en-US" sz="24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8543636" y="2587488"/>
            <a:ext cx="2530764" cy="3785652"/>
          </a:xfrm>
          <a:prstGeom prst="rect">
            <a:avLst/>
          </a:prstGeom>
        </p:spPr>
        <p:txBody>
          <a:bodyPr wrap="square">
            <a:spAutoFit/>
          </a:bodyPr>
          <a:lstStyle/>
          <a:p>
            <a:pPr algn="just"/>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smtClean="0">
                <a:solidFill>
                  <a:srgbClr val="FF0000"/>
                </a:solidFill>
                <a:latin typeface="Times New Roman" panose="02020603050405020304" pitchFamily="18" charset="0"/>
                <a:ea typeface="Times New Roman" panose="02020603050405020304" pitchFamily="18" charset="0"/>
              </a:rPr>
              <a:t>Nhấn</a:t>
            </a:r>
            <a:r>
              <a:rPr lang="en-US" sz="2400" i="1" dirty="0" smtClean="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mạnh</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vào</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trạng</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thái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được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miêu</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tả</a:t>
            </a:r>
            <a:r>
              <a:rPr lang="en-US" sz="2400" i="1" dirty="0">
                <a:solidFill>
                  <a:srgbClr val="FF0000"/>
                </a:solidFill>
                <a:latin typeface="Times New Roman" panose="02020603050405020304" pitchFamily="18" charset="0"/>
                <a:ea typeface="Times New Roman" panose="02020603050405020304" pitchFamily="18" charset="0"/>
              </a:rPr>
              <a:t>, qua </a:t>
            </a:r>
            <a:r>
              <a:rPr lang="en-US" sz="2400" i="1" dirty="0" err="1">
                <a:solidFill>
                  <a:srgbClr val="FF0000"/>
                </a:solidFill>
                <a:latin typeface="Times New Roman" panose="02020603050405020304" pitchFamily="18" charset="0"/>
                <a:ea typeface="Times New Roman" panose="02020603050405020304" pitchFamily="18" charset="0"/>
              </a:rPr>
              <a:t>đó</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phơi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bày</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sự</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nhếch</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nhác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hài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hước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của</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một</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kì</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thi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được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coi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là</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tính</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chất</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quan</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trọng</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của</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nhà</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nước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thực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dân</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phong</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kiến</a:t>
            </a:r>
            <a:r>
              <a:rPr lang="en-US" sz="2400" i="1" dirty="0">
                <a:solidFill>
                  <a:srgbClr val="FF0000"/>
                </a:solidFill>
                <a:latin typeface="Times New Roman" panose="02020603050405020304" pitchFamily="18" charset="0"/>
                <a:ea typeface="Times New Roman" panose="02020603050405020304" pitchFamily="18" charset="0"/>
              </a:rPr>
              <a:t>. </a:t>
            </a:r>
            <a:endParaRPr lang="en-US" sz="2400" i="1" dirty="0">
              <a:solidFill>
                <a:srgbClr val="FF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36" y="94073"/>
            <a:ext cx="2279767" cy="607890"/>
          </a:xfrm>
          <a:prstGeom prst="rect">
            <a:avLst/>
          </a:prstGeom>
        </p:spPr>
      </p:pic>
    </p:spTree>
    <p:extLst>
      <p:ext uri="{BB962C8B-B14F-4D97-AF65-F5344CB8AC3E}">
        <p14:creationId xmlns:p14="http://schemas.microsoft.com/office/powerpoint/2010/main" val="17621530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10836" y="295561"/>
          <a:ext cx="11619345" cy="6647414"/>
        </p:xfrm>
        <a:graphic>
          <a:graphicData uri="http://schemas.openxmlformats.org/drawingml/2006/table">
            <a:tbl>
              <a:tblPr firstRow="1" firstCol="1" bandRow="1"/>
              <a:tblGrid>
                <a:gridCol w="2798619">
                  <a:extLst>
                    <a:ext uri="{9D8B030D-6E8A-4147-A177-3AD203B41FA5}">
                      <a16:colId xmlns:a16="http://schemas.microsoft.com/office/drawing/2014/main" val="940882309"/>
                    </a:ext>
                  </a:extLst>
                </a:gridCol>
                <a:gridCol w="6151418">
                  <a:extLst>
                    <a:ext uri="{9D8B030D-6E8A-4147-A177-3AD203B41FA5}">
                      <a16:colId xmlns:a16="http://schemas.microsoft.com/office/drawing/2014/main" val="832076245"/>
                    </a:ext>
                  </a:extLst>
                </a:gridCol>
                <a:gridCol w="2669308">
                  <a:extLst>
                    <a:ext uri="{9D8B030D-6E8A-4147-A177-3AD203B41FA5}">
                      <a16:colId xmlns:a16="http://schemas.microsoft.com/office/drawing/2014/main" val="3863244305"/>
                    </a:ext>
                  </a:extLst>
                </a:gridCol>
              </a:tblGrid>
              <a:tr h="915940">
                <a:tc gridSpan="3">
                  <a:txBody>
                    <a:bodyPr/>
                    <a:lstStyle/>
                    <a:p>
                      <a:pPr algn="ctr">
                        <a:lnSpc>
                          <a:spcPct val="130000"/>
                        </a:lnSpc>
                        <a:spcAft>
                          <a:spcPts val="0"/>
                        </a:spcAft>
                        <a:tabLst>
                          <a:tab pos="1386840" algn="l"/>
                        </a:tabLst>
                      </a:pPr>
                      <a:r>
                        <a:rPr lang="vi-VN" sz="20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02:</a:t>
                      </a:r>
                      <a:r>
                        <a:rPr lang="vi-VN" sz="20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1, trang 43.</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000" b="1">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 định biện pháp tu từ đảo ngữ</a:t>
                      </a:r>
                      <a:r>
                        <a:rPr lang="en-US"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trong những câu dưới đây. Nêu </a:t>
                      </a:r>
                      <a:r>
                        <a:rPr lang="en-US" sz="2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biện pháp tu từ đó.</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359008"/>
                  </a:ext>
                </a:extLst>
              </a:tr>
              <a:tr h="580354">
                <a:tc>
                  <a:txBody>
                    <a:bodyPr/>
                    <a:lstStyle/>
                    <a:p>
                      <a:pPr>
                        <a:lnSpc>
                          <a:spcPct val="130000"/>
                        </a:lnSpc>
                        <a:spcAft>
                          <a:spcPts val="0"/>
                        </a:spcAft>
                        <a:tabLst>
                          <a:tab pos="1386840" algn="l"/>
                        </a:tabLst>
                      </a:pPr>
                      <a:r>
                        <a:rPr lang="vi-VN" sz="2000" b="1">
                          <a:effectLst/>
                          <a:latin typeface="Times New Roman" panose="02020603050405020304" pitchFamily="18" charset="0"/>
                          <a:ea typeface="Arial" panose="020B0604020202020204" pitchFamily="34" charset="0"/>
                          <a:cs typeface="Times New Roman" panose="02020603050405020304" pitchFamily="18" charset="0"/>
                        </a:rPr>
                        <a:t>Câu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Chỉ ra biện pháp tu từ đảo ngữ</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522625"/>
                  </a:ext>
                </a:extLst>
              </a:tr>
              <a:tr h="915940">
                <a:tc>
                  <a:txBody>
                    <a:bodyPr/>
                    <a:lstStyle/>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c.</a:t>
                      </a:r>
                      <a:r>
                        <a:rPr lang="vi-VN" sz="20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Thuyền</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về</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nước</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lại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sầu</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trăm</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ngả</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Củi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một</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cành</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khô</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lạc</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mấy</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dòng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Huy</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Cận</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nl-NL" sz="2000" b="1" dirty="0" smtClean="0">
                        <a:effectLst/>
                        <a:latin typeface="Times New Roman" panose="02020603050405020304" pitchFamily="18" charset="0"/>
                        <a:ea typeface="Arial" panose="020B0604020202020204" pitchFamily="34"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4060656"/>
                  </a:ext>
                </a:extLst>
              </a:tr>
            </a:tbl>
          </a:graphicData>
        </a:graphic>
      </p:graphicFrame>
      <p:sp>
        <p:nvSpPr>
          <p:cNvPr id="3" name="Rectangle 2"/>
          <p:cNvSpPr/>
          <p:nvPr/>
        </p:nvSpPr>
        <p:spPr>
          <a:xfrm>
            <a:off x="3011055" y="1937601"/>
            <a:ext cx="5708072" cy="4573560"/>
          </a:xfrm>
          <a:prstGeom prst="rect">
            <a:avLst/>
          </a:prstGeom>
        </p:spPr>
        <p:txBody>
          <a:bodyPr wrap="square">
            <a:spAutoFit/>
          </a:bodyPr>
          <a:lstStyle/>
          <a:p>
            <a:pPr>
              <a:lnSpc>
                <a:spcPct val="130000"/>
              </a:lnSpc>
              <a:spcAft>
                <a:spcPts val="0"/>
              </a:spcAft>
              <a:tabLst>
                <a:tab pos="1386840" algn="l"/>
              </a:tabLst>
            </a:pPr>
            <a:r>
              <a:rPr lang="en-US" sz="2800" i="1" dirty="0" err="1">
                <a:latin typeface="Times New Roman" panose="02020603050405020304" pitchFamily="18" charset="0"/>
                <a:ea typeface="Arial" panose="020B0604020202020204" pitchFamily="34" charset="0"/>
              </a:rPr>
              <a:t>Thuyền</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về</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nước</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lại</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sầu</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trăm</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ngả</a:t>
            </a:r>
            <a:r>
              <a:rPr lang="en-US" sz="2800" i="1" dirty="0">
                <a:latin typeface="Times New Roman" panose="02020603050405020304" pitchFamily="18" charset="0"/>
                <a:ea typeface="Arial" panose="020B0604020202020204" pitchFamily="34" charset="0"/>
              </a:rPr>
              <a:t>; </a:t>
            </a:r>
            <a:endParaRPr lang="en-US" sz="2800" dirty="0">
              <a:latin typeface="Times New Roman" panose="02020603050405020304" pitchFamily="18" charset="0"/>
              <a:ea typeface="Times New Roman" panose="02020603050405020304" pitchFamily="18" charset="0"/>
            </a:endParaRPr>
          </a:p>
          <a:p>
            <a:pPr>
              <a:lnSpc>
                <a:spcPct val="130000"/>
              </a:lnSpc>
              <a:spcAft>
                <a:spcPts val="0"/>
              </a:spcAft>
              <a:tabLst>
                <a:tab pos="1386840" algn="l"/>
              </a:tabLst>
            </a:pPr>
            <a:r>
              <a:rPr lang="vi-VN" sz="2800" i="1" dirty="0">
                <a:latin typeface="Times New Roman" panose="02020603050405020304" pitchFamily="18" charset="0"/>
                <a:ea typeface="Arial" panose="020B0604020202020204" pitchFamily="34" charset="0"/>
              </a:rPr>
              <a:t>  </a:t>
            </a:r>
            <a:r>
              <a:rPr lang="vi-VN" sz="2800" i="1" dirty="0" smtClean="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Củi</a:t>
            </a:r>
            <a:r>
              <a:rPr lang="en-US" sz="2800" b="1"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một</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cành</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khô</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lạc</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mấy</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dòng</a:t>
            </a:r>
            <a:r>
              <a:rPr lang="en-US" sz="2800" i="1" dirty="0">
                <a:latin typeface="Times New Roman" panose="02020603050405020304" pitchFamily="18" charset="0"/>
                <a:ea typeface="Arial" panose="020B0604020202020204" pitchFamily="34" charset="0"/>
              </a:rPr>
              <a:t>.</a:t>
            </a:r>
            <a:endParaRPr lang="en-US" sz="2800" dirty="0">
              <a:latin typeface="Times New Roman" panose="02020603050405020304" pitchFamily="18" charset="0"/>
              <a:ea typeface="Times New Roman" panose="02020603050405020304" pitchFamily="18" charset="0"/>
            </a:endParaRPr>
          </a:p>
          <a:p>
            <a:pPr>
              <a:lnSpc>
                <a:spcPct val="130000"/>
              </a:lnSpc>
              <a:spcAft>
                <a:spcPts val="0"/>
              </a:spcAft>
              <a:tabLst>
                <a:tab pos="1386840" algn="l"/>
              </a:tabLst>
            </a:pPr>
            <a:r>
              <a:rPr lang="vi-VN" sz="2800" dirty="0">
                <a:latin typeface="Times New Roman" panose="02020603050405020304" pitchFamily="18" charset="0"/>
                <a:ea typeface="Arial" panose="020B0604020202020204" pitchFamily="34" charset="0"/>
              </a:rPr>
              <a:t>                                            </a:t>
            </a:r>
            <a:r>
              <a:rPr lang="en-US" sz="2800" dirty="0">
                <a:latin typeface="Times New Roman" panose="02020603050405020304" pitchFamily="18" charset="0"/>
                <a:ea typeface="Arial" panose="020B0604020202020204" pitchFamily="34" charset="0"/>
              </a:rPr>
              <a:t>(</a:t>
            </a:r>
            <a:r>
              <a:rPr lang="en-US" sz="2800" dirty="0" err="1">
                <a:latin typeface="Times New Roman" panose="02020603050405020304" pitchFamily="18" charset="0"/>
                <a:ea typeface="Arial" panose="020B0604020202020204" pitchFamily="34" charset="0"/>
              </a:rPr>
              <a:t>Huy</a:t>
            </a:r>
            <a:r>
              <a:rPr lang="en-US" sz="2800" dirty="0">
                <a:latin typeface="Times New Roman" panose="02020603050405020304" pitchFamily="18" charset="0"/>
                <a:ea typeface="Arial" panose="020B0604020202020204" pitchFamily="34" charset="0"/>
              </a:rPr>
              <a:t> </a:t>
            </a:r>
            <a:r>
              <a:rPr lang="en-US" sz="2800" dirty="0" err="1">
                <a:latin typeface="Times New Roman" panose="02020603050405020304" pitchFamily="18" charset="0"/>
                <a:ea typeface="Arial" panose="020B0604020202020204" pitchFamily="34" charset="0"/>
              </a:rPr>
              <a:t>Cận</a:t>
            </a:r>
            <a:r>
              <a:rPr lang="en-US" sz="2800" dirty="0">
                <a:latin typeface="Times New Roman" panose="02020603050405020304" pitchFamily="18" charset="0"/>
                <a:ea typeface="Arial" panose="020B0604020202020204" pitchFamily="34" charset="0"/>
              </a:rPr>
              <a:t>)</a:t>
            </a:r>
            <a:endParaRPr lang="en-US" sz="2800" dirty="0">
              <a:latin typeface="Times New Roman" panose="02020603050405020304" pitchFamily="18" charset="0"/>
              <a:ea typeface="Times New Roman" panose="02020603050405020304" pitchFamily="18" charset="0"/>
            </a:endParaRPr>
          </a:p>
          <a:p>
            <a:pPr algn="just">
              <a:lnSpc>
                <a:spcPct val="130000"/>
              </a:lnSpc>
              <a:spcAft>
                <a:spcPts val="0"/>
              </a:spcAft>
            </a:pPr>
            <a:r>
              <a:rPr lang="vi-VN" sz="2800" dirty="0">
                <a:latin typeface="Times New Roman" panose="02020603050405020304" pitchFamily="18" charset="0"/>
                <a:ea typeface="Times New Roman" panose="02020603050405020304" pitchFamily="18" charset="0"/>
              </a:rPr>
              <a:t>- Biện pháp tu từ đảo ngữ thể hiện trong phạm vi cụm từ: danh từ “</a:t>
            </a:r>
            <a:r>
              <a:rPr lang="vi-VN" sz="2800" i="1" dirty="0">
                <a:latin typeface="Times New Roman" panose="02020603050405020304" pitchFamily="18" charset="0"/>
                <a:ea typeface="Times New Roman" panose="02020603050405020304" pitchFamily="18" charset="0"/>
              </a:rPr>
              <a:t>củi”</a:t>
            </a:r>
            <a:r>
              <a:rPr lang="vi-VN" sz="2800" dirty="0">
                <a:latin typeface="Times New Roman" panose="02020603050405020304" pitchFamily="18" charset="0"/>
                <a:ea typeface="Times New Roman" panose="02020603050405020304" pitchFamily="18" charset="0"/>
              </a:rPr>
              <a:t> vốn có vị trí ở giữa “</a:t>
            </a:r>
            <a:r>
              <a:rPr lang="vi-VN" sz="2800" i="1" dirty="0">
                <a:latin typeface="Times New Roman" panose="02020603050405020304" pitchFamily="18" charset="0"/>
                <a:ea typeface="Times New Roman" panose="02020603050405020304" pitchFamily="18" charset="0"/>
              </a:rPr>
              <a:t>cành</a:t>
            </a:r>
            <a:r>
              <a:rPr lang="vi-VN" sz="2800" dirty="0">
                <a:latin typeface="Times New Roman" panose="02020603050405020304" pitchFamily="18" charset="0"/>
                <a:ea typeface="Times New Roman" panose="02020603050405020304" pitchFamily="18" charset="0"/>
              </a:rPr>
              <a:t>” và “</a:t>
            </a:r>
            <a:r>
              <a:rPr lang="vi-VN" sz="2800" i="1" dirty="0">
                <a:latin typeface="Times New Roman" panose="02020603050405020304" pitchFamily="18" charset="0"/>
                <a:ea typeface="Times New Roman" panose="02020603050405020304" pitchFamily="18" charset="0"/>
              </a:rPr>
              <a:t>khô”  (một cành củi khô</a:t>
            </a:r>
            <a:r>
              <a:rPr lang="vi-VN" sz="2800" dirty="0">
                <a:latin typeface="Times New Roman" panose="02020603050405020304" pitchFamily="18" charset="0"/>
                <a:ea typeface="Times New Roman" panose="02020603050405020304" pitchFamily="18" charset="0"/>
              </a:rPr>
              <a:t>) được chuyển lên đầu cụm danh từ (</a:t>
            </a:r>
            <a:r>
              <a:rPr lang="vi-VN" sz="2800" i="1" dirty="0">
                <a:latin typeface="Times New Roman" panose="02020603050405020304" pitchFamily="18" charset="0"/>
                <a:ea typeface="Times New Roman" panose="02020603050405020304" pitchFamily="18" charset="0"/>
              </a:rPr>
              <a:t>củi một cành khô</a:t>
            </a:r>
            <a:r>
              <a:rPr lang="vi-VN" sz="2800" dirty="0">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9282546" y="2495883"/>
            <a:ext cx="2087417" cy="2246769"/>
          </a:xfrm>
          <a:prstGeom prst="rect">
            <a:avLst/>
          </a:prstGeom>
        </p:spPr>
        <p:txBody>
          <a:bodyPr wrap="square">
            <a:spAutoFit/>
          </a:bodyPr>
          <a:lstStyle/>
          <a:p>
            <a:pPr algn="just"/>
            <a:r>
              <a:rPr lang="en-US" sz="2800" i="1" dirty="0" err="1" smtClean="0">
                <a:solidFill>
                  <a:srgbClr val="FF0000"/>
                </a:solidFill>
                <a:latin typeface="Times New Roman" panose="02020603050405020304" pitchFamily="18" charset="0"/>
                <a:ea typeface="Times New Roman" panose="02020603050405020304" pitchFamily="18" charset="0"/>
              </a:rPr>
              <a:t>Nhấn</a:t>
            </a:r>
            <a:r>
              <a:rPr lang="en-US" sz="2800" i="1" dirty="0" smtClean="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mạnh</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vào</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sự</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vật</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được</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biểu</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thị</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bởi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danh</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từ</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đảo</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vị</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trí</a:t>
            </a:r>
            <a:r>
              <a:rPr lang="en-US" sz="2800" i="1" dirty="0">
                <a:solidFill>
                  <a:srgbClr val="FF0000"/>
                </a:solidFill>
                <a:latin typeface="Times New Roman" panose="02020603050405020304" pitchFamily="18" charset="0"/>
                <a:ea typeface="Times New Roman" panose="02020603050405020304" pitchFamily="18" charset="0"/>
              </a:rPr>
              <a:t>.</a:t>
            </a:r>
            <a:endParaRPr lang="en-US" sz="2800" i="1" dirty="0">
              <a:solidFill>
                <a:srgbClr val="FF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36" y="94073"/>
            <a:ext cx="2279767" cy="607890"/>
          </a:xfrm>
          <a:prstGeom prst="rect">
            <a:avLst/>
          </a:prstGeom>
        </p:spPr>
      </p:pic>
    </p:spTree>
    <p:extLst>
      <p:ext uri="{BB962C8B-B14F-4D97-AF65-F5344CB8AC3E}">
        <p14:creationId xmlns:p14="http://schemas.microsoft.com/office/powerpoint/2010/main" val="1392245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383" y="720436"/>
            <a:ext cx="10825018" cy="492298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p:cNvSpPr txBox="1"/>
          <p:nvPr/>
        </p:nvSpPr>
        <p:spPr>
          <a:xfrm>
            <a:off x="4193308" y="3013501"/>
            <a:ext cx="4128655" cy="830997"/>
          </a:xfrm>
          <a:prstGeom prst="rect">
            <a:avLst/>
          </a:prstGeom>
          <a:noFill/>
        </p:spPr>
        <p:txBody>
          <a:bodyPr wrap="square" rtlCol="0">
            <a:spAutoFit/>
          </a:bodyPr>
          <a:lstStyle/>
          <a:p>
            <a:r>
              <a:rPr lang="en-US" sz="4800" b="1" dirty="0" smtClean="0">
                <a:solidFill>
                  <a:srgbClr val="FF0000"/>
                </a:solidFill>
                <a:latin typeface="Times New Roman" panose="02020603050405020304" pitchFamily="18" charset="0"/>
                <a:cs typeface="Times New Roman" panose="02020603050405020304" pitchFamily="18" charset="0"/>
              </a:rPr>
              <a:t>KHỞI ĐỘNG</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7943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10836" y="295561"/>
          <a:ext cx="11619345" cy="5854934"/>
        </p:xfrm>
        <a:graphic>
          <a:graphicData uri="http://schemas.openxmlformats.org/drawingml/2006/table">
            <a:tbl>
              <a:tblPr firstRow="1" firstCol="1" bandRow="1"/>
              <a:tblGrid>
                <a:gridCol w="2623128">
                  <a:extLst>
                    <a:ext uri="{9D8B030D-6E8A-4147-A177-3AD203B41FA5}">
                      <a16:colId xmlns:a16="http://schemas.microsoft.com/office/drawing/2014/main" val="940882309"/>
                    </a:ext>
                  </a:extLst>
                </a:gridCol>
                <a:gridCol w="6132945">
                  <a:extLst>
                    <a:ext uri="{9D8B030D-6E8A-4147-A177-3AD203B41FA5}">
                      <a16:colId xmlns:a16="http://schemas.microsoft.com/office/drawing/2014/main" val="832076245"/>
                    </a:ext>
                  </a:extLst>
                </a:gridCol>
                <a:gridCol w="2863272">
                  <a:extLst>
                    <a:ext uri="{9D8B030D-6E8A-4147-A177-3AD203B41FA5}">
                      <a16:colId xmlns:a16="http://schemas.microsoft.com/office/drawing/2014/main" val="3863244305"/>
                    </a:ext>
                  </a:extLst>
                </a:gridCol>
              </a:tblGrid>
              <a:tr h="915940">
                <a:tc gridSpan="3">
                  <a:txBody>
                    <a:bodyPr/>
                    <a:lstStyle/>
                    <a:p>
                      <a:pPr algn="ctr">
                        <a:lnSpc>
                          <a:spcPct val="130000"/>
                        </a:lnSpc>
                        <a:spcAft>
                          <a:spcPts val="0"/>
                        </a:spcAft>
                        <a:tabLst>
                          <a:tab pos="1386840" algn="l"/>
                        </a:tabLst>
                      </a:pPr>
                      <a:r>
                        <a:rPr lang="vi-VN" sz="20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02:</a:t>
                      </a:r>
                      <a:r>
                        <a:rPr lang="vi-VN" sz="20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1, trang 43.</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000" b="1">
                          <a:effectLst/>
                          <a:latin typeface="Times New Roman" panose="02020603050405020304" pitchFamily="18" charset="0"/>
                          <a:ea typeface="Arial" panose="020B0604020202020204" pitchFamily="34" charset="0"/>
                          <a:cs typeface="Times New Roman" panose="02020603050405020304" pitchFamily="18" charset="0"/>
                        </a:rPr>
                        <a:t> </a:t>
                      </a:r>
                      <a:r>
                        <a:rPr lang="en-US" sz="2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 định biện pháp tu từ đảo ngữ</a:t>
                      </a:r>
                      <a:r>
                        <a:rPr lang="en-US"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trong những câu dưới đây. Nêu </a:t>
                      </a:r>
                      <a:r>
                        <a:rPr lang="en-US" sz="2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biện pháp tu từ đó.</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359008"/>
                  </a:ext>
                </a:extLst>
              </a:tr>
              <a:tr h="580354">
                <a:tc>
                  <a:txBody>
                    <a:bodyPr/>
                    <a:lstStyle/>
                    <a:p>
                      <a:pPr>
                        <a:lnSpc>
                          <a:spcPct val="130000"/>
                        </a:lnSpc>
                        <a:spcAft>
                          <a:spcPts val="0"/>
                        </a:spcAft>
                        <a:tabLst>
                          <a:tab pos="1386840" algn="l"/>
                        </a:tabLst>
                      </a:pPr>
                      <a:r>
                        <a:rPr lang="vi-VN" sz="2000" b="1">
                          <a:effectLst/>
                          <a:latin typeface="Times New Roman" panose="02020603050405020304" pitchFamily="18" charset="0"/>
                          <a:ea typeface="Arial" panose="020B0604020202020204" pitchFamily="34" charset="0"/>
                          <a:cs typeface="Times New Roman" panose="02020603050405020304" pitchFamily="18" charset="0"/>
                        </a:rPr>
                        <a:t>Câu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Chỉ ra biện pháp tu từ đảo ngữ</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000" b="1" dirty="0">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522625"/>
                  </a:ext>
                </a:extLst>
              </a:tr>
              <a:tr h="915940">
                <a:tc>
                  <a:txBody>
                    <a:bodyPr/>
                    <a:lstStyle/>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d.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Đã</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tan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tác</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bóng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thù</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hắc</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ám</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Đã</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sáng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lại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trời</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thu</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tháng</a:t>
                      </a:r>
                      <a:r>
                        <a:rPr lang="en-US" sz="20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i="1" dirty="0" err="1">
                          <a:effectLst/>
                          <a:latin typeface="Times New Roman" panose="02020603050405020304" pitchFamily="18" charset="0"/>
                          <a:ea typeface="Arial" panose="020B0604020202020204" pitchFamily="34" charset="0"/>
                          <a:cs typeface="Times New Roman" panose="02020603050405020304" pitchFamily="18" charset="0"/>
                        </a:rPr>
                        <a:t>Tám</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Tố</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000" dirty="0" err="1">
                          <a:effectLst/>
                          <a:latin typeface="Times New Roman" panose="02020603050405020304" pitchFamily="18" charset="0"/>
                          <a:ea typeface="Arial" panose="020B0604020202020204" pitchFamily="34" charset="0"/>
                          <a:cs typeface="Times New Roman" panose="02020603050405020304" pitchFamily="18" charset="0"/>
                        </a:rPr>
                        <a:t>Hữu</a:t>
                      </a:r>
                      <a:r>
                        <a:rPr lang="en-US" sz="20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nl-NL" sz="2000" b="1" dirty="0" smtClean="0">
                        <a:effectLst/>
                        <a:latin typeface="Times New Roman" panose="02020603050405020304" pitchFamily="18" charset="0"/>
                        <a:ea typeface="Arial" panose="020B0604020202020204" pitchFamily="34"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0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369" marR="64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726937"/>
                  </a:ext>
                </a:extLst>
              </a:tr>
            </a:tbl>
          </a:graphicData>
        </a:graphic>
      </p:graphicFrame>
      <p:sp>
        <p:nvSpPr>
          <p:cNvPr id="3" name="Rectangle 2"/>
          <p:cNvSpPr/>
          <p:nvPr/>
        </p:nvSpPr>
        <p:spPr>
          <a:xfrm>
            <a:off x="2817092" y="2012220"/>
            <a:ext cx="5745018" cy="4013406"/>
          </a:xfrm>
          <a:prstGeom prst="rect">
            <a:avLst/>
          </a:prstGeom>
        </p:spPr>
        <p:txBody>
          <a:bodyPr wrap="square">
            <a:spAutoFit/>
          </a:bodyPr>
          <a:lstStyle/>
          <a:p>
            <a:pPr>
              <a:lnSpc>
                <a:spcPct val="130000"/>
              </a:lnSpc>
              <a:spcAft>
                <a:spcPts val="0"/>
              </a:spcAft>
              <a:tabLst>
                <a:tab pos="1386840" algn="l"/>
              </a:tabLst>
            </a:pPr>
            <a:r>
              <a:rPr lang="en-US" sz="2800" b="1" i="1" dirty="0" err="1">
                <a:latin typeface="Times New Roman" panose="02020603050405020304" pitchFamily="18" charset="0"/>
                <a:ea typeface="Arial" panose="020B0604020202020204" pitchFamily="34" charset="0"/>
              </a:rPr>
              <a:t>Đã</a:t>
            </a:r>
            <a:r>
              <a:rPr lang="en-US" sz="2800" b="1" i="1" dirty="0">
                <a:latin typeface="Times New Roman" panose="02020603050405020304" pitchFamily="18" charset="0"/>
                <a:ea typeface="Arial" panose="020B0604020202020204" pitchFamily="34" charset="0"/>
              </a:rPr>
              <a:t> tan </a:t>
            </a:r>
            <a:r>
              <a:rPr lang="en-US" sz="2800" b="1" i="1" dirty="0" err="1">
                <a:latin typeface="Times New Roman" panose="02020603050405020304" pitchFamily="18" charset="0"/>
                <a:ea typeface="Arial" panose="020B0604020202020204" pitchFamily="34" charset="0"/>
              </a:rPr>
              <a:t>tác</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những</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bóng</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thù</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hắc</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ám</a:t>
            </a:r>
            <a:endParaRPr lang="en-US" sz="2800" dirty="0">
              <a:latin typeface="Times New Roman" panose="02020603050405020304" pitchFamily="18" charset="0"/>
              <a:ea typeface="Times New Roman" panose="02020603050405020304" pitchFamily="18" charset="0"/>
            </a:endParaRPr>
          </a:p>
          <a:p>
            <a:pPr>
              <a:lnSpc>
                <a:spcPct val="130000"/>
              </a:lnSpc>
              <a:spcAft>
                <a:spcPts val="0"/>
              </a:spcAft>
              <a:tabLst>
                <a:tab pos="1386840" algn="l"/>
              </a:tabLst>
            </a:pPr>
            <a:r>
              <a:rPr lang="vi-VN" sz="2800"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Đã</a:t>
            </a:r>
            <a:r>
              <a:rPr lang="en-US" sz="2800" b="1"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sáng</a:t>
            </a:r>
            <a:r>
              <a:rPr lang="en-US" sz="2800" b="1"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lại</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trời</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thu</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tháng</a:t>
            </a:r>
            <a:r>
              <a:rPr lang="en-US" sz="2800" i="1" dirty="0">
                <a:latin typeface="Times New Roman" panose="02020603050405020304" pitchFamily="18" charset="0"/>
                <a:ea typeface="Arial" panose="020B0604020202020204" pitchFamily="34" charset="0"/>
              </a:rPr>
              <a:t> </a:t>
            </a:r>
            <a:r>
              <a:rPr lang="en-US" sz="2800" i="1" dirty="0" err="1">
                <a:latin typeface="Times New Roman" panose="02020603050405020304" pitchFamily="18" charset="0"/>
                <a:ea typeface="Arial" panose="020B0604020202020204" pitchFamily="34" charset="0"/>
              </a:rPr>
              <a:t>Tám</a:t>
            </a:r>
            <a:endParaRPr lang="en-US" sz="2800" dirty="0">
              <a:latin typeface="Times New Roman" panose="02020603050405020304" pitchFamily="18" charset="0"/>
              <a:ea typeface="Times New Roman" panose="02020603050405020304" pitchFamily="18" charset="0"/>
            </a:endParaRPr>
          </a:p>
          <a:p>
            <a:pPr>
              <a:lnSpc>
                <a:spcPct val="130000"/>
              </a:lnSpc>
              <a:spcAft>
                <a:spcPts val="0"/>
              </a:spcAft>
              <a:tabLst>
                <a:tab pos="1386840" algn="l"/>
              </a:tabLst>
            </a:pPr>
            <a:r>
              <a:rPr lang="vi-VN" sz="2800" dirty="0">
                <a:latin typeface="Times New Roman" panose="02020603050405020304" pitchFamily="18" charset="0"/>
                <a:ea typeface="Arial" panose="020B0604020202020204" pitchFamily="34" charset="0"/>
              </a:rPr>
              <a:t>                                             </a:t>
            </a:r>
            <a:r>
              <a:rPr lang="en-US" sz="2800" dirty="0">
                <a:latin typeface="Times New Roman" panose="02020603050405020304" pitchFamily="18" charset="0"/>
                <a:ea typeface="Arial" panose="020B0604020202020204" pitchFamily="34" charset="0"/>
              </a:rPr>
              <a:t>(</a:t>
            </a:r>
            <a:r>
              <a:rPr lang="en-US" sz="2800" dirty="0" err="1">
                <a:latin typeface="Times New Roman" panose="02020603050405020304" pitchFamily="18" charset="0"/>
                <a:ea typeface="Arial" panose="020B0604020202020204" pitchFamily="34" charset="0"/>
              </a:rPr>
              <a:t>Tố</a:t>
            </a:r>
            <a:r>
              <a:rPr lang="en-US" sz="2800" dirty="0">
                <a:latin typeface="Times New Roman" panose="02020603050405020304" pitchFamily="18" charset="0"/>
                <a:ea typeface="Arial" panose="020B0604020202020204" pitchFamily="34" charset="0"/>
              </a:rPr>
              <a:t> </a:t>
            </a:r>
            <a:r>
              <a:rPr lang="en-US" sz="2800" dirty="0" err="1">
                <a:latin typeface="Times New Roman" panose="02020603050405020304" pitchFamily="18" charset="0"/>
                <a:ea typeface="Arial" panose="020B0604020202020204" pitchFamily="34" charset="0"/>
              </a:rPr>
              <a:t>Hữu</a:t>
            </a:r>
            <a:r>
              <a:rPr lang="en-US" sz="2800" dirty="0">
                <a:latin typeface="Times New Roman" panose="02020603050405020304" pitchFamily="18" charset="0"/>
                <a:ea typeface="Arial" panose="020B0604020202020204" pitchFamily="34" charset="0"/>
              </a:rPr>
              <a:t>)</a:t>
            </a:r>
            <a:endParaRPr lang="en-US" sz="2800" dirty="0">
              <a:latin typeface="Times New Roman" panose="02020603050405020304" pitchFamily="18" charset="0"/>
              <a:ea typeface="Times New Roman" panose="02020603050405020304" pitchFamily="18" charset="0"/>
            </a:endParaRPr>
          </a:p>
          <a:p>
            <a:pPr algn="just">
              <a:lnSpc>
                <a:spcPct val="130000"/>
              </a:lnSpc>
              <a:spcAft>
                <a:spcPts val="0"/>
              </a:spcAft>
            </a:pPr>
            <a:r>
              <a:rPr lang="vi-VN" sz="2800" dirty="0">
                <a:latin typeface="Times New Roman" panose="02020603050405020304" pitchFamily="18" charset="0"/>
                <a:ea typeface="Times New Roman" panose="02020603050405020304" pitchFamily="18" charset="0"/>
              </a:rPr>
              <a:t>- Biện pháp tu từ đảo ngữ thể hiện ở việc chuyển các vị ngữ (</a:t>
            </a:r>
            <a:r>
              <a:rPr lang="vi-VN" sz="2800" i="1" dirty="0">
                <a:latin typeface="Times New Roman" panose="02020603050405020304" pitchFamily="18" charset="0"/>
                <a:ea typeface="Times New Roman" panose="02020603050405020304" pitchFamily="18" charset="0"/>
              </a:rPr>
              <a:t>đã tan tác, đã sáng lại</a:t>
            </a:r>
            <a:r>
              <a:rPr lang="vi-VN" sz="2800" dirty="0">
                <a:latin typeface="Times New Roman" panose="02020603050405020304" pitchFamily="18" charset="0"/>
                <a:ea typeface="Times New Roman" panose="02020603050405020304" pitchFamily="18" charset="0"/>
              </a:rPr>
              <a:t>) vốn có vị trí ở sau chủ ngữ lên trước chủ ngữ. </a:t>
            </a:r>
            <a:endParaRPr lang="en-US" sz="28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8940800" y="1865745"/>
            <a:ext cx="2484581" cy="3970318"/>
          </a:xfrm>
          <a:prstGeom prst="rect">
            <a:avLst/>
          </a:prstGeom>
        </p:spPr>
        <p:txBody>
          <a:bodyPr wrap="square">
            <a:spAutoFit/>
          </a:bodyPr>
          <a:lstStyle/>
          <a:p>
            <a:pPr algn="just"/>
            <a:r>
              <a:rPr lang="en-US" sz="2800" dirty="0" err="1" smtClean="0">
                <a:solidFill>
                  <a:srgbClr val="FF0000"/>
                </a:solidFill>
                <a:latin typeface="Times New Roman" panose="02020603050405020304" pitchFamily="18" charset="0"/>
                <a:ea typeface="Times New Roman" panose="02020603050405020304" pitchFamily="18" charset="0"/>
              </a:rPr>
              <a:t>Nhấn</a:t>
            </a:r>
            <a:r>
              <a:rPr lang="en-US" sz="2800" dirty="0" smtClean="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mạnh</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vào</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trạng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thái</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được</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biểu</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thị</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bởi</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vị</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ngữ</a:t>
            </a:r>
            <a:r>
              <a:rPr lang="en-US" sz="2800" i="1"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của</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sự</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vật</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nêu</a:t>
            </a:r>
            <a:r>
              <a:rPr lang="en-US" sz="2800" dirty="0">
                <a:solidFill>
                  <a:srgbClr val="FF0000"/>
                </a:solidFill>
                <a:latin typeface="Times New Roman" panose="02020603050405020304" pitchFamily="18" charset="0"/>
                <a:ea typeface="Times New Roman" panose="02020603050405020304" pitchFamily="18" charset="0"/>
              </a:rPr>
              <a:t> ở </a:t>
            </a:r>
            <a:r>
              <a:rPr lang="en-US" sz="2800" dirty="0" err="1">
                <a:solidFill>
                  <a:srgbClr val="FF0000"/>
                </a:solidFill>
                <a:latin typeface="Times New Roman" panose="02020603050405020304" pitchFamily="18" charset="0"/>
                <a:ea typeface="Times New Roman" panose="02020603050405020304" pitchFamily="18" charset="0"/>
              </a:rPr>
              <a:t>chủ</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ngữ</a:t>
            </a:r>
            <a:r>
              <a:rPr lang="en-US" sz="2800" dirty="0">
                <a:solidFill>
                  <a:srgbClr val="FF0000"/>
                </a:solidFill>
                <a:latin typeface="Times New Roman" panose="02020603050405020304" pitchFamily="18" charset="0"/>
                <a:ea typeface="Times New Roman" panose="02020603050405020304" pitchFamily="18" charset="0"/>
              </a:rPr>
              <a:t> </a:t>
            </a:r>
            <a:r>
              <a:rPr lang="en-US" sz="2800" i="1" dirty="0">
                <a:solidFill>
                  <a:srgbClr val="FF0000"/>
                </a:solidFill>
                <a:latin typeface="Times New Roman" panose="02020603050405020304" pitchFamily="18" charset="0"/>
                <a:ea typeface="Times New Roman" panose="02020603050405020304" pitchFamily="18" charset="0"/>
              </a:rPr>
              <a:t>(</a:t>
            </a:r>
            <a:r>
              <a:rPr lang="en-US" sz="2800" i="1" dirty="0" err="1">
                <a:solidFill>
                  <a:srgbClr val="FF0000"/>
                </a:solidFill>
                <a:latin typeface="Times New Roman" panose="02020603050405020304" pitchFamily="18" charset="0"/>
                <a:ea typeface="Times New Roman" panose="02020603050405020304" pitchFamily="18" charset="0"/>
              </a:rPr>
              <a:t>những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bóng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thù</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hắc</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ám</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trời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thu</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tháng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Tám</a:t>
            </a:r>
            <a:r>
              <a:rPr lang="en-US" sz="2800" i="1" dirty="0">
                <a:solidFill>
                  <a:srgbClr val="FF0000"/>
                </a:solidFill>
                <a:latin typeface="Times New Roman" panose="02020603050405020304" pitchFamily="18" charset="0"/>
                <a:ea typeface="Times New Roman" panose="02020603050405020304" pitchFamily="18" charset="0"/>
              </a:rPr>
              <a:t>).</a:t>
            </a:r>
            <a:r>
              <a:rPr lang="en-US" sz="2800" dirty="0">
                <a:solidFill>
                  <a:srgbClr val="FF0000"/>
                </a:solidFill>
                <a:latin typeface="Times New Roman" panose="02020603050405020304" pitchFamily="18" charset="0"/>
                <a:ea typeface="Times New Roman" panose="02020603050405020304" pitchFamily="18" charset="0"/>
              </a:rPr>
              <a:t> </a:t>
            </a:r>
            <a:r>
              <a:rPr lang="en-US" sz="2800" b="1" dirty="0">
                <a:solidFill>
                  <a:srgbClr val="FF0000"/>
                </a:solidFill>
                <a:latin typeface="Times New Roman" panose="02020603050405020304" pitchFamily="18" charset="0"/>
                <a:ea typeface="Times New Roman" panose="02020603050405020304" pitchFamily="18" charset="0"/>
              </a:rPr>
              <a:t> </a:t>
            </a:r>
            <a:endParaRPr lang="en-US" sz="2800" dirty="0">
              <a:solidFill>
                <a:srgbClr val="FF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36" y="94073"/>
            <a:ext cx="2279767" cy="607890"/>
          </a:xfrm>
          <a:prstGeom prst="rect">
            <a:avLst/>
          </a:prstGeom>
        </p:spPr>
      </p:pic>
    </p:spTree>
    <p:extLst>
      <p:ext uri="{BB962C8B-B14F-4D97-AF65-F5344CB8AC3E}">
        <p14:creationId xmlns:p14="http://schemas.microsoft.com/office/powerpoint/2010/main" val="40339211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97164" y="895927"/>
          <a:ext cx="11416146" cy="5705856"/>
        </p:xfrm>
        <a:graphic>
          <a:graphicData uri="http://schemas.openxmlformats.org/drawingml/2006/table">
            <a:tbl>
              <a:tblPr firstRow="1" firstCol="1" bandRow="1"/>
              <a:tblGrid>
                <a:gridCol w="5449454">
                  <a:extLst>
                    <a:ext uri="{9D8B030D-6E8A-4147-A177-3AD203B41FA5}">
                      <a16:colId xmlns:a16="http://schemas.microsoft.com/office/drawing/2014/main" val="2710027292"/>
                    </a:ext>
                  </a:extLst>
                </a:gridCol>
                <a:gridCol w="3408218">
                  <a:extLst>
                    <a:ext uri="{9D8B030D-6E8A-4147-A177-3AD203B41FA5}">
                      <a16:colId xmlns:a16="http://schemas.microsoft.com/office/drawing/2014/main" val="2279268767"/>
                    </a:ext>
                  </a:extLst>
                </a:gridCol>
                <a:gridCol w="2558474">
                  <a:extLst>
                    <a:ext uri="{9D8B030D-6E8A-4147-A177-3AD203B41FA5}">
                      <a16:colId xmlns:a16="http://schemas.microsoft.com/office/drawing/2014/main" val="1419884002"/>
                    </a:ext>
                  </a:extLst>
                </a:gridCol>
              </a:tblGrid>
              <a:tr h="1260209">
                <a:tc gridSpan="3">
                  <a:txBody>
                    <a:bodyPr/>
                    <a:lstStyle/>
                    <a:p>
                      <a:pPr algn="ctr">
                        <a:lnSpc>
                          <a:spcPct val="130000"/>
                        </a:lnSpc>
                        <a:spcAft>
                          <a:spcPts val="0"/>
                        </a:spcAft>
                        <a:tabLst>
                          <a:tab pos="1386840" algn="l"/>
                        </a:tabLst>
                      </a:pPr>
                      <a:r>
                        <a:rPr lang="vi-VN" sz="24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03:</a:t>
                      </a:r>
                      <a:r>
                        <a:rPr lang="vi-VN" sz="24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2, trang 44.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Chỉ ra</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biện pháp tu từ đảo ngữ trong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 câu in đậm</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dưới đây. Nêu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biện pháp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 từ đó</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đối với việc liên kết câu</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83171347"/>
                  </a:ext>
                </a:extLst>
              </a:tr>
              <a:tr h="0">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Biện pháp tu từ đảo ngữ</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Tác dụng đối với việc liên kết 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6255002"/>
                  </a:ext>
                </a:extLst>
              </a:tr>
              <a:tr h="0">
                <a:tc>
                  <a:txBody>
                    <a:bodyPr/>
                    <a:lstStyle/>
                    <a:p>
                      <a:pPr algn="just">
                        <a:lnSpc>
                          <a:spcPct val="130000"/>
                        </a:lnSpc>
                        <a:spcAft>
                          <a:spcPts val="0"/>
                        </a:spcAft>
                        <a:tabLst>
                          <a:tab pos="1386840" algn="l"/>
                        </a:tabLst>
                      </a:pPr>
                      <a:r>
                        <a:rPr lang="vi-VN" sz="2400">
                          <a:effectLst/>
                          <a:latin typeface="Times New Roman" panose="02020603050405020304" pitchFamily="18" charset="0"/>
                          <a:ea typeface="Arial" panose="020B0604020202020204" pitchFamily="34" charset="0"/>
                          <a:cs typeface="Times New Roman" panose="02020603050405020304" pitchFamily="18" charset="0"/>
                        </a:rPr>
                        <a:t>a. </a:t>
                      </a:r>
                      <a:r>
                        <a:rPr lang="en-US" sz="2400" i="1">
                          <a:effectLst/>
                          <a:latin typeface="Times New Roman" panose="02020603050405020304" pitchFamily="18" charset="0"/>
                          <a:ea typeface="Arial" panose="020B0604020202020204" pitchFamily="34" charset="0"/>
                          <a:cs typeface="Times New Roman" panose="02020603050405020304" pitchFamily="18" charset="0"/>
                        </a:rPr>
                        <a:t>Chúng nó đã giở ra với chị biết bao là trò mua vui. Nào nhảy nô, nào hú tim, nào đánh rồng rắn. </a:t>
                      </a:r>
                      <a:r>
                        <a:rPr lang="en-US" sz="2400" b="1" i="1">
                          <a:effectLst/>
                          <a:latin typeface="Times New Roman" panose="02020603050405020304" pitchFamily="18" charset="0"/>
                          <a:ea typeface="Arial" panose="020B0604020202020204" pitchFamily="34" charset="0"/>
                          <a:cs typeface="Times New Roman" panose="02020603050405020304" pitchFamily="18" charset="0"/>
                        </a:rPr>
                        <a:t>Những cuộc vui ấy chị còn nhớ rành rành</a:t>
                      </a:r>
                      <a:r>
                        <a:rPr lang="en-US" sz="2400" i="1">
                          <a:effectLst/>
                          <a:latin typeface="Times New Roman" panose="02020603050405020304" pitchFamily="18" charset="0"/>
                          <a:ea typeface="Arial" panose="020B0604020202020204" pitchFamily="34" charset="0"/>
                          <a:cs typeface="Times New Roman" panose="02020603050405020304" pitchFamily="18" charset="0"/>
                        </a:rPr>
                        <a:t>.</a:t>
                      </a:r>
                      <a:r>
                        <a:rPr lang="en-US" sz="2400">
                          <a:effectLst/>
                          <a:latin typeface="Times New Roman" panose="02020603050405020304" pitchFamily="18" charset="0"/>
                          <a:ea typeface="Arial" panose="020B0604020202020204" pitchFamily="34" charset="0"/>
                          <a:cs typeface="Times New Roman" panose="02020603050405020304" pitchFamily="18" charset="0"/>
                        </a:rPr>
                        <a:t> (Ngô Tất Tố)</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1404763"/>
                  </a:ext>
                </a:extLst>
              </a:tr>
              <a:tr h="0">
                <a:tc>
                  <a:txBody>
                    <a:bodyPr/>
                    <a:lstStyle/>
                    <a:p>
                      <a:pPr algn="just">
                        <a:lnSpc>
                          <a:spcPct val="130000"/>
                        </a:lnSpc>
                        <a:spcAft>
                          <a:spcPts val="0"/>
                        </a:spcAft>
                        <a:tabLst>
                          <a:tab pos="1386840" algn="l"/>
                        </a:tabLst>
                      </a:pPr>
                      <a:r>
                        <a:rPr lang="vi-VN" sz="2400">
                          <a:effectLst/>
                          <a:latin typeface="Times New Roman" panose="02020603050405020304" pitchFamily="18" charset="0"/>
                          <a:ea typeface="Arial" panose="020B0604020202020204" pitchFamily="34" charset="0"/>
                          <a:cs typeface="Times New Roman" panose="02020603050405020304" pitchFamily="18" charset="0"/>
                        </a:rPr>
                        <a:t>b. </a:t>
                      </a:r>
                      <a:r>
                        <a:rPr lang="en-US" sz="2400" i="1">
                          <a:effectLst/>
                          <a:latin typeface="Times New Roman" panose="02020603050405020304" pitchFamily="18" charset="0"/>
                          <a:ea typeface="Arial" panose="020B0604020202020204" pitchFamily="34" charset="0"/>
                          <a:cs typeface="Times New Roman" panose="02020603050405020304" pitchFamily="18" charset="0"/>
                        </a:rPr>
                        <a:t>Phải cho hắn ăn tí gì mới được. Đang ốm thế thì chỉ ăn cháo hành [...]. </a:t>
                      </a:r>
                      <a:r>
                        <a:rPr lang="en-US" sz="2400" b="1" i="1">
                          <a:effectLst/>
                          <a:latin typeface="Times New Roman" panose="02020603050405020304" pitchFamily="18" charset="0"/>
                          <a:ea typeface="Arial" panose="020B0604020202020204" pitchFamily="34" charset="0"/>
                          <a:cs typeface="Times New Roman" panose="02020603050405020304" pitchFamily="18" charset="0"/>
                        </a:rPr>
                        <a:t>Hành thì nhà thị may lại còn.</a:t>
                      </a:r>
                      <a:r>
                        <a:rPr lang="en-US" sz="2400">
                          <a:effectLst/>
                          <a:latin typeface="Times New Roman" panose="02020603050405020304" pitchFamily="18" charset="0"/>
                          <a:ea typeface="Arial" panose="020B0604020202020204" pitchFamily="34" charset="0"/>
                          <a:cs typeface="Times New Roman" panose="02020603050405020304" pitchFamily="18" charset="0"/>
                        </a:rPr>
                        <a:t> (Nam Cao)</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3079083"/>
                  </a:ext>
                </a:extLst>
              </a:tr>
            </a:tbl>
          </a:graphicData>
        </a:graphic>
      </p:graphicFrame>
      <p:sp>
        <p:nvSpPr>
          <p:cNvPr id="3" name="TextBox 2"/>
          <p:cNvSpPr txBox="1"/>
          <p:nvPr/>
        </p:nvSpPr>
        <p:spPr>
          <a:xfrm>
            <a:off x="3597564" y="103226"/>
            <a:ext cx="5015345" cy="523220"/>
          </a:xfrm>
          <a:prstGeom prst="rect">
            <a:avLst/>
          </a:prstGeom>
          <a:noFill/>
        </p:spPr>
        <p:txBody>
          <a:bodyPr wrap="square" rtlCol="0">
            <a:spAutoFit/>
          </a:bodyPr>
          <a:lstStyle/>
          <a:p>
            <a:r>
              <a:rPr lang="en-US" sz="2800" b="1" dirty="0" smtClean="0">
                <a:solidFill>
                  <a:srgbClr val="FF0000"/>
                </a:solidFill>
                <a:latin typeface="Times New Roman" panose="02020603050405020304" pitchFamily="18" charset="0"/>
                <a:cs typeface="Times New Roman" panose="02020603050405020304" pitchFamily="18" charset="0"/>
              </a:rPr>
              <a:t>HOẠT ĐỘNG CÁ NHÂN</a:t>
            </a:r>
            <a:endParaRPr lang="en-US" sz="2800" b="1" dirty="0">
              <a:solidFill>
                <a:srgbClr val="FF000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327" y="41563"/>
            <a:ext cx="2470277" cy="729673"/>
          </a:xfrm>
          <a:prstGeom prst="rect">
            <a:avLst/>
          </a:prstGeom>
        </p:spPr>
      </p:pic>
    </p:spTree>
    <p:extLst>
      <p:ext uri="{BB962C8B-B14F-4D97-AF65-F5344CB8AC3E}">
        <p14:creationId xmlns:p14="http://schemas.microsoft.com/office/powerpoint/2010/main" val="5106268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83607557"/>
              </p:ext>
            </p:extLst>
          </p:nvPr>
        </p:nvGraphicFramePr>
        <p:xfrm>
          <a:off x="369455" y="424872"/>
          <a:ext cx="11416146" cy="5182934"/>
        </p:xfrm>
        <a:graphic>
          <a:graphicData uri="http://schemas.openxmlformats.org/drawingml/2006/table">
            <a:tbl>
              <a:tblPr firstRow="1" firstCol="1" bandRow="1"/>
              <a:tblGrid>
                <a:gridCol w="3325090">
                  <a:extLst>
                    <a:ext uri="{9D8B030D-6E8A-4147-A177-3AD203B41FA5}">
                      <a16:colId xmlns:a16="http://schemas.microsoft.com/office/drawing/2014/main" val="2710027292"/>
                    </a:ext>
                  </a:extLst>
                </a:gridCol>
                <a:gridCol w="7638473">
                  <a:extLst>
                    <a:ext uri="{9D8B030D-6E8A-4147-A177-3AD203B41FA5}">
                      <a16:colId xmlns:a16="http://schemas.microsoft.com/office/drawing/2014/main" val="2279268767"/>
                    </a:ext>
                  </a:extLst>
                </a:gridCol>
                <a:gridCol w="452583">
                  <a:extLst>
                    <a:ext uri="{9D8B030D-6E8A-4147-A177-3AD203B41FA5}">
                      <a16:colId xmlns:a16="http://schemas.microsoft.com/office/drawing/2014/main" val="1419884002"/>
                    </a:ext>
                  </a:extLst>
                </a:gridCol>
              </a:tblGrid>
              <a:tr h="916828">
                <a:tc gridSpan="3">
                  <a:txBody>
                    <a:bodyPr/>
                    <a:lstStyle/>
                    <a:p>
                      <a:pPr algn="ctr">
                        <a:lnSpc>
                          <a:spcPct val="130000"/>
                        </a:lnSpc>
                        <a:spcAft>
                          <a:spcPts val="0"/>
                        </a:spcAft>
                        <a:tabLst>
                          <a:tab pos="1386840" algn="l"/>
                        </a:tabLst>
                      </a:pPr>
                      <a:r>
                        <a:rPr lang="vi-VN" sz="24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03:</a:t>
                      </a:r>
                      <a:r>
                        <a:rPr lang="vi-VN" sz="24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2, trang 44.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Chỉ</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ra</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ngữ</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in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đậm</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dưới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đây</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Nêu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dụng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mỗi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đó</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đối</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với</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việc</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liên</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kết</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83171347"/>
                  </a:ext>
                </a:extLst>
              </a:tr>
              <a:tr h="0">
                <a:tc>
                  <a:txBody>
                    <a:bodyPr/>
                    <a:lstStyle/>
                    <a:p>
                      <a:pPr>
                        <a:lnSpc>
                          <a:spcPct val="130000"/>
                        </a:lnSpc>
                        <a:spcAft>
                          <a:spcPts val="0"/>
                        </a:spcAft>
                        <a:tabLst>
                          <a:tab pos="1386840" algn="l"/>
                        </a:tabLst>
                      </a:pPr>
                      <a:r>
                        <a:rPr lang="vi-VN" sz="2400" b="1" dirty="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Biện pháp tu từ đảo ngữ</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6255002"/>
                  </a:ext>
                </a:extLst>
              </a:tr>
              <a:tr h="0">
                <a:tc>
                  <a:txBody>
                    <a:bodyPr/>
                    <a:lstStyle/>
                    <a:p>
                      <a:pPr algn="just">
                        <a:lnSpc>
                          <a:spcPct val="130000"/>
                        </a:lnSpc>
                        <a:spcAft>
                          <a:spcPts val="0"/>
                        </a:spcAft>
                        <a:tabLst>
                          <a:tab pos="1386840" algn="l"/>
                        </a:tabLst>
                      </a:pPr>
                      <a:r>
                        <a:rPr lang="vi-VN" sz="2400">
                          <a:effectLst/>
                          <a:latin typeface="Times New Roman" panose="02020603050405020304" pitchFamily="18" charset="0"/>
                          <a:ea typeface="Arial" panose="020B0604020202020204" pitchFamily="34" charset="0"/>
                          <a:cs typeface="Times New Roman" panose="02020603050405020304" pitchFamily="18" charset="0"/>
                        </a:rPr>
                        <a:t>a. </a:t>
                      </a:r>
                      <a:r>
                        <a:rPr lang="en-US" sz="2400" i="1">
                          <a:effectLst/>
                          <a:latin typeface="Times New Roman" panose="02020603050405020304" pitchFamily="18" charset="0"/>
                          <a:ea typeface="Arial" panose="020B0604020202020204" pitchFamily="34" charset="0"/>
                          <a:cs typeface="Times New Roman" panose="02020603050405020304" pitchFamily="18" charset="0"/>
                        </a:rPr>
                        <a:t>Chúng nó đã giở ra với chị biết bao là trò mua vui. Nào nhảy nô, nào hú tim, nào đánh rồng rắn. </a:t>
                      </a:r>
                      <a:r>
                        <a:rPr lang="en-US" sz="2400" b="1" i="1">
                          <a:effectLst/>
                          <a:latin typeface="Times New Roman" panose="02020603050405020304" pitchFamily="18" charset="0"/>
                          <a:ea typeface="Arial" panose="020B0604020202020204" pitchFamily="34" charset="0"/>
                          <a:cs typeface="Times New Roman" panose="02020603050405020304" pitchFamily="18" charset="0"/>
                        </a:rPr>
                        <a:t>Những cuộc vui ấy chị còn nhớ rành rành</a:t>
                      </a:r>
                      <a:r>
                        <a:rPr lang="en-US" sz="2400" i="1">
                          <a:effectLst/>
                          <a:latin typeface="Times New Roman" panose="02020603050405020304" pitchFamily="18" charset="0"/>
                          <a:ea typeface="Arial" panose="020B0604020202020204" pitchFamily="34" charset="0"/>
                          <a:cs typeface="Times New Roman" panose="02020603050405020304" pitchFamily="18" charset="0"/>
                        </a:rPr>
                        <a:t>.</a:t>
                      </a:r>
                      <a:r>
                        <a:rPr lang="en-US" sz="2400">
                          <a:effectLst/>
                          <a:latin typeface="Times New Roman" panose="02020603050405020304" pitchFamily="18" charset="0"/>
                          <a:ea typeface="Arial" panose="020B0604020202020204" pitchFamily="34" charset="0"/>
                          <a:cs typeface="Times New Roman" panose="02020603050405020304" pitchFamily="18" charset="0"/>
                        </a:rPr>
                        <a:t> (Ngô Tất Tố)</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smtClean="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1404763"/>
                  </a:ext>
                </a:extLst>
              </a:tr>
            </a:tbl>
          </a:graphicData>
        </a:graphic>
      </p:graphicFrame>
      <p:sp>
        <p:nvSpPr>
          <p:cNvPr id="3" name="Rectangle 2"/>
          <p:cNvSpPr/>
          <p:nvPr/>
        </p:nvSpPr>
        <p:spPr>
          <a:xfrm>
            <a:off x="3980873" y="2363853"/>
            <a:ext cx="7121236" cy="652486"/>
          </a:xfrm>
          <a:prstGeom prst="rect">
            <a:avLst/>
          </a:prstGeom>
        </p:spPr>
        <p:txBody>
          <a:bodyPr wrap="square">
            <a:spAutoFit/>
          </a:bodyPr>
          <a:lstStyle/>
          <a:p>
            <a:pPr algn="just">
              <a:lnSpc>
                <a:spcPct val="130000"/>
              </a:lnSpc>
              <a:spcAft>
                <a:spcPts val="0"/>
              </a:spcAft>
            </a:pPr>
            <a:r>
              <a:rPr lang="vi-VN" sz="2800" dirty="0">
                <a:solidFill>
                  <a:srgbClr val="000000"/>
                </a:solidFill>
                <a:latin typeface="Times New Roman" panose="02020603050405020304" pitchFamily="18" charset="0"/>
                <a:ea typeface="Times New Roman" panose="02020603050405020304" pitchFamily="18" charset="0"/>
              </a:rPr>
              <a:t>a. </a:t>
            </a:r>
            <a:r>
              <a:rPr lang="en-US" sz="2800" b="1" i="1" u="sng" dirty="0" err="1">
                <a:solidFill>
                  <a:srgbClr val="000000"/>
                </a:solidFill>
                <a:latin typeface="Times New Roman" panose="02020603050405020304" pitchFamily="18" charset="0"/>
                <a:ea typeface="Times New Roman" panose="02020603050405020304" pitchFamily="18" charset="0"/>
              </a:rPr>
              <a:t>Những</a:t>
            </a:r>
            <a:r>
              <a:rPr lang="en-US" sz="2800" b="1" i="1" u="sng" dirty="0">
                <a:solidFill>
                  <a:srgbClr val="000000"/>
                </a:solidFill>
                <a:latin typeface="Times New Roman" panose="02020603050405020304" pitchFamily="18" charset="0"/>
                <a:ea typeface="Times New Roman" panose="02020603050405020304" pitchFamily="18" charset="0"/>
              </a:rPr>
              <a:t> </a:t>
            </a:r>
            <a:r>
              <a:rPr lang="en-US" sz="2800" b="1" i="1" u="sng" dirty="0" err="1">
                <a:solidFill>
                  <a:srgbClr val="000000"/>
                </a:solidFill>
                <a:latin typeface="Times New Roman" panose="02020603050405020304" pitchFamily="18" charset="0"/>
                <a:ea typeface="Times New Roman" panose="02020603050405020304" pitchFamily="18" charset="0"/>
              </a:rPr>
              <a:t>cuộc</a:t>
            </a:r>
            <a:r>
              <a:rPr lang="en-US" sz="2800" b="1" i="1" u="sng" dirty="0">
                <a:solidFill>
                  <a:srgbClr val="000000"/>
                </a:solidFill>
                <a:latin typeface="Times New Roman" panose="02020603050405020304" pitchFamily="18" charset="0"/>
                <a:ea typeface="Times New Roman" panose="02020603050405020304" pitchFamily="18" charset="0"/>
              </a:rPr>
              <a:t> </a:t>
            </a:r>
            <a:r>
              <a:rPr lang="en-US" sz="2800" b="1" i="1" u="sng" dirty="0" err="1">
                <a:solidFill>
                  <a:srgbClr val="000000"/>
                </a:solidFill>
                <a:latin typeface="Times New Roman" panose="02020603050405020304" pitchFamily="18" charset="0"/>
                <a:ea typeface="Times New Roman" panose="02020603050405020304" pitchFamily="18" charset="0"/>
              </a:rPr>
              <a:t>vui</a:t>
            </a:r>
            <a:r>
              <a:rPr lang="en-US" sz="2800" b="1" i="1" u="sng" dirty="0">
                <a:solidFill>
                  <a:srgbClr val="000000"/>
                </a:solidFill>
                <a:latin typeface="Times New Roman" panose="02020603050405020304" pitchFamily="18" charset="0"/>
                <a:ea typeface="Times New Roman" panose="02020603050405020304" pitchFamily="18" charset="0"/>
              </a:rPr>
              <a:t> </a:t>
            </a:r>
            <a:r>
              <a:rPr lang="en-US" sz="2800" b="1" i="1" u="sng" dirty="0" err="1">
                <a:solidFill>
                  <a:srgbClr val="000000"/>
                </a:solidFill>
                <a:latin typeface="Times New Roman" panose="02020603050405020304" pitchFamily="18" charset="0"/>
                <a:ea typeface="Times New Roman" panose="02020603050405020304" pitchFamily="18" charset="0"/>
              </a:rPr>
              <a:t>ấy</a:t>
            </a:r>
            <a:r>
              <a:rPr lang="en-US" sz="2800" b="1" i="1" dirty="0">
                <a:solidFill>
                  <a:srgbClr val="000000"/>
                </a:solidFill>
                <a:latin typeface="Times New Roman" panose="02020603050405020304" pitchFamily="18" charset="0"/>
                <a:ea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rPr>
              <a:t>chị</a:t>
            </a:r>
            <a:r>
              <a:rPr lang="en-US" sz="2800" b="1" i="1" dirty="0">
                <a:solidFill>
                  <a:srgbClr val="000000"/>
                </a:solidFill>
                <a:latin typeface="Times New Roman" panose="02020603050405020304" pitchFamily="18" charset="0"/>
                <a:ea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rPr>
              <a:t>còn</a:t>
            </a:r>
            <a:r>
              <a:rPr lang="en-US" sz="2800" b="1" i="1" dirty="0">
                <a:solidFill>
                  <a:srgbClr val="000000"/>
                </a:solidFill>
                <a:latin typeface="Times New Roman" panose="02020603050405020304" pitchFamily="18" charset="0"/>
                <a:ea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rPr>
              <a:t>nhớ</a:t>
            </a:r>
            <a:r>
              <a:rPr lang="en-US" sz="2800" b="1" i="1" dirty="0">
                <a:solidFill>
                  <a:srgbClr val="000000"/>
                </a:solidFill>
                <a:latin typeface="Times New Roman" panose="02020603050405020304" pitchFamily="18" charset="0"/>
                <a:ea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rPr>
              <a:t>rành</a:t>
            </a:r>
            <a:r>
              <a:rPr lang="en-US" sz="2800" b="1" i="1" dirty="0">
                <a:solidFill>
                  <a:srgbClr val="000000"/>
                </a:solidFill>
                <a:latin typeface="Times New Roman" panose="02020603050405020304" pitchFamily="18" charset="0"/>
                <a:ea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rPr>
              <a:t>rành</a:t>
            </a:r>
            <a:r>
              <a:rPr lang="en-US" sz="2800" i="1" dirty="0">
                <a:solidFill>
                  <a:srgbClr val="000000"/>
                </a:solidFill>
                <a:latin typeface="Times New Roman" panose="02020603050405020304" pitchFamily="18" charset="0"/>
                <a:ea typeface="Times New Roman" panose="02020603050405020304" pitchFamily="18" charset="0"/>
              </a:rPr>
              <a:t>.</a:t>
            </a:r>
            <a:r>
              <a:rPr lang="en-US" sz="2800" dirty="0">
                <a:solidFill>
                  <a:srgbClr val="000000"/>
                </a:solidFill>
                <a:latin typeface="Times New Roman" panose="02020603050405020304" pitchFamily="18" charset="0"/>
                <a:ea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4221018" y="3297379"/>
            <a:ext cx="6881091" cy="1384995"/>
          </a:xfrm>
          <a:prstGeom prst="rect">
            <a:avLst/>
          </a:prstGeom>
        </p:spPr>
        <p:txBody>
          <a:bodyPr wrap="square">
            <a:spAutoFit/>
          </a:bodyPr>
          <a:lstStyle/>
          <a:p>
            <a:pPr algn="just"/>
            <a:r>
              <a:rPr lang="en-US" sz="2800" dirty="0" err="1" smtClean="0">
                <a:solidFill>
                  <a:srgbClr val="FF0000"/>
                </a:solidFill>
                <a:latin typeface="Times New Roman" panose="02020603050405020304" pitchFamily="18" charset="0"/>
                <a:ea typeface="Times New Roman" panose="02020603050405020304" pitchFamily="18" charset="0"/>
              </a:rPr>
              <a:t>Cụm</a:t>
            </a:r>
            <a:r>
              <a:rPr lang="en-US" sz="2800" dirty="0" smtClean="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Những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cuộc</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vui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ấy</a:t>
            </a:r>
            <a:r>
              <a:rPr lang="en-US" sz="2800" i="1" dirty="0">
                <a:solidFill>
                  <a:srgbClr val="FF0000"/>
                </a:solidFill>
                <a:latin typeface="Times New Roman" panose="02020603050405020304" pitchFamily="18" charset="0"/>
                <a:ea typeface="Times New Roman" panose="02020603050405020304" pitchFamily="18" charset="0"/>
              </a:rPr>
              <a:t>”</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là</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thành</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tố</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phụ</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của</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động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vị</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ngữ</a:t>
            </a:r>
            <a:r>
              <a:rPr lang="en-US" sz="2800"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nhớ</a:t>
            </a:r>
            <a:r>
              <a:rPr lang="en-US" sz="2800" i="1" dirty="0">
                <a:solidFill>
                  <a:srgbClr val="FF0000"/>
                </a:solidFill>
                <a:latin typeface="Times New Roman" panose="02020603050405020304" pitchFamily="18" charset="0"/>
                <a:ea typeface="Times New Roman" panose="02020603050405020304" pitchFamily="18" charset="0"/>
              </a:rPr>
              <a:t>)</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được</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đảo</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vị</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trí</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vốn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có</a:t>
            </a:r>
            <a:r>
              <a:rPr lang="en-US" sz="2800" dirty="0">
                <a:solidFill>
                  <a:srgbClr val="FF0000"/>
                </a:solidFill>
                <a:latin typeface="Times New Roman" panose="02020603050405020304" pitchFamily="18" charset="0"/>
                <a:ea typeface="Times New Roman" panose="02020603050405020304" pitchFamily="18" charset="0"/>
              </a:rPr>
              <a:t> ở </a:t>
            </a:r>
            <a:r>
              <a:rPr lang="en-US" sz="2800" dirty="0" err="1">
                <a:solidFill>
                  <a:srgbClr val="FF0000"/>
                </a:solidFill>
                <a:latin typeface="Times New Roman" panose="02020603050405020304" pitchFamily="18" charset="0"/>
                <a:ea typeface="Times New Roman" panose="02020603050405020304" pitchFamily="18" charset="0"/>
              </a:rPr>
              <a:t>sau</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động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lên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trước</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động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rPr>
              <a:t>.</a:t>
            </a:r>
            <a:endParaRPr lang="en-US" sz="2800" dirty="0">
              <a:solidFill>
                <a:srgbClr val="FF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327" y="41563"/>
            <a:ext cx="2470277" cy="729673"/>
          </a:xfrm>
          <a:prstGeom prst="rect">
            <a:avLst/>
          </a:prstGeom>
        </p:spPr>
      </p:pic>
    </p:spTree>
    <p:extLst>
      <p:ext uri="{BB962C8B-B14F-4D97-AF65-F5344CB8AC3E}">
        <p14:creationId xmlns:p14="http://schemas.microsoft.com/office/powerpoint/2010/main" val="23119184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23524668"/>
              </p:ext>
            </p:extLst>
          </p:nvPr>
        </p:nvGraphicFramePr>
        <p:xfrm>
          <a:off x="157019" y="286327"/>
          <a:ext cx="11416146" cy="5610988"/>
        </p:xfrm>
        <a:graphic>
          <a:graphicData uri="http://schemas.openxmlformats.org/drawingml/2006/table">
            <a:tbl>
              <a:tblPr firstRow="1" firstCol="1" bandRow="1"/>
              <a:tblGrid>
                <a:gridCol w="3472872">
                  <a:extLst>
                    <a:ext uri="{9D8B030D-6E8A-4147-A177-3AD203B41FA5}">
                      <a16:colId xmlns:a16="http://schemas.microsoft.com/office/drawing/2014/main" val="2710027292"/>
                    </a:ext>
                  </a:extLst>
                </a:gridCol>
                <a:gridCol w="7666182">
                  <a:extLst>
                    <a:ext uri="{9D8B030D-6E8A-4147-A177-3AD203B41FA5}">
                      <a16:colId xmlns:a16="http://schemas.microsoft.com/office/drawing/2014/main" val="2279268767"/>
                    </a:ext>
                  </a:extLst>
                </a:gridCol>
                <a:gridCol w="277092">
                  <a:extLst>
                    <a:ext uri="{9D8B030D-6E8A-4147-A177-3AD203B41FA5}">
                      <a16:colId xmlns:a16="http://schemas.microsoft.com/office/drawing/2014/main" val="1419884002"/>
                    </a:ext>
                  </a:extLst>
                </a:gridCol>
              </a:tblGrid>
              <a:tr h="916828">
                <a:tc gridSpan="3">
                  <a:txBody>
                    <a:bodyPr/>
                    <a:lstStyle/>
                    <a:p>
                      <a:pPr algn="ctr">
                        <a:lnSpc>
                          <a:spcPct val="130000"/>
                        </a:lnSpc>
                        <a:spcAft>
                          <a:spcPts val="0"/>
                        </a:spcAft>
                        <a:tabLst>
                          <a:tab pos="1386840" algn="l"/>
                        </a:tabLst>
                      </a:pPr>
                      <a:r>
                        <a:rPr lang="vi-VN" sz="24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03:</a:t>
                      </a:r>
                      <a:r>
                        <a:rPr lang="vi-VN" sz="24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2, trang 44.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Chỉ ra</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biện pháp tu từ đảo ngữ trong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 câu in đậm</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dưới đây. Nêu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biện pháp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 từ đó</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đối với việc liên kết câu</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83171347"/>
                  </a:ext>
                </a:extLst>
              </a:tr>
              <a:tr h="0">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Biện pháp tu từ đảo ngữ</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en-US" sz="2400" b="1" dirty="0" smtClean="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6255002"/>
                  </a:ext>
                </a:extLst>
              </a:tr>
              <a:tr h="0">
                <a:tc>
                  <a:txBody>
                    <a:bodyPr/>
                    <a:lstStyle/>
                    <a:p>
                      <a:pPr algn="just">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Phải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cho</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hắn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ăn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tí</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gì</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mới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được</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Đang</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ốm</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thế</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thì</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chỉ</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ăn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cháo</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hành</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Hành</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thì</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nhà</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thị</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may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lại</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còn</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(Nam Cao</a:t>
                      </a:r>
                      <a:r>
                        <a:rPr lang="en-US" sz="2400" dirty="0" smtClean="0">
                          <a:effectLst/>
                          <a:latin typeface="Times New Roman" panose="02020603050405020304" pitchFamily="18" charset="0"/>
                          <a:ea typeface="Arial" panose="020B0604020202020204" pitchFamily="34" charset="0"/>
                          <a:cs typeface="Times New Roman" panose="02020603050405020304" pitchFamily="18" charset="0"/>
                        </a:rPr>
                        <a:t>)</a:t>
                      </a:r>
                    </a:p>
                    <a:p>
                      <a:pPr algn="just">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3079083"/>
                  </a:ext>
                </a:extLst>
              </a:tr>
            </a:tbl>
          </a:graphicData>
        </a:graphic>
      </p:graphicFrame>
      <p:sp>
        <p:nvSpPr>
          <p:cNvPr id="3" name="Rectangle 2"/>
          <p:cNvSpPr/>
          <p:nvPr/>
        </p:nvSpPr>
        <p:spPr>
          <a:xfrm>
            <a:off x="4008582" y="2725599"/>
            <a:ext cx="7296728" cy="1772793"/>
          </a:xfrm>
          <a:prstGeom prst="rect">
            <a:avLst/>
          </a:prstGeom>
        </p:spPr>
        <p:txBody>
          <a:bodyPr wrap="square">
            <a:spAutoFit/>
          </a:bodyPr>
          <a:lstStyle/>
          <a:p>
            <a:pPr algn="just">
              <a:lnSpc>
                <a:spcPct val="130000"/>
              </a:lnSpc>
              <a:spcAft>
                <a:spcPts val="0"/>
              </a:spcAft>
            </a:pPr>
            <a:r>
              <a:rPr lang="en-US" sz="2800" b="1" i="1" u="sng" dirty="0" err="1">
                <a:latin typeface="Times New Roman" panose="02020603050405020304" pitchFamily="18" charset="0"/>
                <a:ea typeface="Arial" panose="020B0604020202020204" pitchFamily="34" charset="0"/>
              </a:rPr>
              <a:t>Hành</a:t>
            </a:r>
            <a:r>
              <a:rPr lang="en-US" sz="2800" b="1"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thì</a:t>
            </a:r>
            <a:r>
              <a:rPr lang="en-US" sz="2800" b="1"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nhà</a:t>
            </a:r>
            <a:r>
              <a:rPr lang="en-US" sz="2800" b="1"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thị</a:t>
            </a:r>
            <a:r>
              <a:rPr lang="en-US" sz="2800" b="1" i="1" dirty="0">
                <a:latin typeface="Times New Roman" panose="02020603050405020304" pitchFamily="18" charset="0"/>
                <a:ea typeface="Arial" panose="020B0604020202020204" pitchFamily="34" charset="0"/>
              </a:rPr>
              <a:t> may </a:t>
            </a:r>
            <a:r>
              <a:rPr lang="en-US" sz="2800" b="1" i="1" dirty="0" err="1">
                <a:latin typeface="Times New Roman" panose="02020603050405020304" pitchFamily="18" charset="0"/>
                <a:ea typeface="Arial" panose="020B0604020202020204" pitchFamily="34" charset="0"/>
              </a:rPr>
              <a:t>lại</a:t>
            </a:r>
            <a:r>
              <a:rPr lang="en-US" sz="2800" b="1" i="1" dirty="0">
                <a:latin typeface="Times New Roman" panose="02020603050405020304" pitchFamily="18" charset="0"/>
                <a:ea typeface="Arial" panose="020B0604020202020204" pitchFamily="34" charset="0"/>
              </a:rPr>
              <a:t> </a:t>
            </a:r>
            <a:r>
              <a:rPr lang="en-US" sz="2800" b="1" i="1" dirty="0" err="1">
                <a:latin typeface="Times New Roman" panose="02020603050405020304" pitchFamily="18" charset="0"/>
                <a:ea typeface="Arial" panose="020B0604020202020204" pitchFamily="34" charset="0"/>
              </a:rPr>
              <a:t>còn</a:t>
            </a:r>
            <a:r>
              <a:rPr lang="en-US" sz="2800" b="1" i="1" dirty="0">
                <a:latin typeface="Times New Roman" panose="02020603050405020304" pitchFamily="18" charset="0"/>
                <a:ea typeface="Arial" panose="020B0604020202020204" pitchFamily="34" charset="0"/>
              </a:rPr>
              <a:t>.</a:t>
            </a:r>
            <a:r>
              <a:rPr lang="en-US" sz="2800" dirty="0">
                <a:latin typeface="Times New Roman" panose="02020603050405020304" pitchFamily="18" charset="0"/>
                <a:ea typeface="Arial" panose="020B0604020202020204" pitchFamily="34" charset="0"/>
              </a:rPr>
              <a:t> </a:t>
            </a:r>
            <a:endParaRPr lang="en-US" sz="2800" dirty="0" smtClean="0">
              <a:latin typeface="Times New Roman" panose="02020603050405020304" pitchFamily="18" charset="0"/>
              <a:ea typeface="Arial" panose="020B0604020202020204" pitchFamily="34" charset="0"/>
            </a:endParaRPr>
          </a:p>
          <a:p>
            <a:pPr algn="just">
              <a:lnSpc>
                <a:spcPct val="130000"/>
              </a:lnSpc>
              <a:spcAft>
                <a:spcPts val="0"/>
              </a:spcAft>
            </a:pPr>
            <a:r>
              <a:rPr lang="en-US" sz="2800" dirty="0">
                <a:solidFill>
                  <a:srgbClr val="000000"/>
                </a:solidFill>
                <a:latin typeface="Times New Roman" panose="02020603050405020304" pitchFamily="18" charset="0"/>
                <a:ea typeface="Times New Roman" panose="02020603050405020304" pitchFamily="18" charset="0"/>
              </a:rPr>
              <a:t>R</a:t>
            </a:r>
            <a:r>
              <a:rPr lang="vi-VN" sz="2800" dirty="0" smtClean="0">
                <a:solidFill>
                  <a:srgbClr val="000000"/>
                </a:solidFill>
                <a:latin typeface="Times New Roman" panose="02020603050405020304" pitchFamily="18" charset="0"/>
                <a:ea typeface="Times New Roman" panose="02020603050405020304" pitchFamily="18" charset="0"/>
              </a:rPr>
              <a:t>ừ </a:t>
            </a:r>
            <a:r>
              <a:rPr lang="vi-VN" sz="2800" i="1" dirty="0">
                <a:solidFill>
                  <a:srgbClr val="000000"/>
                </a:solidFill>
                <a:latin typeface="Times New Roman" panose="02020603050405020304" pitchFamily="18" charset="0"/>
                <a:ea typeface="Times New Roman" panose="02020603050405020304" pitchFamily="18" charset="0"/>
              </a:rPr>
              <a:t>“hành”</a:t>
            </a:r>
            <a:r>
              <a:rPr lang="vi-VN" sz="2800" dirty="0">
                <a:solidFill>
                  <a:srgbClr val="000000"/>
                </a:solidFill>
                <a:latin typeface="Times New Roman" panose="02020603050405020304" pitchFamily="18" charset="0"/>
                <a:ea typeface="Times New Roman" panose="02020603050405020304" pitchFamily="18" charset="0"/>
              </a:rPr>
              <a:t> là thành tố phụ của động từ- vị ngữ “còn” được đảo lên trước động từ.</a:t>
            </a:r>
            <a:r>
              <a:rPr lang="en-US" sz="2800" dirty="0">
                <a:solidFill>
                  <a:srgbClr val="000000"/>
                </a:solidFill>
                <a:latin typeface="Times New Roman" panose="02020603050405020304" pitchFamily="18" charset="0"/>
                <a:ea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27" y="0"/>
            <a:ext cx="2470277" cy="729673"/>
          </a:xfrm>
          <a:prstGeom prst="rect">
            <a:avLst/>
          </a:prstGeom>
        </p:spPr>
      </p:pic>
      <p:pic>
        <p:nvPicPr>
          <p:cNvPr id="6"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44646" y="4147127"/>
            <a:ext cx="2028519" cy="2710873"/>
          </a:xfrm>
          <a:prstGeom prst="rect">
            <a:avLst/>
          </a:prstGeom>
        </p:spPr>
      </p:pic>
      <p:pic>
        <p:nvPicPr>
          <p:cNvPr id="7"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217360">
            <a:off x="10047420" y="4452848"/>
            <a:ext cx="1880698" cy="2535382"/>
          </a:xfrm>
          <a:prstGeom prst="rect">
            <a:avLst/>
          </a:prstGeom>
        </p:spPr>
      </p:pic>
      <p:pic>
        <p:nvPicPr>
          <p:cNvPr id="8"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473286">
            <a:off x="8753685" y="4717512"/>
            <a:ext cx="2192091" cy="2359607"/>
          </a:xfrm>
          <a:prstGeom prst="rect">
            <a:avLst/>
          </a:prstGeom>
        </p:spPr>
      </p:pic>
    </p:spTree>
    <p:extLst>
      <p:ext uri="{BB962C8B-B14F-4D97-AF65-F5344CB8AC3E}">
        <p14:creationId xmlns:p14="http://schemas.microsoft.com/office/powerpoint/2010/main" val="31130291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07292370"/>
              </p:ext>
            </p:extLst>
          </p:nvPr>
        </p:nvGraphicFramePr>
        <p:xfrm>
          <a:off x="369455" y="424872"/>
          <a:ext cx="11416146" cy="5135500"/>
        </p:xfrm>
        <a:graphic>
          <a:graphicData uri="http://schemas.openxmlformats.org/drawingml/2006/table">
            <a:tbl>
              <a:tblPr firstRow="1" firstCol="1" bandRow="1"/>
              <a:tblGrid>
                <a:gridCol w="2715490">
                  <a:extLst>
                    <a:ext uri="{9D8B030D-6E8A-4147-A177-3AD203B41FA5}">
                      <a16:colId xmlns:a16="http://schemas.microsoft.com/office/drawing/2014/main" val="2710027292"/>
                    </a:ext>
                  </a:extLst>
                </a:gridCol>
                <a:gridCol w="162560">
                  <a:extLst>
                    <a:ext uri="{9D8B030D-6E8A-4147-A177-3AD203B41FA5}">
                      <a16:colId xmlns:a16="http://schemas.microsoft.com/office/drawing/2014/main" val="2279268767"/>
                    </a:ext>
                  </a:extLst>
                </a:gridCol>
                <a:gridCol w="8538096">
                  <a:extLst>
                    <a:ext uri="{9D8B030D-6E8A-4147-A177-3AD203B41FA5}">
                      <a16:colId xmlns:a16="http://schemas.microsoft.com/office/drawing/2014/main" val="1419884002"/>
                    </a:ext>
                  </a:extLst>
                </a:gridCol>
              </a:tblGrid>
              <a:tr h="916828">
                <a:tc gridSpan="3">
                  <a:txBody>
                    <a:bodyPr/>
                    <a:lstStyle/>
                    <a:p>
                      <a:pPr algn="ctr">
                        <a:lnSpc>
                          <a:spcPct val="130000"/>
                        </a:lnSpc>
                        <a:spcAft>
                          <a:spcPts val="0"/>
                        </a:spcAft>
                        <a:tabLst>
                          <a:tab pos="1386840" algn="l"/>
                        </a:tabLst>
                      </a:pPr>
                      <a:r>
                        <a:rPr lang="vi-VN" sz="24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03:</a:t>
                      </a:r>
                      <a:r>
                        <a:rPr lang="vi-VN" sz="24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2, trang 44.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Chỉ</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ra</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ngữ</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in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đậm</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dưới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đây</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Nêu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dụng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mỗi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biện</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pháp</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đó</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đối</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với</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việc</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liên</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kết</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83171347"/>
                  </a:ext>
                </a:extLst>
              </a:tr>
              <a:tr h="0">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dirty="0">
                          <a:effectLst/>
                          <a:latin typeface="Times New Roman" panose="02020603050405020304" pitchFamily="18" charset="0"/>
                          <a:ea typeface="Arial" panose="020B0604020202020204" pitchFamily="34" charset="0"/>
                          <a:cs typeface="Times New Roman" panose="02020603050405020304" pitchFamily="18" charset="0"/>
                        </a:rPr>
                        <a:t>Tác dụng đối với việc liên kết </a:t>
                      </a:r>
                      <a:r>
                        <a:rPr lang="vi-VN" sz="2400" b="1" dirty="0" smtClean="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b="1" dirty="0" smtClean="0">
                        <a:effectLst/>
                        <a:latin typeface="Times New Roman" panose="02020603050405020304" pitchFamily="18" charset="0"/>
                        <a:ea typeface="Arial" panose="020B0604020202020204" pitchFamily="34" charset="0"/>
                        <a:cs typeface="Times New Roman" panose="02020603050405020304" pitchFamily="18" charset="0"/>
                      </a:endParaRPr>
                    </a:p>
                    <a:p>
                      <a:pP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6255002"/>
                  </a:ext>
                </a:extLst>
              </a:tr>
              <a:tr h="0">
                <a:tc>
                  <a:txBody>
                    <a:bodyPr/>
                    <a:lstStyle/>
                    <a:p>
                      <a:pPr algn="just">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a. </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cuộc</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vui</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ấy</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chị</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còn</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nhớ</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rành</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rành</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Tất</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Tố</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1404763"/>
                  </a:ext>
                </a:extLst>
              </a:tr>
              <a:tr h="0">
                <a:tc>
                  <a:txBody>
                    <a:bodyPr/>
                    <a:lstStyle/>
                    <a:p>
                      <a:pPr algn="just">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Hành</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thì</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nhà</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thị</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may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lại</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effectLst/>
                          <a:latin typeface="Times New Roman" panose="02020603050405020304" pitchFamily="18" charset="0"/>
                          <a:ea typeface="Arial" panose="020B0604020202020204" pitchFamily="34" charset="0"/>
                          <a:cs typeface="Times New Roman" panose="02020603050405020304" pitchFamily="18" charset="0"/>
                        </a:rPr>
                        <a:t>còn</a:t>
                      </a:r>
                      <a:r>
                        <a:rPr lang="en-US" sz="2400" b="1"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(Nam Cao)</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3079083"/>
                  </a:ext>
                </a:extLst>
              </a:tr>
            </a:tbl>
          </a:graphicData>
        </a:graphic>
      </p:graphicFrame>
      <p:sp>
        <p:nvSpPr>
          <p:cNvPr id="3" name="Rounded Rectangle 2"/>
          <p:cNvSpPr/>
          <p:nvPr/>
        </p:nvSpPr>
        <p:spPr>
          <a:xfrm>
            <a:off x="3241964" y="2727909"/>
            <a:ext cx="8543637" cy="283246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285750" indent="-285750" algn="just">
              <a:spcAft>
                <a:spcPts val="0"/>
              </a:spcAft>
              <a:buFontTx/>
              <a:buChar char="-"/>
            </a:pPr>
            <a:r>
              <a:rPr lang="en-US" sz="2800" i="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Biện</a:t>
            </a:r>
            <a:r>
              <a:rPr lang="en-US" sz="28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tu</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nhấn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mạnh</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mà</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spcAft>
                <a:spcPts val="0"/>
              </a:spcAft>
              <a:buFontTx/>
              <a:buChar char="-"/>
            </a:pPr>
            <a:r>
              <a:rPr lang="en-US" sz="2800" dirty="0" err="1">
                <a:latin typeface="Times New Roman" panose="02020603050405020304" pitchFamily="18" charset="0"/>
                <a:cs typeface="Times New Roman" panose="02020603050405020304" pitchFamily="18" charset="0"/>
              </a:rPr>
              <a:t>Nhờ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endPar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455" y="170872"/>
            <a:ext cx="2470277" cy="729673"/>
          </a:xfrm>
          <a:prstGeom prst="rect">
            <a:avLst/>
          </a:prstGeom>
        </p:spPr>
      </p:pic>
    </p:spTree>
    <p:extLst>
      <p:ext uri="{BB962C8B-B14F-4D97-AF65-F5344CB8AC3E}">
        <p14:creationId xmlns:p14="http://schemas.microsoft.com/office/powerpoint/2010/main" val="33588484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55468688"/>
              </p:ext>
            </p:extLst>
          </p:nvPr>
        </p:nvGraphicFramePr>
        <p:xfrm>
          <a:off x="176001" y="1107449"/>
          <a:ext cx="11600873" cy="5468686"/>
        </p:xfrm>
        <a:graphic>
          <a:graphicData uri="http://schemas.openxmlformats.org/drawingml/2006/table">
            <a:tbl>
              <a:tblPr firstRow="1" firstCol="1" bandRow="1"/>
              <a:tblGrid>
                <a:gridCol w="6626180">
                  <a:extLst>
                    <a:ext uri="{9D8B030D-6E8A-4147-A177-3AD203B41FA5}">
                      <a16:colId xmlns:a16="http://schemas.microsoft.com/office/drawing/2014/main" val="2761033713"/>
                    </a:ext>
                  </a:extLst>
                </a:gridCol>
                <a:gridCol w="2688408">
                  <a:extLst>
                    <a:ext uri="{9D8B030D-6E8A-4147-A177-3AD203B41FA5}">
                      <a16:colId xmlns:a16="http://schemas.microsoft.com/office/drawing/2014/main" val="1447274998"/>
                    </a:ext>
                  </a:extLst>
                </a:gridCol>
                <a:gridCol w="2286285">
                  <a:extLst>
                    <a:ext uri="{9D8B030D-6E8A-4147-A177-3AD203B41FA5}">
                      <a16:colId xmlns:a16="http://schemas.microsoft.com/office/drawing/2014/main" val="2685968138"/>
                    </a:ext>
                  </a:extLst>
                </a:gridCol>
              </a:tblGrid>
              <a:tr h="0">
                <a:tc gridSpan="3">
                  <a:txBody>
                    <a:bodyPr/>
                    <a:lstStyle/>
                    <a:p>
                      <a:pPr algn="ctr">
                        <a:lnSpc>
                          <a:spcPct val="130000"/>
                        </a:lnSpc>
                        <a:spcAft>
                          <a:spcPts val="0"/>
                        </a:spcAft>
                        <a:tabLst>
                          <a:tab pos="1386840" algn="l"/>
                        </a:tabLst>
                      </a:pPr>
                      <a:r>
                        <a:rPr lang="vi-VN" sz="24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04:</a:t>
                      </a:r>
                      <a:r>
                        <a:rPr lang="vi-VN" sz="24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3, trang 44.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 định câu hỏi tu từ</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trong những câu dưới đây. Nêu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câu hỏi tu từ đó.</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630325"/>
                  </a:ext>
                </a:extLst>
              </a:tr>
              <a:tr h="0">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Câu hỏi tu từ</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696592"/>
                  </a:ext>
                </a:extLst>
              </a:tr>
              <a:tr h="0">
                <a:tc>
                  <a:txBody>
                    <a:bodyPr/>
                    <a:lstStyle/>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a. </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Than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ôi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Thời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oanh</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liệt</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nay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còn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đâu</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Thế</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Lữ</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880561"/>
                  </a:ext>
                </a:extLst>
              </a:tr>
              <a:tr h="0">
                <a:tc>
                  <a:txBody>
                    <a:bodyPr/>
                    <a:lstStyle/>
                    <a:p>
                      <a:pPr>
                        <a:lnSpc>
                          <a:spcPct val="130000"/>
                        </a:lnSpc>
                        <a:spcAft>
                          <a:spcPts val="0"/>
                        </a:spcAft>
                        <a:tabLst>
                          <a:tab pos="1386840" algn="l"/>
                        </a:tabLst>
                      </a:pPr>
                      <a:r>
                        <a:rPr lang="vi-VN" sz="2400">
                          <a:effectLst/>
                          <a:latin typeface="Times New Roman" panose="02020603050405020304" pitchFamily="18" charset="0"/>
                          <a:ea typeface="Arial" panose="020B0604020202020204" pitchFamily="34" charset="0"/>
                          <a:cs typeface="Times New Roman" panose="02020603050405020304" pitchFamily="18" charset="0"/>
                        </a:rPr>
                        <a:t>b. </a:t>
                      </a:r>
                      <a:r>
                        <a:rPr lang="en-US" sz="2400" i="1">
                          <a:effectLst/>
                          <a:latin typeface="Times New Roman" panose="02020603050405020304" pitchFamily="18" charset="0"/>
                          <a:ea typeface="Arial" panose="020B0604020202020204" pitchFamily="34" charset="0"/>
                          <a:cs typeface="Times New Roman" panose="02020603050405020304" pitchFamily="18" charset="0"/>
                        </a:rPr>
                        <a:t>Vì sao hỡi miền Nam yêu dấu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i="1">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a:effectLst/>
                          <a:latin typeface="Times New Roman" panose="02020603050405020304" pitchFamily="18" charset="0"/>
                          <a:ea typeface="Arial" panose="020B0604020202020204" pitchFamily="34" charset="0"/>
                          <a:cs typeface="Times New Roman" panose="02020603050405020304" pitchFamily="18" charset="0"/>
                        </a:rPr>
                        <a:t>Người không hề tiếc máu hi sinh?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i="1">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a:effectLst/>
                          <a:latin typeface="Times New Roman" panose="02020603050405020304" pitchFamily="18" charset="0"/>
                          <a:ea typeface="Arial" panose="020B0604020202020204" pitchFamily="34" charset="0"/>
                          <a:cs typeface="Times New Roman" panose="02020603050405020304" pitchFamily="18" charset="0"/>
                        </a:rPr>
                        <a:t>Vì sao hỡi miền Nam chiến đấu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i="1">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a:effectLst/>
                          <a:latin typeface="Times New Roman" panose="02020603050405020304" pitchFamily="18" charset="0"/>
                          <a:ea typeface="Arial" panose="020B0604020202020204" pitchFamily="34" charset="0"/>
                          <a:cs typeface="Times New Roman" panose="02020603050405020304" pitchFamily="18" charset="0"/>
                        </a:rPr>
                        <a:t>Người hiên ngang không chịu cúi mình?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a:effectLst/>
                          <a:latin typeface="Times New Roman" panose="02020603050405020304" pitchFamily="18" charset="0"/>
                          <a:ea typeface="Arial" panose="020B0604020202020204" pitchFamily="34" charset="0"/>
                          <a:cs typeface="Times New Roman" panose="02020603050405020304" pitchFamily="18" charset="0"/>
                        </a:rPr>
                        <a:t>                                                        </a:t>
                      </a:r>
                      <a:r>
                        <a:rPr lang="en-US" sz="2400">
                          <a:effectLst/>
                          <a:latin typeface="Times New Roman" panose="02020603050405020304" pitchFamily="18" charset="0"/>
                          <a:ea typeface="Arial" panose="020B0604020202020204" pitchFamily="34" charset="0"/>
                          <a:cs typeface="Times New Roman" panose="02020603050405020304" pitchFamily="18" charset="0"/>
                        </a:rPr>
                        <a:t>(Tố Hữu)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749178"/>
                  </a:ext>
                </a:extLst>
              </a:tr>
              <a:tr h="0">
                <a:tc>
                  <a:txBody>
                    <a:bodyPr/>
                    <a:lstStyle/>
                    <a:p>
                      <a:pPr>
                        <a:lnSpc>
                          <a:spcPct val="130000"/>
                        </a:lnSpc>
                        <a:spcAft>
                          <a:spcPts val="0"/>
                        </a:spcAft>
                        <a:tabLst>
                          <a:tab pos="1386840" algn="l"/>
                        </a:tabLst>
                      </a:pPr>
                      <a:r>
                        <a:rPr lang="vi-VN" sz="2400">
                          <a:effectLst/>
                          <a:latin typeface="Times New Roman" panose="02020603050405020304" pitchFamily="18" charset="0"/>
                          <a:ea typeface="Arial" panose="020B0604020202020204" pitchFamily="34" charset="0"/>
                          <a:cs typeface="Times New Roman" panose="02020603050405020304" pitchFamily="18" charset="0"/>
                        </a:rPr>
                        <a:t>c. </a:t>
                      </a:r>
                      <a:r>
                        <a:rPr lang="en-US" sz="240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a:effectLst/>
                          <a:latin typeface="Times New Roman" panose="02020603050405020304" pitchFamily="18" charset="0"/>
                          <a:ea typeface="Arial" panose="020B0604020202020204" pitchFamily="34" charset="0"/>
                          <a:cs typeface="Times New Roman" panose="02020603050405020304" pitchFamily="18" charset="0"/>
                        </a:rPr>
                        <a:t>Con gái tôi vẽ đấy ư?</a:t>
                      </a:r>
                      <a:r>
                        <a:rPr lang="en-US" sz="2400">
                          <a:effectLst/>
                          <a:latin typeface="Times New Roman" panose="02020603050405020304" pitchFamily="18" charset="0"/>
                          <a:ea typeface="Arial" panose="020B0604020202020204" pitchFamily="34" charset="0"/>
                          <a:cs typeface="Times New Roman" panose="02020603050405020304" pitchFamily="18" charset="0"/>
                        </a:rPr>
                        <a:t> (Tạ Duy Anh)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2184089"/>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001" y="155269"/>
            <a:ext cx="2603634" cy="673135"/>
          </a:xfrm>
          <a:prstGeom prst="rect">
            <a:avLst/>
          </a:prstGeom>
        </p:spPr>
      </p:pic>
    </p:spTree>
    <p:extLst>
      <p:ext uri="{BB962C8B-B14F-4D97-AF65-F5344CB8AC3E}">
        <p14:creationId xmlns:p14="http://schemas.microsoft.com/office/powerpoint/2010/main" val="38280560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65410153"/>
              </p:ext>
            </p:extLst>
          </p:nvPr>
        </p:nvGraphicFramePr>
        <p:xfrm>
          <a:off x="176001" y="630767"/>
          <a:ext cx="11600873" cy="5427863"/>
        </p:xfrm>
        <a:graphic>
          <a:graphicData uri="http://schemas.openxmlformats.org/drawingml/2006/table">
            <a:tbl>
              <a:tblPr firstRow="1" firstCol="1" bandRow="1"/>
              <a:tblGrid>
                <a:gridCol w="3444654">
                  <a:extLst>
                    <a:ext uri="{9D8B030D-6E8A-4147-A177-3AD203B41FA5}">
                      <a16:colId xmlns:a16="http://schemas.microsoft.com/office/drawing/2014/main" val="2761033713"/>
                    </a:ext>
                  </a:extLst>
                </a:gridCol>
                <a:gridCol w="3657600">
                  <a:extLst>
                    <a:ext uri="{9D8B030D-6E8A-4147-A177-3AD203B41FA5}">
                      <a16:colId xmlns:a16="http://schemas.microsoft.com/office/drawing/2014/main" val="1447274998"/>
                    </a:ext>
                  </a:extLst>
                </a:gridCol>
                <a:gridCol w="4498619">
                  <a:extLst>
                    <a:ext uri="{9D8B030D-6E8A-4147-A177-3AD203B41FA5}">
                      <a16:colId xmlns:a16="http://schemas.microsoft.com/office/drawing/2014/main" val="2685968138"/>
                    </a:ext>
                  </a:extLst>
                </a:gridCol>
              </a:tblGrid>
              <a:tr h="1060695">
                <a:tc gridSpan="3">
                  <a:txBody>
                    <a:bodyPr/>
                    <a:lstStyle/>
                    <a:p>
                      <a:pPr algn="ctr">
                        <a:lnSpc>
                          <a:spcPct val="130000"/>
                        </a:lnSpc>
                        <a:spcAft>
                          <a:spcPts val="0"/>
                        </a:spcAft>
                        <a:tabLst>
                          <a:tab pos="1386840" algn="l"/>
                        </a:tabLst>
                      </a:pPr>
                      <a:r>
                        <a:rPr lang="vi-VN" sz="24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04:</a:t>
                      </a:r>
                      <a:r>
                        <a:rPr lang="vi-VN" sz="24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3, trang 44.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định</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hỏi</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dưới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đây</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Nêu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a:t>
                      </a:r>
                      <a:r>
                        <a:rPr lang="en-US"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dụng</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mỗi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hỏi</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đó</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630325"/>
                  </a:ext>
                </a:extLst>
              </a:tr>
              <a:tr h="365726">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en-US" sz="2400" b="1" dirty="0" err="1">
                          <a:effectLst/>
                          <a:latin typeface="Times New Roman" panose="02020603050405020304" pitchFamily="18" charset="0"/>
                          <a:ea typeface="Arial" panose="020B0604020202020204" pitchFamily="34" charset="0"/>
                          <a:cs typeface="Times New Roman" panose="02020603050405020304" pitchFamily="18" charset="0"/>
                        </a:rPr>
                        <a:t>Câu</a:t>
                      </a: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effectLst/>
                          <a:latin typeface="Times New Roman" panose="02020603050405020304" pitchFamily="18" charset="0"/>
                          <a:ea typeface="Arial" panose="020B0604020202020204" pitchFamily="34" charset="0"/>
                          <a:cs typeface="Times New Roman" panose="02020603050405020304" pitchFamily="18" charset="0"/>
                        </a:rPr>
                        <a:t>hỏi</a:t>
                      </a: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effectLst/>
                          <a:latin typeface="Times New Roman" panose="02020603050405020304" pitchFamily="18" charset="0"/>
                          <a:ea typeface="Arial" panose="020B0604020202020204" pitchFamily="34" charset="0"/>
                          <a:cs typeface="Times New Roman" panose="02020603050405020304" pitchFamily="18" charset="0"/>
                        </a:rPr>
                        <a:t>tu</a:t>
                      </a: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effectLst/>
                          <a:latin typeface="Times New Roman" panose="02020603050405020304" pitchFamily="18" charset="0"/>
                          <a:ea typeface="Arial" panose="020B0604020202020204" pitchFamily="34" charset="0"/>
                          <a:cs typeface="Times New Roman" panose="02020603050405020304" pitchFamily="18" charset="0"/>
                        </a:rPr>
                        <a:t>từ</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696592"/>
                  </a:ext>
                </a:extLst>
              </a:tr>
              <a:tr h="3620779">
                <a:tc>
                  <a:txBody>
                    <a:bodyPr/>
                    <a:lstStyle/>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a. </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Than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ôi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Thời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oanh</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liệt</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nay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còn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đâu</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Thế</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Lữ</a:t>
                      </a:r>
                      <a:r>
                        <a:rPr lang="en-US" sz="2400" dirty="0" smtClean="0">
                          <a:effectLst/>
                          <a:latin typeface="Times New Roman" panose="02020603050405020304" pitchFamily="18" charset="0"/>
                          <a:ea typeface="Arial" panose="020B0604020202020204" pitchFamily="34" charset="0"/>
                          <a:cs typeface="Times New Roman" panose="02020603050405020304" pitchFamily="18" charset="0"/>
                        </a:rPr>
                        <a:t>)</a:t>
                      </a:r>
                    </a:p>
                    <a:p>
                      <a:pPr>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880561"/>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001" y="42036"/>
            <a:ext cx="2603634" cy="583640"/>
          </a:xfrm>
          <a:prstGeom prst="rect">
            <a:avLst/>
          </a:prstGeom>
        </p:spPr>
      </p:pic>
      <p:sp>
        <p:nvSpPr>
          <p:cNvPr id="4" name="Rectangle 3"/>
          <p:cNvSpPr/>
          <p:nvPr/>
        </p:nvSpPr>
        <p:spPr>
          <a:xfrm>
            <a:off x="3576491" y="3509373"/>
            <a:ext cx="3776996" cy="524567"/>
          </a:xfrm>
          <a:prstGeom prst="rect">
            <a:avLst/>
          </a:prstGeom>
        </p:spPr>
        <p:txBody>
          <a:bodyPr wrap="none">
            <a:spAutoFit/>
          </a:bodyPr>
          <a:lstStyle/>
          <a:p>
            <a:pPr lvl="0">
              <a:lnSpc>
                <a:spcPct val="130000"/>
              </a:lnSpc>
              <a:tabLst>
                <a:tab pos="1386840" algn="l"/>
              </a:tabLst>
            </a:pPr>
            <a:r>
              <a:rPr lang="en-US" sz="2400" b="1"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Thời</a:t>
            </a:r>
            <a:r>
              <a:rPr lang="en-US" sz="2400" b="1"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oanh</a:t>
            </a:r>
            <a:r>
              <a:rPr lang="en-US" sz="2400" b="1"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liệt</a:t>
            </a:r>
            <a:r>
              <a:rPr lang="en-US" sz="2400" b="1"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nay </a:t>
            </a:r>
            <a:r>
              <a:rPr lang="en-US" sz="2400" b="1"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còn</a:t>
            </a:r>
            <a:r>
              <a:rPr lang="en-US" sz="2400" b="1"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đâu</a:t>
            </a:r>
            <a:r>
              <a:rPr lang="en-US" sz="2400" b="1"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a:t>
            </a:r>
            <a:endParaRPr lang="en-US" sz="24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7453745" y="3131127"/>
            <a:ext cx="3934692" cy="2677656"/>
          </a:xfrm>
          <a:prstGeom prst="rect">
            <a:avLst/>
          </a:prstGeom>
        </p:spPr>
        <p:txBody>
          <a:bodyPr wrap="square">
            <a:spAutoFit/>
          </a:bodyPr>
          <a:lstStyle/>
          <a:p>
            <a:pPr algn="just"/>
            <a:r>
              <a:rPr lang="en-US" sz="2800" i="1" dirty="0" err="1" smtClean="0">
                <a:solidFill>
                  <a:srgbClr val="FF0000"/>
                </a:solidFill>
                <a:latin typeface="Times New Roman" panose="02020603050405020304" pitchFamily="18" charset="0"/>
                <a:ea typeface="Times New Roman" panose="02020603050405020304" pitchFamily="18" charset="0"/>
              </a:rPr>
              <a:t>Là</a:t>
            </a:r>
            <a:r>
              <a:rPr lang="en-US" sz="2800" i="1" dirty="0" smtClean="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lời</a:t>
            </a:r>
            <a:r>
              <a:rPr lang="en-US" sz="2800" i="1" dirty="0">
                <a:solidFill>
                  <a:srgbClr val="FF0000"/>
                </a:solidFill>
                <a:latin typeface="Times New Roman" panose="02020603050405020304" pitchFamily="18" charset="0"/>
                <a:ea typeface="Times New Roman" panose="02020603050405020304" pitchFamily="18" charset="0"/>
              </a:rPr>
              <a:t> than </a:t>
            </a:r>
            <a:r>
              <a:rPr lang="en-US" sz="2800" i="1" dirty="0" err="1">
                <a:solidFill>
                  <a:srgbClr val="FF0000"/>
                </a:solidFill>
                <a:latin typeface="Times New Roman" panose="02020603050405020304" pitchFamily="18" charset="0"/>
                <a:ea typeface="Times New Roman" panose="02020603050405020304" pitchFamily="18" charset="0"/>
              </a:rPr>
              <a:t>của</a:t>
            </a:r>
            <a:r>
              <a:rPr lang="en-US" sz="2800" i="1" dirty="0">
                <a:solidFill>
                  <a:srgbClr val="FF0000"/>
                </a:solidFill>
                <a:latin typeface="Times New Roman" panose="02020603050405020304" pitchFamily="18" charset="0"/>
                <a:ea typeface="Times New Roman" panose="02020603050405020304" pitchFamily="18" charset="0"/>
              </a:rPr>
              <a:t> con </a:t>
            </a:r>
            <a:r>
              <a:rPr lang="en-US" sz="2800" i="1" dirty="0" err="1">
                <a:solidFill>
                  <a:srgbClr val="FF0000"/>
                </a:solidFill>
                <a:latin typeface="Times New Roman" panose="02020603050405020304" pitchFamily="18" charset="0"/>
                <a:ea typeface="Times New Roman" panose="02020603050405020304" pitchFamily="18" charset="0"/>
              </a:rPr>
              <a:t>hổ</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trong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vườn</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bách</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thú</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thể</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hiện</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sự</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nuối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tiếc</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quá</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khứ</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huy</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hoàng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oanh</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liệt</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khi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còn</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được</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tung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hoành</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trong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rừng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sâu</a:t>
            </a:r>
            <a:r>
              <a:rPr lang="en-US" sz="2800" i="1" dirty="0">
                <a:solidFill>
                  <a:srgbClr val="FF0000"/>
                </a:solidFill>
                <a:latin typeface="Times New Roman" panose="02020603050405020304" pitchFamily="18" charset="0"/>
                <a:ea typeface="Times New Roman" panose="02020603050405020304" pitchFamily="18" charset="0"/>
              </a:rPr>
              <a:t>).</a:t>
            </a:r>
            <a:endParaRPr lang="en-US" sz="2800" i="1" dirty="0">
              <a:solidFill>
                <a:srgbClr val="FF0000"/>
              </a:solidFill>
            </a:endParaRPr>
          </a:p>
        </p:txBody>
      </p:sp>
      <p:pic>
        <p:nvPicPr>
          <p:cNvPr id="6"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1418" y="4069997"/>
            <a:ext cx="2028519" cy="2710873"/>
          </a:xfrm>
          <a:prstGeom prst="rect">
            <a:avLst/>
          </a:prstGeom>
        </p:spPr>
      </p:pic>
      <p:pic>
        <p:nvPicPr>
          <p:cNvPr id="7"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217360">
            <a:off x="1994192" y="4375718"/>
            <a:ext cx="1880698" cy="2535382"/>
          </a:xfrm>
          <a:prstGeom prst="rect">
            <a:avLst/>
          </a:prstGeom>
        </p:spPr>
      </p:pic>
      <p:pic>
        <p:nvPicPr>
          <p:cNvPr id="8"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473286">
            <a:off x="700457" y="4640382"/>
            <a:ext cx="2192091" cy="2359607"/>
          </a:xfrm>
          <a:prstGeom prst="rect">
            <a:avLst/>
          </a:prstGeom>
        </p:spPr>
      </p:pic>
    </p:spTree>
    <p:extLst>
      <p:ext uri="{BB962C8B-B14F-4D97-AF65-F5344CB8AC3E}">
        <p14:creationId xmlns:p14="http://schemas.microsoft.com/office/powerpoint/2010/main" val="29762789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34594900"/>
              </p:ext>
            </p:extLst>
          </p:nvPr>
        </p:nvGraphicFramePr>
        <p:xfrm>
          <a:off x="176001" y="941195"/>
          <a:ext cx="11600873" cy="5658422"/>
        </p:xfrm>
        <a:graphic>
          <a:graphicData uri="http://schemas.openxmlformats.org/drawingml/2006/table">
            <a:tbl>
              <a:tblPr firstRow="1" firstCol="1" bandRow="1"/>
              <a:tblGrid>
                <a:gridCol w="4562254">
                  <a:extLst>
                    <a:ext uri="{9D8B030D-6E8A-4147-A177-3AD203B41FA5}">
                      <a16:colId xmlns:a16="http://schemas.microsoft.com/office/drawing/2014/main" val="2761033713"/>
                    </a:ext>
                  </a:extLst>
                </a:gridCol>
                <a:gridCol w="4036290">
                  <a:extLst>
                    <a:ext uri="{9D8B030D-6E8A-4147-A177-3AD203B41FA5}">
                      <a16:colId xmlns:a16="http://schemas.microsoft.com/office/drawing/2014/main" val="1447274998"/>
                    </a:ext>
                  </a:extLst>
                </a:gridCol>
                <a:gridCol w="3002329">
                  <a:extLst>
                    <a:ext uri="{9D8B030D-6E8A-4147-A177-3AD203B41FA5}">
                      <a16:colId xmlns:a16="http://schemas.microsoft.com/office/drawing/2014/main" val="2685968138"/>
                    </a:ext>
                  </a:extLst>
                </a:gridCol>
              </a:tblGrid>
              <a:tr h="0">
                <a:tc gridSpan="3">
                  <a:txBody>
                    <a:bodyPr/>
                    <a:lstStyle/>
                    <a:p>
                      <a:pPr algn="ctr">
                        <a:lnSpc>
                          <a:spcPct val="130000"/>
                        </a:lnSpc>
                        <a:spcAft>
                          <a:spcPts val="0"/>
                        </a:spcAft>
                        <a:tabLst>
                          <a:tab pos="1386840" algn="l"/>
                        </a:tabLst>
                      </a:pPr>
                      <a:r>
                        <a:rPr lang="vi-VN" sz="24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04:</a:t>
                      </a:r>
                      <a:r>
                        <a:rPr lang="vi-VN" sz="24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3, trang 44.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 định câu hỏi tu từ</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trong những câu dưới đây. Nêu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câu hỏi tu từ đó.</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630325"/>
                  </a:ext>
                </a:extLst>
              </a:tr>
              <a:tr h="0">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Câu hỏi tu từ</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696592"/>
                  </a:ext>
                </a:extLst>
              </a:tr>
              <a:tr h="0">
                <a:tc>
                  <a:txBody>
                    <a:bodyPr/>
                    <a:lstStyle/>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Vì</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sao</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hỡi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miền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Nam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yêu</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dấu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Người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không</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hề</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tiếc</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máu</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hi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sinh</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Vì</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sao</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hỡi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miền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Nam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chiến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đấu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Người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hiên</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ngang</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không</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chịu</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cúi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mình</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baseline="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smtClean="0">
                          <a:effectLst/>
                          <a:latin typeface="Times New Roman" panose="02020603050405020304" pitchFamily="18" charset="0"/>
                          <a:ea typeface="Arial" panose="020B0604020202020204" pitchFamily="34" charset="0"/>
                          <a:cs typeface="Times New Roman" panose="02020603050405020304" pitchFamily="18" charset="0"/>
                        </a:rPr>
                        <a:t>(</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Tố</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Hữu</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nl-NL" sz="2400" b="1" dirty="0" smtClean="0">
                        <a:effectLst/>
                        <a:latin typeface="Times New Roman" panose="02020603050405020304" pitchFamily="18" charset="0"/>
                        <a:ea typeface="Arial" panose="020B0604020202020204" pitchFamily="34" charset="0"/>
                        <a:cs typeface="Times New Roman" panose="02020603050405020304" pitchFamily="18" charset="0"/>
                      </a:endParaRPr>
                    </a:p>
                    <a:p>
                      <a:pPr>
                        <a:lnSpc>
                          <a:spcPct val="130000"/>
                        </a:lnSpc>
                        <a:spcAft>
                          <a:spcPts val="0"/>
                        </a:spcAft>
                        <a:tabLst>
                          <a:tab pos="1386840" algn="l"/>
                        </a:tabLst>
                      </a:pPr>
                      <a:endParaRPr lang="nl-NL"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nl-NL"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749178"/>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001" y="155269"/>
            <a:ext cx="2603634" cy="673135"/>
          </a:xfrm>
          <a:prstGeom prst="rect">
            <a:avLst/>
          </a:prstGeom>
        </p:spPr>
      </p:pic>
      <p:sp>
        <p:nvSpPr>
          <p:cNvPr id="4" name="Rectangle 3"/>
          <p:cNvSpPr/>
          <p:nvPr/>
        </p:nvSpPr>
        <p:spPr>
          <a:xfrm>
            <a:off x="4775202" y="3149723"/>
            <a:ext cx="3943926" cy="2308324"/>
          </a:xfrm>
          <a:prstGeom prst="rect">
            <a:avLst/>
          </a:prstGeom>
        </p:spPr>
        <p:txBody>
          <a:bodyPr wrap="square">
            <a:spAutoFit/>
          </a:bodyPr>
          <a:lstStyle/>
          <a:p>
            <a:pPr algn="just"/>
            <a:r>
              <a:rPr lang="en-US" sz="2400" i="1" dirty="0">
                <a:latin typeface="Times New Roman" panose="02020603050405020304" pitchFamily="18" charset="0"/>
                <a:ea typeface="Times New Roman" panose="02020603050405020304" pitchFamily="18" charset="0"/>
              </a:rPr>
              <a:t>“</a:t>
            </a:r>
            <a:r>
              <a:rPr lang="en-US" sz="2400" i="1" dirty="0" err="1">
                <a:latin typeface="Times New Roman" panose="02020603050405020304" pitchFamily="18" charset="0"/>
                <a:ea typeface="Times New Roman" panose="02020603050405020304" pitchFamily="18" charset="0"/>
              </a:rPr>
              <a:t>Vì</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sao</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hỡi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miền</a:t>
            </a:r>
            <a:r>
              <a:rPr lang="en-US" sz="2400" i="1" dirty="0">
                <a:latin typeface="Times New Roman" panose="02020603050405020304" pitchFamily="18" charset="0"/>
                <a:ea typeface="Times New Roman" panose="02020603050405020304" pitchFamily="18" charset="0"/>
              </a:rPr>
              <a:t> Nam </a:t>
            </a:r>
            <a:r>
              <a:rPr lang="en-US" sz="2400" i="1" dirty="0" err="1">
                <a:latin typeface="Times New Roman" panose="02020603050405020304" pitchFamily="18" charset="0"/>
                <a:ea typeface="Times New Roman" panose="02020603050405020304" pitchFamily="18" charset="0"/>
              </a:rPr>
              <a:t>yêu</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dấu</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Người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không</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hề</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tiếc</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máu</a:t>
            </a:r>
            <a:r>
              <a:rPr lang="en-US" sz="2400" i="1" dirty="0">
                <a:latin typeface="Times New Roman" panose="02020603050405020304" pitchFamily="18" charset="0"/>
                <a:ea typeface="Times New Roman" panose="02020603050405020304" pitchFamily="18" charset="0"/>
              </a:rPr>
              <a:t> hi </a:t>
            </a:r>
            <a:r>
              <a:rPr lang="en-US" sz="2400" i="1" dirty="0" err="1">
                <a:latin typeface="Times New Roman" panose="02020603050405020304" pitchFamily="18" charset="0"/>
                <a:ea typeface="Times New Roman" panose="02020603050405020304" pitchFamily="18" charset="0"/>
              </a:rPr>
              <a:t>sinh</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vì</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sao</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Vì</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sao</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hỡi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miền</a:t>
            </a:r>
            <a:r>
              <a:rPr lang="en-US" sz="2400" i="1" dirty="0">
                <a:latin typeface="Times New Roman" panose="02020603050405020304" pitchFamily="18" charset="0"/>
                <a:ea typeface="Times New Roman" panose="02020603050405020304" pitchFamily="18" charset="0"/>
              </a:rPr>
              <a:t> Nam </a:t>
            </a:r>
            <a:r>
              <a:rPr lang="en-US" sz="2400" i="1" dirty="0" err="1">
                <a:latin typeface="Times New Roman" panose="02020603050405020304" pitchFamily="18" charset="0"/>
                <a:ea typeface="Times New Roman" panose="02020603050405020304" pitchFamily="18" charset="0"/>
              </a:rPr>
              <a:t>chiến</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đấu</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Người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hiên</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ngang</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không</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chịu</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cúi</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mình</a:t>
            </a:r>
            <a:r>
              <a:rPr lang="en-US" sz="2400" i="1" dirty="0">
                <a:latin typeface="Times New Roman" panose="02020603050405020304" pitchFamily="18" charset="0"/>
                <a:ea typeface="Times New Roman" panose="02020603050405020304" pitchFamily="18" charset="0"/>
              </a:rPr>
              <a:t>?”,</a:t>
            </a:r>
            <a:r>
              <a:rPr lang="en-US" sz="2400" dirty="0">
                <a:latin typeface="Times New Roman" panose="02020603050405020304" pitchFamily="18" charset="0"/>
                <a:ea typeface="Times New Roman" panose="02020603050405020304" pitchFamily="18" charset="0"/>
              </a:rPr>
              <a:t> </a:t>
            </a:r>
            <a:endParaRPr lang="en-US" sz="2400" dirty="0"/>
          </a:p>
        </p:txBody>
      </p:sp>
      <p:sp>
        <p:nvSpPr>
          <p:cNvPr id="5" name="Rectangle 4"/>
          <p:cNvSpPr/>
          <p:nvPr/>
        </p:nvSpPr>
        <p:spPr>
          <a:xfrm>
            <a:off x="8936948" y="3288146"/>
            <a:ext cx="2673161" cy="2677656"/>
          </a:xfrm>
          <a:prstGeom prst="rect">
            <a:avLst/>
          </a:prstGeom>
        </p:spPr>
        <p:txBody>
          <a:bodyPr wrap="square">
            <a:spAutoFit/>
          </a:bodyPr>
          <a:lstStyle/>
          <a:p>
            <a:pPr algn="just"/>
            <a:r>
              <a:rPr lang="en-US" sz="2400" i="1" dirty="0" err="1" smtClean="0">
                <a:solidFill>
                  <a:srgbClr val="FF0000"/>
                </a:solidFill>
                <a:latin typeface="Times New Roman" panose="02020603050405020304" pitchFamily="18" charset="0"/>
                <a:ea typeface="Times New Roman" panose="02020603050405020304" pitchFamily="18" charset="0"/>
              </a:rPr>
              <a:t>Thể</a:t>
            </a:r>
            <a:r>
              <a:rPr lang="en-US" sz="2400" i="1" dirty="0" smtClean="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hiện</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sự</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khâm</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phục</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tinh</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thần</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chiến</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đấu</a:t>
            </a:r>
            <a:r>
              <a:rPr lang="en-US" sz="2400" i="1" dirty="0">
                <a:solidFill>
                  <a:srgbClr val="FF0000"/>
                </a:solidFill>
                <a:latin typeface="Times New Roman" panose="02020603050405020304" pitchFamily="18" charset="0"/>
                <a:ea typeface="Times New Roman" panose="02020603050405020304" pitchFamily="18" charset="0"/>
              </a:rPr>
              <a:t>, ý </a:t>
            </a:r>
            <a:r>
              <a:rPr lang="en-US" sz="2400" i="1" dirty="0" err="1">
                <a:solidFill>
                  <a:srgbClr val="FF0000"/>
                </a:solidFill>
                <a:latin typeface="Times New Roman" panose="02020603050405020304" pitchFamily="18" charset="0"/>
                <a:ea typeface="Times New Roman" panose="02020603050405020304" pitchFamily="18" charset="0"/>
              </a:rPr>
              <a:t>chí</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chiến</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đấu</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của</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người</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miền</a:t>
            </a:r>
            <a:r>
              <a:rPr lang="en-US" sz="2400" i="1" dirty="0">
                <a:solidFill>
                  <a:srgbClr val="FF0000"/>
                </a:solidFill>
                <a:latin typeface="Times New Roman" panose="02020603050405020304" pitchFamily="18" charset="0"/>
                <a:ea typeface="Times New Roman" panose="02020603050405020304" pitchFamily="18" charset="0"/>
              </a:rPr>
              <a:t> Nam </a:t>
            </a:r>
            <a:r>
              <a:rPr lang="en-US" sz="2400" i="1" dirty="0" err="1">
                <a:solidFill>
                  <a:srgbClr val="FF0000"/>
                </a:solidFill>
                <a:latin typeface="Times New Roman" panose="02020603050405020304" pitchFamily="18" charset="0"/>
                <a:ea typeface="Times New Roman" panose="02020603050405020304" pitchFamily="18" charset="0"/>
              </a:rPr>
              <a:t>đau</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thương</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và</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anh</a:t>
            </a:r>
            <a:r>
              <a:rPr lang="en-US" sz="2400" i="1" dirty="0">
                <a:solidFill>
                  <a:srgbClr val="FF0000"/>
                </a:solidFill>
                <a:latin typeface="Times New Roman" panose="02020603050405020304" pitchFamily="18" charset="0"/>
                <a:ea typeface="Times New Roman" panose="02020603050405020304" pitchFamily="18" charset="0"/>
              </a:rPr>
              <a:t> </a:t>
            </a:r>
            <a:r>
              <a:rPr lang="en-US" sz="2400" i="1" dirty="0" err="1">
                <a:solidFill>
                  <a:srgbClr val="FF0000"/>
                </a:solidFill>
                <a:latin typeface="Times New Roman" panose="02020603050405020304" pitchFamily="18" charset="0"/>
                <a:ea typeface="Times New Roman" panose="02020603050405020304" pitchFamily="18" charset="0"/>
              </a:rPr>
              <a:t>dũng</a:t>
            </a:r>
            <a:r>
              <a:rPr lang="en-US" sz="2400" i="1" dirty="0">
                <a:solidFill>
                  <a:srgbClr val="FF0000"/>
                </a:solidFill>
                <a:latin typeface="Times New Roman" panose="02020603050405020304" pitchFamily="18" charset="0"/>
                <a:ea typeface="Times New Roman" panose="02020603050405020304" pitchFamily="18" charset="0"/>
              </a:rPr>
              <a:t>.</a:t>
            </a:r>
            <a:endParaRPr lang="en-US" sz="2400" i="1" dirty="0">
              <a:solidFill>
                <a:srgbClr val="FF0000"/>
              </a:solidFill>
            </a:endParaRPr>
          </a:p>
        </p:txBody>
      </p:sp>
    </p:spTree>
    <p:extLst>
      <p:ext uri="{BB962C8B-B14F-4D97-AF65-F5344CB8AC3E}">
        <p14:creationId xmlns:p14="http://schemas.microsoft.com/office/powerpoint/2010/main" val="24902429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54838802"/>
              </p:ext>
            </p:extLst>
          </p:nvPr>
        </p:nvGraphicFramePr>
        <p:xfrm>
          <a:off x="176001" y="1107449"/>
          <a:ext cx="11600873" cy="5088066"/>
        </p:xfrm>
        <a:graphic>
          <a:graphicData uri="http://schemas.openxmlformats.org/drawingml/2006/table">
            <a:tbl>
              <a:tblPr firstRow="1" firstCol="1" bandRow="1"/>
              <a:tblGrid>
                <a:gridCol w="5107199">
                  <a:extLst>
                    <a:ext uri="{9D8B030D-6E8A-4147-A177-3AD203B41FA5}">
                      <a16:colId xmlns:a16="http://schemas.microsoft.com/office/drawing/2014/main" val="2761033713"/>
                    </a:ext>
                  </a:extLst>
                </a:gridCol>
                <a:gridCol w="3325091">
                  <a:extLst>
                    <a:ext uri="{9D8B030D-6E8A-4147-A177-3AD203B41FA5}">
                      <a16:colId xmlns:a16="http://schemas.microsoft.com/office/drawing/2014/main" val="1447274998"/>
                    </a:ext>
                  </a:extLst>
                </a:gridCol>
                <a:gridCol w="3168583">
                  <a:extLst>
                    <a:ext uri="{9D8B030D-6E8A-4147-A177-3AD203B41FA5}">
                      <a16:colId xmlns:a16="http://schemas.microsoft.com/office/drawing/2014/main" val="2685968138"/>
                    </a:ext>
                  </a:extLst>
                </a:gridCol>
              </a:tblGrid>
              <a:tr h="0">
                <a:tc gridSpan="3">
                  <a:txBody>
                    <a:bodyPr/>
                    <a:lstStyle/>
                    <a:p>
                      <a:pPr algn="ctr">
                        <a:lnSpc>
                          <a:spcPct val="130000"/>
                        </a:lnSpc>
                        <a:spcAft>
                          <a:spcPts val="0"/>
                        </a:spcAft>
                        <a:tabLst>
                          <a:tab pos="1386840" algn="l"/>
                        </a:tabLst>
                      </a:pPr>
                      <a:r>
                        <a:rPr lang="vi-VN" sz="24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Phiếu HT số 04:</a:t>
                      </a:r>
                      <a:r>
                        <a:rPr lang="vi-VN" sz="24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Bài tập 3, trang 44.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Xác định câu hỏi tu từ</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trong những câu dưới đây. Nêu </a:t>
                      </a:r>
                      <a:r>
                        <a:rPr lang="en-US" sz="24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tác dụng</a:t>
                      </a: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của mỗi câu hỏi tu từ đó.</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630325"/>
                  </a:ext>
                </a:extLst>
              </a:tr>
              <a:tr h="0">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en-US" sz="2400" b="1">
                          <a:effectLst/>
                          <a:latin typeface="Times New Roman" panose="02020603050405020304" pitchFamily="18" charset="0"/>
                          <a:ea typeface="Arial" panose="020B0604020202020204" pitchFamily="34" charset="0"/>
                          <a:cs typeface="Times New Roman" panose="02020603050405020304" pitchFamily="18" charset="0"/>
                        </a:rPr>
                        <a:t>Câu hỏi tu từ</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2400" b="1">
                          <a:effectLst/>
                          <a:latin typeface="Times New Roman" panose="02020603050405020304" pitchFamily="18" charset="0"/>
                          <a:ea typeface="Arial" panose="020B0604020202020204" pitchFamily="34" charset="0"/>
                          <a:cs typeface="Times New Roman" panose="02020603050405020304" pitchFamily="18" charset="0"/>
                        </a:rPr>
                        <a:t>Tác dụng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696592"/>
                  </a:ext>
                </a:extLst>
              </a:tr>
              <a:tr h="0">
                <a:tc>
                  <a:txBody>
                    <a:bodyPr/>
                    <a:lstStyle/>
                    <a:p>
                      <a:pPr>
                        <a:lnSpc>
                          <a:spcPct val="130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c. </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Con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gái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tôi</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vẽ</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effectLst/>
                          <a:latin typeface="Times New Roman" panose="02020603050405020304" pitchFamily="18" charset="0"/>
                          <a:ea typeface="Arial" panose="020B0604020202020204" pitchFamily="34" charset="0"/>
                          <a:cs typeface="Times New Roman" panose="02020603050405020304" pitchFamily="18" charset="0"/>
                        </a:rPr>
                        <a:t>đấy</a:t>
                      </a:r>
                      <a:r>
                        <a:rPr lang="en-US" sz="2400" i="1" dirty="0">
                          <a:effectLst/>
                          <a:latin typeface="Times New Roman" panose="02020603050405020304" pitchFamily="18" charset="0"/>
                          <a:ea typeface="Arial" panose="020B0604020202020204" pitchFamily="34" charset="0"/>
                          <a:cs typeface="Times New Roman" panose="02020603050405020304" pitchFamily="18" charset="0"/>
                        </a:rPr>
                        <a:t> ư?</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Tạ</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Duy</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Anh</a:t>
                      </a:r>
                      <a:r>
                        <a:rPr lang="en-US" sz="2400" dirty="0" smtClean="0">
                          <a:effectLst/>
                          <a:latin typeface="Times New Roman" panose="02020603050405020304" pitchFamily="18" charset="0"/>
                          <a:ea typeface="Arial" panose="020B0604020202020204" pitchFamily="34" charset="0"/>
                          <a:cs typeface="Times New Roman" panose="02020603050405020304" pitchFamily="18" charset="0"/>
                        </a:rPr>
                        <a:t>)</a:t>
                      </a:r>
                    </a:p>
                    <a:p>
                      <a:pPr>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nl-NL" sz="24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2184089"/>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001" y="155269"/>
            <a:ext cx="2603634" cy="673135"/>
          </a:xfrm>
          <a:prstGeom prst="rect">
            <a:avLst/>
          </a:prstGeom>
        </p:spPr>
      </p:pic>
      <p:sp>
        <p:nvSpPr>
          <p:cNvPr id="4" name="Rectangle 3"/>
          <p:cNvSpPr/>
          <p:nvPr/>
        </p:nvSpPr>
        <p:spPr>
          <a:xfrm>
            <a:off x="5673183" y="3237251"/>
            <a:ext cx="2914580" cy="461665"/>
          </a:xfrm>
          <a:prstGeom prst="rect">
            <a:avLst/>
          </a:prstGeom>
        </p:spPr>
        <p:txBody>
          <a:bodyPr wrap="none">
            <a:spAutoFit/>
          </a:bodyPr>
          <a:lstStyle/>
          <a:p>
            <a:r>
              <a:rPr lang="en-US" sz="24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Con </a:t>
            </a:r>
            <a:r>
              <a:rPr lang="en-US" sz="2400"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gái</a:t>
            </a:r>
            <a:r>
              <a:rPr lang="en-US" sz="24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tôi</a:t>
            </a:r>
            <a:r>
              <a:rPr lang="en-US" sz="24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vẽ</a:t>
            </a:r>
            <a:r>
              <a:rPr lang="en-US" sz="24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sz="2400"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đấy</a:t>
            </a:r>
            <a:r>
              <a:rPr lang="en-US" sz="24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ư?</a:t>
            </a:r>
            <a:r>
              <a:rPr lang="en-US" sz="2400"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endParaRPr lang="en-US" dirty="0"/>
          </a:p>
        </p:txBody>
      </p:sp>
      <p:sp>
        <p:nvSpPr>
          <p:cNvPr id="5" name="Rectangle 4"/>
          <p:cNvSpPr/>
          <p:nvPr/>
        </p:nvSpPr>
        <p:spPr>
          <a:xfrm>
            <a:off x="8702598" y="3237251"/>
            <a:ext cx="2796675" cy="2246769"/>
          </a:xfrm>
          <a:prstGeom prst="rect">
            <a:avLst/>
          </a:prstGeom>
        </p:spPr>
        <p:txBody>
          <a:bodyPr wrap="square">
            <a:spAutoFit/>
          </a:bodyPr>
          <a:lstStyle/>
          <a:p>
            <a:pPr algn="just"/>
            <a:r>
              <a:rPr lang="en-US" sz="2800" i="1" dirty="0" err="1" smtClean="0">
                <a:solidFill>
                  <a:srgbClr val="FF0000"/>
                </a:solidFill>
                <a:latin typeface="Times New Roman" panose="02020603050405020304" pitchFamily="18" charset="0"/>
                <a:ea typeface="Times New Roman" panose="02020603050405020304" pitchFamily="18" charset="0"/>
              </a:rPr>
              <a:t>Người</a:t>
            </a:r>
            <a:r>
              <a:rPr lang="en-US" sz="2800" i="1" dirty="0" smtClean="0">
                <a:solidFill>
                  <a:srgbClr val="FF0000"/>
                </a:solidFill>
                <a:latin typeface="Times New Roman" panose="02020603050405020304" pitchFamily="18" charset="0"/>
                <a:ea typeface="Times New Roman" panose="02020603050405020304" pitchFamily="18" charset="0"/>
              </a:rPr>
              <a:t> </a:t>
            </a:r>
            <a:r>
              <a:rPr lang="en-US" sz="2800" i="1" dirty="0">
                <a:solidFill>
                  <a:srgbClr val="FF0000"/>
                </a:solidFill>
                <a:latin typeface="Times New Roman" panose="02020603050405020304" pitchFamily="18" charset="0"/>
                <a:ea typeface="Times New Roman" panose="02020603050405020304" pitchFamily="18" charset="0"/>
              </a:rPr>
              <a:t>cha </a:t>
            </a:r>
            <a:r>
              <a:rPr lang="en-US" sz="2800" i="1" dirty="0" err="1">
                <a:solidFill>
                  <a:srgbClr val="FF0000"/>
                </a:solidFill>
                <a:latin typeface="Times New Roman" panose="02020603050405020304" pitchFamily="18" charset="0"/>
                <a:ea typeface="Times New Roman" panose="02020603050405020304" pitchFamily="18" charset="0"/>
              </a:rPr>
              <a:t>biểu</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lộ</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sự</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ngạc</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nhiên</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vui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mừng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khi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nhận</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ra</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tài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năng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hội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họa</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của</a:t>
            </a:r>
            <a:r>
              <a:rPr lang="en-US" sz="2800" i="1" dirty="0">
                <a:solidFill>
                  <a:srgbClr val="FF0000"/>
                </a:solidFill>
                <a:latin typeface="Times New Roman" panose="02020603050405020304" pitchFamily="18" charset="0"/>
                <a:ea typeface="Times New Roman" panose="02020603050405020304" pitchFamily="18" charset="0"/>
              </a:rPr>
              <a:t> con </a:t>
            </a:r>
            <a:r>
              <a:rPr lang="en-US" sz="2800" i="1" dirty="0" err="1">
                <a:solidFill>
                  <a:srgbClr val="FF0000"/>
                </a:solidFill>
                <a:latin typeface="Times New Roman" panose="02020603050405020304" pitchFamily="18" charset="0"/>
                <a:ea typeface="Times New Roman" panose="02020603050405020304" pitchFamily="18" charset="0"/>
              </a:rPr>
              <a:t>gái</a:t>
            </a:r>
            <a:r>
              <a:rPr lang="en-US" sz="2800" i="1" dirty="0">
                <a:solidFill>
                  <a:srgbClr val="FF0000"/>
                </a:solidFill>
                <a:latin typeface="Times New Roman" panose="02020603050405020304" pitchFamily="18" charset="0"/>
                <a:ea typeface="Times New Roman" panose="02020603050405020304" pitchFamily="18" charset="0"/>
              </a:rPr>
              <a:t>. </a:t>
            </a:r>
            <a:endParaRPr lang="en-US" sz="2800" i="1" dirty="0">
              <a:solidFill>
                <a:srgbClr val="FF0000"/>
              </a:solidFill>
            </a:endParaRPr>
          </a:p>
        </p:txBody>
      </p:sp>
      <p:pic>
        <p:nvPicPr>
          <p:cNvPr id="6"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7808" y="4073236"/>
            <a:ext cx="2028519" cy="2710873"/>
          </a:xfrm>
          <a:prstGeom prst="rect">
            <a:avLst/>
          </a:prstGeom>
        </p:spPr>
      </p:pic>
      <p:pic>
        <p:nvPicPr>
          <p:cNvPr id="7"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217360">
            <a:off x="1300582" y="4378957"/>
            <a:ext cx="1880698" cy="2535382"/>
          </a:xfrm>
          <a:prstGeom prst="rect">
            <a:avLst/>
          </a:prstGeom>
        </p:spPr>
      </p:pic>
      <p:pic>
        <p:nvPicPr>
          <p:cNvPr id="8"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473286">
            <a:off x="6847" y="4643621"/>
            <a:ext cx="2192091" cy="2359607"/>
          </a:xfrm>
          <a:prstGeom prst="rect">
            <a:avLst/>
          </a:prstGeom>
        </p:spPr>
      </p:pic>
    </p:spTree>
    <p:extLst>
      <p:ext uri="{BB962C8B-B14F-4D97-AF65-F5344CB8AC3E}">
        <p14:creationId xmlns:p14="http://schemas.microsoft.com/office/powerpoint/2010/main" val="34219789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145" y="1206650"/>
            <a:ext cx="10612581" cy="51941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TextBox 1"/>
          <p:cNvSpPr txBox="1"/>
          <p:nvPr/>
        </p:nvSpPr>
        <p:spPr>
          <a:xfrm>
            <a:off x="3445164" y="249382"/>
            <a:ext cx="6982691" cy="707886"/>
          </a:xfrm>
          <a:prstGeom prst="rect">
            <a:avLst/>
          </a:prstGeom>
          <a:noFill/>
        </p:spPr>
        <p:txBody>
          <a:bodyPr wrap="square" rtlCol="0">
            <a:spAutoFit/>
          </a:bodyPr>
          <a:lstStyle/>
          <a:p>
            <a:r>
              <a:rPr lang="en-US" sz="4000" b="1" dirty="0" smtClean="0">
                <a:latin typeface="Times New Roman" panose="02020603050405020304" pitchFamily="18" charset="0"/>
                <a:cs typeface="Times New Roman" panose="02020603050405020304" pitchFamily="18" charset="0"/>
              </a:rPr>
              <a:t>TRÒ CHƠI TIẾP SỨC</a:t>
            </a:r>
            <a:endParaRPr lang="en-US" sz="4000" b="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375"/>
            <a:ext cx="2425825" cy="831893"/>
          </a:xfrm>
          <a:prstGeom prst="rect">
            <a:avLst/>
          </a:prstGeom>
        </p:spPr>
      </p:pic>
    </p:spTree>
    <p:extLst>
      <p:ext uri="{BB962C8B-B14F-4D97-AF65-F5344CB8AC3E}">
        <p14:creationId xmlns:p14="http://schemas.microsoft.com/office/powerpoint/2010/main" val="36071891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ặt đường gồ ghề - Báo Khánh Hòa điện t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18" y="825664"/>
            <a:ext cx="2838927" cy="201913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 name="Picture 6" descr="Anh-nen-song-bien-nhap-nho"/>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7963" y="823307"/>
            <a:ext cx="3114876" cy="2021493"/>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dong-suoi-nho-keu-roc-rach-1024x68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1633" y="3910532"/>
            <a:ext cx="2931679" cy="2194368"/>
          </a:xfrm>
          <a:prstGeom prst="rect">
            <a:avLst/>
          </a:prstGeom>
          <a:ln w="88900" cap="sq" cmpd="thickThin">
            <a:solidFill>
              <a:srgbClr val="000000"/>
            </a:solidFill>
            <a:prstDash val="solid"/>
            <a:miter lim="800000"/>
          </a:ln>
          <a:effectLst>
            <a:innerShdw blurRad="76200">
              <a:srgbClr val="000000"/>
            </a:innerShdw>
          </a:effectLst>
        </p:spPr>
      </p:pic>
      <p:pic>
        <p:nvPicPr>
          <p:cNvPr id="9" name="Picture 8" descr="Mo-thay-sam-chop-co-dang-so-kho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2430" y="3910532"/>
            <a:ext cx="3009062" cy="2296305"/>
          </a:xfrm>
          <a:prstGeom prst="rect">
            <a:avLst/>
          </a:prstGeom>
          <a:ln w="88900" cap="sq" cmpd="thickThin">
            <a:solidFill>
              <a:srgbClr val="000000"/>
            </a:solidFill>
            <a:prstDash val="solid"/>
            <a:miter lim="800000"/>
          </a:ln>
          <a:effectLst>
            <a:innerShdw blurRad="76200">
              <a:srgbClr val="000000"/>
            </a:innerShdw>
          </a:effectLst>
        </p:spPr>
      </p:pic>
      <p:pic>
        <p:nvPicPr>
          <p:cNvPr id="1028" name="Picture 4" descr="Đẹp từng cen-ti-met : 30 nữ công nhân lội ruộng cấy lúa giúp cụ U70 - Tin  nổi bật - Việt Giải Trí"/>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33061" y="823307"/>
            <a:ext cx="2738582" cy="202149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4" name="Picture 13" descr="tải xuống"/>
          <p:cNvPicPr/>
          <p:nvPr/>
        </p:nvPicPr>
        <p:blipFill>
          <a:blip r:embed="rId7">
            <a:extLst>
              <a:ext uri="{28A0092B-C50C-407E-A947-70E740481C1C}">
                <a14:useLocalDpi xmlns:a14="http://schemas.microsoft.com/office/drawing/2010/main" val="0"/>
              </a:ext>
            </a:extLst>
          </a:blip>
          <a:srcRect/>
          <a:stretch>
            <a:fillRect/>
          </a:stretch>
        </p:blipFill>
        <p:spPr bwMode="auto">
          <a:xfrm>
            <a:off x="8617528" y="3868512"/>
            <a:ext cx="2769648" cy="2278408"/>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491633" y="2914405"/>
            <a:ext cx="11296073" cy="954107"/>
          </a:xfrm>
          <a:prstGeom prst="rect">
            <a:avLst/>
          </a:prstGeom>
        </p:spPr>
        <p:txBody>
          <a:bodyPr wrap="square">
            <a:spAutoFit/>
          </a:bodyPr>
          <a:lstStyle/>
          <a:p>
            <a:pPr algn="just">
              <a:spcAft>
                <a:spcPts val="0"/>
              </a:spcAft>
            </a:pPr>
            <a:r>
              <a:rPr lang="en-US" sz="2800" b="1" dirty="0" err="1" smtClean="0">
                <a:solidFill>
                  <a:srgbClr val="FF0000"/>
                </a:solidFill>
                <a:effectLst/>
                <a:latin typeface="Times New Roman" panose="02020603050405020304" pitchFamily="18" charset="0"/>
                <a:ea typeface="Calibri" panose="020F0502020204030204" pitchFamily="34" charset="0"/>
              </a:rPr>
              <a:t>Yêu</a:t>
            </a:r>
            <a:r>
              <a:rPr lang="en-US" sz="2800" b="1" dirty="0" smtClean="0">
                <a:solidFill>
                  <a:srgbClr val="FF0000"/>
                </a:solidFill>
                <a:effectLst/>
                <a:latin typeface="Times New Roman" panose="02020603050405020304" pitchFamily="18" charset="0"/>
                <a:ea typeface="Calibri" panose="020F0502020204030204" pitchFamily="34" charset="0"/>
              </a:rPr>
              <a:t> </a:t>
            </a:r>
            <a:r>
              <a:rPr lang="en-US" sz="2800" b="1" dirty="0" err="1" smtClean="0">
                <a:solidFill>
                  <a:srgbClr val="FF0000"/>
                </a:solidFill>
                <a:effectLst/>
                <a:latin typeface="Times New Roman" panose="02020603050405020304" pitchFamily="18" charset="0"/>
                <a:ea typeface="Calibri" panose="020F0502020204030204" pitchFamily="34" charset="0"/>
              </a:rPr>
              <a:t>cầu</a:t>
            </a:r>
            <a:r>
              <a:rPr lang="en-US" sz="2800" b="1" dirty="0" smtClean="0">
                <a:solidFill>
                  <a:srgbClr val="FF0000"/>
                </a:solidFill>
                <a:effectLst/>
                <a:latin typeface="Times New Roman" panose="02020603050405020304" pitchFamily="18" charset="0"/>
                <a:ea typeface="Calibri" panose="020F0502020204030204" pitchFamily="34" charset="0"/>
              </a:rPr>
              <a:t>:</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Dùng</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các</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từ</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ngữ</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điền</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vào</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dấu</a:t>
            </a:r>
            <a:r>
              <a:rPr lang="en-US" sz="2800" dirty="0" smtClean="0">
                <a:solidFill>
                  <a:srgbClr val="FF0000"/>
                </a:solidFill>
                <a:effectLst/>
                <a:latin typeface="Times New Roman" panose="02020603050405020304" pitchFamily="18" charset="0"/>
                <a:ea typeface="Calibri" panose="020F0502020204030204" pitchFamily="34" charset="0"/>
              </a:rPr>
              <a:t> “…” </a:t>
            </a:r>
            <a:r>
              <a:rPr lang="en-US" sz="2800" dirty="0" err="1" smtClean="0">
                <a:solidFill>
                  <a:srgbClr val="FF0000"/>
                </a:solidFill>
                <a:effectLst/>
                <a:latin typeface="Times New Roman" panose="02020603050405020304" pitchFamily="18" charset="0"/>
                <a:ea typeface="Calibri" panose="020F0502020204030204" pitchFamily="34" charset="0"/>
              </a:rPr>
              <a:t>để</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miêu</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tả</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đặc</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điểm</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của</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các</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sự</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vật</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hiện</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tượng</a:t>
            </a:r>
            <a:r>
              <a:rPr lang="en-US" sz="2800" dirty="0" smtClean="0">
                <a:solidFill>
                  <a:srgbClr val="FF0000"/>
                </a:solidFill>
                <a:effectLst/>
                <a:latin typeface="Times New Roman" panose="02020603050405020304" pitchFamily="18" charset="0"/>
                <a:ea typeface="Calibri" panose="020F0502020204030204" pitchFamily="34" charset="0"/>
              </a:rPr>
              <a:t> </a:t>
            </a:r>
            <a:r>
              <a:rPr lang="en-US" sz="2800" dirty="0" err="1" smtClean="0">
                <a:solidFill>
                  <a:srgbClr val="FF0000"/>
                </a:solidFill>
                <a:effectLst/>
                <a:latin typeface="Times New Roman" panose="02020603050405020304" pitchFamily="18" charset="0"/>
                <a:ea typeface="Calibri" panose="020F0502020204030204" pitchFamily="34" charset="0"/>
              </a:rPr>
              <a:t>sau</a:t>
            </a:r>
            <a:r>
              <a:rPr lang="en-US" sz="2800" dirty="0" smtClean="0">
                <a:solidFill>
                  <a:srgbClr val="FF0000"/>
                </a:solidFill>
                <a:effectLst/>
                <a:latin typeface="Times New Roman" panose="02020603050405020304" pitchFamily="18" charset="0"/>
                <a:ea typeface="Calibri" panose="020F0502020204030204" pitchFamily="34" charset="0"/>
              </a:rPr>
              <a:t>:</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
        <p:nvSpPr>
          <p:cNvPr id="16" name="Rectangle 15"/>
          <p:cNvSpPr/>
          <p:nvPr/>
        </p:nvSpPr>
        <p:spPr>
          <a:xfrm>
            <a:off x="3685309" y="0"/>
            <a:ext cx="8372762" cy="652486"/>
          </a:xfrm>
          <a:prstGeom prst="rect">
            <a:avLst/>
          </a:prstGeom>
        </p:spPr>
        <p:txBody>
          <a:bodyPr wrap="square">
            <a:spAutoFit/>
          </a:bodyPr>
          <a:lstStyle/>
          <a:p>
            <a:pPr algn="just">
              <a:lnSpc>
                <a:spcPct val="130000"/>
              </a:lnSpc>
              <a:spcAft>
                <a:spcPts val="0"/>
              </a:spcAft>
            </a:pPr>
            <a:r>
              <a:rPr lang="en-US" sz="2800" b="1" dirty="0" smtClean="0">
                <a:solidFill>
                  <a:srgbClr val="FF0000"/>
                </a:solidFill>
                <a:effectLst/>
                <a:latin typeface="Times New Roman" panose="02020603050405020304" pitchFamily="18" charset="0"/>
                <a:ea typeface="Calibri" panose="020F0502020204030204" pitchFamily="34" charset="0"/>
              </a:rPr>
              <a:t>NHÌN HÌNH ĐOÁN CHỮ</a:t>
            </a:r>
            <a:r>
              <a:rPr lang="en-US" sz="2800" dirty="0" smtClean="0">
                <a:solidFill>
                  <a:srgbClr val="FF0000"/>
                </a:solidFill>
                <a:effectLst/>
                <a:latin typeface="Times New Roman" panose="02020603050405020304" pitchFamily="18" charset="0"/>
                <a:ea typeface="Calibri" panose="020F0502020204030204" pitchFamily="34" charset="0"/>
              </a:rPr>
              <a:t>: </a:t>
            </a:r>
            <a:endParaRPr lang="en-US" sz="2800" dirty="0" smtClean="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867152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1000" fill="hold"/>
                                        <p:tgtEl>
                                          <p:spTgt spid="1026"/>
                                        </p:tgtEl>
                                        <p:attrNameLst>
                                          <p:attrName>ppt_w</p:attrName>
                                        </p:attrNameLst>
                                      </p:cBhvr>
                                      <p:tavLst>
                                        <p:tav tm="0">
                                          <p:val>
                                            <p:fltVal val="0"/>
                                          </p:val>
                                        </p:tav>
                                        <p:tav tm="100000">
                                          <p:val>
                                            <p:strVal val="#ppt_w"/>
                                          </p:val>
                                        </p:tav>
                                      </p:tavLst>
                                    </p:anim>
                                    <p:anim calcmode="lin" valueType="num">
                                      <p:cBhvr>
                                        <p:cTn id="14" dur="1000" fill="hold"/>
                                        <p:tgtEl>
                                          <p:spTgt spid="1026"/>
                                        </p:tgtEl>
                                        <p:attrNameLst>
                                          <p:attrName>ppt_h</p:attrName>
                                        </p:attrNameLst>
                                      </p:cBhvr>
                                      <p:tavLst>
                                        <p:tav tm="0">
                                          <p:val>
                                            <p:fltVal val="0"/>
                                          </p:val>
                                        </p:tav>
                                        <p:tav tm="100000">
                                          <p:val>
                                            <p:strVal val="#ppt_h"/>
                                          </p:val>
                                        </p:tav>
                                      </p:tavLst>
                                    </p:anim>
                                    <p:anim calcmode="lin" valueType="num">
                                      <p:cBhvr>
                                        <p:cTn id="15" dur="1000" fill="hold"/>
                                        <p:tgtEl>
                                          <p:spTgt spid="1026"/>
                                        </p:tgtEl>
                                        <p:attrNameLst>
                                          <p:attrName>style.rotation</p:attrName>
                                        </p:attrNameLst>
                                      </p:cBhvr>
                                      <p:tavLst>
                                        <p:tav tm="0">
                                          <p:val>
                                            <p:fltVal val="90"/>
                                          </p:val>
                                        </p:tav>
                                        <p:tav tm="100000">
                                          <p:val>
                                            <p:fltVal val="0"/>
                                          </p:val>
                                        </p:tav>
                                      </p:tavLst>
                                    </p:anim>
                                    <p:animEffect transition="in" filter="fade">
                                      <p:cBhvr>
                                        <p:cTn id="16" dur="1000"/>
                                        <p:tgtEl>
                                          <p:spTgt spid="1026"/>
                                        </p:tgtEl>
                                      </p:cBhvr>
                                    </p:animEffect>
                                  </p:childTnLst>
                                </p:cTn>
                              </p:par>
                              <p:par>
                                <p:cTn id="17" presetID="3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anim calcmode="lin" valueType="num">
                                      <p:cBhvr>
                                        <p:cTn id="25" dur="1000" fill="hold"/>
                                        <p:tgtEl>
                                          <p:spTgt spid="1028"/>
                                        </p:tgtEl>
                                        <p:attrNameLst>
                                          <p:attrName>ppt_w</p:attrName>
                                        </p:attrNameLst>
                                      </p:cBhvr>
                                      <p:tavLst>
                                        <p:tav tm="0">
                                          <p:val>
                                            <p:fltVal val="0"/>
                                          </p:val>
                                        </p:tav>
                                        <p:tav tm="100000">
                                          <p:val>
                                            <p:strVal val="#ppt_w"/>
                                          </p:val>
                                        </p:tav>
                                      </p:tavLst>
                                    </p:anim>
                                    <p:anim calcmode="lin" valueType="num">
                                      <p:cBhvr>
                                        <p:cTn id="26" dur="1000" fill="hold"/>
                                        <p:tgtEl>
                                          <p:spTgt spid="1028"/>
                                        </p:tgtEl>
                                        <p:attrNameLst>
                                          <p:attrName>ppt_h</p:attrName>
                                        </p:attrNameLst>
                                      </p:cBhvr>
                                      <p:tavLst>
                                        <p:tav tm="0">
                                          <p:val>
                                            <p:fltVal val="0"/>
                                          </p:val>
                                        </p:tav>
                                        <p:tav tm="100000">
                                          <p:val>
                                            <p:strVal val="#ppt_h"/>
                                          </p:val>
                                        </p:tav>
                                      </p:tavLst>
                                    </p:anim>
                                    <p:anim calcmode="lin" valueType="num">
                                      <p:cBhvr>
                                        <p:cTn id="27" dur="1000" fill="hold"/>
                                        <p:tgtEl>
                                          <p:spTgt spid="1028"/>
                                        </p:tgtEl>
                                        <p:attrNameLst>
                                          <p:attrName>style.rotation</p:attrName>
                                        </p:attrNameLst>
                                      </p:cBhvr>
                                      <p:tavLst>
                                        <p:tav tm="0">
                                          <p:val>
                                            <p:fltVal val="90"/>
                                          </p:val>
                                        </p:tav>
                                        <p:tav tm="100000">
                                          <p:val>
                                            <p:fltVal val="0"/>
                                          </p:val>
                                        </p:tav>
                                      </p:tavLst>
                                    </p:anim>
                                    <p:animEffect transition="in" filter="fade">
                                      <p:cBhvr>
                                        <p:cTn id="28" dur="1000"/>
                                        <p:tgtEl>
                                          <p:spTgt spid="1028"/>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style.rotation</p:attrName>
                                        </p:attrNameLst>
                                      </p:cBhvr>
                                      <p:tavLst>
                                        <p:tav tm="0">
                                          <p:val>
                                            <p:fltVal val="90"/>
                                          </p:val>
                                        </p:tav>
                                        <p:tav tm="100000">
                                          <p:val>
                                            <p:fltVal val="0"/>
                                          </p:val>
                                        </p:tav>
                                      </p:tavLst>
                                    </p:anim>
                                    <p:animEffect transition="in" filter="fade">
                                      <p:cBhvr>
                                        <p:cTn id="36" dur="1000"/>
                                        <p:tgtEl>
                                          <p:spTgt spid="2"/>
                                        </p:tgtEl>
                                      </p:cBhvr>
                                    </p:animEffect>
                                  </p:childTnLst>
                                </p:cTn>
                              </p:par>
                              <p:par>
                                <p:cTn id="37" presetID="31"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style.rotation</p:attrName>
                                        </p:attrNameLst>
                                      </p:cBhvr>
                                      <p:tavLst>
                                        <p:tav tm="0">
                                          <p:val>
                                            <p:fltVal val="90"/>
                                          </p:val>
                                        </p:tav>
                                        <p:tav tm="100000">
                                          <p:val>
                                            <p:fltVal val="0"/>
                                          </p:val>
                                        </p:tav>
                                      </p:tavLst>
                                    </p:anim>
                                    <p:animEffect transition="in" filter="fade">
                                      <p:cBhvr>
                                        <p:cTn id="42" dur="1000"/>
                                        <p:tgtEl>
                                          <p:spTgt spid="8"/>
                                        </p:tgtEl>
                                      </p:cBhvr>
                                    </p:animEffect>
                                  </p:childTnLst>
                                </p:cTn>
                              </p:par>
                              <p:par>
                                <p:cTn id="43" presetID="31"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style.rotation</p:attrName>
                                        </p:attrNameLst>
                                      </p:cBhvr>
                                      <p:tavLst>
                                        <p:tav tm="0">
                                          <p:val>
                                            <p:fltVal val="90"/>
                                          </p:val>
                                        </p:tav>
                                        <p:tav tm="100000">
                                          <p:val>
                                            <p:fltVal val="0"/>
                                          </p:val>
                                        </p:tav>
                                      </p:tavLst>
                                    </p:anim>
                                    <p:animEffect transition="in" filter="fade">
                                      <p:cBhvr>
                                        <p:cTn id="48" dur="1000"/>
                                        <p:tgtEl>
                                          <p:spTgt spid="9"/>
                                        </p:tgtEl>
                                      </p:cBhvr>
                                    </p:animEffect>
                                  </p:childTnLst>
                                </p:cTn>
                              </p:par>
                              <p:par>
                                <p:cTn id="49" presetID="31"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1000" fill="hold"/>
                                        <p:tgtEl>
                                          <p:spTgt spid="14"/>
                                        </p:tgtEl>
                                        <p:attrNameLst>
                                          <p:attrName>ppt_w</p:attrName>
                                        </p:attrNameLst>
                                      </p:cBhvr>
                                      <p:tavLst>
                                        <p:tav tm="0">
                                          <p:val>
                                            <p:fltVal val="0"/>
                                          </p:val>
                                        </p:tav>
                                        <p:tav tm="100000">
                                          <p:val>
                                            <p:strVal val="#ppt_w"/>
                                          </p:val>
                                        </p:tav>
                                      </p:tavLst>
                                    </p:anim>
                                    <p:anim calcmode="lin" valueType="num">
                                      <p:cBhvr>
                                        <p:cTn id="52" dur="1000" fill="hold"/>
                                        <p:tgtEl>
                                          <p:spTgt spid="14"/>
                                        </p:tgtEl>
                                        <p:attrNameLst>
                                          <p:attrName>ppt_h</p:attrName>
                                        </p:attrNameLst>
                                      </p:cBhvr>
                                      <p:tavLst>
                                        <p:tav tm="0">
                                          <p:val>
                                            <p:fltVal val="0"/>
                                          </p:val>
                                        </p:tav>
                                        <p:tav tm="100000">
                                          <p:val>
                                            <p:strVal val="#ppt_h"/>
                                          </p:val>
                                        </p:tav>
                                      </p:tavLst>
                                    </p:anim>
                                    <p:anim calcmode="lin" valueType="num">
                                      <p:cBhvr>
                                        <p:cTn id="53" dur="1000" fill="hold"/>
                                        <p:tgtEl>
                                          <p:spTgt spid="14"/>
                                        </p:tgtEl>
                                        <p:attrNameLst>
                                          <p:attrName>style.rotation</p:attrName>
                                        </p:attrNameLst>
                                      </p:cBhvr>
                                      <p:tavLst>
                                        <p:tav tm="0">
                                          <p:val>
                                            <p:fltVal val="90"/>
                                          </p:val>
                                        </p:tav>
                                        <p:tav tm="100000">
                                          <p:val>
                                            <p:fltVal val="0"/>
                                          </p:val>
                                        </p:tav>
                                      </p:tavLst>
                                    </p:anim>
                                    <p:animEffect transition="in" filter="fade">
                                      <p:cBhvr>
                                        <p:cTn id="5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3445164" y="249382"/>
            <a:ext cx="6982691" cy="707886"/>
          </a:xfrm>
          <a:prstGeom prst="rect">
            <a:avLst/>
          </a:prstGeom>
          <a:noFill/>
        </p:spPr>
        <p:txBody>
          <a:bodyPr wrap="square" rtlCol="0">
            <a:spAutoFit/>
          </a:bodyPr>
          <a:lstStyle/>
          <a:p>
            <a:r>
              <a:rPr lang="en-US" sz="4000" b="1" dirty="0" smtClean="0">
                <a:latin typeface="Times New Roman" panose="02020603050405020304" pitchFamily="18" charset="0"/>
                <a:cs typeface="Times New Roman" panose="02020603050405020304" pitchFamily="18" charset="0"/>
              </a:rPr>
              <a:t>TRÒ CHƠI TIẾP SỨC</a:t>
            </a:r>
            <a:endParaRPr lang="en-US" sz="40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375"/>
            <a:ext cx="2425825" cy="831893"/>
          </a:xfrm>
          <a:prstGeom prst="rect">
            <a:avLst/>
          </a:prstGeom>
        </p:spPr>
      </p:pic>
      <p:sp>
        <p:nvSpPr>
          <p:cNvPr id="5" name="Rectangle 4"/>
          <p:cNvSpPr/>
          <p:nvPr/>
        </p:nvSpPr>
        <p:spPr>
          <a:xfrm>
            <a:off x="1607127" y="1206650"/>
            <a:ext cx="10039928" cy="4401205"/>
          </a:xfrm>
          <a:prstGeom prst="rect">
            <a:avLst/>
          </a:prstGeom>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GV </a:t>
            </a:r>
            <a:r>
              <a:rPr lang="en-US" sz="2800" b="1" dirty="0" err="1">
                <a:latin typeface="Times New Roman" panose="02020603050405020304" pitchFamily="18" charset="0"/>
                <a:cs typeface="Times New Roman" panose="02020603050405020304" pitchFamily="18" charset="0"/>
              </a:rPr>
              <a:t>phổ</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biến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chơi</a:t>
            </a:r>
            <a:r>
              <a:rPr lang="en-US" sz="2800" b="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Số lượng : Chia lớp thành 2 đội chơi, mỗi đội chơi cử đại diện 3-5 bạn.</a:t>
            </a:r>
            <a:endParaRPr lang="en-US" sz="2800" dirty="0">
              <a:latin typeface="Times New Roman" panose="02020603050405020304" pitchFamily="18" charset="0"/>
              <a:cs typeface="Times New Roman" panose="02020603050405020304" pitchFamily="18" charset="0"/>
            </a:endParaRPr>
          </a:p>
          <a:p>
            <a:pPr algn="just"/>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Thời gian: 2 phút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Cách chơi :</a:t>
            </a:r>
            <a:endParaRPr lang="en-US" sz="2800" dirty="0">
              <a:latin typeface="Times New Roman" panose="02020603050405020304" pitchFamily="18" charset="0"/>
              <a:cs typeface="Times New Roman" panose="02020603050405020304" pitchFamily="18" charset="0"/>
            </a:endParaRPr>
          </a:p>
          <a:p>
            <a:pPr lvl="0" algn="just"/>
            <a:r>
              <a:rPr lang="vi-VN" sz="2800" dirty="0" smtClean="0">
                <a:latin typeface="Times New Roman" panose="02020603050405020304" pitchFamily="18" charset="0"/>
                <a:cs typeface="Times New Roman" panose="02020603050405020304" pitchFamily="18" charset="0"/>
              </a:rPr>
              <a:t>Giáo </a:t>
            </a:r>
            <a:r>
              <a:rPr lang="vi-VN" sz="2800" dirty="0">
                <a:latin typeface="Times New Roman" panose="02020603050405020304" pitchFamily="18" charset="0"/>
                <a:cs typeface="Times New Roman" panose="02020603050405020304" pitchFamily="18" charset="0"/>
              </a:rPr>
              <a:t>viên chuyển hoạt động trình bày kết quả thành luật chơi, học sinh được bàn bạc, trao đổi tìm cách hoàn thanh trò chơi trước khi cử đại diện lên trình bày kết quả bằng hình thức tiếp sức. Nghĩa là bạn thứ nhất điền kết quả đến lượt bạn thứ 2 … Kết quả được tính dựa trên tiêu trí đúng, nhanh, trình bày hợp lí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83812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3445164" y="249382"/>
            <a:ext cx="6982691" cy="707886"/>
          </a:xfrm>
          <a:prstGeom prst="rect">
            <a:avLst/>
          </a:prstGeom>
          <a:noFill/>
        </p:spPr>
        <p:txBody>
          <a:bodyPr wrap="square" rtlCol="0">
            <a:spAutoFit/>
          </a:bodyPr>
          <a:lstStyle/>
          <a:p>
            <a:r>
              <a:rPr lang="en-US" sz="4000" b="1" dirty="0" smtClean="0">
                <a:latin typeface="Times New Roman" panose="02020603050405020304" pitchFamily="18" charset="0"/>
                <a:cs typeface="Times New Roman" panose="02020603050405020304" pitchFamily="18" charset="0"/>
              </a:rPr>
              <a:t>TRÒ CHƠI TIẾP SỨC</a:t>
            </a:r>
            <a:endParaRPr lang="en-US" sz="40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375"/>
            <a:ext cx="2425825" cy="831893"/>
          </a:xfrm>
          <a:prstGeom prst="rect">
            <a:avLst/>
          </a:prstGeom>
        </p:spPr>
      </p:pic>
      <p:sp>
        <p:nvSpPr>
          <p:cNvPr id="5" name="Rectangle 4"/>
          <p:cNvSpPr/>
          <p:nvPr/>
        </p:nvSpPr>
        <p:spPr>
          <a:xfrm>
            <a:off x="2817091" y="1394109"/>
            <a:ext cx="8017164" cy="3933384"/>
          </a:xfrm>
          <a:prstGeom prst="rect">
            <a:avLst/>
          </a:prstGeom>
        </p:spPr>
        <p:txBody>
          <a:bodyPr wrap="square">
            <a:spAutoFit/>
          </a:bodyPr>
          <a:lstStyle/>
          <a:p>
            <a:pPr algn="just">
              <a:lnSpc>
                <a:spcPct val="130000"/>
              </a:lnSpc>
              <a:spcAft>
                <a:spcPts val="0"/>
              </a:spcAft>
              <a:tabLst>
                <a:tab pos="1386840" algn="l"/>
              </a:tabLst>
            </a:pPr>
            <a:r>
              <a:rPr lang="vi-VN" sz="3200" b="1" dirty="0">
                <a:latin typeface="Times New Roman" panose="02020603050405020304" pitchFamily="18" charset="0"/>
                <a:ea typeface="Calibri" panose="020F0502020204030204" pitchFamily="34" charset="0"/>
              </a:rPr>
              <a:t>Bước 1: </a:t>
            </a:r>
            <a:r>
              <a:rPr lang="vi-VN" sz="3200" dirty="0">
                <a:latin typeface="Times New Roman" panose="02020603050405020304" pitchFamily="18" charset="0"/>
                <a:ea typeface="Calibri" panose="020F0502020204030204" pitchFamily="34" charset="0"/>
              </a:rPr>
              <a:t>Đọc kĩ các thông tin về nghĩa của cột B, đồng thời chú ý đến từ in đậm trong các câu ở cột A</a:t>
            </a:r>
            <a:r>
              <a:rPr lang="en-US" sz="3200" dirty="0">
                <a:latin typeface="Times New Roman" panose="02020603050405020304" pitchFamily="18" charset="0"/>
                <a:ea typeface="Calibri" panose="020F0502020204030204" pitchFamily="34" charset="0"/>
              </a:rPr>
              <a:t>.</a:t>
            </a:r>
            <a:endParaRPr lang="en-US" sz="32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vi-VN" sz="3200" b="1" dirty="0">
                <a:latin typeface="Times New Roman" panose="02020603050405020304" pitchFamily="18" charset="0"/>
                <a:ea typeface="Calibri" panose="020F0502020204030204" pitchFamily="34" charset="0"/>
              </a:rPr>
              <a:t>Bước 2: </a:t>
            </a:r>
            <a:r>
              <a:rPr lang="vi-VN" sz="3200" dirty="0">
                <a:latin typeface="Times New Roman" panose="02020603050405020304" pitchFamily="18" charset="0"/>
                <a:ea typeface="Calibri" panose="020F0502020204030204" pitchFamily="34" charset="0"/>
              </a:rPr>
              <a:t>cần xác định được nghĩa của từ tượng hình, từ tượng thanh in đậm</a:t>
            </a:r>
            <a:r>
              <a:rPr lang="en-US" sz="3200" dirty="0">
                <a:latin typeface="Times New Roman" panose="02020603050405020304" pitchFamily="18" charset="0"/>
                <a:ea typeface="Calibri" panose="020F0502020204030204" pitchFamily="34" charset="0"/>
              </a:rPr>
              <a:t>.</a:t>
            </a:r>
            <a:endParaRPr lang="en-US" sz="32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vi-VN" sz="3200" b="1" dirty="0">
                <a:latin typeface="Times New Roman" panose="02020603050405020304" pitchFamily="18" charset="0"/>
                <a:ea typeface="Calibri" panose="020F0502020204030204" pitchFamily="34" charset="0"/>
              </a:rPr>
              <a:t>Bước 3: </a:t>
            </a:r>
            <a:r>
              <a:rPr lang="vi-VN" sz="3200" dirty="0">
                <a:latin typeface="Times New Roman" panose="02020603050405020304" pitchFamily="18" charset="0"/>
                <a:ea typeface="Calibri" panose="020F0502020204030204" pitchFamily="34" charset="0"/>
              </a:rPr>
              <a:t>Lựa chọn việc ghép nghĩa</a:t>
            </a:r>
            <a:r>
              <a:rPr lang="en-US" sz="3200" dirty="0">
                <a:latin typeface="Times New Roman" panose="02020603050405020304" pitchFamily="18" charset="0"/>
                <a:ea typeface="Calibri" panose="020F0502020204030204" pitchFamily="34" charset="0"/>
              </a:rPr>
              <a:t>.</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814530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48310947"/>
              </p:ext>
            </p:extLst>
          </p:nvPr>
        </p:nvGraphicFramePr>
        <p:xfrm>
          <a:off x="461819" y="1201250"/>
          <a:ext cx="11305309" cy="5495488"/>
        </p:xfrm>
        <a:graphic>
          <a:graphicData uri="http://schemas.openxmlformats.org/drawingml/2006/table">
            <a:tbl>
              <a:tblPr firstRow="1" firstCol="1" bandRow="1"/>
              <a:tblGrid>
                <a:gridCol w="5402296">
                  <a:extLst>
                    <a:ext uri="{9D8B030D-6E8A-4147-A177-3AD203B41FA5}">
                      <a16:colId xmlns:a16="http://schemas.microsoft.com/office/drawing/2014/main" val="788022729"/>
                    </a:ext>
                  </a:extLst>
                </a:gridCol>
                <a:gridCol w="687251">
                  <a:extLst>
                    <a:ext uri="{9D8B030D-6E8A-4147-A177-3AD203B41FA5}">
                      <a16:colId xmlns:a16="http://schemas.microsoft.com/office/drawing/2014/main" val="3658079408"/>
                    </a:ext>
                  </a:extLst>
                </a:gridCol>
                <a:gridCol w="5215762">
                  <a:extLst>
                    <a:ext uri="{9D8B030D-6E8A-4147-A177-3AD203B41FA5}">
                      <a16:colId xmlns:a16="http://schemas.microsoft.com/office/drawing/2014/main" val="1234798943"/>
                    </a:ext>
                  </a:extLst>
                </a:gridCol>
              </a:tblGrid>
              <a:tr h="373402">
                <a:tc>
                  <a:txBody>
                    <a:bodyPr/>
                    <a:lstStyle/>
                    <a:p>
                      <a:pPr algn="just">
                        <a:lnSpc>
                          <a:spcPct val="130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Từ tượng hình, từ tượng thanh</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just">
                        <a:lnSpc>
                          <a:spcPct val="130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Nghĩa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3328600"/>
                  </a:ext>
                </a:extLst>
              </a:tr>
              <a:tr h="788219">
                <a:tc>
                  <a:txBody>
                    <a:bodyPr/>
                    <a:lstStyle/>
                    <a:p>
                      <a:pPr algn="just">
                        <a:lnSpc>
                          <a:spcPct val="130000"/>
                        </a:lnSpc>
                        <a:spcAft>
                          <a:spcPts val="0"/>
                        </a:spcAft>
                      </a:pP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Ậm oẹ</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 quan trường miệng thét loa.</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 (Trần Tế Xương)</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just">
                        <a:lnSpc>
                          <a:spcPct val="130000"/>
                        </a:lnSpc>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2000" dirty="0">
                          <a:effectLst/>
                          <a:latin typeface="Times New Roman" panose="02020603050405020304" pitchFamily="18" charset="0"/>
                          <a:ea typeface="Times New Roman" panose="02020603050405020304" pitchFamily="18" charset="0"/>
                          <a:cs typeface="Times New Roman" panose="02020603050405020304" pitchFamily="18" charset="0"/>
                        </a:rPr>
                        <a:t>(vóc dáng) nhỏ bé quá mức.</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3526375"/>
                  </a:ext>
                </a:extLst>
              </a:tr>
              <a:tr h="788219">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Lom khom</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 dưới núi, tiều vài chú</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 (Bà Huyện Thanh Quan)</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2. </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dài hoặc cao quá, mất cân đối.</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756024"/>
                  </a:ext>
                </a:extLst>
              </a:tr>
              <a:tr h="788219">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c. </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Lác đác</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 bên sông, chợ mấy nhà</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(Bà Huyện Thanh Quan)</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Ở tư thế còng lưng xuống.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6793960"/>
                  </a:ext>
                </a:extLst>
              </a:tr>
              <a:tr h="431021">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d</a:t>
                      </a:r>
                      <a:r>
                        <a:rPr lang="en-US" sz="2000" i="1">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 Đôi mắt lão</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 ầng ậc</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 nước...</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 (Nam Cao)</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4. </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thưa và rải rác mỗi chỗ, mỗi lần một ít.</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6912327"/>
                  </a:ext>
                </a:extLst>
              </a:tr>
              <a:tr h="574696">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e. </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Hoài Văn </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lầm rầm </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khấn...</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 (Nguyễn Huy Tưởng)</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5. </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tiếng nói</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nhỏ</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thấp</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đều đều, nghe không rõ.</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5876660"/>
                  </a:ext>
                </a:extLst>
              </a:tr>
              <a:tr h="788219">
                <a:tc>
                  <a:txBody>
                    <a:bodyPr/>
                    <a:lstStyle/>
                    <a:p>
                      <a:pPr algn="just">
                        <a:lnSpc>
                          <a:spcPct val="130000"/>
                        </a:lnSpc>
                        <a:spcAft>
                          <a:spcPts val="0"/>
                        </a:spcAft>
                      </a:pP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g. </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Dế Choắt người ...dài </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lêu nghêu</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 (Tô Hòai)</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30000"/>
                        </a:lnSpc>
                        <a:spcAft>
                          <a:spcPts val="0"/>
                        </a:spcAft>
                      </a:pP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6.</a:t>
                      </a:r>
                      <a:r>
                        <a:rPr lang="vi-V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nước mắt) nhiều, dâng đầy khóe mắt như chực tuôn chảy ra.</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2285161"/>
                  </a:ext>
                </a:extLst>
              </a:tr>
              <a:tr h="963493">
                <a:tc>
                  <a:txBody>
                    <a:bodyPr/>
                    <a:lstStyle/>
                    <a:p>
                      <a:pPr algn="just">
                        <a:lnSpc>
                          <a:spcPct val="130000"/>
                        </a:lnSpc>
                        <a:spcAft>
                          <a:spcPts val="0"/>
                        </a:spcAft>
                      </a:pP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h. </a:t>
                      </a:r>
                      <a:r>
                        <a:rPr lang="vi-VN" sz="2000" i="1">
                          <a:effectLst/>
                          <a:latin typeface="Times New Roman" panose="02020603050405020304" pitchFamily="18" charset="0"/>
                          <a:ea typeface="Times New Roman" panose="02020603050405020304" pitchFamily="18" charset="0"/>
                          <a:cs typeface="Times New Roman" panose="02020603050405020304" pitchFamily="18" charset="0"/>
                        </a:rPr>
                        <a:t>Chú bé </a:t>
                      </a:r>
                      <a:r>
                        <a:rPr lang="vi-VN" sz="2000" b="1" i="1">
                          <a:effectLst/>
                          <a:latin typeface="Times New Roman" panose="02020603050405020304" pitchFamily="18" charset="0"/>
                          <a:ea typeface="Times New Roman" panose="02020603050405020304" pitchFamily="18" charset="0"/>
                          <a:cs typeface="Times New Roman" panose="02020603050405020304" pitchFamily="18" charset="0"/>
                        </a:rPr>
                        <a:t>loắt choắt</a:t>
                      </a:r>
                      <a:r>
                        <a:rPr lang="vi-VN" sz="2000">
                          <a:effectLst/>
                          <a:latin typeface="Times New Roman" panose="02020603050405020304" pitchFamily="18" charset="0"/>
                          <a:ea typeface="Times New Roman" panose="02020603050405020304" pitchFamily="18" charset="0"/>
                          <a:cs typeface="Times New Roman" panose="02020603050405020304" pitchFamily="18" charset="0"/>
                        </a:rPr>
                        <a:t> (Tố Hữu)</a:t>
                      </a: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30000"/>
                        </a:lnSpc>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2000" dirty="0">
                          <a:effectLst/>
                          <a:latin typeface="Times New Roman" panose="02020603050405020304" pitchFamily="18" charset="0"/>
                          <a:ea typeface="Times New Roman" panose="02020603050405020304" pitchFamily="18" charset="0"/>
                          <a:cs typeface="Times New Roman" panose="02020603050405020304" pitchFamily="18" charset="0"/>
                        </a:rPr>
                        <a:t>7.</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iếng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nói</a:t>
                      </a:r>
                      <a:r>
                        <a:rPr lang="vi-VN" sz="2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cản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cổ</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họng</a:t>
                      </a:r>
                      <a:r>
                        <a:rPr lang="vi-VN" sz="2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rõ</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6543" marR="36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6723236"/>
                  </a:ext>
                </a:extLst>
              </a:tr>
            </a:tbl>
          </a:graphicData>
        </a:graphic>
      </p:graphicFrame>
      <p:sp>
        <p:nvSpPr>
          <p:cNvPr id="3" name="Rectangle 2"/>
          <p:cNvSpPr/>
          <p:nvPr/>
        </p:nvSpPr>
        <p:spPr>
          <a:xfrm>
            <a:off x="3454401" y="148653"/>
            <a:ext cx="7573818" cy="1052596"/>
          </a:xfrm>
          <a:prstGeom prst="rect">
            <a:avLst/>
          </a:prstGeom>
        </p:spPr>
        <p:txBody>
          <a:bodyPr wrap="square">
            <a:spAutoFit/>
          </a:bodyPr>
          <a:lstStyle/>
          <a:p>
            <a:pPr>
              <a:lnSpc>
                <a:spcPct val="130000"/>
              </a:lnSpc>
              <a:spcAft>
                <a:spcPts val="0"/>
              </a:spcAft>
              <a:tabLst>
                <a:tab pos="1386840" algn="l"/>
              </a:tabLst>
            </a:pPr>
            <a:r>
              <a:rPr lang="en-US" sz="2400" b="1" u="sng" dirty="0" err="1">
                <a:solidFill>
                  <a:srgbClr val="FF0000"/>
                </a:solidFill>
                <a:latin typeface="Times New Roman" panose="02020603050405020304" pitchFamily="18" charset="0"/>
                <a:ea typeface="Times New Roman" panose="02020603050405020304" pitchFamily="18" charset="0"/>
              </a:rPr>
              <a:t>Yêu</a:t>
            </a:r>
            <a:r>
              <a:rPr lang="en-US" sz="2400" b="1" u="sng" dirty="0">
                <a:solidFill>
                  <a:srgbClr val="FF0000"/>
                </a:solidFill>
                <a:latin typeface="Times New Roman" panose="02020603050405020304" pitchFamily="18" charset="0"/>
                <a:ea typeface="Times New Roman" panose="02020603050405020304" pitchFamily="18" charset="0"/>
              </a:rPr>
              <a:t> </a:t>
            </a:r>
            <a:r>
              <a:rPr lang="en-US" sz="2400" b="1" u="sng" dirty="0" err="1">
                <a:solidFill>
                  <a:srgbClr val="FF0000"/>
                </a:solidFill>
                <a:latin typeface="Times New Roman" panose="02020603050405020304" pitchFamily="18" charset="0"/>
                <a:ea typeface="Times New Roman" panose="02020603050405020304" pitchFamily="18" charset="0"/>
              </a:rPr>
              <a:t>cầu</a:t>
            </a:r>
            <a:r>
              <a:rPr lang="en-US" sz="2400" b="1" u="sng" dirty="0">
                <a:solidFill>
                  <a:srgbClr val="FF0000"/>
                </a:solidFill>
                <a:latin typeface="Times New Roman" panose="02020603050405020304" pitchFamily="18" charset="0"/>
                <a:ea typeface="Times New Roman" panose="02020603050405020304" pitchFamily="18" charset="0"/>
              </a:rPr>
              <a:t>:</a:t>
            </a:r>
            <a:r>
              <a:rPr lang="en-US" sz="2400" b="1"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Ghép</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các</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từ</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tượng</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hình</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từ</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tượng</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thanh</a:t>
            </a:r>
            <a:r>
              <a:rPr lang="en-US" sz="2400" dirty="0">
                <a:solidFill>
                  <a:srgbClr val="FF0000"/>
                </a:solidFill>
                <a:latin typeface="Times New Roman" panose="02020603050405020304" pitchFamily="18" charset="0"/>
                <a:ea typeface="Arial" panose="020B0604020202020204" pitchFamily="34" charset="0"/>
              </a:rPr>
              <a:t> (in </a:t>
            </a:r>
            <a:r>
              <a:rPr lang="en-US" sz="2400" dirty="0" err="1">
                <a:solidFill>
                  <a:srgbClr val="FF0000"/>
                </a:solidFill>
                <a:latin typeface="Times New Roman" panose="02020603050405020304" pitchFamily="18" charset="0"/>
                <a:ea typeface="Arial" panose="020B0604020202020204" pitchFamily="34" charset="0"/>
              </a:rPr>
              <a:t>đậm</a:t>
            </a:r>
            <a:r>
              <a:rPr lang="en-US" sz="2400" dirty="0">
                <a:solidFill>
                  <a:srgbClr val="FF0000"/>
                </a:solidFill>
                <a:latin typeface="Times New Roman" panose="02020603050405020304" pitchFamily="18" charset="0"/>
                <a:ea typeface="Arial" panose="020B0604020202020204" pitchFamily="34" charset="0"/>
              </a:rPr>
              <a:t>) ở </a:t>
            </a:r>
            <a:r>
              <a:rPr lang="en-US" sz="2400" dirty="0" err="1">
                <a:solidFill>
                  <a:srgbClr val="FF0000"/>
                </a:solidFill>
                <a:latin typeface="Times New Roman" panose="02020603050405020304" pitchFamily="18" charset="0"/>
                <a:ea typeface="Arial" panose="020B0604020202020204" pitchFamily="34" charset="0"/>
              </a:rPr>
              <a:t>cột</a:t>
            </a:r>
            <a:r>
              <a:rPr lang="en-US" sz="2400" dirty="0">
                <a:solidFill>
                  <a:srgbClr val="FF0000"/>
                </a:solidFill>
                <a:latin typeface="Times New Roman" panose="02020603050405020304" pitchFamily="18" charset="0"/>
                <a:ea typeface="Arial" panose="020B0604020202020204" pitchFamily="34" charset="0"/>
              </a:rPr>
              <a:t> A </a:t>
            </a:r>
            <a:r>
              <a:rPr lang="en-US" sz="2400" dirty="0" err="1">
                <a:solidFill>
                  <a:srgbClr val="FF0000"/>
                </a:solidFill>
                <a:latin typeface="Times New Roman" panose="02020603050405020304" pitchFamily="18" charset="0"/>
                <a:ea typeface="Arial" panose="020B0604020202020204" pitchFamily="34" charset="0"/>
              </a:rPr>
              <a:t>với</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nghĩa</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phù</a:t>
            </a:r>
            <a:r>
              <a:rPr lang="en-US" sz="2400" dirty="0">
                <a:solidFill>
                  <a:srgbClr val="FF0000"/>
                </a:solidFill>
                <a:latin typeface="Times New Roman" panose="02020603050405020304" pitchFamily="18" charset="0"/>
                <a:ea typeface="Arial" panose="020B0604020202020204" pitchFamily="34" charset="0"/>
              </a:rPr>
              <a:t> </a:t>
            </a:r>
            <a:r>
              <a:rPr lang="en-US" sz="2400" dirty="0" err="1">
                <a:solidFill>
                  <a:srgbClr val="FF0000"/>
                </a:solidFill>
                <a:latin typeface="Times New Roman" panose="02020603050405020304" pitchFamily="18" charset="0"/>
                <a:ea typeface="Arial" panose="020B0604020202020204" pitchFamily="34" charset="0"/>
              </a:rPr>
              <a:t>hợp</a:t>
            </a:r>
            <a:r>
              <a:rPr lang="en-US" sz="2400" dirty="0">
                <a:solidFill>
                  <a:srgbClr val="FF0000"/>
                </a:solidFill>
                <a:latin typeface="Times New Roman" panose="02020603050405020304" pitchFamily="18" charset="0"/>
                <a:ea typeface="Arial" panose="020B0604020202020204" pitchFamily="34" charset="0"/>
              </a:rPr>
              <a:t> ở </a:t>
            </a:r>
            <a:r>
              <a:rPr lang="en-US" sz="2400" dirty="0" err="1">
                <a:solidFill>
                  <a:srgbClr val="FF0000"/>
                </a:solidFill>
                <a:latin typeface="Times New Roman" panose="02020603050405020304" pitchFamily="18" charset="0"/>
                <a:ea typeface="Arial" panose="020B0604020202020204" pitchFamily="34" charset="0"/>
              </a:rPr>
              <a:t>cột</a:t>
            </a:r>
            <a:r>
              <a:rPr lang="en-US" sz="2400" dirty="0">
                <a:solidFill>
                  <a:srgbClr val="FF0000"/>
                </a:solidFill>
                <a:latin typeface="Times New Roman" panose="02020603050405020304" pitchFamily="18" charset="0"/>
                <a:ea typeface="Arial" panose="020B0604020202020204" pitchFamily="34" charset="0"/>
              </a:rPr>
              <a:t> B:</a:t>
            </a:r>
            <a:endParaRPr lang="en-US" sz="2400" dirty="0">
              <a:solidFill>
                <a:srgbClr val="FF0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673" y="148653"/>
            <a:ext cx="2425825" cy="831893"/>
          </a:xfrm>
          <a:prstGeom prst="rect">
            <a:avLst/>
          </a:prstGeom>
        </p:spPr>
      </p:pic>
      <p:cxnSp>
        <p:nvCxnSpPr>
          <p:cNvPr id="6" name="Straight Arrow Connector 5"/>
          <p:cNvCxnSpPr/>
          <p:nvPr/>
        </p:nvCxnSpPr>
        <p:spPr>
          <a:xfrm flipV="1">
            <a:off x="5846618" y="2715491"/>
            <a:ext cx="655782" cy="276167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846618" y="2715490"/>
            <a:ext cx="655782" cy="8866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657600" y="1868056"/>
            <a:ext cx="2921000" cy="41355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860472" y="3602183"/>
            <a:ext cx="683491" cy="59112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895109" y="4193310"/>
            <a:ext cx="607291" cy="12838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860472" y="2021868"/>
            <a:ext cx="641928" cy="434198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846618" y="4664364"/>
            <a:ext cx="655782"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1187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arn(inVertical)">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inVertical)">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050" y="390525"/>
            <a:ext cx="10915650" cy="63817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5636" y="2539999"/>
            <a:ext cx="6250626" cy="1881909"/>
          </a:xfrm>
          <a:prstGeom prst="rect">
            <a:avLst/>
          </a:prstGeom>
        </p:spPr>
      </p:pic>
    </p:spTree>
    <p:extLst>
      <p:ext uri="{BB962C8B-B14F-4D97-AF65-F5344CB8AC3E}">
        <p14:creationId xmlns:p14="http://schemas.microsoft.com/office/powerpoint/2010/main" val="4086630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428657" y="257382"/>
            <a:ext cx="2995321" cy="1911927"/>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8703210" y="257382"/>
            <a:ext cx="2847761" cy="1831407"/>
          </a:xfrm>
          <a:prstGeom prst="rect">
            <a:avLst/>
          </a:prstGeom>
          <a:ln w="88900" cap="sq" cmpd="thickThin">
            <a:solidFill>
              <a:srgbClr val="000000"/>
            </a:solidFill>
            <a:prstDash val="solid"/>
            <a:miter lim="800000"/>
          </a:ln>
          <a:effectLst>
            <a:innerShdw blurRad="76200">
              <a:srgbClr val="000000"/>
            </a:innerShdw>
          </a:effectLst>
        </p:spPr>
      </p:pic>
      <p:pic>
        <p:nvPicPr>
          <p:cNvPr id="4" name="Picture 3"/>
          <p:cNvPicPr/>
          <p:nvPr/>
        </p:nvPicPr>
        <p:blipFill>
          <a:blip r:embed="rId4">
            <a:extLst>
              <a:ext uri="{28A0092B-C50C-407E-A947-70E740481C1C}">
                <a14:useLocalDpi xmlns:a14="http://schemas.microsoft.com/office/drawing/2010/main" val="0"/>
              </a:ext>
            </a:extLst>
          </a:blip>
          <a:stretch>
            <a:fillRect/>
          </a:stretch>
        </p:blipFill>
        <p:spPr>
          <a:xfrm>
            <a:off x="4501279" y="250466"/>
            <a:ext cx="2995321" cy="1900791"/>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p:cNvPicPr/>
          <p:nvPr/>
        </p:nvPicPr>
        <p:blipFill>
          <a:blip r:embed="rId5">
            <a:extLst>
              <a:ext uri="{28A0092B-C50C-407E-A947-70E740481C1C}">
                <a14:useLocalDpi xmlns:a14="http://schemas.microsoft.com/office/drawing/2010/main" val="0"/>
              </a:ext>
            </a:extLst>
          </a:blip>
          <a:stretch>
            <a:fillRect/>
          </a:stretch>
        </p:blipFill>
        <p:spPr>
          <a:xfrm>
            <a:off x="4501279" y="3694341"/>
            <a:ext cx="3146430" cy="2064823"/>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p:cNvPicPr/>
          <p:nvPr/>
        </p:nvPicPr>
        <p:blipFill>
          <a:blip r:embed="rId6" cstate="print">
            <a:extLst>
              <a:ext uri="{28A0092B-C50C-407E-A947-70E740481C1C}">
                <a14:useLocalDpi xmlns:a14="http://schemas.microsoft.com/office/drawing/2010/main" val="0"/>
              </a:ext>
            </a:extLst>
          </a:blip>
          <a:stretch>
            <a:fillRect/>
          </a:stretch>
        </p:blipFill>
        <p:spPr>
          <a:xfrm>
            <a:off x="337816" y="3777468"/>
            <a:ext cx="3121584" cy="2064823"/>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p:nvPr/>
        </p:nvPicPr>
        <p:blipFill>
          <a:blip r:embed="rId7" cstate="print">
            <a:extLst>
              <a:ext uri="{28A0092B-C50C-407E-A947-70E740481C1C}">
                <a14:useLocalDpi xmlns:a14="http://schemas.microsoft.com/office/drawing/2010/main" val="0"/>
              </a:ext>
            </a:extLst>
          </a:blip>
          <a:stretch>
            <a:fillRect/>
          </a:stretch>
        </p:blipFill>
        <p:spPr>
          <a:xfrm>
            <a:off x="8703210" y="3458342"/>
            <a:ext cx="2892638" cy="2300822"/>
          </a:xfrm>
          <a:prstGeom prst="rect">
            <a:avLst/>
          </a:prstGeom>
          <a:ln w="88900" cap="sq" cmpd="thickThin">
            <a:solidFill>
              <a:srgbClr val="000000"/>
            </a:solidFill>
            <a:prstDash val="solid"/>
            <a:miter lim="800000"/>
          </a:ln>
          <a:effectLst>
            <a:innerShdw blurRad="76200">
              <a:srgbClr val="000000"/>
            </a:innerShdw>
          </a:effectLst>
        </p:spPr>
      </p:pic>
      <p:sp>
        <p:nvSpPr>
          <p:cNvPr id="13" name="Rounded Rectangle 12"/>
          <p:cNvSpPr/>
          <p:nvPr/>
        </p:nvSpPr>
        <p:spPr>
          <a:xfrm>
            <a:off x="2098128" y="1693905"/>
            <a:ext cx="8294254" cy="272472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vi-VN" sz="2800" i="1" dirty="0">
                <a:latin typeface="Times New Roman" panose="02020603050405020304" pitchFamily="18" charset="0"/>
                <a:cs typeface="Times New Roman" panose="02020603050405020304" pitchFamily="18" charset="0"/>
              </a:rPr>
              <a:t>Nhìn hình đặt câu</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GV đưa ra hình ảnh</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HS </a:t>
            </a:r>
            <a:r>
              <a:rPr lang="en-US" sz="2800" dirty="0" err="1">
                <a:latin typeface="Times New Roman" panose="02020603050405020304" pitchFamily="18" charset="0"/>
                <a:cs typeface="Times New Roman" panose="02020603050405020304" pitchFamily="18" charset="0"/>
              </a:rPr>
              <a:t>đặt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Phân tích tác dụng từ tượng hình/từ tượng thanh đó</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Câu trả lời đúng được 10 điểm</a:t>
            </a:r>
            <a:r>
              <a:rPr lang="en-US" sz="2800" dirty="0">
                <a:latin typeface="Times New Roman" panose="02020603050405020304" pitchFamily="18" charset="0"/>
                <a:cs typeface="Times New Roman" panose="02020603050405020304" pitchFamily="18" charset="0"/>
              </a:rPr>
              <a:t>.</a:t>
            </a:r>
          </a:p>
        </p:txBody>
      </p:sp>
      <p:sp>
        <p:nvSpPr>
          <p:cNvPr id="15" name="Rounded Rectangle 14"/>
          <p:cNvSpPr/>
          <p:nvPr/>
        </p:nvSpPr>
        <p:spPr>
          <a:xfrm>
            <a:off x="337817" y="2444818"/>
            <a:ext cx="3348660" cy="106762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err="1" smtClean="0">
                <a:solidFill>
                  <a:srgbClr val="FF0000"/>
                </a:solidFill>
                <a:latin typeface="Times New Roman" panose="02020603050405020304" pitchFamily="18" charset="0"/>
                <a:cs typeface="Times New Roman" panose="02020603050405020304" pitchFamily="18" charset="0"/>
              </a:rPr>
              <a:t>Về</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đêm</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Hội</a:t>
            </a:r>
            <a:r>
              <a:rPr lang="en-US" sz="2400" dirty="0">
                <a:solidFill>
                  <a:srgbClr val="FF0000"/>
                </a:solidFill>
                <a:latin typeface="Times New Roman" panose="02020603050405020304" pitchFamily="18" charset="0"/>
                <a:cs typeface="Times New Roman" panose="02020603050405020304" pitchFamily="18" charset="0"/>
              </a:rPr>
              <a:t> An </a:t>
            </a:r>
            <a:r>
              <a:rPr lang="en-US" sz="2400" dirty="0" err="1">
                <a:solidFill>
                  <a:srgbClr val="FF0000"/>
                </a:solidFill>
                <a:latin typeface="Times New Roman" panose="02020603050405020304" pitchFamily="18" charset="0"/>
                <a:cs typeface="Times New Roman" panose="02020603050405020304" pitchFamily="18" charset="0"/>
              </a:rPr>
              <a:t>đẹp</a:t>
            </a:r>
            <a:r>
              <a:rPr lang="en-US" sz="2400" dirty="0">
                <a:solidFill>
                  <a:srgbClr val="FF0000"/>
                </a:solidFill>
                <a:latin typeface="Times New Roman" panose="02020603050405020304" pitchFamily="18" charset="0"/>
                <a:cs typeface="Times New Roman" panose="02020603050405020304" pitchFamily="18" charset="0"/>
              </a:rPr>
              <a:t> lung </a:t>
            </a:r>
            <a:r>
              <a:rPr lang="en-US" sz="2400" dirty="0" err="1">
                <a:solidFill>
                  <a:srgbClr val="FF0000"/>
                </a:solidFill>
                <a:latin typeface="Times New Roman" panose="02020603050405020304" pitchFamily="18" charset="0"/>
                <a:cs typeface="Times New Roman" panose="02020603050405020304" pitchFamily="18" charset="0"/>
              </a:rPr>
              <a:t>linh</a:t>
            </a:r>
            <a:r>
              <a:rPr lang="en-US" sz="240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16" name="Rounded Rectangle 15"/>
          <p:cNvSpPr/>
          <p:nvPr/>
        </p:nvSpPr>
        <p:spPr>
          <a:xfrm>
            <a:off x="4299049" y="2444818"/>
            <a:ext cx="3348660" cy="102040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err="1">
                <a:solidFill>
                  <a:srgbClr val="FF0000"/>
                </a:solidFill>
                <a:latin typeface="Times New Roman" panose="02020603050405020304" pitchFamily="18" charset="0"/>
                <a:cs typeface="Times New Roman" panose="02020603050405020304" pitchFamily="18" charset="0"/>
              </a:rPr>
              <a:t>Nước</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mắt</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của</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cô</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gái</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cứ</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thế</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lã</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chã</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tuôn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rơi</a:t>
            </a:r>
            <a:r>
              <a:rPr lang="en-US" sz="240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17" name="Rounded Rectangle 16"/>
          <p:cNvSpPr/>
          <p:nvPr/>
        </p:nvSpPr>
        <p:spPr>
          <a:xfrm>
            <a:off x="8602387" y="2330146"/>
            <a:ext cx="3348660" cy="97423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err="1">
                <a:solidFill>
                  <a:srgbClr val="FF0000"/>
                </a:solidFill>
                <a:latin typeface="Times New Roman" panose="02020603050405020304" pitchFamily="18" charset="0"/>
                <a:cs typeface="Times New Roman" panose="02020603050405020304" pitchFamily="18" charset="0"/>
              </a:rPr>
              <a:t>Đột</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nhiên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mưa</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rào</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rào</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như</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trút</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nước</a:t>
            </a:r>
            <a:r>
              <a:rPr lang="en-US" sz="2400"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18" name="Rounded Rectangle 17"/>
          <p:cNvSpPr/>
          <p:nvPr/>
        </p:nvSpPr>
        <p:spPr>
          <a:xfrm>
            <a:off x="4470101" y="5868918"/>
            <a:ext cx="3348660" cy="98908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err="1">
                <a:solidFill>
                  <a:srgbClr val="FF0000"/>
                </a:solidFill>
                <a:latin typeface="Times New Roman" panose="02020603050405020304" pitchFamily="18" charset="0"/>
                <a:cs typeface="Times New Roman" panose="02020603050405020304" pitchFamily="18" charset="0"/>
              </a:rPr>
              <a:t>Trời</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nóng</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khiến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trán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em</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bé</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lấm</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tấm</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mồ</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hôi</a:t>
            </a:r>
            <a:r>
              <a:rPr lang="en-US" sz="2400"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19" name="Rounded Rectangle 18"/>
          <p:cNvSpPr/>
          <p:nvPr/>
        </p:nvSpPr>
        <p:spPr>
          <a:xfrm>
            <a:off x="115503" y="5842291"/>
            <a:ext cx="3570973" cy="97470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400" dirty="0">
                <a:solidFill>
                  <a:srgbClr val="FF0000"/>
                </a:solidFill>
                <a:latin typeface="Times New Roman" panose="02020603050405020304" pitchFamily="18" charset="0"/>
                <a:cs typeface="Times New Roman" panose="02020603050405020304" pitchFamily="18" charset="0"/>
              </a:rPr>
              <a:t>Con đường quanh co, khúc khuỷu thật </a:t>
            </a:r>
            <a:r>
              <a:rPr lang="vi-VN" sz="2400" dirty="0" smtClean="0">
                <a:solidFill>
                  <a:srgbClr val="FF0000"/>
                </a:solidFill>
                <a:latin typeface="Times New Roman" panose="02020603050405020304" pitchFamily="18" charset="0"/>
                <a:cs typeface="Times New Roman" panose="02020603050405020304" pitchFamily="18" charset="0"/>
              </a:rPr>
              <a:t>nguy</a:t>
            </a:r>
            <a:r>
              <a:rPr lang="en-US" sz="2400" dirty="0" smtClean="0">
                <a:solidFill>
                  <a:srgbClr val="FF0000"/>
                </a:solidFill>
                <a:latin typeface="Times New Roman" panose="02020603050405020304" pitchFamily="18" charset="0"/>
                <a:cs typeface="Times New Roman" panose="02020603050405020304" pitchFamily="18" charset="0"/>
              </a:rPr>
              <a:t> </a:t>
            </a:r>
            <a:r>
              <a:rPr lang="vi-VN" sz="2400" dirty="0" smtClean="0">
                <a:solidFill>
                  <a:srgbClr val="FF0000"/>
                </a:solidFill>
                <a:latin typeface="Times New Roman" panose="02020603050405020304" pitchFamily="18" charset="0"/>
                <a:cs typeface="Times New Roman" panose="02020603050405020304" pitchFamily="18" charset="0"/>
              </a:rPr>
              <a:t>hiểm</a:t>
            </a:r>
            <a:r>
              <a:rPr lang="en-US" sz="2400"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20" name="Rounded Rectangle 19"/>
          <p:cNvSpPr/>
          <p:nvPr/>
        </p:nvSpPr>
        <p:spPr>
          <a:xfrm>
            <a:off x="8602387" y="5842291"/>
            <a:ext cx="3348660" cy="97470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400" dirty="0">
                <a:solidFill>
                  <a:srgbClr val="FF0000"/>
                </a:solidFill>
                <a:latin typeface="Times New Roman" panose="02020603050405020304" pitchFamily="18" charset="0"/>
                <a:cs typeface="Times New Roman" panose="02020603050405020304" pitchFamily="18" charset="0"/>
              </a:rPr>
              <a:t>Tiếng đồng hồ kêu tích tắc cứ vang mãi trong đêm</a:t>
            </a:r>
            <a:endParaRPr 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95216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par>
                                <p:cTn id="29" presetID="3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par>
                                <p:cTn id="35" presetID="3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1" nodeType="clickEffect">
                                  <p:stCondLst>
                                    <p:cond delay="0"/>
                                  </p:stCondLst>
                                  <p:childTnLst>
                                    <p:anim calcmode="lin" valueType="num">
                                      <p:cBhvr additive="base">
                                        <p:cTn id="49" dur="500"/>
                                        <p:tgtEl>
                                          <p:spTgt spid="13"/>
                                        </p:tgtEl>
                                        <p:attrNameLst>
                                          <p:attrName>ppt_x</p:attrName>
                                        </p:attrNameLst>
                                      </p:cBhvr>
                                      <p:tavLst>
                                        <p:tav tm="0">
                                          <p:val>
                                            <p:strVal val="ppt_x"/>
                                          </p:val>
                                        </p:tav>
                                        <p:tav tm="100000">
                                          <p:val>
                                            <p:strVal val="ppt_x"/>
                                          </p:val>
                                        </p:tav>
                                      </p:tavLst>
                                    </p:anim>
                                    <p:anim calcmode="lin" valueType="num">
                                      <p:cBhvr additive="base">
                                        <p:cTn id="50" dur="500"/>
                                        <p:tgtEl>
                                          <p:spTgt spid="13"/>
                                        </p:tgtEl>
                                        <p:attrNameLst>
                                          <p:attrName>ppt_y</p:attrName>
                                        </p:attrNameLst>
                                      </p:cBhvr>
                                      <p:tavLst>
                                        <p:tav tm="0">
                                          <p:val>
                                            <p:strVal val="ppt_y"/>
                                          </p:val>
                                        </p:tav>
                                        <p:tav tm="100000">
                                          <p:val>
                                            <p:strVal val="1+ppt_h/2"/>
                                          </p:val>
                                        </p:tav>
                                      </p:tavLst>
                                    </p:anim>
                                    <p:set>
                                      <p:cBhvr>
                                        <p:cTn id="51" dur="1" fill="hold">
                                          <p:stCondLst>
                                            <p:cond delay="499"/>
                                          </p:stCondLst>
                                        </p:cTn>
                                        <p:tgtEl>
                                          <p:spTgt spid="13"/>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barn(inVertical)">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barn(inVertical)">
                                      <p:cBhvr>
                                        <p:cTn id="61" dur="5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inVertical)">
                                      <p:cBhvr>
                                        <p:cTn id="66" dur="5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arn(inVertical)">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barn(inVertical)">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barn(inVertical)">
                                      <p:cBhvr>
                                        <p:cTn id="8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P spid="16" grpId="0" animBg="1"/>
      <p:bldP spid="17" grpId="0" animBg="1"/>
      <p:bldP spid="18" grpId="0" animBg="1"/>
      <p:bldP spid="19" grpId="0" animBg="1"/>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3445164" y="249382"/>
            <a:ext cx="6982691" cy="707886"/>
          </a:xfrm>
          <a:prstGeom prst="rect">
            <a:avLst/>
          </a:prstGeom>
          <a:noFill/>
        </p:spPr>
        <p:txBody>
          <a:bodyPr wrap="square" rtlCol="0">
            <a:spAutoFit/>
          </a:bodyPr>
          <a:lstStyle/>
          <a:p>
            <a:r>
              <a:rPr lang="en-US" sz="4000" b="1" dirty="0">
                <a:solidFill>
                  <a:srgbClr val="FF0000"/>
                </a:solidFill>
                <a:latin typeface="Times New Roman" panose="02020603050405020304" pitchFamily="18" charset="0"/>
                <a:cs typeface="Times New Roman" panose="02020603050405020304" pitchFamily="18" charset="0"/>
              </a:rPr>
              <a:t>HƯỚNG DẪN VỀ NHÀ</a:t>
            </a:r>
            <a:endParaRPr lang="en-US" sz="4000" dirty="0">
              <a:solidFill>
                <a:srgbClr val="FF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2817091" y="1394109"/>
            <a:ext cx="8017164" cy="2339102"/>
          </a:xfrm>
          <a:prstGeom prst="rect">
            <a:avLst/>
          </a:prstGeom>
        </p:spPr>
        <p:txBody>
          <a:bodyPr wrap="square">
            <a:spAutoFit/>
          </a:bodyPr>
          <a:lstStyle/>
          <a:p>
            <a:r>
              <a:rPr lang="en-US" b="1" dirty="0" smtClean="0"/>
              <a:t> </a:t>
            </a:r>
            <a:endParaRPr lang="en-US" dirty="0"/>
          </a:p>
          <a:p>
            <a:pPr lvl="0"/>
            <a:r>
              <a:rPr lang="en-US" sz="3200" dirty="0" smtClean="0">
                <a:latin typeface="Times New Roman" panose="02020603050405020304" pitchFamily="18" charset="0"/>
                <a:cs typeface="Times New Roman" panose="02020603050405020304" pitchFamily="18" charset="0"/>
              </a:rPr>
              <a:t>- HS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Tiếng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Việt</a:t>
            </a:r>
            <a:r>
              <a:rPr lang="en-US" sz="3200" dirty="0">
                <a:latin typeface="Times New Roman" panose="02020603050405020304" pitchFamily="18" charset="0"/>
                <a:cs typeface="Times New Roman" panose="02020603050405020304" pitchFamily="18" charset="0"/>
              </a:rPr>
              <a:t>.</a:t>
            </a:r>
          </a:p>
          <a:p>
            <a:pPr lvl="0"/>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Soạn</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đọc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hiểu</a:t>
            </a:r>
            <a:r>
              <a:rPr lang="en-US" sz="3200" dirty="0">
                <a:latin typeface="Times New Roman" panose="02020603050405020304" pitchFamily="18" charset="0"/>
                <a:cs typeface="Times New Roman" panose="02020603050405020304" pitchFamily="18" charset="0"/>
              </a:rPr>
              <a:t> </a:t>
            </a:r>
            <a:r>
              <a:rPr lang="en-US" sz="3200" i="1" dirty="0">
                <a:latin typeface="Times New Roman" panose="02020603050405020304" pitchFamily="18" charset="0"/>
                <a:cs typeface="Times New Roman" panose="02020603050405020304" pitchFamily="18" charset="0"/>
              </a:rPr>
              <a:t>“</a:t>
            </a:r>
            <a:r>
              <a:rPr lang="vi-VN" sz="3200" i="1" dirty="0">
                <a:latin typeface="Times New Roman" panose="02020603050405020304" pitchFamily="18" charset="0"/>
                <a:cs typeface="Times New Roman" panose="02020603050405020304" pitchFamily="18" charset="0"/>
              </a:rPr>
              <a:t>Xa ngắm thác núi Lư</a:t>
            </a:r>
            <a:r>
              <a:rPr lang="en-US" sz="3200" i="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Lý Bạch</a:t>
            </a:r>
            <a:r>
              <a:rPr lang="en-US" sz="3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470896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781" y="0"/>
            <a:ext cx="11979563" cy="6858000"/>
          </a:xfrm>
          <a:prstGeom prst="rect">
            <a:avLst/>
          </a:prstGeom>
        </p:spPr>
      </p:pic>
    </p:spTree>
    <p:extLst>
      <p:ext uri="{BB962C8B-B14F-4D97-AF65-F5344CB8AC3E}">
        <p14:creationId xmlns:p14="http://schemas.microsoft.com/office/powerpoint/2010/main" val="16917719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ặt đường gồ ghề - Báo Khánh Hòa điện t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18" y="825664"/>
            <a:ext cx="2838927" cy="201913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 name="Picture 6" descr="Anh-nen-song-bien-nhap-nho"/>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7963" y="823307"/>
            <a:ext cx="3114876" cy="2021493"/>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dong-suoi-nho-keu-roc-rach-1024x68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1633" y="3910532"/>
            <a:ext cx="2931679" cy="2194368"/>
          </a:xfrm>
          <a:prstGeom prst="rect">
            <a:avLst/>
          </a:prstGeom>
          <a:ln w="88900" cap="sq" cmpd="thickThin">
            <a:solidFill>
              <a:srgbClr val="000000"/>
            </a:solidFill>
            <a:prstDash val="solid"/>
            <a:miter lim="800000"/>
          </a:ln>
          <a:effectLst>
            <a:innerShdw blurRad="76200">
              <a:srgbClr val="000000"/>
            </a:innerShdw>
          </a:effectLst>
        </p:spPr>
      </p:pic>
      <p:pic>
        <p:nvPicPr>
          <p:cNvPr id="9" name="Picture 8" descr="Mo-thay-sam-chop-co-dang-so-kho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2430" y="3910532"/>
            <a:ext cx="3009062" cy="2296305"/>
          </a:xfrm>
          <a:prstGeom prst="rect">
            <a:avLst/>
          </a:prstGeom>
          <a:ln w="88900" cap="sq" cmpd="thickThin">
            <a:solidFill>
              <a:srgbClr val="000000"/>
            </a:solidFill>
            <a:prstDash val="solid"/>
            <a:miter lim="800000"/>
          </a:ln>
          <a:effectLst>
            <a:innerShdw blurRad="76200">
              <a:srgbClr val="000000"/>
            </a:innerShdw>
          </a:effectLst>
        </p:spPr>
      </p:pic>
      <p:pic>
        <p:nvPicPr>
          <p:cNvPr id="1028" name="Picture 4" descr="Đẹp từng cen-ti-met : 30 nữ công nhân lội ruộng cấy lúa giúp cụ U70 - Tin  nổi bật - Việt Giải Trí"/>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33061" y="823307"/>
            <a:ext cx="2738582" cy="202149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4" name="Picture 13" descr="tải xuống"/>
          <p:cNvPicPr/>
          <p:nvPr/>
        </p:nvPicPr>
        <p:blipFill>
          <a:blip r:embed="rId7">
            <a:extLst>
              <a:ext uri="{28A0092B-C50C-407E-A947-70E740481C1C}">
                <a14:useLocalDpi xmlns:a14="http://schemas.microsoft.com/office/drawing/2010/main" val="0"/>
              </a:ext>
            </a:extLst>
          </a:blip>
          <a:srcRect/>
          <a:stretch>
            <a:fillRect/>
          </a:stretch>
        </p:blipFill>
        <p:spPr bwMode="auto">
          <a:xfrm>
            <a:off x="8617528" y="3868512"/>
            <a:ext cx="2769648" cy="2278408"/>
          </a:xfrm>
          <a:prstGeom prst="rect">
            <a:avLst/>
          </a:prstGeom>
          <a:ln w="88900" cap="sq" cmpd="thickThin">
            <a:solidFill>
              <a:srgbClr val="000000"/>
            </a:solidFill>
            <a:prstDash val="solid"/>
            <a:miter lim="800000"/>
          </a:ln>
          <a:effectLst>
            <a:innerShdw blurRad="76200">
              <a:srgbClr val="000000"/>
            </a:innerShdw>
          </a:effectLst>
        </p:spPr>
      </p:pic>
      <p:sp>
        <p:nvSpPr>
          <p:cNvPr id="16" name="Rectangle 15"/>
          <p:cNvSpPr/>
          <p:nvPr/>
        </p:nvSpPr>
        <p:spPr>
          <a:xfrm>
            <a:off x="3685309" y="0"/>
            <a:ext cx="8372762" cy="652486"/>
          </a:xfrm>
          <a:prstGeom prst="rect">
            <a:avLst/>
          </a:prstGeom>
        </p:spPr>
        <p:txBody>
          <a:bodyPr wrap="square">
            <a:spAutoFit/>
          </a:bodyPr>
          <a:lstStyle/>
          <a:p>
            <a:pPr algn="just">
              <a:lnSpc>
                <a:spcPct val="130000"/>
              </a:lnSpc>
              <a:spcAft>
                <a:spcPts val="0"/>
              </a:spcAft>
            </a:pPr>
            <a:r>
              <a:rPr lang="en-US" sz="2800" b="1" dirty="0" smtClean="0">
                <a:solidFill>
                  <a:srgbClr val="FF0000"/>
                </a:solidFill>
                <a:effectLst/>
                <a:latin typeface="Times New Roman" panose="02020603050405020304" pitchFamily="18" charset="0"/>
                <a:ea typeface="Calibri" panose="020F0502020204030204" pitchFamily="34" charset="0"/>
              </a:rPr>
              <a:t>NHÌN HÌNH ĐOÁN CHỮ</a:t>
            </a:r>
            <a:r>
              <a:rPr lang="en-US" sz="2800" dirty="0" smtClean="0">
                <a:solidFill>
                  <a:srgbClr val="FF0000"/>
                </a:solidFill>
                <a:effectLst/>
                <a:latin typeface="Times New Roman" panose="02020603050405020304" pitchFamily="18" charset="0"/>
                <a:ea typeface="Calibri" panose="020F0502020204030204" pitchFamily="34" charset="0"/>
              </a:rPr>
              <a:t>: </a:t>
            </a:r>
            <a:endParaRPr lang="en-US" sz="2800" dirty="0" smtClean="0">
              <a:solidFill>
                <a:srgbClr val="FF0000"/>
              </a:solidFill>
              <a:effectLst/>
              <a:latin typeface="Times New Roman" panose="02020603050405020304" pitchFamily="18" charset="0"/>
              <a:ea typeface="Times New Roman" panose="02020603050405020304" pitchFamily="18" charset="0"/>
            </a:endParaRPr>
          </a:p>
        </p:txBody>
      </p:sp>
      <p:sp>
        <p:nvSpPr>
          <p:cNvPr id="3" name="Rounded Rectangle 2"/>
          <p:cNvSpPr/>
          <p:nvPr/>
        </p:nvSpPr>
        <p:spPr>
          <a:xfrm>
            <a:off x="145993" y="295279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1. Con </a:t>
            </a:r>
            <a:r>
              <a:rPr lang="en-US" sz="2800" dirty="0" err="1">
                <a:solidFill>
                  <a:srgbClr val="0070C0"/>
                </a:solidFill>
                <a:latin typeface="Times New Roman" panose="02020603050405020304" pitchFamily="18" charset="0"/>
                <a:cs typeface="Times New Roman" panose="02020603050405020304" pitchFamily="18" charset="0"/>
              </a:rPr>
              <a:t>đường</a:t>
            </a:r>
            <a:r>
              <a:rPr lang="en-US" sz="2800" dirty="0">
                <a:solidFill>
                  <a:srgbClr val="0070C0"/>
                </a:solidFill>
                <a:latin typeface="Times New Roman" panose="02020603050405020304" pitchFamily="18" charset="0"/>
                <a:cs typeface="Times New Roman" panose="02020603050405020304" pitchFamily="18" charset="0"/>
              </a:rPr>
              <a:t>…..</a:t>
            </a:r>
          </a:p>
        </p:txBody>
      </p:sp>
      <p:sp>
        <p:nvSpPr>
          <p:cNvPr id="11" name="Rounded Rectangle 10"/>
          <p:cNvSpPr/>
          <p:nvPr/>
        </p:nvSpPr>
        <p:spPr>
          <a:xfrm>
            <a:off x="8283494" y="6034892"/>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6. </a:t>
            </a:r>
            <a:r>
              <a:rPr lang="en-US" sz="2800" dirty="0" err="1">
                <a:solidFill>
                  <a:srgbClr val="0070C0"/>
                </a:solidFill>
                <a:latin typeface="Times New Roman" panose="02020603050405020304" pitchFamily="18" charset="0"/>
                <a:cs typeface="Times New Roman" panose="02020603050405020304" pitchFamily="18" charset="0"/>
              </a:rPr>
              <a:t>Chim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hót</a:t>
            </a:r>
            <a:r>
              <a:rPr lang="en-US" sz="2800" dirty="0">
                <a:solidFill>
                  <a:srgbClr val="0070C0"/>
                </a:solidFill>
                <a:latin typeface="Times New Roman" panose="02020603050405020304" pitchFamily="18" charset="0"/>
                <a:cs typeface="Times New Roman" panose="02020603050405020304" pitchFamily="18" charset="0"/>
              </a:rPr>
              <a:t>….</a:t>
            </a:r>
          </a:p>
        </p:txBody>
      </p:sp>
      <p:sp>
        <p:nvSpPr>
          <p:cNvPr id="12" name="Rounded Rectangle 11"/>
          <p:cNvSpPr/>
          <p:nvPr/>
        </p:nvSpPr>
        <p:spPr>
          <a:xfrm>
            <a:off x="4115123" y="598277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4. </a:t>
            </a:r>
            <a:r>
              <a:rPr lang="en-US" sz="2800" dirty="0" err="1">
                <a:solidFill>
                  <a:srgbClr val="0070C0"/>
                </a:solidFill>
                <a:latin typeface="Times New Roman" panose="02020603050405020304" pitchFamily="18" charset="0"/>
                <a:cs typeface="Times New Roman" panose="02020603050405020304" pitchFamily="18" charset="0"/>
              </a:rPr>
              <a:t>Sấm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chớp</a:t>
            </a:r>
            <a:r>
              <a:rPr lang="en-US" sz="2800" dirty="0">
                <a:solidFill>
                  <a:srgbClr val="0070C0"/>
                </a:solidFill>
                <a:latin typeface="Times New Roman" panose="02020603050405020304" pitchFamily="18" charset="0"/>
                <a:cs typeface="Times New Roman" panose="02020603050405020304" pitchFamily="18" charset="0"/>
              </a:rPr>
              <a:t>…</a:t>
            </a:r>
          </a:p>
        </p:txBody>
      </p:sp>
      <p:sp>
        <p:nvSpPr>
          <p:cNvPr id="13" name="Rounded Rectangle 12"/>
          <p:cNvSpPr/>
          <p:nvPr/>
        </p:nvSpPr>
        <p:spPr>
          <a:xfrm>
            <a:off x="255878" y="598277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3. </a:t>
            </a:r>
            <a:r>
              <a:rPr lang="en-US" sz="2800" dirty="0" err="1">
                <a:solidFill>
                  <a:srgbClr val="0070C0"/>
                </a:solidFill>
                <a:latin typeface="Times New Roman" panose="02020603050405020304" pitchFamily="18" charset="0"/>
                <a:cs typeface="Times New Roman" panose="02020603050405020304" pitchFamily="18" charset="0"/>
              </a:rPr>
              <a:t>Suối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chảy</a:t>
            </a:r>
            <a:r>
              <a:rPr lang="en-US" sz="2800" dirty="0">
                <a:solidFill>
                  <a:srgbClr val="0070C0"/>
                </a:solidFill>
                <a:latin typeface="Times New Roman" panose="02020603050405020304" pitchFamily="18" charset="0"/>
                <a:cs typeface="Times New Roman" panose="02020603050405020304" pitchFamily="18" charset="0"/>
              </a:rPr>
              <a:t>…</a:t>
            </a:r>
          </a:p>
        </p:txBody>
      </p:sp>
      <p:sp>
        <p:nvSpPr>
          <p:cNvPr id="15" name="Rounded Rectangle 14"/>
          <p:cNvSpPr/>
          <p:nvPr/>
        </p:nvSpPr>
        <p:spPr>
          <a:xfrm>
            <a:off x="4327888" y="293178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2. </a:t>
            </a:r>
            <a:r>
              <a:rPr lang="en-US" sz="2800" dirty="0" err="1">
                <a:solidFill>
                  <a:srgbClr val="0070C0"/>
                </a:solidFill>
                <a:latin typeface="Times New Roman" panose="02020603050405020304" pitchFamily="18" charset="0"/>
                <a:cs typeface="Times New Roman" panose="02020603050405020304" pitchFamily="18" charset="0"/>
              </a:rPr>
              <a:t>Sóng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biển</a:t>
            </a:r>
            <a:r>
              <a:rPr lang="en-US" sz="2800" dirty="0">
                <a:solidFill>
                  <a:srgbClr val="0070C0"/>
                </a:solidFill>
                <a:latin typeface="Times New Roman" panose="02020603050405020304" pitchFamily="18" charset="0"/>
                <a:cs typeface="Times New Roman" panose="02020603050405020304" pitchFamily="18" charset="0"/>
              </a:rPr>
              <a:t>….</a:t>
            </a:r>
          </a:p>
        </p:txBody>
      </p:sp>
      <p:sp>
        <p:nvSpPr>
          <p:cNvPr id="17" name="Rounded Rectangle 16"/>
          <p:cNvSpPr/>
          <p:nvPr/>
        </p:nvSpPr>
        <p:spPr>
          <a:xfrm>
            <a:off x="8283494" y="2913310"/>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5. </a:t>
            </a:r>
            <a:r>
              <a:rPr lang="en-US" sz="2800" dirty="0" err="1">
                <a:solidFill>
                  <a:srgbClr val="0070C0"/>
                </a:solidFill>
                <a:latin typeface="Times New Roman" panose="02020603050405020304" pitchFamily="18" charset="0"/>
                <a:cs typeface="Times New Roman" panose="02020603050405020304" pitchFamily="18" charset="0"/>
              </a:rPr>
              <a:t>Những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bác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nông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cấy</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lúa</a:t>
            </a:r>
            <a:r>
              <a:rPr lang="en-US" sz="2800" dirty="0">
                <a:solidFill>
                  <a:srgbClr val="0070C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62195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ặt đường gồ ghề - Báo Khánh Hòa điện t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18" y="825664"/>
            <a:ext cx="2838927" cy="201913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 name="Picture 6" descr="Anh-nen-song-bien-nhap-nho"/>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7963" y="823307"/>
            <a:ext cx="3114876" cy="2021493"/>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dong-suoi-nho-keu-roc-rach-1024x68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1633" y="3910532"/>
            <a:ext cx="2931679" cy="2194368"/>
          </a:xfrm>
          <a:prstGeom prst="rect">
            <a:avLst/>
          </a:prstGeom>
          <a:ln w="88900" cap="sq" cmpd="thickThin">
            <a:solidFill>
              <a:srgbClr val="000000"/>
            </a:solidFill>
            <a:prstDash val="solid"/>
            <a:miter lim="800000"/>
          </a:ln>
          <a:effectLst>
            <a:innerShdw blurRad="76200">
              <a:srgbClr val="000000"/>
            </a:innerShdw>
          </a:effectLst>
        </p:spPr>
      </p:pic>
      <p:pic>
        <p:nvPicPr>
          <p:cNvPr id="9" name="Picture 8" descr="Mo-thay-sam-chop-co-dang-so-kho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2430" y="3910532"/>
            <a:ext cx="3009062" cy="2296305"/>
          </a:xfrm>
          <a:prstGeom prst="rect">
            <a:avLst/>
          </a:prstGeom>
          <a:ln w="88900" cap="sq" cmpd="thickThin">
            <a:solidFill>
              <a:srgbClr val="000000"/>
            </a:solidFill>
            <a:prstDash val="solid"/>
            <a:miter lim="800000"/>
          </a:ln>
          <a:effectLst>
            <a:innerShdw blurRad="76200">
              <a:srgbClr val="000000"/>
            </a:innerShdw>
          </a:effectLst>
        </p:spPr>
      </p:pic>
      <p:pic>
        <p:nvPicPr>
          <p:cNvPr id="1028" name="Picture 4" descr="Đẹp từng cen-ti-met : 30 nữ công nhân lội ruộng cấy lúa giúp cụ U70 - Tin  nổi bật - Việt Giải Trí"/>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33061" y="823307"/>
            <a:ext cx="2738582" cy="202149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4" name="Picture 13" descr="tải xuống"/>
          <p:cNvPicPr/>
          <p:nvPr/>
        </p:nvPicPr>
        <p:blipFill>
          <a:blip r:embed="rId7">
            <a:extLst>
              <a:ext uri="{28A0092B-C50C-407E-A947-70E740481C1C}">
                <a14:useLocalDpi xmlns:a14="http://schemas.microsoft.com/office/drawing/2010/main" val="0"/>
              </a:ext>
            </a:extLst>
          </a:blip>
          <a:srcRect/>
          <a:stretch>
            <a:fillRect/>
          </a:stretch>
        </p:blipFill>
        <p:spPr bwMode="auto">
          <a:xfrm>
            <a:off x="8617528" y="3868512"/>
            <a:ext cx="2769648" cy="2278408"/>
          </a:xfrm>
          <a:prstGeom prst="rect">
            <a:avLst/>
          </a:prstGeom>
          <a:ln w="88900" cap="sq" cmpd="thickThin">
            <a:solidFill>
              <a:srgbClr val="000000"/>
            </a:solidFill>
            <a:prstDash val="solid"/>
            <a:miter lim="800000"/>
          </a:ln>
          <a:effectLst>
            <a:innerShdw blurRad="76200">
              <a:srgbClr val="000000"/>
            </a:innerShdw>
          </a:effectLst>
        </p:spPr>
      </p:pic>
      <p:sp>
        <p:nvSpPr>
          <p:cNvPr id="16" name="Rectangle 15"/>
          <p:cNvSpPr/>
          <p:nvPr/>
        </p:nvSpPr>
        <p:spPr>
          <a:xfrm>
            <a:off x="3685309" y="0"/>
            <a:ext cx="8372762" cy="652486"/>
          </a:xfrm>
          <a:prstGeom prst="rect">
            <a:avLst/>
          </a:prstGeom>
        </p:spPr>
        <p:txBody>
          <a:bodyPr wrap="square">
            <a:spAutoFit/>
          </a:bodyPr>
          <a:lstStyle/>
          <a:p>
            <a:pPr algn="just">
              <a:lnSpc>
                <a:spcPct val="130000"/>
              </a:lnSpc>
              <a:spcAft>
                <a:spcPts val="0"/>
              </a:spcAft>
            </a:pPr>
            <a:r>
              <a:rPr lang="en-US" sz="2800" b="1" dirty="0" smtClean="0">
                <a:solidFill>
                  <a:srgbClr val="FF0000"/>
                </a:solidFill>
                <a:effectLst/>
                <a:latin typeface="Times New Roman" panose="02020603050405020304" pitchFamily="18" charset="0"/>
                <a:ea typeface="Calibri" panose="020F0502020204030204" pitchFamily="34" charset="0"/>
              </a:rPr>
              <a:t>NHÌN HÌNH ĐOÁN CHỮ</a:t>
            </a:r>
            <a:r>
              <a:rPr lang="en-US" sz="2800" dirty="0" smtClean="0">
                <a:solidFill>
                  <a:srgbClr val="FF0000"/>
                </a:solidFill>
                <a:effectLst/>
                <a:latin typeface="Times New Roman" panose="02020603050405020304" pitchFamily="18" charset="0"/>
                <a:ea typeface="Calibri" panose="020F0502020204030204" pitchFamily="34" charset="0"/>
              </a:rPr>
              <a:t>: </a:t>
            </a:r>
            <a:endParaRPr lang="en-US" sz="2800" dirty="0" smtClean="0">
              <a:solidFill>
                <a:srgbClr val="FF0000"/>
              </a:solidFill>
              <a:effectLst/>
              <a:latin typeface="Times New Roman" panose="02020603050405020304" pitchFamily="18" charset="0"/>
              <a:ea typeface="Times New Roman" panose="02020603050405020304" pitchFamily="18" charset="0"/>
            </a:endParaRPr>
          </a:p>
        </p:txBody>
      </p:sp>
      <p:sp>
        <p:nvSpPr>
          <p:cNvPr id="3" name="Rounded Rectangle 2"/>
          <p:cNvSpPr/>
          <p:nvPr/>
        </p:nvSpPr>
        <p:spPr>
          <a:xfrm>
            <a:off x="145993" y="295279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1. Con </a:t>
            </a:r>
            <a:r>
              <a:rPr lang="en-US" sz="2800" dirty="0" err="1" smtClean="0">
                <a:solidFill>
                  <a:srgbClr val="0070C0"/>
                </a:solidFill>
                <a:latin typeface="Times New Roman" panose="02020603050405020304" pitchFamily="18" charset="0"/>
                <a:cs typeface="Times New Roman" panose="02020603050405020304" pitchFamily="18" charset="0"/>
              </a:rPr>
              <a:t>đường</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gập</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ghềnh</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8283494" y="6034892"/>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6. </a:t>
            </a:r>
            <a:r>
              <a:rPr lang="en-US" sz="2800" dirty="0" err="1">
                <a:solidFill>
                  <a:srgbClr val="0070C0"/>
                </a:solidFill>
                <a:latin typeface="Times New Roman" panose="02020603050405020304" pitchFamily="18" charset="0"/>
                <a:cs typeface="Times New Roman" panose="02020603050405020304" pitchFamily="18" charset="0"/>
              </a:rPr>
              <a:t>Chim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hót</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véo</a:t>
            </a:r>
            <a:r>
              <a:rPr lang="en-US" sz="2800" dirty="0" smtClean="0">
                <a:solidFill>
                  <a:srgbClr val="0070C0"/>
                </a:solidFill>
                <a:latin typeface="Times New Roman" panose="02020603050405020304" pitchFamily="18" charset="0"/>
                <a:cs typeface="Times New Roman" panose="02020603050405020304" pitchFamily="18" charset="0"/>
              </a:rPr>
              <a:t> von/ </a:t>
            </a:r>
            <a:r>
              <a:rPr lang="en-US" sz="2800" dirty="0" err="1" smtClean="0">
                <a:solidFill>
                  <a:srgbClr val="0070C0"/>
                </a:solidFill>
                <a:latin typeface="Times New Roman" panose="02020603050405020304" pitchFamily="18" charset="0"/>
                <a:cs typeface="Times New Roman" panose="02020603050405020304" pitchFamily="18" charset="0"/>
              </a:rPr>
              <a:t>líu</a:t>
            </a:r>
            <a:r>
              <a:rPr lang="en-US" sz="2800" dirty="0" smtClean="0">
                <a:solidFill>
                  <a:srgbClr val="0070C0"/>
                </a:solidFill>
                <a:latin typeface="Times New Roman" panose="02020603050405020304" pitchFamily="18" charset="0"/>
                <a:cs typeface="Times New Roman" panose="02020603050405020304" pitchFamily="18" charset="0"/>
              </a:rPr>
              <a:t> lo…</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12" name="Rounded Rectangle 11"/>
          <p:cNvSpPr/>
          <p:nvPr/>
        </p:nvSpPr>
        <p:spPr>
          <a:xfrm>
            <a:off x="4115123" y="598277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4. </a:t>
            </a:r>
            <a:r>
              <a:rPr lang="en-US" sz="2800" dirty="0" err="1">
                <a:solidFill>
                  <a:srgbClr val="0070C0"/>
                </a:solidFill>
                <a:latin typeface="Times New Roman" panose="02020603050405020304" pitchFamily="18" charset="0"/>
                <a:cs typeface="Times New Roman" panose="02020603050405020304" pitchFamily="18" charset="0"/>
              </a:rPr>
              <a:t>Sấm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chớp</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đùng</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đùng</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đì</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đùng</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13" name="Rounded Rectangle 12"/>
          <p:cNvSpPr/>
          <p:nvPr/>
        </p:nvSpPr>
        <p:spPr>
          <a:xfrm>
            <a:off x="255878" y="598277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3. </a:t>
            </a:r>
            <a:r>
              <a:rPr lang="en-US" sz="2800" dirty="0" err="1">
                <a:solidFill>
                  <a:srgbClr val="0070C0"/>
                </a:solidFill>
                <a:latin typeface="Times New Roman" panose="02020603050405020304" pitchFamily="18" charset="0"/>
                <a:cs typeface="Times New Roman" panose="02020603050405020304" pitchFamily="18" charset="0"/>
              </a:rPr>
              <a:t>Suối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chảy</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róc</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rách</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4327888" y="2931783"/>
            <a:ext cx="343771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2. </a:t>
            </a:r>
            <a:r>
              <a:rPr lang="en-US" sz="2800" dirty="0" err="1">
                <a:solidFill>
                  <a:srgbClr val="0070C0"/>
                </a:solidFill>
                <a:latin typeface="Times New Roman" panose="02020603050405020304" pitchFamily="18" charset="0"/>
                <a:cs typeface="Times New Roman" panose="02020603050405020304" pitchFamily="18" charset="0"/>
              </a:rPr>
              <a:t>Sóng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biển</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nhấp</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nhô</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17" name="Rounded Rectangle 16"/>
          <p:cNvSpPr/>
          <p:nvPr/>
        </p:nvSpPr>
        <p:spPr>
          <a:xfrm>
            <a:off x="8283494" y="2913310"/>
            <a:ext cx="3679906" cy="849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solidFill>
                  <a:srgbClr val="0070C0"/>
                </a:solidFill>
                <a:latin typeface="Times New Roman" panose="02020603050405020304" pitchFamily="18" charset="0"/>
                <a:cs typeface="Times New Roman" panose="02020603050405020304" pitchFamily="18" charset="0"/>
              </a:rPr>
              <a:t>5. </a:t>
            </a:r>
            <a:r>
              <a:rPr lang="en-US" sz="2800" dirty="0" err="1">
                <a:solidFill>
                  <a:srgbClr val="0070C0"/>
                </a:solidFill>
                <a:latin typeface="Times New Roman" panose="02020603050405020304" pitchFamily="18" charset="0"/>
                <a:cs typeface="Times New Roman" panose="02020603050405020304" pitchFamily="18" charset="0"/>
              </a:rPr>
              <a:t>Những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bác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nông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dân</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lom</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khom</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cấy</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lúa</a:t>
            </a:r>
            <a:r>
              <a:rPr lang="en-US" sz="2800" dirty="0">
                <a:solidFill>
                  <a:srgbClr val="0070C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954415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fltVal val="0"/>
                                          </p:val>
                                        </p:tav>
                                        <p:tav tm="100000">
                                          <p:val>
                                            <p:strVal val="#ppt_w"/>
                                          </p:val>
                                        </p:tav>
                                      </p:tavLst>
                                    </p:anim>
                                    <p:anim calcmode="lin" valueType="num">
                                      <p:cBhvr>
                                        <p:cTn id="33" dur="1000" fill="hold"/>
                                        <p:tgtEl>
                                          <p:spTgt spid="11"/>
                                        </p:tgtEl>
                                        <p:attrNameLst>
                                          <p:attrName>ppt_h</p:attrName>
                                        </p:attrNameLst>
                                      </p:cBhvr>
                                      <p:tavLst>
                                        <p:tav tm="0">
                                          <p:val>
                                            <p:fltVal val="0"/>
                                          </p:val>
                                        </p:tav>
                                        <p:tav tm="100000">
                                          <p:val>
                                            <p:strVal val="#ppt_h"/>
                                          </p:val>
                                        </p:tav>
                                      </p:tavLst>
                                    </p:anim>
                                    <p:anim calcmode="lin" valueType="num">
                                      <p:cBhvr>
                                        <p:cTn id="34" dur="1000" fill="hold"/>
                                        <p:tgtEl>
                                          <p:spTgt spid="11"/>
                                        </p:tgtEl>
                                        <p:attrNameLst>
                                          <p:attrName>style.rotation</p:attrName>
                                        </p:attrNameLst>
                                      </p:cBhvr>
                                      <p:tavLst>
                                        <p:tav tm="0">
                                          <p:val>
                                            <p:fltVal val="90"/>
                                          </p:val>
                                        </p:tav>
                                        <p:tav tm="100000">
                                          <p:val>
                                            <p:fltVal val="0"/>
                                          </p:val>
                                        </p:tav>
                                      </p:tavLst>
                                    </p:anim>
                                    <p:animEffect transition="in" filter="fade">
                                      <p:cBhvr>
                                        <p:cTn id="3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P spid="13" grpId="0" animBg="1"/>
      <p:bldP spid="15"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508" y="720436"/>
            <a:ext cx="10695709" cy="52832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0753" y="2990850"/>
            <a:ext cx="3913971" cy="3867150"/>
          </a:xfrm>
          <a:prstGeom prst="rect">
            <a:avLst/>
          </a:prstGeom>
        </p:spPr>
      </p:pic>
      <p:sp>
        <p:nvSpPr>
          <p:cNvPr id="6" name="Rectangle 5"/>
          <p:cNvSpPr/>
          <p:nvPr/>
        </p:nvSpPr>
        <p:spPr>
          <a:xfrm>
            <a:off x="2964872" y="1984420"/>
            <a:ext cx="7583055" cy="2012859"/>
          </a:xfrm>
          <a:prstGeom prst="rect">
            <a:avLst/>
          </a:prstGeom>
        </p:spPr>
        <p:txBody>
          <a:bodyPr wrap="square">
            <a:spAutoFit/>
          </a:bodyPr>
          <a:lstStyle/>
          <a:p>
            <a:pPr>
              <a:lnSpc>
                <a:spcPct val="130000"/>
              </a:lnSpc>
              <a:spcAft>
                <a:spcPts val="0"/>
              </a:spcAft>
            </a:pPr>
            <a:r>
              <a:rPr lang="en-US" sz="3200" b="1" dirty="0" smtClean="0">
                <a:solidFill>
                  <a:srgbClr val="7030A0"/>
                </a:solidFill>
                <a:effectLst/>
                <a:latin typeface="Times New Roman" panose="02020603050405020304" pitchFamily="18" charset="0"/>
                <a:ea typeface="Times New Roman" panose="02020603050405020304" pitchFamily="18" charset="0"/>
              </a:rPr>
              <a:t> </a:t>
            </a:r>
            <a:r>
              <a:rPr lang="en-US" sz="3200" b="1" dirty="0" err="1" smtClean="0">
                <a:solidFill>
                  <a:srgbClr val="7030A0"/>
                </a:solidFill>
                <a:effectLst/>
                <a:latin typeface="Times New Roman" panose="02020603050405020304" pitchFamily="18" charset="0"/>
                <a:ea typeface="Times New Roman" panose="02020603050405020304" pitchFamily="18" charset="0"/>
              </a:rPr>
              <a:t>Tiết</a:t>
            </a:r>
            <a:r>
              <a:rPr lang="en-US" sz="3200" b="1" dirty="0" smtClean="0">
                <a:solidFill>
                  <a:srgbClr val="7030A0"/>
                </a:solidFill>
                <a:effectLst/>
                <a:latin typeface="Times New Roman" panose="02020603050405020304" pitchFamily="18" charset="0"/>
                <a:ea typeface="Times New Roman" panose="02020603050405020304" pitchFamily="18" charset="0"/>
              </a:rPr>
              <a:t> ............. </a:t>
            </a:r>
            <a:r>
              <a:rPr lang="en-US" sz="3200" b="1" dirty="0">
                <a:solidFill>
                  <a:srgbClr val="7030A0"/>
                </a:solidFill>
                <a:latin typeface="Times New Roman" panose="02020603050405020304" pitchFamily="18" charset="0"/>
                <a:ea typeface="Times New Roman" panose="02020603050405020304" pitchFamily="18" charset="0"/>
              </a:rPr>
              <a:t>THỰC HÀNH TIẾNG VIỆT</a:t>
            </a:r>
            <a:endParaRPr lang="en-US" sz="3200" dirty="0" smtClean="0">
              <a:solidFill>
                <a:srgbClr val="7030A0"/>
              </a:solidFill>
              <a:effectLst/>
              <a:latin typeface="Times New Roman" panose="02020603050405020304" pitchFamily="18" charset="0"/>
              <a:ea typeface="Times New Roman" panose="02020603050405020304" pitchFamily="18" charset="0"/>
            </a:endParaRPr>
          </a:p>
          <a:p>
            <a:pPr algn="ctr">
              <a:lnSpc>
                <a:spcPct val="130000"/>
              </a:lnSpc>
              <a:spcAft>
                <a:spcPts val="0"/>
              </a:spcAft>
            </a:pPr>
            <a:r>
              <a:rPr lang="en-US" sz="3200" b="1" dirty="0">
                <a:solidFill>
                  <a:srgbClr val="7030A0"/>
                </a:solidFill>
                <a:latin typeface="Times New Roman" panose="02020603050405020304" pitchFamily="18" charset="0"/>
                <a:ea typeface="Times New Roman" panose="02020603050405020304" pitchFamily="18" charset="0"/>
              </a:rPr>
              <a:t>ĐẢO NGỮ, CÂU HỎI TU TỪ </a:t>
            </a:r>
            <a:endParaRPr lang="en-US" sz="3200" dirty="0" smtClean="0">
              <a:solidFill>
                <a:srgbClr val="7030A0"/>
              </a:solidFill>
              <a:effectLst/>
              <a:latin typeface="Times New Roman" panose="02020603050405020304" pitchFamily="18" charset="0"/>
              <a:ea typeface="Times New Roman" panose="02020603050405020304" pitchFamily="18" charset="0"/>
            </a:endParaRPr>
          </a:p>
          <a:p>
            <a:pPr algn="ctr">
              <a:lnSpc>
                <a:spcPct val="130000"/>
              </a:lnSpc>
              <a:spcAft>
                <a:spcPts val="0"/>
              </a:spcAft>
            </a:pPr>
            <a:r>
              <a:rPr lang="en-US" sz="3200" b="1" dirty="0">
                <a:solidFill>
                  <a:srgbClr val="7030A0"/>
                </a:solidFill>
                <a:latin typeface="Times New Roman" panose="02020603050405020304" pitchFamily="18" charset="0"/>
                <a:ea typeface="Times New Roman" panose="02020603050405020304" pitchFamily="18" charset="0"/>
              </a:rPr>
              <a:t>TỪ TƯỢNG HÌNH, TỪ TƯỢNG THANH</a:t>
            </a:r>
            <a:endParaRPr lang="en-US" sz="3200" dirty="0">
              <a:solidFill>
                <a:srgbClr val="7030A0"/>
              </a:solidFill>
            </a:endParaRPr>
          </a:p>
        </p:txBody>
      </p:sp>
    </p:spTree>
    <p:extLst>
      <p:ext uri="{BB962C8B-B14F-4D97-AF65-F5344CB8AC3E}">
        <p14:creationId xmlns:p14="http://schemas.microsoft.com/office/powerpoint/2010/main" val="5308952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80">
                                          <p:stCondLst>
                                            <p:cond delay="0"/>
                                          </p:stCondLst>
                                        </p:cTn>
                                        <p:tgtEl>
                                          <p:spTgt spid="6"/>
                                        </p:tgtEl>
                                      </p:cBhvr>
                                    </p:animEffect>
                                    <p:anim calcmode="lin" valueType="num">
                                      <p:cBhvr>
                                        <p:cTn id="1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0" dur="26">
                                          <p:stCondLst>
                                            <p:cond delay="650"/>
                                          </p:stCondLst>
                                        </p:cTn>
                                        <p:tgtEl>
                                          <p:spTgt spid="6"/>
                                        </p:tgtEl>
                                      </p:cBhvr>
                                      <p:to x="100000" y="60000"/>
                                    </p:animScale>
                                    <p:animScale>
                                      <p:cBhvr>
                                        <p:cTn id="21" dur="166" decel="50000">
                                          <p:stCondLst>
                                            <p:cond delay="676"/>
                                          </p:stCondLst>
                                        </p:cTn>
                                        <p:tgtEl>
                                          <p:spTgt spid="6"/>
                                        </p:tgtEl>
                                      </p:cBhvr>
                                      <p:to x="100000" y="100000"/>
                                    </p:animScale>
                                    <p:animScale>
                                      <p:cBhvr>
                                        <p:cTn id="22" dur="26">
                                          <p:stCondLst>
                                            <p:cond delay="1312"/>
                                          </p:stCondLst>
                                        </p:cTn>
                                        <p:tgtEl>
                                          <p:spTgt spid="6"/>
                                        </p:tgtEl>
                                      </p:cBhvr>
                                      <p:to x="100000" y="80000"/>
                                    </p:animScale>
                                    <p:animScale>
                                      <p:cBhvr>
                                        <p:cTn id="23" dur="166" decel="50000">
                                          <p:stCondLst>
                                            <p:cond delay="1338"/>
                                          </p:stCondLst>
                                        </p:cTn>
                                        <p:tgtEl>
                                          <p:spTgt spid="6"/>
                                        </p:tgtEl>
                                      </p:cBhvr>
                                      <p:to x="100000" y="100000"/>
                                    </p:animScale>
                                    <p:animScale>
                                      <p:cBhvr>
                                        <p:cTn id="24" dur="26">
                                          <p:stCondLst>
                                            <p:cond delay="1642"/>
                                          </p:stCondLst>
                                        </p:cTn>
                                        <p:tgtEl>
                                          <p:spTgt spid="6"/>
                                        </p:tgtEl>
                                      </p:cBhvr>
                                      <p:to x="100000" y="90000"/>
                                    </p:animScale>
                                    <p:animScale>
                                      <p:cBhvr>
                                        <p:cTn id="25" dur="166" decel="50000">
                                          <p:stCondLst>
                                            <p:cond delay="1668"/>
                                          </p:stCondLst>
                                        </p:cTn>
                                        <p:tgtEl>
                                          <p:spTgt spid="6"/>
                                        </p:tgtEl>
                                      </p:cBhvr>
                                      <p:to x="100000" y="100000"/>
                                    </p:animScale>
                                    <p:animScale>
                                      <p:cBhvr>
                                        <p:cTn id="26" dur="26">
                                          <p:stCondLst>
                                            <p:cond delay="1808"/>
                                          </p:stCondLst>
                                        </p:cTn>
                                        <p:tgtEl>
                                          <p:spTgt spid="6"/>
                                        </p:tgtEl>
                                      </p:cBhvr>
                                      <p:to x="100000" y="95000"/>
                                    </p:animScale>
                                    <p:animScale>
                                      <p:cBhvr>
                                        <p:cTn id="27"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050" y="390525"/>
            <a:ext cx="10915650" cy="59626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2150" y="2641037"/>
            <a:ext cx="8553450" cy="1575926"/>
          </a:xfrm>
          <a:prstGeom prst="rect">
            <a:avLst/>
          </a:prstGeom>
        </p:spPr>
      </p:pic>
    </p:spTree>
    <p:extLst>
      <p:ext uri="{BB962C8B-B14F-4D97-AF65-F5344CB8AC3E}">
        <p14:creationId xmlns:p14="http://schemas.microsoft.com/office/powerpoint/2010/main" val="8048101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Rectangle 2"/>
          <p:cNvSpPr/>
          <p:nvPr/>
        </p:nvSpPr>
        <p:spPr>
          <a:xfrm>
            <a:off x="3324225" y="1"/>
            <a:ext cx="6096000" cy="1316771"/>
          </a:xfrm>
          <a:prstGeom prst="rect">
            <a:avLst/>
          </a:prstGeom>
        </p:spPr>
        <p:txBody>
          <a:bodyPr>
            <a:spAutoFit/>
          </a:bodyPr>
          <a:lstStyle/>
          <a:p>
            <a:pPr algn="just">
              <a:lnSpc>
                <a:spcPct val="130000"/>
              </a:lnSpc>
              <a:spcAft>
                <a:spcPts val="0"/>
              </a:spcAft>
            </a:pPr>
            <a:r>
              <a:rPr lang="en-US" sz="3600" b="1" dirty="0" smtClean="0">
                <a:solidFill>
                  <a:srgbClr val="FF0000"/>
                </a:solidFill>
                <a:latin typeface="Times New Roman" panose="02020603050405020304" pitchFamily="18" charset="0"/>
                <a:ea typeface="Times New Roman" panose="02020603050405020304" pitchFamily="18" charset="0"/>
              </a:rPr>
              <a:t>I. </a:t>
            </a:r>
            <a:r>
              <a:rPr lang="nl-NL" sz="3600" b="1" dirty="0" smtClean="0">
                <a:solidFill>
                  <a:srgbClr val="FF0000"/>
                </a:solidFill>
                <a:latin typeface="Times New Roman" panose="02020603050405020304" pitchFamily="18" charset="0"/>
                <a:ea typeface="Times New Roman" panose="02020603050405020304" pitchFamily="18" charset="0"/>
              </a:rPr>
              <a:t>LÍ THUYẾT</a:t>
            </a:r>
            <a:endParaRPr lang="en-US" sz="36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vi-VN" sz="2800" b="1" dirty="0" smtClean="0">
                <a:solidFill>
                  <a:srgbClr val="0070C0"/>
                </a:solidFill>
                <a:latin typeface="Times New Roman" panose="02020603050405020304" pitchFamily="18" charset="0"/>
                <a:ea typeface="Times New Roman" panose="02020603050405020304" pitchFamily="18" charset="0"/>
              </a:rPr>
              <a:t>1</a:t>
            </a:r>
            <a:r>
              <a:rPr lang="vi-VN" sz="2800" b="1" dirty="0">
                <a:solidFill>
                  <a:srgbClr val="0070C0"/>
                </a:solidFill>
                <a:latin typeface="Times New Roman" panose="02020603050405020304" pitchFamily="18" charset="0"/>
                <a:ea typeface="Times New Roman" panose="02020603050405020304" pitchFamily="18" charset="0"/>
              </a:rPr>
              <a:t>. Đảo ngữ</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871169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22900087"/>
              </p:ext>
            </p:extLst>
          </p:nvPr>
        </p:nvGraphicFramePr>
        <p:xfrm>
          <a:off x="361951" y="1219199"/>
          <a:ext cx="11660004" cy="5602225"/>
        </p:xfrm>
        <a:graphic>
          <a:graphicData uri="http://schemas.openxmlformats.org/drawingml/2006/table">
            <a:tbl>
              <a:tblPr firstRow="1" firstCol="1" bandRow="1"/>
              <a:tblGrid>
                <a:gridCol w="2298261">
                  <a:extLst>
                    <a:ext uri="{9D8B030D-6E8A-4147-A177-3AD203B41FA5}">
                      <a16:colId xmlns:a16="http://schemas.microsoft.com/office/drawing/2014/main" val="2487060167"/>
                    </a:ext>
                  </a:extLst>
                </a:gridCol>
                <a:gridCol w="3585868">
                  <a:extLst>
                    <a:ext uri="{9D8B030D-6E8A-4147-A177-3AD203B41FA5}">
                      <a16:colId xmlns:a16="http://schemas.microsoft.com/office/drawing/2014/main" val="805497727"/>
                    </a:ext>
                  </a:extLst>
                </a:gridCol>
                <a:gridCol w="2790475">
                  <a:extLst>
                    <a:ext uri="{9D8B030D-6E8A-4147-A177-3AD203B41FA5}">
                      <a16:colId xmlns:a16="http://schemas.microsoft.com/office/drawing/2014/main" val="1020244181"/>
                    </a:ext>
                  </a:extLst>
                </a:gridCol>
                <a:gridCol w="2985400">
                  <a:extLst>
                    <a:ext uri="{9D8B030D-6E8A-4147-A177-3AD203B41FA5}">
                      <a16:colId xmlns:a16="http://schemas.microsoft.com/office/drawing/2014/main" val="3828204611"/>
                    </a:ext>
                  </a:extLst>
                </a:gridCol>
              </a:tblGrid>
              <a:tr h="609601">
                <a:tc gridSpan="4">
                  <a:txBody>
                    <a:bodyPr/>
                    <a:lstStyle/>
                    <a:p>
                      <a:pPr algn="ctr">
                        <a:lnSpc>
                          <a:spcPct val="130000"/>
                        </a:lnSpc>
                        <a:spcAft>
                          <a:spcPts val="0"/>
                        </a:spcAft>
                        <a:tabLst>
                          <a:tab pos="90170" algn="l"/>
                          <a:tab pos="180340" algn="l"/>
                          <a:tab pos="270510" algn="l"/>
                        </a:tabLst>
                      </a:pPr>
                      <a:r>
                        <a:rPr lang="vi-VN" sz="2800" b="1" u="sng"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Kiến thức lí </a:t>
                      </a:r>
                      <a:r>
                        <a:rPr lang="vi-VN"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thuyế</a:t>
                      </a:r>
                      <a:r>
                        <a:rPr lang="en-US"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2800" b="1" u="none" strike="noStrike"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50697379"/>
                  </a:ext>
                </a:extLst>
              </a:tr>
              <a:tr h="517208">
                <a:tc>
                  <a:txBody>
                    <a:bodyPr/>
                    <a:lstStyle/>
                    <a:p>
                      <a:pPr algn="ctr">
                        <a:lnSpc>
                          <a:spcPct val="130000"/>
                        </a:lnSpc>
                        <a:spcAft>
                          <a:spcPts val="0"/>
                        </a:spcAft>
                        <a:tabLst>
                          <a:tab pos="90170" algn="l"/>
                          <a:tab pos="180340" algn="l"/>
                          <a:tab pos="270510" algn="l"/>
                        </a:tabLs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Phạm vi kiến thức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Đặc điểm</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Tác dụng</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4013722"/>
                  </a:ext>
                </a:extLst>
              </a:tr>
              <a:tr h="1034415">
                <a:tc>
                  <a:txBody>
                    <a:bodyPr/>
                    <a:lstStyle/>
                    <a:p>
                      <a:pPr algn="just">
                        <a:lnSpc>
                          <a:spcPct val="130000"/>
                        </a:lnSpc>
                        <a:spcAft>
                          <a:spcPts val="0"/>
                        </a:spcAft>
                        <a:tabLst>
                          <a:tab pos="90170" algn="l"/>
                          <a:tab pos="180340" algn="l"/>
                          <a:tab pos="270510" algn="l"/>
                        </a:tabLs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Đảo ngữ</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814006"/>
                  </a:ext>
                </a:extLst>
              </a:tr>
              <a:tr h="1034415">
                <a:tc>
                  <a:txBody>
                    <a:bodyPr/>
                    <a:lstStyle/>
                    <a:p>
                      <a:pPr algn="just">
                        <a:lnSpc>
                          <a:spcPct val="130000"/>
                        </a:lnSpc>
                        <a:spcAft>
                          <a:spcPts val="0"/>
                        </a:spcAft>
                        <a:tabLst>
                          <a:tab pos="90170" algn="l"/>
                          <a:tab pos="180340" algn="l"/>
                          <a:tab pos="270510" algn="l"/>
                        </a:tabLs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Câu hỏi tu từ</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915850"/>
                  </a:ext>
                </a:extLst>
              </a:tr>
              <a:tr h="1551622">
                <a:tc>
                  <a:txBody>
                    <a:bodyPr/>
                    <a:lstStyle/>
                    <a:p>
                      <a:pPr algn="just">
                        <a:lnSpc>
                          <a:spcPct val="130000"/>
                        </a:lnSpc>
                        <a:spcAft>
                          <a:spcPts val="0"/>
                        </a:spcAft>
                        <a:tabLst>
                          <a:tab pos="90170" algn="l"/>
                          <a:tab pos="180340" algn="l"/>
                          <a:tab pos="270510" algn="l"/>
                        </a:tabLs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Từ tượng hình, từ tượng thanh</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 pos="180340" algn="l"/>
                          <a:tab pos="270510" algn="l"/>
                        </a:tabLst>
                      </a:pPr>
                      <a:r>
                        <a:rPr lang="vi-VN"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tabLst>
                          <a:tab pos="90170" algn="l"/>
                          <a:tab pos="180340" algn="l"/>
                          <a:tab pos="270510" algn="l"/>
                        </a:tabLs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282301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525" y="123825"/>
            <a:ext cx="9315450" cy="957262"/>
          </a:xfrm>
          <a:prstGeom prst="rect">
            <a:avLst/>
          </a:prstGeom>
        </p:spPr>
      </p:pic>
    </p:spTree>
    <p:extLst>
      <p:ext uri="{BB962C8B-B14F-4D97-AF65-F5344CB8AC3E}">
        <p14:creationId xmlns:p14="http://schemas.microsoft.com/office/powerpoint/2010/main" val="13154416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2416</Words>
  <Application>Microsoft Office PowerPoint</Application>
  <PresentationFormat>Widescreen</PresentationFormat>
  <Paragraphs>338</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22</cp:revision>
  <dcterms:created xsi:type="dcterms:W3CDTF">2023-11-04T10:53:10Z</dcterms:created>
  <dcterms:modified xsi:type="dcterms:W3CDTF">2023-11-05T02:46:00Z</dcterms:modified>
</cp:coreProperties>
</file>