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comments/comment2.xml" ContentType="application/vnd.openxmlformats-officedocument.presentationml.comment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2"/>
  </p:notesMasterIdLst>
  <p:sldIdLst>
    <p:sldId id="256" r:id="rId3"/>
    <p:sldId id="323" r:id="rId4"/>
    <p:sldId id="257" r:id="rId5"/>
    <p:sldId id="324" r:id="rId6"/>
    <p:sldId id="265" r:id="rId7"/>
    <p:sldId id="267" r:id="rId8"/>
    <p:sldId id="268" r:id="rId9"/>
    <p:sldId id="269" r:id="rId10"/>
    <p:sldId id="270" r:id="rId11"/>
    <p:sldId id="274" r:id="rId12"/>
    <p:sldId id="271" r:id="rId13"/>
    <p:sldId id="272" r:id="rId14"/>
    <p:sldId id="273" r:id="rId15"/>
    <p:sldId id="275" r:id="rId16"/>
    <p:sldId id="277" r:id="rId17"/>
    <p:sldId id="278" r:id="rId18"/>
    <p:sldId id="279" r:id="rId19"/>
    <p:sldId id="280" r:id="rId20"/>
    <p:sldId id="281" r:id="rId21"/>
    <p:sldId id="282" r:id="rId22"/>
    <p:sldId id="276" r:id="rId23"/>
    <p:sldId id="283" r:id="rId24"/>
    <p:sldId id="284" r:id="rId25"/>
    <p:sldId id="286" r:id="rId26"/>
    <p:sldId id="287" r:id="rId27"/>
    <p:sldId id="285" r:id="rId28"/>
    <p:sldId id="288" r:id="rId29"/>
    <p:sldId id="289" r:id="rId30"/>
    <p:sldId id="290" r:id="rId31"/>
    <p:sldId id="291" r:id="rId32"/>
    <p:sldId id="292" r:id="rId33"/>
    <p:sldId id="293" r:id="rId34"/>
    <p:sldId id="294" r:id="rId35"/>
    <p:sldId id="302" r:id="rId36"/>
    <p:sldId id="309" r:id="rId37"/>
    <p:sldId id="318" r:id="rId38"/>
    <p:sldId id="306" r:id="rId39"/>
    <p:sldId id="317" r:id="rId40"/>
    <p:sldId id="311" r:id="rId41"/>
    <p:sldId id="312" r:id="rId42"/>
    <p:sldId id="313" r:id="rId43"/>
    <p:sldId id="314" r:id="rId44"/>
    <p:sldId id="315" r:id="rId45"/>
    <p:sldId id="316" r:id="rId46"/>
    <p:sldId id="319" r:id="rId47"/>
    <p:sldId id="320" r:id="rId48"/>
    <p:sldId id="321" r:id="rId49"/>
    <p:sldId id="322" r:id="rId50"/>
    <p:sldId id="260"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h Phuong" initials="HP" lastIdx="2" clrIdx="0">
    <p:extLst>
      <p:ext uri="{19B8F6BF-5375-455C-9EA6-DF929625EA0E}">
        <p15:presenceInfo xmlns:p15="http://schemas.microsoft.com/office/powerpoint/2012/main" userId="Hanh Phuo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902"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6-18T17:52:05.829" idx="2">
    <p:pos x="10" y="10"/>
    <p:text>Đôn Ki-hô-tê được coi là một kiệt tác văn chương. Tác phẩm đã chế giễu tàn dư của lí tưởng hiệp sĩ phong kiến lỗi thời, báo trước sự xuất hiện của thời đại phục hưng với những con người mới, tính cách mới và nghị lực mới, sáng ngời chủ nghĩa nhân văn.</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6-18T17:52:05.829" idx="2">
    <p:pos x="10" y="10"/>
    <p:text>Đôn Ki-hô-tê được coi là một kiệt tác văn chương. Tác phẩm đã chế giễu tàn dư của lí tưởng hiệp sĩ phong kiến lỗi thời, báo trước sự xuất hiện của thời đại phục hưng với những con người mới, tính cách mới và nghị lực mới, sáng ngời chủ nghĩa nhân văn.</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B137C-ADD9-4D5F-99C7-6ACF357040BA}" type="datetimeFigureOut">
              <a:rPr lang="en-US" smtClean="0"/>
              <a:t>3/3/2024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AD80E4-CA80-46C9-917C-62A311691A67}" type="slidenum">
              <a:rPr lang="en-US" smtClean="0"/>
              <a:t>‹#›</a:t>
            </a:fld>
            <a:endParaRPr lang="en-US"/>
          </a:p>
        </p:txBody>
      </p:sp>
    </p:spTree>
    <p:extLst>
      <p:ext uri="{BB962C8B-B14F-4D97-AF65-F5344CB8AC3E}">
        <p14:creationId xmlns:p14="http://schemas.microsoft.com/office/powerpoint/2010/main" val="3281559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CD6874-44F6-4018-86BB-AE924956C44D}" type="slidenum">
              <a:rPr lang="en-US" smtClean="0"/>
              <a:t>1</a:t>
            </a:fld>
            <a:endParaRPr lang="en-US"/>
          </a:p>
        </p:txBody>
      </p:sp>
    </p:spTree>
    <p:extLst>
      <p:ext uri="{BB962C8B-B14F-4D97-AF65-F5344CB8AC3E}">
        <p14:creationId xmlns:p14="http://schemas.microsoft.com/office/powerpoint/2010/main" val="36568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CD6874-44F6-4018-86BB-AE924956C44D}" type="slidenum">
              <a:rPr lang="en-US" smtClean="0"/>
              <a:t>4</a:t>
            </a:fld>
            <a:endParaRPr lang="en-US"/>
          </a:p>
        </p:txBody>
      </p:sp>
    </p:spTree>
    <p:extLst>
      <p:ext uri="{BB962C8B-B14F-4D97-AF65-F5344CB8AC3E}">
        <p14:creationId xmlns:p14="http://schemas.microsoft.com/office/powerpoint/2010/main" val="2937717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C81128-6269-4A27-B3EA-1F389F14F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86478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p:txBody>
      </p:sp>
      <p:sp>
        <p:nvSpPr>
          <p:cNvPr id="4" name="Slide Number Placeholder 3"/>
          <p:cNvSpPr>
            <a:spLocks noGrp="1"/>
          </p:cNvSpPr>
          <p:nvPr>
            <p:ph type="sldNum" sz="quarter" idx="5"/>
          </p:nvPr>
        </p:nvSpPr>
        <p:spPr/>
        <p:txBody>
          <a:bodyPr/>
          <a:lstStyle/>
          <a:p>
            <a:fld id="{3EC81128-6269-4A27-B3EA-1F389F14FD45}" type="slidenum">
              <a:rPr lang="zh-CN" altLang="en-US" smtClean="0"/>
              <a:t>6</a:t>
            </a:fld>
            <a:endParaRPr lang="zh-CN" altLang="en-US"/>
          </a:p>
        </p:txBody>
      </p:sp>
    </p:spTree>
    <p:extLst>
      <p:ext uri="{BB962C8B-B14F-4D97-AF65-F5344CB8AC3E}">
        <p14:creationId xmlns:p14="http://schemas.microsoft.com/office/powerpoint/2010/main" val="3155317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a:t> </a:t>
            </a:r>
            <a:endParaRPr lang="en-SG" dirty="0"/>
          </a:p>
          <a:p>
            <a:endParaRPr lang="en-SG" dirty="0"/>
          </a:p>
        </p:txBody>
      </p:sp>
      <p:sp>
        <p:nvSpPr>
          <p:cNvPr id="4" name="Slide Number Placeholder 3"/>
          <p:cNvSpPr>
            <a:spLocks noGrp="1"/>
          </p:cNvSpPr>
          <p:nvPr>
            <p:ph type="sldNum" sz="quarter" idx="5"/>
          </p:nvPr>
        </p:nvSpPr>
        <p:spPr/>
        <p:txBody>
          <a:bodyPr/>
          <a:lstStyle/>
          <a:p>
            <a:fld id="{3EC81128-6269-4A27-B3EA-1F389F14FD45}" type="slidenum">
              <a:rPr lang="zh-CN" altLang="en-US" smtClean="0"/>
              <a:t>7</a:t>
            </a:fld>
            <a:endParaRPr lang="zh-CN" altLang="en-US"/>
          </a:p>
        </p:txBody>
      </p:sp>
    </p:spTree>
    <p:extLst>
      <p:ext uri="{BB962C8B-B14F-4D97-AF65-F5344CB8AC3E}">
        <p14:creationId xmlns:p14="http://schemas.microsoft.com/office/powerpoint/2010/main" val="2741978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a:t> </a:t>
            </a:r>
            <a:endParaRPr lang="en-SG" dirty="0"/>
          </a:p>
          <a:p>
            <a:endParaRPr lang="en-SG" dirty="0"/>
          </a:p>
        </p:txBody>
      </p:sp>
      <p:sp>
        <p:nvSpPr>
          <p:cNvPr id="4" name="Slide Number Placeholder 3"/>
          <p:cNvSpPr>
            <a:spLocks noGrp="1"/>
          </p:cNvSpPr>
          <p:nvPr>
            <p:ph type="sldNum" sz="quarter" idx="5"/>
          </p:nvPr>
        </p:nvSpPr>
        <p:spPr/>
        <p:txBody>
          <a:bodyPr/>
          <a:lstStyle/>
          <a:p>
            <a:fld id="{3EC81128-6269-4A27-B3EA-1F389F14FD45}" type="slidenum">
              <a:rPr lang="zh-CN" altLang="en-US" smtClean="0"/>
              <a:t>8</a:t>
            </a:fld>
            <a:endParaRPr lang="zh-CN" altLang="en-US"/>
          </a:p>
        </p:txBody>
      </p:sp>
    </p:spTree>
    <p:extLst>
      <p:ext uri="{BB962C8B-B14F-4D97-AF65-F5344CB8AC3E}">
        <p14:creationId xmlns:p14="http://schemas.microsoft.com/office/powerpoint/2010/main" val="3459087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3EC81128-6269-4A27-B3EA-1F389F14FD45}" type="slidenum">
              <a:rPr lang="zh-CN" altLang="en-US" smtClean="0"/>
              <a:t>14</a:t>
            </a:fld>
            <a:endParaRPr lang="zh-CN" altLang="en-US"/>
          </a:p>
        </p:txBody>
      </p:sp>
    </p:spTree>
    <p:extLst>
      <p:ext uri="{BB962C8B-B14F-4D97-AF65-F5344CB8AC3E}">
        <p14:creationId xmlns:p14="http://schemas.microsoft.com/office/powerpoint/2010/main" val="1254807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9C4B26D-9D91-4788-B49E-90049E7E2DD4}"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2346398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C4B26D-9D91-4788-B49E-90049E7E2DD4}"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1626557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C4B26D-9D91-4788-B49E-90049E7E2DD4}"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2388616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397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811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22213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453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4290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1483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069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87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C4B26D-9D91-4788-B49E-90049E7E2DD4}"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29554235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0572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2730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5530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kongbai">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336361"/>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10380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advClick="0" advTm="2000">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64527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advClick="0" advTm="2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C4B26D-9D91-4788-B49E-90049E7E2DD4}"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236261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C4B26D-9D91-4788-B49E-90049E7E2DD4}"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184541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C4B26D-9D91-4788-B49E-90049E7E2DD4}" type="datetimeFigureOut">
              <a:rPr lang="en-US" smtClean="0"/>
              <a:t>3/3/2024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155049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C4B26D-9D91-4788-B49E-90049E7E2DD4}" type="datetimeFigureOut">
              <a:rPr lang="en-US" smtClean="0"/>
              <a:t>3/3/2024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3479858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C4B26D-9D91-4788-B49E-90049E7E2DD4}" type="datetimeFigureOut">
              <a:rPr lang="en-US" smtClean="0"/>
              <a:t>3/3/2024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4035283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C4B26D-9D91-4788-B49E-90049E7E2DD4}"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1026581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C4B26D-9D91-4788-B49E-90049E7E2DD4}"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C983E3-4842-4703-8CFF-8FCD7ED246BF}" type="slidenum">
              <a:rPr lang="en-US" smtClean="0"/>
              <a:t>‹#›</a:t>
            </a:fld>
            <a:endParaRPr lang="en-US"/>
          </a:p>
        </p:txBody>
      </p:sp>
    </p:spTree>
    <p:extLst>
      <p:ext uri="{BB962C8B-B14F-4D97-AF65-F5344CB8AC3E}">
        <p14:creationId xmlns:p14="http://schemas.microsoft.com/office/powerpoint/2010/main" val="3444606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2.png"/><Relationship Id="rId26" Type="http://schemas.openxmlformats.org/officeDocument/2006/relationships/image" Target="../media/image7.png"/><Relationship Id="rId3" Type="http://schemas.openxmlformats.org/officeDocument/2006/relationships/slideLayout" Target="../slideLayouts/slideLayout14.xml"/><Relationship Id="rId21" Type="http://schemas.microsoft.com/office/2007/relationships/hdphoto" Target="../media/hdphoto2.wdp"/><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microsoft.com/office/2007/relationships/hdphoto" Target="../media/hdphoto1.wdp"/><Relationship Id="rId25" Type="http://schemas.microsoft.com/office/2007/relationships/hdphoto" Target="../media/hdphoto4.wdp"/><Relationship Id="rId2" Type="http://schemas.openxmlformats.org/officeDocument/2006/relationships/slideLayout" Target="../slideLayouts/slideLayout13.xml"/><Relationship Id="rId16" Type="http://schemas.openxmlformats.org/officeDocument/2006/relationships/image" Target="../media/image1.png"/><Relationship Id="rId20"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6.png"/><Relationship Id="rId5" Type="http://schemas.openxmlformats.org/officeDocument/2006/relationships/slideLayout" Target="../slideLayouts/slideLayout16.xml"/><Relationship Id="rId15" Type="http://schemas.openxmlformats.org/officeDocument/2006/relationships/theme" Target="../theme/theme2.xml"/><Relationship Id="rId23" Type="http://schemas.microsoft.com/office/2007/relationships/hdphoto" Target="../media/hdphoto3.wdp"/><Relationship Id="rId28" Type="http://schemas.openxmlformats.org/officeDocument/2006/relationships/image" Target="../media/image8.png"/><Relationship Id="rId10" Type="http://schemas.openxmlformats.org/officeDocument/2006/relationships/slideLayout" Target="../slideLayouts/slideLayout21.xml"/><Relationship Id="rId19"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5.png"/><Relationship Id="rId27" Type="http://schemas.microsoft.com/office/2007/relationships/hdphoto" Target="../media/hdphoto5.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C4B26D-9D91-4788-B49E-90049E7E2DD4}" type="datetimeFigureOut">
              <a:rPr lang="en-US" smtClean="0"/>
              <a:t>3/3/2024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C983E3-4842-4703-8CFF-8FCD7ED246BF}" type="slidenum">
              <a:rPr lang="en-US" smtClean="0"/>
              <a:t>‹#›</a:t>
            </a:fld>
            <a:endParaRPr lang="en-US"/>
          </a:p>
        </p:txBody>
      </p:sp>
    </p:spTree>
    <p:extLst>
      <p:ext uri="{BB962C8B-B14F-4D97-AF65-F5344CB8AC3E}">
        <p14:creationId xmlns:p14="http://schemas.microsoft.com/office/powerpoint/2010/main" val="2392577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764DE79-268F-4C1A-8933-263129D2AF90}" type="datetimeFigureOut">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图片 3">
            <a:extLst>
              <a:ext uri="{FF2B5EF4-FFF2-40B4-BE49-F238E27FC236}">
                <a16:creationId xmlns:a16="http://schemas.microsoft.com/office/drawing/2014/main" id="{E3ED9B11-D705-4210-BDF1-F241D8CE9BAD}"/>
              </a:ext>
            </a:extLst>
          </p:cNvPr>
          <p:cNvPicPr>
            <a:picLocks noChangeAspect="1"/>
          </p:cNvPicPr>
          <p:nvPr userDrawn="1"/>
        </p:nvPicPr>
        <p:blipFill>
          <a:blip r:embed="rId16">
            <a:extLst>
              <a:ext uri="{BEBA8EAE-BF5A-486C-A8C5-ECC9F3942E4B}">
                <a14:imgProps xmlns:a14="http://schemas.microsoft.com/office/drawing/2010/main">
                  <a14:imgLayer r:embed="rId17">
                    <a14:imgEffect>
                      <a14:saturation sat="300000"/>
                    </a14:imgEffect>
                  </a14:imgLayer>
                </a14:imgProps>
              </a:ext>
              <a:ext uri="{28A0092B-C50C-407E-A947-70E740481C1C}">
                <a14:useLocalDpi xmlns:a14="http://schemas.microsoft.com/office/drawing/2010/main" val="0"/>
              </a:ext>
            </a:extLst>
          </a:blip>
          <a:stretch>
            <a:fillRect/>
          </a:stretch>
        </p:blipFill>
        <p:spPr>
          <a:xfrm>
            <a:off x="-17230" y="-26504"/>
            <a:ext cx="12209231" cy="5802097"/>
          </a:xfrm>
          <a:prstGeom prst="rect">
            <a:avLst/>
          </a:prstGeom>
        </p:spPr>
      </p:pic>
      <p:pic>
        <p:nvPicPr>
          <p:cNvPr id="8" name="图片 4">
            <a:extLst>
              <a:ext uri="{FF2B5EF4-FFF2-40B4-BE49-F238E27FC236}">
                <a16:creationId xmlns:a16="http://schemas.microsoft.com/office/drawing/2014/main" id="{256617B3-81FA-49F2-B480-6C7DDB57E350}"/>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091969" y="3311076"/>
            <a:ext cx="2885201" cy="1444633"/>
          </a:xfrm>
          <a:prstGeom prst="rect">
            <a:avLst/>
          </a:prstGeom>
        </p:spPr>
      </p:pic>
      <p:pic>
        <p:nvPicPr>
          <p:cNvPr id="9" name="图片 5">
            <a:extLst>
              <a:ext uri="{FF2B5EF4-FFF2-40B4-BE49-F238E27FC236}">
                <a16:creationId xmlns:a16="http://schemas.microsoft.com/office/drawing/2014/main" id="{DFE6C03C-91AA-430E-8515-A78A82129694}"/>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800357" y="4229277"/>
            <a:ext cx="10533017" cy="2200474"/>
          </a:xfrm>
          <a:prstGeom prst="rect">
            <a:avLst/>
          </a:prstGeom>
        </p:spPr>
      </p:pic>
      <p:pic>
        <p:nvPicPr>
          <p:cNvPr id="10" name="图片 9">
            <a:extLst>
              <a:ext uri="{FF2B5EF4-FFF2-40B4-BE49-F238E27FC236}">
                <a16:creationId xmlns:a16="http://schemas.microsoft.com/office/drawing/2014/main" id="{D1C1BAF7-7E3C-4D67-9A0E-E742C325BA8A}"/>
              </a:ext>
            </a:extLst>
          </p:cNvPr>
          <p:cNvPicPr>
            <a:picLocks noChangeAspect="1"/>
          </p:cNvPicPr>
          <p:nvPr userDrawn="1"/>
        </p:nvPicPr>
        <p:blipFill>
          <a:blip r:embed="rId20">
            <a:extLst>
              <a:ext uri="{BEBA8EAE-BF5A-486C-A8C5-ECC9F3942E4B}">
                <a14:imgProps xmlns:a14="http://schemas.microsoft.com/office/drawing/2010/main">
                  <a14:imgLayer r:embed="rId21">
                    <a14:imgEffect>
                      <a14:saturation sat="130000"/>
                    </a14:imgEffect>
                  </a14:imgLayer>
                </a14:imgProps>
              </a:ext>
              <a:ext uri="{28A0092B-C50C-407E-A947-70E740481C1C}">
                <a14:useLocalDpi xmlns:a14="http://schemas.microsoft.com/office/drawing/2010/main" val="0"/>
              </a:ext>
            </a:extLst>
          </a:blip>
          <a:stretch>
            <a:fillRect/>
          </a:stretch>
        </p:blipFill>
        <p:spPr>
          <a:xfrm>
            <a:off x="6614565" y="3789854"/>
            <a:ext cx="5672876" cy="2694209"/>
          </a:xfrm>
          <a:prstGeom prst="rect">
            <a:avLst/>
          </a:prstGeom>
        </p:spPr>
      </p:pic>
      <p:pic>
        <p:nvPicPr>
          <p:cNvPr id="11" name="图片 11">
            <a:extLst>
              <a:ext uri="{FF2B5EF4-FFF2-40B4-BE49-F238E27FC236}">
                <a16:creationId xmlns:a16="http://schemas.microsoft.com/office/drawing/2014/main" id="{C86DD01A-89C3-4C18-8E05-D1E86ACADC36}"/>
              </a:ext>
            </a:extLst>
          </p:cNvPr>
          <p:cNvPicPr>
            <a:picLocks noChangeAspect="1"/>
          </p:cNvPicPr>
          <p:nvPr userDrawn="1"/>
        </p:nvPicPr>
        <p:blipFill>
          <a:blip r:embed="rId22">
            <a:extLst>
              <a:ext uri="{BEBA8EAE-BF5A-486C-A8C5-ECC9F3942E4B}">
                <a14:imgProps xmlns:a14="http://schemas.microsoft.com/office/drawing/2010/main">
                  <a14:imgLayer r:embed="rId23">
                    <a14:imgEffect>
                      <a14:saturation sat="135000"/>
                    </a14:imgEffect>
                  </a14:imgLayer>
                </a14:imgProps>
              </a:ext>
              <a:ext uri="{28A0092B-C50C-407E-A947-70E740481C1C}">
                <a14:useLocalDpi xmlns:a14="http://schemas.microsoft.com/office/drawing/2010/main" val="0"/>
              </a:ext>
            </a:extLst>
          </a:blip>
          <a:stretch>
            <a:fillRect/>
          </a:stretch>
        </p:blipFill>
        <p:spPr>
          <a:xfrm>
            <a:off x="4937241" y="4860699"/>
            <a:ext cx="7639689" cy="2011514"/>
          </a:xfrm>
          <a:prstGeom prst="rect">
            <a:avLst/>
          </a:prstGeom>
        </p:spPr>
      </p:pic>
      <p:pic>
        <p:nvPicPr>
          <p:cNvPr id="12" name="图片 12">
            <a:extLst>
              <a:ext uri="{FF2B5EF4-FFF2-40B4-BE49-F238E27FC236}">
                <a16:creationId xmlns:a16="http://schemas.microsoft.com/office/drawing/2014/main" id="{229EEDFB-1F1F-4B45-8DD6-DF5E898F882E}"/>
              </a:ext>
            </a:extLst>
          </p:cNvPr>
          <p:cNvPicPr>
            <a:picLocks noChangeAspect="1"/>
          </p:cNvPicPr>
          <p:nvPr userDrawn="1"/>
        </p:nvPicPr>
        <p:blipFill>
          <a:blip r:embed="rId24">
            <a:extLst>
              <a:ext uri="{BEBA8EAE-BF5A-486C-A8C5-ECC9F3942E4B}">
                <a14:imgProps xmlns:a14="http://schemas.microsoft.com/office/drawing/2010/main">
                  <a14:imgLayer r:embed="rId25">
                    <a14:imgEffect>
                      <a14:saturation sat="135000"/>
                    </a14:imgEffect>
                  </a14:imgLayer>
                </a14:imgProps>
              </a:ext>
              <a:ext uri="{28A0092B-C50C-407E-A947-70E740481C1C}">
                <a14:useLocalDpi xmlns:a14="http://schemas.microsoft.com/office/drawing/2010/main" val="0"/>
              </a:ext>
            </a:extLst>
          </a:blip>
          <a:stretch>
            <a:fillRect/>
          </a:stretch>
        </p:blipFill>
        <p:spPr>
          <a:xfrm>
            <a:off x="-974236" y="5654975"/>
            <a:ext cx="8306459" cy="1392476"/>
          </a:xfrm>
          <a:prstGeom prst="rect">
            <a:avLst/>
          </a:prstGeom>
        </p:spPr>
      </p:pic>
      <p:pic>
        <p:nvPicPr>
          <p:cNvPr id="13" name="图片 13">
            <a:extLst>
              <a:ext uri="{FF2B5EF4-FFF2-40B4-BE49-F238E27FC236}">
                <a16:creationId xmlns:a16="http://schemas.microsoft.com/office/drawing/2014/main" id="{B9817B5E-8B44-40AC-8FF7-52F8227E2FBE}"/>
              </a:ext>
            </a:extLst>
          </p:cNvPr>
          <p:cNvPicPr>
            <a:picLocks noChangeAspect="1"/>
          </p:cNvPicPr>
          <p:nvPr userDrawn="1"/>
        </p:nvPicPr>
        <p:blipFill>
          <a:blip r:embed="rId26">
            <a:extLst>
              <a:ext uri="{BEBA8EAE-BF5A-486C-A8C5-ECC9F3942E4B}">
                <a14:imgProps xmlns:a14="http://schemas.microsoft.com/office/drawing/2010/main">
                  <a14:imgLayer r:embed="rId27">
                    <a14:imgEffect>
                      <a14:saturation sat="135000"/>
                    </a14:imgEffect>
                  </a14:imgLayer>
                </a14:imgProps>
              </a:ext>
              <a:ext uri="{28A0092B-C50C-407E-A947-70E740481C1C}">
                <a14:useLocalDpi xmlns:a14="http://schemas.microsoft.com/office/drawing/2010/main" val="0"/>
              </a:ext>
            </a:extLst>
          </a:blip>
          <a:stretch>
            <a:fillRect/>
          </a:stretch>
        </p:blipFill>
        <p:spPr>
          <a:xfrm>
            <a:off x="3496123" y="5866456"/>
            <a:ext cx="9338300" cy="1334914"/>
          </a:xfrm>
          <a:prstGeom prst="rect">
            <a:avLst/>
          </a:prstGeom>
        </p:spPr>
      </p:pic>
      <p:pic>
        <p:nvPicPr>
          <p:cNvPr id="14" name="图片 14">
            <a:extLst>
              <a:ext uri="{FF2B5EF4-FFF2-40B4-BE49-F238E27FC236}">
                <a16:creationId xmlns:a16="http://schemas.microsoft.com/office/drawing/2014/main" id="{CE57246B-EC5B-448B-BCDE-767CD98F32C9}"/>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445499" y="5037849"/>
            <a:ext cx="3746699" cy="1505588"/>
          </a:xfrm>
          <a:prstGeom prst="rect">
            <a:avLst/>
          </a:prstGeom>
        </p:spPr>
      </p:pic>
    </p:spTree>
    <p:extLst>
      <p:ext uri="{BB962C8B-B14F-4D97-AF65-F5344CB8AC3E}">
        <p14:creationId xmlns:p14="http://schemas.microsoft.com/office/powerpoint/2010/main" val="16457970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mc:AlternateContent xmlns:mc="http://schemas.openxmlformats.org/markup-compatibility/2006" xmlns:p14="http://schemas.microsoft.com/office/powerpoint/2010/main">
    <mc:Choice Requires="p14">
      <p:transition spd="slow" p14:dur="1600">
        <p:blinds dir="vert"/>
      </p:transition>
    </mc:Choice>
    <mc:Fallback xmlns="">
      <p:transition spd="slow" advClick="0" advTm="2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HP\Downloads\gioi-thieu-ve-quoc-gia-tay-ban-nha.mp4" TargetMode="External"/><Relationship Id="rId1" Type="http://schemas.microsoft.com/office/2007/relationships/media" Target="file:///C:\Users\HP\Downloads\gioi-thieu-ve-quoc-gia-tay-ban-nha.mp4" TargetMode="Externa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2.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2.jpe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2.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e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slide" Target="slide44.xml"/><Relationship Id="rId18" Type="http://schemas.openxmlformats.org/officeDocument/2006/relationships/slide" Target="slide45.xml"/><Relationship Id="rId3" Type="http://schemas.openxmlformats.org/officeDocument/2006/relationships/slideLayout" Target="../slideLayouts/slideLayout13.xml"/><Relationship Id="rId7" Type="http://schemas.openxmlformats.org/officeDocument/2006/relationships/slide" Target="slide38.xml"/><Relationship Id="rId12" Type="http://schemas.openxmlformats.org/officeDocument/2006/relationships/slide" Target="slide43.xml"/><Relationship Id="rId17" Type="http://schemas.openxmlformats.org/officeDocument/2006/relationships/image" Target="../media/image33.png"/><Relationship Id="rId2" Type="http://schemas.openxmlformats.org/officeDocument/2006/relationships/audio" Target="../media/media1.wav"/><Relationship Id="rId16" Type="http://schemas.openxmlformats.org/officeDocument/2006/relationships/image" Target="../media/image32.gif"/><Relationship Id="rId1" Type="http://schemas.microsoft.com/office/2007/relationships/media" Target="../media/media1.wav"/><Relationship Id="rId6" Type="http://schemas.openxmlformats.org/officeDocument/2006/relationships/slide" Target="slide37.xml"/><Relationship Id="rId11" Type="http://schemas.openxmlformats.org/officeDocument/2006/relationships/slide" Target="slide42.xml"/><Relationship Id="rId5" Type="http://schemas.openxmlformats.org/officeDocument/2006/relationships/slide" Target="slide36.xml"/><Relationship Id="rId15" Type="http://schemas.openxmlformats.org/officeDocument/2006/relationships/image" Target="../media/image31.gif"/><Relationship Id="rId10" Type="http://schemas.openxmlformats.org/officeDocument/2006/relationships/slide" Target="slide41.xml"/><Relationship Id="rId4" Type="http://schemas.openxmlformats.org/officeDocument/2006/relationships/image" Target="../media/image29.png"/><Relationship Id="rId9" Type="http://schemas.openxmlformats.org/officeDocument/2006/relationships/slide" Target="slide40.xml"/><Relationship Id="rId14" Type="http://schemas.openxmlformats.org/officeDocument/2006/relationships/image" Target="../media/image30.gif"/></Relationships>
</file>

<file path=ppt/slides/_rels/slide36.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9.png"/><Relationship Id="rId3" Type="http://schemas.openxmlformats.org/officeDocument/2006/relationships/audio" Target="../media/audio2.wav"/><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7.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3.wav"/><Relationship Id="rId9" Type="http://schemas.openxmlformats.org/officeDocument/2006/relationships/image" Target="../media/image36.png"/><Relationship Id="rId1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slide" Target="slide35.xml"/><Relationship Id="rId3" Type="http://schemas.openxmlformats.org/officeDocument/2006/relationships/audio" Target="../media/audio3.wav"/><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9.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2.wav"/><Relationship Id="rId9" Type="http://schemas.openxmlformats.org/officeDocument/2006/relationships/image" Target="../media/image36.png"/></Relationships>
</file>

<file path=ppt/slides/_rels/slide38.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slide" Target="slide35.xml"/><Relationship Id="rId3" Type="http://schemas.openxmlformats.org/officeDocument/2006/relationships/audio" Target="../media/audio3.wav"/><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9.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2.wav"/><Relationship Id="rId9" Type="http://schemas.openxmlformats.org/officeDocument/2006/relationships/image" Target="../media/image36.png"/></Relationships>
</file>

<file path=ppt/slides/_rels/slide39.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9.png"/><Relationship Id="rId3" Type="http://schemas.openxmlformats.org/officeDocument/2006/relationships/audio" Target="../media/audio2.wav"/><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7.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3.wav"/><Relationship Id="rId9" Type="http://schemas.openxmlformats.org/officeDocument/2006/relationships/image" Target="../media/image36.png"/><Relationship Id="rId1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9.png"/><Relationship Id="rId3" Type="http://schemas.openxmlformats.org/officeDocument/2006/relationships/audio" Target="../media/audio2.wav"/><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7.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3.wav"/><Relationship Id="rId9" Type="http://schemas.openxmlformats.org/officeDocument/2006/relationships/image" Target="../media/image36.png"/><Relationship Id="rId14" Type="http://schemas.openxmlformats.org/officeDocument/2006/relationships/slide" Target="slide35.xml"/></Relationships>
</file>

<file path=ppt/slides/_rels/slide41.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9.png"/><Relationship Id="rId3" Type="http://schemas.openxmlformats.org/officeDocument/2006/relationships/audio" Target="../media/audio2.wav"/><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7.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3.wav"/><Relationship Id="rId9" Type="http://schemas.openxmlformats.org/officeDocument/2006/relationships/image" Target="../media/image36.png"/><Relationship Id="rId14" Type="http://schemas.openxmlformats.org/officeDocument/2006/relationships/slide" Target="slide35.xml"/></Relationships>
</file>

<file path=ppt/slides/_rels/slide42.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slide" Target="slide35.xml"/><Relationship Id="rId3" Type="http://schemas.openxmlformats.org/officeDocument/2006/relationships/audio" Target="../media/audio3.wav"/><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9.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2.wav"/><Relationship Id="rId9" Type="http://schemas.openxmlformats.org/officeDocument/2006/relationships/image" Target="../media/image36.png"/></Relationships>
</file>

<file path=ppt/slides/_rels/slide43.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slide" Target="slide35.xml"/><Relationship Id="rId3" Type="http://schemas.openxmlformats.org/officeDocument/2006/relationships/audio" Target="../media/audio3.wav"/><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6.wdp"/><Relationship Id="rId11" Type="http://schemas.openxmlformats.org/officeDocument/2006/relationships/image" Target="../media/image39.png"/><Relationship Id="rId5" Type="http://schemas.openxmlformats.org/officeDocument/2006/relationships/image" Target="../media/image34.png"/><Relationship Id="rId10" Type="http://schemas.microsoft.com/office/2007/relationships/hdphoto" Target="../media/hdphoto8.wdp"/><Relationship Id="rId4" Type="http://schemas.openxmlformats.org/officeDocument/2006/relationships/audio" Target="../media/audio2.wav"/><Relationship Id="rId9" Type="http://schemas.openxmlformats.org/officeDocument/2006/relationships/image" Target="../media/image36.png"/></Relationships>
</file>

<file path=ppt/slides/_rels/slide44.xml.rels><?xml version="1.0" encoding="UTF-8" standalone="yes"?>
<Relationships xmlns="http://schemas.openxmlformats.org/package/2006/relationships"><Relationship Id="rId8" Type="http://schemas.openxmlformats.org/officeDocument/2006/relationships/slide" Target="slide35.xml"/><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34.png"/><Relationship Id="rId1" Type="http://schemas.openxmlformats.org/officeDocument/2006/relationships/slideLayout" Target="../slideLayouts/slideLayout12.xml"/><Relationship Id="rId6" Type="http://schemas.openxmlformats.org/officeDocument/2006/relationships/image" Target="../media/image36.png"/><Relationship Id="rId5" Type="http://schemas.microsoft.com/office/2007/relationships/hdphoto" Target="../media/hdphoto7.wdp"/><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3" Type="http://schemas.openxmlformats.org/officeDocument/2006/relationships/hyperlink" Target="https://youtu.be/dKaIAuJbPuE?si=9qH6_r7O1u55gI03" TargetMode="External"/><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7.jpg"/><Relationship Id="rId5" Type="http://schemas.openxmlformats.org/officeDocument/2006/relationships/image" Target="../media/image16.jpe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comments" Target="../comments/comment2.xml"/><Relationship Id="rId4" Type="http://schemas.openxmlformats.org/officeDocument/2006/relationships/hyperlink" Target="https://vi.wikipedia.org/wiki/Phong_ki%E1%BA%BFn"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736" y="0"/>
            <a:ext cx="12164264" cy="6858000"/>
          </a:xfrm>
          <a:custGeom>
            <a:avLst/>
            <a:gdLst/>
            <a:ahLst/>
            <a:cxnLst/>
            <a:rect l="l" t="t" r="r" b="b"/>
            <a:pathLst>
              <a:path w="18246396" h="10287000">
                <a:moveTo>
                  <a:pt x="0" y="0"/>
                </a:moveTo>
                <a:lnTo>
                  <a:pt x="18246396" y="0"/>
                </a:lnTo>
                <a:lnTo>
                  <a:pt x="18246396" y="10287000"/>
                </a:lnTo>
                <a:lnTo>
                  <a:pt x="0" y="10287000"/>
                </a:lnTo>
                <a:lnTo>
                  <a:pt x="0" y="0"/>
                </a:lnTo>
                <a:close/>
              </a:path>
            </a:pathLst>
          </a:custGeom>
          <a:blipFill>
            <a:blip r:embed="rId3">
              <a:alphaModFix amt="13000"/>
            </a:blip>
            <a:stretch>
              <a:fillRect l="-460" t="-19263" r="-460"/>
            </a:stretch>
          </a:blipFill>
        </p:spPr>
        <p:txBody>
          <a:bodyPr/>
          <a:lstStyle/>
          <a:p>
            <a:endParaRPr lang="en-US" sz="1200" dirty="0"/>
          </a:p>
        </p:txBody>
      </p:sp>
      <p:sp>
        <p:nvSpPr>
          <p:cNvPr id="5" name="TextBox 4"/>
          <p:cNvSpPr txBox="1"/>
          <p:nvPr/>
        </p:nvSpPr>
        <p:spPr>
          <a:xfrm>
            <a:off x="2145132" y="1627609"/>
            <a:ext cx="7874000" cy="3634200"/>
          </a:xfrm>
          <a:prstGeom prst="rect">
            <a:avLst/>
          </a:prstGeom>
          <a:noFill/>
        </p:spPr>
        <p:txBody>
          <a:bodyPr wrap="square" rtlCol="0">
            <a:spAutoFit/>
          </a:bodyPr>
          <a:lstStyle/>
          <a:p>
            <a:pPr algn="ctr">
              <a:lnSpc>
                <a:spcPct val="150000"/>
              </a:lnSpc>
            </a:pPr>
            <a:r>
              <a:rPr lang="en-US" sz="5334" b="1" dirty="0">
                <a:solidFill>
                  <a:srgbClr val="5CA63B"/>
                </a:solidFill>
                <a:latin typeface="Arial" panose="020B0604020202020204" pitchFamily="34" charset="0"/>
                <a:cs typeface="Arial" panose="020B0604020202020204" pitchFamily="34" charset="0"/>
              </a:rPr>
              <a:t>CHÀO MỪNG CÁC EM ĐẾN VỚI TIẾT HỌC  HÔM NAY!</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29677854"/>
              </p:ext>
            </p:extLst>
          </p:nvPr>
        </p:nvGraphicFramePr>
        <p:xfrm>
          <a:off x="461820" y="1348511"/>
          <a:ext cx="11286836" cy="5232086"/>
        </p:xfrm>
        <a:graphic>
          <a:graphicData uri="http://schemas.openxmlformats.org/drawingml/2006/table">
            <a:tbl>
              <a:tblPr firstRow="1" firstCol="1" bandRow="1"/>
              <a:tblGrid>
                <a:gridCol w="4882420">
                  <a:extLst>
                    <a:ext uri="{9D8B030D-6E8A-4147-A177-3AD203B41FA5}">
                      <a16:colId xmlns:a16="http://schemas.microsoft.com/office/drawing/2014/main" val="878063478"/>
                    </a:ext>
                  </a:extLst>
                </a:gridCol>
                <a:gridCol w="6404416">
                  <a:extLst>
                    <a:ext uri="{9D8B030D-6E8A-4147-A177-3AD203B41FA5}">
                      <a16:colId xmlns:a16="http://schemas.microsoft.com/office/drawing/2014/main" val="3315594986"/>
                    </a:ext>
                  </a:extLst>
                </a:gridCol>
              </a:tblGrid>
              <a:tr h="386506">
                <a:tc gridSpan="2">
                  <a:txBody>
                    <a:bodyPr/>
                    <a:lstStyle/>
                    <a:p>
                      <a:pPr>
                        <a:lnSpc>
                          <a:spcPct val="115000"/>
                        </a:lnSpc>
                        <a:spcAft>
                          <a:spcPts val="0"/>
                        </a:spcAft>
                      </a:pPr>
                      <a:r>
                        <a:rPr lang="vi-VN" sz="2400" b="1" u="sng" dirty="0">
                          <a:solidFill>
                            <a:srgbClr val="FF0000"/>
                          </a:solidFill>
                          <a:effectLst/>
                          <a:latin typeface="Times New Roman" panose="02020603050405020304" pitchFamily="18" charset="0"/>
                          <a:ea typeface="MS Mincho"/>
                          <a:cs typeface="Times New Roman" panose="02020603050405020304" pitchFamily="18" charset="0"/>
                        </a:rPr>
                        <a:t>PHT số 02</a:t>
                      </a:r>
                      <a:r>
                        <a:rPr lang="vi-VN" sz="2400" b="1" dirty="0">
                          <a:solidFill>
                            <a:srgbClr val="FF0000"/>
                          </a:solidFill>
                          <a:effectLst/>
                          <a:latin typeface="Times New Roman" panose="02020603050405020304" pitchFamily="18" charset="0"/>
                          <a:ea typeface="MS Mincho"/>
                          <a:cs typeface="Times New Roman" panose="02020603050405020304" pitchFamily="18" charset="0"/>
                        </a:rPr>
                        <a:t>: </a:t>
                      </a:r>
                      <a:r>
                        <a:rPr lang="vi-VN" sz="2400" b="1" dirty="0">
                          <a:solidFill>
                            <a:srgbClr val="0070C0"/>
                          </a:solidFill>
                          <a:effectLst/>
                          <a:latin typeface="Times New Roman" panose="02020603050405020304" pitchFamily="18" charset="0"/>
                          <a:ea typeface="MS Mincho"/>
                          <a:cs typeface="Times New Roman" panose="02020603050405020304" pitchFamily="18" charset="0"/>
                        </a:rPr>
                        <a:t>Tìm hiểu chung về đoạn trích </a:t>
                      </a:r>
                      <a:r>
                        <a:rPr lang="vi-VN" sz="2400" b="1" i="1" dirty="0">
                          <a:solidFill>
                            <a:srgbClr val="0070C0"/>
                          </a:solidFill>
                          <a:effectLst/>
                          <a:latin typeface="Times New Roman" panose="02020603050405020304" pitchFamily="18" charset="0"/>
                          <a:ea typeface="MS Mincho"/>
                          <a:cs typeface="Times New Roman" panose="02020603050405020304" pitchFamily="18" charset="0"/>
                        </a:rPr>
                        <a:t>“</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nhau</a:t>
                      </a:r>
                      <a:r>
                        <a:rPr lang="en-US"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cối</a:t>
                      </a:r>
                      <a:r>
                        <a:rPr lang="en-US"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xay</a:t>
                      </a:r>
                      <a:r>
                        <a:rPr lang="en-US"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gió</a:t>
                      </a:r>
                      <a:r>
                        <a:rPr lang="vi-VN" sz="2400" b="1" i="1" dirty="0">
                          <a:solidFill>
                            <a:srgbClr val="0070C0"/>
                          </a:solidFill>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hMerge="1">
                  <a:txBody>
                    <a:bodyPr/>
                    <a:lstStyle/>
                    <a:p>
                      <a:endParaRPr lang="en-US"/>
                    </a:p>
                  </a:txBody>
                  <a:tcPr/>
                </a:tc>
                <a:extLst>
                  <a:ext uri="{0D108BD9-81ED-4DB2-BD59-A6C34878D82A}">
                    <a16:rowId xmlns:a16="http://schemas.microsoft.com/office/drawing/2014/main" val="843029345"/>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1. Ví trí đoạn trích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2139138"/>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2. Nhân vật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dirty="0">
                          <a:solidFill>
                            <a:srgbClr val="0D0D0D"/>
                          </a:solidFill>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dirty="0">
                          <a:solidFill>
                            <a:srgbClr val="0D0D0D"/>
                          </a:solidFill>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966457"/>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3. Ngôi kể</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726350"/>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4.</a:t>
                      </a:r>
                      <a:r>
                        <a:rPr lang="vi-VN" sz="2400" b="1">
                          <a:effectLst/>
                          <a:latin typeface="Times New Roman" panose="02020603050405020304" pitchFamily="18" charset="0"/>
                          <a:ea typeface="Calibri" panose="020F0502020204030204" pitchFamily="34" charset="0"/>
                          <a:cs typeface="Times New Roman" panose="02020603050405020304" pitchFamily="18" charset="0"/>
                        </a:rPr>
                        <a:t> </a:t>
                      </a:r>
                      <a:r>
                        <a:rPr lang="en-US" sz="2400">
                          <a:solidFill>
                            <a:srgbClr val="0D0D0D"/>
                          </a:solidFill>
                          <a:effectLst/>
                          <a:latin typeface="Times New Roman" panose="02020603050405020304" pitchFamily="18" charset="0"/>
                          <a:ea typeface="MS Mincho"/>
                          <a:cs typeface="Times New Roman" panose="02020603050405020304" pitchFamily="18" charset="0"/>
                        </a:rPr>
                        <a:t>Phương thức biểu đạt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0947395"/>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5. Bố cục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a:solidFill>
                            <a:srgbClr val="0D0D0D"/>
                          </a:solidFill>
                          <a:effectLst/>
                          <a:latin typeface="Times New Roman" panose="02020603050405020304" pitchFamily="18" charset="0"/>
                          <a:ea typeface="MS Mincho"/>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9270248"/>
                  </a:ext>
                </a:extLst>
              </a:tr>
              <a:tr h="773012">
                <a:tc>
                  <a:txBody>
                    <a:bodyPr/>
                    <a:lstStyle/>
                    <a:p>
                      <a:pPr>
                        <a:lnSpc>
                          <a:spcPct val="115000"/>
                        </a:lnSpc>
                        <a:spcAft>
                          <a:spcPts val="0"/>
                        </a:spcAft>
                      </a:pPr>
                      <a:r>
                        <a:rPr lang="vi-VN" sz="2400">
                          <a:solidFill>
                            <a:srgbClr val="0D0D0D"/>
                          </a:solidFill>
                          <a:effectLst/>
                          <a:latin typeface="Times New Roman" panose="02020603050405020304" pitchFamily="18" charset="0"/>
                          <a:ea typeface="MS Mincho"/>
                          <a:cs typeface="Times New Roman" panose="02020603050405020304" pitchFamily="18" charset="0"/>
                        </a:rPr>
                        <a:t>6. Cốt truyện trong đoạn trích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i="1" dirty="0">
                          <a:solidFill>
                            <a:srgbClr val="0D0D0D"/>
                          </a:solidFill>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i="1" dirty="0">
                          <a:solidFill>
                            <a:srgbClr val="0D0D0D"/>
                          </a:solidFill>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3148230"/>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307" y="221673"/>
            <a:ext cx="6763098" cy="738358"/>
          </a:xfrm>
          <a:prstGeom prst="rect">
            <a:avLst/>
          </a:prstGeom>
        </p:spPr>
      </p:pic>
    </p:spTree>
    <p:extLst>
      <p:ext uri="{BB962C8B-B14F-4D97-AF65-F5344CB8AC3E}">
        <p14:creationId xmlns:p14="http://schemas.microsoft.com/office/powerpoint/2010/main" val="1664347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105061"/>
            <a:ext cx="3749365" cy="4505334"/>
          </a:xfrm>
          <a:prstGeom prst="ellipse">
            <a:avLst/>
          </a:prstGeom>
          <a:ln>
            <a:noFill/>
          </a:ln>
          <a:effectLst>
            <a:softEdge rad="112500"/>
          </a:effectLst>
        </p:spPr>
      </p:pic>
      <p:sp>
        <p:nvSpPr>
          <p:cNvPr id="3" name="Rectangle 2"/>
          <p:cNvSpPr/>
          <p:nvPr/>
        </p:nvSpPr>
        <p:spPr>
          <a:xfrm>
            <a:off x="3592945" y="267524"/>
            <a:ext cx="8358910" cy="6740307"/>
          </a:xfrm>
          <a:prstGeom prst="rect">
            <a:avLst/>
          </a:prstGeom>
        </p:spPr>
        <p:txBody>
          <a:bodyPr wrap="square">
            <a:spAutoFit/>
          </a:bodyPr>
          <a:lstStyle/>
          <a:p>
            <a:pPr>
              <a:lnSpc>
                <a:spcPct val="115000"/>
              </a:lnSpc>
              <a:spcAft>
                <a:spcPts val="0"/>
              </a:spcAft>
              <a:tabLst>
                <a:tab pos="1386840" algn="l"/>
              </a:tabLst>
            </a:pPr>
            <a:r>
              <a:rPr lang="en-US" sz="3200" b="1" dirty="0">
                <a:solidFill>
                  <a:srgbClr val="7030A0"/>
                </a:solidFill>
                <a:latin typeface="Times New Roman" panose="02020603050405020304" pitchFamily="18" charset="0"/>
                <a:ea typeface="MS Mincho"/>
                <a:cs typeface="Times New Roman" panose="02020603050405020304" pitchFamily="18" charset="0"/>
              </a:rPr>
              <a:t>3. Đ</a:t>
            </a:r>
            <a:r>
              <a:rPr lang="vi-VN" sz="3200" b="1" dirty="0">
                <a:solidFill>
                  <a:srgbClr val="7030A0"/>
                </a:solidFill>
                <a:latin typeface="Times New Roman" panose="02020603050405020304" pitchFamily="18" charset="0"/>
                <a:ea typeface="MS Mincho"/>
                <a:cs typeface="Times New Roman" panose="02020603050405020304" pitchFamily="18" charset="0"/>
              </a:rPr>
              <a:t>oạn trích</a:t>
            </a:r>
            <a:r>
              <a:rPr lang="vi-VN" sz="3200" dirty="0">
                <a:solidFill>
                  <a:srgbClr val="7030A0"/>
                </a:solidFill>
                <a:latin typeface="Times New Roman" panose="02020603050405020304" pitchFamily="18" charset="0"/>
                <a:ea typeface="MS Mincho"/>
                <a:cs typeface="Times New Roman" panose="02020603050405020304" pitchFamily="18" charset="0"/>
              </a:rPr>
              <a:t> </a:t>
            </a:r>
            <a:r>
              <a:rPr lang="vi-VN" sz="3200" b="1" i="1" dirty="0">
                <a:solidFill>
                  <a:srgbClr val="7030A0"/>
                </a:solidFill>
                <a:latin typeface="Times New Roman" panose="02020603050405020304" pitchFamily="18" charset="0"/>
                <a:ea typeface="MS Mincho"/>
                <a:cs typeface="Times New Roman" panose="02020603050405020304" pitchFamily="18" charset="0"/>
              </a:rPr>
              <a:t>“</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gió</a:t>
            </a:r>
            <a:r>
              <a:rPr lang="vi-VN" sz="3200" b="1" i="1" dirty="0">
                <a:solidFill>
                  <a:srgbClr val="7030A0"/>
                </a:solidFill>
                <a:latin typeface="Times New Roman" panose="02020603050405020304" pitchFamily="18" charset="0"/>
                <a:ea typeface="MS Mincho"/>
                <a:cs typeface="Times New Roman" panose="02020603050405020304" pitchFamily="18" charset="0"/>
              </a:rPr>
              <a:t>”</a:t>
            </a:r>
            <a:endParaRPr lang="en-US" sz="3200" b="1" i="1" dirty="0">
              <a:solidFill>
                <a:srgbClr val="7030A0"/>
              </a:solidFill>
              <a:latin typeface="Times New Roman" panose="02020603050405020304" pitchFamily="18" charset="0"/>
              <a:ea typeface="MS Mincho"/>
              <a:cs typeface="Times New Roman" panose="02020603050405020304" pitchFamily="18" charset="0"/>
            </a:endParaRPr>
          </a:p>
          <a:p>
            <a:pPr marL="514350" indent="-514350">
              <a:lnSpc>
                <a:spcPct val="115000"/>
              </a:lnSpc>
              <a:buAutoNum type="alphaLcPeriod"/>
              <a:tabLst>
                <a:tab pos="1386840" algn="l"/>
              </a:tabLst>
            </a:pPr>
            <a:r>
              <a:rPr lang="en-US" sz="2800" b="1" dirty="0" err="1">
                <a:latin typeface="Times New Roman" panose="02020603050405020304" pitchFamily="18" charset="0"/>
                <a:cs typeface="Times New Roman" panose="02020603050405020304" pitchFamily="18" charset="0"/>
              </a:rPr>
              <a:t>Đọc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khó</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Tìm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chung</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Ví trí đoạn trích</a:t>
            </a:r>
            <a:r>
              <a:rPr lang="en-US"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trích chương VIII của tiểu thuyết </a:t>
            </a:r>
            <a:r>
              <a:rPr lang="vi-VN" sz="2800" i="1" dirty="0">
                <a:latin typeface="Times New Roman" panose="02020603050405020304" pitchFamily="18" charset="0"/>
                <a:cs typeface="Times New Roman" panose="02020603050405020304" pitchFamily="18" charset="0"/>
              </a:rPr>
              <a:t>“Đôn Ki-hô-tê”</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Đôn Ki-hô-tê, Xan-chô Pan-xa</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Ngôi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kể</a:t>
            </a:r>
            <a:r>
              <a:rPr lang="en-US"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nhất ba</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Phương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thức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đạt</a:t>
            </a:r>
            <a:r>
              <a:rPr lang="en-US"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p>
          <a:p>
            <a:pPr marL="514350" indent="-514350" algn="just">
              <a:lnSpc>
                <a:spcPct val="115000"/>
              </a:lnSpc>
              <a:buAutoNum type="alphaLcPeriod"/>
              <a:tabLst>
                <a:tab pos="1386840" algn="l"/>
              </a:tabLst>
            </a:pPr>
            <a:endParaRPr lang="en-US" sz="2800" dirty="0">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endParaRPr lang="en-US" sz="32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60617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inVertic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105061"/>
            <a:ext cx="3749365" cy="4505334"/>
          </a:xfrm>
          <a:prstGeom prst="ellipse">
            <a:avLst/>
          </a:prstGeom>
          <a:ln>
            <a:noFill/>
          </a:ln>
          <a:effectLst>
            <a:softEdge rad="112500"/>
          </a:effectLst>
        </p:spPr>
      </p:pic>
      <p:sp>
        <p:nvSpPr>
          <p:cNvPr id="3" name="Rectangle 2"/>
          <p:cNvSpPr/>
          <p:nvPr/>
        </p:nvSpPr>
        <p:spPr>
          <a:xfrm>
            <a:off x="3592945" y="267524"/>
            <a:ext cx="8358910" cy="7402026"/>
          </a:xfrm>
          <a:prstGeom prst="rect">
            <a:avLst/>
          </a:prstGeom>
        </p:spPr>
        <p:txBody>
          <a:bodyPr wrap="square">
            <a:spAutoFit/>
          </a:bodyPr>
          <a:lstStyle/>
          <a:p>
            <a:pPr>
              <a:lnSpc>
                <a:spcPct val="115000"/>
              </a:lnSpc>
              <a:spcAft>
                <a:spcPts val="0"/>
              </a:spcAft>
              <a:tabLst>
                <a:tab pos="1386840" algn="l"/>
              </a:tabLst>
            </a:pPr>
            <a:r>
              <a:rPr lang="en-US" sz="3200" b="1" dirty="0">
                <a:solidFill>
                  <a:srgbClr val="7030A0"/>
                </a:solidFill>
                <a:latin typeface="Times New Roman" panose="02020603050405020304" pitchFamily="18" charset="0"/>
                <a:ea typeface="MS Mincho"/>
                <a:cs typeface="Times New Roman" panose="02020603050405020304" pitchFamily="18" charset="0"/>
              </a:rPr>
              <a:t>3. Đ</a:t>
            </a:r>
            <a:r>
              <a:rPr lang="vi-VN" sz="3200" b="1" dirty="0">
                <a:solidFill>
                  <a:srgbClr val="7030A0"/>
                </a:solidFill>
                <a:latin typeface="Times New Roman" panose="02020603050405020304" pitchFamily="18" charset="0"/>
                <a:ea typeface="MS Mincho"/>
                <a:cs typeface="Times New Roman" panose="02020603050405020304" pitchFamily="18" charset="0"/>
              </a:rPr>
              <a:t>oạn trích</a:t>
            </a:r>
            <a:r>
              <a:rPr lang="vi-VN" sz="3200" dirty="0">
                <a:solidFill>
                  <a:srgbClr val="7030A0"/>
                </a:solidFill>
                <a:latin typeface="Times New Roman" panose="02020603050405020304" pitchFamily="18" charset="0"/>
                <a:ea typeface="MS Mincho"/>
                <a:cs typeface="Times New Roman" panose="02020603050405020304" pitchFamily="18" charset="0"/>
              </a:rPr>
              <a:t> </a:t>
            </a:r>
            <a:r>
              <a:rPr lang="vi-VN" sz="3200" b="1" i="1" dirty="0">
                <a:solidFill>
                  <a:srgbClr val="7030A0"/>
                </a:solidFill>
                <a:latin typeface="Times New Roman" panose="02020603050405020304" pitchFamily="18" charset="0"/>
                <a:ea typeface="MS Mincho"/>
                <a:cs typeface="Times New Roman" panose="02020603050405020304" pitchFamily="18" charset="0"/>
              </a:rPr>
              <a:t>“</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gió</a:t>
            </a:r>
            <a:r>
              <a:rPr lang="vi-VN" sz="3200" b="1" i="1" dirty="0">
                <a:solidFill>
                  <a:srgbClr val="7030A0"/>
                </a:solidFill>
                <a:latin typeface="Times New Roman" panose="02020603050405020304" pitchFamily="18" charset="0"/>
                <a:ea typeface="MS Mincho"/>
                <a:cs typeface="Times New Roman" panose="02020603050405020304" pitchFamily="18" charset="0"/>
              </a:rPr>
              <a:t>”</a:t>
            </a:r>
            <a:endParaRPr lang="en-US" sz="3200" b="1" i="1" dirty="0">
              <a:solidFill>
                <a:srgbClr val="7030A0"/>
              </a:solidFill>
              <a:latin typeface="Times New Roman" panose="02020603050405020304" pitchFamily="18" charset="0"/>
              <a:ea typeface="MS Mincho"/>
              <a:cs typeface="Times New Roman" panose="02020603050405020304" pitchFamily="18" charset="0"/>
            </a:endParaRPr>
          </a:p>
          <a:p>
            <a:pPr marL="514350" indent="-514350">
              <a:lnSpc>
                <a:spcPct val="115000"/>
              </a:lnSpc>
              <a:buAutoNum type="alphaLcPeriod"/>
              <a:tabLst>
                <a:tab pos="1386840" algn="l"/>
              </a:tabLst>
            </a:pPr>
            <a:r>
              <a:rPr lang="en-US" sz="2800" b="1" dirty="0" err="1">
                <a:latin typeface="Times New Roman" panose="02020603050405020304" pitchFamily="18" charset="0"/>
                <a:cs typeface="Times New Roman" panose="02020603050405020304" pitchFamily="18" charset="0"/>
              </a:rPr>
              <a:t>Đọc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khó</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Tìm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chung</a:t>
            </a:r>
            <a:endParaRPr lang="en-US" sz="2800" dirty="0">
              <a:latin typeface="Times New Roman" panose="02020603050405020304" pitchFamily="18" charset="0"/>
              <a:cs typeface="Times New Roman" panose="02020603050405020304" pitchFamily="18" charset="0"/>
            </a:endParaRPr>
          </a:p>
          <a:p>
            <a:pPr>
              <a:lnSpc>
                <a:spcPct val="130000"/>
              </a:lnSpc>
            </a:pP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Bố cục</a:t>
            </a:r>
            <a:r>
              <a:rPr lang="vi-VN" sz="2800" dirty="0">
                <a:latin typeface="Times New Roman" panose="02020603050405020304" pitchFamily="18" charset="0"/>
                <a:cs typeface="Times New Roman" panose="02020603050405020304" pitchFamily="18" charset="0"/>
              </a:rPr>
              <a:t>: 3 phần</a:t>
            </a:r>
            <a:r>
              <a:rPr lang="en-US" sz="2800" dirty="0">
                <a:latin typeface="Times New Roman" panose="02020603050405020304" pitchFamily="18" charset="0"/>
                <a:cs typeface="Times New Roman" panose="02020603050405020304" pitchFamily="18" charset="0"/>
              </a:rPr>
              <a:t>.</a:t>
            </a:r>
          </a:p>
          <a:p>
            <a:pPr>
              <a:lnSpc>
                <a:spcPct val="13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Phần</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1</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Đôn Ki-hô-tê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Xan-chô Pan-xa.</a:t>
            </a:r>
            <a:endParaRPr lang="en-US" sz="2800" dirty="0">
              <a:latin typeface="Times New Roman" panose="02020603050405020304" pitchFamily="18" charset="0"/>
              <a:cs typeface="Times New Roman" panose="02020603050405020304" pitchFamily="18" charset="0"/>
            </a:endParaRPr>
          </a:p>
          <a:p>
            <a:pPr>
              <a:lnSpc>
                <a:spcPct val="13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Phần</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2</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vi-VN" sz="2800" dirty="0">
                <a:latin typeface="Times New Roman" panose="02020603050405020304" pitchFamily="18" charset="0"/>
                <a:cs typeface="Times New Roman" panose="02020603050405020304" pitchFamily="18" charset="0"/>
              </a:rPr>
              <a:t>, Đôn Ki-hô-tê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rằng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pháp sư Phơ-re-xtôn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khổng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gió</a:t>
            </a:r>
            <a:r>
              <a:rPr lang="en-US" sz="2800" dirty="0">
                <a:latin typeface="Times New Roman" panose="02020603050405020304" pitchFamily="18" charset="0"/>
                <a:cs typeface="Times New Roman" panose="02020603050405020304" pitchFamily="18" charset="0"/>
              </a:rPr>
              <a:t>.</a:t>
            </a:r>
          </a:p>
          <a:p>
            <a:pPr>
              <a:lnSpc>
                <a:spcPct val="13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Phần</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3</a:t>
            </a: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Đôn Ki-hô-tê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vi-VN" sz="2800" dirty="0">
                <a:latin typeface="Times New Roman" panose="02020603050405020304" pitchFamily="18" charset="0"/>
                <a:cs typeface="Times New Roman" panose="02020603050405020304" pitchFamily="18" charset="0"/>
              </a:rPr>
              <a:t> Xan-chô Pan-xa.</a:t>
            </a:r>
            <a:endParaRPr lang="en-US" sz="2800" dirty="0">
              <a:latin typeface="Times New Roman" panose="02020603050405020304" pitchFamily="18" charset="0"/>
              <a:cs typeface="Times New Roman" panose="02020603050405020304" pitchFamily="18" charset="0"/>
            </a:endParaRPr>
          </a:p>
          <a:p>
            <a:pPr marL="514350" indent="-514350" algn="just">
              <a:lnSpc>
                <a:spcPct val="130000"/>
              </a:lnSpc>
              <a:buAutoNum type="alphaLcPeriod"/>
              <a:tabLst>
                <a:tab pos="1386840" algn="l"/>
              </a:tabLst>
            </a:pPr>
            <a:endParaRPr lang="en-US" sz="2800" dirty="0">
              <a:latin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9939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inVertic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105061"/>
            <a:ext cx="3749365" cy="4505334"/>
          </a:xfrm>
          <a:prstGeom prst="ellipse">
            <a:avLst/>
          </a:prstGeom>
          <a:ln>
            <a:noFill/>
          </a:ln>
          <a:effectLst>
            <a:softEdge rad="112500"/>
          </a:effectLst>
        </p:spPr>
      </p:pic>
      <p:sp>
        <p:nvSpPr>
          <p:cNvPr id="3" name="Rectangle 2"/>
          <p:cNvSpPr/>
          <p:nvPr/>
        </p:nvSpPr>
        <p:spPr>
          <a:xfrm>
            <a:off x="3592945" y="267524"/>
            <a:ext cx="8358910" cy="7121950"/>
          </a:xfrm>
          <a:prstGeom prst="rect">
            <a:avLst/>
          </a:prstGeom>
        </p:spPr>
        <p:txBody>
          <a:bodyPr wrap="square">
            <a:spAutoFit/>
          </a:bodyPr>
          <a:lstStyle/>
          <a:p>
            <a:pPr>
              <a:lnSpc>
                <a:spcPct val="115000"/>
              </a:lnSpc>
              <a:spcAft>
                <a:spcPts val="0"/>
              </a:spcAft>
              <a:tabLst>
                <a:tab pos="1386840" algn="l"/>
              </a:tabLst>
            </a:pPr>
            <a:r>
              <a:rPr lang="en-US" sz="3200" b="1" dirty="0">
                <a:solidFill>
                  <a:srgbClr val="7030A0"/>
                </a:solidFill>
                <a:latin typeface="Times New Roman" panose="02020603050405020304" pitchFamily="18" charset="0"/>
                <a:ea typeface="MS Mincho"/>
                <a:cs typeface="Times New Roman" panose="02020603050405020304" pitchFamily="18" charset="0"/>
              </a:rPr>
              <a:t>3. Đ</a:t>
            </a:r>
            <a:r>
              <a:rPr lang="vi-VN" sz="3200" b="1" dirty="0">
                <a:solidFill>
                  <a:srgbClr val="7030A0"/>
                </a:solidFill>
                <a:latin typeface="Times New Roman" panose="02020603050405020304" pitchFamily="18" charset="0"/>
                <a:ea typeface="MS Mincho"/>
                <a:cs typeface="Times New Roman" panose="02020603050405020304" pitchFamily="18" charset="0"/>
              </a:rPr>
              <a:t>oạn trích</a:t>
            </a:r>
            <a:r>
              <a:rPr lang="vi-VN" sz="3200" dirty="0">
                <a:solidFill>
                  <a:srgbClr val="7030A0"/>
                </a:solidFill>
                <a:latin typeface="Times New Roman" panose="02020603050405020304" pitchFamily="18" charset="0"/>
                <a:ea typeface="MS Mincho"/>
                <a:cs typeface="Times New Roman" panose="02020603050405020304" pitchFamily="18" charset="0"/>
              </a:rPr>
              <a:t> </a:t>
            </a:r>
            <a:r>
              <a:rPr lang="vi-VN" sz="3200" b="1" i="1" dirty="0">
                <a:solidFill>
                  <a:srgbClr val="7030A0"/>
                </a:solidFill>
                <a:latin typeface="Times New Roman" panose="02020603050405020304" pitchFamily="18" charset="0"/>
                <a:ea typeface="MS Mincho"/>
                <a:cs typeface="Times New Roman" panose="02020603050405020304" pitchFamily="18" charset="0"/>
              </a:rPr>
              <a:t>“</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gió</a:t>
            </a:r>
            <a:r>
              <a:rPr lang="vi-VN" sz="3200" b="1" i="1" dirty="0">
                <a:solidFill>
                  <a:srgbClr val="7030A0"/>
                </a:solidFill>
                <a:latin typeface="Times New Roman" panose="02020603050405020304" pitchFamily="18" charset="0"/>
                <a:ea typeface="MS Mincho"/>
                <a:cs typeface="Times New Roman" panose="02020603050405020304" pitchFamily="18" charset="0"/>
              </a:rPr>
              <a:t>”</a:t>
            </a:r>
            <a:endParaRPr lang="en-US" sz="3200" b="1" i="1" dirty="0">
              <a:solidFill>
                <a:srgbClr val="7030A0"/>
              </a:solidFill>
              <a:latin typeface="Times New Roman" panose="02020603050405020304" pitchFamily="18" charset="0"/>
              <a:ea typeface="MS Mincho"/>
              <a:cs typeface="Times New Roman" panose="02020603050405020304" pitchFamily="18" charset="0"/>
            </a:endParaRPr>
          </a:p>
          <a:p>
            <a:pPr algn="just">
              <a:lnSpc>
                <a:spcPct val="150000"/>
              </a:lnSpc>
              <a:tabLst>
                <a:tab pos="1386840" algn="l"/>
              </a:tabLst>
            </a:pPr>
            <a:r>
              <a:rPr lang="vi-VN"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Cốt truyện trong đoạn trích:</a:t>
            </a:r>
            <a:r>
              <a:rPr lang="vi-VN" sz="2800" dirty="0">
                <a:latin typeface="Times New Roman" panose="02020603050405020304" pitchFamily="18" charset="0"/>
                <a:cs typeface="Times New Roman" panose="02020603050405020304" pitchFamily="18" charset="0"/>
              </a:rPr>
              <a:t> thuộc cốt truyện đơn tuyến. Đoạn trích chủ yếu xoay quanh việc Đôn Ki-hô-tê vì quá đam mê truyện kiếm hiệp nên nhìn thấy 3, 4 chục chiếc cối xay gió lại tưởng là những tên khổng lồ. Lão thúc ngựa xông lên, chẳng thèm để ý đến lời khuyên can của giám mã Xan-chô Pan-xa. Cuối cùng Đôn Ki-hô-tê bị ngã đau nhưng không hề kêu ca vì cho là mình là “hiệp sĩ giang hồ”, không ăn uống gì và đêm đến thì thức trắng để nghĩ đến tình nương.</a:t>
            </a:r>
            <a:r>
              <a:rPr lang="en-US" sz="2800" dirty="0">
                <a:latin typeface="Times New Roman" panose="02020603050405020304" pitchFamily="18" charset="0"/>
                <a:cs typeface="Times New Roman" panose="02020603050405020304" pitchFamily="18" charset="0"/>
              </a:rPr>
              <a:t> </a:t>
            </a:r>
          </a:p>
          <a:p>
            <a:pPr algn="just">
              <a:lnSpc>
                <a:spcPct val="150000"/>
              </a:lnSpc>
              <a:spcAft>
                <a:spcPts val="0"/>
              </a:spcAft>
              <a:tabLst>
                <a:tab pos="1386840" algn="l"/>
              </a:tabLst>
            </a:pPr>
            <a:endPar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4203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1E2E1A-70EE-411C-9E9B-DF3FAA4C18BD}"/>
              </a:ext>
            </a:extLst>
          </p:cNvPr>
          <p:cNvSpPr/>
          <p:nvPr/>
        </p:nvSpPr>
        <p:spPr>
          <a:xfrm>
            <a:off x="0" y="0"/>
            <a:ext cx="12192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6" name="Picture 5">
            <a:extLst>
              <a:ext uri="{FF2B5EF4-FFF2-40B4-BE49-F238E27FC236}">
                <a16:creationId xmlns:a16="http://schemas.microsoft.com/office/drawing/2014/main" id="{56D72513-F103-4458-B324-433E9541C5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26" y="725060"/>
            <a:ext cx="5260327" cy="5260327"/>
          </a:xfrm>
          <a:prstGeom prst="rect">
            <a:avLst/>
          </a:prstGeom>
        </p:spPr>
      </p:pic>
      <p:sp>
        <p:nvSpPr>
          <p:cNvPr id="7" name="矩形 9">
            <a:extLst>
              <a:ext uri="{FF2B5EF4-FFF2-40B4-BE49-F238E27FC236}">
                <a16:creationId xmlns:a16="http://schemas.microsoft.com/office/drawing/2014/main" id="{80180C8F-3DB2-4B7F-B1E1-DCECE687FDC9}"/>
              </a:ext>
            </a:extLst>
          </p:cNvPr>
          <p:cNvSpPr/>
          <p:nvPr/>
        </p:nvSpPr>
        <p:spPr>
          <a:xfrm>
            <a:off x="4757063" y="1905506"/>
            <a:ext cx="7005638" cy="2308324"/>
          </a:xfrm>
          <a:prstGeom prst="rect">
            <a:avLst/>
          </a:prstGeom>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fontAlgn="auto" hangingPunct="1">
              <a:spcBef>
                <a:spcPts val="0"/>
              </a:spcBef>
              <a:spcAft>
                <a:spcPts val="0"/>
              </a:spcAft>
              <a:defRPr/>
            </a:pPr>
            <a:r>
              <a:rPr lang="en-US" altLang="zh-CN" sz="7200" b="1" spc="50" dirty="0">
                <a:ln w="11430"/>
                <a:solidFill>
                  <a:srgbClr val="7030A0"/>
                </a:solidFill>
                <a:latin typeface="Times New Roman" panose="02020603050405020304" pitchFamily="18" charset="0"/>
                <a:ea typeface="华康方圆体W7" pitchFamily="81" charset="-122"/>
                <a:cs typeface="Times New Roman" panose="02020603050405020304" pitchFamily="18" charset="0"/>
              </a:rPr>
              <a:t>II. ĐỌC HIỂU VĂN BẢN</a:t>
            </a:r>
            <a:endParaRPr lang="zh-CN" altLang="en-US" sz="7200" b="1" spc="50" dirty="0">
              <a:ln w="11430"/>
              <a:solidFill>
                <a:srgbClr val="7030A0"/>
              </a:solidFill>
              <a:latin typeface="Times New Roman" panose="02020603050405020304" pitchFamily="18" charset="0"/>
              <a:ea typeface="华康方圆体W7" pitchFamily="81" charset="-122"/>
              <a:cs typeface="Times New Roman" panose="02020603050405020304" pitchFamily="18" charset="0"/>
            </a:endParaRPr>
          </a:p>
        </p:txBody>
      </p:sp>
    </p:spTree>
    <p:extLst>
      <p:ext uri="{BB962C8B-B14F-4D97-AF65-F5344CB8AC3E}">
        <p14:creationId xmlns:p14="http://schemas.microsoft.com/office/powerpoint/2010/main" val="2770537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43018"/>
            <a:ext cx="5737235" cy="4414982"/>
          </a:xfrm>
          <a:prstGeom prst="rect">
            <a:avLst/>
          </a:prstGeom>
        </p:spPr>
      </p:pic>
      <p:pic>
        <p:nvPicPr>
          <p:cNvPr id="3" name="Picture 2" descr="PHÃN TÃCH NHÃN Váº¬T ÄÃN-KI-HÃ-TÃ TRONG ÄÃNH NHAU Vá»I Cá»I XAY GIÃ ...">
            <a:extLst>
              <a:ext uri="{FF2B5EF4-FFF2-40B4-BE49-F238E27FC236}">
                <a16:creationId xmlns:a16="http://schemas.microsoft.com/office/drawing/2014/main" id="{B5B97DA1-55B6-422E-96BB-1F94786E660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46"/>
          <a:stretch/>
        </p:blipFill>
        <p:spPr bwMode="auto">
          <a:xfrm>
            <a:off x="5829598" y="138545"/>
            <a:ext cx="6228388" cy="400396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36821" y="369523"/>
            <a:ext cx="4698722" cy="678327"/>
          </a:xfrm>
          <a:prstGeom prst="rect">
            <a:avLst/>
          </a:prstGeom>
        </p:spPr>
        <p:txBody>
          <a:bodyPr wrap="none">
            <a:spAutoFit/>
          </a:bodyPr>
          <a:lstStyle/>
          <a:p>
            <a:pPr algn="just">
              <a:lnSpc>
                <a:spcPct val="115000"/>
              </a:lnSpc>
              <a:spcAft>
                <a:spcPts val="0"/>
              </a:spcAft>
            </a:pPr>
            <a:r>
              <a:rPr lang="vi-VN" sz="36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1. Cặp nhân vật bất hủ</a:t>
            </a:r>
            <a:endParaRPr lang="en-US" sz="3600" dirty="0">
              <a:solidFill>
                <a:srgbClr val="7030A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5737235" y="4800721"/>
            <a:ext cx="6096000" cy="1043619"/>
          </a:xfrm>
          <a:prstGeom prst="rect">
            <a:avLst/>
          </a:prstGeom>
        </p:spPr>
        <p:txBody>
          <a:bodyPr>
            <a:spAutoFit/>
          </a:bodyPr>
          <a:lstStyle/>
          <a:p>
            <a:pPr algn="ctr">
              <a:lnSpc>
                <a:spcPct val="115000"/>
              </a:lnSpc>
              <a:spcAft>
                <a:spcPts val="0"/>
              </a:spcAft>
            </a:pPr>
            <a:r>
              <a:rPr lang="vi-VN"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a.</a:t>
            </a:r>
            <a:r>
              <a:rPr lang="vi-VN"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tê</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Xan-</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chô</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Pan-</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xa</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38823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00" y="363658"/>
            <a:ext cx="11480800" cy="6494342"/>
          </a:xfrm>
          <a:prstGeom prst="rect">
            <a:avLst/>
          </a:prstGeom>
        </p:spPr>
        <p:txBody>
          <a:bodyPr wrap="square">
            <a:spAutoFit/>
          </a:bodyPr>
          <a:lstStyle/>
          <a:p>
            <a:pPr algn="ctr">
              <a:lnSpc>
                <a:spcPct val="115000"/>
              </a:lnSpc>
              <a:spcAft>
                <a:spcPts val="0"/>
              </a:spcAft>
              <a:tabLst>
                <a:tab pos="90170" algn="l"/>
                <a:tab pos="18034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KĨ THUẬT MẢNH GHÉP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Vòng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800" b="1" dirty="0">
                <a:solidFill>
                  <a:srgbClr val="FF0000"/>
                </a:solidFill>
                <a:latin typeface="Times New Roman" panose="02020603050405020304" pitchFamily="18" charset="0"/>
                <a:ea typeface="MS Mincho"/>
                <a:cs typeface="Times New Roman" panose="02020603050405020304" pitchFamily="18" charset="0"/>
              </a:rPr>
              <a:t>: (8 </a:t>
            </a:r>
            <a:r>
              <a:rPr lang="en-US" sz="2800" b="1" dirty="0" err="1">
                <a:solidFill>
                  <a:srgbClr val="FF0000"/>
                </a:solidFill>
                <a:latin typeface="Times New Roman" panose="02020603050405020304" pitchFamily="18" charset="0"/>
                <a:ea typeface="MS Mincho"/>
                <a:cs typeface="Times New Roman" panose="02020603050405020304" pitchFamily="18" charset="0"/>
              </a:rPr>
              <a:t>phút</a:t>
            </a:r>
            <a:r>
              <a:rPr lang="en-US" sz="2800" b="1" dirty="0">
                <a:solidFill>
                  <a:srgbClr val="FF0000"/>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latin typeface="Times New Roman" panose="02020603050405020304" pitchFamily="18" charset="0"/>
                <a:ea typeface="MS Mincho"/>
                <a:cs typeface="Times New Roman" panose="02020603050405020304" pitchFamily="18" charset="0"/>
              </a:rPr>
              <a:t>Phân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công</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lớp</a:t>
            </a:r>
            <a:r>
              <a:rPr lang="en-US" sz="2800" b="1" dirty="0">
                <a:latin typeface="Times New Roman" panose="02020603050405020304" pitchFamily="18" charset="0"/>
                <a:ea typeface="MS Mincho"/>
                <a:cs typeface="Times New Roman" panose="02020603050405020304" pitchFamily="18" charset="0"/>
              </a:rPr>
              <a:t> chia </a:t>
            </a:r>
            <a:r>
              <a:rPr lang="en-US" sz="2800" b="1" dirty="0" err="1">
                <a:latin typeface="Times New Roman" panose="02020603050405020304" pitchFamily="18" charset="0"/>
                <a:ea typeface="MS Mincho"/>
                <a:cs typeface="Times New Roman" panose="02020603050405020304" pitchFamily="18" charset="0"/>
              </a:rPr>
              <a:t>thành</a:t>
            </a:r>
            <a:r>
              <a:rPr lang="en-US" sz="2800" b="1" dirty="0">
                <a:latin typeface="Times New Roman" panose="02020603050405020304" pitchFamily="18" charset="0"/>
                <a:ea typeface="MS Mincho"/>
                <a:cs typeface="Times New Roman" panose="02020603050405020304" pitchFamily="18" charset="0"/>
              </a:rPr>
              <a:t> 4 </a:t>
            </a:r>
            <a:r>
              <a:rPr lang="en-US" sz="2800" b="1" dirty="0" err="1">
                <a:latin typeface="Times New Roman" panose="02020603050405020304" pitchFamily="18" charset="0"/>
                <a:ea typeface="MS Mincho"/>
                <a:cs typeface="Times New Roman" panose="02020603050405020304" pitchFamily="18" charset="0"/>
              </a:rPr>
              <a:t>nhóm</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thảo</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luận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các</a:t>
            </a:r>
            <a:r>
              <a:rPr lang="en-US" sz="2800" b="1" dirty="0">
                <a:latin typeface="Times New Roman" panose="02020603050405020304" pitchFamily="18" charset="0"/>
                <a:ea typeface="MS Mincho"/>
                <a:cs typeface="Times New Roman" panose="02020603050405020304" pitchFamily="18" charset="0"/>
              </a:rPr>
              <a:t> </a:t>
            </a:r>
            <a:r>
              <a:rPr lang="en-US" sz="2800" b="1" dirty="0" err="1">
                <a:solidFill>
                  <a:srgbClr val="C00000"/>
                </a:solidFill>
                <a:latin typeface="Times New Roman" panose="02020603050405020304" pitchFamily="18" charset="0"/>
                <a:ea typeface="MS Mincho"/>
                <a:cs typeface="Times New Roman" panose="02020603050405020304" pitchFamily="18" charset="0"/>
              </a:rPr>
              <a:t>phiếu</a:t>
            </a:r>
            <a:r>
              <a:rPr lang="en-US" sz="2800" b="1" dirty="0">
                <a:solidFill>
                  <a:srgbClr val="C00000"/>
                </a:solidFill>
                <a:latin typeface="Times New Roman" panose="02020603050405020304" pitchFamily="18" charset="0"/>
                <a:ea typeface="MS Mincho"/>
                <a:cs typeface="Times New Roman" panose="02020603050405020304" pitchFamily="18" charset="0"/>
              </a:rPr>
              <a:t> HT 03 </a:t>
            </a:r>
          </a:p>
          <a:p>
            <a:pPr algn="just">
              <a:lnSpc>
                <a:spcPct val="115000"/>
              </a:lnSpc>
              <a:spcAft>
                <a:spcPts val="0"/>
              </a:spcAft>
            </a:pP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Nhóm 1,2:</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Điền thông tin về nhân vật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tê</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Nhóm 3,4:</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Điền thông tin về nhân vật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Xan-chô Pan-xa</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Vòng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mảnh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ghép</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ea typeface="MS Mincho"/>
                <a:cs typeface="Times New Roman" panose="02020603050405020304" pitchFamily="18" charset="0"/>
              </a:rPr>
              <a:t>8 </a:t>
            </a:r>
            <a:r>
              <a:rPr lang="en-US" sz="2800" b="1" dirty="0" err="1">
                <a:solidFill>
                  <a:srgbClr val="FF0000"/>
                </a:solidFill>
                <a:latin typeface="Times New Roman" panose="02020603050405020304" pitchFamily="18" charset="0"/>
                <a:ea typeface="MS Mincho"/>
                <a:cs typeface="Times New Roman" panose="02020603050405020304" pitchFamily="18" charset="0"/>
              </a:rPr>
              <a:t>phút</a:t>
            </a:r>
            <a:r>
              <a:rPr lang="en-US" sz="2800" b="1" dirty="0">
                <a:solidFill>
                  <a:srgbClr val="FF0000"/>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Tạo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nhóm</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mới</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và</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giao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nhiệm</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vụ</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mới</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a:latin typeface="Times New Roman" panose="02020603050405020304" pitchFamily="18" charset="0"/>
                <a:ea typeface="MS Mincho"/>
                <a:cs typeface="Times New Roman" panose="02020603050405020304" pitchFamily="18" charset="0"/>
              </a:rPr>
              <a:t>+ Chia </a:t>
            </a:r>
            <a:r>
              <a:rPr lang="en-US" sz="2800" dirty="0" err="1">
                <a:latin typeface="Times New Roman" panose="02020603050405020304" pitchFamily="18" charset="0"/>
                <a:ea typeface="MS Mincho"/>
                <a:cs typeface="Times New Roman" panose="02020603050405020304" pitchFamily="18" charset="0"/>
              </a:rPr>
              <a:t>sẻ</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kết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quả</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thảo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luận</a:t>
            </a:r>
            <a:r>
              <a:rPr lang="en-US" sz="2800" dirty="0">
                <a:latin typeface="Times New Roman" panose="02020603050405020304" pitchFamily="18" charset="0"/>
                <a:ea typeface="MS Mincho"/>
                <a:cs typeface="Times New Roman" panose="02020603050405020304" pitchFamily="18" charset="0"/>
              </a:rPr>
              <a:t> ở </a:t>
            </a:r>
            <a:r>
              <a:rPr lang="en-US" sz="2800" dirty="0" err="1">
                <a:latin typeface="Times New Roman" panose="02020603050405020304" pitchFamily="18" charset="0"/>
                <a:ea typeface="MS Mincho"/>
                <a:cs typeface="Times New Roman" panose="02020603050405020304" pitchFamily="18" charset="0"/>
              </a:rPr>
              <a:t>vòng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chuyên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sâu</a:t>
            </a:r>
            <a:r>
              <a:rPr lang="en-US" sz="2800" dirty="0">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ì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tê</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Xan-chô</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nhìn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tê</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Qua đoạn trích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Đánh nhau với cối xay gió”</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em có nhận xét gì về tính về cách xây dựng nhân vật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tê</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Xan-chô Pan-xa của tác giả?</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9014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03856093"/>
              </p:ext>
            </p:extLst>
          </p:nvPr>
        </p:nvGraphicFramePr>
        <p:xfrm>
          <a:off x="572653" y="1477820"/>
          <a:ext cx="11074400" cy="4867562"/>
        </p:xfrm>
        <a:graphic>
          <a:graphicData uri="http://schemas.openxmlformats.org/drawingml/2006/table">
            <a:tbl>
              <a:tblPr firstRow="1" firstCol="1" bandRow="1"/>
              <a:tblGrid>
                <a:gridCol w="3690676">
                  <a:extLst>
                    <a:ext uri="{9D8B030D-6E8A-4147-A177-3AD203B41FA5}">
                      <a16:colId xmlns:a16="http://schemas.microsoft.com/office/drawing/2014/main" val="2291613169"/>
                    </a:ext>
                  </a:extLst>
                </a:gridCol>
                <a:gridCol w="3691862">
                  <a:extLst>
                    <a:ext uri="{9D8B030D-6E8A-4147-A177-3AD203B41FA5}">
                      <a16:colId xmlns:a16="http://schemas.microsoft.com/office/drawing/2014/main" val="20353327"/>
                    </a:ext>
                  </a:extLst>
                </a:gridCol>
                <a:gridCol w="3691862">
                  <a:extLst>
                    <a:ext uri="{9D8B030D-6E8A-4147-A177-3AD203B41FA5}">
                      <a16:colId xmlns:a16="http://schemas.microsoft.com/office/drawing/2014/main" val="2338057992"/>
                    </a:ext>
                  </a:extLst>
                </a:gridCol>
              </a:tblGrid>
              <a:tr h="1216892">
                <a:tc gridSpan="3">
                  <a:txBody>
                    <a:bodyPr/>
                    <a:lstStyle/>
                    <a:p>
                      <a:pPr algn="ctr">
                        <a:lnSpc>
                          <a:spcPct val="115000"/>
                        </a:lnSpc>
                        <a:spcAft>
                          <a:spcPts val="0"/>
                        </a:spcAft>
                      </a:pPr>
                      <a:r>
                        <a:rPr lang="vi-VN" sz="24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03:</a:t>
                      </a:r>
                      <a:r>
                        <a:rPr lang="vi-VN" sz="24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4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đặc điểm của hai nhân vật Đôn Ki-hô-tê và Xan-chô Pan-xa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28448401"/>
                  </a:ext>
                </a:extLst>
              </a:tr>
              <a:tr h="608445">
                <a:tc>
                  <a:txBody>
                    <a:bodyPr/>
                    <a:lstStyle/>
                    <a:p>
                      <a:pPr>
                        <a:lnSpc>
                          <a:spcPct val="115000"/>
                        </a:lnSpc>
                        <a:spcAft>
                          <a:spcPts val="0"/>
                        </a:spcAft>
                      </a:pPr>
                      <a:r>
                        <a:rPr lang="pt-BR"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b="1">
                          <a:effectLst/>
                          <a:latin typeface="Times New Roman" panose="02020603050405020304" pitchFamily="18" charset="0"/>
                          <a:ea typeface="Calibri" panose="020F0502020204030204" pitchFamily="34" charset="0"/>
                          <a:cs typeface="Times New Roman" panose="02020603050405020304" pitchFamily="18" charset="0"/>
                        </a:rPr>
                        <a:t>Đôn Ki-hô-tê</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b="1">
                          <a:effectLst/>
                          <a:latin typeface="Times New Roman" panose="02020603050405020304" pitchFamily="18" charset="0"/>
                          <a:ea typeface="Calibri" panose="020F0502020204030204" pitchFamily="34" charset="0"/>
                          <a:cs typeface="Times New Roman" panose="02020603050405020304" pitchFamily="18" charset="0"/>
                        </a:rPr>
                        <a:t>Xan-chô Pan-xa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8944088"/>
                  </a:ext>
                </a:extLst>
              </a:tr>
              <a:tr h="608445">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Dáng vẻ bên ngoài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099706"/>
                  </a:ext>
                </a:extLst>
              </a:tr>
              <a:tr h="608445">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Suy nghĩ</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9288829"/>
                  </a:ext>
                </a:extLst>
              </a:tr>
              <a:tr h="608445">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Sở thích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746208"/>
                  </a:ext>
                </a:extLst>
              </a:tr>
              <a:tr h="608445">
                <a:tc>
                  <a:txBody>
                    <a:bodyPr/>
                    <a:lstStyle/>
                    <a:p>
                      <a:pP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Lời nói và hành động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008577"/>
                  </a:ext>
                </a:extLst>
              </a:tr>
              <a:tr h="608445">
                <a:tc>
                  <a:txBody>
                    <a:bodyPr/>
                    <a:lstStyle/>
                    <a:p>
                      <a:pPr>
                        <a:lnSpc>
                          <a:spcPct val="115000"/>
                        </a:lnSpc>
                        <a:spcAft>
                          <a:spcPts val="0"/>
                        </a:spcAft>
                      </a:pPr>
                      <a:r>
                        <a:rPr lang="vi-VN" sz="2400" b="1">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0573037"/>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514" y="162187"/>
            <a:ext cx="5747045" cy="1028753"/>
          </a:xfrm>
          <a:prstGeom prst="rect">
            <a:avLst/>
          </a:prstGeom>
        </p:spPr>
      </p:pic>
    </p:spTree>
    <p:extLst>
      <p:ext uri="{BB962C8B-B14F-4D97-AF65-F5344CB8AC3E}">
        <p14:creationId xmlns:p14="http://schemas.microsoft.com/office/powerpoint/2010/main" val="2790000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28919936"/>
              </p:ext>
            </p:extLst>
          </p:nvPr>
        </p:nvGraphicFramePr>
        <p:xfrm>
          <a:off x="378691" y="341004"/>
          <a:ext cx="11545454" cy="6182614"/>
        </p:xfrm>
        <a:graphic>
          <a:graphicData uri="http://schemas.openxmlformats.org/drawingml/2006/table">
            <a:tbl>
              <a:tblPr firstRow="1" firstCol="1" bandRow="1"/>
              <a:tblGrid>
                <a:gridCol w="1549343">
                  <a:extLst>
                    <a:ext uri="{9D8B030D-6E8A-4147-A177-3AD203B41FA5}">
                      <a16:colId xmlns:a16="http://schemas.microsoft.com/office/drawing/2014/main" val="1772241194"/>
                    </a:ext>
                  </a:extLst>
                </a:gridCol>
                <a:gridCol w="6892693">
                  <a:extLst>
                    <a:ext uri="{9D8B030D-6E8A-4147-A177-3AD203B41FA5}">
                      <a16:colId xmlns:a16="http://schemas.microsoft.com/office/drawing/2014/main" val="1469827817"/>
                    </a:ext>
                  </a:extLst>
                </a:gridCol>
                <a:gridCol w="3103418">
                  <a:extLst>
                    <a:ext uri="{9D8B030D-6E8A-4147-A177-3AD203B41FA5}">
                      <a16:colId xmlns:a16="http://schemas.microsoft.com/office/drawing/2014/main" val="2427670985"/>
                    </a:ext>
                  </a:extLst>
                </a:gridCol>
              </a:tblGrid>
              <a:tr h="114509">
                <a:tc gridSpan="3">
                  <a:txBody>
                    <a:bodyPr/>
                    <a:lstStyle/>
                    <a:p>
                      <a:pPr algn="ctr">
                        <a:lnSpc>
                          <a:spcPct val="115000"/>
                        </a:lnSpc>
                        <a:spcAft>
                          <a:spcPts val="0"/>
                        </a:spcAft>
                      </a:pPr>
                      <a:r>
                        <a:rPr lang="vi-VN" sz="2800" b="1" dirty="0">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a. Đặc điểm của hai nhân vật Đôn Ki-hô-tê và Xan-chô Pan-xa</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2837530"/>
                  </a:ext>
                </a:extLst>
              </a:tr>
              <a:tr h="114509">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Đôn Ki-hô-tê</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Xan-chô Pan-xa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205915"/>
                  </a:ext>
                </a:extLst>
              </a:tr>
              <a:tr h="229018">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Dáng vẻ bên ngoài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619564"/>
                  </a:ext>
                </a:extLst>
              </a:tr>
              <a:tr h="916071">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Suy nghĩ</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ct val="115000"/>
                        </a:lnSpc>
                        <a:spcAft>
                          <a:spcPts val="0"/>
                        </a:spcAf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1290499"/>
                  </a:ext>
                </a:extLst>
              </a:tr>
              <a:tr h="229018">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Sở thích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endPar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5880757"/>
                  </a:ext>
                </a:extLst>
              </a:tr>
            </a:tbl>
          </a:graphicData>
        </a:graphic>
      </p:graphicFrame>
      <p:sp>
        <p:nvSpPr>
          <p:cNvPr id="3" name="Rectangle 2"/>
          <p:cNvSpPr/>
          <p:nvPr/>
        </p:nvSpPr>
        <p:spPr>
          <a:xfrm>
            <a:off x="2116267" y="1407874"/>
            <a:ext cx="3581430" cy="587853"/>
          </a:xfrm>
          <a:prstGeom prst="rect">
            <a:avLst/>
          </a:prstGeom>
        </p:spPr>
        <p:txBody>
          <a:bodyPr wrap="none">
            <a:spAutoFit/>
          </a:bodyPr>
          <a:lstStyle/>
          <a:p>
            <a:pPr lvl="0">
              <a:lnSpc>
                <a:spcPct val="115000"/>
              </a:lnSpc>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Gầy gò, cao lênh khênh</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Rectangle 3"/>
          <p:cNvSpPr/>
          <p:nvPr/>
        </p:nvSpPr>
        <p:spPr>
          <a:xfrm>
            <a:off x="9192275" y="1407874"/>
            <a:ext cx="1399742" cy="587853"/>
          </a:xfrm>
          <a:prstGeom prst="rect">
            <a:avLst/>
          </a:prstGeom>
        </p:spPr>
        <p:txBody>
          <a:bodyPr wrap="none">
            <a:spAutoFit/>
          </a:bodyPr>
          <a:lstStyle/>
          <a:p>
            <a:pPr lvl="0">
              <a:lnSpc>
                <a:spcPct val="115000"/>
              </a:lnSpc>
            </a:pPr>
            <a:r>
              <a:rPr lang="vi-VN"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Béo, lùn</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1873842" y="2183582"/>
            <a:ext cx="6854521" cy="1578894"/>
          </a:xfrm>
          <a:prstGeom prst="rect">
            <a:avLst/>
          </a:prstGeom>
        </p:spPr>
        <p:txBody>
          <a:bodyPr wrap="square">
            <a:spAutoFit/>
          </a:bodyPr>
          <a:lstStyle/>
          <a:p>
            <a:pPr lvl="0" algn="just">
              <a:lnSpc>
                <a:spcPct val="115000"/>
              </a:lnSpc>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Nhìn những chiếc cối xay gió nghĩ là những tên khổng lồ: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cánh tay của chúng dài ngoẵng, có đứa, cánh tay dài tới hai dặm</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1873842" y="3624035"/>
            <a:ext cx="6742545" cy="2074414"/>
          </a:xfrm>
          <a:prstGeom prst="rect">
            <a:avLst/>
          </a:prstGeom>
        </p:spPr>
        <p:txBody>
          <a:bodyPr wrap="square">
            <a:spAutoFit/>
          </a:bodyPr>
          <a:lstStyle/>
          <a:p>
            <a:pPr lvl="0" algn="just" fontAlgn="base">
              <a:lnSpc>
                <a:spcPct val="115000"/>
              </a:lnSpc>
            </a:pPr>
            <a:r>
              <a:rPr lang="vi-VN"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Cho rằng: “</a:t>
            </a:r>
            <a:r>
              <a:rPr lang="vi-VN" sz="28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chính lão pháp sư Phơ-rê-xtôn trước đây đã đánh cắp thư phòng và sách vở của ta, bây giờ lại biến những tên khổng lồ kia thành cối xay gió”</a:t>
            </a:r>
            <a:r>
              <a:rPr lang="en-US" sz="2800" dirty="0">
                <a:solidFill>
                  <a:prstClr val="black"/>
                </a:solidFill>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8820726" y="2316281"/>
            <a:ext cx="2863273" cy="2569934"/>
          </a:xfrm>
          <a:prstGeom prst="rect">
            <a:avLst/>
          </a:prstGeom>
        </p:spPr>
        <p:txBody>
          <a:bodyPr wrap="square">
            <a:spAutoFit/>
          </a:bodyPr>
          <a:lstStyle/>
          <a:p>
            <a:pPr lvl="0" algn="just">
              <a:lnSpc>
                <a:spcPct val="115000"/>
              </a:lnSpc>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 rằng đó không phải là những tên khổng lồ mà chỉ là những chiếc cối xay gió.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1873842" y="5605054"/>
            <a:ext cx="6946884" cy="1083374"/>
          </a:xfrm>
          <a:prstGeom prst="rect">
            <a:avLst/>
          </a:prstGeom>
        </p:spPr>
        <p:txBody>
          <a:bodyPr wrap="square">
            <a:spAutoFit/>
          </a:bodyPr>
          <a:lstStyle/>
          <a:p>
            <a:pPr lvl="0" algn="just">
              <a:lnSpc>
                <a:spcPct val="115000"/>
              </a:lnSpc>
            </a:pPr>
            <a:r>
              <a:rPr lang="vi-VN"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Thích đọc truyện tiểu thuyết kiếm hiệp, suốt đêm không ngủ để nhớ đến người yêu.</a:t>
            </a:r>
            <a:endPar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8820727" y="5562019"/>
            <a:ext cx="2955638" cy="1083374"/>
          </a:xfrm>
          <a:prstGeom prst="rect">
            <a:avLst/>
          </a:prstGeom>
        </p:spPr>
        <p:txBody>
          <a:bodyPr wrap="square">
            <a:spAutoFit/>
          </a:bodyPr>
          <a:lstStyle/>
          <a:p>
            <a:pPr lvl="0" algn="just">
              <a:lnSpc>
                <a:spcPct val="115000"/>
              </a:lnSpc>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Thích ăn uống no say và ngủ.</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789776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09305200"/>
              </p:ext>
            </p:extLst>
          </p:nvPr>
        </p:nvGraphicFramePr>
        <p:xfrm>
          <a:off x="332509" y="331767"/>
          <a:ext cx="11480800" cy="6337110"/>
        </p:xfrm>
        <a:graphic>
          <a:graphicData uri="http://schemas.openxmlformats.org/drawingml/2006/table">
            <a:tbl>
              <a:tblPr firstRow="1" firstCol="1" bandRow="1"/>
              <a:tblGrid>
                <a:gridCol w="1043709">
                  <a:extLst>
                    <a:ext uri="{9D8B030D-6E8A-4147-A177-3AD203B41FA5}">
                      <a16:colId xmlns:a16="http://schemas.microsoft.com/office/drawing/2014/main" val="3262130652"/>
                    </a:ext>
                  </a:extLst>
                </a:gridCol>
                <a:gridCol w="6446982">
                  <a:extLst>
                    <a:ext uri="{9D8B030D-6E8A-4147-A177-3AD203B41FA5}">
                      <a16:colId xmlns:a16="http://schemas.microsoft.com/office/drawing/2014/main" val="2486799219"/>
                    </a:ext>
                  </a:extLst>
                </a:gridCol>
                <a:gridCol w="3990109">
                  <a:extLst>
                    <a:ext uri="{9D8B030D-6E8A-4147-A177-3AD203B41FA5}">
                      <a16:colId xmlns:a16="http://schemas.microsoft.com/office/drawing/2014/main" val="3845176686"/>
                    </a:ext>
                  </a:extLst>
                </a:gridCol>
              </a:tblGrid>
              <a:tr h="114509">
                <a:tc gridSpan="3">
                  <a:txBody>
                    <a:bodyPr/>
                    <a:lstStyle/>
                    <a:p>
                      <a:pPr algn="ctr">
                        <a:lnSpc>
                          <a:spcPct val="115000"/>
                        </a:lnSpc>
                        <a:spcAft>
                          <a:spcPts val="0"/>
                        </a:spcAft>
                      </a:pPr>
                      <a:r>
                        <a:rPr lang="vi-VN" sz="28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a. Đặc điểm của hai nhân vật Đôn Ki-hô-tê và Xan-chô Pan-xa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93167705"/>
                  </a:ext>
                </a:extLst>
              </a:tr>
              <a:tr h="114509">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Đôn Ki-hô-tê</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Xan-chô Pan-xa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4447739"/>
                  </a:ext>
                </a:extLst>
              </a:tr>
              <a:tr h="2748213">
                <a:tc>
                  <a:txBody>
                    <a:bodyPr/>
                    <a:lstStyle/>
                    <a:p>
                      <a:pPr>
                        <a:lnSpc>
                          <a:spcPct val="115000"/>
                        </a:lnSpc>
                        <a:spcAft>
                          <a:spcPts val="0"/>
                        </a:spcAft>
                      </a:pPr>
                      <a:r>
                        <a:rPr lang="vi-VN" sz="2400" b="1" dirty="0">
                          <a:effectLst/>
                          <a:latin typeface="Times New Roman" panose="02020603050405020304" pitchFamily="18" charset="0"/>
                          <a:ea typeface="Times New Roman" panose="02020603050405020304" pitchFamily="18" charset="0"/>
                          <a:cs typeface="Times New Roman" panose="02020603050405020304" pitchFamily="18" charset="0"/>
                        </a:rPr>
                        <a:t>Lời nói và hành động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pt-BR" sz="2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Segoe UI" panose="020B0502040204020203" pitchFamily="34"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fontAlgn="base">
                        <a:lnSpc>
                          <a:spcPct val="115000"/>
                        </a:lnSpc>
                        <a:spcAft>
                          <a:spcPts val="0"/>
                        </a:spcAft>
                        <a:buFontTx/>
                        <a:buChar char="-"/>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468" marR="344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358832"/>
                  </a:ext>
                </a:extLst>
              </a:tr>
            </a:tbl>
          </a:graphicData>
        </a:graphic>
      </p:graphicFrame>
      <p:sp>
        <p:nvSpPr>
          <p:cNvPr id="3" name="Rectangle 2"/>
          <p:cNvSpPr/>
          <p:nvPr/>
        </p:nvSpPr>
        <p:spPr>
          <a:xfrm>
            <a:off x="1339272" y="1185143"/>
            <a:ext cx="6373091" cy="3490186"/>
          </a:xfrm>
          <a:prstGeom prst="rect">
            <a:avLst/>
          </a:prstGeom>
        </p:spPr>
        <p:txBody>
          <a:bodyPr wrap="square">
            <a:spAutoFit/>
          </a:bodyPr>
          <a:lstStyle/>
          <a:p>
            <a:pPr lvl="0" algn="just" fontAlgn="base">
              <a:lnSpc>
                <a:spcPct val="115000"/>
              </a:lnSpc>
            </a:pPr>
            <a:r>
              <a:rPr lang="vi-VN"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Do đọc quá nhiều truyện kiếm hiệp, Đôn Ki-hô-tê tưởng những chiếc cối xay gió là bọn khổng lồ gian ác, nên chế giễu tính nhút nhát của Xan- chô “</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Nếu anh sợ thì hãy tránh xa”; lão còn hét thét lớn</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“Chớ có chạy trốn” và cảnh báo: “dù cho bọn ngươi có vung nhiều cánh tay hơn cả gã khổng lồ Bri-a-rê-ô, các ngươi cũng sắp phải đền tội”</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Rectangle 3"/>
          <p:cNvSpPr/>
          <p:nvPr/>
        </p:nvSpPr>
        <p:spPr>
          <a:xfrm>
            <a:off x="1487053" y="4675329"/>
            <a:ext cx="6373091" cy="1791260"/>
          </a:xfrm>
          <a:prstGeom prst="rect">
            <a:avLst/>
          </a:prstGeom>
        </p:spPr>
        <p:txBody>
          <a:bodyPr wrap="square">
            <a:spAutoFit/>
          </a:bodyPr>
          <a:lstStyle/>
          <a:p>
            <a:pPr lvl="0" algn="just" fontAlgn="base">
              <a:lnSpc>
                <a:spcPct val="115000"/>
              </a:lnSpc>
            </a:pPr>
            <a:r>
              <a:rPr lang="vi-VN"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Vì hoang tưởng nên Đôn Ki-hô-tê có hành động ngông cuồng “</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tay lăm lăm ngọn giáo</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phi thẳng tới chiếc cối xay gió gần nhất ở trước mặt, và đâm mũi giáo vào cánh quạt”; </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7860144" y="1185143"/>
            <a:ext cx="3879274" cy="1791260"/>
          </a:xfrm>
          <a:prstGeom prst="rect">
            <a:avLst/>
          </a:prstGeom>
        </p:spPr>
        <p:txBody>
          <a:bodyPr wrap="square">
            <a:spAutoFit/>
          </a:bodyPr>
          <a:lstStyle/>
          <a:p>
            <a:pPr lvl="0" algn="just" fontAlgn="base">
              <a:lnSpc>
                <a:spcPct val="115000"/>
              </a:lnSpc>
            </a:pPr>
            <a:r>
              <a:rPr lang="vi-VN"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Đưa ra lời khuyên can </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“chẳng phải là những tên khổng lồ đâu mà là những chiếc cối xay gió, </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7924801" y="3125728"/>
            <a:ext cx="3389746" cy="941796"/>
          </a:xfrm>
          <a:prstGeom prst="rect">
            <a:avLst/>
          </a:prstGeom>
        </p:spPr>
        <p:txBody>
          <a:bodyPr wrap="square">
            <a:spAutoFit/>
          </a:bodyPr>
          <a:lstStyle/>
          <a:p>
            <a:pPr lvl="0" algn="just" fontAlgn="base">
              <a:lnSpc>
                <a:spcPct val="115000"/>
              </a:lnSpc>
            </a:pPr>
            <a:r>
              <a:rPr lang="vi-VN"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Sẵn sàng cứu chủ </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“nâng Đôn Ki-hô-tê dậy”;</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7786253" y="4112264"/>
            <a:ext cx="3953165" cy="2640723"/>
          </a:xfrm>
          <a:prstGeom prst="rect">
            <a:avLst/>
          </a:prstGeom>
        </p:spPr>
        <p:txBody>
          <a:bodyPr wrap="square">
            <a:spAutoFit/>
          </a:bodyPr>
          <a:lstStyle/>
          <a:p>
            <a:pPr lvl="0" algn="just" fontAlgn="base">
              <a:lnSpc>
                <a:spcPct val="115000"/>
              </a:lnSpc>
            </a:pP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Hành động vô tư, lạc quan: “</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ngồi lại cho thật thoải mái trên lưng lừa, </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vừa đi vừa ung dung đánh chén, thỉnh thoảng lại tu bầu rượu một cách ngon lành”.</a:t>
            </a:r>
            <a:r>
              <a:rPr lang="en-US" sz="2400" dirty="0">
                <a:solidFill>
                  <a:prstClr val="black"/>
                </a:solidFill>
                <a:latin typeface="Times New Roman" panose="02020603050405020304" pitchFamily="18" charset="0"/>
                <a:ea typeface="Segoe UI" panose="020B0502040204020203" pitchFamily="34" charset="0"/>
                <a:cs typeface="Times New Roman" panose="02020603050405020304" pitchFamily="18" charset="0"/>
              </a:rPr>
              <a:t> </a:t>
            </a:r>
          </a:p>
        </p:txBody>
      </p:sp>
    </p:spTree>
    <p:extLst>
      <p:ext uri="{BB962C8B-B14F-4D97-AF65-F5344CB8AC3E}">
        <p14:creationId xmlns:p14="http://schemas.microsoft.com/office/powerpoint/2010/main" val="4103551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1000"/>
                                        <p:tgtEl>
                                          <p:spTgt spid="7">
                                            <p:txEl>
                                              <p:pRg st="0" end="0"/>
                                            </p:txEl>
                                          </p:spTgt>
                                        </p:tgtEl>
                                      </p:cBhvr>
                                    </p:animEffect>
                                    <p:anim calcmode="lin" valueType="num">
                                      <p:cBhvr>
                                        <p:cTn id="3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DBCD8-CCBB-2110-CB53-1F9B57E1F9B0}"/>
              </a:ext>
            </a:extLst>
          </p:cNvPr>
          <p:cNvSpPr>
            <a:spLocks noGrp="1"/>
          </p:cNvSpPr>
          <p:nvPr>
            <p:ph type="title"/>
          </p:nvPr>
        </p:nvSpPr>
        <p:spPr/>
        <p:txBody>
          <a:bodyPr/>
          <a:lstStyle/>
          <a:p>
            <a:endParaRPr lang="en-US"/>
          </a:p>
        </p:txBody>
      </p:sp>
      <p:pic>
        <p:nvPicPr>
          <p:cNvPr id="5" name="gioi-thieu-ve-quoc-gia-tay-ban-nha">
            <a:hlinkClick r:id="" action="ppaction://media"/>
            <a:extLst>
              <a:ext uri="{FF2B5EF4-FFF2-40B4-BE49-F238E27FC236}">
                <a16:creationId xmlns:a16="http://schemas.microsoft.com/office/drawing/2014/main" id="{08201087-1CFB-FBBF-F9C1-0DB28DAFC8B1}"/>
              </a:ext>
            </a:extLst>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487680" y="365125"/>
            <a:ext cx="10866119" cy="5811838"/>
          </a:xfrm>
        </p:spPr>
      </p:pic>
    </p:spTree>
    <p:extLst>
      <p:ext uri="{BB962C8B-B14F-4D97-AF65-F5344CB8AC3E}">
        <p14:creationId xmlns:p14="http://schemas.microsoft.com/office/powerpoint/2010/main" val="59704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8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43018"/>
            <a:ext cx="5737235" cy="4414982"/>
          </a:xfrm>
          <a:prstGeom prst="rect">
            <a:avLst/>
          </a:prstGeom>
        </p:spPr>
      </p:pic>
      <p:pic>
        <p:nvPicPr>
          <p:cNvPr id="3" name="Picture 2" descr="PHÃN TÃCH NHÃN Váº¬T ÄÃN-KI-HÃ-TÃ TRONG ÄÃNH NHAU Vá»I Cá»I XAY GIÃ ...">
            <a:extLst>
              <a:ext uri="{FF2B5EF4-FFF2-40B4-BE49-F238E27FC236}">
                <a16:creationId xmlns:a16="http://schemas.microsoft.com/office/drawing/2014/main" id="{B5B97DA1-55B6-422E-96BB-1F94786E660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46"/>
          <a:stretch/>
        </p:blipFill>
        <p:spPr bwMode="auto">
          <a:xfrm>
            <a:off x="5829598" y="138545"/>
            <a:ext cx="6228388" cy="400396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36821" y="369523"/>
            <a:ext cx="4698722" cy="678327"/>
          </a:xfrm>
          <a:prstGeom prst="rect">
            <a:avLst/>
          </a:prstGeom>
        </p:spPr>
        <p:txBody>
          <a:bodyPr wrap="none">
            <a:spAutoFit/>
          </a:bodyPr>
          <a:lstStyle/>
          <a:p>
            <a:pPr algn="just">
              <a:lnSpc>
                <a:spcPct val="115000"/>
              </a:lnSpc>
              <a:spcAft>
                <a:spcPts val="0"/>
              </a:spcAft>
            </a:pPr>
            <a:r>
              <a:rPr lang="vi-VN" sz="36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1. Cặp nhân vật bất hủ</a:t>
            </a:r>
            <a:endParaRPr lang="en-US" sz="3600" dirty="0">
              <a:solidFill>
                <a:srgbClr val="7030A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5737235" y="4800721"/>
            <a:ext cx="6096000" cy="548099"/>
          </a:xfrm>
          <a:prstGeom prst="rect">
            <a:avLst/>
          </a:prstGeom>
        </p:spPr>
        <p:txBody>
          <a:bodyPr>
            <a:spAutoFit/>
          </a:bodyPr>
          <a:lstStyle/>
          <a:p>
            <a:pPr algn="ctr">
              <a:lnSpc>
                <a:spcPct val="115000"/>
              </a:lnSpc>
              <a:spcAft>
                <a:spcPts val="0"/>
              </a:spcAft>
            </a:pP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vật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94832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ÃN TÃCH NHÃN Váº¬T ÄÃN-KI-HÃ-TÃ TRONG ÄÃNH NHAU Vá»I Cá»I XAY GIÃ ...">
            <a:extLst>
              <a:ext uri="{FF2B5EF4-FFF2-40B4-BE49-F238E27FC236}">
                <a16:creationId xmlns:a16="http://schemas.microsoft.com/office/drawing/2014/main" id="{B5B97DA1-55B6-422E-96BB-1F94786E66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746"/>
          <a:stretch/>
        </p:blipFill>
        <p:spPr bwMode="auto">
          <a:xfrm rot="20693437">
            <a:off x="469427" y="1027195"/>
            <a:ext cx="3023409" cy="23922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descr="PhÃ¢n tÃ­ch Äoáº¡n trÃ­ch ÄÃ¡nh nhau vá»i cá»i xay giÃ³ cá»§a Xec-van-tex ...">
            <a:extLst>
              <a:ext uri="{FF2B5EF4-FFF2-40B4-BE49-F238E27FC236}">
                <a16:creationId xmlns:a16="http://schemas.microsoft.com/office/drawing/2014/main" id="{580BAB6C-6390-4566-91A0-1887382237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43852">
            <a:off x="1012838" y="4149019"/>
            <a:ext cx="2969331" cy="230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4553527" y="858806"/>
            <a:ext cx="7093528" cy="5262979"/>
          </a:xfrm>
          <a:prstGeom prst="rect">
            <a:avLst/>
          </a:prstGeom>
        </p:spPr>
        <p:txBody>
          <a:bodyPr wrap="square">
            <a:spAutoFit/>
          </a:bodyPr>
          <a:lstStyle/>
          <a:p>
            <a:pPr algn="just">
              <a:lnSpc>
                <a:spcPct val="150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Nhân vật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tê</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7030A0"/>
              </a:solidFill>
              <a:effectLst/>
              <a:latin typeface="Times New Roman" panose="02020603050405020304" pitchFamily="18" charset="0"/>
              <a:ea typeface="Times New Roman" panose="02020603050405020304" pitchFamily="18" charset="0"/>
            </a:endParaRPr>
          </a:p>
          <a:p>
            <a:pPr algn="just" fontAlgn="base">
              <a:lnSpc>
                <a:spcPct val="150000"/>
              </a:lnSpc>
              <a:spcAft>
                <a:spcPts val="0"/>
              </a:spcAft>
            </a:pPr>
            <a:r>
              <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tê</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đánh nhau với những chiếc cối xay gió:</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50000"/>
              </a:lnSpc>
              <a:spcAft>
                <a:spcPts val="0"/>
              </a:spcAft>
            </a:pPr>
            <a:r>
              <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ì đam mê truyện kiếm hiệp đến nỗi điên cuồng nên khi nhìn những chiếc cối xay gió, </a:t>
            </a:r>
            <a:r>
              <a:rPr lang="en-US" sz="28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tê</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tưởng đó là những tên khổng lồ gian ác liền lao vào giao chiến bất chấp lời khuyên của Xan-chô. </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79742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ÃN TÃCH NHÃN Váº¬T ÄÃN-KI-HÃ-TÃ TRONG ÄÃNH NHAU Vá»I Cá»I XAY GIÃ ...">
            <a:extLst>
              <a:ext uri="{FF2B5EF4-FFF2-40B4-BE49-F238E27FC236}">
                <a16:creationId xmlns:a16="http://schemas.microsoft.com/office/drawing/2014/main" id="{B5B97DA1-55B6-422E-96BB-1F94786E66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746"/>
          <a:stretch/>
        </p:blipFill>
        <p:spPr bwMode="auto">
          <a:xfrm rot="20693437">
            <a:off x="469427" y="1027195"/>
            <a:ext cx="3023409" cy="23922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descr="PhÃ¢n tÃ­ch Äoáº¡n trÃ­ch ÄÃ¡nh nhau vá»i cá»i xay giÃ³ cá»§a Xec-van-tex ...">
            <a:extLst>
              <a:ext uri="{FF2B5EF4-FFF2-40B4-BE49-F238E27FC236}">
                <a16:creationId xmlns:a16="http://schemas.microsoft.com/office/drawing/2014/main" id="{580BAB6C-6390-4566-91A0-1887382237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43852">
            <a:off x="1012838" y="4149019"/>
            <a:ext cx="2969331" cy="230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4387273" y="221496"/>
            <a:ext cx="7093528" cy="7201972"/>
          </a:xfrm>
          <a:prstGeom prst="rect">
            <a:avLst/>
          </a:prstGeom>
        </p:spPr>
        <p:txBody>
          <a:bodyPr wrap="square">
            <a:spAutoFit/>
          </a:bodyPr>
          <a:lstStyle/>
          <a:p>
            <a:pPr algn="just" fontAlgn="base">
              <a:lnSpc>
                <a:spcPct val="150000"/>
              </a:lnSpc>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Nhân vật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tê</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Tính cách nhân vật</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Đôn</a:t>
            </a:r>
            <a:r>
              <a:rPr lang="en-US" sz="2800" b="1" dirty="0">
                <a:solidFill>
                  <a:srgbClr val="7030A0"/>
                </a:solidFill>
                <a:latin typeface="Times New Roman" panose="02020603050405020304" pitchFamily="18" charset="0"/>
                <a:cs typeface="Times New Roman" panose="02020603050405020304" pitchFamily="18" charset="0"/>
              </a:rPr>
              <a:t> Ki-</a:t>
            </a:r>
            <a:r>
              <a:rPr lang="en-US" sz="2800" b="1" dirty="0" err="1">
                <a:solidFill>
                  <a:srgbClr val="7030A0"/>
                </a:solidFill>
                <a:latin typeface="Times New Roman" panose="02020603050405020304" pitchFamily="18" charset="0"/>
                <a:cs typeface="Times New Roman" panose="02020603050405020304" pitchFamily="18" charset="0"/>
              </a:rPr>
              <a:t>hô</a:t>
            </a:r>
            <a:r>
              <a:rPr lang="en-US" sz="2800" b="1" dirty="0">
                <a:solidFill>
                  <a:srgbClr val="7030A0"/>
                </a:solidFill>
                <a:latin typeface="Times New Roman" panose="02020603050405020304" pitchFamily="18" charset="0"/>
                <a:cs typeface="Times New Roman" panose="02020603050405020304" pitchFamily="18" charset="0"/>
              </a:rPr>
              <a:t>-</a:t>
            </a:r>
            <a:r>
              <a:rPr lang="en-US" sz="2800" b="1" dirty="0" err="1">
                <a:solidFill>
                  <a:srgbClr val="7030A0"/>
                </a:solidFill>
                <a:latin typeface="Times New Roman" panose="02020603050405020304" pitchFamily="18" charset="0"/>
                <a:cs typeface="Times New Roman" panose="02020603050405020304" pitchFamily="18" charset="0"/>
              </a:rPr>
              <a:t>tê</a:t>
            </a:r>
            <a:r>
              <a:rPr lang="vi-VN"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fontAlgn="base">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 Nhược điểm:</a:t>
            </a:r>
            <a:r>
              <a:rPr lang="vi-VN" sz="2800" dirty="0">
                <a:solidFill>
                  <a:srgbClr val="7030A0"/>
                </a:solidFill>
                <a:latin typeface="Times New Roman" panose="02020603050405020304" pitchFamily="18" charset="0"/>
                <a:cs typeface="Times New Roman" panose="02020603050405020304" pitchFamily="18" charset="0"/>
              </a:rPr>
              <a:t> Đầu óc ảo tưởng, hão huyền, viển vông, thiếu kiến thức thực tế, hành động, lời nói, gàn dở, điên rồ</a:t>
            </a:r>
            <a:endParaRPr lang="en-US" sz="2800" dirty="0">
              <a:solidFill>
                <a:srgbClr val="7030A0"/>
              </a:solidFill>
              <a:latin typeface="Times New Roman" panose="02020603050405020304" pitchFamily="18" charset="0"/>
              <a:cs typeface="Times New Roman" panose="02020603050405020304" pitchFamily="18" charset="0"/>
            </a:endParaRPr>
          </a:p>
          <a:p>
            <a:pPr algn="just" fontAlgn="base">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 Ưu điểm:</a:t>
            </a:r>
            <a:r>
              <a:rPr lang="vi-VN" sz="2800" dirty="0">
                <a:solidFill>
                  <a:srgbClr val="7030A0"/>
                </a:solidFill>
                <a:latin typeface="Times New Roman" panose="02020603050405020304" pitchFamily="18" charset="0"/>
                <a:cs typeface="Times New Roman" panose="02020603050405020304" pitchFamily="18" charset="0"/>
              </a:rPr>
              <a:t> Đôn Ki-hô-tê mang trong mình những phẩm chất tốt đẹp: có lý tưởng cao đẹp, có tinh thần dũng cảm, nghĩa hiệp, mong muốn lập lại trật tự xã hội, đem lại công lý cho người nghèo.</a:t>
            </a:r>
            <a:r>
              <a:rPr lang="en-US" sz="2800" dirty="0">
                <a:solidFill>
                  <a:srgbClr val="7030A0"/>
                </a:solidFill>
                <a:latin typeface="Times New Roman" panose="02020603050405020304" pitchFamily="18" charset="0"/>
                <a:cs typeface="Times New Roman" panose="02020603050405020304" pitchFamily="18" charset="0"/>
              </a:rPr>
              <a:t> </a:t>
            </a:r>
          </a:p>
          <a:p>
            <a:pPr algn="just" fontAlgn="base">
              <a:lnSpc>
                <a:spcPct val="150000"/>
              </a:lnSpc>
            </a:pPr>
            <a:r>
              <a:rPr lang="en-US" sz="2800" dirty="0">
                <a:solidFill>
                  <a:srgbClr val="FF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788819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ÃN TÃCH NHÃN Váº¬T ÄÃN-KI-HÃ-TÃ TRONG ÄÃNH NHAU Vá»I Cá»I XAY GIÃ ...">
            <a:extLst>
              <a:ext uri="{FF2B5EF4-FFF2-40B4-BE49-F238E27FC236}">
                <a16:creationId xmlns:a16="http://schemas.microsoft.com/office/drawing/2014/main" id="{B5B97DA1-55B6-422E-96BB-1F94786E66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746"/>
          <a:stretch/>
        </p:blipFill>
        <p:spPr bwMode="auto">
          <a:xfrm rot="20693437">
            <a:off x="450639" y="885532"/>
            <a:ext cx="4110356" cy="23922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descr="PhÃ¢n tÃ­ch Äoáº¡n trÃ­ch ÄÃ¡nh nhau vá»i cá»i xay giÃ³ cá»§a Xec-van-tex ...">
            <a:extLst>
              <a:ext uri="{FF2B5EF4-FFF2-40B4-BE49-F238E27FC236}">
                <a16:creationId xmlns:a16="http://schemas.microsoft.com/office/drawing/2014/main" id="{580BAB6C-6390-4566-91A0-1887382237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43852">
            <a:off x="1008395" y="4217741"/>
            <a:ext cx="4036836" cy="230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5310909" y="1884041"/>
            <a:ext cx="6557820" cy="2677656"/>
          </a:xfrm>
          <a:prstGeom prst="rect">
            <a:avLst/>
          </a:prstGeom>
        </p:spPr>
        <p:txBody>
          <a:bodyPr wrap="square">
            <a:spAutoFit/>
          </a:bodyPr>
          <a:lstStyle/>
          <a:p>
            <a:pPr algn="just" fontAlgn="base"/>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Nhân vật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Ki-</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hô</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tê</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r>
              <a:rPr lang="en-US" sz="2800" b="1"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pPr algn="just" fontAlgn="base"/>
            <a:r>
              <a:rPr lang="en-US" sz="2800" dirty="0">
                <a:solidFill>
                  <a:srgbClr val="FF0000"/>
                </a:solidFill>
                <a:latin typeface="Times New Roman" panose="02020603050405020304" pitchFamily="18" charset="0"/>
                <a:cs typeface="Times New Roman" panose="02020603050405020304" pitchFamily="18" charset="0"/>
              </a:rPr>
              <a:t>=&gt; </a:t>
            </a:r>
            <a:r>
              <a:rPr lang="en-US" sz="2800" dirty="0" err="1">
                <a:solidFill>
                  <a:srgbClr val="FF0000"/>
                </a:solidFill>
                <a:latin typeface="Times New Roman" panose="02020603050405020304" pitchFamily="18" charset="0"/>
                <a:cs typeface="Times New Roman" panose="02020603050405020304" pitchFamily="18" charset="0"/>
              </a:rPr>
              <a:t>Đôn</a:t>
            </a:r>
            <a:r>
              <a:rPr lang="en-US" sz="2800" dirty="0">
                <a:solidFill>
                  <a:srgbClr val="FF0000"/>
                </a:solidFill>
                <a:latin typeface="Times New Roman" panose="02020603050405020304" pitchFamily="18" charset="0"/>
                <a:cs typeface="Times New Roman" panose="02020603050405020304" pitchFamily="18" charset="0"/>
              </a:rPr>
              <a:t> Ki-</a:t>
            </a:r>
            <a:r>
              <a:rPr lang="en-US" sz="2800" dirty="0" err="1">
                <a:solidFill>
                  <a:srgbClr val="FF0000"/>
                </a:solidFill>
                <a:latin typeface="Times New Roman" panose="02020603050405020304" pitchFamily="18" charset="0"/>
                <a:cs typeface="Times New Roman" panose="02020603050405020304" pitchFamily="18" charset="0"/>
              </a:rPr>
              <a:t>hô</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tê</a:t>
            </a:r>
            <a:r>
              <a:rPr lang="vi-VN" sz="2800" dirty="0">
                <a:solidFill>
                  <a:srgbClr val="FF0000"/>
                </a:solidFill>
                <a:latin typeface="Times New Roman" panose="02020603050405020304" pitchFamily="18" charset="0"/>
                <a:cs typeface="Times New Roman" panose="02020603050405020304" pitchFamily="18" charset="0"/>
              </a:rPr>
              <a:t> vừa đáng trách, vừa đáng thương. Hình ảnh của chàng là hình ảnh của hiệp sĩ đã lỗi thời, chàng trở nên cô đơn, lạc lõng giữa cuộc đời.</a:t>
            </a:r>
            <a:r>
              <a:rPr lang="vi-VN" sz="2800" b="1" dirty="0">
                <a:solidFill>
                  <a:srgbClr val="FF0000"/>
                </a:solidFill>
                <a:latin typeface="Times New Roman" panose="02020603050405020304" pitchFamily="18" charset="0"/>
                <a:cs typeface="Times New Roman" panose="02020603050405020304" pitchFamily="18" charset="0"/>
              </a:rPr>
              <a:t> </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951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Ã¢n tÃ­ch Äoáº¡n trÃ­ch ÄÃ¡nh nhau vá»i cá»i xay giÃ³ cá»§a Xec-van-tex ...">
            <a:extLst>
              <a:ext uri="{FF2B5EF4-FFF2-40B4-BE49-F238E27FC236}">
                <a16:creationId xmlns:a16="http://schemas.microsoft.com/office/drawing/2014/main" id="{580BAB6C-6390-4566-91A0-1887382237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43852">
            <a:off x="1012838" y="4149019"/>
            <a:ext cx="2969331" cy="230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4387273" y="221496"/>
            <a:ext cx="7093528" cy="5539978"/>
          </a:xfrm>
          <a:prstGeom prst="rect">
            <a:avLst/>
          </a:prstGeom>
        </p:spPr>
        <p:txBody>
          <a:bodyPr wrap="square">
            <a:spAutoFit/>
          </a:bodyPr>
          <a:lstStyle/>
          <a:p>
            <a:pPr fontAlgn="base"/>
            <a:r>
              <a:rPr lang="vi-VN" b="1" dirty="0"/>
              <a:t> </a:t>
            </a:r>
            <a:endParaRPr lang="en-US" dirty="0"/>
          </a:p>
          <a:p>
            <a:pPr algn="just" fontAlgn="base">
              <a:lnSpc>
                <a:spcPct val="150000"/>
              </a:lnSpc>
            </a:pPr>
            <a:r>
              <a:rPr lang="en-US" sz="2800" b="1"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Nhân vật Xan-chô Pan-xa:</a:t>
            </a:r>
            <a:endParaRPr lang="en-US" sz="2800" dirty="0">
              <a:solidFill>
                <a:srgbClr val="7030A0"/>
              </a:solidFill>
              <a:latin typeface="Times New Roman" panose="02020603050405020304" pitchFamily="18" charset="0"/>
              <a:cs typeface="Times New Roman" panose="02020603050405020304" pitchFamily="18" charset="0"/>
            </a:endParaRPr>
          </a:p>
          <a:p>
            <a:pPr algn="just" fontAlgn="base">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Nhìn nhận về những chiếc cối xay gió</a:t>
            </a:r>
            <a:r>
              <a:rPr lang="vi-VN" sz="2800" dirty="0">
                <a:solidFill>
                  <a:srgbClr val="7030A0"/>
                </a:solidFill>
                <a:latin typeface="Times New Roman" panose="02020603050405020304" pitchFamily="18" charset="0"/>
                <a:cs typeface="Times New Roman" panose="02020603050405020304" pitchFamily="18" charset="0"/>
              </a:rPr>
              <a:t>: Xan-chô biết rằng đó chẳng phải là những tên khổng lồ mà là những chiếc cối xay gió và cái vật trông tưởng giống cánh tay kia là những cánh quạt khi có gió thổi, chúng sẽ quay tròn làm chuyển động những khối đá bên trong.</a:t>
            </a:r>
            <a:r>
              <a:rPr lang="en-US" sz="2800" dirty="0">
                <a:solidFill>
                  <a:srgbClr val="7030A0"/>
                </a:solidFill>
                <a:latin typeface="Times New Roman" panose="02020603050405020304" pitchFamily="18" charset="0"/>
                <a:cs typeface="Times New Roman" panose="02020603050405020304" pitchFamily="18" charset="0"/>
              </a:rPr>
              <a:t> </a:t>
            </a:r>
          </a:p>
          <a:p>
            <a:pPr algn="just" fontAlgn="base">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p>
        </p:txBody>
      </p:sp>
      <p:pic>
        <p:nvPicPr>
          <p:cNvPr id="5" name="Picture 4"/>
          <p:cNvPicPr>
            <a:picLocks noChangeAspect="1"/>
          </p:cNvPicPr>
          <p:nvPr/>
        </p:nvPicPr>
        <p:blipFill>
          <a:blip r:embed="rId3"/>
          <a:stretch>
            <a:fillRect/>
          </a:stretch>
        </p:blipFill>
        <p:spPr>
          <a:xfrm rot="20480540">
            <a:off x="327111" y="750317"/>
            <a:ext cx="3378727" cy="26000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994093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Ã¢n tÃ­ch Äoáº¡n trÃ­ch ÄÃ¡nh nhau vá»i cá»i xay giÃ³ cá»§a Xec-van-tex ...">
            <a:extLst>
              <a:ext uri="{FF2B5EF4-FFF2-40B4-BE49-F238E27FC236}">
                <a16:creationId xmlns:a16="http://schemas.microsoft.com/office/drawing/2014/main" id="{580BAB6C-6390-4566-91A0-1887382237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43852">
            <a:off x="1012838" y="4149019"/>
            <a:ext cx="2969331" cy="230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4387273" y="221496"/>
            <a:ext cx="7093528" cy="5539978"/>
          </a:xfrm>
          <a:prstGeom prst="rect">
            <a:avLst/>
          </a:prstGeom>
        </p:spPr>
        <p:txBody>
          <a:bodyPr wrap="square">
            <a:spAutoFit/>
          </a:bodyPr>
          <a:lstStyle/>
          <a:p>
            <a:pPr fontAlgn="base"/>
            <a:r>
              <a:rPr lang="vi-VN" b="1" dirty="0"/>
              <a:t> </a:t>
            </a:r>
            <a:endParaRPr lang="en-US" dirty="0"/>
          </a:p>
          <a:p>
            <a:pPr algn="just" fontAlgn="base">
              <a:lnSpc>
                <a:spcPct val="150000"/>
              </a:lnSpc>
            </a:pPr>
            <a:r>
              <a:rPr lang="en-US" sz="2800" b="1"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Nhân vật Xan-chô Pan-xa:</a:t>
            </a:r>
            <a:endParaRPr lang="en-US" sz="2800" dirty="0">
              <a:solidFill>
                <a:srgbClr val="7030A0"/>
              </a:solidFill>
              <a:latin typeface="Times New Roman" panose="02020603050405020304" pitchFamily="18" charset="0"/>
              <a:cs typeface="Times New Roman" panose="02020603050405020304" pitchFamily="18" charset="0"/>
            </a:endParaRPr>
          </a:p>
          <a:p>
            <a:pPr algn="just" fontAlgn="base">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Tính cách nhân vật Xan-chô Pan-xa:</a:t>
            </a:r>
            <a:endParaRPr lang="en-US" sz="2800" dirty="0">
              <a:solidFill>
                <a:srgbClr val="7030A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 Ưu điểm</a:t>
            </a:r>
            <a:r>
              <a:rPr lang="vi-VN" sz="2800" dirty="0">
                <a:solidFill>
                  <a:srgbClr val="7030A0"/>
                </a:solidFill>
                <a:latin typeface="Times New Roman" panose="02020603050405020304" pitchFamily="18" charset="0"/>
                <a:cs typeface="Times New Roman" panose="02020603050405020304" pitchFamily="18" charset="0"/>
              </a:rPr>
              <a:t>: là người có đầu óc tỉnh táo, thiết thực, lạc quan</a:t>
            </a:r>
            <a:r>
              <a:rPr lang="en-US" sz="2800" dirty="0">
                <a:solidFill>
                  <a:srgbClr val="7030A0"/>
                </a:solidFill>
                <a:latin typeface="Times New Roman" panose="02020603050405020304" pitchFamily="18" charset="0"/>
                <a:cs typeface="Times New Roman" panose="02020603050405020304" pitchFamily="18" charset="0"/>
              </a:rPr>
              <a:t>.</a:t>
            </a:r>
            <a:r>
              <a:rPr lang="vi-VN" sz="2800"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 Nhược điểm</a:t>
            </a:r>
            <a:r>
              <a:rPr lang="vi-VN" sz="2800" dirty="0">
                <a:solidFill>
                  <a:srgbClr val="7030A0"/>
                </a:solidFill>
                <a:latin typeface="Times New Roman" panose="02020603050405020304" pitchFamily="18" charset="0"/>
                <a:cs typeface="Times New Roman" panose="02020603050405020304" pitchFamily="18" charset="0"/>
              </a:rPr>
              <a:t>: thực dụng, ước muốn tầm thường, chỉ nghĩ đến cá nhân, hèn nhát, chỉ lo hưởng thụ bản thân</a:t>
            </a:r>
            <a:r>
              <a:rPr lang="en-US" sz="2800" dirty="0">
                <a:solidFill>
                  <a:srgbClr val="7030A0"/>
                </a:solidFill>
                <a:latin typeface="Times New Roman" panose="02020603050405020304" pitchFamily="18" charset="0"/>
                <a:cs typeface="Times New Roman" panose="02020603050405020304" pitchFamily="18" charset="0"/>
              </a:rPr>
              <a:t>.</a:t>
            </a:r>
          </a:p>
          <a:p>
            <a:pPr algn="just" fontAlgn="base">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p>
        </p:txBody>
      </p:sp>
      <p:pic>
        <p:nvPicPr>
          <p:cNvPr id="5" name="Picture 4"/>
          <p:cNvPicPr>
            <a:picLocks noChangeAspect="1"/>
          </p:cNvPicPr>
          <p:nvPr/>
        </p:nvPicPr>
        <p:blipFill>
          <a:blip r:embed="rId3"/>
          <a:stretch>
            <a:fillRect/>
          </a:stretch>
        </p:blipFill>
        <p:spPr>
          <a:xfrm rot="20480540">
            <a:off x="327111" y="750317"/>
            <a:ext cx="3378727" cy="26000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44358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arn(inVertical)">
                                      <p:cBhvr>
                                        <p:cTn id="12" dur="500"/>
                                        <p:tgtEl>
                                          <p:spTgt spid="4">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08873" cy="6858000"/>
          </a:xfrm>
          <a:prstGeom prst="rect">
            <a:avLst/>
          </a:prstGeom>
        </p:spPr>
      </p:pic>
      <p:sp>
        <p:nvSpPr>
          <p:cNvPr id="3" name="Rectangle 2"/>
          <p:cNvSpPr/>
          <p:nvPr/>
        </p:nvSpPr>
        <p:spPr>
          <a:xfrm>
            <a:off x="2856056" y="498832"/>
            <a:ext cx="5205271" cy="548099"/>
          </a:xfrm>
          <a:prstGeom prst="rect">
            <a:avLst/>
          </a:prstGeom>
        </p:spPr>
        <p:txBody>
          <a:bodyPr wrap="non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MS Mincho"/>
                <a:cs typeface="Times New Roman" panose="02020603050405020304" pitchFamily="18" charset="0"/>
              </a:rPr>
              <a:t>2. Nghệ thuật xây dựng nhân vật</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801091" y="2745736"/>
            <a:ext cx="8636000" cy="2074414"/>
          </a:xfrm>
          <a:prstGeom prst="rect">
            <a:avLst/>
          </a:prstGeom>
        </p:spPr>
        <p:txBody>
          <a:bodyPr wrap="square">
            <a:spAutoFit/>
          </a:bodyPr>
          <a:lstStyle/>
          <a:p>
            <a:pPr algn="just">
              <a:lnSpc>
                <a:spcPct val="115000"/>
              </a:lnSpc>
              <a:spcAft>
                <a:spcPts val="0"/>
              </a:spcAft>
              <a:tabLst>
                <a:tab pos="1386840" algn="l"/>
              </a:tabLs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ua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ánh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gió</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Ki-</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hô</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tê</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Xan-chô Pan-xa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ea typeface="MS Mincho"/>
                <a:cs typeface="Times New Roman" panose="02020603050405020304" pitchFamily="18" charset="0"/>
              </a:rPr>
              <a:t> </a:t>
            </a:r>
            <a:r>
              <a:rPr lang="vi-VN" sz="2800" dirty="0">
                <a:latin typeface="Times New Roman" panose="02020603050405020304" pitchFamily="18" charset="0"/>
                <a:ea typeface="MS Mincho"/>
                <a:cs typeface="Times New Roman" panose="02020603050405020304" pitchFamily="18" charset="0"/>
              </a:rPr>
              <a:t>Việc xây dựng nhân vật như thế thể hiện dụng ý gì của tác giả?</a:t>
            </a:r>
            <a:endParaRPr lang="en-US" sz="2800" dirty="0">
              <a:effectLst/>
              <a:latin typeface="Times New Roman" panose="02020603050405020304" pitchFamily="18" charset="0"/>
              <a:ea typeface="Times New Roman" panose="02020603050405020304" pitchFamily="18" charset="0"/>
            </a:endParaRPr>
          </a:p>
        </p:txBody>
      </p:sp>
      <p:sp>
        <p:nvSpPr>
          <p:cNvPr id="5" name="Rectangle 4"/>
          <p:cNvSpPr/>
          <p:nvPr/>
        </p:nvSpPr>
        <p:spPr>
          <a:xfrm>
            <a:off x="1256144" y="1076048"/>
            <a:ext cx="9596582" cy="5413790"/>
          </a:xfrm>
          <a:prstGeom prst="rect">
            <a:avLst/>
          </a:prstGeom>
        </p:spPr>
        <p:txBody>
          <a:bodyPr wrap="square">
            <a:spAutoFit/>
          </a:bodyPr>
          <a:lstStyle/>
          <a:p>
            <a:pPr algn="just">
              <a:lnSpc>
                <a:spcPct val="115000"/>
              </a:lnSpc>
              <a:spcAft>
                <a:spcPts val="0"/>
              </a:spcAft>
            </a:pP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Cách thức xây dựng nhân vật:</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 hai nhân vật có </a:t>
            </a: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 tương phản đối lập</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về mọi mặt như dáng vẻ bên ngoài, suy nghĩ, sở thích, lời nói, hành động. </a:t>
            </a:r>
            <a:endParaRPr lang="en-US" sz="2800" dirty="0">
              <a:effectLst/>
              <a:latin typeface="Times New Roman" panose="02020603050405020304" pitchFamily="18" charset="0"/>
              <a:ea typeface="Times New Roman" panose="02020603050405020304" pitchFamily="18" charset="0"/>
            </a:endParaRPr>
          </a:p>
          <a:p>
            <a:pPr>
              <a:lnSpc>
                <a:spcPct val="115000"/>
              </a:lnSpc>
              <a:spcAft>
                <a:spcPts val="0"/>
              </a:spcAft>
            </a:pP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Dụng ý nghệ thuật của nhà văn:</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Làm nổi rõ chân dung, tính cách của từng nhân vật. </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Sự hoàn thiện chỉ có trong sự đối chiếu và bổ sung cho nhau chứ không hề mâu thuẫn nhau.</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 thế họ luôn song hành, gắn bó với nhau, từ đó trở thành một hình tượng độc đáo để tạo nên cặp nhân vật bất hủ, làm nên giá trị của tác phẩm.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a:p>
            <a:r>
              <a:rPr lang="en-US" sz="2800" b="1" dirty="0">
                <a:solidFill>
                  <a:srgbClr val="FF0000"/>
                </a:solidFill>
                <a:latin typeface="Times New Roman" panose="02020603050405020304" pitchFamily="18" charset="0"/>
                <a:ea typeface="Times New Roman" panose="02020603050405020304" pitchFamily="18" charset="0"/>
              </a:rPr>
              <a:t>=&gt;</a:t>
            </a:r>
            <a:r>
              <a:rPr lang="vi-VN" sz="2800" b="1" dirty="0">
                <a:solidFill>
                  <a:srgbClr val="FF0000"/>
                </a:solidFill>
                <a:latin typeface="Times New Roman" panose="02020603050405020304" pitchFamily="18" charset="0"/>
                <a:ea typeface="Times New Roman" panose="02020603050405020304" pitchFamily="18" charset="0"/>
              </a:rPr>
              <a:t> Tác giả đã thành công trong việc xây dựng tính cách hai nhân vật này</a:t>
            </a:r>
            <a:r>
              <a:rPr lang="en-US" sz="2800" b="1" dirty="0">
                <a:solidFill>
                  <a:srgbClr val="FF0000"/>
                </a:solidFill>
                <a:latin typeface="Times New Roman" panose="02020603050405020304" pitchFamily="18" charset="0"/>
                <a:ea typeface="Times New Roman" panose="02020603050405020304" pitchFamily="18" charset="0"/>
              </a:rPr>
              <a:t>.</a:t>
            </a:r>
            <a:endParaRPr lang="en-US" sz="2800" b="1" dirty="0">
              <a:solidFill>
                <a:srgbClr val="FF0000"/>
              </a:solidFill>
            </a:endParaRPr>
          </a:p>
        </p:txBody>
      </p:sp>
    </p:spTree>
    <p:extLst>
      <p:ext uri="{BB962C8B-B14F-4D97-AF65-F5344CB8AC3E}">
        <p14:creationId xmlns:p14="http://schemas.microsoft.com/office/powerpoint/2010/main" val="3171982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4"/>
                                        </p:tgtEl>
                                        <p:attrNameLst>
                                          <p:attrName>ppt_x</p:attrName>
                                        </p:attrNameLst>
                                      </p:cBhvr>
                                      <p:tavLst>
                                        <p:tav tm="0">
                                          <p:val>
                                            <p:strVal val="ppt_x"/>
                                          </p:val>
                                        </p:tav>
                                        <p:tav tm="100000">
                                          <p:val>
                                            <p:strVal val="ppt_x"/>
                                          </p:val>
                                        </p:tav>
                                      </p:tavLst>
                                    </p:anim>
                                    <p:anim calcmode="lin" valueType="num">
                                      <p:cBhvr additive="base">
                                        <p:cTn id="12" dur="500"/>
                                        <p:tgtEl>
                                          <p:spTgt spid="4"/>
                                        </p:tgtEl>
                                        <p:attrNameLst>
                                          <p:attrName>ppt_y</p:attrName>
                                        </p:attrNameLst>
                                      </p:cBhvr>
                                      <p:tavLst>
                                        <p:tav tm="0">
                                          <p:val>
                                            <p:strVal val="ppt_y"/>
                                          </p:val>
                                        </p:tav>
                                        <p:tav tm="100000">
                                          <p:val>
                                            <p:strVal val="1+ppt_h/2"/>
                                          </p:val>
                                        </p:tav>
                                      </p:tavLst>
                                    </p:anim>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arn(inVertic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arn(inVertic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arn(inVertical)">
                                      <p:cBhvr>
                                        <p:cTn id="28" dur="500"/>
                                        <p:tgtEl>
                                          <p:spTgt spid="5">
                                            <p:txEl>
                                              <p:pRg st="2" end="2"/>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barn(inVertical)">
                                      <p:cBhvr>
                                        <p:cTn id="31" dur="500"/>
                                        <p:tgtEl>
                                          <p:spTgt spid="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 calcmode="lin" valueType="num">
                                      <p:cBhvr>
                                        <p:cTn id="36"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7"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38" dur="1000" fill="hold"/>
                                        <p:tgtEl>
                                          <p:spTgt spid="5">
                                            <p:txEl>
                                              <p:pRg st="4" end="4"/>
                                            </p:txEl>
                                          </p:spTgt>
                                        </p:tgtEl>
                                        <p:attrNameLst>
                                          <p:attrName>style.rotation</p:attrName>
                                        </p:attrNameLst>
                                      </p:cBhvr>
                                      <p:tavLst>
                                        <p:tav tm="0">
                                          <p:val>
                                            <p:fltVal val="90"/>
                                          </p:val>
                                        </p:tav>
                                        <p:tav tm="100000">
                                          <p:val>
                                            <p:fltVal val="0"/>
                                          </p:val>
                                        </p:tav>
                                      </p:tavLst>
                                    </p:anim>
                                    <p:animEffect transition="in" filter="fade">
                                      <p:cBhvr>
                                        <p:cTn id="39"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655"/>
            <a:ext cx="12108873" cy="6858000"/>
          </a:xfrm>
          <a:prstGeom prst="rect">
            <a:avLst/>
          </a:prstGeom>
        </p:spPr>
      </p:pic>
      <p:sp>
        <p:nvSpPr>
          <p:cNvPr id="3" name="Rectangle 2"/>
          <p:cNvSpPr/>
          <p:nvPr/>
        </p:nvSpPr>
        <p:spPr>
          <a:xfrm>
            <a:off x="1178421" y="2576294"/>
            <a:ext cx="9752029" cy="707886"/>
          </a:xfrm>
          <a:prstGeom prst="rect">
            <a:avLst/>
          </a:prstGeom>
        </p:spPr>
        <p:txBody>
          <a:bodyPr wrap="none">
            <a:spAutoFit/>
          </a:bodyPr>
          <a:lstStyle/>
          <a:p>
            <a:r>
              <a:rPr lang="vi-VN" sz="4000" b="1" dirty="0">
                <a:solidFill>
                  <a:srgbClr val="0070C0"/>
                </a:solidFill>
                <a:latin typeface="Times New Roman" panose="02020603050405020304" pitchFamily="18" charset="0"/>
                <a:cs typeface="Times New Roman" panose="02020603050405020304" pitchFamily="18" charset="0"/>
              </a:rPr>
              <a:t>3. Ý NGHĨA- BÀI HỌC TỪ ĐOẠN TRÍCH</a:t>
            </a:r>
            <a:endParaRPr lang="en-US" sz="40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2293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47436283"/>
              </p:ext>
            </p:extLst>
          </p:nvPr>
        </p:nvGraphicFramePr>
        <p:xfrm>
          <a:off x="720436" y="1542473"/>
          <a:ext cx="10972799" cy="4828540"/>
        </p:xfrm>
        <a:graphic>
          <a:graphicData uri="http://schemas.openxmlformats.org/drawingml/2006/table">
            <a:tbl>
              <a:tblPr firstRow="1" firstCol="1" bandRow="1"/>
              <a:tblGrid>
                <a:gridCol w="10972799">
                  <a:extLst>
                    <a:ext uri="{9D8B030D-6E8A-4147-A177-3AD203B41FA5}">
                      <a16:colId xmlns:a16="http://schemas.microsoft.com/office/drawing/2014/main" val="3782506112"/>
                    </a:ext>
                  </a:extLst>
                </a:gridCol>
              </a:tblGrid>
              <a:tr h="719602">
                <a:tc>
                  <a:txBody>
                    <a:bodyPr/>
                    <a:lstStyle/>
                    <a:p>
                      <a:pPr>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04</a:t>
                      </a:r>
                      <a:r>
                        <a:rPr lang="en-US"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việc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ý nghĩa- bài học gợi ra từ đoạn trích “Đánh nhau với cối xay gió”</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3977133"/>
                  </a:ext>
                </a:extLst>
              </a:tr>
              <a:tr h="2878409">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Theo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Đôn Ki-hô-tê</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say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mê</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muốn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trở</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hiệp</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sĩ</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giang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hồ</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nhằm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ngợi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ca hay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phê</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phán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4397977"/>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5159" y="163055"/>
            <a:ext cx="6813900" cy="971600"/>
          </a:xfrm>
          <a:prstGeom prst="rect">
            <a:avLst/>
          </a:prstGeom>
        </p:spPr>
      </p:pic>
    </p:spTree>
    <p:extLst>
      <p:ext uri="{BB962C8B-B14F-4D97-AF65-F5344CB8AC3E}">
        <p14:creationId xmlns:p14="http://schemas.microsoft.com/office/powerpoint/2010/main" val="588812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08873" cy="6858000"/>
          </a:xfrm>
          <a:prstGeom prst="rect">
            <a:avLst/>
          </a:prstGeom>
        </p:spPr>
      </p:pic>
      <p:sp>
        <p:nvSpPr>
          <p:cNvPr id="3" name="Rectangle 2"/>
          <p:cNvSpPr/>
          <p:nvPr/>
        </p:nvSpPr>
        <p:spPr>
          <a:xfrm>
            <a:off x="2856056" y="498832"/>
            <a:ext cx="6591869" cy="646331"/>
          </a:xfrm>
          <a:prstGeom prst="rect">
            <a:avLst/>
          </a:prstGeom>
        </p:spPr>
        <p:txBody>
          <a:bodyPr wrap="none">
            <a:spAutoFit/>
          </a:bodyPr>
          <a:lstStyle/>
          <a:p>
            <a:r>
              <a:rPr lang="vi-VN" sz="3600" b="1" dirty="0">
                <a:solidFill>
                  <a:srgbClr val="0070C0"/>
                </a:solidFill>
                <a:latin typeface="Times New Roman" panose="02020603050405020304" pitchFamily="18" charset="0"/>
                <a:cs typeface="Times New Roman" panose="02020603050405020304" pitchFamily="18" charset="0"/>
              </a:rPr>
              <a:t>3. Ý nghĩa- bài học từ đoạn trích</a:t>
            </a:r>
            <a:endParaRPr lang="en-US" sz="3600" dirty="0">
              <a:solidFill>
                <a:srgbClr val="0070C0"/>
              </a:solidFill>
              <a:latin typeface="Times New Roman" panose="02020603050405020304" pitchFamily="18" charset="0"/>
              <a:cs typeface="Times New Roman" panose="02020603050405020304" pitchFamily="18" charset="0"/>
            </a:endParaRPr>
          </a:p>
        </p:txBody>
      </p:sp>
      <p:sp>
        <p:nvSpPr>
          <p:cNvPr id="5" name="Rectangle 4"/>
          <p:cNvSpPr/>
          <p:nvPr/>
        </p:nvSpPr>
        <p:spPr>
          <a:xfrm>
            <a:off x="1256144" y="1643995"/>
            <a:ext cx="9596582" cy="4031873"/>
          </a:xfrm>
          <a:prstGeom prst="rect">
            <a:avLst/>
          </a:prstGeom>
        </p:spPr>
        <p:txBody>
          <a:bodyPr wrap="square">
            <a:spAutoFit/>
          </a:bodyPr>
          <a:lstStyle/>
          <a:p>
            <a:pPr algn="just" fontAlgn="base"/>
            <a:r>
              <a:rPr lang="vi-VN" sz="3200" b="1" dirty="0">
                <a:solidFill>
                  <a:srgbClr val="7030A0"/>
                </a:solidFill>
                <a:latin typeface="Times New Roman" panose="02020603050405020304" pitchFamily="18" charset="0"/>
                <a:cs typeface="Times New Roman" panose="02020603050405020304" pitchFamily="18" charset="0"/>
              </a:rPr>
              <a:t>- Nhận xét về ước mơ muốn làm hiệp sĩ và hành động của Đôn Ki-hô-tê:</a:t>
            </a:r>
            <a:endParaRPr lang="en-US" sz="3200" dirty="0">
              <a:solidFill>
                <a:srgbClr val="7030A0"/>
              </a:solidFill>
              <a:latin typeface="Times New Roman" panose="02020603050405020304" pitchFamily="18" charset="0"/>
              <a:cs typeface="Times New Roman" panose="02020603050405020304" pitchFamily="18" charset="0"/>
            </a:endParaRPr>
          </a:p>
          <a:p>
            <a:pPr algn="just" fontAlgn="base"/>
            <a:r>
              <a:rPr lang="vi-VN" sz="3200" dirty="0">
                <a:solidFill>
                  <a:srgbClr val="7030A0"/>
                </a:solidFill>
                <a:latin typeface="Times New Roman" panose="02020603050405020304" pitchFamily="18" charset="0"/>
                <a:cs typeface="Times New Roman" panose="02020603050405020304" pitchFamily="18" charset="0"/>
              </a:rPr>
              <a:t> </a:t>
            </a:r>
            <a:endParaRPr lang="en-US" sz="3200" dirty="0">
              <a:solidFill>
                <a:srgbClr val="7030A0"/>
              </a:solidFill>
              <a:latin typeface="Times New Roman" panose="02020603050405020304" pitchFamily="18" charset="0"/>
              <a:cs typeface="Times New Roman" panose="02020603050405020304" pitchFamily="18" charset="0"/>
            </a:endParaRPr>
          </a:p>
          <a:p>
            <a:pPr algn="just" fontAlgn="base"/>
            <a:r>
              <a:rPr lang="vi-VN" sz="3200" dirty="0">
                <a:solidFill>
                  <a:srgbClr val="7030A0"/>
                </a:solidFill>
                <a:latin typeface="Times New Roman" panose="02020603050405020304" pitchFamily="18" charset="0"/>
                <a:cs typeface="Times New Roman" panose="02020603050405020304" pitchFamily="18" charset="0"/>
              </a:rPr>
              <a:t>+ Điểm tốt: có hoài bão có ước mơ cao cả, muốn diệt gian trừ ác, gan dạ, dũng cảm, sống hết mình với tình yêu. </a:t>
            </a:r>
            <a:endParaRPr lang="en-US" sz="3200" dirty="0">
              <a:solidFill>
                <a:srgbClr val="7030A0"/>
              </a:solidFill>
              <a:latin typeface="Times New Roman" panose="02020603050405020304" pitchFamily="18" charset="0"/>
              <a:cs typeface="Times New Roman" panose="02020603050405020304" pitchFamily="18" charset="0"/>
            </a:endParaRPr>
          </a:p>
          <a:p>
            <a:pPr algn="just" fontAlgn="base"/>
            <a:r>
              <a:rPr lang="vi-VN" sz="3200" dirty="0">
                <a:solidFill>
                  <a:srgbClr val="7030A0"/>
                </a:solidFill>
                <a:latin typeface="Times New Roman" panose="02020603050405020304" pitchFamily="18" charset="0"/>
                <a:cs typeface="Times New Roman" panose="02020603050405020304" pitchFamily="18" charset="0"/>
              </a:rPr>
              <a:t>+ Điểm không tốt: như sống khắc khổ, cứng nhắc, suy nghĩ và hành động điên rồ, hoang tưởng xa rời thực tế.</a:t>
            </a:r>
            <a:r>
              <a:rPr lang="en-US" sz="3200" dirty="0">
                <a:solidFill>
                  <a:srgbClr val="7030A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04045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418" y="0"/>
            <a:ext cx="12192000" cy="6858000"/>
          </a:xfrm>
          <a:prstGeom prst="rect">
            <a:avLst/>
          </a:prstGeom>
        </p:spPr>
      </p:pic>
      <p:sp>
        <p:nvSpPr>
          <p:cNvPr id="5" name="Rectangle 4"/>
          <p:cNvSpPr/>
          <p:nvPr/>
        </p:nvSpPr>
        <p:spPr>
          <a:xfrm>
            <a:off x="0" y="2302164"/>
            <a:ext cx="11799127" cy="1015663"/>
          </a:xfrm>
          <a:prstGeom prst="rect">
            <a:avLst/>
          </a:prstGeom>
        </p:spPr>
        <p:txBody>
          <a:bodyPr wrap="none">
            <a:spAutoFit/>
          </a:bodyPr>
          <a:lstStyle/>
          <a:p>
            <a:pPr algn="ctr" defTabSz="457200">
              <a:defRPr/>
            </a:pPr>
            <a:r>
              <a:rPr lang="en-US" altLang="zh-CN" sz="6000" b="1" spc="50" dirty="0">
                <a:ln w="11430"/>
                <a:solidFill>
                  <a:srgbClr val="FF0000"/>
                </a:solidFill>
                <a:latin typeface="Times New Roman" panose="02020603050405020304" pitchFamily="18" charset="0"/>
                <a:ea typeface="华康方圆体W7" pitchFamily="81" charset="-122"/>
                <a:cs typeface="Times New Roman" panose="02020603050405020304" pitchFamily="18" charset="0"/>
              </a:rPr>
              <a:t>ĐÁNH NHAU VỚI CỐI XAY GIÓ</a:t>
            </a:r>
            <a:endParaRPr lang="zh-CN" altLang="en-US" sz="6000" b="1" spc="50" dirty="0">
              <a:ln w="11430"/>
              <a:solidFill>
                <a:srgbClr val="FF0000"/>
              </a:solidFill>
              <a:latin typeface="Times New Roman" panose="02020603050405020304" pitchFamily="18" charset="0"/>
              <a:ea typeface="华康方圆体W7" pitchFamily="81" charset="-122"/>
              <a:cs typeface="Times New Roman" panose="02020603050405020304" pitchFamily="18" charset="0"/>
            </a:endParaRPr>
          </a:p>
        </p:txBody>
      </p:sp>
      <p:sp>
        <p:nvSpPr>
          <p:cNvPr id="7" name="Rectangle 6"/>
          <p:cNvSpPr/>
          <p:nvPr/>
        </p:nvSpPr>
        <p:spPr>
          <a:xfrm>
            <a:off x="1212159" y="3527111"/>
            <a:ext cx="8158003" cy="584775"/>
          </a:xfrm>
          <a:prstGeom prst="rect">
            <a:avLst/>
          </a:prstGeom>
        </p:spPr>
        <p:txBody>
          <a:bodyPr wrap="none">
            <a:spAutoFit/>
          </a:bodyPr>
          <a:lstStyle/>
          <a:p>
            <a:r>
              <a:rPr lang="vi-VN"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sz="3200" b="1" dirty="0">
                <a:latin typeface="Times New Roman" panose="02020603050405020304" pitchFamily="18" charset="0"/>
                <a:ea typeface="Calibri" panose="020F0502020204030204" pitchFamily="34" charset="0"/>
                <a:cs typeface="Times New Roman" panose="02020603050405020304" pitchFamily="18" charset="0"/>
              </a:rPr>
              <a:t>(</a:t>
            </a:r>
            <a:r>
              <a:rPr lang="en-US" sz="3200" b="1" dirty="0" err="1">
                <a:latin typeface="Times New Roman" panose="02020603050405020304" pitchFamily="18" charset="0"/>
                <a:ea typeface="Calibri" panose="020F0502020204030204" pitchFamily="34" charset="0"/>
                <a:cs typeface="Times New Roman" panose="02020603050405020304" pitchFamily="18" charset="0"/>
              </a:rPr>
              <a:t>Trích</a:t>
            </a:r>
            <a:r>
              <a:rPr lang="en-US" sz="3200" b="1" dirty="0">
                <a:latin typeface="Times New Roman" panose="02020603050405020304" pitchFamily="18" charset="0"/>
                <a:ea typeface="Calibri" panose="020F0502020204030204" pitchFamily="34" charset="0"/>
                <a:cs typeface="Times New Roman" panose="02020603050405020304" pitchFamily="18" charset="0"/>
              </a:rPr>
              <a:t> </a:t>
            </a:r>
            <a:r>
              <a:rPr lang="vi-VN" sz="3200" b="1" i="1" dirty="0">
                <a:latin typeface="Times New Roman" panose="02020603050405020304" pitchFamily="18" charset="0"/>
                <a:ea typeface="Calibri" panose="020F0502020204030204" pitchFamily="34" charset="0"/>
                <a:cs typeface="Times New Roman" panose="02020603050405020304" pitchFamily="18" charset="0"/>
              </a:rPr>
              <a:t>Đôn Ki-hô-tê</a:t>
            </a:r>
            <a:r>
              <a:rPr lang="en-US" sz="3200" b="1" i="1" dirty="0">
                <a:latin typeface="Times New Roman" panose="02020603050405020304" pitchFamily="18" charset="0"/>
                <a:ea typeface="Calibri" panose="020F0502020204030204" pitchFamily="34" charset="0"/>
                <a:cs typeface="Times New Roman" panose="02020603050405020304" pitchFamily="18" charset="0"/>
              </a:rPr>
              <a:t>,</a:t>
            </a:r>
            <a:r>
              <a:rPr lang="en-US" sz="3200" b="1" dirty="0">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latin typeface="Times New Roman" panose="02020603050405020304" pitchFamily="18" charset="0"/>
                <a:ea typeface="Calibri" panose="020F0502020204030204" pitchFamily="34" charset="0"/>
                <a:cs typeface="Times New Roman" panose="02020603050405020304" pitchFamily="18" charset="0"/>
              </a:rPr>
              <a:t>Xéc</a:t>
            </a:r>
            <a:r>
              <a:rPr lang="en-US" sz="3200" b="1" dirty="0">
                <a:latin typeface="Times New Roman" panose="02020603050405020304" pitchFamily="18" charset="0"/>
                <a:ea typeface="Calibri" panose="020F0502020204030204" pitchFamily="34" charset="0"/>
                <a:cs typeface="Times New Roman" panose="02020603050405020304" pitchFamily="18" charset="0"/>
              </a:rPr>
              <a:t>-van-</a:t>
            </a:r>
            <a:r>
              <a:rPr lang="en-US" sz="3200" b="1" dirty="0" err="1">
                <a:latin typeface="Times New Roman" panose="02020603050405020304" pitchFamily="18" charset="0"/>
                <a:ea typeface="Calibri" panose="020F0502020204030204" pitchFamily="34" charset="0"/>
                <a:cs typeface="Times New Roman" panose="02020603050405020304" pitchFamily="18" charset="0"/>
              </a:rPr>
              <a:t>tét</a:t>
            </a:r>
            <a:r>
              <a:rPr lang="en-US" sz="3200" b="1" dirty="0">
                <a:latin typeface="Times New Roman" panose="02020603050405020304" pitchFamily="18" charset="0"/>
                <a:ea typeface="Calibri" panose="020F0502020204030204" pitchFamily="34" charset="0"/>
                <a:cs typeface="Times New Roman" panose="02020603050405020304" pitchFamily="18" charset="0"/>
              </a:rPr>
              <a:t>)</a:t>
            </a:r>
            <a:endParaRPr lang="en-US" sz="3200" b="1" dirty="0"/>
          </a:p>
        </p:txBody>
      </p:sp>
    </p:spTree>
    <p:extLst>
      <p:ext uri="{BB962C8B-B14F-4D97-AF65-F5344CB8AC3E}">
        <p14:creationId xmlns:p14="http://schemas.microsoft.com/office/powerpoint/2010/main" val="1093470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08873" cy="6858000"/>
          </a:xfrm>
          <a:prstGeom prst="rect">
            <a:avLst/>
          </a:prstGeom>
        </p:spPr>
      </p:pic>
      <p:sp>
        <p:nvSpPr>
          <p:cNvPr id="3" name="Rectangle 2"/>
          <p:cNvSpPr/>
          <p:nvPr/>
        </p:nvSpPr>
        <p:spPr>
          <a:xfrm>
            <a:off x="2856056" y="498832"/>
            <a:ext cx="6707285" cy="646331"/>
          </a:xfrm>
          <a:prstGeom prst="rect">
            <a:avLst/>
          </a:prstGeom>
        </p:spPr>
        <p:txBody>
          <a:bodyPr wrap="none">
            <a:spAutoFit/>
          </a:bodyPr>
          <a:lstStyle/>
          <a:p>
            <a:r>
              <a:rPr lang="vi-VN" sz="3600" b="1" dirty="0">
                <a:solidFill>
                  <a:srgbClr val="0070C0"/>
                </a:solidFill>
                <a:latin typeface="Times New Roman" panose="02020603050405020304" pitchFamily="18" charset="0"/>
                <a:cs typeface="Times New Roman" panose="02020603050405020304" pitchFamily="18" charset="0"/>
              </a:rPr>
              <a:t>3. Ý nghĩa</a:t>
            </a:r>
            <a:r>
              <a:rPr lang="en-US" sz="3600" b="1" dirty="0">
                <a:solidFill>
                  <a:srgbClr val="0070C0"/>
                </a:solidFill>
                <a:latin typeface="Times New Roman" panose="02020603050405020304" pitchFamily="18" charset="0"/>
                <a:cs typeface="Times New Roman" panose="02020603050405020304" pitchFamily="18" charset="0"/>
              </a:rPr>
              <a:t> </a:t>
            </a:r>
            <a:r>
              <a:rPr lang="vi-VN" sz="3600" b="1" dirty="0">
                <a:solidFill>
                  <a:srgbClr val="0070C0"/>
                </a:solidFill>
                <a:latin typeface="Times New Roman" panose="02020603050405020304" pitchFamily="18" charset="0"/>
                <a:cs typeface="Times New Roman" panose="02020603050405020304" pitchFamily="18" charset="0"/>
              </a:rPr>
              <a:t>- bài học từ đoạn trích</a:t>
            </a:r>
            <a:endParaRPr lang="en-US" sz="3600" dirty="0">
              <a:solidFill>
                <a:srgbClr val="0070C0"/>
              </a:solidFill>
              <a:latin typeface="Times New Roman" panose="02020603050405020304" pitchFamily="18" charset="0"/>
              <a:cs typeface="Times New Roman" panose="02020603050405020304" pitchFamily="18" charset="0"/>
            </a:endParaRPr>
          </a:p>
        </p:txBody>
      </p:sp>
      <p:sp>
        <p:nvSpPr>
          <p:cNvPr id="5" name="Rectangle 4"/>
          <p:cNvSpPr/>
          <p:nvPr/>
        </p:nvSpPr>
        <p:spPr>
          <a:xfrm>
            <a:off x="1154544" y="1233131"/>
            <a:ext cx="9596582" cy="3600986"/>
          </a:xfrm>
          <a:prstGeom prst="rect">
            <a:avLst/>
          </a:prstGeom>
        </p:spPr>
        <p:txBody>
          <a:bodyPr wrap="square">
            <a:spAutoFit/>
          </a:bodyPr>
          <a:lstStyle/>
          <a:p>
            <a:pPr fontAlgn="base"/>
            <a:r>
              <a:rPr lang="en-US" dirty="0"/>
              <a:t> </a:t>
            </a:r>
          </a:p>
          <a:p>
            <a:pPr algn="just" fontAlgn="base"/>
            <a:r>
              <a:rPr lang="vi-VN" sz="3200" b="1" dirty="0">
                <a:solidFill>
                  <a:srgbClr val="7030A0"/>
                </a:solidFill>
                <a:latin typeface="Times New Roman" panose="02020603050405020304" pitchFamily="18" charset="0"/>
                <a:cs typeface="Times New Roman" panose="02020603050405020304" pitchFamily="18" charset="0"/>
              </a:rPr>
              <a:t>- Ý nghĩa</a:t>
            </a:r>
            <a:r>
              <a:rPr lang="en-US" sz="3200" b="1" dirty="0">
                <a:solidFill>
                  <a:srgbClr val="7030A0"/>
                </a:solidFill>
                <a:latin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cs typeface="Times New Roman" panose="02020603050405020304" pitchFamily="18" charset="0"/>
              </a:rPr>
              <a:t>- bài học:</a:t>
            </a:r>
            <a:endParaRPr lang="en-US" sz="3200" dirty="0">
              <a:solidFill>
                <a:srgbClr val="7030A0"/>
              </a:solidFill>
              <a:latin typeface="Times New Roman" panose="02020603050405020304" pitchFamily="18" charset="0"/>
              <a:cs typeface="Times New Roman" panose="02020603050405020304" pitchFamily="18" charset="0"/>
            </a:endParaRPr>
          </a:p>
          <a:p>
            <a:pPr algn="just" fontAlgn="base"/>
            <a:r>
              <a:rPr lang="vi-VN" sz="3200" dirty="0">
                <a:solidFill>
                  <a:srgbClr val="7030A0"/>
                </a:solidFill>
                <a:latin typeface="Times New Roman" panose="02020603050405020304" pitchFamily="18" charset="0"/>
                <a:cs typeface="Times New Roman" panose="02020603050405020304" pitchFamily="18" charset="0"/>
              </a:rPr>
              <a:t>+ Câu chuyện nhằm ngợi ca tinh thần xả thân vì chính nghĩa, tình yêu thương, lòng nhân đạo, biết đấu tranh, bảo vệ người lương thiện;</a:t>
            </a:r>
            <a:endParaRPr lang="en-US" sz="3200" dirty="0">
              <a:solidFill>
                <a:srgbClr val="7030A0"/>
              </a:solidFill>
              <a:latin typeface="Times New Roman" panose="02020603050405020304" pitchFamily="18" charset="0"/>
              <a:cs typeface="Times New Roman" panose="02020603050405020304" pitchFamily="18" charset="0"/>
            </a:endParaRPr>
          </a:p>
          <a:p>
            <a:pPr algn="just" fontAlgn="base"/>
            <a:r>
              <a:rPr lang="vi-VN" sz="3200" dirty="0">
                <a:solidFill>
                  <a:srgbClr val="7030A0"/>
                </a:solidFill>
                <a:latin typeface="Times New Roman" panose="02020603050405020304" pitchFamily="18" charset="0"/>
                <a:cs typeface="Times New Roman" panose="02020603050405020304" pitchFamily="18" charset="0"/>
              </a:rPr>
              <a:t>+ Chúng ta cần biết phê phán lối sống hoang tưởng, luôn mộng mơ, xa rời thực tế.</a:t>
            </a:r>
            <a:r>
              <a:rPr lang="en-US" sz="3200" dirty="0">
                <a:solidFill>
                  <a:srgbClr val="7030A0"/>
                </a:solidFill>
                <a:latin typeface="Times New Roman" panose="02020603050405020304" pitchFamily="18" charset="0"/>
                <a:cs typeface="Times New Roman" panose="02020603050405020304" pitchFamily="18" charset="0"/>
              </a:rPr>
              <a:t> </a:t>
            </a:r>
          </a:p>
          <a:p>
            <a:r>
              <a:rPr lang="en-US" dirty="0"/>
              <a:t> </a:t>
            </a:r>
          </a:p>
        </p:txBody>
      </p:sp>
    </p:spTree>
    <p:extLst>
      <p:ext uri="{BB962C8B-B14F-4D97-AF65-F5344CB8AC3E}">
        <p14:creationId xmlns:p14="http://schemas.microsoft.com/office/powerpoint/2010/main" val="12906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48509" y="526472"/>
            <a:ext cx="9901382" cy="5948219"/>
          </a:xfrm>
        </p:spPr>
      </p:pic>
      <p:sp>
        <p:nvSpPr>
          <p:cNvPr id="5" name="Rectangle 4"/>
          <p:cNvSpPr/>
          <p:nvPr/>
        </p:nvSpPr>
        <p:spPr>
          <a:xfrm>
            <a:off x="3711546" y="2810225"/>
            <a:ext cx="4676280" cy="1107996"/>
          </a:xfrm>
          <a:prstGeom prst="rect">
            <a:avLst/>
          </a:prstGeom>
        </p:spPr>
        <p:txBody>
          <a:bodyPr wrap="none">
            <a:spAutoFit/>
          </a:bodyPr>
          <a:lstStyle/>
          <a:p>
            <a:r>
              <a:rPr lang="en-US" sz="6600" b="1" dirty="0">
                <a:solidFill>
                  <a:srgbClr val="FF0000"/>
                </a:solidFill>
                <a:latin typeface="Times New Roman" panose="02020603050405020304" pitchFamily="18" charset="0"/>
                <a:ea typeface="Times New Roman" panose="02020603050405020304" pitchFamily="18" charset="0"/>
              </a:rPr>
              <a:t>TỔNG KẾT</a:t>
            </a:r>
            <a:endParaRPr lang="en-US" sz="6600" b="1" dirty="0"/>
          </a:p>
        </p:txBody>
      </p:sp>
    </p:spTree>
    <p:extLst>
      <p:ext uri="{BB962C8B-B14F-4D97-AF65-F5344CB8AC3E}">
        <p14:creationId xmlns:p14="http://schemas.microsoft.com/office/powerpoint/2010/main" val="3182147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2687782" y="1889011"/>
            <a:ext cx="6096000" cy="2312171"/>
          </a:xfrm>
          <a:prstGeom prst="rect">
            <a:avLst/>
          </a:prstGeom>
        </p:spPr>
        <p:txBody>
          <a:bodyPr>
            <a:spAutoFit/>
          </a:bodyPr>
          <a:lstStyle/>
          <a:p>
            <a:pPr algn="just">
              <a:lnSpc>
                <a:spcPct val="115000"/>
              </a:lnSpc>
              <a:spcAft>
                <a:spcPts val="0"/>
              </a:spcAft>
            </a:pPr>
            <a:r>
              <a:rPr lang="vi-VN"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Kĩ thuật trình bày một phút</a:t>
            </a:r>
            <a:endParaRPr lang="en-US" sz="32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3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Khái quát những nét đặc sắc về nghệ thuật của đoạn trích?</a:t>
            </a:r>
            <a:endParaRPr lang="en-US" sz="32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3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Nếu ý nghĩa của đoạn trích?</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653310" y="1135727"/>
            <a:ext cx="9707418" cy="3065455"/>
          </a:xfrm>
          <a:prstGeom prst="rect">
            <a:avLst/>
          </a:prstGeom>
        </p:spPr>
        <p:txBody>
          <a:bodyPr wrap="square">
            <a:spAutoFit/>
          </a:bodyPr>
          <a:lstStyle/>
          <a:p>
            <a:pPr algn="just">
              <a:lnSpc>
                <a:spcPct val="115000"/>
              </a:lnSpc>
              <a:spcAft>
                <a:spcPts val="0"/>
              </a:spcAft>
            </a:pP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III. </a:t>
            </a: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kết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1</a:t>
            </a:r>
            <a:r>
              <a:rPr lang="vi-VN" sz="28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Nghệ thuật</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Cách xây dựng nhân vật tương phản từ dáng vẻ bên ngoài, suy nghĩ, sơ thích đến hành động và lời nói.</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Dựng cảnh và cách kể chuyện tài tình độc đáo của tác giả.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Giọng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điệu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phê</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phán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hước</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54081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inVertical)">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inVertical)">
                                      <p:cBhvr>
                                        <p:cTn id="23" dur="500"/>
                                        <p:tgtEl>
                                          <p:spTgt spid="4">
                                            <p:txEl>
                                              <p:pRg st="2" end="2"/>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barn(inVertical)">
                                      <p:cBhvr>
                                        <p:cTn id="26" dur="500"/>
                                        <p:tgtEl>
                                          <p:spTgt spid="4">
                                            <p:txEl>
                                              <p:pRg st="3" end="3"/>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barn(inVertical)">
                                      <p:cBhvr>
                                        <p:cTn id="2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2687782" y="1889011"/>
            <a:ext cx="6096000" cy="613245"/>
          </a:xfrm>
          <a:prstGeom prst="rect">
            <a:avLst/>
          </a:prstGeom>
        </p:spPr>
        <p:txBody>
          <a:bodyPr>
            <a:spAutoFit/>
          </a:bodyPr>
          <a:lstStyle/>
          <a:p>
            <a:pPr algn="just">
              <a:lnSpc>
                <a:spcPct val="115000"/>
              </a:lnSpc>
              <a:spcAft>
                <a:spcPts val="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838037" y="877109"/>
            <a:ext cx="9707418" cy="1154162"/>
          </a:xfrm>
          <a:prstGeom prst="rect">
            <a:avLst/>
          </a:prstGeom>
        </p:spPr>
        <p:txBody>
          <a:bodyPr wrap="square">
            <a:spAutoFit/>
          </a:bodyPr>
          <a:lstStyle/>
          <a:p>
            <a:pPr algn="just">
              <a:lnSpc>
                <a:spcPct val="115000"/>
              </a:lnSpc>
              <a:spcAft>
                <a:spcPts val="0"/>
              </a:spcAft>
            </a:pPr>
            <a:r>
              <a:rPr lang="en-US"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III. </a:t>
            </a:r>
            <a:r>
              <a:rPr lang="en-US" sz="32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kết</a:t>
            </a:r>
            <a:endParaRPr lang="en-US" sz="32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5" name="TextBox 4"/>
          <p:cNvSpPr txBox="1"/>
          <p:nvPr/>
        </p:nvSpPr>
        <p:spPr>
          <a:xfrm>
            <a:off x="1422401" y="1782619"/>
            <a:ext cx="9938327" cy="3970318"/>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Nội</a:t>
            </a:r>
            <a:r>
              <a:rPr lang="en-US" sz="2800" b="1" dirty="0">
                <a:latin typeface="Times New Roman" panose="02020603050405020304" pitchFamily="18" charset="0"/>
                <a:cs typeface="Times New Roman" panose="02020603050405020304" pitchFamily="18" charset="0"/>
              </a:rPr>
              <a:t> dung</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Qua đoạn trích “</a:t>
            </a:r>
            <a:r>
              <a:rPr lang="vi-VN" sz="2800" i="1" dirty="0">
                <a:latin typeface="Times New Roman" panose="02020603050405020304" pitchFamily="18" charset="0"/>
                <a:cs typeface="Times New Roman" panose="02020603050405020304" pitchFamily="18" charset="0"/>
              </a:rPr>
              <a:t>Đánh nhau với cối xay gió</a:t>
            </a:r>
            <a:r>
              <a:rPr lang="vi-VN" sz="2800" dirty="0">
                <a:latin typeface="Times New Roman" panose="02020603050405020304" pitchFamily="18" charset="0"/>
                <a:cs typeface="Times New Roman" panose="02020603050405020304" pitchFamily="18" charset="0"/>
              </a:rPr>
              <a:t>” Đôn Ki-hô-tê, tác giả muốn nhắc nhở mọi người cần sống có khát vọng, có lý tưởng, hoài bão cao đẹp nhưng phải tỉnh táo, thực tế, biết quan tâm, chia sẻ với người khác, với cộng đồng.</a:t>
            </a:r>
            <a:endParaRPr lang="en-US" sz="2800" dirty="0">
              <a:latin typeface="Times New Roman" panose="02020603050405020304" pitchFamily="18" charset="0"/>
              <a:cs typeface="Times New Roman" panose="02020603050405020304" pitchFamily="18" charset="0"/>
            </a:endParaRPr>
          </a:p>
          <a:p>
            <a:pPr algn="just">
              <a:lnSpc>
                <a:spcPct val="150000"/>
              </a:lnSpc>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9374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 calcmode="lin" valueType="num">
                                      <p:cBhvr additive="base">
                                        <p:cTn id="2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48509" y="526472"/>
            <a:ext cx="9901382" cy="5948219"/>
          </a:xfrm>
        </p:spPr>
      </p:pic>
      <p:sp>
        <p:nvSpPr>
          <p:cNvPr id="5" name="Rectangle 4"/>
          <p:cNvSpPr/>
          <p:nvPr/>
        </p:nvSpPr>
        <p:spPr>
          <a:xfrm>
            <a:off x="3711546" y="2810225"/>
            <a:ext cx="5199437" cy="1107996"/>
          </a:xfrm>
          <a:prstGeom prst="rect">
            <a:avLst/>
          </a:prstGeom>
        </p:spPr>
        <p:txBody>
          <a:bodyPr wrap="none">
            <a:spAutoFit/>
          </a:bodyPr>
          <a:lstStyle/>
          <a:p>
            <a:r>
              <a:rPr lang="en-US" sz="6600" b="1" dirty="0">
                <a:solidFill>
                  <a:srgbClr val="FF0000"/>
                </a:solidFill>
                <a:latin typeface="Times New Roman" panose="02020603050405020304" pitchFamily="18" charset="0"/>
                <a:ea typeface="Times New Roman" panose="02020603050405020304" pitchFamily="18" charset="0"/>
              </a:rPr>
              <a:t>LUYỆN TẬP </a:t>
            </a:r>
            <a:endParaRPr lang="en-US" sz="6600" b="1" dirty="0"/>
          </a:p>
        </p:txBody>
      </p:sp>
    </p:spTree>
    <p:extLst>
      <p:ext uri="{BB962C8B-B14F-4D97-AF65-F5344CB8AC3E}">
        <p14:creationId xmlns:p14="http://schemas.microsoft.com/office/powerpoint/2010/main" val="3811626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vong quay"/>
          <p:cNvGrpSpPr/>
          <p:nvPr/>
        </p:nvGrpSpPr>
        <p:grpSpPr>
          <a:xfrm>
            <a:off x="5825984" y="478510"/>
            <a:ext cx="5042125" cy="5036855"/>
            <a:chOff x="5425622" y="292790"/>
            <a:chExt cx="5834378" cy="582828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69286"/>
              <a:ext cx="2025648" cy="676659"/>
            </a:xfrm>
            <a:prstGeom prst="rect">
              <a:avLst/>
            </a:prstGeom>
            <a:noFill/>
          </p:spPr>
          <p:txBody>
            <a:bodyPr wrap="square" rtlCol="0">
              <a:spAutoFit/>
            </a:bodyPr>
            <a:lstStyle/>
            <a:p>
              <a:pPr algn="ctr" defTabSz="914377">
                <a:defRPr/>
              </a:pPr>
              <a:r>
                <a:rPr lang="en-GB" sz="3200" b="1" dirty="0">
                  <a:solidFill>
                    <a:prstClr val="black"/>
                  </a:solidFill>
                  <a:latin typeface="Tahoma" panose="020B0604030504040204" pitchFamily="34" charset="0"/>
                  <a:ea typeface="Tahoma" panose="020B0604030504040204" pitchFamily="34" charset="0"/>
                  <a:cs typeface="Tahoma" panose="020B0604030504040204" pitchFamily="34" charset="0"/>
                </a:rPr>
                <a:t>30</a:t>
              </a:r>
              <a:endParaRPr lang="vi-VN" sz="3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84872"/>
              <a:ext cx="2025648" cy="676659"/>
            </a:xfrm>
            <a:prstGeom prst="rect">
              <a:avLst/>
            </a:prstGeom>
            <a:noFill/>
          </p:spPr>
          <p:txBody>
            <a:bodyPr wrap="square" rtlCol="0">
              <a:spAutoFit/>
            </a:bodyPr>
            <a:lstStyle/>
            <a:p>
              <a:pPr algn="ctr" defTabSz="914377">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40</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66359"/>
              <a:ext cx="2025648" cy="676659"/>
            </a:xfrm>
            <a:prstGeom prst="rect">
              <a:avLst/>
            </a:prstGeom>
            <a:noFill/>
          </p:spPr>
          <p:txBody>
            <a:bodyPr wrap="square" rtlCol="0">
              <a:spAutoFit/>
            </a:bodyPr>
            <a:lstStyle/>
            <a:p>
              <a:pPr algn="ctr" defTabSz="914377">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20</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89476"/>
              <a:ext cx="2025648" cy="676659"/>
            </a:xfrm>
            <a:prstGeom prst="rect">
              <a:avLst/>
            </a:prstGeom>
            <a:noFill/>
          </p:spPr>
          <p:txBody>
            <a:bodyPr wrap="square" rtlCol="0">
              <a:spAutoFit/>
            </a:bodyPr>
            <a:lstStyle/>
            <a:p>
              <a:pPr algn="ctr" defTabSz="914377">
                <a:defRPr/>
              </a:pPr>
              <a:r>
                <a:rPr lang="en-GB" sz="3200" b="1" dirty="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3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24665"/>
              <a:ext cx="2025648" cy="676659"/>
            </a:xfrm>
            <a:prstGeom prst="rect">
              <a:avLst/>
            </a:prstGeom>
            <a:noFill/>
          </p:spPr>
          <p:txBody>
            <a:bodyPr wrap="square" rtlCol="0">
              <a:spAutoFit/>
            </a:bodyPr>
            <a:lstStyle/>
            <a:p>
              <a:pPr algn="ctr" defTabSz="914377">
                <a:defRPr/>
              </a:pPr>
              <a:r>
                <a:rPr lang="en-GB" sz="3200" b="1" dirty="0">
                  <a:solidFill>
                    <a:prstClr val="black"/>
                  </a:solidFill>
                  <a:latin typeface="Tahoma" panose="020B0604030504040204" pitchFamily="34" charset="0"/>
                  <a:ea typeface="Tahoma" panose="020B0604030504040204" pitchFamily="34" charset="0"/>
                  <a:cs typeface="Tahoma" panose="020B0604030504040204" pitchFamily="34" charset="0"/>
                </a:rPr>
                <a:t>50</a:t>
              </a:r>
              <a:endParaRPr lang="vi-VN" sz="3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8" y="4492996"/>
              <a:ext cx="2025648" cy="676659"/>
            </a:xfrm>
            <a:prstGeom prst="rect">
              <a:avLst/>
            </a:prstGeom>
            <a:noFill/>
          </p:spPr>
          <p:txBody>
            <a:bodyPr wrap="square" rtlCol="0">
              <a:spAutoFit/>
            </a:bodyPr>
            <a:lstStyle/>
            <a:p>
              <a:pPr algn="ctr" defTabSz="914377">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60</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500235"/>
              <a:ext cx="2025648" cy="676659"/>
            </a:xfrm>
            <a:prstGeom prst="rect">
              <a:avLst/>
            </a:prstGeom>
            <a:noFill/>
          </p:spPr>
          <p:txBody>
            <a:bodyPr wrap="square" rtlCol="0">
              <a:spAutoFit/>
            </a:bodyPr>
            <a:lstStyle/>
            <a:p>
              <a:pPr algn="ctr" defTabSz="914377">
                <a:defRPr/>
              </a:pPr>
              <a:r>
                <a:rPr lang="en-GB" sz="3200" b="1" dirty="0">
                  <a:solidFill>
                    <a:prstClr val="black"/>
                  </a:solidFill>
                  <a:latin typeface="Tahoma" panose="020B0604030504040204" pitchFamily="34" charset="0"/>
                  <a:ea typeface="Tahoma" panose="020B0604030504040204" pitchFamily="34" charset="0"/>
                  <a:cs typeface="Tahoma" panose="020B0604030504040204" pitchFamily="34" charset="0"/>
                </a:rPr>
                <a:t>70</a:t>
              </a:r>
              <a:endParaRPr lang="vi-VN" sz="3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56173"/>
              <a:ext cx="2025648" cy="676659"/>
            </a:xfrm>
            <a:prstGeom prst="rect">
              <a:avLst/>
            </a:prstGeom>
            <a:noFill/>
          </p:spPr>
          <p:txBody>
            <a:bodyPr wrap="square" rtlCol="0">
              <a:spAutoFit/>
            </a:bodyPr>
            <a:lstStyle/>
            <a:p>
              <a:pPr algn="ctr" defTabSz="914377">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80</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25" name="quay dung"/>
          <p:cNvSpPr/>
          <p:nvPr/>
        </p:nvSpPr>
        <p:spPr>
          <a:xfrm>
            <a:off x="9287691" y="5878287"/>
            <a:ext cx="2704012" cy="849085"/>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857805" y="2186976"/>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2355723" y="2186976"/>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3853639" y="2186976"/>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858563" y="3733049"/>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9" action="ppaction://hlinksldjump"/>
          </p:cNvPr>
          <p:cNvSpPr/>
          <p:nvPr/>
        </p:nvSpPr>
        <p:spPr>
          <a:xfrm>
            <a:off x="2356480" y="3733049"/>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0" action="ppaction://hlinksldjump"/>
          </p:cNvPr>
          <p:cNvSpPr/>
          <p:nvPr/>
        </p:nvSpPr>
        <p:spPr>
          <a:xfrm>
            <a:off x="3854396" y="3733049"/>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1" action="ppaction://hlinksldjump"/>
          </p:cNvPr>
          <p:cNvSpPr/>
          <p:nvPr/>
        </p:nvSpPr>
        <p:spPr>
          <a:xfrm>
            <a:off x="859321" y="5279123"/>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2" action="ppaction://hlinksldjump"/>
          </p:cNvPr>
          <p:cNvSpPr/>
          <p:nvPr/>
        </p:nvSpPr>
        <p:spPr>
          <a:xfrm>
            <a:off x="2357239" y="5279123"/>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0" name="Rounded Rectangle 39">
            <a:hlinkClick r:id="rId13" action="ppaction://hlinksldjump"/>
          </p:cNvPr>
          <p:cNvSpPr/>
          <p:nvPr/>
        </p:nvSpPr>
        <p:spPr>
          <a:xfrm>
            <a:off x="3855155" y="5279123"/>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4400" b="1" dirty="0">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4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402426" y="95112"/>
            <a:ext cx="5121915" cy="1938992"/>
          </a:xfrm>
          <a:prstGeom prst="rect">
            <a:avLst/>
          </a:prstGeom>
          <a:noFill/>
        </p:spPr>
        <p:txBody>
          <a:bodyPr wrap="none" lIns="91440" tIns="45720" rIns="91440" bIns="45720">
            <a:spAutoFit/>
          </a:bodyPr>
          <a:lstStyle/>
          <a:p>
            <a:pPr algn="ctr" defTabSz="914377">
              <a:defRPr/>
            </a:pPr>
            <a:r>
              <a:rPr lang="en-US" sz="60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VÒNG QUAY </a:t>
            </a:r>
          </a:p>
          <a:p>
            <a:pPr algn="ctr" defTabSz="914377">
              <a:defRPr/>
            </a:pPr>
            <a:r>
              <a:rPr lang="vi-VN" sz="6000" b="1">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VĂN HỌC</a:t>
            </a:r>
            <a:endParaRPr lang="en-US" sz="60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4807" y="845531"/>
            <a:ext cx="495300" cy="438151"/>
          </a:xfrm>
          <a:prstGeom prst="rect">
            <a:avLst/>
          </a:prstGeom>
        </p:spPr>
      </p:pic>
      <p:pic>
        <p:nvPicPr>
          <p:cNvPr id="45" name="Picture 4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9739" y="1207473"/>
            <a:ext cx="495300" cy="438151"/>
          </a:xfrm>
          <a:prstGeom prst="rect">
            <a:avLst/>
          </a:prstGeom>
        </p:spPr>
      </p:pic>
      <p:pic>
        <p:nvPicPr>
          <p:cNvPr id="46" name="Picture 4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19151" y="680278"/>
            <a:ext cx="495300" cy="438151"/>
          </a:xfrm>
          <a:prstGeom prst="rect">
            <a:avLst/>
          </a:prstGeom>
        </p:spPr>
      </p:pic>
      <p:pic>
        <p:nvPicPr>
          <p:cNvPr id="47" name="Picture 4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111831" y="478509"/>
            <a:ext cx="714375" cy="1190625"/>
          </a:xfrm>
          <a:prstGeom prst="rect">
            <a:avLst/>
          </a:prstGeom>
        </p:spPr>
      </p:pic>
      <p:pic>
        <p:nvPicPr>
          <p:cNvPr id="2" name="Picture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646194" y="2397345"/>
            <a:ext cx="1354215" cy="1155064"/>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9714152" y="-693733"/>
            <a:ext cx="609600" cy="609600"/>
          </a:xfrm>
          <a:prstGeom prst="rect">
            <a:avLst/>
          </a:prstGeom>
        </p:spPr>
      </p:pic>
      <p:sp>
        <p:nvSpPr>
          <p:cNvPr id="31" name="Isosceles Triangle 30"/>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32" name="Isosceles Triangle 31"/>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33" name="Isosceles Triangle 32"/>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34" name="Isosceles Triangle 33"/>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Isosceles Triangle 41"/>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3" name="Isosceles Triangle 42"/>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8" name="Isosceles Triangle 47"/>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9" name="Isosceles Triangle 48"/>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0" name="Isosceles Triangle 49"/>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1" name="Isosceles Triangle 50"/>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2" name="Isosceles Triangle 51"/>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3" name="Isosceles Triangle 52"/>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4" name="Isosceles Triangle 53"/>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5" name="Isosceles Triangle 54"/>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6" name="Isosceles Triangle 55"/>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7" name="Isosceles Triangle 56"/>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8" name="Isosceles Triangle 57"/>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59" name="Isosceles Triangle 58"/>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60" name="Isosceles Triangle 59"/>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61" name="Isosceles Triangle 60"/>
          <p:cNvSpPr/>
          <p:nvPr/>
        </p:nvSpPr>
        <p:spPr>
          <a:xfrm rot="16200000">
            <a:off x="10840538" y="2330647"/>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24" name="Heart 23">
            <a:hlinkClick r:id="" action="ppaction://noaction"/>
          </p:cNvPr>
          <p:cNvSpPr/>
          <p:nvPr/>
        </p:nvSpPr>
        <p:spPr>
          <a:xfrm rot="5400000">
            <a:off x="11351622" y="2586449"/>
            <a:ext cx="783772" cy="783771"/>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62" name="5-Point Star 61">
            <a:hlinkClick r:id="rId18" action="ppaction://hlinksldjump"/>
          </p:cNvPr>
          <p:cNvSpPr/>
          <p:nvPr/>
        </p:nvSpPr>
        <p:spPr>
          <a:xfrm>
            <a:off x="10403705" y="78382"/>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0443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1.25E-6 -2.59259E-6 L 1.25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6"/>
                    </p:tgtEl>
                  </p:cond>
                </p:stCondLst>
                <p:endSync evt="end" delay="0">
                  <p:rtn val="all"/>
                </p:endSync>
                <p:childTnLst>
                  <p:par>
                    <p:cTn id="187" fill="hold">
                      <p:stCondLst>
                        <p:cond delay="0"/>
                      </p:stCondLst>
                      <p:childTnLst>
                        <p:par>
                          <p:cTn id="188" fill="hold">
                            <p:stCondLst>
                              <p:cond delay="0"/>
                            </p:stCondLst>
                            <p:childTnLst>
                              <p:par>
                                <p:cTn id="189" presetID="1" presetClass="emph" presetSubtype="2" fill="hold" nodeType="clickEffect">
                                  <p:stCondLst>
                                    <p:cond delay="0"/>
                                  </p:stCondLst>
                                  <p:childTnLst>
                                    <p:animClr clrSpc="rgb" dir="cw">
                                      <p:cBhvr>
                                        <p:cTn id="190" dur="500" fill="hold"/>
                                        <p:tgtEl>
                                          <p:spTgt spid="36"/>
                                        </p:tgtEl>
                                        <p:attrNameLst>
                                          <p:attrName>fillcolor</p:attrName>
                                        </p:attrNameLst>
                                      </p:cBhvr>
                                      <p:to>
                                        <a:srgbClr val="000000"/>
                                      </p:to>
                                    </p:animClr>
                                    <p:set>
                                      <p:cBhvr>
                                        <p:cTn id="191" dur="500" fill="hold"/>
                                        <p:tgtEl>
                                          <p:spTgt spid="36"/>
                                        </p:tgtEl>
                                        <p:attrNameLst>
                                          <p:attrName>fill.type</p:attrName>
                                        </p:attrNameLst>
                                      </p:cBhvr>
                                      <p:to>
                                        <p:strVal val="solid"/>
                                      </p:to>
                                    </p:set>
                                    <p:set>
                                      <p:cBhvr>
                                        <p:cTn id="192"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93" restart="whenNotActive" fill="hold" evtFilter="cancelBubble" nodeType="interactiveSeq">
                <p:stCondLst>
                  <p:cond evt="onClick" delay="0">
                    <p:tgtEl>
                      <p:spTgt spid="37"/>
                    </p:tgtEl>
                  </p:cond>
                </p:stCondLst>
                <p:endSync evt="end" delay="0">
                  <p:rtn val="all"/>
                </p:endSync>
                <p:childTnLst>
                  <p:par>
                    <p:cTn id="194" fill="hold">
                      <p:stCondLst>
                        <p:cond delay="0"/>
                      </p:stCondLst>
                      <p:childTnLst>
                        <p:par>
                          <p:cTn id="195" fill="hold">
                            <p:stCondLst>
                              <p:cond delay="0"/>
                            </p:stCondLst>
                            <p:childTnLst>
                              <p:par>
                                <p:cTn id="196" presetID="1" presetClass="emph" presetSubtype="2" fill="hold" nodeType="clickEffect">
                                  <p:stCondLst>
                                    <p:cond delay="0"/>
                                  </p:stCondLst>
                                  <p:childTnLst>
                                    <p:animClr clrSpc="rgb" dir="cw">
                                      <p:cBhvr>
                                        <p:cTn id="197" dur="500" fill="hold"/>
                                        <p:tgtEl>
                                          <p:spTgt spid="37"/>
                                        </p:tgtEl>
                                        <p:attrNameLst>
                                          <p:attrName>fillcolor</p:attrName>
                                        </p:attrNameLst>
                                      </p:cBhvr>
                                      <p:to>
                                        <a:srgbClr val="000000"/>
                                      </p:to>
                                    </p:animClr>
                                    <p:set>
                                      <p:cBhvr>
                                        <p:cTn id="198" dur="500" fill="hold"/>
                                        <p:tgtEl>
                                          <p:spTgt spid="37"/>
                                        </p:tgtEl>
                                        <p:attrNameLst>
                                          <p:attrName>fill.type</p:attrName>
                                        </p:attrNameLst>
                                      </p:cBhvr>
                                      <p:to>
                                        <p:strVal val="solid"/>
                                      </p:to>
                                    </p:set>
                                    <p:set>
                                      <p:cBhvr>
                                        <p:cTn id="199"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200" restart="whenNotActive" fill="hold" evtFilter="cancelBubble" nodeType="interactiveSeq">
                <p:stCondLst>
                  <p:cond evt="onClick" delay="0">
                    <p:tgtEl>
                      <p:spTgt spid="38"/>
                    </p:tgtEl>
                  </p:cond>
                </p:stCondLst>
                <p:endSync evt="end" delay="0">
                  <p:rtn val="all"/>
                </p:endSync>
                <p:childTnLst>
                  <p:par>
                    <p:cTn id="201" fill="hold">
                      <p:stCondLst>
                        <p:cond delay="0"/>
                      </p:stCondLst>
                      <p:childTnLst>
                        <p:par>
                          <p:cTn id="202" fill="hold">
                            <p:stCondLst>
                              <p:cond delay="0"/>
                            </p:stCondLst>
                            <p:childTnLst>
                              <p:par>
                                <p:cTn id="203" presetID="1" presetClass="emph" presetSubtype="2" fill="hold" nodeType="clickEffect">
                                  <p:stCondLst>
                                    <p:cond delay="0"/>
                                  </p:stCondLst>
                                  <p:childTnLst>
                                    <p:animClr clrSpc="rgb" dir="cw">
                                      <p:cBhvr>
                                        <p:cTn id="204" dur="500" fill="hold"/>
                                        <p:tgtEl>
                                          <p:spTgt spid="38"/>
                                        </p:tgtEl>
                                        <p:attrNameLst>
                                          <p:attrName>fillcolor</p:attrName>
                                        </p:attrNameLst>
                                      </p:cBhvr>
                                      <p:to>
                                        <a:srgbClr val="000000"/>
                                      </p:to>
                                    </p:animClr>
                                    <p:set>
                                      <p:cBhvr>
                                        <p:cTn id="205" dur="500" fill="hold"/>
                                        <p:tgtEl>
                                          <p:spTgt spid="38"/>
                                        </p:tgtEl>
                                        <p:attrNameLst>
                                          <p:attrName>fill.type</p:attrName>
                                        </p:attrNameLst>
                                      </p:cBhvr>
                                      <p:to>
                                        <p:strVal val="solid"/>
                                      </p:to>
                                    </p:set>
                                    <p:set>
                                      <p:cBhvr>
                                        <p:cTn id="206"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207" restart="whenNotActive" fill="hold" evtFilter="cancelBubble" nodeType="interactiveSeq">
                <p:stCondLst>
                  <p:cond evt="onClick" delay="0">
                    <p:tgtEl>
                      <p:spTgt spid="39"/>
                    </p:tgtEl>
                  </p:cond>
                </p:stCondLst>
                <p:endSync evt="end" delay="0">
                  <p:rtn val="all"/>
                </p:endSync>
                <p:childTnLst>
                  <p:par>
                    <p:cTn id="208" fill="hold">
                      <p:stCondLst>
                        <p:cond delay="0"/>
                      </p:stCondLst>
                      <p:childTnLst>
                        <p:par>
                          <p:cTn id="209" fill="hold">
                            <p:stCondLst>
                              <p:cond delay="0"/>
                            </p:stCondLst>
                            <p:childTnLst>
                              <p:par>
                                <p:cTn id="210" presetID="1" presetClass="emph" presetSubtype="2" fill="hold" nodeType="clickEffect">
                                  <p:stCondLst>
                                    <p:cond delay="0"/>
                                  </p:stCondLst>
                                  <p:childTnLst>
                                    <p:animClr clrSpc="rgb" dir="cw">
                                      <p:cBhvr>
                                        <p:cTn id="211" dur="500" fill="hold"/>
                                        <p:tgtEl>
                                          <p:spTgt spid="39"/>
                                        </p:tgtEl>
                                        <p:attrNameLst>
                                          <p:attrName>fillcolor</p:attrName>
                                        </p:attrNameLst>
                                      </p:cBhvr>
                                      <p:to>
                                        <a:srgbClr val="000000"/>
                                      </p:to>
                                    </p:animClr>
                                    <p:set>
                                      <p:cBhvr>
                                        <p:cTn id="212" dur="500" fill="hold"/>
                                        <p:tgtEl>
                                          <p:spTgt spid="39"/>
                                        </p:tgtEl>
                                        <p:attrNameLst>
                                          <p:attrName>fill.type</p:attrName>
                                        </p:attrNameLst>
                                      </p:cBhvr>
                                      <p:to>
                                        <p:strVal val="solid"/>
                                      </p:to>
                                    </p:set>
                                    <p:set>
                                      <p:cBhvr>
                                        <p:cTn id="213"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seq concurrent="1" nextAc="seek">
              <p:cTn id="214" restart="whenNotActive" fill="hold" evtFilter="cancelBubble" nodeType="interactiveSeq">
                <p:stCondLst>
                  <p:cond evt="onClick" delay="0">
                    <p:tgtEl>
                      <p:spTgt spid="40"/>
                    </p:tgtEl>
                  </p:cond>
                </p:stCondLst>
                <p:endSync evt="end" delay="0">
                  <p:rtn val="all"/>
                </p:endSync>
                <p:childTnLst>
                  <p:par>
                    <p:cTn id="215" fill="hold">
                      <p:stCondLst>
                        <p:cond delay="0"/>
                      </p:stCondLst>
                      <p:childTnLst>
                        <p:par>
                          <p:cTn id="216" fill="hold">
                            <p:stCondLst>
                              <p:cond delay="0"/>
                            </p:stCondLst>
                            <p:childTnLst>
                              <p:par>
                                <p:cTn id="217" presetID="1" presetClass="emph" presetSubtype="2" fill="hold" nodeType="clickEffect">
                                  <p:stCondLst>
                                    <p:cond delay="0"/>
                                  </p:stCondLst>
                                  <p:childTnLst>
                                    <p:animClr clrSpc="rgb" dir="cw">
                                      <p:cBhvr>
                                        <p:cTn id="218" dur="500" fill="hold"/>
                                        <p:tgtEl>
                                          <p:spTgt spid="40"/>
                                        </p:tgtEl>
                                        <p:attrNameLst>
                                          <p:attrName>fillcolor</p:attrName>
                                        </p:attrNameLst>
                                      </p:cBhvr>
                                      <p:to>
                                        <a:srgbClr val="000000"/>
                                      </p:to>
                                    </p:animClr>
                                    <p:set>
                                      <p:cBhvr>
                                        <p:cTn id="219" dur="500" fill="hold"/>
                                        <p:tgtEl>
                                          <p:spTgt spid="40"/>
                                        </p:tgtEl>
                                        <p:attrNameLst>
                                          <p:attrName>fill.type</p:attrName>
                                        </p:attrNameLst>
                                      </p:cBhvr>
                                      <p:to>
                                        <p:strVal val="solid"/>
                                      </p:to>
                                    </p:set>
                                    <p:set>
                                      <p:cBhvr>
                                        <p:cTn id="220" dur="500" fill="hold"/>
                                        <p:tgtEl>
                                          <p:spTgt spid="40"/>
                                        </p:tgtEl>
                                        <p:attrNameLst>
                                          <p:attrName>fill.on</p:attrName>
                                        </p:attrNameLst>
                                      </p:cBhvr>
                                      <p:to>
                                        <p:strVal val="true"/>
                                      </p:to>
                                    </p:set>
                                  </p:childTnLst>
                                </p:cTn>
                              </p:par>
                            </p:childTnLst>
                          </p:cTn>
                        </p:par>
                      </p:childTnLst>
                    </p:cTn>
                  </p:par>
                </p:childTnLst>
              </p:cTn>
              <p:nextCondLst>
                <p:cond evt="onClick" delay="0">
                  <p:tgtEl>
                    <p:spTgt spid="40"/>
                  </p:tgtEl>
                </p:cond>
              </p:nextCondLst>
            </p:seq>
            <p:audio>
              <p:cMediaNode vol="80000">
                <p:cTn id="221"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69"/>
            <a:ext cx="10526728" cy="202108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1. Nhà văn Xét-van-tét là người nước nào?</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67223" y="4623822"/>
            <a:ext cx="4906799" cy="117437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vi-VN" sz="3200" dirty="0">
                <a:solidFill>
                  <a:srgbClr val="7030A0"/>
                </a:solidFill>
                <a:latin typeface="Times New Roman" panose="02020603050405020304" pitchFamily="18" charset="0"/>
                <a:cs typeface="Times New Roman" panose="02020603050405020304" pitchFamily="18" charset="0"/>
              </a:rPr>
              <a:t>Tây ban Nha</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363395" y="2889507"/>
            <a:ext cx="4906799" cy="97088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Pháp</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89587" y="2865541"/>
            <a:ext cx="4906799" cy="97088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Hi lạp</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6363396" y="4623822"/>
            <a:ext cx="4906799" cy="109016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vi-VN" sz="3200" dirty="0">
                <a:solidFill>
                  <a:srgbClr val="7030A0"/>
                </a:solidFill>
                <a:latin typeface="Times New Roman" panose="02020603050405020304" pitchFamily="18" charset="0"/>
                <a:cs typeface="Times New Roman" panose="02020603050405020304" pitchFamily="18" charset="0"/>
              </a:rPr>
              <a:t>Bồ Đào Nha</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4888885" y="5090135"/>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91851" y="2952685"/>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94163" y="5006793"/>
            <a:ext cx="804743"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28371" y="3166476"/>
            <a:ext cx="804743" cy="707197"/>
          </a:xfrm>
          <a:prstGeom prst="rect">
            <a:avLst/>
          </a:prstGeom>
        </p:spPr>
      </p:pic>
      <p:sp>
        <p:nvSpPr>
          <p:cNvPr id="2" name="5-Point Star 1">
            <a:hlinkClick r:id="rId14" action="ppaction://hlinksldjump"/>
          </p:cNvPr>
          <p:cNvSpPr/>
          <p:nvPr/>
        </p:nvSpPr>
        <p:spPr>
          <a:xfrm>
            <a:off x="10589827" y="818147"/>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20399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70"/>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2. Đoạn trích “</a:t>
            </a:r>
            <a:r>
              <a:rPr lang="vi-VN" sz="3200" b="1" i="1" dirty="0">
                <a:solidFill>
                  <a:srgbClr val="7030A0"/>
                </a:solidFill>
                <a:latin typeface="Times New Roman" panose="02020603050405020304" pitchFamily="18" charset="0"/>
                <a:cs typeface="Times New Roman" panose="02020603050405020304" pitchFamily="18" charset="0"/>
              </a:rPr>
              <a:t>Đánh nhau với cối xay gió” </a:t>
            </a:r>
            <a:r>
              <a:rPr lang="vi-VN" sz="3200" b="1" dirty="0">
                <a:solidFill>
                  <a:srgbClr val="7030A0"/>
                </a:solidFill>
                <a:latin typeface="Times New Roman" panose="02020603050405020304" pitchFamily="18" charset="0"/>
                <a:cs typeface="Times New Roman" panose="02020603050405020304" pitchFamily="18" charset="0"/>
              </a:rPr>
              <a:t>được trích từ tác phẩm có thể loại là </a:t>
            </a:r>
            <a:endParaRPr lang="en-US" sz="3200" b="1"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110221" y="1972214"/>
            <a:ext cx="4906799" cy="142550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Truyện lịch sử</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130615" y="1953534"/>
            <a:ext cx="4906799" cy="142398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Truyện ngắn</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1110218" y="4001746"/>
            <a:ext cx="4906799" cy="14319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vi-VN" sz="3200" dirty="0">
                <a:solidFill>
                  <a:srgbClr val="7030A0"/>
                </a:solidFill>
                <a:latin typeface="Times New Roman" panose="02020603050405020304" pitchFamily="18" charset="0"/>
                <a:cs typeface="Times New Roman" panose="02020603050405020304" pitchFamily="18" charset="0"/>
              </a:rPr>
              <a:t>Truyện dài</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6096000" y="4013736"/>
            <a:ext cx="4906799" cy="141935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vi-VN" sz="3200" dirty="0">
                <a:solidFill>
                  <a:srgbClr val="7030A0"/>
                </a:solidFill>
                <a:latin typeface="Times New Roman" panose="02020603050405020304" pitchFamily="18" charset="0"/>
                <a:cs typeface="Times New Roman" panose="02020603050405020304" pitchFamily="18" charset="0"/>
              </a:rPr>
              <a:t>Tiểu thuyết</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11297" y="2395372"/>
            <a:ext cx="805723" cy="93393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4613" y="4464112"/>
            <a:ext cx="732404" cy="949565"/>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68745" y="4451130"/>
            <a:ext cx="804743" cy="949808"/>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68745" y="2538058"/>
            <a:ext cx="732592" cy="849167"/>
          </a:xfrm>
          <a:prstGeom prst="rect">
            <a:avLst/>
          </a:prstGeom>
        </p:spPr>
      </p:pic>
      <p:sp>
        <p:nvSpPr>
          <p:cNvPr id="16" name="5-Point Star 15">
            <a:hlinkClick r:id="rId13" action="ppaction://hlinksldjump"/>
          </p:cNvPr>
          <p:cNvSpPr/>
          <p:nvPr/>
        </p:nvSpPr>
        <p:spPr>
          <a:xfrm>
            <a:off x="10589827" y="818147"/>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1121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967388" y="253825"/>
            <a:ext cx="10933140" cy="218983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3. Theo em, cốt truyện trong đoạn trích </a:t>
            </a:r>
            <a:r>
              <a:rPr lang="vi-VN" sz="3200" b="1" i="1" dirty="0">
                <a:solidFill>
                  <a:srgbClr val="7030A0"/>
                </a:solidFill>
                <a:latin typeface="Times New Roman" panose="02020603050405020304" pitchFamily="18" charset="0"/>
                <a:cs typeface="Times New Roman" panose="02020603050405020304" pitchFamily="18" charset="0"/>
              </a:rPr>
              <a:t>“Đánh nhau với cối xay gió” </a:t>
            </a:r>
            <a:r>
              <a:rPr lang="vi-VN" sz="3200" b="1" dirty="0">
                <a:solidFill>
                  <a:srgbClr val="7030A0"/>
                </a:solidFill>
                <a:latin typeface="Times New Roman" panose="02020603050405020304" pitchFamily="18" charset="0"/>
                <a:cs typeface="Times New Roman" panose="02020603050405020304" pitchFamily="18" charset="0"/>
              </a:rPr>
              <a:t>là cốt truyện đơn tuyến</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đúng</a:t>
            </a:r>
            <a:r>
              <a:rPr lang="en-US" sz="3200" b="1" dirty="0">
                <a:solidFill>
                  <a:srgbClr val="7030A0"/>
                </a:solidFill>
                <a:latin typeface="Times New Roman" panose="02020603050405020304" pitchFamily="18" charset="0"/>
                <a:cs typeface="Times New Roman" panose="02020603050405020304" pitchFamily="18" charset="0"/>
              </a:rPr>
              <a:t> hay </a:t>
            </a:r>
            <a:r>
              <a:rPr lang="en-US" sz="3200" b="1" dirty="0" err="1">
                <a:solidFill>
                  <a:srgbClr val="7030A0"/>
                </a:solidFill>
                <a:latin typeface="Times New Roman" panose="02020603050405020304" pitchFamily="18" charset="0"/>
                <a:cs typeface="Times New Roman" panose="02020603050405020304" pitchFamily="18" charset="0"/>
              </a:rPr>
              <a:t>sai</a:t>
            </a:r>
            <a:r>
              <a:rPr lang="en-US" sz="3200" b="1" dirty="0">
                <a:solidFill>
                  <a:srgbClr val="7030A0"/>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6257831" y="3928130"/>
            <a:ext cx="4906799" cy="176883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dirty="0">
                <a:solidFill>
                  <a:srgbClr val="7030A0"/>
                </a:solidFill>
                <a:latin typeface="Times New Roman" panose="02020603050405020304" pitchFamily="18" charset="0"/>
                <a:cs typeface="Times New Roman" panose="02020603050405020304" pitchFamily="18" charset="0"/>
              </a:rPr>
              <a:t>B. </a:t>
            </a:r>
            <a:r>
              <a:rPr lang="en-US" sz="3200" dirty="0">
                <a:solidFill>
                  <a:srgbClr val="7030A0"/>
                </a:solidFill>
                <a:latin typeface="Times New Roman" panose="02020603050405020304" pitchFamily="18" charset="0"/>
                <a:cs typeface="Times New Roman" panose="02020603050405020304" pitchFamily="18" charset="0"/>
              </a:rPr>
              <a:t>Sai</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1241052" y="3908141"/>
            <a:ext cx="4906799" cy="183569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Đúng</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02317" y="4976953"/>
            <a:ext cx="805723" cy="688070"/>
          </a:xfrm>
          <a:prstGeom prst="rect">
            <a:avLst/>
          </a:prstGeom>
        </p:spPr>
      </p:pic>
      <p:pic>
        <p:nvPicPr>
          <p:cNvPr id="53" name="Picture 5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43108" y="5078990"/>
            <a:ext cx="804743" cy="643793"/>
          </a:xfrm>
          <a:prstGeom prst="rect">
            <a:avLst/>
          </a:prstGeom>
        </p:spPr>
      </p:pic>
      <p:sp>
        <p:nvSpPr>
          <p:cNvPr id="12" name="5-Point Star 11">
            <a:hlinkClick r:id="rId13" action="ppaction://hlinksldjump"/>
          </p:cNvPr>
          <p:cNvSpPr/>
          <p:nvPr/>
        </p:nvSpPr>
        <p:spPr>
          <a:xfrm>
            <a:off x="10769499" y="1437320"/>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840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26"/>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50" fill="hold"/>
                                        <p:tgtEl>
                                          <p:spTgt spid="26"/>
                                        </p:tgtEl>
                                        <p:attrNameLst>
                                          <p:attrName>fillcolor</p:attrName>
                                        </p:attrNameLst>
                                      </p:cBhvr>
                                      <p:to>
                                        <a:srgbClr val="FFF2CC"/>
                                      </p:to>
                                    </p:animClr>
                                    <p:set>
                                      <p:cBhvr>
                                        <p:cTn id="39" dur="250" fill="hold"/>
                                        <p:tgtEl>
                                          <p:spTgt spid="26"/>
                                        </p:tgtEl>
                                        <p:attrNameLst>
                                          <p:attrName>fill.type</p:attrName>
                                        </p:attrNameLst>
                                      </p:cBhvr>
                                      <p:to>
                                        <p:strVal val="solid"/>
                                      </p:to>
                                    </p:set>
                                    <p:set>
                                      <p:cBhvr>
                                        <p:cTn id="40" dur="250" fill="hold"/>
                                        <p:tgtEl>
                                          <p:spTgt spid="26"/>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click.wav"/>
                                        </p:tgtEl>
                                      </p:cMediaNode>
                                    </p:audio>
                                  </p:subTnLst>
                                </p:cTn>
                              </p:par>
                              <p:par>
                                <p:cTn id="41" presetID="23" presetClass="entr" presetSubtype="32" fill="hold" nodeType="withEffect">
                                  <p:stCondLst>
                                    <p:cond delay="1000"/>
                                  </p:stCondLst>
                                  <p:childTnLst>
                                    <p:set>
                                      <p:cBhvr>
                                        <p:cTn id="42" dur="1" fill="hold">
                                          <p:stCondLst>
                                            <p:cond delay="0"/>
                                          </p:stCondLst>
                                        </p:cTn>
                                        <p:tgtEl>
                                          <p:spTgt spid="47"/>
                                        </p:tgtEl>
                                        <p:attrNameLst>
                                          <p:attrName>style.visibility</p:attrName>
                                        </p:attrNameLst>
                                      </p:cBhvr>
                                      <p:to>
                                        <p:strVal val="visible"/>
                                      </p:to>
                                    </p:set>
                                    <p:anim calcmode="lin" valueType="num">
                                      <p:cBhvr>
                                        <p:cTn id="43" dur="250" fill="hold"/>
                                        <p:tgtEl>
                                          <p:spTgt spid="47"/>
                                        </p:tgtEl>
                                        <p:attrNameLst>
                                          <p:attrName>ppt_w</p:attrName>
                                        </p:attrNameLst>
                                      </p:cBhvr>
                                      <p:tavLst>
                                        <p:tav tm="0">
                                          <p:val>
                                            <p:strVal val="4*#ppt_w"/>
                                          </p:val>
                                        </p:tav>
                                        <p:tav tm="100000">
                                          <p:val>
                                            <p:strVal val="#ppt_w"/>
                                          </p:val>
                                        </p:tav>
                                      </p:tavLst>
                                    </p:anim>
                                    <p:anim calcmode="lin" valueType="num">
                                      <p:cBhvr>
                                        <p:cTn id="4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1"/>
                                            </p:cond>
                                          </p:stCondLst>
                                          <p:endCondLst>
                                            <p:cond evt="onStopAudio" delay="0">
                                              <p:tgtEl>
                                                <p:sldTgt/>
                                              </p:tgtEl>
                                            </p:cond>
                                          </p:endCondLst>
                                        </p:cTn>
                                        <p:tgtEl>
                                          <p:sndTgt r:embed="rId3" name="Wrong Buzzer.wav"/>
                                        </p:tgtEl>
                                      </p:cMediaNode>
                                    </p:audio>
                                  </p:subTnLst>
                                </p:cTn>
                              </p:par>
                              <p:par>
                                <p:cTn id="45" presetID="1" presetClass="emph" presetSubtype="2" fill="hold" nodeType="withEffect">
                                  <p:stCondLst>
                                    <p:cond delay="1000"/>
                                  </p:stCondLst>
                                  <p:childTnLst>
                                    <p:animClr clrSpc="rgb" dir="cw">
                                      <p:cBhvr>
                                        <p:cTn id="46" dur="250" fill="hold"/>
                                        <p:tgtEl>
                                          <p:spTgt spid="26"/>
                                        </p:tgtEl>
                                        <p:attrNameLst>
                                          <p:attrName>fillcolor</p:attrName>
                                        </p:attrNameLst>
                                      </p:cBhvr>
                                      <p:to>
                                        <a:srgbClr val="FFFF00"/>
                                      </p:to>
                                    </p:animClr>
                                    <p:set>
                                      <p:cBhvr>
                                        <p:cTn id="47" dur="250" fill="hold"/>
                                        <p:tgtEl>
                                          <p:spTgt spid="26"/>
                                        </p:tgtEl>
                                        <p:attrNameLst>
                                          <p:attrName>fill.type</p:attrName>
                                        </p:attrNameLst>
                                      </p:cBhvr>
                                      <p:to>
                                        <p:strVal val="solid"/>
                                      </p:to>
                                    </p:set>
                                    <p:set>
                                      <p:cBhvr>
                                        <p:cTn id="4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49" restart="whenNotActive" fill="hold" evtFilter="cancelBubble" nodeType="interactiveSeq">
                <p:stCondLst>
                  <p:cond evt="onClick" delay="0">
                    <p:tgtEl>
                      <p:spTgt spid="42"/>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42"/>
                                        </p:tgtEl>
                                        <p:attrNameLst>
                                          <p:attrName>fillcolor</p:attrName>
                                        </p:attrNameLst>
                                      </p:cBhvr>
                                      <p:to>
                                        <a:srgbClr val="FFF2CC"/>
                                      </p:to>
                                    </p:animClr>
                                    <p:set>
                                      <p:cBhvr>
                                        <p:cTn id="54" dur="250" fill="hold"/>
                                        <p:tgtEl>
                                          <p:spTgt spid="42"/>
                                        </p:tgtEl>
                                        <p:attrNameLst>
                                          <p:attrName>fill.type</p:attrName>
                                        </p:attrNameLst>
                                      </p:cBhvr>
                                      <p:to>
                                        <p:strVal val="solid"/>
                                      </p:to>
                                    </p:set>
                                    <p:set>
                                      <p:cBhvr>
                                        <p:cTn id="55" dur="250" fill="hold"/>
                                        <p:tgtEl>
                                          <p:spTgt spid="42"/>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53"/>
                                        </p:tgtEl>
                                        <p:attrNameLst>
                                          <p:attrName>style.visibility</p:attrName>
                                        </p:attrNameLst>
                                      </p:cBhvr>
                                      <p:to>
                                        <p:strVal val="visible"/>
                                      </p:to>
                                    </p:set>
                                    <p:anim calcmode="lin" valueType="num">
                                      <p:cBhvr>
                                        <p:cTn id="58" dur="250" fill="hold"/>
                                        <p:tgtEl>
                                          <p:spTgt spid="53"/>
                                        </p:tgtEl>
                                        <p:attrNameLst>
                                          <p:attrName>ppt_w</p:attrName>
                                        </p:attrNameLst>
                                      </p:cBhvr>
                                      <p:tavLst>
                                        <p:tav tm="0">
                                          <p:val>
                                            <p:strVal val="4*#ppt_w"/>
                                          </p:val>
                                        </p:tav>
                                        <p:tav tm="100000">
                                          <p:val>
                                            <p:strVal val="#ppt_w"/>
                                          </p:val>
                                        </p:tav>
                                      </p:tavLst>
                                    </p:anim>
                                    <p:anim calcmode="lin" valueType="num">
                                      <p:cBhvr>
                                        <p:cTn id="5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4" name="Check mark.wav"/>
                                        </p:tgtEl>
                                      </p:cMediaNode>
                                    </p:audio>
                                  </p:subTnLst>
                                </p:cTn>
                              </p:par>
                              <p:par>
                                <p:cTn id="60" presetID="1" presetClass="emph" presetSubtype="2" fill="hold" nodeType="withEffect">
                                  <p:stCondLst>
                                    <p:cond delay="1000"/>
                                  </p:stCondLst>
                                  <p:childTnLst>
                                    <p:animClr clrSpc="rgb" dir="cw">
                                      <p:cBhvr>
                                        <p:cTn id="61" dur="250" fill="hold"/>
                                        <p:tgtEl>
                                          <p:spTgt spid="42"/>
                                        </p:tgtEl>
                                        <p:attrNameLst>
                                          <p:attrName>fillcolor</p:attrName>
                                        </p:attrNameLst>
                                      </p:cBhvr>
                                      <p:to>
                                        <a:srgbClr val="00B050"/>
                                      </p:to>
                                    </p:animClr>
                                    <p:set>
                                      <p:cBhvr>
                                        <p:cTn id="62" dur="250" fill="hold"/>
                                        <p:tgtEl>
                                          <p:spTgt spid="42"/>
                                        </p:tgtEl>
                                        <p:attrNameLst>
                                          <p:attrName>fill.type</p:attrName>
                                        </p:attrNameLst>
                                      </p:cBhvr>
                                      <p:to>
                                        <p:strVal val="solid"/>
                                      </p:to>
                                    </p:set>
                                    <p:set>
                                      <p:cBhvr>
                                        <p:cTn id="6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childTnLst>
        </p:cTn>
      </p:par>
    </p:tnLst>
    <p:bldLst>
      <p:bldP spid="4" grpId="0" animBg="1"/>
      <p:bldP spid="26" grpId="0" animBg="1"/>
      <p:bldP spid="40" grpId="0" animBg="1"/>
      <p:bldP spid="41" grpId="0" animBg="1"/>
      <p:bldP spid="4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69"/>
            <a:ext cx="10526728" cy="202108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4: </a:t>
            </a:r>
            <a:r>
              <a:rPr lang="en-US" sz="3200" b="1" dirty="0" err="1">
                <a:solidFill>
                  <a:srgbClr val="7030A0"/>
                </a:solidFill>
                <a:latin typeface="Times New Roman" panose="02020603050405020304" pitchFamily="18" charset="0"/>
                <a:cs typeface="Times New Roman" panose="02020603050405020304" pitchFamily="18" charset="0"/>
              </a:rPr>
              <a:t>Đặc</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điểm</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nào</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sau</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đây</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không</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đúng</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về</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nhân</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vật</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Đôn</a:t>
            </a:r>
            <a:r>
              <a:rPr lang="en-US" sz="3200" b="1" dirty="0">
                <a:solidFill>
                  <a:srgbClr val="7030A0"/>
                </a:solidFill>
                <a:latin typeface="Times New Roman" panose="02020603050405020304" pitchFamily="18" charset="0"/>
                <a:cs typeface="Times New Roman" panose="02020603050405020304" pitchFamily="18" charset="0"/>
              </a:rPr>
              <a:t> Ki-</a:t>
            </a:r>
            <a:r>
              <a:rPr lang="en-US" sz="3200" b="1" dirty="0" err="1">
                <a:solidFill>
                  <a:srgbClr val="7030A0"/>
                </a:solidFill>
                <a:latin typeface="Times New Roman" panose="02020603050405020304" pitchFamily="18" charset="0"/>
                <a:cs typeface="Times New Roman" panose="02020603050405020304" pitchFamily="18" charset="0"/>
              </a:rPr>
              <a:t>hô</a:t>
            </a:r>
            <a:r>
              <a:rPr lang="en-US" sz="3200" b="1" dirty="0">
                <a:solidFill>
                  <a:srgbClr val="7030A0"/>
                </a:solidFill>
                <a:latin typeface="Times New Roman" panose="02020603050405020304" pitchFamily="18" charset="0"/>
                <a:cs typeface="Times New Roman" panose="02020603050405020304" pitchFamily="18" charset="0"/>
              </a:rPr>
              <a:t>-</a:t>
            </a:r>
            <a:r>
              <a:rPr lang="en-US" sz="3200" b="1" dirty="0" err="1">
                <a:solidFill>
                  <a:srgbClr val="7030A0"/>
                </a:solidFill>
                <a:latin typeface="Times New Roman" panose="02020603050405020304" pitchFamily="18" charset="0"/>
                <a:cs typeface="Times New Roman" panose="02020603050405020304" pitchFamily="18" charset="0"/>
              </a:rPr>
              <a:t>tê</a:t>
            </a:r>
            <a:r>
              <a:rPr lang="en-US" sz="3200" b="1" dirty="0">
                <a:solidFill>
                  <a:srgbClr val="7030A0"/>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867223" y="4623822"/>
            <a:ext cx="4906799" cy="185201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Là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nhát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gan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biếng</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363395" y="2484873"/>
            <a:ext cx="5292799" cy="137552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Là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khát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vọng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tưởng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bằng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tự</a:t>
            </a:r>
            <a:r>
              <a:rPr lang="en-US" sz="3200" dirty="0">
                <a:solidFill>
                  <a:srgbClr val="7030A0"/>
                </a:solidFill>
                <a:latin typeface="Times New Roman" panose="02020603050405020304" pitchFamily="18" charset="0"/>
                <a:cs typeface="Times New Roman" panose="02020603050405020304" pitchFamily="18" charset="0"/>
              </a:rPr>
              <a:t> do </a:t>
            </a:r>
            <a:r>
              <a:rPr lang="en-US" sz="3200" dirty="0" err="1">
                <a:solidFill>
                  <a:srgbClr val="7030A0"/>
                </a:solidFill>
                <a:latin typeface="Times New Roman" panose="02020603050405020304" pitchFamily="18" charset="0"/>
                <a:cs typeface="Times New Roman" panose="02020603050405020304" pitchFamily="18" charset="0"/>
              </a:rPr>
              <a:t>cho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mọi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889587" y="2460907"/>
            <a:ext cx="5078076" cy="137552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tướng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gầy</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gò</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lênh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khênh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cưỡi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trên</a:t>
            </a:r>
            <a:r>
              <a:rPr lang="en-US" sz="3200" dirty="0">
                <a:solidFill>
                  <a:srgbClr val="7030A0"/>
                </a:solidFill>
                <a:latin typeface="Times New Roman" panose="02020603050405020304" pitchFamily="18" charset="0"/>
                <a:cs typeface="Times New Roman" panose="02020603050405020304" pitchFamily="18" charset="0"/>
              </a:rPr>
              <a:t> con </a:t>
            </a:r>
            <a:r>
              <a:rPr lang="en-US" sz="3200" dirty="0" err="1">
                <a:solidFill>
                  <a:srgbClr val="7030A0"/>
                </a:solidFill>
                <a:latin typeface="Times New Roman" panose="02020603050405020304" pitchFamily="18" charset="0"/>
                <a:cs typeface="Times New Roman" panose="02020603050405020304" pitchFamily="18" charset="0"/>
              </a:rPr>
              <a:t>ngựa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còm</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363396" y="4623822"/>
            <a:ext cx="5398339" cy="171922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mê</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muội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hoang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tưởng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đọc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quá</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nhiều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truyện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kiếm</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hiệp</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4888885" y="5908283"/>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291464" y="3277504"/>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040856" y="5715483"/>
            <a:ext cx="804743"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56992" y="3345432"/>
            <a:ext cx="804743" cy="707197"/>
          </a:xfrm>
          <a:prstGeom prst="rect">
            <a:avLst/>
          </a:prstGeom>
        </p:spPr>
      </p:pic>
      <p:sp>
        <p:nvSpPr>
          <p:cNvPr id="16" name="5-Point Star 15">
            <a:hlinkClick r:id="rId14" action="ppaction://hlinksldjump"/>
          </p:cNvPr>
          <p:cNvSpPr/>
          <p:nvPr/>
        </p:nvSpPr>
        <p:spPr>
          <a:xfrm>
            <a:off x="10731976" y="1280775"/>
            <a:ext cx="1422501" cy="1097280"/>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0632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13000"/>
            </a:blip>
            <a:stretch>
              <a:fillRect l="-1712" t="-19965" b="-507"/>
            </a:stretch>
          </a:blipFill>
        </p:spPr>
        <p:txBody>
          <a:bodyPr/>
          <a:lstStyle/>
          <a:p>
            <a:endParaRPr lang="en-US" sz="1200"/>
          </a:p>
        </p:txBody>
      </p:sp>
      <p:sp>
        <p:nvSpPr>
          <p:cNvPr id="8" name="Rounded Rectangle 7"/>
          <p:cNvSpPr/>
          <p:nvPr/>
        </p:nvSpPr>
        <p:spPr>
          <a:xfrm>
            <a:off x="4622800" y="-533400"/>
            <a:ext cx="7092627" cy="19812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000" b="1" dirty="0">
                <a:solidFill>
                  <a:srgbClr val="C00000"/>
                </a:solidFill>
                <a:latin typeface="Arial" panose="020B0604020202020204" pitchFamily="34" charset="0"/>
                <a:cs typeface="Arial" panose="020B0604020202020204" pitchFamily="34" charset="0"/>
              </a:rPr>
              <a:t>NHIỆM VỤ HỌC TẬP</a:t>
            </a:r>
          </a:p>
        </p:txBody>
      </p:sp>
      <p:sp>
        <p:nvSpPr>
          <p:cNvPr id="10" name="Rounded Rectangle 9"/>
          <p:cNvSpPr/>
          <p:nvPr/>
        </p:nvSpPr>
        <p:spPr>
          <a:xfrm>
            <a:off x="3759200" y="1022159"/>
            <a:ext cx="8077200" cy="5309208"/>
          </a:xfrm>
          <a:prstGeom prst="roundRect">
            <a:avLst>
              <a:gd name="adj" fmla="val 12867"/>
            </a:avLst>
          </a:prstGeom>
          <a:solidFill>
            <a:schemeClr val="bg1"/>
          </a:solidFill>
          <a:ln w="38100">
            <a:solidFill>
              <a:srgbClr val="5CA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vi-VN" sz="2667" b="1" dirty="0">
              <a:solidFill>
                <a:srgbClr val="5CA63B"/>
              </a:solidFill>
              <a:cs typeface="Arial" panose="020B0604020202020204" pitchFamily="34" charset="0"/>
            </a:endParaRPr>
          </a:p>
          <a:p>
            <a:pPr algn="just">
              <a:lnSpc>
                <a:spcPct val="150000"/>
              </a:lnSpc>
            </a:pPr>
            <a:r>
              <a:rPr lang="en-US" sz="2933" dirty="0">
                <a:solidFill>
                  <a:schemeClr val="tx1"/>
                </a:solidFill>
                <a:cs typeface="Arial" panose="020B0604020202020204" pitchFamily="34" charset="0"/>
              </a:rPr>
              <a:t>NHÓM 1: </a:t>
            </a:r>
            <a:r>
              <a:rPr lang="en-US" sz="2933" dirty="0" err="1">
                <a:solidFill>
                  <a:schemeClr val="tx1"/>
                </a:solidFill>
                <a:cs typeface="Arial" panose="020B0604020202020204" pitchFamily="34" charset="0"/>
              </a:rPr>
              <a:t>Tìm</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hiểu</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thông</a:t>
            </a:r>
            <a:r>
              <a:rPr lang="en-US" sz="2933" dirty="0">
                <a:solidFill>
                  <a:schemeClr val="tx1"/>
                </a:solidFill>
                <a:cs typeface="Arial" panose="020B0604020202020204" pitchFamily="34" charset="0"/>
              </a:rPr>
              <a:t> tin </a:t>
            </a:r>
            <a:r>
              <a:rPr lang="en-US" sz="2933" dirty="0" err="1">
                <a:solidFill>
                  <a:schemeClr val="tx1"/>
                </a:solidFill>
                <a:cs typeface="Arial" panose="020B0604020202020204" pitchFamily="34" charset="0"/>
              </a:rPr>
              <a:t>về</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tác</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giả</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Xéc</a:t>
            </a:r>
            <a:r>
              <a:rPr lang="en-US" sz="2933" dirty="0">
                <a:solidFill>
                  <a:schemeClr val="tx1"/>
                </a:solidFill>
                <a:cs typeface="Arial" panose="020B0604020202020204" pitchFamily="34" charset="0"/>
              </a:rPr>
              <a:t> –Van -</a:t>
            </a:r>
            <a:r>
              <a:rPr lang="en-US" sz="2933" dirty="0" err="1">
                <a:solidFill>
                  <a:schemeClr val="tx1"/>
                </a:solidFill>
                <a:cs typeface="Arial" panose="020B0604020202020204" pitchFamily="34" charset="0"/>
              </a:rPr>
              <a:t>Tét</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Tên</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năm</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sinh</a:t>
            </a:r>
            <a:r>
              <a:rPr lang="en-US" sz="2933" dirty="0">
                <a:solidFill>
                  <a:schemeClr val="tx1"/>
                </a:solidFill>
                <a:cs typeface="Arial" panose="020B0604020202020204" pitchFamily="34" charset="0"/>
              </a:rPr>
              <a:t> – </a:t>
            </a:r>
            <a:r>
              <a:rPr lang="en-US" sz="2933" dirty="0" err="1">
                <a:solidFill>
                  <a:schemeClr val="tx1"/>
                </a:solidFill>
                <a:cs typeface="Arial" panose="020B0604020202020204" pitchFamily="34" charset="0"/>
              </a:rPr>
              <a:t>mất</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quê</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quán</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những</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nét</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chính</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về</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cuộc</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đời</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sự</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nghiệp</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phong</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cách</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sáng</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tác</a:t>
            </a:r>
            <a:r>
              <a:rPr lang="en-US" sz="2933" dirty="0">
                <a:solidFill>
                  <a:schemeClr val="tx1"/>
                </a:solidFill>
                <a:cs typeface="Arial" panose="020B0604020202020204" pitchFamily="34" charset="0"/>
              </a:rPr>
              <a:t>)</a:t>
            </a:r>
          </a:p>
          <a:p>
            <a:pPr algn="just">
              <a:lnSpc>
                <a:spcPct val="150000"/>
              </a:lnSpc>
            </a:pPr>
            <a:r>
              <a:rPr lang="en-US" sz="2933" dirty="0">
                <a:solidFill>
                  <a:schemeClr val="tx1"/>
                </a:solidFill>
                <a:cs typeface="Arial" panose="020B0604020202020204" pitchFamily="34" charset="0"/>
              </a:rPr>
              <a:t>NHÓM 2: </a:t>
            </a:r>
            <a:r>
              <a:rPr lang="en-US" sz="2933" dirty="0" err="1">
                <a:solidFill>
                  <a:schemeClr val="tx1"/>
                </a:solidFill>
                <a:cs typeface="Arial" panose="020B0604020202020204" pitchFamily="34" charset="0"/>
              </a:rPr>
              <a:t>Tìm</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hiểu</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về</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đoạn</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trích</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Đánh</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nhau</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với</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cối</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xay</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gió</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Gợi</a:t>
            </a:r>
            <a:r>
              <a:rPr lang="en-US" sz="2933" dirty="0">
                <a:solidFill>
                  <a:schemeClr val="tx1"/>
                </a:solidFill>
                <a:cs typeface="Arial" panose="020B0604020202020204" pitchFamily="34" charset="0"/>
              </a:rPr>
              <a:t> ý: </a:t>
            </a:r>
            <a:r>
              <a:rPr lang="en-US" sz="2933" dirty="0" err="1">
                <a:solidFill>
                  <a:schemeClr val="tx1"/>
                </a:solidFill>
                <a:cs typeface="Arial" panose="020B0604020202020204" pitchFamily="34" charset="0"/>
              </a:rPr>
              <a:t>tìm</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hiểu</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xuất</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xứ</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thể</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loại</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cốt</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truyện</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nhân</a:t>
            </a:r>
            <a:r>
              <a:rPr lang="en-US" sz="2933" dirty="0">
                <a:solidFill>
                  <a:schemeClr val="tx1"/>
                </a:solidFill>
                <a:cs typeface="Arial" panose="020B0604020202020204" pitchFamily="34" charset="0"/>
              </a:rPr>
              <a:t> </a:t>
            </a:r>
            <a:r>
              <a:rPr lang="en-US" sz="2933" dirty="0" err="1">
                <a:solidFill>
                  <a:schemeClr val="tx1"/>
                </a:solidFill>
                <a:cs typeface="Arial" panose="020B0604020202020204" pitchFamily="34" charset="0"/>
              </a:rPr>
              <a:t>vật</a:t>
            </a:r>
            <a:r>
              <a:rPr lang="en-US" sz="2933" dirty="0">
                <a:solidFill>
                  <a:schemeClr val="tx1"/>
                </a:solidFill>
                <a:cs typeface="Arial" panose="020B0604020202020204" pitchFamily="34" charset="0"/>
              </a:rPr>
              <a:t>,…)</a:t>
            </a:r>
            <a:endParaRPr lang="vi-VN" sz="2933" dirty="0">
              <a:solidFill>
                <a:schemeClr val="tx1"/>
              </a:solidFill>
              <a:cs typeface="Arial" panose="020B0604020202020204" pitchFamily="34" charset="0"/>
            </a:endParaRPr>
          </a:p>
        </p:txBody>
      </p:sp>
      <p:pic>
        <p:nvPicPr>
          <p:cNvPr id="4" name="Picture 3">
            <a:extLst>
              <a:ext uri="{FF2B5EF4-FFF2-40B4-BE49-F238E27FC236}">
                <a16:creationId xmlns:a16="http://schemas.microsoft.com/office/drawing/2014/main" id="{270AD409-CC6E-97F6-DD69-A5BFDAD708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170" y="1466082"/>
            <a:ext cx="2879197" cy="3581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6926332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69"/>
            <a:ext cx="10526728" cy="202108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5: Dòng nào thể hiện đầy đủ kết quả cuộc đánh nhau của Đôn Ki-hô-tê với cối xay gió?</a:t>
            </a:r>
            <a:endParaRPr lang="en-US" sz="3200" b="1"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78151" y="4623822"/>
            <a:ext cx="5295872" cy="167575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Cả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ngựa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văng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ra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xa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ngựa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toạc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nửa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vai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ngọn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gãy</a:t>
            </a:r>
            <a:r>
              <a:rPr lang="en-US" sz="3200" dirty="0">
                <a:solidFill>
                  <a:srgbClr val="7030A0"/>
                </a:solidFill>
                <a:latin typeface="Times New Roman" panose="02020603050405020304" pitchFamily="18" charset="0"/>
                <a:cs typeface="Times New Roman" panose="02020603050405020304" pitchFamily="18" charset="0"/>
              </a:rPr>
              <a:t> tan </a:t>
            </a:r>
            <a:r>
              <a:rPr lang="en-US" sz="3200" dirty="0" err="1">
                <a:solidFill>
                  <a:srgbClr val="7030A0"/>
                </a:solidFill>
                <a:latin typeface="Times New Roman" panose="02020603050405020304" pitchFamily="18" charset="0"/>
                <a:cs typeface="Times New Roman" panose="02020603050405020304" pitchFamily="18" charset="0"/>
              </a:rPr>
              <a:t>tành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363395" y="2706424"/>
            <a:ext cx="5217268" cy="1452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Ngọn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gãy</a:t>
            </a:r>
            <a:r>
              <a:rPr lang="en-US" sz="3200" dirty="0">
                <a:solidFill>
                  <a:srgbClr val="7030A0"/>
                </a:solidFill>
                <a:latin typeface="Times New Roman" panose="02020603050405020304" pitchFamily="18" charset="0"/>
                <a:cs typeface="Times New Roman" panose="02020603050405020304" pitchFamily="18" charset="0"/>
              </a:rPr>
              <a:t> tan </a:t>
            </a:r>
            <a:r>
              <a:rPr lang="en-US" sz="3200" dirty="0" err="1">
                <a:solidFill>
                  <a:srgbClr val="7030A0"/>
                </a:solidFill>
                <a:latin typeface="Times New Roman" panose="02020603050405020304" pitchFamily="18" charset="0"/>
                <a:cs typeface="Times New Roman" panose="02020603050405020304" pitchFamily="18" charset="0"/>
              </a:rPr>
              <a:t>tành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chiếc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mũ</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văng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ra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xa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thanh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kiếm</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mẻ</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500515" y="2682458"/>
            <a:ext cx="5295872" cy="1452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Chiến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khiên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vỡ</a:t>
            </a:r>
            <a:r>
              <a:rPr lang="en-US" sz="3200" dirty="0">
                <a:solidFill>
                  <a:srgbClr val="7030A0"/>
                </a:solidFill>
                <a:latin typeface="Times New Roman" panose="02020603050405020304" pitchFamily="18" charset="0"/>
                <a:cs typeface="Times New Roman" panose="02020603050405020304" pitchFamily="18" charset="0"/>
              </a:rPr>
              <a:t> tan </a:t>
            </a:r>
            <a:r>
              <a:rPr lang="en-US" sz="3200" dirty="0" err="1">
                <a:solidFill>
                  <a:srgbClr val="7030A0"/>
                </a:solidFill>
                <a:latin typeface="Times New Roman" panose="02020603050405020304" pitchFamily="18" charset="0"/>
                <a:cs typeface="Times New Roman" panose="02020603050405020304" pitchFamily="18" charset="0"/>
              </a:rPr>
              <a:t>tành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ngọn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quằn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ngựa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việc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gì</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363396" y="4623821"/>
            <a:ext cx="5217267" cy="155559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Ngọn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gãy</a:t>
            </a:r>
            <a:r>
              <a:rPr lang="en-US" sz="3200" dirty="0">
                <a:solidFill>
                  <a:srgbClr val="7030A0"/>
                </a:solidFill>
                <a:latin typeface="Times New Roman" panose="02020603050405020304" pitchFamily="18" charset="0"/>
                <a:cs typeface="Times New Roman" panose="02020603050405020304" pitchFamily="18" charset="0"/>
              </a:rPr>
              <a:t> tan </a:t>
            </a:r>
            <a:r>
              <a:rPr lang="en-US" sz="3200" dirty="0" err="1">
                <a:solidFill>
                  <a:srgbClr val="7030A0"/>
                </a:solidFill>
                <a:latin typeface="Times New Roman" panose="02020603050405020304" pitchFamily="18" charset="0"/>
                <a:cs typeface="Times New Roman" panose="02020603050405020304" pitchFamily="18" charset="0"/>
              </a:rPr>
              <a:t>tành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chiếc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khiên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vỡ</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đôi</a:t>
            </a:r>
            <a:r>
              <a:rPr lang="en-US" sz="3200" dirty="0">
                <a:solidFill>
                  <a:srgbClr val="7030A0"/>
                </a:solidFill>
                <a:latin typeface="Times New Roman" panose="02020603050405020304" pitchFamily="18" charset="0"/>
                <a:cs typeface="Times New Roman" panose="02020603050405020304" pitchFamily="18" charset="0"/>
              </a:rPr>
              <a:t>, con </a:t>
            </a:r>
            <a:r>
              <a:rPr lang="en-US" sz="3200" dirty="0" err="1">
                <a:solidFill>
                  <a:srgbClr val="7030A0"/>
                </a:solidFill>
                <a:latin typeface="Times New Roman" panose="02020603050405020304" pitchFamily="18" charset="0"/>
                <a:cs typeface="Times New Roman" panose="02020603050405020304" pitchFamily="18" charset="0"/>
              </a:rPr>
              <a:t>ngựa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bị</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què</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chân</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5169267" y="5591513"/>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023310" y="3360048"/>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82370" y="5584593"/>
            <a:ext cx="855662"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82370" y="3645562"/>
            <a:ext cx="855662" cy="707197"/>
          </a:xfrm>
          <a:prstGeom prst="rect">
            <a:avLst/>
          </a:prstGeom>
        </p:spPr>
      </p:pic>
      <p:sp>
        <p:nvSpPr>
          <p:cNvPr id="16" name="5-Point Star 15">
            <a:hlinkClick r:id="rId14" action="ppaction://hlinksldjump"/>
          </p:cNvPr>
          <p:cNvSpPr/>
          <p:nvPr/>
        </p:nvSpPr>
        <p:spPr>
          <a:xfrm>
            <a:off x="10769499" y="1115717"/>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5186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69"/>
            <a:ext cx="10526728" cy="202108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6: </a:t>
            </a:r>
            <a:r>
              <a:rPr lang="en-US" sz="3200" b="1" dirty="0" err="1">
                <a:solidFill>
                  <a:srgbClr val="7030A0"/>
                </a:solidFill>
                <a:latin typeface="Times New Roman" panose="02020603050405020304" pitchFamily="18" charset="0"/>
                <a:cs typeface="Times New Roman" panose="02020603050405020304" pitchFamily="18" charset="0"/>
              </a:rPr>
              <a:t>Dòng</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nào</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thuật</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đúng</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tình</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trạng</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của</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Đôn</a:t>
            </a:r>
            <a:r>
              <a:rPr lang="en-US" sz="3200" b="1" dirty="0">
                <a:solidFill>
                  <a:srgbClr val="7030A0"/>
                </a:solidFill>
                <a:latin typeface="Times New Roman" panose="02020603050405020304" pitchFamily="18" charset="0"/>
                <a:cs typeface="Times New Roman" panose="02020603050405020304" pitchFamily="18" charset="0"/>
              </a:rPr>
              <a:t> Ki-</a:t>
            </a:r>
            <a:r>
              <a:rPr lang="en-US" sz="3200" b="1" dirty="0" err="1">
                <a:solidFill>
                  <a:srgbClr val="7030A0"/>
                </a:solidFill>
                <a:latin typeface="Times New Roman" panose="02020603050405020304" pitchFamily="18" charset="0"/>
                <a:cs typeface="Times New Roman" panose="02020603050405020304" pitchFamily="18" charset="0"/>
              </a:rPr>
              <a:t>hô</a:t>
            </a:r>
            <a:r>
              <a:rPr lang="en-US" sz="3200" b="1" dirty="0">
                <a:solidFill>
                  <a:srgbClr val="7030A0"/>
                </a:solidFill>
                <a:latin typeface="Times New Roman" panose="02020603050405020304" pitchFamily="18" charset="0"/>
                <a:cs typeface="Times New Roman" panose="02020603050405020304" pitchFamily="18" charset="0"/>
              </a:rPr>
              <a:t>-</a:t>
            </a:r>
            <a:r>
              <a:rPr lang="en-US" sz="3200" b="1" dirty="0" err="1">
                <a:solidFill>
                  <a:srgbClr val="7030A0"/>
                </a:solidFill>
                <a:latin typeface="Times New Roman" panose="02020603050405020304" pitchFamily="18" charset="0"/>
                <a:cs typeface="Times New Roman" panose="02020603050405020304" pitchFamily="18" charset="0"/>
              </a:rPr>
              <a:t>tê</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sau</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khi</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đánh</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nhau</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với</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cối</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xay</a:t>
            </a:r>
            <a:r>
              <a:rPr lang="en-US" sz="3200" b="1" dirty="0">
                <a:solidFill>
                  <a:srgbClr val="7030A0"/>
                </a:solidFill>
                <a:latin typeface="Times New Roman" panose="02020603050405020304" pitchFamily="18" charset="0"/>
                <a:cs typeface="Times New Roman" panose="02020603050405020304" pitchFamily="18" charset="0"/>
              </a:rPr>
              <a:t> </a:t>
            </a:r>
            <a:r>
              <a:rPr lang="en-US" sz="3200" b="1" dirty="0" err="1">
                <a:solidFill>
                  <a:srgbClr val="7030A0"/>
                </a:solidFill>
                <a:latin typeface="Times New Roman" panose="02020603050405020304" pitchFamily="18" charset="0"/>
                <a:cs typeface="Times New Roman" panose="02020603050405020304" pitchFamily="18" charset="0"/>
              </a:rPr>
              <a:t>gió</a:t>
            </a:r>
            <a:r>
              <a:rPr lang="en-US" sz="3200" b="1" dirty="0">
                <a:solidFill>
                  <a:srgbClr val="7030A0"/>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478151" y="4623822"/>
            <a:ext cx="5295872" cy="193098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7030A0"/>
                </a:solidFill>
                <a:latin typeface="Times New Roman" panose="02020603050405020304" pitchFamily="18" charset="0"/>
                <a:cs typeface="Times New Roman" panose="02020603050405020304" pitchFamily="18" charset="0"/>
              </a:rPr>
              <a:t>C. </a:t>
            </a:r>
            <a:r>
              <a:rPr lang="en-US" sz="2800" dirty="0" err="1">
                <a:solidFill>
                  <a:srgbClr val="7030A0"/>
                </a:solidFill>
                <a:latin typeface="Times New Roman" panose="02020603050405020304" pitchFamily="18" charset="0"/>
                <a:cs typeface="Times New Roman" panose="02020603050405020304" pitchFamily="18" charset="0"/>
              </a:rPr>
              <a:t>Nằm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không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quậy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được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giám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nâng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dậy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đỡ</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nhưng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không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ngay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ngắn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được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vì</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đau</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363395" y="2706424"/>
            <a:ext cx="5217268" cy="1452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7030A0"/>
                </a:solidFill>
                <a:latin typeface="Times New Roman" panose="02020603050405020304" pitchFamily="18" charset="0"/>
                <a:cs typeface="Times New Roman" panose="02020603050405020304" pitchFamily="18" charset="0"/>
              </a:rPr>
              <a:t>B. </a:t>
            </a:r>
            <a:r>
              <a:rPr lang="en-US" sz="2800" dirty="0" err="1">
                <a:solidFill>
                  <a:srgbClr val="7030A0"/>
                </a:solidFill>
                <a:latin typeface="Times New Roman" panose="02020603050405020304" pitchFamily="18" charset="0"/>
                <a:cs typeface="Times New Roman" panose="02020603050405020304" pitchFamily="18" charset="0"/>
              </a:rPr>
              <a:t>Vùng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dậy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ngay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nhảy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tiếp</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rất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hùng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dũng</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500515" y="2682458"/>
            <a:ext cx="5295872" cy="16703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7030A0"/>
                </a:solidFill>
                <a:latin typeface="Times New Roman" panose="02020603050405020304" pitchFamily="18" charset="0"/>
                <a:cs typeface="Times New Roman" panose="02020603050405020304" pitchFamily="18" charset="0"/>
              </a:rPr>
              <a:t>A. </a:t>
            </a:r>
            <a:r>
              <a:rPr lang="en-US" sz="2800" dirty="0" err="1">
                <a:solidFill>
                  <a:srgbClr val="7030A0"/>
                </a:solidFill>
                <a:latin typeface="Times New Roman" panose="02020603050405020304" pitchFamily="18" charset="0"/>
                <a:cs typeface="Times New Roman" panose="02020603050405020304" pitchFamily="18" charset="0"/>
              </a:rPr>
              <a:t>Nằm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không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quậy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mong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nàng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Đuyn</a:t>
            </a:r>
            <a:r>
              <a:rPr lang="en-US" sz="2800" dirty="0">
                <a:solidFill>
                  <a:srgbClr val="7030A0"/>
                </a:solidFill>
                <a:latin typeface="Times New Roman" panose="02020603050405020304" pitchFamily="18" charset="0"/>
                <a:cs typeface="Times New Roman" panose="02020603050405020304" pitchFamily="18" charset="0"/>
              </a:rPr>
              <a:t>-xi-</a:t>
            </a:r>
            <a:r>
              <a:rPr lang="en-US" sz="2800" dirty="0" err="1">
                <a:solidFill>
                  <a:srgbClr val="7030A0"/>
                </a:solidFill>
                <a:latin typeface="Times New Roman" panose="02020603050405020304" pitchFamily="18" charset="0"/>
                <a:cs typeface="Times New Roman" panose="02020603050405020304" pitchFamily="18" charset="0"/>
              </a:rPr>
              <a:t>nê</a:t>
            </a:r>
            <a:r>
              <a:rPr lang="en-US" sz="2800" dirty="0">
                <a:solidFill>
                  <a:srgbClr val="7030A0"/>
                </a:solidFill>
                <a:latin typeface="Times New Roman" panose="02020603050405020304" pitchFamily="18" charset="0"/>
                <a:cs typeface="Times New Roman" panose="02020603050405020304" pitchFamily="18" charset="0"/>
              </a:rPr>
              <a:t>-a </a:t>
            </a:r>
            <a:r>
              <a:rPr lang="en-US" sz="2800" dirty="0" err="1">
                <a:solidFill>
                  <a:srgbClr val="7030A0"/>
                </a:solidFill>
                <a:latin typeface="Times New Roman" panose="02020603050405020304" pitchFamily="18" charset="0"/>
                <a:cs typeface="Times New Roman" panose="02020603050405020304" pitchFamily="18" charset="0"/>
              </a:rPr>
              <a:t>cứu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giúp</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có</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sức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mạnh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nhảy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phắt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tiếp</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363396" y="4623821"/>
            <a:ext cx="5217267" cy="155559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7030A0"/>
                </a:solidFill>
                <a:latin typeface="Times New Roman" panose="02020603050405020304" pitchFamily="18" charset="0"/>
                <a:cs typeface="Times New Roman" panose="02020603050405020304" pitchFamily="18" charset="0"/>
              </a:rPr>
              <a:t>D. </a:t>
            </a:r>
            <a:r>
              <a:rPr lang="en-US" sz="2800" dirty="0" err="1">
                <a:solidFill>
                  <a:srgbClr val="7030A0"/>
                </a:solidFill>
                <a:latin typeface="Times New Roman" panose="02020603050405020304" pitchFamily="18" charset="0"/>
                <a:cs typeface="Times New Roman" panose="02020603050405020304" pitchFamily="18" charset="0"/>
              </a:rPr>
              <a:t>Nằm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không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quậy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rồi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sức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vùng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đứng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nhảy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ngựa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về</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cảng</a:t>
            </a:r>
            <a:r>
              <a:rPr lang="en-US" sz="2800" dirty="0">
                <a:solidFill>
                  <a:srgbClr val="7030A0"/>
                </a:solidFill>
                <a:latin typeface="Times New Roman" panose="02020603050405020304" pitchFamily="18" charset="0"/>
                <a:cs typeface="Times New Roman" panose="02020603050405020304" pitchFamily="18" charset="0"/>
              </a:rPr>
              <a:t> La-pi-</a:t>
            </a:r>
            <a:r>
              <a:rPr lang="en-US" sz="2800" dirty="0" err="1">
                <a:solidFill>
                  <a:srgbClr val="7030A0"/>
                </a:solidFill>
                <a:latin typeface="Times New Roman" panose="02020603050405020304" pitchFamily="18" charset="0"/>
                <a:cs typeface="Times New Roman" panose="02020603050405020304" pitchFamily="18" charset="0"/>
              </a:rPr>
              <a:t>xê</a:t>
            </a:r>
            <a:r>
              <a:rPr lang="en-US" sz="2800" dirty="0">
                <a:solidFill>
                  <a:srgbClr val="7030A0"/>
                </a:solidFill>
                <a:latin typeface="Times New Roman" panose="02020603050405020304" pitchFamily="18" charset="0"/>
                <a:cs typeface="Times New Roman" panose="02020603050405020304" pitchFamily="18" charset="0"/>
              </a:rPr>
              <a:t>.</a:t>
            </a: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5023310" y="5938191"/>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38123" y="3816250"/>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82370" y="5584593"/>
            <a:ext cx="855662"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82370" y="3645562"/>
            <a:ext cx="855662" cy="707197"/>
          </a:xfrm>
          <a:prstGeom prst="rect">
            <a:avLst/>
          </a:prstGeom>
        </p:spPr>
      </p:pic>
      <p:sp>
        <p:nvSpPr>
          <p:cNvPr id="16" name="5-Point Star 15">
            <a:hlinkClick r:id="rId14" action="ppaction://hlinksldjump"/>
          </p:cNvPr>
          <p:cNvSpPr/>
          <p:nvPr/>
        </p:nvSpPr>
        <p:spPr>
          <a:xfrm>
            <a:off x="10769499" y="1225984"/>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0333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70"/>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7: Biện pháp nghệ thuật nào</a:t>
            </a:r>
            <a:r>
              <a:rPr lang="vi-VN" sz="3200" b="1" u="sng" dirty="0">
                <a:solidFill>
                  <a:srgbClr val="7030A0"/>
                </a:solidFill>
                <a:latin typeface="Times New Roman" panose="02020603050405020304" pitchFamily="18" charset="0"/>
                <a:cs typeface="Times New Roman" panose="02020603050405020304" pitchFamily="18" charset="0"/>
              </a:rPr>
              <a:t> không</a:t>
            </a:r>
            <a:r>
              <a:rPr lang="vi-VN" sz="3200" b="1" dirty="0">
                <a:solidFill>
                  <a:srgbClr val="7030A0"/>
                </a:solidFill>
                <a:latin typeface="Times New Roman" panose="02020603050405020304" pitchFamily="18" charset="0"/>
                <a:cs typeface="Times New Roman" panose="02020603050405020304" pitchFamily="18" charset="0"/>
              </a:rPr>
              <a:t> chính xác về cách mà nhà văn dùng để làm nổi bật cá tính của Xan-chô Pan-xa và Đôn Ki-hô-tê</a:t>
            </a:r>
            <a:endParaRPr lang="en-US" sz="3200" b="1"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110221" y="1972214"/>
            <a:ext cx="4906799" cy="142550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Sử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dụng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biện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pháp</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tương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phản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đối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lập</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130615" y="1953534"/>
            <a:ext cx="4906799" cy="142398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Để</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tự</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bộc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lộ</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mình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1110218" y="4001746"/>
            <a:ext cx="4906799" cy="14319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Để</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này</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đánh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về</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khác</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096000" y="4013736"/>
            <a:ext cx="4906799" cy="141935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Trực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tiếp</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đưa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ra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đánh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giá</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về</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vật</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8815" y="2712718"/>
            <a:ext cx="805723" cy="93393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4613" y="4791280"/>
            <a:ext cx="732404" cy="622397"/>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68745" y="4578864"/>
            <a:ext cx="804743" cy="822074"/>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68745" y="2538058"/>
            <a:ext cx="732592" cy="849167"/>
          </a:xfrm>
          <a:prstGeom prst="rect">
            <a:avLst/>
          </a:prstGeom>
        </p:spPr>
      </p:pic>
      <p:sp>
        <p:nvSpPr>
          <p:cNvPr id="16" name="5-Point Star 15">
            <a:hlinkClick r:id="rId13" action="ppaction://hlinksldjump"/>
          </p:cNvPr>
          <p:cNvSpPr/>
          <p:nvPr/>
        </p:nvSpPr>
        <p:spPr>
          <a:xfrm>
            <a:off x="10704911" y="1325723"/>
            <a:ext cx="1422501" cy="1106905"/>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6271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6" y="199870"/>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7030A0"/>
                </a:solidFill>
                <a:latin typeface="Times New Roman" panose="02020603050405020304" pitchFamily="18" charset="0"/>
                <a:cs typeface="Times New Roman" panose="02020603050405020304" pitchFamily="18" charset="0"/>
              </a:rPr>
              <a:t>Câu 8: Đặc điểm nào sau đây không đúng về nhân vật Xan-chô Pan-xa?</a:t>
            </a:r>
            <a:endParaRPr lang="en-US" sz="3200" b="1"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110221" y="1972214"/>
            <a:ext cx="4906799" cy="142550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Xuất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từ</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dân</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2" name="Rectangle 41"/>
          <p:cNvSpPr/>
          <p:nvPr/>
        </p:nvSpPr>
        <p:spPr>
          <a:xfrm>
            <a:off x="6130615" y="1953534"/>
            <a:ext cx="5304198" cy="142398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Là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suy</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nghĩ</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tỉnh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thực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dụng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tỉnh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táo</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1110218" y="4001746"/>
            <a:ext cx="4906799" cy="14319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tướng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béo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lùn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cưỡi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trên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lưng</a:t>
            </a:r>
            <a:r>
              <a:rPr lang="en-US" sz="3200" dirty="0">
                <a:solidFill>
                  <a:srgbClr val="7030A0"/>
                </a:solidFill>
                <a:latin typeface="Times New Roman" panose="02020603050405020304" pitchFamily="18" charset="0"/>
                <a:cs typeface="Times New Roman" panose="02020603050405020304" pitchFamily="18" charset="0"/>
              </a:rPr>
              <a:t> con </a:t>
            </a:r>
            <a:r>
              <a:rPr lang="en-US" sz="3200" dirty="0" err="1">
                <a:solidFill>
                  <a:srgbClr val="7030A0"/>
                </a:solidFill>
                <a:latin typeface="Times New Roman" panose="02020603050405020304" pitchFamily="18" charset="0"/>
                <a:cs typeface="Times New Roman" panose="02020603050405020304" pitchFamily="18" charset="0"/>
              </a:rPr>
              <a:t>lừa</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096000" y="4013736"/>
            <a:ext cx="5484663" cy="141935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Là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dũng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cảm</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thích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sống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phiêu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lưu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hiểm</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8815" y="2712718"/>
            <a:ext cx="805723" cy="93393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4613" y="4791280"/>
            <a:ext cx="732404" cy="622397"/>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54903" y="4691441"/>
            <a:ext cx="804743" cy="822074"/>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89827" y="2620076"/>
            <a:ext cx="732592" cy="849167"/>
          </a:xfrm>
          <a:prstGeom prst="rect">
            <a:avLst/>
          </a:prstGeom>
        </p:spPr>
      </p:pic>
      <p:sp>
        <p:nvSpPr>
          <p:cNvPr id="16" name="5-Point Star 15">
            <a:hlinkClick r:id="rId13" action="ppaction://hlinksldjump"/>
          </p:cNvPr>
          <p:cNvSpPr/>
          <p:nvPr/>
        </p:nvSpPr>
        <p:spPr>
          <a:xfrm>
            <a:off x="10769499" y="854656"/>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0621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794135" y="1544645"/>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err="1">
                <a:solidFill>
                  <a:srgbClr val="7030A0"/>
                </a:solidFill>
                <a:latin typeface="Times New Roman" panose="02020603050405020304" pitchFamily="18" charset="0"/>
                <a:cs typeface="Times New Roman" panose="02020603050405020304" pitchFamily="18" charset="0"/>
              </a:rPr>
              <a:t>Câu</a:t>
            </a:r>
            <a:r>
              <a:rPr lang="en-US" sz="4400" b="1" dirty="0">
                <a:solidFill>
                  <a:srgbClr val="7030A0"/>
                </a:solidFill>
                <a:latin typeface="Times New Roman" panose="02020603050405020304" pitchFamily="18" charset="0"/>
                <a:cs typeface="Times New Roman" panose="02020603050405020304" pitchFamily="18" charset="0"/>
              </a:rPr>
              <a:t> 9 - </a:t>
            </a:r>
            <a:r>
              <a:rPr lang="en-US" sz="4400" b="1" dirty="0" err="1">
                <a:solidFill>
                  <a:srgbClr val="7030A0"/>
                </a:solidFill>
                <a:latin typeface="Times New Roman" panose="02020603050405020304" pitchFamily="18" charset="0"/>
                <a:cs typeface="Times New Roman" panose="02020603050405020304" pitchFamily="18" charset="0"/>
              </a:rPr>
              <a:t>Vòng</a:t>
            </a:r>
            <a:r>
              <a:rPr lang="en-US" sz="4400" b="1" dirty="0">
                <a:solidFill>
                  <a:srgbClr val="7030A0"/>
                </a:solidFill>
                <a:latin typeface="Times New Roman" panose="02020603050405020304" pitchFamily="18" charset="0"/>
                <a:cs typeface="Times New Roman" panose="02020603050405020304" pitchFamily="18" charset="0"/>
              </a:rPr>
              <a:t> quay may </a:t>
            </a:r>
            <a:r>
              <a:rPr lang="en-US" sz="4400" b="1" dirty="0" err="1">
                <a:solidFill>
                  <a:srgbClr val="7030A0"/>
                </a:solidFill>
                <a:latin typeface="Times New Roman" panose="02020603050405020304" pitchFamily="18" charset="0"/>
                <a:cs typeface="Times New Roman" panose="02020603050405020304" pitchFamily="18" charset="0"/>
              </a:rPr>
              <a:t>mắn</a:t>
            </a:r>
            <a:r>
              <a:rPr lang="en-US" sz="4400" b="1" dirty="0">
                <a:solidFill>
                  <a:srgbClr val="7030A0"/>
                </a:solidFill>
                <a:latin typeface="Times New Roman" panose="02020603050405020304" pitchFamily="18" charset="0"/>
                <a:cs typeface="Times New Roman" panose="02020603050405020304" pitchFamily="18" charset="0"/>
              </a:rPr>
              <a:t>! </a:t>
            </a:r>
          </a:p>
          <a:p>
            <a:pPr algn="ctr"/>
            <a:r>
              <a:rPr lang="en-US" sz="4400" b="1" dirty="0">
                <a:solidFill>
                  <a:srgbClr val="7030A0"/>
                </a:solidFill>
                <a:latin typeface="Times New Roman" panose="02020603050405020304" pitchFamily="18" charset="0"/>
                <a:cs typeface="Times New Roman" panose="02020603050405020304" pitchFamily="18" charset="0"/>
              </a:rPr>
              <a:t>Xin </a:t>
            </a:r>
            <a:r>
              <a:rPr lang="en-US" sz="4400" b="1" dirty="0" err="1">
                <a:solidFill>
                  <a:srgbClr val="7030A0"/>
                </a:solidFill>
                <a:latin typeface="Times New Roman" panose="02020603050405020304" pitchFamily="18" charset="0"/>
                <a:cs typeface="Times New Roman" panose="02020603050405020304" pitchFamily="18" charset="0"/>
              </a:rPr>
              <a:t>chúc</a:t>
            </a:r>
            <a:r>
              <a:rPr lang="en-US" sz="4400" b="1" dirty="0">
                <a:solidFill>
                  <a:srgbClr val="7030A0"/>
                </a:solidFill>
                <a:latin typeface="Times New Roman" panose="02020603050405020304" pitchFamily="18" charset="0"/>
                <a:cs typeface="Times New Roman" panose="02020603050405020304" pitchFamily="18" charset="0"/>
              </a:rPr>
              <a:t> </a:t>
            </a:r>
            <a:r>
              <a:rPr lang="en-US" sz="4400" b="1" dirty="0" err="1">
                <a:solidFill>
                  <a:srgbClr val="7030A0"/>
                </a:solidFill>
                <a:latin typeface="Times New Roman" panose="02020603050405020304" pitchFamily="18" charset="0"/>
                <a:cs typeface="Times New Roman" panose="02020603050405020304" pitchFamily="18" charset="0"/>
              </a:rPr>
              <a:t>mừng</a:t>
            </a:r>
            <a:r>
              <a:rPr lang="en-US" sz="4400" b="1" dirty="0">
                <a:solidFill>
                  <a:srgbClr val="7030A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endParaRPr>
          </a:p>
        </p:txBody>
      </p:sp>
      <p:sp>
        <p:nvSpPr>
          <p:cNvPr id="10" name="5-Point Star 9">
            <a:hlinkClick r:id="rId8" action="ppaction://hlinksldjump"/>
          </p:cNvPr>
          <p:cNvSpPr/>
          <p:nvPr/>
        </p:nvSpPr>
        <p:spPr>
          <a:xfrm>
            <a:off x="10589827" y="818147"/>
            <a:ext cx="1422501" cy="1501541"/>
          </a:xfrm>
          <a:prstGeom prst="star5">
            <a:avLst>
              <a:gd name="adj" fmla="val 20258"/>
              <a:gd name="hf" fmla="val 105146"/>
              <a:gd name="vf" fmla="val 11055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9360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8" presetClass="emph" presetSubtype="0" repeatCount="indefinite" fill="hold" nodeType="withEffect">
                                  <p:stCondLst>
                                    <p:cond delay="0"/>
                                  </p:stCondLst>
                                  <p:childTnLst>
                                    <p:animRot by="21600000">
                                      <p:cBhvr>
                                        <p:cTn id="11" dur="2250" fill="hold"/>
                                        <p:tgtEl>
                                          <p:spTgt spid="7"/>
                                        </p:tgtEl>
                                        <p:attrNameLst>
                                          <p:attrName>r</p:attrName>
                                        </p:attrNameLst>
                                      </p:cBhvr>
                                    </p:animRot>
                                  </p:childTnLst>
                                </p:cTn>
                              </p:par>
                              <p:par>
                                <p:cTn id="12" presetID="8" presetClass="emph" presetSubtype="0" repeatCount="indefinite" fill="hold" nodeType="withEffect">
                                  <p:stCondLst>
                                    <p:cond delay="0"/>
                                  </p:stCondLst>
                                  <p:childTnLst>
                                    <p:animRot by="21600000">
                                      <p:cBhvr>
                                        <p:cTn id="13" dur="2500" fill="hold"/>
                                        <p:tgtEl>
                                          <p:spTgt spid="9"/>
                                        </p:tgtEl>
                                        <p:attrNameLst>
                                          <p:attrName>r</p:attrName>
                                        </p:attrNameLst>
                                      </p:cBhvr>
                                    </p:animRot>
                                  </p:childTnLst>
                                </p:cTn>
                              </p:par>
                              <p:par>
                                <p:cTn id="14" presetID="8" presetClass="emph" presetSubtype="0" repeatCount="indefinite" fill="hold" nodeType="withEffect">
                                  <p:stCondLst>
                                    <p:cond delay="0"/>
                                  </p:stCondLst>
                                  <p:childTnLst>
                                    <p:animRot by="21600000">
                                      <p:cBhvr>
                                        <p:cTn id="15" dur="2000" fill="hold"/>
                                        <p:tgtEl>
                                          <p:spTgt spid="11"/>
                                        </p:tgtEl>
                                        <p:attrNameLst>
                                          <p:attrName>r</p:attrName>
                                        </p:attrNameLst>
                                      </p:cBhvr>
                                    </p:animRot>
                                  </p:childTnLst>
                                </p:cTn>
                              </p:par>
                              <p:par>
                                <p:cTn id="16" presetID="2" presetClass="entr" presetSubtype="2" repeatCount="indefinite"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20000" fill="hold"/>
                                        <p:tgtEl>
                                          <p:spTgt spid="40"/>
                                        </p:tgtEl>
                                        <p:attrNameLst>
                                          <p:attrName>ppt_x</p:attrName>
                                        </p:attrNameLst>
                                      </p:cBhvr>
                                      <p:tavLst>
                                        <p:tav tm="0">
                                          <p:val>
                                            <p:strVal val="1+#ppt_w/2"/>
                                          </p:val>
                                        </p:tav>
                                        <p:tav tm="100000">
                                          <p:val>
                                            <p:strVal val="#ppt_x"/>
                                          </p:val>
                                        </p:tav>
                                      </p:tavLst>
                                    </p:anim>
                                    <p:anim calcmode="lin" valueType="num">
                                      <p:cBhvr additive="base">
                                        <p:cTn id="19" dur="200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repeatCount="indefinite" fill="hold" grpId="0"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20000" fill="hold"/>
                                        <p:tgtEl>
                                          <p:spTgt spid="41"/>
                                        </p:tgtEl>
                                        <p:attrNameLst>
                                          <p:attrName>ppt_x</p:attrName>
                                        </p:attrNameLst>
                                      </p:cBhvr>
                                      <p:tavLst>
                                        <p:tav tm="0">
                                          <p:val>
                                            <p:strVal val="0-#ppt_w/2"/>
                                          </p:val>
                                        </p:tav>
                                        <p:tav tm="100000">
                                          <p:val>
                                            <p:strVal val="#ppt_x"/>
                                          </p:val>
                                        </p:tav>
                                      </p:tavLst>
                                    </p:anim>
                                    <p:anim calcmode="lin" valueType="num">
                                      <p:cBhvr additive="base">
                                        <p:cTn id="2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P spid="4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3" name="Rectangle 2"/>
          <p:cNvSpPr/>
          <p:nvPr/>
        </p:nvSpPr>
        <p:spPr>
          <a:xfrm>
            <a:off x="3916326" y="953715"/>
            <a:ext cx="2933816" cy="707886"/>
          </a:xfrm>
          <a:prstGeom prst="rect">
            <a:avLst/>
          </a:prstGeom>
        </p:spPr>
        <p:txBody>
          <a:bodyPr wrap="none">
            <a:spAutoFit/>
          </a:bodyPr>
          <a:lstStyle/>
          <a:p>
            <a:r>
              <a:rPr lang="fr-FR" sz="4000" b="1" dirty="0">
                <a:solidFill>
                  <a:srgbClr val="FF0000"/>
                </a:solidFill>
                <a:latin typeface="Times New Roman" panose="02020603050405020304" pitchFamily="18" charset="0"/>
                <a:ea typeface="Times New Roman" panose="02020603050405020304" pitchFamily="18" charset="0"/>
              </a:rPr>
              <a:t>VẬN DỤNG</a:t>
            </a:r>
            <a:endParaRPr lang="en-US" sz="4000" dirty="0"/>
          </a:p>
        </p:txBody>
      </p:sp>
      <p:sp>
        <p:nvSpPr>
          <p:cNvPr id="4" name="Rectangle 3"/>
          <p:cNvSpPr/>
          <p:nvPr/>
        </p:nvSpPr>
        <p:spPr>
          <a:xfrm>
            <a:off x="1717962" y="2443192"/>
            <a:ext cx="8497455" cy="1578894"/>
          </a:xfrm>
          <a:prstGeom prst="rect">
            <a:avLst/>
          </a:prstGeom>
        </p:spPr>
        <p:txBody>
          <a:bodyPr wrap="square">
            <a:spAutoFit/>
          </a:bodyPr>
          <a:lstStyle/>
          <a:p>
            <a:pPr algn="just">
              <a:lnSpc>
                <a:spcPct val="115000"/>
              </a:lnSpc>
              <a:spcAft>
                <a:spcPts val="0"/>
              </a:spcAft>
            </a:pPr>
            <a:r>
              <a:rPr lang="en-US" sz="2800" b="1" u="sng"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vi-VN" sz="2800" b="1" u="sng"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tập 2</a:t>
            </a:r>
            <a:r>
              <a:rPr lang="en-US" sz="2800" b="1" u="sng"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a:t>
            </a: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oạn trích </a:t>
            </a:r>
            <a:r>
              <a:rPr lang="vi-VN"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“Đánh nhau với cối xay gió” </a:t>
            </a: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gợi cho người đọc hai lối sống: mơ mộng và thực dụng. Theo em, nên chọn lối sống nào, vì sao?</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98608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3" name="Rectangle 2"/>
          <p:cNvSpPr/>
          <p:nvPr/>
        </p:nvSpPr>
        <p:spPr>
          <a:xfrm>
            <a:off x="4359672" y="828288"/>
            <a:ext cx="2933816" cy="707886"/>
          </a:xfrm>
          <a:prstGeom prst="rect">
            <a:avLst/>
          </a:prstGeom>
        </p:spPr>
        <p:txBody>
          <a:bodyPr wrap="none">
            <a:spAutoFit/>
          </a:bodyPr>
          <a:lstStyle/>
          <a:p>
            <a:r>
              <a:rPr lang="fr-FR" sz="4000" b="1" dirty="0">
                <a:solidFill>
                  <a:srgbClr val="FF0000"/>
                </a:solidFill>
                <a:latin typeface="Times New Roman" panose="02020603050405020304" pitchFamily="18" charset="0"/>
                <a:ea typeface="Times New Roman" panose="02020603050405020304" pitchFamily="18" charset="0"/>
              </a:rPr>
              <a:t>VẬN DỤNG</a:t>
            </a:r>
            <a:endParaRPr lang="en-US" sz="4000" dirty="0"/>
          </a:p>
        </p:txBody>
      </p:sp>
      <p:sp>
        <p:nvSpPr>
          <p:cNvPr id="4" name="Rectangle 3"/>
          <p:cNvSpPr/>
          <p:nvPr/>
        </p:nvSpPr>
        <p:spPr>
          <a:xfrm>
            <a:off x="1417782" y="1332974"/>
            <a:ext cx="9356438" cy="4401205"/>
          </a:xfrm>
          <a:prstGeom prst="rect">
            <a:avLst/>
          </a:prstGeom>
        </p:spPr>
        <p:txBody>
          <a:bodyPr wrap="square">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vi-VN" sz="2800" b="1" u="sng" dirty="0">
                <a:latin typeface="Times New Roman" panose="02020603050405020304" pitchFamily="18" charset="0"/>
                <a:cs typeface="Times New Roman" panose="02020603050405020304" pitchFamily="18" charset="0"/>
              </a:rPr>
              <a:t>tập </a:t>
            </a:r>
            <a:r>
              <a:rPr lang="en-US" sz="2800" b="1" u="sng" dirty="0">
                <a:latin typeface="Times New Roman" panose="02020603050405020304" pitchFamily="18" charset="0"/>
                <a:cs typeface="Times New Roman" panose="02020603050405020304" pitchFamily="18" charset="0"/>
              </a:rPr>
              <a:t>2:</a:t>
            </a:r>
            <a:r>
              <a:rPr lang="en-US" sz="2800"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Gợi</a:t>
            </a:r>
            <a:r>
              <a:rPr lang="en-US" sz="2800" b="1" dirty="0">
                <a:latin typeface="Times New Roman" panose="02020603050405020304" pitchFamily="18" charset="0"/>
                <a:cs typeface="Times New Roman" panose="02020603050405020304" pitchFamily="18" charset="0"/>
              </a:rPr>
              <a:t> ý:</a:t>
            </a:r>
            <a:endParaRPr lang="en-US" sz="2800" dirty="0">
              <a:latin typeface="Times New Roman" panose="02020603050405020304" pitchFamily="18" charset="0"/>
              <a:cs typeface="Times New Roman" panose="02020603050405020304" pitchFamily="18" charset="0"/>
            </a:endParaRPr>
          </a:p>
          <a:p>
            <a:pPr lvl="0" algn="just"/>
            <a:r>
              <a:rPr lang="vi-VN" sz="2800" dirty="0">
                <a:latin typeface="Times New Roman" panose="02020603050405020304" pitchFamily="18" charset="0"/>
                <a:cs typeface="Times New Roman" panose="02020603050405020304" pitchFamily="18" charset="0"/>
              </a:rPr>
              <a:t>Nêu quan điểm của bản thân: Học sinh có thể chọn một trong hai hoặc cả hai lối sống.</a:t>
            </a:r>
            <a:endParaRPr lang="en-US" sz="2800" dirty="0">
              <a:latin typeface="Times New Roman" panose="02020603050405020304" pitchFamily="18" charset="0"/>
              <a:cs typeface="Times New Roman" panose="02020603050405020304" pitchFamily="18" charset="0"/>
            </a:endParaRPr>
          </a:p>
          <a:p>
            <a:pPr lvl="0" algn="just"/>
            <a:r>
              <a:rPr lang="vi-VN" sz="2800" dirty="0">
                <a:latin typeface="Times New Roman" panose="02020603050405020304" pitchFamily="18" charset="0"/>
                <a:cs typeface="Times New Roman" panose="02020603050405020304" pitchFamily="18" charset="0"/>
              </a:rPr>
              <a:t>Lí giải: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Con người cũng có lúc cần phải mơ mộng cho cuộc sống thêm thi vị nhưng không nên hoang tưởng xa rời thực tế.</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Khôn ngoan, tỉnh táo nhưng đừng quá thực dụng, ích kỉ, chỉ biết nghĩ đến lợi ích của bản thân mà không quan tâm đến người khác, đến cộng đồng.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6330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27" y="0"/>
            <a:ext cx="12192000" cy="6858000"/>
          </a:xfrm>
          <a:prstGeom prst="rect">
            <a:avLst/>
          </a:prstGeom>
        </p:spPr>
      </p:pic>
      <p:sp>
        <p:nvSpPr>
          <p:cNvPr id="3" name="Rectangle 2"/>
          <p:cNvSpPr/>
          <p:nvPr/>
        </p:nvSpPr>
        <p:spPr>
          <a:xfrm>
            <a:off x="3611526" y="1474834"/>
            <a:ext cx="5027017" cy="646331"/>
          </a:xfrm>
          <a:prstGeom prst="rect">
            <a:avLst/>
          </a:prstGeom>
        </p:spPr>
        <p:txBody>
          <a:bodyPr wrap="none">
            <a:spAutoFit/>
          </a:bodyPr>
          <a:lstStyle/>
          <a:p>
            <a:r>
              <a:rPr lang="en-US" sz="3600" b="1" dirty="0">
                <a:solidFill>
                  <a:srgbClr val="FF0000"/>
                </a:solidFill>
                <a:latin typeface="Times New Roman" panose="02020603050405020304" pitchFamily="18" charset="0"/>
                <a:cs typeface="Times New Roman" panose="02020603050405020304" pitchFamily="18" charset="0"/>
              </a:rPr>
              <a:t>HƯỚNG DẪN TỰ HỌC</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1446815" y="2644170"/>
            <a:ext cx="9356438" cy="1569660"/>
          </a:xfrm>
          <a:prstGeom prst="rect">
            <a:avLst/>
          </a:prstGeom>
        </p:spPr>
        <p:txBody>
          <a:bodyPr wrap="square">
            <a:spAutoFit/>
          </a:bodyPr>
          <a:lstStyle/>
          <a:p>
            <a:r>
              <a:rPr lang="pt-BR" sz="3200" dirty="0">
                <a:latin typeface="Times New Roman" panose="02020603050405020304" pitchFamily="18" charset="0"/>
                <a:cs typeface="Times New Roman" panose="02020603050405020304" pitchFamily="18" charset="0"/>
              </a:rPr>
              <a:t>- Hoàn thiện các nội dung đã học trong bài.</a:t>
            </a:r>
            <a:endParaRPr lang="en-US" sz="3200" dirty="0">
              <a:latin typeface="Times New Roman" panose="02020603050405020304" pitchFamily="18" charset="0"/>
              <a:cs typeface="Times New Roman" panose="02020603050405020304" pitchFamily="18" charset="0"/>
            </a:endParaRPr>
          </a:p>
          <a:p>
            <a:r>
              <a:rPr lang="pt-BR" sz="3200" dirty="0">
                <a:latin typeface="Times New Roman" panose="02020603050405020304" pitchFamily="18" charset="0"/>
                <a:cs typeface="Times New Roman" panose="02020603050405020304" pitchFamily="18" charset="0"/>
              </a:rPr>
              <a:t>- Chuẩn bị soạn bài: Thực hành tiếng Việt: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phủ</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19292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3F61C-763E-2ABA-92BE-CDA2CE6A05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052EC3-3495-3CE4-B1A2-03667CA887F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6C6569F7-FF05-9323-D06D-81E5A29F860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1999" cy="4941426"/>
          </a:xfrm>
        </p:spPr>
      </p:pic>
      <p:sp>
        <p:nvSpPr>
          <p:cNvPr id="5" name="Rectangle 4">
            <a:extLst>
              <a:ext uri="{FF2B5EF4-FFF2-40B4-BE49-F238E27FC236}">
                <a16:creationId xmlns:a16="http://schemas.microsoft.com/office/drawing/2014/main" id="{C2B943A7-D110-702D-AC61-5A75E9A38653}"/>
              </a:ext>
            </a:extLst>
          </p:cNvPr>
          <p:cNvSpPr/>
          <p:nvPr/>
        </p:nvSpPr>
        <p:spPr>
          <a:xfrm>
            <a:off x="341745" y="4563044"/>
            <a:ext cx="11443855" cy="2074414"/>
          </a:xfrm>
          <a:prstGeom prst="rect">
            <a:avLst/>
          </a:prstGeom>
        </p:spPr>
        <p:txBody>
          <a:bodyPr wrap="square">
            <a:spAutoFit/>
          </a:bodyPr>
          <a:lstStyle/>
          <a:p>
            <a:pPr>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HS xem bộ phim hoạt hình theo đường link:</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3"/>
              </a:rPr>
              <a:t>https://youtu.be/dKaIAuJbPuE?si=9qH6_r7O1u55gI03</a:t>
            </a:r>
            <a:endParaRPr lang="en-US" sz="2800" dirty="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GV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đặt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 ảnh nhân vật nào ấn tượng nhất với em trong đoạn phim trên? Em hãy nhận xét về hai nhân vật trong đoạn phim?</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56999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385851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1E2E1A-70EE-411C-9E9B-DF3FAA4C18BD}"/>
              </a:ext>
            </a:extLst>
          </p:cNvPr>
          <p:cNvSpPr/>
          <p:nvPr/>
        </p:nvSpPr>
        <p:spPr>
          <a:xfrm>
            <a:off x="0" y="-3"/>
            <a:ext cx="12192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E94F6BB1-FC2B-49DF-9126-CA9A92553A57}"/>
              </a:ext>
            </a:extLst>
          </p:cNvPr>
          <p:cNvSpPr>
            <a:spLocks noGrp="1" noChangeArrowheads="1"/>
          </p:cNvSpPr>
          <p:nvPr/>
        </p:nvSpPr>
        <p:spPr bwMode="auto">
          <a:xfrm>
            <a:off x="-1496501" y="1011955"/>
            <a:ext cx="2688201" cy="908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812800" marR="0" lvl="0" indent="-812800" algn="ctr" defTabSz="457200" rtl="0" eaLnBrk="0" fontAlgn="base" latinLnBrk="0" hangingPunct="0">
              <a:lnSpc>
                <a:spcPct val="150000"/>
              </a:lnSpc>
              <a:spcBef>
                <a:spcPct val="20000"/>
              </a:spcBef>
              <a:spcAft>
                <a:spcPct val="0"/>
              </a:spcAft>
              <a:buClrTx/>
              <a:buSzTx/>
              <a:buFontTx/>
              <a:buNone/>
              <a:tabLst/>
              <a:defRPr/>
            </a:pPr>
            <a:endParaRPr kumimoji="0" lang="vi-VN" sz="4400" b="1" i="0" u="none" strike="noStrike" kern="1200" cap="none" spc="0" normalizeH="0" baseline="0" noProof="0" dirty="0">
              <a:ln>
                <a:noFill/>
              </a:ln>
              <a:solidFill>
                <a:srgbClr val="0000FF"/>
              </a:solidFill>
              <a:effectLst/>
              <a:uLnTx/>
              <a:uFillTx/>
              <a:latin typeface="#9Slide03 Arima Madurai Black" panose="00000A00000000000000" pitchFamily="2" charset="0"/>
              <a:ea typeface="+mn-ea"/>
              <a:cs typeface="#9Slide03 Arima Madurai Black" panose="00000A00000000000000" pitchFamily="2" charset="0"/>
            </a:endParaRPr>
          </a:p>
        </p:txBody>
      </p:sp>
      <p:pic>
        <p:nvPicPr>
          <p:cNvPr id="14" name="Picture 13">
            <a:extLst>
              <a:ext uri="{FF2B5EF4-FFF2-40B4-BE49-F238E27FC236}">
                <a16:creationId xmlns:a16="http://schemas.microsoft.com/office/drawing/2014/main" id="{15DFDCBF-1100-49B7-9F87-25ABCD75D9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70" y="1466082"/>
            <a:ext cx="2879197" cy="3581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Group 8">
            <a:extLst>
              <a:ext uri="{FF2B5EF4-FFF2-40B4-BE49-F238E27FC236}">
                <a16:creationId xmlns:a16="http://schemas.microsoft.com/office/drawing/2014/main" id="{A2E0CAAB-A537-493F-8943-A6BDC6FFF6B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692" r="19778" b="283"/>
          <a:stretch/>
        </p:blipFill>
        <p:spPr bwMode="auto">
          <a:xfrm>
            <a:off x="4440765" y="345859"/>
            <a:ext cx="3310469" cy="13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29">
            <a:extLst>
              <a:ext uri="{FF2B5EF4-FFF2-40B4-BE49-F238E27FC236}">
                <a16:creationId xmlns:a16="http://schemas.microsoft.com/office/drawing/2014/main" id="{B53AD77F-4422-4B2F-99F8-EF7A3C0C894B}"/>
              </a:ext>
            </a:extLst>
          </p:cNvPr>
          <p:cNvSpPr txBox="1"/>
          <p:nvPr/>
        </p:nvSpPr>
        <p:spPr>
          <a:xfrm>
            <a:off x="4957379" y="564606"/>
            <a:ext cx="2277239" cy="854080"/>
          </a:xfrm>
          <a:prstGeom prst="rect">
            <a:avLst/>
          </a:prstGeom>
          <a:noFill/>
        </p:spPr>
        <p:txBody>
          <a:bodyPr wrap="square" rtlCol="0">
            <a:spAutoFit/>
          </a:bodyPr>
          <a:lstStyle/>
          <a:p>
            <a:pPr marL="812800" marR="0" lvl="0" indent="-812800" algn="ctr" defTabSz="457200" rtl="0" eaLnBrk="1" fontAlgn="auto" latinLnBrk="0" hangingPunct="1">
              <a:lnSpc>
                <a:spcPct val="15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9Slide03 Arima Madurai Black" panose="00000A00000000000000" pitchFamily="2" charset="0"/>
                <a:ea typeface="+mn-ea"/>
                <a:cs typeface="#9Slide03 Arima Madurai Black" panose="00000A00000000000000" pitchFamily="2" charset="0"/>
              </a:rPr>
              <a:t>1. </a:t>
            </a:r>
            <a:r>
              <a:rPr kumimoji="0" lang="en-US" sz="3600" b="1" i="0" u="none" strike="noStrike" kern="1200" cap="none" spc="0" normalizeH="0" baseline="0" noProof="0" dirty="0" err="1">
                <a:ln>
                  <a:noFill/>
                </a:ln>
                <a:solidFill>
                  <a:srgbClr val="FF0000"/>
                </a:solidFill>
                <a:effectLst/>
                <a:uLnTx/>
                <a:uFillTx/>
                <a:latin typeface="#9Slide03 Arima Madurai Black" panose="00000A00000000000000" pitchFamily="2" charset="0"/>
                <a:ea typeface="+mn-ea"/>
                <a:cs typeface="#9Slide03 Arima Madurai Black" panose="00000A00000000000000" pitchFamily="2" charset="0"/>
              </a:rPr>
              <a:t>Tác</a:t>
            </a:r>
            <a:r>
              <a:rPr kumimoji="0" lang="en-US" sz="3600" b="1" i="0" u="none" strike="noStrike" kern="1200" cap="none" spc="0" normalizeH="0" baseline="0" noProof="0" dirty="0">
                <a:ln>
                  <a:noFill/>
                </a:ln>
                <a:solidFill>
                  <a:srgbClr val="FF0000"/>
                </a:solidFill>
                <a:effectLst/>
                <a:uLnTx/>
                <a:uFillTx/>
                <a:latin typeface="#9Slide03 Arima Madurai Black" panose="00000A00000000000000" pitchFamily="2" charset="0"/>
                <a:ea typeface="+mn-ea"/>
                <a:cs typeface="#9Slide03 Arima Madurai Black" panose="00000A00000000000000" pitchFamily="2" charset="0"/>
              </a:rPr>
              <a:t> </a:t>
            </a:r>
            <a:r>
              <a:rPr kumimoji="0" lang="en-US" sz="3600" b="1" i="0" u="none" strike="noStrike" kern="1200" cap="none" spc="0" normalizeH="0" baseline="0" noProof="0" dirty="0" err="1">
                <a:ln>
                  <a:noFill/>
                </a:ln>
                <a:solidFill>
                  <a:srgbClr val="FF0000"/>
                </a:solidFill>
                <a:effectLst/>
                <a:uLnTx/>
                <a:uFillTx/>
                <a:latin typeface="#9Slide03 Arima Madurai Black" panose="00000A00000000000000" pitchFamily="2" charset="0"/>
                <a:ea typeface="+mn-ea"/>
                <a:cs typeface="#9Slide03 Arima Madurai Black" panose="00000A00000000000000" pitchFamily="2" charset="0"/>
              </a:rPr>
              <a:t>giả</a:t>
            </a:r>
            <a:endParaRPr kumimoji="0" lang="vi-VN" sz="3600" b="1" i="0" u="none" strike="noStrike" kern="1200" cap="none" spc="0" normalizeH="0" baseline="0" noProof="0" dirty="0">
              <a:ln>
                <a:noFill/>
              </a:ln>
              <a:solidFill>
                <a:srgbClr val="0000FF"/>
              </a:solidFill>
              <a:effectLst/>
              <a:uLnTx/>
              <a:uFillTx/>
              <a:latin typeface="#9Slide03 Arima Madurai Black" panose="00000A00000000000000" pitchFamily="2" charset="0"/>
              <a:ea typeface="+mn-ea"/>
              <a:cs typeface="#9Slide03 Arima Madurai Black" panose="00000A00000000000000" pitchFamily="2" charset="0"/>
            </a:endParaRPr>
          </a:p>
        </p:txBody>
      </p:sp>
      <p:sp>
        <p:nvSpPr>
          <p:cNvPr id="4" name="TextBox 3"/>
          <p:cNvSpPr txBox="1"/>
          <p:nvPr/>
        </p:nvSpPr>
        <p:spPr>
          <a:xfrm>
            <a:off x="4185997" y="1531148"/>
            <a:ext cx="7904403" cy="5077800"/>
          </a:xfrm>
          <a:prstGeom prst="rect">
            <a:avLst/>
          </a:prstGeom>
          <a:noFill/>
        </p:spPr>
        <p:txBody>
          <a:bodyPr wrap="square" rtlCol="0">
            <a:spAutoFit/>
          </a:bodyPr>
          <a:lstStyle/>
          <a:p>
            <a:pPr algn="just">
              <a:lnSpc>
                <a:spcPct val="130000"/>
              </a:lnSpc>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Mi-ghen đơ </a:t>
            </a:r>
            <a:r>
              <a:rPr lang="en-US" sz="2800" dirty="0" err="1">
                <a:latin typeface="Times New Roman" panose="02020603050405020304" pitchFamily="18" charset="0"/>
                <a:cs typeface="Times New Roman" panose="02020603050405020304" pitchFamily="18" charset="0"/>
              </a:rPr>
              <a:t>Xéc</a:t>
            </a:r>
            <a:r>
              <a:rPr lang="en-US" sz="2800" dirty="0">
                <a:latin typeface="Times New Roman" panose="02020603050405020304" pitchFamily="18" charset="0"/>
                <a:cs typeface="Times New Roman" panose="02020603050405020304" pitchFamily="18" charset="0"/>
              </a:rPr>
              <a:t>–van-</a:t>
            </a:r>
            <a:r>
              <a:rPr lang="en-US" sz="2800" dirty="0" err="1">
                <a:latin typeface="Times New Roman" panose="02020603050405020304" pitchFamily="18" charset="0"/>
                <a:cs typeface="Times New Roman" panose="02020603050405020304" pitchFamily="18" charset="0"/>
              </a:rPr>
              <a:t>tét</a:t>
            </a:r>
            <a:r>
              <a:rPr lang="en-US" sz="2800" dirty="0">
                <a:latin typeface="Times New Roman" panose="02020603050405020304" pitchFamily="18" charset="0"/>
                <a:cs typeface="Times New Roman" panose="02020603050405020304" pitchFamily="18" charset="0"/>
              </a:rPr>
              <a:t> (1547 - 1616) -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nổi</a:t>
            </a:r>
            <a:r>
              <a:rPr lang="vi-VN" sz="2800" dirty="0">
                <a:latin typeface="Times New Roman" panose="02020603050405020304" pitchFamily="18" charset="0"/>
                <a:cs typeface="Times New Roman" panose="02020603050405020304" pitchFamily="18" charset="0"/>
              </a:rPr>
              <a:t> tiếng người </a:t>
            </a:r>
            <a:r>
              <a:rPr lang="en-US" sz="2800" dirty="0" err="1">
                <a:latin typeface="Times New Roman" panose="02020603050405020304" pitchFamily="18" charset="0"/>
                <a:cs typeface="Times New Roman" panose="02020603050405020304" pitchFamily="18" charset="0"/>
              </a:rPr>
              <a:t>Tây</a:t>
            </a:r>
            <a:r>
              <a:rPr lang="en-US" sz="2800" dirty="0">
                <a:latin typeface="Times New Roman" panose="02020603050405020304" pitchFamily="18" charset="0"/>
                <a:cs typeface="Times New Roman" panose="02020603050405020304" pitchFamily="18" charset="0"/>
              </a:rPr>
              <a:t> Ban </a:t>
            </a:r>
            <a:r>
              <a:rPr lang="en-US" sz="2800" dirty="0" err="1">
                <a:latin typeface="Times New Roman" panose="02020603050405020304" pitchFamily="18" charset="0"/>
                <a:cs typeface="Times New Roman" panose="02020603050405020304" pitchFamily="18" charset="0"/>
              </a:rPr>
              <a:t>Nha</a:t>
            </a:r>
            <a:r>
              <a:rPr lang="vi-VN" sz="2800" dirty="0">
                <a:latin typeface="Times New Roman" panose="02020603050405020304" pitchFamily="18" charset="0"/>
                <a:cs typeface="Times New Roman" panose="02020603050405020304" pitchFamily="18" charset="0"/>
              </a:rPr>
              <a:t> thời Phục Hưng.</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trải</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cướp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đày</a:t>
            </a:r>
            <a:r>
              <a:rPr lang="en-US" sz="2800" dirty="0">
                <a:latin typeface="Times New Roman" panose="02020603050405020304" pitchFamily="18" charset="0"/>
                <a:cs typeface="Times New Roman" panose="02020603050405020304" pitchFamily="18" charset="0"/>
              </a:rPr>
              <a:t>...)</a:t>
            </a:r>
          </a:p>
          <a:p>
            <a:pPr algn="just">
              <a:lnSpc>
                <a:spcPct val="13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Xéc</a:t>
            </a:r>
            <a:r>
              <a:rPr lang="en-US" sz="2800" dirty="0">
                <a:latin typeface="Times New Roman" panose="02020603050405020304" pitchFamily="18" charset="0"/>
                <a:cs typeface="Times New Roman" panose="02020603050405020304" pitchFamily="18" charset="0"/>
              </a:rPr>
              <a:t>-van-</a:t>
            </a:r>
            <a:r>
              <a:rPr lang="en-US" sz="2800" dirty="0" err="1">
                <a:latin typeface="Times New Roman" panose="02020603050405020304" pitchFamily="18" charset="0"/>
                <a:cs typeface="Times New Roman" panose="02020603050405020304" pitchFamily="18" charset="0"/>
              </a:rPr>
              <a:t>tec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lưu</a:t>
            </a:r>
            <a:r>
              <a:rPr lang="en-US" sz="2800" dirty="0">
                <a:latin typeface="Times New Roman" panose="02020603050405020304" pitchFamily="18" charset="0"/>
                <a:cs typeface="Times New Roman" panose="02020603050405020304" pitchFamily="18" charset="0"/>
              </a:rPr>
              <a:t>.</a:t>
            </a:r>
          </a:p>
          <a:p>
            <a:pPr algn="just">
              <a:lnSpc>
                <a:spcPct val="130000"/>
              </a:lnSpc>
            </a:pPr>
            <a:r>
              <a:rPr lang="vi-VN" sz="2800" dirty="0">
                <a:latin typeface="Times New Roman" panose="02020603050405020304" pitchFamily="18" charset="0"/>
                <a:cs typeface="Times New Roman" panose="02020603050405020304" pitchFamily="18" charset="0"/>
              </a:rPr>
              <a:t>- Tác phẩm chính: </a:t>
            </a:r>
            <a:r>
              <a:rPr lang="en-US" sz="2800" i="1" dirty="0" err="1">
                <a:latin typeface="Times New Roman" panose="02020603050405020304" pitchFamily="18" charset="0"/>
                <a:cs typeface="Times New Roman" panose="02020603050405020304" pitchFamily="18" charset="0"/>
              </a:rPr>
              <a:t>Cuộc</a:t>
            </a:r>
            <a:r>
              <a:rPr lang="en-US" sz="2800" i="1" dirty="0">
                <a:latin typeface="Times New Roman" panose="02020603050405020304" pitchFamily="18" charset="0"/>
                <a:cs typeface="Times New Roman" panose="02020603050405020304" pitchFamily="18" charset="0"/>
              </a:rPr>
              <a:t> du </a:t>
            </a:r>
            <a:r>
              <a:rPr lang="en-US" sz="2800" i="1" dirty="0" err="1">
                <a:latin typeface="Times New Roman" panose="02020603050405020304" pitchFamily="18" charset="0"/>
                <a:cs typeface="Times New Roman" panose="02020603050405020304" pitchFamily="18" charset="0"/>
              </a:rPr>
              <a:t>ngoạn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đỉnh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núi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Pacnanxơ</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Truyện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Đôn</a:t>
            </a:r>
            <a:r>
              <a:rPr lang="en-US" sz="2800" i="1" dirty="0">
                <a:latin typeface="Times New Roman" panose="02020603050405020304" pitchFamily="18" charset="0"/>
                <a:cs typeface="Times New Roman" panose="02020603050405020304" pitchFamily="18" charset="0"/>
              </a:rPr>
              <a:t> Ki-</a:t>
            </a:r>
            <a:r>
              <a:rPr lang="en-US" sz="2800" i="1" dirty="0" err="1">
                <a:latin typeface="Times New Roman" panose="02020603050405020304" pitchFamily="18" charset="0"/>
                <a:cs typeface="Times New Roman" panose="02020603050405020304" pitchFamily="18" charset="0"/>
              </a:rPr>
              <a:t>hô</a:t>
            </a: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tê</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37308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42"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barn(inVertical)">
                                      <p:cBhvr>
                                        <p:cTn id="25" dur="500"/>
                                        <p:tgtEl>
                                          <p:spTgt spid="4">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barn(inVertical)">
                                      <p:cBhvr>
                                        <p:cTn id="30" dur="500"/>
                                        <p:tgtEl>
                                          <p:spTgt spid="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barn(inVertical)">
                                      <p:cBhvr>
                                        <p:cTn id="3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1E2E1A-70EE-411C-9E9B-DF3FAA4C18BD}"/>
              </a:ext>
            </a:extLst>
          </p:cNvPr>
          <p:cNvSpPr/>
          <p:nvPr/>
        </p:nvSpPr>
        <p:spPr>
          <a:xfrm>
            <a:off x="0" y="0"/>
            <a:ext cx="12192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3" name="Group 8">
            <a:extLst>
              <a:ext uri="{FF2B5EF4-FFF2-40B4-BE49-F238E27FC236}">
                <a16:creationId xmlns:a16="http://schemas.microsoft.com/office/drawing/2014/main" id="{4C8D7A33-DDDB-4E00-96DA-51079068B6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692" r="19778" b="283"/>
          <a:stretch/>
        </p:blipFill>
        <p:spPr bwMode="auto">
          <a:xfrm>
            <a:off x="4440765" y="345859"/>
            <a:ext cx="3310469" cy="13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29">
            <a:extLst>
              <a:ext uri="{FF2B5EF4-FFF2-40B4-BE49-F238E27FC236}">
                <a16:creationId xmlns:a16="http://schemas.microsoft.com/office/drawing/2014/main" id="{EF3AD808-36A6-4A39-A098-2D26743A3CFE}"/>
              </a:ext>
            </a:extLst>
          </p:cNvPr>
          <p:cNvSpPr txBox="1"/>
          <p:nvPr/>
        </p:nvSpPr>
        <p:spPr>
          <a:xfrm>
            <a:off x="4610101" y="564606"/>
            <a:ext cx="2916618" cy="738664"/>
          </a:xfrm>
          <a:prstGeom prst="rect">
            <a:avLst/>
          </a:prstGeom>
          <a:noFill/>
        </p:spPr>
        <p:txBody>
          <a:bodyPr wrap="square" rtlCol="0">
            <a:spAutoFit/>
          </a:bodyPr>
          <a:lstStyle/>
          <a:p>
            <a:pPr marL="812800" indent="-812800" algn="ctr">
              <a:lnSpc>
                <a:spcPct val="150000"/>
              </a:lnSpc>
              <a:buFontTx/>
              <a:buNone/>
              <a:defRPr/>
            </a:pPr>
            <a:r>
              <a:rPr lang="en-US" sz="2800" b="1" dirty="0" err="1">
                <a:solidFill>
                  <a:srgbClr val="FF0000"/>
                </a:solidFill>
                <a:latin typeface="Times New Roman" panose="02020603050405020304" pitchFamily="18" charset="0"/>
                <a:cs typeface="Times New Roman" panose="02020603050405020304" pitchFamily="18" charset="0"/>
              </a:rPr>
              <a:t>Tác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phẩm</a:t>
            </a:r>
            <a:endParaRPr lang="vi-VN" sz="2800" b="1" dirty="0">
              <a:solidFill>
                <a:srgbClr val="0000FF"/>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AB72A0E3-BBDC-4631-8BCC-966BFFB77C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121" y="2183416"/>
            <a:ext cx="3086485" cy="4213926"/>
          </a:xfrm>
          <a:prstGeom prst="rect">
            <a:avLst/>
          </a:prstGeom>
          <a:ln w="88900" cap="sq" cmpd="thickThin">
            <a:solidFill>
              <a:srgbClr val="000000"/>
            </a:solidFill>
            <a:prstDash val="solid"/>
            <a:miter lim="800000"/>
          </a:ln>
          <a:effectLst>
            <a:innerShdw blurRad="76200">
              <a:srgbClr val="000000"/>
            </a:innerShdw>
          </a:effectLst>
        </p:spPr>
      </p:pic>
      <p:pic>
        <p:nvPicPr>
          <p:cNvPr id="6" name="Picture 6" descr="13527625053_3e1739bcc9">
            <a:extLst>
              <a:ext uri="{FF2B5EF4-FFF2-40B4-BE49-F238E27FC236}">
                <a16:creationId xmlns:a16="http://schemas.microsoft.com/office/drawing/2014/main" id="{B09FA4A9-F072-4CBF-B5DE-07D724CEE1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2426" y="2183416"/>
            <a:ext cx="3249293" cy="421392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6E72B3B-E0A8-4DD0-BA5C-59B2753C32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7539" y="2183416"/>
            <a:ext cx="3149737" cy="421392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69720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1E2E1A-70EE-411C-9E9B-DF3FAA4C18BD}"/>
              </a:ext>
            </a:extLst>
          </p:cNvPr>
          <p:cNvSpPr/>
          <p:nvPr/>
        </p:nvSpPr>
        <p:spPr>
          <a:xfrm>
            <a:off x="0" y="0"/>
            <a:ext cx="12192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6" name="Picture 6" descr="13527625053_3e1739bcc9">
            <a:extLst>
              <a:ext uri="{FF2B5EF4-FFF2-40B4-BE49-F238E27FC236}">
                <a16:creationId xmlns:a16="http://schemas.microsoft.com/office/drawing/2014/main" id="{8D52B04E-AD04-4CEB-B941-24B6B9A79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901" y="1197502"/>
            <a:ext cx="3542129" cy="459369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530727" y="91049"/>
            <a:ext cx="4917308" cy="584775"/>
          </a:xfrm>
          <a:prstGeom prst="rect">
            <a:avLst/>
          </a:prstGeom>
        </p:spPr>
        <p:txBody>
          <a:bodyPr wrap="none">
            <a:spAutoFit/>
          </a:bodyPr>
          <a:lstStyle/>
          <a:p>
            <a:r>
              <a:rPr lang="en-US" sz="3200" b="1" dirty="0">
                <a:solidFill>
                  <a:srgbClr val="7030A0"/>
                </a:solidFill>
                <a:latin typeface="Times New Roman" panose="02020603050405020304" pitchFamily="18" charset="0"/>
                <a:ea typeface="MS Mincho"/>
              </a:rPr>
              <a:t> </a:t>
            </a:r>
            <a:r>
              <a:rPr lang="en-US" sz="3200" b="1" dirty="0" err="1">
                <a:solidFill>
                  <a:srgbClr val="7030A0"/>
                </a:solidFill>
                <a:latin typeface="Times New Roman" panose="02020603050405020304" pitchFamily="18" charset="0"/>
                <a:ea typeface="MS Mincho"/>
              </a:rPr>
              <a:t>Tác</a:t>
            </a:r>
            <a:r>
              <a:rPr lang="en-US" sz="3200" b="1" dirty="0">
                <a:solidFill>
                  <a:srgbClr val="7030A0"/>
                </a:solidFill>
                <a:latin typeface="Times New Roman" panose="02020603050405020304" pitchFamily="18" charset="0"/>
                <a:ea typeface="MS Mincho"/>
              </a:rPr>
              <a:t> </a:t>
            </a:r>
            <a:r>
              <a:rPr lang="en-US" sz="3200" b="1" dirty="0" err="1">
                <a:solidFill>
                  <a:srgbClr val="7030A0"/>
                </a:solidFill>
                <a:latin typeface="Times New Roman" panose="02020603050405020304" pitchFamily="18" charset="0"/>
                <a:ea typeface="MS Mincho"/>
              </a:rPr>
              <a:t>phẩm</a:t>
            </a:r>
            <a:r>
              <a:rPr lang="en-US" sz="3200" b="1" dirty="0">
                <a:solidFill>
                  <a:srgbClr val="7030A0"/>
                </a:solidFill>
                <a:latin typeface="Times New Roman" panose="02020603050405020304" pitchFamily="18" charset="0"/>
                <a:ea typeface="MS Mincho"/>
              </a:rPr>
              <a:t>: </a:t>
            </a:r>
            <a:r>
              <a:rPr lang="vi-VN" sz="3200" b="1" i="1" dirty="0">
                <a:solidFill>
                  <a:srgbClr val="7030A0"/>
                </a:solidFill>
                <a:latin typeface="Times New Roman" panose="02020603050405020304" pitchFamily="18" charset="0"/>
                <a:ea typeface="MS Mincho"/>
              </a:rPr>
              <a:t>“Đôn Ki-hô-tê</a:t>
            </a:r>
            <a:r>
              <a:rPr lang="en-US" sz="3200" b="1" i="1" dirty="0">
                <a:solidFill>
                  <a:srgbClr val="7030A0"/>
                </a:solidFill>
                <a:latin typeface="Times New Roman" panose="02020603050405020304" pitchFamily="18" charset="0"/>
                <a:ea typeface="MS Mincho"/>
              </a:rPr>
              <a:t>”</a:t>
            </a:r>
            <a:endParaRPr lang="en-US" sz="3200" dirty="0">
              <a:solidFill>
                <a:srgbClr val="7030A0"/>
              </a:solidFill>
            </a:endParaRPr>
          </a:p>
        </p:txBody>
      </p:sp>
      <p:sp>
        <p:nvSpPr>
          <p:cNvPr id="4" name="TextBox 3"/>
          <p:cNvSpPr txBox="1"/>
          <p:nvPr/>
        </p:nvSpPr>
        <p:spPr>
          <a:xfrm>
            <a:off x="4323931" y="761957"/>
            <a:ext cx="7646396" cy="5693866"/>
          </a:xfrm>
          <a:prstGeom prst="rect">
            <a:avLst/>
          </a:prstGeom>
          <a:noFill/>
        </p:spPr>
        <p:txBody>
          <a:bodyPr wrap="square" rtlCol="0">
            <a:spAutoFit/>
          </a:bodyPr>
          <a:lstStyle/>
          <a:p>
            <a:pPr algn="just"/>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 Thời điểm sáng tác:</a:t>
            </a:r>
            <a:r>
              <a:rPr lang="vi-VN" sz="2800" dirty="0">
                <a:latin typeface="Times New Roman" panose="02020603050405020304" pitchFamily="18" charset="0"/>
                <a:cs typeface="Times New Roman" panose="02020603050405020304" pitchFamily="18" charset="0"/>
              </a:rPr>
              <a:t> đầu thế kỉ XVII (1605- 1615)</a:t>
            </a:r>
            <a:endParaRPr lang="en-US" sz="2800" dirty="0">
              <a:latin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Thể loại</a:t>
            </a: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Đôn Ki-hô-tê</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Cốt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truyện</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Kể về Đôn Ki-hô-tê một quý tộc nghèo say mê truyện kiếm hiệp và muốn tr</a:t>
            </a:r>
            <a:r>
              <a:rPr lang="en-US" sz="2800" dirty="0">
                <a:latin typeface="Times New Roman" panose="02020603050405020304" pitchFamily="18" charset="0"/>
                <a:cs typeface="Times New Roman" panose="02020603050405020304" pitchFamily="18" charset="0"/>
              </a:rPr>
              <a:t>ở</a:t>
            </a:r>
            <a:r>
              <a:rPr lang="vi-VN" sz="2800" dirty="0">
                <a:latin typeface="Times New Roman" panose="02020603050405020304" pitchFamily="18" charset="0"/>
                <a:cs typeface="Times New Roman" panose="02020603050405020304" pitchFamily="18" charset="0"/>
              </a:rPr>
              <a:t> thành hiệp sĩ giang hồ. Đôn Ki-hô-tê người gầy gò, cao lênh khênh, cưỡi trên lưng con ngựa còm, ra đi làm hiệp sĩ lang thang để trừ lũ gian tà, cứu người lương thiện. Cùng đi với Đôn Ki-hô-tê có giám mã Xan-chô Pan-xa béo lùn. Sau nhiều phen thất bại, cuối cùng Đôn Ki-hô-tê ốm nặng và qua đời.</a:t>
            </a:r>
            <a:endParaRPr lang="en-US" sz="2800" dirty="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1618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barn(inVertical)">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barn(inVertical)">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barn(inVertical)">
                                      <p:cBhvr>
                                        <p:cTn id="29" dur="500"/>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barn(inVertical)">
                                      <p:cBhvr>
                                        <p:cTn id="3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1E2E1A-70EE-411C-9E9B-DF3FAA4C18BD}"/>
              </a:ext>
            </a:extLst>
          </p:cNvPr>
          <p:cNvSpPr/>
          <p:nvPr/>
        </p:nvSpPr>
        <p:spPr>
          <a:xfrm>
            <a:off x="0" y="0"/>
            <a:ext cx="12192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6" name="Picture 6" descr="13527625053_3e1739bcc9">
            <a:extLst>
              <a:ext uri="{FF2B5EF4-FFF2-40B4-BE49-F238E27FC236}">
                <a16:creationId xmlns:a16="http://schemas.microsoft.com/office/drawing/2014/main" id="{8D52B04E-AD04-4CEB-B941-24B6B9A79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901" y="1197502"/>
            <a:ext cx="3542129" cy="459369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530727" y="91049"/>
            <a:ext cx="5225085" cy="584775"/>
          </a:xfrm>
          <a:prstGeom prst="rect">
            <a:avLst/>
          </a:prstGeom>
        </p:spPr>
        <p:txBody>
          <a:bodyPr wrap="none">
            <a:spAutoFit/>
          </a:bodyPr>
          <a:lstStyle/>
          <a:p>
            <a:r>
              <a:rPr lang="en-US" sz="3200" b="1" dirty="0">
                <a:solidFill>
                  <a:srgbClr val="7030A0"/>
                </a:solidFill>
                <a:latin typeface="Times New Roman" panose="02020603050405020304" pitchFamily="18" charset="0"/>
                <a:ea typeface="MS Mincho"/>
              </a:rPr>
              <a:t>2. </a:t>
            </a:r>
            <a:r>
              <a:rPr lang="en-US" sz="3200" b="1" dirty="0" err="1">
                <a:solidFill>
                  <a:srgbClr val="7030A0"/>
                </a:solidFill>
                <a:latin typeface="Times New Roman" panose="02020603050405020304" pitchFamily="18" charset="0"/>
                <a:ea typeface="MS Mincho"/>
              </a:rPr>
              <a:t>Tác</a:t>
            </a:r>
            <a:r>
              <a:rPr lang="en-US" sz="3200" b="1" dirty="0">
                <a:solidFill>
                  <a:srgbClr val="7030A0"/>
                </a:solidFill>
                <a:latin typeface="Times New Roman" panose="02020603050405020304" pitchFamily="18" charset="0"/>
                <a:ea typeface="MS Mincho"/>
              </a:rPr>
              <a:t> </a:t>
            </a:r>
            <a:r>
              <a:rPr lang="en-US" sz="3200" b="1" dirty="0" err="1">
                <a:solidFill>
                  <a:srgbClr val="7030A0"/>
                </a:solidFill>
                <a:latin typeface="Times New Roman" panose="02020603050405020304" pitchFamily="18" charset="0"/>
                <a:ea typeface="MS Mincho"/>
              </a:rPr>
              <a:t>phẩm</a:t>
            </a:r>
            <a:r>
              <a:rPr lang="en-US" sz="3200" b="1" dirty="0">
                <a:solidFill>
                  <a:srgbClr val="7030A0"/>
                </a:solidFill>
                <a:latin typeface="Times New Roman" panose="02020603050405020304" pitchFamily="18" charset="0"/>
                <a:ea typeface="MS Mincho"/>
              </a:rPr>
              <a:t>: </a:t>
            </a:r>
            <a:r>
              <a:rPr lang="vi-VN" sz="3200" b="1" i="1" dirty="0">
                <a:solidFill>
                  <a:srgbClr val="7030A0"/>
                </a:solidFill>
                <a:latin typeface="Times New Roman" panose="02020603050405020304" pitchFamily="18" charset="0"/>
                <a:ea typeface="MS Mincho"/>
              </a:rPr>
              <a:t>“Đôn Ki-hô-tê</a:t>
            </a:r>
            <a:r>
              <a:rPr lang="en-US" sz="3200" b="1" i="1" dirty="0">
                <a:solidFill>
                  <a:srgbClr val="7030A0"/>
                </a:solidFill>
                <a:latin typeface="Times New Roman" panose="02020603050405020304" pitchFamily="18" charset="0"/>
                <a:ea typeface="MS Mincho"/>
              </a:rPr>
              <a:t>”</a:t>
            </a:r>
            <a:endParaRPr lang="en-US" sz="3200" dirty="0">
              <a:solidFill>
                <a:srgbClr val="7030A0"/>
              </a:solidFill>
            </a:endParaRPr>
          </a:p>
        </p:txBody>
      </p:sp>
      <p:sp>
        <p:nvSpPr>
          <p:cNvPr id="4" name="TextBox 3"/>
          <p:cNvSpPr txBox="1"/>
          <p:nvPr/>
        </p:nvSpPr>
        <p:spPr>
          <a:xfrm>
            <a:off x="4323931" y="761957"/>
            <a:ext cx="7646396" cy="6198107"/>
          </a:xfrm>
          <a:prstGeom prst="rect">
            <a:avLst/>
          </a:prstGeom>
          <a:noFill/>
        </p:spPr>
        <p:txBody>
          <a:bodyPr wrap="square" rtlCol="0">
            <a:spAutoFit/>
          </a:bodyPr>
          <a:lstStyle/>
          <a:p>
            <a:pPr algn="just">
              <a:lnSpc>
                <a:spcPct val="130000"/>
              </a:lnSpc>
            </a:pPr>
            <a:r>
              <a:rPr lang="vi-VN" sz="2800" b="1" dirty="0">
                <a:latin typeface="Times New Roman" panose="02020603050405020304" pitchFamily="18" charset="0"/>
                <a:cs typeface="Times New Roman" panose="02020603050405020304" pitchFamily="18" charset="0"/>
              </a:rPr>
              <a:t>- Chủ đề: </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p>
          <a:p>
            <a:pPr algn="just">
              <a:lnSpc>
                <a:spcPct val="130000"/>
              </a:lnSpc>
            </a:pP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giễu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hlinkClick r:id="rId4" tooltip="Phong kiến"/>
              </a:rPr>
              <a:t>phong</a:t>
            </a:r>
            <a:r>
              <a:rPr lang="en-US" sz="2800" dirty="0">
                <a:latin typeface="Times New Roman" panose="02020603050405020304" pitchFamily="18" charset="0"/>
                <a:cs typeface="Times New Roman" panose="02020603050405020304" pitchFamily="18" charset="0"/>
                <a:hlinkClick r:id="rId4" tooltip="Phong kiến"/>
              </a:rPr>
              <a:t> </a:t>
            </a:r>
            <a:r>
              <a:rPr lang="en-US" sz="2800" dirty="0" err="1">
                <a:latin typeface="Times New Roman" panose="02020603050405020304" pitchFamily="18" charset="0"/>
                <a:cs typeface="Times New Roman" panose="02020603050405020304" pitchFamily="18" charset="0"/>
                <a:hlinkClick r:id="rId4" tooltip="Phong kiến"/>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tầm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thể 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a:t>
            </a:r>
          </a:p>
          <a:p>
            <a:pPr algn="just">
              <a:lnSpc>
                <a:spcPct val="130000"/>
              </a:lnSpc>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8053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80590" y="880769"/>
            <a:ext cx="3749365" cy="4505334"/>
          </a:xfrm>
          <a:prstGeom prst="ellipse">
            <a:avLst/>
          </a:prstGeom>
          <a:ln>
            <a:noFill/>
          </a:ln>
          <a:effectLst>
            <a:softEdge rad="112500"/>
          </a:effectLst>
        </p:spPr>
      </p:pic>
      <p:sp>
        <p:nvSpPr>
          <p:cNvPr id="3" name="Rectangle 2"/>
          <p:cNvSpPr/>
          <p:nvPr/>
        </p:nvSpPr>
        <p:spPr>
          <a:xfrm>
            <a:off x="3230584" y="267524"/>
            <a:ext cx="7481535" cy="1675074"/>
          </a:xfrm>
          <a:prstGeom prst="rect">
            <a:avLst/>
          </a:prstGeom>
        </p:spPr>
        <p:txBody>
          <a:bodyPr wrap="none">
            <a:spAutoFit/>
          </a:bodyPr>
          <a:lstStyle/>
          <a:p>
            <a:pPr>
              <a:lnSpc>
                <a:spcPct val="115000"/>
              </a:lnSpc>
              <a:spcAft>
                <a:spcPts val="0"/>
              </a:spcAft>
              <a:tabLst>
                <a:tab pos="1386840" algn="l"/>
              </a:tabLst>
            </a:pPr>
            <a:r>
              <a:rPr lang="en-US" sz="3200" b="1" dirty="0">
                <a:solidFill>
                  <a:srgbClr val="7030A0"/>
                </a:solidFill>
                <a:latin typeface="Times New Roman" panose="02020603050405020304" pitchFamily="18" charset="0"/>
                <a:ea typeface="MS Mincho"/>
                <a:cs typeface="Times New Roman" panose="02020603050405020304" pitchFamily="18" charset="0"/>
              </a:rPr>
              <a:t>3. Đ</a:t>
            </a:r>
            <a:r>
              <a:rPr lang="vi-VN" sz="3200" b="1" dirty="0">
                <a:solidFill>
                  <a:srgbClr val="7030A0"/>
                </a:solidFill>
                <a:latin typeface="Times New Roman" panose="02020603050405020304" pitchFamily="18" charset="0"/>
                <a:ea typeface="MS Mincho"/>
                <a:cs typeface="Times New Roman" panose="02020603050405020304" pitchFamily="18" charset="0"/>
              </a:rPr>
              <a:t>oạn trích</a:t>
            </a:r>
            <a:r>
              <a:rPr lang="vi-VN" sz="3200" dirty="0">
                <a:solidFill>
                  <a:srgbClr val="7030A0"/>
                </a:solidFill>
                <a:latin typeface="Times New Roman" panose="02020603050405020304" pitchFamily="18" charset="0"/>
                <a:ea typeface="MS Mincho"/>
                <a:cs typeface="Times New Roman" panose="02020603050405020304" pitchFamily="18" charset="0"/>
              </a:rPr>
              <a:t> </a:t>
            </a:r>
            <a:r>
              <a:rPr lang="vi-VN" sz="3200" b="1" i="1" dirty="0">
                <a:solidFill>
                  <a:srgbClr val="7030A0"/>
                </a:solidFill>
                <a:latin typeface="Times New Roman" panose="02020603050405020304" pitchFamily="18" charset="0"/>
                <a:ea typeface="MS Mincho"/>
                <a:cs typeface="Times New Roman" panose="02020603050405020304" pitchFamily="18" charset="0"/>
              </a:rPr>
              <a:t>“</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3200" b="1"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gió</a:t>
            </a:r>
            <a:r>
              <a:rPr lang="vi-VN" sz="3200" b="1" i="1" dirty="0">
                <a:solidFill>
                  <a:srgbClr val="7030A0"/>
                </a:solidFill>
                <a:latin typeface="Times New Roman" panose="02020603050405020304" pitchFamily="18" charset="0"/>
                <a:ea typeface="MS Mincho"/>
                <a:cs typeface="Times New Roman" panose="02020603050405020304" pitchFamily="18" charset="0"/>
              </a:rPr>
              <a:t>”</a:t>
            </a:r>
            <a:endParaRPr lang="en-US" sz="3200" b="1" i="1" dirty="0">
              <a:solidFill>
                <a:srgbClr val="7030A0"/>
              </a:solidFill>
              <a:latin typeface="Times New Roman" panose="02020603050405020304" pitchFamily="18" charset="0"/>
              <a:ea typeface="MS Mincho"/>
              <a:cs typeface="Times New Roman" panose="02020603050405020304" pitchFamily="18" charset="0"/>
            </a:endParaRPr>
          </a:p>
          <a:p>
            <a:pPr>
              <a:lnSpc>
                <a:spcPct val="115000"/>
              </a:lnSpc>
              <a:tabLst>
                <a:tab pos="1386840" algn="l"/>
              </a:tabLst>
            </a:pPr>
            <a:r>
              <a:rPr lang="en-US" sz="2800" b="1" dirty="0">
                <a:latin typeface="Times New Roman" panose="02020603050405020304" pitchFamily="18" charset="0"/>
                <a:cs typeface="Times New Roman" panose="02020603050405020304" pitchFamily="18" charset="0"/>
              </a:rPr>
              <a:t>a. </a:t>
            </a:r>
            <a:r>
              <a:rPr lang="en-US" sz="2800" b="1" dirty="0" err="1">
                <a:latin typeface="Times New Roman" panose="02020603050405020304" pitchFamily="18" charset="0"/>
                <a:cs typeface="Times New Roman" panose="02020603050405020304" pitchFamily="18" charset="0"/>
              </a:rPr>
              <a:t>Đọc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khó</a:t>
            </a:r>
            <a:endParaRPr lang="en-US" sz="2800" dirty="0">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endParaRPr lang="en-US" sz="3200" dirty="0">
              <a:solidFill>
                <a:srgbClr val="7030A0"/>
              </a:solidFill>
              <a:effectLst/>
              <a:latin typeface="Times New Roman" panose="02020603050405020304" pitchFamily="18" charset="0"/>
              <a:ea typeface="Times New Roman" panose="02020603050405020304" pitchFamily="18" charset="0"/>
            </a:endParaRPr>
          </a:p>
        </p:txBody>
      </p:sp>
      <p:sp>
        <p:nvSpPr>
          <p:cNvPr id="4" name="Rounded Rectangle 3"/>
          <p:cNvSpPr/>
          <p:nvPr/>
        </p:nvSpPr>
        <p:spPr>
          <a:xfrm>
            <a:off x="4987636" y="2567709"/>
            <a:ext cx="6391564" cy="380538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GV lưu ý về cách đọc truyện, chú ý ngôn ngữ nhân vật cho phù hợp. Đọc phân vai</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HS1: người dẫn chuyện</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HS2: trong vai Đôn-ki-hô-tê</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HS3: trong vai Xan-chô Pan-xa</a:t>
            </a:r>
            <a:r>
              <a:rPr lang="en-US" sz="2800" dirty="0">
                <a:latin typeface="Times New Roman" panose="02020603050405020304" pitchFamily="18" charset="0"/>
                <a:cs typeface="Times New Roman" panose="02020603050405020304" pitchFamily="18" charset="0"/>
              </a:rPr>
              <a:t>.</a:t>
            </a:r>
          </a:p>
          <a:p>
            <a:pPr lvl="0" algn="just"/>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0971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678</TotalTime>
  <Words>3274</Words>
  <Application>Microsoft Office PowerPoint</Application>
  <PresentationFormat>Widescreen</PresentationFormat>
  <Paragraphs>296</Paragraphs>
  <Slides>49</Slides>
  <Notes>7</Notes>
  <HiddenSlides>0</HiddenSlides>
  <MMClips>2</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49</vt:i4>
      </vt:variant>
    </vt:vector>
  </HeadingPairs>
  <TitlesOfParts>
    <vt:vector size="57" baseType="lpstr">
      <vt:lpstr>#9Slide03 Arima Madurai Black</vt:lpstr>
      <vt:lpstr>Arial</vt:lpstr>
      <vt:lpstr>Calibri</vt:lpstr>
      <vt:lpstr>Calibri Light</vt:lpstr>
      <vt:lpstr>Tahoma</vt:lpstr>
      <vt:lpstr>Times New Roman</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HP</cp:lastModifiedBy>
  <cp:revision>25</cp:revision>
  <dcterms:created xsi:type="dcterms:W3CDTF">2023-11-26T07:46:52Z</dcterms:created>
  <dcterms:modified xsi:type="dcterms:W3CDTF">2024-03-03T10:10:57Z</dcterms:modified>
</cp:coreProperties>
</file>