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56" r:id="rId3"/>
    <p:sldId id="257" r:id="rId4"/>
    <p:sldId id="261" r:id="rId5"/>
    <p:sldId id="258" r:id="rId6"/>
    <p:sldId id="262" r:id="rId7"/>
    <p:sldId id="263" r:id="rId8"/>
    <p:sldId id="264" r:id="rId9"/>
    <p:sldId id="259" r:id="rId10"/>
    <p:sldId id="266" r:id="rId11"/>
    <p:sldId id="267" r:id="rId12"/>
    <p:sldId id="268" r:id="rId13"/>
    <p:sldId id="270" r:id="rId14"/>
    <p:sldId id="271" r:id="rId15"/>
    <p:sldId id="269" r:id="rId16"/>
    <p:sldId id="272" r:id="rId17"/>
    <p:sldId id="273" r:id="rId18"/>
    <p:sldId id="275" r:id="rId19"/>
    <p:sldId id="274" r:id="rId20"/>
    <p:sldId id="276" r:id="rId21"/>
    <p:sldId id="277" r:id="rId22"/>
    <p:sldId id="278" r:id="rId23"/>
    <p:sldId id="279" r:id="rId24"/>
    <p:sldId id="260"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0" autoAdjust="0"/>
    <p:restoredTop sz="94660"/>
  </p:normalViewPr>
  <p:slideViewPr>
    <p:cSldViewPr snapToGrid="0" showGuides="1">
      <p:cViewPr varScale="1">
        <p:scale>
          <a:sx n="79" d="100"/>
          <a:sy n="79" d="100"/>
        </p:scale>
        <p:origin x="63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F09B218-DC36-4741-B549-8330776F7BCD}"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1806924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09B218-DC36-4741-B549-8330776F7BCD}"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2898814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09B218-DC36-4741-B549-8330776F7BCD}"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38796763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09B218-DC36-4741-B549-8330776F7BCD}"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1115916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09B218-DC36-4741-B549-8330776F7BCD}"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3778883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09B218-DC36-4741-B549-8330776F7BCD}"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3437806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09B218-DC36-4741-B549-8330776F7BCD}" type="datetimeFigureOut">
              <a:rPr lang="en-US" smtClean="0"/>
              <a:t>9/30/2024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1572100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09B218-DC36-4741-B549-8330776F7BCD}" type="datetimeFigureOut">
              <a:rPr lang="en-US" smtClean="0"/>
              <a:t>9/30/2024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2753887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09B218-DC36-4741-B549-8330776F7BCD}" type="datetimeFigureOut">
              <a:rPr lang="en-US" smtClean="0"/>
              <a:t>9/30/2024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299845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09B218-DC36-4741-B549-8330776F7BCD}"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515338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09B218-DC36-4741-B549-8330776F7BCD}"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BE9ED3-AE6F-4BD2-88B9-FFD43B12903C}" type="slidenum">
              <a:rPr lang="en-US" smtClean="0"/>
              <a:t>‹#›</a:t>
            </a:fld>
            <a:endParaRPr lang="en-US"/>
          </a:p>
        </p:txBody>
      </p:sp>
    </p:spTree>
    <p:extLst>
      <p:ext uri="{BB962C8B-B14F-4D97-AF65-F5344CB8AC3E}">
        <p14:creationId xmlns:p14="http://schemas.microsoft.com/office/powerpoint/2010/main" val="3437959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09B218-DC36-4741-B549-8330776F7BCD}" type="datetimeFigureOut">
              <a:rPr lang="en-US" smtClean="0"/>
              <a:t>9/30/2024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BE9ED3-AE6F-4BD2-88B9-FFD43B12903C}" type="slidenum">
              <a:rPr lang="en-US" smtClean="0"/>
              <a:t>‹#›</a:t>
            </a:fld>
            <a:endParaRPr lang="en-US"/>
          </a:p>
        </p:txBody>
      </p:sp>
    </p:spTree>
    <p:extLst>
      <p:ext uri="{BB962C8B-B14F-4D97-AF65-F5344CB8AC3E}">
        <p14:creationId xmlns:p14="http://schemas.microsoft.com/office/powerpoint/2010/main" val="2682336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18" y="-51490"/>
            <a:ext cx="12398036" cy="6960980"/>
          </a:xfrm>
          <a:prstGeom prst="rect">
            <a:avLst/>
          </a:prstGeom>
        </p:spPr>
      </p:pic>
    </p:spTree>
    <p:extLst>
      <p:ext uri="{BB962C8B-B14F-4D97-AF65-F5344CB8AC3E}">
        <p14:creationId xmlns:p14="http://schemas.microsoft.com/office/powerpoint/2010/main" val="3374883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1827565" cy="6858000"/>
          </a:xfrm>
        </p:spPr>
      </p:pic>
      <p:sp>
        <p:nvSpPr>
          <p:cNvPr id="5" name="Rectangle 4"/>
          <p:cNvSpPr/>
          <p:nvPr/>
        </p:nvSpPr>
        <p:spPr>
          <a:xfrm>
            <a:off x="632790" y="96946"/>
            <a:ext cx="11194773" cy="5078313"/>
          </a:xfrm>
          <a:prstGeom prst="rect">
            <a:avLst/>
          </a:prstGeom>
        </p:spPr>
        <p:txBody>
          <a:bodyPr wrap="square">
            <a:spAutoFit/>
          </a:bodyPr>
          <a:lstStyle/>
          <a:p>
            <a:pPr marL="30480" marR="30480" algn="just">
              <a:lnSpc>
                <a:spcPct val="150000"/>
              </a:lnSpc>
              <a:spcAft>
                <a:spcPts val="1200"/>
              </a:spcAft>
            </a:pPr>
            <a:r>
              <a:rPr lang="en-US" sz="2800" b="1" dirty="0">
                <a:solidFill>
                  <a:srgbClr val="FF0000"/>
                </a:solidFill>
                <a:latin typeface="Times New Roman" panose="02020603050405020304" pitchFamily="18" charset="0"/>
                <a:ea typeface="Times New Roman" panose="02020603050405020304" pitchFamily="18" charset="0"/>
              </a:rPr>
              <a:t>2. </a:t>
            </a:r>
            <a:r>
              <a:rPr lang="en-US" sz="2800" b="1" dirty="0" err="1">
                <a:solidFill>
                  <a:srgbClr val="FF0000"/>
                </a:solidFill>
                <a:latin typeface="Times New Roman" panose="02020603050405020304" pitchFamily="18" charset="0"/>
                <a:ea typeface="Times New Roman" panose="02020603050405020304" pitchFamily="18" charset="0"/>
              </a:rPr>
              <a:t>Thực</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hành</a:t>
            </a:r>
            <a:endParaRPr lang="en-US" sz="2800" dirty="0">
              <a:effectLst/>
              <a:latin typeface="Times New Roman" panose="02020603050405020304" pitchFamily="18" charset="0"/>
              <a:ea typeface="Times New Roman" panose="02020603050405020304" pitchFamily="18" charset="0"/>
            </a:endParaRPr>
          </a:p>
          <a:p>
            <a:pPr marL="30480" marR="30480" algn="just">
              <a:lnSpc>
                <a:spcPct val="150000"/>
              </a:lnSpc>
              <a:spcAft>
                <a:spcPts val="1200"/>
              </a:spcAft>
            </a:pPr>
            <a:r>
              <a:rPr lang="vi-VN" sz="2800" b="1" dirty="0">
                <a:solidFill>
                  <a:srgbClr val="000000"/>
                </a:solidFill>
                <a:latin typeface="Times New Roman" panose="02020603050405020304" pitchFamily="18" charset="0"/>
                <a:ea typeface="Times New Roman" panose="02020603050405020304" pitchFamily="18" charset="0"/>
              </a:rPr>
              <a:t>a) Chuẩn bị:</a:t>
            </a:r>
            <a:endParaRPr lang="en-US" sz="2800" dirty="0">
              <a:effectLst/>
              <a:latin typeface="Times New Roman" panose="02020603050405020304" pitchFamily="18" charset="0"/>
              <a:ea typeface="Times New Roman" panose="02020603050405020304" pitchFamily="18" charset="0"/>
            </a:endParaRPr>
          </a:p>
          <a:p>
            <a:pPr marL="30480" marR="30480" algn="just">
              <a:lnSpc>
                <a:spcPct val="150000"/>
              </a:lnSpc>
              <a:spcAft>
                <a:spcPts val="1200"/>
              </a:spcAft>
            </a:pPr>
            <a:r>
              <a:rPr lang="vi-VN" sz="2800" dirty="0">
                <a:solidFill>
                  <a:srgbClr val="000000"/>
                </a:solidFill>
                <a:latin typeface="Times New Roman" panose="02020603050405020304" pitchFamily="18" charset="0"/>
                <a:ea typeface="Times New Roman" panose="02020603050405020304" pitchFamily="18" charset="0"/>
              </a:rPr>
              <a:t>- Chuẩn bị (ở nhà) ý kiến của cá nhân về sự giống nhau và khác nhau giữa bài thơ </a:t>
            </a:r>
            <a:r>
              <a:rPr lang="vi-VN" sz="2800" i="1" dirty="0">
                <a:solidFill>
                  <a:srgbClr val="000000"/>
                </a:solidFill>
                <a:latin typeface="Times New Roman" panose="02020603050405020304" pitchFamily="18" charset="0"/>
                <a:ea typeface="Times New Roman" panose="02020603050405020304" pitchFamily="18" charset="0"/>
              </a:rPr>
              <a:t>Sông núi nước Nam</a:t>
            </a:r>
            <a:r>
              <a:rPr lang="vi-VN" sz="2800" dirty="0">
                <a:solidFill>
                  <a:srgbClr val="000000"/>
                </a:solidFill>
                <a:latin typeface="Times New Roman" panose="02020603050405020304" pitchFamily="18" charset="0"/>
                <a:ea typeface="Times New Roman" panose="02020603050405020304" pitchFamily="18" charset="0"/>
              </a:rPr>
              <a:t> và văn bản </a:t>
            </a:r>
            <a:r>
              <a:rPr lang="vi-VN" sz="2800" i="1" dirty="0">
                <a:solidFill>
                  <a:srgbClr val="000000"/>
                </a:solidFill>
                <a:latin typeface="Times New Roman" panose="02020603050405020304" pitchFamily="18" charset="0"/>
                <a:ea typeface="Times New Roman" panose="02020603050405020304" pitchFamily="18" charset="0"/>
              </a:rPr>
              <a:t>Nước Đại Việt ta</a:t>
            </a:r>
            <a:r>
              <a:rPr lang="vi-VN" sz="2800" dirty="0">
                <a:solidFill>
                  <a:srgbClr val="000000"/>
                </a:solidFill>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30480" marR="30480" algn="just">
              <a:lnSpc>
                <a:spcPct val="150000"/>
              </a:lnSpc>
              <a:spcAft>
                <a:spcPts val="1200"/>
              </a:spcAft>
            </a:pPr>
            <a:r>
              <a:rPr lang="vi-VN" sz="2800" dirty="0">
                <a:solidFill>
                  <a:srgbClr val="000000"/>
                </a:solidFill>
                <a:latin typeface="Times New Roman" panose="02020603050405020304" pitchFamily="18" charset="0"/>
                <a:ea typeface="Times New Roman" panose="02020603050405020304" pitchFamily="18" charset="0"/>
              </a:rPr>
              <a:t>- Xem lại các hướng dẫn trong mục 1. Định hướng để nắm được cách nghe và nhận biết tính thuyết phục của một ý kiến, những hạn chế trong khi trình bày ý kiến...</a:t>
            </a:r>
            <a:endParaRPr lang="en-US" sz="2800" dirty="0"/>
          </a:p>
        </p:txBody>
      </p:sp>
    </p:spTree>
    <p:extLst>
      <p:ext uri="{BB962C8B-B14F-4D97-AF65-F5344CB8AC3E}">
        <p14:creationId xmlns:p14="http://schemas.microsoft.com/office/powerpoint/2010/main" val="3555431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1827565" cy="6858000"/>
          </a:xfrm>
        </p:spPr>
      </p:pic>
      <p:sp>
        <p:nvSpPr>
          <p:cNvPr id="5" name="Rectangle 4"/>
          <p:cNvSpPr/>
          <p:nvPr/>
        </p:nvSpPr>
        <p:spPr>
          <a:xfrm>
            <a:off x="632790" y="96946"/>
            <a:ext cx="11194773" cy="4431983"/>
          </a:xfrm>
          <a:prstGeom prst="rect">
            <a:avLst/>
          </a:prstGeom>
        </p:spPr>
        <p:txBody>
          <a:bodyPr wrap="square">
            <a:spAutoFit/>
          </a:bodyPr>
          <a:lstStyle/>
          <a:p>
            <a:pPr marL="30480" marR="30480" algn="just">
              <a:lnSpc>
                <a:spcPct val="150000"/>
              </a:lnSpc>
              <a:spcAft>
                <a:spcPts val="1200"/>
              </a:spcAft>
            </a:pPr>
            <a:r>
              <a:rPr lang="en-US" sz="2800" b="1" dirty="0">
                <a:solidFill>
                  <a:srgbClr val="FF0000"/>
                </a:solidFill>
                <a:latin typeface="Times New Roman" panose="02020603050405020304" pitchFamily="18" charset="0"/>
                <a:ea typeface="Times New Roman" panose="02020603050405020304" pitchFamily="18" charset="0"/>
              </a:rPr>
              <a:t>2. </a:t>
            </a:r>
            <a:r>
              <a:rPr lang="en-US" sz="2800" b="1" dirty="0" err="1">
                <a:solidFill>
                  <a:srgbClr val="FF0000"/>
                </a:solidFill>
                <a:latin typeface="Times New Roman" panose="02020603050405020304" pitchFamily="18" charset="0"/>
                <a:ea typeface="Times New Roman" panose="02020603050405020304" pitchFamily="18" charset="0"/>
              </a:rPr>
              <a:t>Thực</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hành</a:t>
            </a:r>
            <a:endParaRPr lang="en-US" sz="2800" dirty="0">
              <a:effectLst/>
              <a:latin typeface="Times New Roman" panose="02020603050405020304" pitchFamily="18" charset="0"/>
              <a:ea typeface="Times New Roman" panose="02020603050405020304" pitchFamily="18" charset="0"/>
            </a:endParaRPr>
          </a:p>
          <a:p>
            <a:pPr marL="30480" marR="30480" algn="just">
              <a:lnSpc>
                <a:spcPct val="150000"/>
              </a:lnSpc>
              <a:spcAft>
                <a:spcPts val="1200"/>
              </a:spcAft>
            </a:pPr>
            <a:r>
              <a:rPr lang="vi-VN" sz="2800" dirty="0">
                <a:solidFill>
                  <a:srgbClr val="000000"/>
                </a:solidFill>
                <a:latin typeface="Times New Roman" panose="02020603050405020304" pitchFamily="18" charset="0"/>
                <a:ea typeface="Times New Roman" panose="02020603050405020304" pitchFamily="18" charset="0"/>
              </a:rPr>
              <a:t>b) Tìm ý và lập dàn ý</a:t>
            </a:r>
            <a:endParaRPr lang="en-US" sz="2800" dirty="0">
              <a:effectLst/>
              <a:latin typeface="Times New Roman" panose="02020603050405020304" pitchFamily="18" charset="0"/>
              <a:ea typeface="Times New Roman" panose="02020603050405020304" pitchFamily="18" charset="0"/>
            </a:endParaRPr>
          </a:p>
          <a:p>
            <a:pPr marL="30480" marR="30480" algn="just">
              <a:lnSpc>
                <a:spcPct val="150000"/>
              </a:lnSpc>
              <a:spcAft>
                <a:spcPts val="1200"/>
              </a:spcAft>
            </a:pPr>
            <a:r>
              <a:rPr lang="vi-VN" sz="2800" dirty="0">
                <a:solidFill>
                  <a:srgbClr val="000000"/>
                </a:solidFill>
                <a:latin typeface="Times New Roman" panose="02020603050405020304" pitchFamily="18" charset="0"/>
                <a:ea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 nói: Tập trung vào vấn đề đã nêu ở bài tập, dựa vào gợi ý trong mục 1. Định hướng để tìm ý và lập dàn ý cho bài trình bày.</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pP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nghe</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chú</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ý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cần</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trung</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khi</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nghe</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nhận</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biết</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tính</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thuyết</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phục</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ý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bày</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chỉ</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ra</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những</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hạn</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nếu</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0125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8613" y="0"/>
            <a:ext cx="11194774" cy="6659772"/>
          </a:xfrm>
          <a:prstGeom prst="rect">
            <a:avLst/>
          </a:prstGeom>
        </p:spPr>
        <p:txBody>
          <a:bodyPr wrap="square">
            <a:spAutoFit/>
          </a:bodyPr>
          <a:lstStyle/>
          <a:p>
            <a:pPr marL="30480" marR="30480" algn="ctr">
              <a:lnSpc>
                <a:spcPct val="130000"/>
              </a:lnSpc>
              <a:spcAft>
                <a:spcPts val="1200"/>
              </a:spcAft>
            </a:pPr>
            <a:r>
              <a:rPr lang="vi-VN" sz="2800" b="1" i="1" dirty="0">
                <a:solidFill>
                  <a:srgbClr val="FF0000"/>
                </a:solidFill>
                <a:latin typeface="Times New Roman" panose="02020603050405020304" pitchFamily="18" charset="0"/>
                <a:ea typeface="Times New Roman" panose="02020603050405020304" pitchFamily="18" charset="0"/>
              </a:rPr>
              <a:t>Dàn ý</a:t>
            </a:r>
            <a:endParaRPr lang="en-US" sz="2800" dirty="0">
              <a:solidFill>
                <a:srgbClr val="FF0000"/>
              </a:solidFill>
              <a:latin typeface="Times New Roman" panose="02020603050405020304" pitchFamily="18" charset="0"/>
              <a:ea typeface="Times New Roman" panose="02020603050405020304" pitchFamily="18" charset="0"/>
            </a:endParaRPr>
          </a:p>
          <a:p>
            <a:pPr marL="30480" marR="30480" algn="just">
              <a:lnSpc>
                <a:spcPct val="130000"/>
              </a:lnSpc>
              <a:spcAft>
                <a:spcPts val="1200"/>
              </a:spcAft>
            </a:pPr>
            <a:r>
              <a:rPr lang="en-US" sz="2800" b="1" dirty="0">
                <a:solidFill>
                  <a:srgbClr val="00B050"/>
                </a:solidFill>
                <a:latin typeface="Times New Roman" panose="02020603050405020304" pitchFamily="18" charset="0"/>
                <a:ea typeface="Times New Roman" panose="02020603050405020304" pitchFamily="18" charset="0"/>
              </a:rPr>
              <a:t>-</a:t>
            </a:r>
            <a:r>
              <a:rPr lang="vi-VN" sz="2800" b="1" dirty="0">
                <a:solidFill>
                  <a:srgbClr val="00B050"/>
                </a:solidFill>
                <a:latin typeface="Times New Roman" panose="02020603050405020304" pitchFamily="18" charset="0"/>
                <a:ea typeface="Times New Roman" panose="02020603050405020304" pitchFamily="18" charset="0"/>
              </a:rPr>
              <a:t> Mở đầu: </a:t>
            </a:r>
            <a:r>
              <a:rPr lang="vi-VN" sz="2800" dirty="0">
                <a:solidFill>
                  <a:srgbClr val="000000"/>
                </a:solidFill>
                <a:latin typeface="Times New Roman" panose="02020603050405020304" pitchFamily="18" charset="0"/>
                <a:ea typeface="Times New Roman" panose="02020603050405020304" pitchFamily="18" charset="0"/>
              </a:rPr>
              <a:t>nêu vấn đề, mục đích bài nói là chỉ ra sự giống nhau và khác nhau của hai văn bản.</a:t>
            </a:r>
            <a:endParaRPr lang="en-US" sz="2800" dirty="0">
              <a:latin typeface="Times New Roman" panose="02020603050405020304" pitchFamily="18" charset="0"/>
              <a:ea typeface="Times New Roman" panose="02020603050405020304" pitchFamily="18" charset="0"/>
            </a:endParaRPr>
          </a:p>
          <a:p>
            <a:pPr marL="30480" marR="30480" algn="just">
              <a:lnSpc>
                <a:spcPct val="130000"/>
              </a:lnSpc>
              <a:spcAft>
                <a:spcPts val="1200"/>
              </a:spcAft>
            </a:pPr>
            <a:r>
              <a:rPr lang="en-US" sz="2800" b="1" dirty="0">
                <a:solidFill>
                  <a:srgbClr val="00B050"/>
                </a:solidFill>
                <a:latin typeface="Times New Roman" panose="02020603050405020304" pitchFamily="18" charset="0"/>
                <a:ea typeface="Times New Roman" panose="02020603050405020304" pitchFamily="18" charset="0"/>
              </a:rPr>
              <a:t>-</a:t>
            </a:r>
            <a:r>
              <a:rPr lang="vi-VN" sz="2800" b="1" dirty="0">
                <a:solidFill>
                  <a:srgbClr val="00B050"/>
                </a:solidFill>
                <a:latin typeface="Times New Roman" panose="02020603050405020304" pitchFamily="18" charset="0"/>
                <a:ea typeface="Times New Roman" panose="02020603050405020304" pitchFamily="18" charset="0"/>
              </a:rPr>
              <a:t> Nội dung chính: </a:t>
            </a:r>
            <a:r>
              <a:rPr lang="vi-VN" sz="2800" dirty="0">
                <a:solidFill>
                  <a:srgbClr val="000000"/>
                </a:solidFill>
                <a:latin typeface="Times New Roman" panose="02020603050405020304" pitchFamily="18" charset="0"/>
                <a:ea typeface="Times New Roman" panose="02020603050405020304" pitchFamily="18" charset="0"/>
              </a:rPr>
              <a:t>Nêu những điểm giống nhau và khác nhau của hai văn bản Sông núi nước Nam và Nước Đại Việt ta theo một số tiêu chỉ như bối cảnh ra đời, đề tài, nội dung chính, tư tưởng và tình cảm của người viết, vai trò và sự tác động của tác phẩm, thể loại, ngôn ngữ và biện pháp nghệ thuật đặc sắc... Mỗi điểm cần có các lí lẽ và bằng chứng cụ thể dẫn ra từ hai văn bản.</a:t>
            </a:r>
            <a:endParaRPr lang="en-US" sz="2800" dirty="0">
              <a:latin typeface="Times New Roman" panose="02020603050405020304" pitchFamily="18" charset="0"/>
              <a:ea typeface="Times New Roman" panose="02020603050405020304" pitchFamily="18" charset="0"/>
            </a:endParaRPr>
          </a:p>
          <a:p>
            <a:pPr marL="30480" marR="30480" algn="just">
              <a:lnSpc>
                <a:spcPct val="130000"/>
              </a:lnSpc>
              <a:spcAft>
                <a:spcPts val="1200"/>
              </a:spcAft>
            </a:pPr>
            <a:r>
              <a:rPr lang="en-US" sz="2800" b="1" dirty="0">
                <a:solidFill>
                  <a:srgbClr val="00B050"/>
                </a:solidFill>
                <a:latin typeface="Times New Roman" panose="02020603050405020304" pitchFamily="18" charset="0"/>
                <a:ea typeface="Times New Roman" panose="02020603050405020304" pitchFamily="18" charset="0"/>
              </a:rPr>
              <a:t>-</a:t>
            </a:r>
            <a:r>
              <a:rPr lang="vi-VN" sz="2800" b="1" dirty="0">
                <a:solidFill>
                  <a:srgbClr val="00B050"/>
                </a:solidFill>
                <a:latin typeface="Times New Roman" panose="02020603050405020304" pitchFamily="18" charset="0"/>
                <a:ea typeface="Times New Roman" panose="02020603050405020304" pitchFamily="18" charset="0"/>
              </a:rPr>
              <a:t> Kết thúc: </a:t>
            </a:r>
            <a:r>
              <a:rPr lang="vi-VN" sz="2800" dirty="0">
                <a:solidFill>
                  <a:srgbClr val="000000"/>
                </a:solidFill>
                <a:latin typeface="Times New Roman" panose="02020603050405020304" pitchFamily="18" charset="0"/>
                <a:ea typeface="Times New Roman" panose="02020603050405020304" pitchFamily="18" charset="0"/>
              </a:rPr>
              <a:t>Khẳng định ý nghĩa và vị trí của hai văn bản đối với lịch sử dân tộc nói chung và văn học nói riêng.</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546510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1996529" cy="6907249"/>
          </a:xfrm>
        </p:spPr>
      </p:pic>
      <p:sp>
        <p:nvSpPr>
          <p:cNvPr id="5" name="Rectangle 4"/>
          <p:cNvSpPr/>
          <p:nvPr/>
        </p:nvSpPr>
        <p:spPr>
          <a:xfrm>
            <a:off x="2543589" y="2090172"/>
            <a:ext cx="7104822" cy="2677656"/>
          </a:xfrm>
          <a:prstGeom prst="rect">
            <a:avLst/>
          </a:prstGeom>
        </p:spPr>
        <p:txBody>
          <a:bodyPr wrap="square">
            <a:spAutoFit/>
          </a:bodyPr>
          <a:lstStyle/>
          <a:p>
            <a:pPr algn="just"/>
            <a:r>
              <a:rPr lang="en-US" sz="2800" b="1" dirty="0">
                <a:latin typeface="Times New Roman" panose="02020603050405020304" pitchFamily="18" charset="0"/>
                <a:cs typeface="Times New Roman" panose="02020603050405020304" pitchFamily="18" charset="0"/>
              </a:rPr>
              <a:t>c. </a:t>
            </a:r>
            <a:r>
              <a:rPr lang="en-US" sz="2800" b="1" dirty="0" err="1">
                <a:latin typeface="Times New Roman" panose="02020603050405020304" pitchFamily="18" charset="0"/>
                <a:cs typeface="Times New Roman" panose="02020603050405020304" pitchFamily="18" charset="0"/>
              </a:rPr>
              <a:t>Nói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nghe</a:t>
            </a:r>
            <a:endParaRPr lang="en-US" sz="2800" b="1"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phiếu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nhà</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70942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76006" y="213859"/>
            <a:ext cx="5429115" cy="523220"/>
          </a:xfrm>
          <a:prstGeom prst="rect">
            <a:avLst/>
          </a:prstGeom>
        </p:spPr>
        <p:txBody>
          <a:bodyPr wrap="none">
            <a:spAutoFit/>
          </a:bodyPr>
          <a:lstStyle/>
          <a:p>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GHI CHÉP PHẦN NGHE</a:t>
            </a:r>
            <a:endParaRPr lang="en-US" sz="2800"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086912634"/>
              </p:ext>
            </p:extLst>
          </p:nvPr>
        </p:nvGraphicFramePr>
        <p:xfrm>
          <a:off x="457201" y="830579"/>
          <a:ext cx="10942981" cy="5192014"/>
        </p:xfrm>
        <a:graphic>
          <a:graphicData uri="http://schemas.openxmlformats.org/drawingml/2006/table">
            <a:tbl>
              <a:tblPr firstRow="1" firstCol="1" bandRow="1">
                <a:tableStyleId>{E8B1032C-EA38-4F05-BA0D-38AFFFC7BED3}</a:tableStyleId>
              </a:tblPr>
              <a:tblGrid>
                <a:gridCol w="10942981">
                  <a:extLst>
                    <a:ext uri="{9D8B030D-6E8A-4147-A177-3AD203B41FA5}">
                      <a16:colId xmlns:a16="http://schemas.microsoft.com/office/drawing/2014/main" val="3959452856"/>
                    </a:ext>
                  </a:extLst>
                </a:gridCol>
              </a:tblGrid>
              <a:tr h="118900">
                <a:tc>
                  <a:txBody>
                    <a:bodyPr/>
                    <a:lstStyle/>
                    <a:p>
                      <a:pPr marR="30480" algn="ctr">
                        <a:lnSpc>
                          <a:spcPts val="1800"/>
                        </a:lnSpc>
                        <a:spcAft>
                          <a:spcPts val="1200"/>
                        </a:spcAft>
                      </a:pPr>
                      <a:r>
                        <a:rPr lang="en-US" sz="2800" b="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70" marR="35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3076384"/>
                  </a:ext>
                </a:extLst>
              </a:tr>
              <a:tr h="4232438">
                <a:tc>
                  <a:txBody>
                    <a:bodyPr/>
                    <a:lstStyle/>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Người nói:……………………………………</a:t>
                      </a:r>
                      <a:endParaRPr lang="en-US" sz="2800" b="0" dirty="0">
                        <a:effectLst/>
                        <a:latin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Người nghe:………………………………</a:t>
                      </a:r>
                      <a:r>
                        <a:rPr lang="en-US" sz="2800" b="0" dirty="0">
                          <a:effectLst/>
                          <a:latin typeface="Times New Roman" panose="02020603050405020304" pitchFamily="18" charset="0"/>
                          <a:cs typeface="Times New Roman" panose="02020603050405020304" pitchFamily="18" charset="0"/>
                        </a:rPr>
                        <a:t>….</a:t>
                      </a: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*Nhận xét về nội dung và cách thức thuyết trình của bài nói: Người nghe </a:t>
                      </a:r>
                      <a:r>
                        <a:rPr lang="en-US" sz="2800" b="0" dirty="0" err="1">
                          <a:effectLst/>
                          <a:latin typeface="Times New Roman" panose="02020603050405020304" pitchFamily="18" charset="0"/>
                          <a:cs typeface="Times New Roman" panose="02020603050405020304" pitchFamily="18" charset="0"/>
                        </a:rPr>
                        <a:t>thực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hiện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các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yêu</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cầu</a:t>
                      </a:r>
                      <a:r>
                        <a:rPr lang="en-US" sz="2800" b="0" dirty="0">
                          <a:effectLst/>
                          <a:latin typeface="Times New Roman" panose="02020603050405020304" pitchFamily="18" charset="0"/>
                          <a:cs typeface="Times New Roman" panose="02020603050405020304" pitchFamily="18" charset="0"/>
                        </a:rPr>
                        <a:t> </a:t>
                      </a:r>
                      <a:r>
                        <a:rPr lang="vi-VN" sz="2800" b="0" dirty="0">
                          <a:effectLst/>
                          <a:latin typeface="Times New Roman" panose="02020603050405020304" pitchFamily="18" charset="0"/>
                          <a:cs typeface="Times New Roman" panose="02020603050405020304" pitchFamily="18" charset="0"/>
                        </a:rPr>
                        <a:t>sau:</a:t>
                      </a:r>
                      <a:endParaRPr lang="en-US" sz="2800" b="0" dirty="0">
                        <a:effectLst/>
                        <a:latin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en-US" sz="2800" b="0" dirty="0" err="1">
                          <a:effectLst/>
                          <a:latin typeface="Times New Roman" panose="02020603050405020304" pitchFamily="18" charset="0"/>
                          <a:cs typeface="Times New Roman" panose="02020603050405020304" pitchFamily="18" charset="0"/>
                        </a:rPr>
                        <a:t>Nội</a:t>
                      </a:r>
                      <a:r>
                        <a:rPr lang="en-US" sz="2800" b="0" dirty="0">
                          <a:effectLst/>
                          <a:latin typeface="Times New Roman" panose="02020603050405020304" pitchFamily="18" charset="0"/>
                          <a:cs typeface="Times New Roman" panose="02020603050405020304" pitchFamily="18" charset="0"/>
                        </a:rPr>
                        <a:t> dung </a:t>
                      </a:r>
                      <a:r>
                        <a:rPr lang="en-US" sz="2800" b="0" dirty="0" err="1">
                          <a:effectLst/>
                          <a:latin typeface="Times New Roman" panose="02020603050405020304" pitchFamily="18" charset="0"/>
                          <a:cs typeface="Times New Roman" panose="02020603050405020304" pitchFamily="18" charset="0"/>
                        </a:rPr>
                        <a:t>chính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của</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bài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nói</a:t>
                      </a:r>
                      <a:r>
                        <a:rPr lang="en-US" sz="2800" b="0" dirty="0">
                          <a:effectLst/>
                          <a:latin typeface="Times New Roman" panose="02020603050405020304" pitchFamily="18" charset="0"/>
                          <a:cs typeface="Times New Roman" panose="02020603050405020304" pitchFamily="18" charset="0"/>
                        </a:rPr>
                        <a:t>: </a:t>
                      </a:r>
                    </a:p>
                    <a:p>
                      <a:pPr marL="342900" lvl="0" indent="-342900" algn="just">
                        <a:lnSpc>
                          <a:spcPct val="130000"/>
                        </a:lnSpc>
                        <a:spcAft>
                          <a:spcPts val="0"/>
                        </a:spcAft>
                        <a:buSzPts val="1400"/>
                        <a:buFont typeface="Times New Roman" panose="02020603050405020304" pitchFamily="18" charset="0"/>
                        <a:buChar char="-"/>
                        <a:tabLst>
                          <a:tab pos="1386840" algn="l"/>
                        </a:tabLst>
                      </a:pPr>
                      <a:r>
                        <a:rPr lang="en-US" sz="2800" b="0" dirty="0" err="1">
                          <a:effectLst/>
                          <a:latin typeface="Times New Roman" panose="02020603050405020304" pitchFamily="18" charset="0"/>
                          <a:cs typeface="Times New Roman" panose="02020603050405020304" pitchFamily="18" charset="0"/>
                        </a:rPr>
                        <a:t>Điểm</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giống</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nhau</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của</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văn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bản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bài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thơ</a:t>
                      </a:r>
                      <a:r>
                        <a:rPr lang="en-US" sz="2800" b="0" dirty="0">
                          <a:effectLst/>
                          <a:latin typeface="Times New Roman" panose="02020603050405020304" pitchFamily="18" charset="0"/>
                          <a:cs typeface="Times New Roman" panose="02020603050405020304" pitchFamily="18" charset="0"/>
                        </a:rPr>
                        <a:t>:………………………………….</a:t>
                      </a:r>
                    </a:p>
                    <a:p>
                      <a:pPr algn="just">
                        <a:lnSpc>
                          <a:spcPct val="130000"/>
                        </a:lnSpc>
                        <a:spcAft>
                          <a:spcPts val="0"/>
                        </a:spcAft>
                        <a:tabLst>
                          <a:tab pos="1386840" algn="l"/>
                        </a:tabLst>
                      </a:pPr>
                      <a:r>
                        <a:rPr lang="en-US" sz="2800" b="0" dirty="0">
                          <a:effectLst/>
                          <a:latin typeface="Times New Roman" panose="02020603050405020304" pitchFamily="18" charset="0"/>
                          <a:cs typeface="Times New Roman" panose="02020603050405020304" pitchFamily="18" charset="0"/>
                        </a:rPr>
                        <a:t>……………………………………………………………………………..</a:t>
                      </a:r>
                    </a:p>
                    <a:p>
                      <a:pPr marL="342900" lvl="0" indent="-342900" algn="just">
                        <a:lnSpc>
                          <a:spcPct val="130000"/>
                        </a:lnSpc>
                        <a:spcAft>
                          <a:spcPts val="0"/>
                        </a:spcAft>
                        <a:buSzPts val="1400"/>
                        <a:buFont typeface="Times New Roman" panose="02020603050405020304" pitchFamily="18" charset="0"/>
                        <a:buChar char="-"/>
                        <a:tabLst>
                          <a:tab pos="1386840" algn="l"/>
                        </a:tabLst>
                      </a:pPr>
                      <a:r>
                        <a:rPr lang="en-US" sz="2800" b="0" dirty="0" err="1">
                          <a:effectLst/>
                          <a:latin typeface="Times New Roman" panose="02020603050405020304" pitchFamily="18" charset="0"/>
                          <a:cs typeface="Times New Roman" panose="02020603050405020304" pitchFamily="18" charset="0"/>
                        </a:rPr>
                        <a:t>Điểm</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khác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nhau</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của</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văn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bản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bài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thơ</a:t>
                      </a:r>
                      <a:r>
                        <a:rPr lang="en-US" sz="2800" b="0" dirty="0">
                          <a:effectLst/>
                          <a:latin typeface="Times New Roman" panose="02020603050405020304" pitchFamily="18" charset="0"/>
                          <a:cs typeface="Times New Roman" panose="02020603050405020304" pitchFamily="18" charset="0"/>
                        </a:rPr>
                        <a:t>:…………………………………..</a:t>
                      </a: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a:t>
                      </a:r>
                      <a:r>
                        <a:rPr lang="en-US" sz="2800" b="0" dirty="0">
                          <a:effectLst/>
                          <a:latin typeface="Times New Roman" panose="02020603050405020304" pitchFamily="18" charset="0"/>
                          <a:cs typeface="Times New Roman" panose="02020603050405020304" pitchFamily="18" charset="0"/>
                        </a:rPr>
                        <a:t>..................................</a:t>
                      </a:r>
                    </a:p>
                  </a:txBody>
                  <a:tcPr marL="35670" marR="35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006065"/>
                  </a:ext>
                </a:extLst>
              </a:tr>
            </a:tbl>
          </a:graphicData>
        </a:graphic>
      </p:graphicFrame>
    </p:spTree>
    <p:extLst>
      <p:ext uri="{BB962C8B-B14F-4D97-AF65-F5344CB8AC3E}">
        <p14:creationId xmlns:p14="http://schemas.microsoft.com/office/powerpoint/2010/main" val="25650745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76006" y="213859"/>
            <a:ext cx="5429115" cy="523220"/>
          </a:xfrm>
          <a:prstGeom prst="rect">
            <a:avLst/>
          </a:prstGeom>
        </p:spPr>
        <p:txBody>
          <a:bodyPr wrap="none">
            <a:spAutoFit/>
          </a:bodyPr>
          <a:lstStyle/>
          <a:p>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GHI CHÉP PHẦN NGHE</a:t>
            </a:r>
            <a:endParaRPr lang="en-US" sz="2800"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177453905"/>
              </p:ext>
            </p:extLst>
          </p:nvPr>
        </p:nvGraphicFramePr>
        <p:xfrm>
          <a:off x="487019" y="1615771"/>
          <a:ext cx="10942981" cy="4487200"/>
        </p:xfrm>
        <a:graphic>
          <a:graphicData uri="http://schemas.openxmlformats.org/drawingml/2006/table">
            <a:tbl>
              <a:tblPr firstRow="1" firstCol="1" bandRow="1">
                <a:tableStyleId>{E8B1032C-EA38-4F05-BA0D-38AFFFC7BED3}</a:tableStyleId>
              </a:tblPr>
              <a:tblGrid>
                <a:gridCol w="10942981">
                  <a:extLst>
                    <a:ext uri="{9D8B030D-6E8A-4147-A177-3AD203B41FA5}">
                      <a16:colId xmlns:a16="http://schemas.microsoft.com/office/drawing/2014/main" val="3959452856"/>
                    </a:ext>
                  </a:extLst>
                </a:gridCol>
              </a:tblGrid>
              <a:tr h="118900">
                <a:tc>
                  <a:txBody>
                    <a:bodyPr/>
                    <a:lstStyle/>
                    <a:p>
                      <a:pPr marR="30480" algn="ctr">
                        <a:lnSpc>
                          <a:spcPts val="1800"/>
                        </a:lnSpc>
                        <a:spcAft>
                          <a:spcPts val="1200"/>
                        </a:spcAft>
                      </a:pPr>
                      <a:r>
                        <a:rPr lang="en-US" sz="2800" b="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70" marR="35670" marT="0" marB="0"/>
                </a:tc>
                <a:extLst>
                  <a:ext uri="{0D108BD9-81ED-4DB2-BD59-A6C34878D82A}">
                    <a16:rowId xmlns:a16="http://schemas.microsoft.com/office/drawing/2014/main" val="1583076384"/>
                  </a:ext>
                </a:extLst>
              </a:tr>
              <a:tr h="4232438">
                <a:tc>
                  <a:txBody>
                    <a:bodyPr/>
                    <a:lstStyle/>
                    <a:p>
                      <a:pPr algn="just">
                        <a:lnSpc>
                          <a:spcPct val="130000"/>
                        </a:lnSpc>
                        <a:spcAft>
                          <a:spcPts val="0"/>
                        </a:spcAft>
                        <a:tabLst>
                          <a:tab pos="1386840" algn="l"/>
                        </a:tabLst>
                      </a:pPr>
                      <a:r>
                        <a:rPr lang="en-US" sz="2800" b="0" dirty="0">
                          <a:effectLst/>
                          <a:latin typeface="Times New Roman" panose="02020603050405020304" pitchFamily="18" charset="0"/>
                          <a:cs typeface="Times New Roman" panose="02020603050405020304" pitchFamily="18" charset="0"/>
                        </a:rPr>
                        <a:t> </a:t>
                      </a:r>
                    </a:p>
                    <a:p>
                      <a:pPr marR="30480" algn="just">
                        <a:lnSpc>
                          <a:spcPts val="1800"/>
                        </a:lnSpc>
                        <a:spcAft>
                          <a:spcPts val="1200"/>
                        </a:spcAft>
                      </a:pPr>
                      <a:r>
                        <a:rPr lang="en-US" sz="2800" b="0" dirty="0" err="1">
                          <a:effectLst/>
                          <a:latin typeface="Times New Roman" panose="02020603050405020304" pitchFamily="18" charset="0"/>
                          <a:cs typeface="Times New Roman" panose="02020603050405020304" pitchFamily="18" charset="0"/>
                        </a:rPr>
                        <a:t>Tính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thuyết</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phục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của</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bài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nói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lý</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lẽ</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dẫn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chứng</a:t>
                      </a:r>
                      <a:r>
                        <a:rPr lang="en-US" sz="2800" b="0" dirty="0">
                          <a:effectLst/>
                          <a:latin typeface="Times New Roman" panose="02020603050405020304" pitchFamily="18" charset="0"/>
                          <a:cs typeface="Times New Roman" panose="02020603050405020304" pitchFamily="18" charset="0"/>
                        </a:rPr>
                        <a:t>):</a:t>
                      </a:r>
                    </a:p>
                    <a:p>
                      <a:pPr marL="342900" lvl="0" indent="-342900" algn="just">
                        <a:lnSpc>
                          <a:spcPct val="130000"/>
                        </a:lnSpc>
                        <a:spcAft>
                          <a:spcPts val="0"/>
                        </a:spcAft>
                        <a:buSzPts val="1400"/>
                        <a:buFont typeface="Times New Roman" panose="02020603050405020304" pitchFamily="18" charset="0"/>
                        <a:buChar char="-"/>
                        <a:tabLst>
                          <a:tab pos="1386840" algn="l"/>
                        </a:tabLst>
                      </a:pPr>
                      <a:r>
                        <a:rPr lang="en-US" sz="2800" b="0" dirty="0" err="1">
                          <a:effectLst/>
                          <a:latin typeface="Times New Roman" panose="02020603050405020304" pitchFamily="18" charset="0"/>
                          <a:cs typeface="Times New Roman" panose="02020603050405020304" pitchFamily="18" charset="0"/>
                        </a:rPr>
                        <a:t>Ưu</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điểm</a:t>
                      </a:r>
                      <a:r>
                        <a:rPr lang="en-US" sz="2800" b="0" dirty="0">
                          <a:effectLst/>
                          <a:latin typeface="Times New Roman" panose="02020603050405020304" pitchFamily="18" charset="0"/>
                          <a:cs typeface="Times New Roman" panose="02020603050405020304" pitchFamily="18" charset="0"/>
                        </a:rPr>
                        <a:t>: :</a:t>
                      </a: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a:t>
                      </a:r>
                      <a:r>
                        <a:rPr lang="en-US" sz="2800" b="0" dirty="0">
                          <a:effectLst/>
                          <a:latin typeface="Times New Roman" panose="02020603050405020304" pitchFamily="18" charset="0"/>
                          <a:cs typeface="Times New Roman" panose="02020603050405020304" pitchFamily="18" charset="0"/>
                        </a:rPr>
                        <a:t>...................................</a:t>
                      </a:r>
                    </a:p>
                    <a:p>
                      <a:pPr marL="342900" lvl="0" indent="-342900" algn="just">
                        <a:lnSpc>
                          <a:spcPct val="130000"/>
                        </a:lnSpc>
                        <a:spcAft>
                          <a:spcPts val="0"/>
                        </a:spcAft>
                        <a:buSzPts val="1400"/>
                        <a:buFont typeface="Times New Roman" panose="02020603050405020304" pitchFamily="18" charset="0"/>
                        <a:buChar char="-"/>
                        <a:tabLst>
                          <a:tab pos="1386840" algn="l"/>
                        </a:tabLst>
                      </a:pPr>
                      <a:r>
                        <a:rPr lang="en-US" sz="2800" b="0" dirty="0" err="1">
                          <a:effectLst/>
                          <a:latin typeface="Times New Roman" panose="02020603050405020304" pitchFamily="18" charset="0"/>
                          <a:cs typeface="Times New Roman" panose="02020603050405020304" pitchFamily="18" charset="0"/>
                        </a:rPr>
                        <a:t>Hạn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chế</a:t>
                      </a:r>
                      <a:r>
                        <a:rPr lang="en-US" sz="2800" b="0" dirty="0">
                          <a:effectLst/>
                          <a:latin typeface="Times New Roman" panose="02020603050405020304" pitchFamily="18" charset="0"/>
                          <a:cs typeface="Times New Roman" panose="02020603050405020304" pitchFamily="18" charset="0"/>
                        </a:rPr>
                        <a:t>: :</a:t>
                      </a: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a:t>
                      </a:r>
                      <a:r>
                        <a:rPr lang="en-US" sz="2800" b="0" dirty="0">
                          <a:effectLst/>
                          <a:latin typeface="Times New Roman" panose="02020603050405020304" pitchFamily="18" charset="0"/>
                          <a:cs typeface="Times New Roman" panose="02020603050405020304" pitchFamily="18" charset="0"/>
                        </a:rPr>
                        <a:t>.................................</a:t>
                      </a: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*Câu hỏi về những điểm còn băn khoăn, muốn trao đổi để làm rõ thêm:</a:t>
                      </a:r>
                      <a:endParaRPr lang="en-US" sz="2800" b="0" dirty="0">
                        <a:effectLst/>
                        <a:latin typeface="Times New Roman" panose="02020603050405020304" pitchFamily="18" charset="0"/>
                        <a:cs typeface="Times New Roman" panose="02020603050405020304" pitchFamily="18" charset="0"/>
                      </a:endParaRPr>
                    </a:p>
                    <a:p>
                      <a:pPr algn="just">
                        <a:lnSpc>
                          <a:spcPct val="130000"/>
                        </a:lnSpc>
                        <a:spcAft>
                          <a:spcPts val="0"/>
                        </a:spcAft>
                        <a:tabLst>
                          <a:tab pos="1386840" algn="l"/>
                        </a:tabLst>
                      </a:pPr>
                      <a:r>
                        <a:rPr lang="vi-VN" sz="2800" b="0" dirty="0">
                          <a:effectLst/>
                          <a:latin typeface="Times New Roman" panose="02020603050405020304" pitchFamily="18" charset="0"/>
                          <a:cs typeface="Times New Roman" panose="02020603050405020304" pitchFamily="18" charset="0"/>
                        </a:rPr>
                        <a:t>....................................................................................</a:t>
                      </a:r>
                      <a:r>
                        <a:rPr lang="en-US" sz="2800" b="0" dirty="0">
                          <a:effectLst/>
                          <a:latin typeface="Times New Roman" panose="02020603050405020304" pitchFamily="18" charset="0"/>
                          <a:cs typeface="Times New Roman" panose="02020603050405020304" pitchFamily="18" charset="0"/>
                        </a:rPr>
                        <a:t>................................</a:t>
                      </a:r>
                    </a:p>
                  </a:txBody>
                  <a:tcPr marL="35670" marR="35670" marT="0" marB="0"/>
                </a:tc>
                <a:extLst>
                  <a:ext uri="{0D108BD9-81ED-4DB2-BD59-A6C34878D82A}">
                    <a16:rowId xmlns:a16="http://schemas.microsoft.com/office/drawing/2014/main" val="926006065"/>
                  </a:ext>
                </a:extLst>
              </a:tr>
            </a:tbl>
          </a:graphicData>
        </a:graphic>
      </p:graphicFrame>
    </p:spTree>
    <p:extLst>
      <p:ext uri="{BB962C8B-B14F-4D97-AF65-F5344CB8AC3E}">
        <p14:creationId xmlns:p14="http://schemas.microsoft.com/office/powerpoint/2010/main" val="4532802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1996529" cy="6907249"/>
          </a:xfrm>
        </p:spPr>
      </p:pic>
      <p:sp>
        <p:nvSpPr>
          <p:cNvPr id="5" name="Rectangle 4"/>
          <p:cNvSpPr/>
          <p:nvPr/>
        </p:nvSpPr>
        <p:spPr>
          <a:xfrm>
            <a:off x="1818861" y="2090172"/>
            <a:ext cx="7829550" cy="3323987"/>
          </a:xfrm>
          <a:prstGeom prst="rect">
            <a:avLst/>
          </a:prstGeom>
        </p:spPr>
        <p:txBody>
          <a:bodyPr wrap="square">
            <a:spAutoFit/>
          </a:bodyPr>
          <a:lstStyle/>
          <a:p>
            <a:pPr>
              <a:lnSpc>
                <a:spcPct val="150000"/>
              </a:lnSpc>
            </a:pPr>
            <a:r>
              <a:rPr lang="en-US" sz="2800" b="1" dirty="0">
                <a:latin typeface="Times New Roman" panose="02020603050405020304" pitchFamily="18" charset="0"/>
                <a:cs typeface="Times New Roman" panose="02020603050405020304" pitchFamily="18" charset="0"/>
              </a:rPr>
              <a:t>d. </a:t>
            </a:r>
            <a:r>
              <a:rPr lang="en-US" sz="2800" b="1" dirty="0" err="1">
                <a:latin typeface="Times New Roman" panose="02020603050405020304" pitchFamily="18" charset="0"/>
                <a:cs typeface="Times New Roman" panose="02020603050405020304" pitchFamily="18" charset="0"/>
              </a:rPr>
              <a:t>Kiểm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sửa</a:t>
            </a:r>
            <a:r>
              <a:rPr lang="en-US" sz="2800" b="1" dirty="0">
                <a:latin typeface="Times New Roman" panose="02020603050405020304" pitchFamily="18" charset="0"/>
                <a:cs typeface="Times New Roman" panose="02020603050405020304" pitchFamily="18" charset="0"/>
              </a:rPr>
              <a:t>:</a:t>
            </a:r>
          </a:p>
          <a:p>
            <a:pPr>
              <a:lnSpc>
                <a:spcPct val="150000"/>
              </a:lnSpc>
            </a:pP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dàn</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4742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1675296"/>
              </p:ext>
            </p:extLst>
          </p:nvPr>
        </p:nvGraphicFramePr>
        <p:xfrm>
          <a:off x="485361" y="759481"/>
          <a:ext cx="11221278" cy="5334000"/>
        </p:xfrm>
        <a:graphic>
          <a:graphicData uri="http://schemas.openxmlformats.org/drawingml/2006/table">
            <a:tbl>
              <a:tblPr firstRow="1" firstCol="1" bandRow="1">
                <a:tableStyleId>{E8B1032C-EA38-4F05-BA0D-38AFFFC7BED3}</a:tableStyleId>
              </a:tblPr>
              <a:tblGrid>
                <a:gridCol w="5609718">
                  <a:extLst>
                    <a:ext uri="{9D8B030D-6E8A-4147-A177-3AD203B41FA5}">
                      <a16:colId xmlns:a16="http://schemas.microsoft.com/office/drawing/2014/main" val="3165611403"/>
                    </a:ext>
                  </a:extLst>
                </a:gridCol>
                <a:gridCol w="5611560">
                  <a:extLst>
                    <a:ext uri="{9D8B030D-6E8A-4147-A177-3AD203B41FA5}">
                      <a16:colId xmlns:a16="http://schemas.microsoft.com/office/drawing/2014/main" val="3667785231"/>
                    </a:ext>
                  </a:extLst>
                </a:gridCol>
              </a:tblGrid>
              <a:tr h="440642">
                <a:tc gridSpan="2">
                  <a:txBody>
                    <a:bodyPr/>
                    <a:lstStyle/>
                    <a:p>
                      <a:pPr marR="30480" algn="ctr">
                        <a:lnSpc>
                          <a:spcPct val="100000"/>
                        </a:lnSpc>
                        <a:spcAft>
                          <a:spcPts val="1200"/>
                        </a:spcAft>
                      </a:pPr>
                      <a:r>
                        <a:rPr lang="en-US" sz="2800">
                          <a:effectLst/>
                          <a:latin typeface="Times New Roman" panose="02020603050405020304" pitchFamily="18" charset="0"/>
                          <a:cs typeface="Times New Roman" panose="02020603050405020304" pitchFamily="18" charset="0"/>
                        </a:rPr>
                        <a:t>Bảng kiểm nhận xét và tự nhận xét về </a:t>
                      </a:r>
                    </a:p>
                    <a:p>
                      <a:pPr marR="30480" algn="ctr">
                        <a:lnSpc>
                          <a:spcPct val="100000"/>
                        </a:lnSpc>
                        <a:spcAft>
                          <a:spcPts val="1200"/>
                        </a:spcAft>
                      </a:pPr>
                      <a:r>
                        <a:rPr lang="en-US" sz="2800">
                          <a:effectLst/>
                          <a:latin typeface="Times New Roman" panose="02020603050405020304" pitchFamily="18" charset="0"/>
                          <a:cs typeface="Times New Roman" panose="02020603050405020304" pitchFamily="18" charset="0"/>
                        </a:rPr>
                        <a:t>hoạt động nói và nghe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572" marR="49572" marT="0" marB="0"/>
                </a:tc>
                <a:tc hMerge="1">
                  <a:txBody>
                    <a:bodyPr/>
                    <a:lstStyle/>
                    <a:p>
                      <a:endParaRPr lang="en-US"/>
                    </a:p>
                  </a:txBody>
                  <a:tcPr/>
                </a:tc>
                <a:extLst>
                  <a:ext uri="{0D108BD9-81ED-4DB2-BD59-A6C34878D82A}">
                    <a16:rowId xmlns:a16="http://schemas.microsoft.com/office/drawing/2014/main" val="673061606"/>
                  </a:ext>
                </a:extLst>
              </a:tr>
              <a:tr h="165241">
                <a:tc>
                  <a:txBody>
                    <a:bodyPr/>
                    <a:lstStyle/>
                    <a:p>
                      <a:pPr marR="30480" algn="ctr">
                        <a:lnSpc>
                          <a:spcPct val="100000"/>
                        </a:lnSpc>
                        <a:spcAft>
                          <a:spcPts val="1200"/>
                        </a:spcAft>
                      </a:pPr>
                      <a:r>
                        <a:rPr lang="en-US" sz="2800">
                          <a:effectLst/>
                          <a:latin typeface="Times New Roman" panose="02020603050405020304" pitchFamily="18" charset="0"/>
                          <a:cs typeface="Times New Roman" panose="02020603050405020304" pitchFamily="18" charset="0"/>
                        </a:rPr>
                        <a:t>Người nói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572" marR="49572" marT="0" marB="0"/>
                </a:tc>
                <a:tc>
                  <a:txBody>
                    <a:bodyPr/>
                    <a:lstStyle/>
                    <a:p>
                      <a:pPr marR="30480" algn="ctr">
                        <a:lnSpc>
                          <a:spcPct val="100000"/>
                        </a:lnSpc>
                        <a:spcAft>
                          <a:spcPts val="1200"/>
                        </a:spcAft>
                      </a:pPr>
                      <a:r>
                        <a:rPr lang="en-US" sz="2800">
                          <a:effectLst/>
                          <a:latin typeface="Times New Roman" panose="02020603050405020304" pitchFamily="18" charset="0"/>
                          <a:cs typeface="Times New Roman" panose="02020603050405020304" pitchFamily="18" charset="0"/>
                        </a:rPr>
                        <a:t>Người nghe</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572" marR="49572" marT="0" marB="0"/>
                </a:tc>
                <a:extLst>
                  <a:ext uri="{0D108BD9-81ED-4DB2-BD59-A6C34878D82A}">
                    <a16:rowId xmlns:a16="http://schemas.microsoft.com/office/drawing/2014/main" val="2378978033"/>
                  </a:ext>
                </a:extLst>
              </a:tr>
              <a:tr h="3745455">
                <a:tc>
                  <a:txBody>
                    <a:bodyPr/>
                    <a:lstStyle/>
                    <a:p>
                      <a:pPr marL="342900" marR="30480" lvl="0" indent="-342900" algn="just">
                        <a:lnSpc>
                          <a:spcPct val="100000"/>
                        </a:lnSpc>
                        <a:spcAft>
                          <a:spcPts val="1200"/>
                        </a:spcAft>
                        <a:buSzPts val="1400"/>
                        <a:buFont typeface="Times New Roman" panose="02020603050405020304" pitchFamily="18" charset="0"/>
                        <a:buChar char="-"/>
                      </a:pPr>
                      <a:r>
                        <a:rPr lang="en-US" sz="2800" dirty="0" err="1">
                          <a:effectLst/>
                          <a:latin typeface="Times New Roman" panose="02020603050405020304" pitchFamily="18" charset="0"/>
                          <a:cs typeface="Times New Roman" panose="02020603050405020304" pitchFamily="18" charset="0"/>
                        </a:rPr>
                        <a:t>Điểm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hài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lòng</a:t>
                      </a: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a:t>
                      </a:r>
                    </a:p>
                    <a:p>
                      <a:pPr marL="342900" marR="30480" lvl="0" indent="-342900" algn="just">
                        <a:lnSpc>
                          <a:spcPct val="100000"/>
                        </a:lnSpc>
                        <a:spcAft>
                          <a:spcPts val="1200"/>
                        </a:spcAft>
                        <a:buSzPts val="1400"/>
                        <a:buFont typeface="Times New Roman" panose="02020603050405020304" pitchFamily="18" charset="0"/>
                        <a:buChar char="-"/>
                      </a:pPr>
                      <a:r>
                        <a:rPr lang="en-US" sz="2800" dirty="0" err="1">
                          <a:effectLst/>
                          <a:latin typeface="Times New Roman" panose="02020603050405020304" pitchFamily="18" charset="0"/>
                          <a:cs typeface="Times New Roman" panose="02020603050405020304" pitchFamily="18" charset="0"/>
                        </a:rPr>
                        <a:t>Tính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thuyết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phục</a:t>
                      </a: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a:t>
                      </a:r>
                    </a:p>
                    <a:p>
                      <a:pPr marL="342900" marR="30480" lvl="0" indent="-342900" algn="just">
                        <a:lnSpc>
                          <a:spcPct val="100000"/>
                        </a:lnSpc>
                        <a:spcAft>
                          <a:spcPts val="1200"/>
                        </a:spcAft>
                        <a:buSzPts val="1400"/>
                        <a:buFont typeface="Times New Roman" panose="02020603050405020304" pitchFamily="18" charset="0"/>
                        <a:buChar char="-"/>
                      </a:pPr>
                      <a:r>
                        <a:rPr lang="en-US" sz="2800" dirty="0" err="1">
                          <a:effectLst/>
                          <a:latin typeface="Times New Roman" panose="02020603050405020304" pitchFamily="18" charset="0"/>
                          <a:cs typeface="Times New Roman" panose="02020603050405020304" pitchFamily="18" charset="0"/>
                        </a:rPr>
                        <a:t>Điều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muốn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thay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đổi</a:t>
                      </a: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572" marR="49572" marT="0" marB="0"/>
                </a:tc>
                <a:tc>
                  <a:txBody>
                    <a:bodyPr/>
                    <a:lstStyle/>
                    <a:p>
                      <a:pPr marL="342900" marR="30480" lvl="0" indent="-342900" algn="just">
                        <a:lnSpc>
                          <a:spcPct val="100000"/>
                        </a:lnSpc>
                        <a:spcAft>
                          <a:spcPts val="1200"/>
                        </a:spcAft>
                        <a:buSzPts val="1400"/>
                        <a:buFont typeface="Times New Roman" panose="02020603050405020304" pitchFamily="18" charset="0"/>
                        <a:buChar char="-"/>
                      </a:pPr>
                      <a:r>
                        <a:rPr lang="en-US" sz="2800" dirty="0" err="1">
                          <a:effectLst/>
                          <a:latin typeface="Times New Roman" panose="02020603050405020304" pitchFamily="18" charset="0"/>
                          <a:cs typeface="Times New Roman" panose="02020603050405020304" pitchFamily="18" charset="0"/>
                        </a:rPr>
                        <a:t>Nhận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xét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nội</a:t>
                      </a:r>
                      <a:r>
                        <a:rPr lang="en-US" sz="2800" dirty="0">
                          <a:effectLst/>
                          <a:latin typeface="Times New Roman" panose="02020603050405020304" pitchFamily="18" charset="0"/>
                          <a:cs typeface="Times New Roman" panose="02020603050405020304" pitchFamily="18" charset="0"/>
                        </a:rPr>
                        <a:t> dung, </a:t>
                      </a:r>
                      <a:r>
                        <a:rPr lang="en-US" sz="2800" dirty="0" err="1">
                          <a:effectLst/>
                          <a:latin typeface="Times New Roman" panose="02020603050405020304" pitchFamily="18" charset="0"/>
                          <a:cs typeface="Times New Roman" panose="02020603050405020304" pitchFamily="18" charset="0"/>
                        </a:rPr>
                        <a:t>hình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thức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thuyết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bày</a:t>
                      </a: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a:t>
                      </a:r>
                    </a:p>
                    <a:p>
                      <a:pPr marL="342900" marR="30480" lvl="0" indent="-342900" algn="just">
                        <a:lnSpc>
                          <a:spcPct val="100000"/>
                        </a:lnSpc>
                        <a:spcAft>
                          <a:spcPts val="1200"/>
                        </a:spcAft>
                        <a:buSzPts val="1400"/>
                        <a:buFont typeface="Times New Roman" panose="02020603050405020304" pitchFamily="18" charset="0"/>
                        <a:buChar char="-"/>
                      </a:pPr>
                      <a:r>
                        <a:rPr lang="en-US" sz="2800" dirty="0" err="1">
                          <a:effectLst/>
                          <a:latin typeface="Times New Roman" panose="02020603050405020304" pitchFamily="18" charset="0"/>
                          <a:cs typeface="Times New Roman" panose="02020603050405020304" pitchFamily="18" charset="0"/>
                        </a:rPr>
                        <a:t>Điều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rút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bày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bạn</a:t>
                      </a:r>
                      <a:r>
                        <a:rPr lang="en-US" sz="2800" dirty="0">
                          <a:effectLst/>
                          <a:latin typeface="Times New Roman" panose="02020603050405020304" pitchFamily="18" charset="0"/>
                          <a:cs typeface="Times New Roman" panose="02020603050405020304" pitchFamily="18" charset="0"/>
                        </a:rPr>
                        <a:t>:</a:t>
                      </a:r>
                    </a:p>
                    <a:p>
                      <a:pPr marL="101600" marR="30480" algn="just">
                        <a:lnSpc>
                          <a:spcPct val="100000"/>
                        </a:lnSpc>
                        <a:spcAft>
                          <a:spcPts val="120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9572" marR="49572" marT="0" marB="0"/>
                </a:tc>
                <a:extLst>
                  <a:ext uri="{0D108BD9-81ED-4DB2-BD59-A6C34878D82A}">
                    <a16:rowId xmlns:a16="http://schemas.microsoft.com/office/drawing/2014/main" val="719293036"/>
                  </a:ext>
                </a:extLst>
              </a:tr>
            </a:tbl>
          </a:graphicData>
        </a:graphic>
      </p:graphicFrame>
    </p:spTree>
    <p:extLst>
      <p:ext uri="{BB962C8B-B14F-4D97-AF65-F5344CB8AC3E}">
        <p14:creationId xmlns:p14="http://schemas.microsoft.com/office/powerpoint/2010/main" val="19514375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6531" y="738295"/>
            <a:ext cx="11340548" cy="5693866"/>
          </a:xfrm>
          <a:prstGeom prst="rect">
            <a:avLst/>
          </a:prstGeom>
        </p:spPr>
        <p:txBody>
          <a:bodyPr wrap="square">
            <a:spAutoFit/>
          </a:bodyPr>
          <a:lstStyle/>
          <a:p>
            <a:pPr indent="457200" algn="just">
              <a:lnSpc>
                <a:spcPct val="130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 MẪU</a:t>
            </a:r>
          </a:p>
          <a:p>
            <a:pPr indent="457200" algn="just">
              <a:lnSpc>
                <a:spcPct val="130000"/>
              </a:lnSpc>
              <a:spcAft>
                <a:spcPts val="0"/>
              </a:spcAft>
            </a:pP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Mở</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Chào hỏi, giới thiệu vấn đề sẽ trình bày:</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30000"/>
              </a:lnSpc>
              <a:spcAft>
                <a:spcPts val="0"/>
              </a:spcAft>
            </a:pP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Xin chào Cô và các bạn. Em tên là......................, học lớp......., trường.................</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30000"/>
              </a:lnSpc>
              <a:spcAft>
                <a:spcPts val="0"/>
              </a:spcAft>
            </a:pP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Sau đây em xin trình bày ý kiến về sự giống nhau và khác nhau giữa bài thơ </a:t>
            </a:r>
            <a:r>
              <a:rPr lang="vi-VN"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Sông núi nước Nam</a:t>
            </a: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và văn bản </a:t>
            </a:r>
            <a:r>
              <a:rPr lang="vi-VN"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Nước Đại Việt ta</a:t>
            </a:r>
            <a:r>
              <a:rPr lang="vi-VN"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30000"/>
              </a:lnSpc>
              <a:spcAft>
                <a:spcPts val="0"/>
              </a:spcAft>
            </a:pP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30000"/>
              </a:lnSpc>
              <a:spcAft>
                <a:spcPts val="0"/>
              </a:spcAft>
            </a:pP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đại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cáo</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Nguyễn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Trãi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đời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sơn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mấy</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trăm</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quả</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kế</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thừa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thiện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5878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478" y="0"/>
            <a:ext cx="11439939" cy="6769033"/>
          </a:xfrm>
          <a:prstGeom prst="rect">
            <a:avLst/>
          </a:prstGeom>
        </p:spPr>
        <p:txBody>
          <a:bodyPr wrap="square">
            <a:spAutoFit/>
          </a:bodyPr>
          <a:lstStyle/>
          <a:p>
            <a:pPr indent="457200" algn="just">
              <a:lnSpc>
                <a:spcPct val="120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 MẪU</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20000"/>
              </a:lnSpc>
              <a:spcAft>
                <a:spcPts val="0"/>
              </a:spcAft>
            </a:pP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“Nam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sơn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thần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tướng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Thường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Kiệt</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tứ</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tuyệt</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coi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sớm</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nhất</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cao</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tinh</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thần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Lúc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ấy</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niệm</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giản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chứ</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chưa</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sâu</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sắc</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diện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Tuy</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khẳng</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20000"/>
              </a:lnSpc>
              <a:spcAft>
                <a:spcPts val="0"/>
              </a:spcAft>
            </a:pPr>
            <a:r>
              <a:rPr lang="en-US"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Nam </a:t>
            </a:r>
            <a:r>
              <a:rPr lang="en-US" sz="2800" i="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sơn</a:t>
            </a:r>
            <a:r>
              <a:rPr lang="en-US"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Hà</a:t>
            </a:r>
            <a:r>
              <a:rPr lang="en-US"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Nam </a:t>
            </a:r>
            <a:r>
              <a:rPr lang="en-US" sz="2800" i="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đế</a:t>
            </a:r>
            <a:r>
              <a:rPr lang="en-US"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cư</a:t>
            </a:r>
            <a:endParaRPr lang="en-US" sz="2800" i="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20000"/>
              </a:lnSpc>
              <a:spcAft>
                <a:spcPts val="0"/>
              </a:spcAft>
            </a:pPr>
            <a:r>
              <a:rPr lang="en-US" sz="2800" dirty="0" err="1">
                <a:latin typeface="Times New Roman" panose="02020603050405020304" pitchFamily="18" charset="0"/>
                <a:cs typeface="Times New Roman" panose="02020603050405020304" pitchFamily="18" charset="0"/>
              </a:rPr>
              <a:t>Thì</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rồi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hàng</a:t>
            </a:r>
            <a:r>
              <a:rPr lang="en-US" sz="2800" dirty="0">
                <a:latin typeface="Times New Roman" panose="02020603050405020304" pitchFamily="18" charset="0"/>
                <a:cs typeface="Times New Roman" panose="02020603050405020304" pitchFamily="18" charset="0"/>
              </a:rPr>
              <a:t> “man di, </a:t>
            </a:r>
            <a:r>
              <a:rPr lang="en-US" sz="2800" dirty="0" err="1">
                <a:latin typeface="Times New Roman" panose="02020603050405020304" pitchFamily="18" charset="0"/>
                <a:cs typeface="Times New Roman" panose="02020603050405020304" pitchFamily="18" charset="0"/>
              </a:rPr>
              <a:t>mọi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lắm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thôi</a:t>
            </a:r>
            <a:r>
              <a:rPr lang="en-US" sz="2800" dirty="0">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0203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84765" cy="6859673"/>
          </a:xfrm>
          <a:prstGeom prst="rect">
            <a:avLst/>
          </a:prstGeom>
        </p:spPr>
      </p:pic>
      <p:sp>
        <p:nvSpPr>
          <p:cNvPr id="5" name="Rectangle 4"/>
          <p:cNvSpPr/>
          <p:nvPr/>
        </p:nvSpPr>
        <p:spPr>
          <a:xfrm>
            <a:off x="417442" y="1381633"/>
            <a:ext cx="11449878" cy="2973122"/>
          </a:xfrm>
          <a:prstGeom prst="rect">
            <a:avLst/>
          </a:prstGeom>
        </p:spPr>
        <p:txBody>
          <a:bodyPr wrap="square">
            <a:spAutoFit/>
          </a:bodyPr>
          <a:lstStyle/>
          <a:p>
            <a:pPr algn="ctr">
              <a:lnSpc>
                <a:spcPct val="130000"/>
              </a:lnSpc>
              <a:spcAft>
                <a:spcPts val="0"/>
              </a:spcAft>
            </a:pP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NÓI VÀ NGHE: </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30000"/>
              </a:lnSpc>
              <a:spcAft>
                <a:spcPts val="0"/>
              </a:spcAft>
            </a:pPr>
            <a:r>
              <a:rPr lang="en-US" sz="5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NGHE VÀ NHẬN BIẾT TÍNH THUYẾT PHỤC CỦA MỘT Ý KIẾN</a:t>
            </a:r>
            <a:endParaRPr lang="en-US" sz="5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00477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478" y="0"/>
            <a:ext cx="11439939" cy="7113742"/>
          </a:xfrm>
          <a:prstGeom prst="rect">
            <a:avLst/>
          </a:prstGeom>
        </p:spPr>
        <p:txBody>
          <a:bodyPr wrap="square">
            <a:spAutoFit/>
          </a:bodyPr>
          <a:lstStyle/>
          <a:p>
            <a:pPr indent="457200" algn="just">
              <a:lnSpc>
                <a:spcPct val="120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 MẪU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mắt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lúc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coi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Nam ta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a:t>
            </a:r>
          </a:p>
          <a:p>
            <a:pPr algn="just"/>
            <a:r>
              <a:rPr lang="en-US" sz="2800" i="1" dirty="0" err="1">
                <a:latin typeface="Times New Roman" panose="02020603050405020304" pitchFamily="18" charset="0"/>
                <a:cs typeface="Times New Roman" panose="02020603050405020304" pitchFamily="18" charset="0"/>
              </a:rPr>
              <a:t>Tiệt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nhiên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định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thiên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thư</a:t>
            </a:r>
            <a:endParaRPr lang="en-US" sz="2800" dirty="0">
              <a:latin typeface="Times New Roman" panose="02020603050405020304" pitchFamily="18" charset="0"/>
              <a:cs typeface="Times New Roman" panose="02020603050405020304" pitchFamily="18" charset="0"/>
            </a:endParaRPr>
          </a:p>
          <a:p>
            <a:pPr algn="just"/>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Rành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rành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định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phận</a:t>
            </a:r>
            <a:r>
              <a:rPr lang="en-US" sz="2800" i="1" dirty="0">
                <a:latin typeface="Times New Roman" panose="02020603050405020304" pitchFamily="18" charset="0"/>
                <a:cs typeface="Times New Roman" panose="02020603050405020304" pitchFamily="18" charset="0"/>
              </a:rPr>
              <a:t> ở </a:t>
            </a:r>
            <a:r>
              <a:rPr lang="en-US" sz="2800" i="1" dirty="0" err="1">
                <a:latin typeface="Times New Roman" panose="02020603050405020304" pitchFamily="18" charset="0"/>
                <a:cs typeface="Times New Roman" panose="02020603050405020304" pitchFamily="18" charset="0"/>
              </a:rPr>
              <a:t>sách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trời</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Bắc</a:t>
            </a:r>
            <a:r>
              <a:rPr lang="en-US" sz="2800" dirty="0">
                <a:latin typeface="Times New Roman" panose="02020603050405020304" pitchFamily="18" charset="0"/>
                <a:cs typeface="Times New Roman" panose="02020603050405020304" pitchFamily="18" charset="0"/>
              </a:rPr>
              <a:t> – Nam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rõ</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a:t>
            </a:r>
          </a:p>
          <a:p>
            <a:pPr algn="just"/>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a:t>
            </a:r>
          </a:p>
          <a:p>
            <a:pPr algn="just"/>
            <a:r>
              <a:rPr lang="en-US" sz="2800" i="1" dirty="0" err="1">
                <a:latin typeface="Times New Roman" panose="02020603050405020304" pitchFamily="18" charset="0"/>
                <a:cs typeface="Times New Roman" panose="02020603050405020304" pitchFamily="18" charset="0"/>
              </a:rPr>
              <a:t>Như</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nước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Việt</a:t>
            </a:r>
            <a:r>
              <a:rPr lang="en-US" sz="2800" i="1" dirty="0">
                <a:latin typeface="Times New Roman" panose="02020603050405020304" pitchFamily="18" charset="0"/>
                <a:cs typeface="Times New Roman" panose="02020603050405020304" pitchFamily="18" charset="0"/>
              </a:rPr>
              <a:t> ta </a:t>
            </a:r>
            <a:r>
              <a:rPr lang="en-US" sz="2800" i="1" dirty="0" err="1">
                <a:latin typeface="Times New Roman" panose="02020603050405020304" pitchFamily="18" charset="0"/>
                <a:cs typeface="Times New Roman" panose="02020603050405020304" pitchFamily="18" charset="0"/>
              </a:rPr>
              <a:t>từ</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trước</a:t>
            </a:r>
            <a:endParaRPr lang="en-US" sz="2800" dirty="0">
              <a:latin typeface="Times New Roman" panose="02020603050405020304" pitchFamily="18" charset="0"/>
              <a:cs typeface="Times New Roman" panose="02020603050405020304" pitchFamily="18" charset="0"/>
            </a:endParaRPr>
          </a:p>
          <a:p>
            <a:pPr algn="just"/>
            <a:r>
              <a:rPr lang="en-US" sz="2800" i="1" dirty="0" err="1">
                <a:latin typeface="Times New Roman" panose="02020603050405020304" pitchFamily="18" charset="0"/>
                <a:cs typeface="Times New Roman" panose="02020603050405020304" pitchFamily="18" charset="0"/>
              </a:rPr>
              <a:t>Vốn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xưng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nền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hiến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lâu</a:t>
            </a:r>
            <a:endParaRPr lang="en-US" sz="2800" dirty="0">
              <a:latin typeface="Times New Roman" panose="02020603050405020304" pitchFamily="18" charset="0"/>
              <a:cs typeface="Times New Roman" panose="02020603050405020304" pitchFamily="18" charset="0"/>
            </a:endParaRPr>
          </a:p>
          <a:p>
            <a:pPr indent="457200" algn="just">
              <a:lnSpc>
                <a:spcPct val="120000"/>
              </a:lnSpc>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65636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478" y="0"/>
            <a:ext cx="11439939" cy="6641818"/>
          </a:xfrm>
          <a:prstGeom prst="rect">
            <a:avLst/>
          </a:prstGeom>
        </p:spPr>
        <p:txBody>
          <a:bodyPr wrap="square">
            <a:spAutoFit/>
          </a:bodyPr>
          <a:lstStyle/>
          <a:p>
            <a:pPr indent="457200" algn="just">
              <a:lnSpc>
                <a:spcPct val="120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 MẪU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Ý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truyền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ca </a:t>
            </a:r>
            <a:r>
              <a:rPr lang="en-US" sz="2800" dirty="0" err="1">
                <a:latin typeface="Times New Roman" panose="02020603050405020304" pitchFamily="18" charset="0"/>
                <a:cs typeface="Times New Roman" panose="02020603050405020304" pitchFamily="18" charset="0"/>
              </a:rPr>
              <a:t>ngợi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a:t>
            </a:r>
          </a:p>
          <a:p>
            <a:pPr algn="just"/>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a:t>
            </a:r>
          </a:p>
          <a:p>
            <a:pPr algn="just"/>
            <a:r>
              <a:rPr lang="en-US" sz="2800" i="1" dirty="0" err="1">
                <a:latin typeface="Times New Roman" panose="02020603050405020304" pitchFamily="18" charset="0"/>
                <a:cs typeface="Times New Roman" panose="02020603050405020304" pitchFamily="18" charset="0"/>
              </a:rPr>
              <a:t>Núi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bờ</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cõi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đã</a:t>
            </a:r>
            <a:r>
              <a:rPr lang="en-US" sz="2800" i="1" dirty="0">
                <a:latin typeface="Times New Roman" panose="02020603050405020304" pitchFamily="18" charset="0"/>
                <a:cs typeface="Times New Roman" panose="02020603050405020304" pitchFamily="18" charset="0"/>
              </a:rPr>
              <a:t> chia</a:t>
            </a:r>
            <a:endParaRPr lang="en-US" sz="2800" dirty="0">
              <a:latin typeface="Times New Roman" panose="02020603050405020304" pitchFamily="18" charset="0"/>
              <a:cs typeface="Times New Roman" panose="02020603050405020304" pitchFamily="18" charset="0"/>
            </a:endParaRPr>
          </a:p>
          <a:p>
            <a:pPr algn="just"/>
            <a:r>
              <a:rPr lang="en-US" sz="2800" i="1" dirty="0" err="1">
                <a:latin typeface="Times New Roman" panose="02020603050405020304" pitchFamily="18" charset="0"/>
                <a:cs typeface="Times New Roman" panose="02020603050405020304" pitchFamily="18" charset="0"/>
              </a:rPr>
              <a:t>Phong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tục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Bắc</a:t>
            </a:r>
            <a:r>
              <a:rPr lang="en-US" sz="2800" i="1" dirty="0">
                <a:latin typeface="Times New Roman" panose="02020603050405020304" pitchFamily="18" charset="0"/>
                <a:cs typeface="Times New Roman" panose="02020603050405020304" pitchFamily="18" charset="0"/>
              </a:rPr>
              <a:t> Nam </a:t>
            </a:r>
            <a:r>
              <a:rPr lang="en-US" sz="2800" i="1" dirty="0" err="1">
                <a:latin typeface="Times New Roman" panose="02020603050405020304" pitchFamily="18" charset="0"/>
                <a:cs typeface="Times New Roman" panose="02020603050405020304" pitchFamily="18" charset="0"/>
              </a:rPr>
              <a:t>cũng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khác</a:t>
            </a:r>
            <a:endParaRPr lang="en-US" sz="2800" dirty="0">
              <a:latin typeface="Times New Roman" panose="02020603050405020304" pitchFamily="18" charset="0"/>
              <a:cs typeface="Times New Roman" panose="02020603050405020304" pitchFamily="18" charset="0"/>
            </a:endParaRPr>
          </a:p>
          <a:p>
            <a:pPr algn="just"/>
            <a:r>
              <a:rPr lang="en-US" sz="2800" i="1" dirty="0" err="1">
                <a:latin typeface="Times New Roman" panose="02020603050405020304" pitchFamily="18" charset="0"/>
                <a:cs typeface="Times New Roman" panose="02020603050405020304" pitchFamily="18" charset="0"/>
              </a:rPr>
              <a:t>Từ</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Triệu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lý</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Trần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hao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gây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nền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độc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lập</a:t>
            </a:r>
            <a:endParaRPr lang="en-US" sz="2800" dirty="0">
              <a:latin typeface="Times New Roman" panose="02020603050405020304" pitchFamily="18" charset="0"/>
              <a:cs typeface="Times New Roman" panose="02020603050405020304" pitchFamily="18" charset="0"/>
            </a:endParaRPr>
          </a:p>
          <a:p>
            <a:pPr algn="just"/>
            <a:r>
              <a:rPr lang="en-US" sz="2800" i="1" dirty="0" err="1">
                <a:latin typeface="Times New Roman" panose="02020603050405020304" pitchFamily="18" charset="0"/>
                <a:cs typeface="Times New Roman" panose="02020603050405020304" pitchFamily="18" charset="0"/>
              </a:rPr>
              <a:t>Cùng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Đường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Tống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Nguyên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mỗi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xưng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đế</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phương</a:t>
            </a:r>
            <a:endParaRPr lang="en-US" sz="2800" dirty="0">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ròi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8608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478" y="0"/>
            <a:ext cx="11439939" cy="6758260"/>
          </a:xfrm>
          <a:prstGeom prst="rect">
            <a:avLst/>
          </a:prstGeom>
        </p:spPr>
        <p:txBody>
          <a:bodyPr wrap="square">
            <a:spAutoFit/>
          </a:bodyPr>
          <a:lstStyle/>
          <a:p>
            <a:pPr indent="457200" algn="just">
              <a:lnSpc>
                <a:spcPct val="130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 MẪU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pP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Trãi</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vương</a:t>
            </a:r>
            <a:r>
              <a:rPr lang="en-US" sz="2800" dirty="0">
                <a:latin typeface="Times New Roman" panose="02020603050405020304" pitchFamily="18" charset="0"/>
                <a:cs typeface="Times New Roman" panose="02020603050405020304" pitchFamily="18" charset="0"/>
              </a:rPr>
              <a:t>. So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thì</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ta.</a:t>
            </a:r>
          </a:p>
          <a:p>
            <a:pPr algn="just">
              <a:lnSpc>
                <a:spcPct val="130000"/>
              </a:lnSpc>
            </a:pP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so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vẹn</a:t>
            </a:r>
            <a:r>
              <a:rPr lang="en-US" sz="2800" dirty="0">
                <a:latin typeface="Times New Roman" panose="02020603050405020304" pitchFamily="18" charset="0"/>
                <a:cs typeface="Times New Roman" panose="02020603050405020304" pitchFamily="18" charset="0"/>
              </a:rPr>
              <a:t> Nam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rồi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hùng</a:t>
            </a:r>
            <a:r>
              <a:rPr lang="en-US" sz="2800" dirty="0">
                <a:latin typeface="Times New Roman" panose="02020603050405020304" pitchFamily="18" charset="0"/>
                <a:cs typeface="Times New Roman" panose="02020603050405020304" pitchFamily="18" charset="0"/>
              </a:rPr>
              <a:t> ca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bào</a:t>
            </a:r>
            <a:r>
              <a:rPr lang="en-US" sz="2800" dirty="0">
                <a:latin typeface="Times New Roman" panose="02020603050405020304" pitchFamily="18" charset="0"/>
                <a:cs typeface="Times New Roman" panose="02020603050405020304" pitchFamily="18" charset="0"/>
              </a:rPr>
              <a:t> ta.</a:t>
            </a:r>
          </a:p>
        </p:txBody>
      </p:sp>
    </p:spTree>
    <p:extLst>
      <p:ext uri="{BB962C8B-B14F-4D97-AF65-F5344CB8AC3E}">
        <p14:creationId xmlns:p14="http://schemas.microsoft.com/office/powerpoint/2010/main" val="1927211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478" y="0"/>
            <a:ext cx="11439939" cy="2277034"/>
          </a:xfrm>
          <a:prstGeom prst="rect">
            <a:avLst/>
          </a:prstGeom>
        </p:spPr>
        <p:txBody>
          <a:bodyPr wrap="square">
            <a:spAutoFit/>
          </a:bodyPr>
          <a:lstStyle/>
          <a:p>
            <a:pPr indent="457200" algn="just">
              <a:lnSpc>
                <a:spcPct val="130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 MẪU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30000"/>
              </a:lnSpc>
            </a:pPr>
            <a:r>
              <a:rPr lang="en-US" sz="2800"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núi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nước</a:t>
            </a:r>
            <a:r>
              <a:rPr lang="en-US" sz="2800" i="1" dirty="0">
                <a:latin typeface="Times New Roman" panose="02020603050405020304" pitchFamily="18" charset="0"/>
                <a:cs typeface="Times New Roman" panose="02020603050405020304" pitchFamily="18" charset="0"/>
              </a:rPr>
              <a:t> Nam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Nước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Việt</a:t>
            </a:r>
            <a:r>
              <a:rPr lang="en-US" sz="2800" i="1" dirty="0">
                <a:latin typeface="Times New Roman" panose="02020603050405020304" pitchFamily="18" charset="0"/>
                <a:cs typeface="Times New Roman" panose="02020603050405020304" pitchFamily="18" charset="0"/>
              </a:rPr>
              <a:t> ta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chia </a:t>
            </a:r>
            <a:r>
              <a:rPr lang="en-US" sz="2800" dirty="0" err="1">
                <a:latin typeface="Times New Roman" panose="02020603050405020304" pitchFamily="18" charset="0"/>
                <a:cs typeface="Times New Roman" panose="02020603050405020304" pitchFamily="18" charset="0"/>
              </a:rPr>
              <a:t>sẻ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góp</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5512" y="3013297"/>
            <a:ext cx="7205869" cy="348689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05688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88" y="377686"/>
            <a:ext cx="12115800" cy="6480313"/>
          </a:xfrm>
        </p:spPr>
      </p:pic>
      <p:sp>
        <p:nvSpPr>
          <p:cNvPr id="5" name="TextBox 4"/>
          <p:cNvSpPr txBox="1"/>
          <p:nvPr/>
        </p:nvSpPr>
        <p:spPr>
          <a:xfrm>
            <a:off x="705678" y="3196581"/>
            <a:ext cx="12334461" cy="1015663"/>
          </a:xfrm>
          <a:prstGeom prst="rect">
            <a:avLst/>
          </a:prstGeom>
          <a:noFill/>
        </p:spPr>
        <p:txBody>
          <a:bodyPr wrap="square" rtlCol="0">
            <a:spAutoFit/>
          </a:bodyPr>
          <a:lstStyle/>
          <a:p>
            <a:pPr algn="ctr"/>
            <a:r>
              <a:rPr lang="en-US" sz="6000" b="1" dirty="0">
                <a:solidFill>
                  <a:srgbClr val="FF0000"/>
                </a:solidFill>
                <a:latin typeface="Times New Roman" panose="02020603050405020304" pitchFamily="18" charset="0"/>
                <a:cs typeface="Times New Roman" panose="02020603050405020304" pitchFamily="18" charset="0"/>
              </a:rPr>
              <a:t>VẬN DỤNG </a:t>
            </a:r>
            <a:endParaRPr lang="en-US" sz="6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7696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5800" cy="6858000"/>
          </a:xfrm>
        </p:spPr>
      </p:pic>
      <p:sp>
        <p:nvSpPr>
          <p:cNvPr id="5" name="Rectangle 4"/>
          <p:cNvSpPr/>
          <p:nvPr/>
        </p:nvSpPr>
        <p:spPr>
          <a:xfrm>
            <a:off x="1043608" y="933355"/>
            <a:ext cx="9084365" cy="3970318"/>
          </a:xfrm>
          <a:prstGeom prst="rect">
            <a:avLst/>
          </a:prstGeom>
        </p:spPr>
        <p:txBody>
          <a:bodyPr wrap="square">
            <a:spAutoFit/>
          </a:bodyPr>
          <a:lstStyle/>
          <a:p>
            <a:pPr algn="ctr">
              <a:lnSpc>
                <a:spcPct val="150000"/>
              </a:lnSpc>
              <a:spcAft>
                <a:spcPts val="0"/>
              </a:spcAft>
              <a:tabLst>
                <a:tab pos="672465" algn="l"/>
              </a:tabLs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NHIỆM VỤ </a:t>
            </a:r>
          </a:p>
          <a:p>
            <a:pPr>
              <a:lnSpc>
                <a:spcPct val="150000"/>
              </a:lnSpc>
              <a:spcAft>
                <a:spcPts val="0"/>
              </a:spcAft>
              <a:tabLst>
                <a:tab pos="672465"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Đọc, góp</a:t>
            </a:r>
            <a:r>
              <a:rPr lang="vi-VN" sz="2800" spc="-5"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ý dàn ý bài nói cho các bạn khác trong nhóm.</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tabLst>
                <a:tab pos="672465"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Dựa vào những góp ý của bạn, phần rút kinh nghiệm qua tiết nói nghe, hãy tự chỉnh</a:t>
            </a:r>
            <a:r>
              <a:rPr lang="vi-VN" sz="2800" spc="-5"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sửa dàn ý bài nói của mình</a:t>
            </a:r>
            <a:r>
              <a:rPr lang="vi-VN" sz="2800" spc="-1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tabLst>
                <a:tab pos="672465" algn="l"/>
              </a:tabLst>
            </a:pPr>
            <a:r>
              <a:rPr lang="vi-VN" sz="2800" spc="-10" dirty="0">
                <a:latin typeface="Times New Roman" panose="02020603050405020304" pitchFamily="18" charset="0"/>
                <a:ea typeface="Times New Roman" panose="02020603050405020304" pitchFamily="18" charset="0"/>
                <a:cs typeface="Times New Roman" panose="02020603050405020304" pitchFamily="18" charset="0"/>
              </a:rPr>
              <a:t>- Tự thực hiện các bước chuẩn bị, tìm ý, lập dàn ý và tự luyện tập để nâng cao kĩ năng nói của bản thân.</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8034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7748" y="785192"/>
            <a:ext cx="11380303" cy="5456582"/>
          </a:xfrm>
        </p:spPr>
      </p:pic>
      <p:sp>
        <p:nvSpPr>
          <p:cNvPr id="5" name="Rectangle 4"/>
          <p:cNvSpPr/>
          <p:nvPr/>
        </p:nvSpPr>
        <p:spPr>
          <a:xfrm>
            <a:off x="1651536" y="2587454"/>
            <a:ext cx="7599196" cy="755400"/>
          </a:xfrm>
          <a:prstGeom prst="rect">
            <a:avLst/>
          </a:prstGeom>
        </p:spPr>
        <p:txBody>
          <a:bodyPr wrap="none">
            <a:spAutoFit/>
          </a:bodyPr>
          <a:lstStyle/>
          <a:p>
            <a:pPr>
              <a:lnSpc>
                <a:spcPct val="115000"/>
              </a:lnSpc>
              <a:spcAft>
                <a:spcPts val="0"/>
              </a:spcAft>
            </a:pPr>
            <a:r>
              <a:rPr lang="en-US"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5. </a:t>
            </a:r>
            <a:r>
              <a:rPr lang="vi-VN"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TỰ ĐÁNH GIÁ </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0362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5435" y="2148834"/>
            <a:ext cx="11032435" cy="4401053"/>
          </a:xfrm>
        </p:spPr>
      </p:pic>
      <p:sp>
        <p:nvSpPr>
          <p:cNvPr id="5" name="TextBox 4"/>
          <p:cNvSpPr txBox="1"/>
          <p:nvPr/>
        </p:nvSpPr>
        <p:spPr>
          <a:xfrm>
            <a:off x="606287" y="337931"/>
            <a:ext cx="10227365" cy="1384995"/>
          </a:xfrm>
          <a:prstGeom prst="rect">
            <a:avLst/>
          </a:prstGeom>
          <a:noFill/>
        </p:spPr>
        <p:txBody>
          <a:bodyPr wrap="square" rtlCol="0">
            <a:spAutoFit/>
          </a:bodyPr>
          <a:lstStyle/>
          <a:p>
            <a:pPr algn="ctr"/>
            <a:r>
              <a:rPr lang="vi-VN" sz="2800" b="1" dirty="0">
                <a:latin typeface="Times New Roman" panose="02020603050405020304" pitchFamily="18" charset="0"/>
                <a:cs typeface="Times New Roman" panose="02020603050405020304" pitchFamily="18" charset="0"/>
              </a:rPr>
              <a:t>Đọc văn bản </a:t>
            </a:r>
            <a:r>
              <a:rPr lang="vi-VN" sz="2800"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Cảnh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vui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nghèo</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a:t>
            </a:r>
            <a:r>
              <a:rPr lang="vi-VN"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(trang 3</a:t>
            </a:r>
            <a:r>
              <a:rPr lang="en-US" sz="2800" b="1" dirty="0">
                <a:latin typeface="Times New Roman" panose="02020603050405020304" pitchFamily="18" charset="0"/>
                <a:cs typeface="Times New Roman" panose="02020603050405020304" pitchFamily="18" charset="0"/>
              </a:rPr>
              <a:t>1</a:t>
            </a:r>
            <a:r>
              <a:rPr lang="vi-VN" sz="2800" b="1" dirty="0">
                <a:latin typeface="Times New Roman" panose="02020603050405020304" pitchFamily="18" charset="0"/>
                <a:cs typeface="Times New Roman" panose="02020603050405020304" pitchFamily="18" charset="0"/>
              </a:rPr>
              <a:t>,3</a:t>
            </a:r>
            <a:r>
              <a:rPr lang="en-US" sz="2800" b="1" dirty="0">
                <a:latin typeface="Times New Roman" panose="02020603050405020304" pitchFamily="18" charset="0"/>
                <a:cs typeface="Times New Roman" panose="02020603050405020304" pitchFamily="18" charset="0"/>
              </a:rPr>
              <a:t>2</a:t>
            </a:r>
            <a:r>
              <a:rPr lang="vi-VN" sz="2800" b="1" dirty="0">
                <a:latin typeface="Times New Roman" panose="02020603050405020304" pitchFamily="18" charset="0"/>
                <a:cs typeface="Times New Roman" panose="02020603050405020304" pitchFamily="18" charset="0"/>
              </a:rPr>
              <a:t>,3</a:t>
            </a:r>
            <a:r>
              <a:rPr lang="en-US" sz="2800" b="1" dirty="0">
                <a:latin typeface="Times New Roman" panose="02020603050405020304" pitchFamily="18" charset="0"/>
                <a:cs typeface="Times New Roman" panose="02020603050405020304" pitchFamily="18" charset="0"/>
              </a:rPr>
              <a:t>3</a:t>
            </a:r>
            <a:r>
              <a:rPr lang="vi-VN" sz="2800" b="1" dirty="0">
                <a:latin typeface="Times New Roman" panose="02020603050405020304" pitchFamily="18" charset="0"/>
                <a:cs typeface="Times New Roman" panose="02020603050405020304" pitchFamily="18" charset="0"/>
              </a:rPr>
              <a:t> sgk Ngữ văn lớp </a:t>
            </a:r>
            <a:r>
              <a:rPr lang="en-US" sz="2800" b="1" dirty="0">
                <a:latin typeface="Times New Roman" panose="02020603050405020304" pitchFamily="18" charset="0"/>
                <a:cs typeface="Times New Roman" panose="02020603050405020304" pitchFamily="18" charset="0"/>
              </a:rPr>
              <a:t>9</a:t>
            </a:r>
            <a:r>
              <a:rPr lang="vi-VN" sz="2800" b="1" dirty="0">
                <a:latin typeface="Times New Roman" panose="02020603050405020304" pitchFamily="18" charset="0"/>
                <a:cs typeface="Times New Roman" panose="02020603050405020304" pitchFamily="18" charset="0"/>
              </a:rPr>
              <a:t> Tập 1) và </a:t>
            </a:r>
            <a:r>
              <a:rPr lang="en-US" sz="2800" b="1" dirty="0" err="1">
                <a:latin typeface="Times New Roman" panose="02020603050405020304" pitchFamily="18" charset="0"/>
                <a:cs typeface="Times New Roman" panose="02020603050405020304" pitchFamily="18" charset="0"/>
              </a:rPr>
              <a:t>thực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hiện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yêu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cầu</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ct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4643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1149625" y="135644"/>
            <a:ext cx="10061713" cy="4524315"/>
          </a:xfrm>
          <a:prstGeom prst="rect">
            <a:avLst/>
          </a:prstGeom>
        </p:spPr>
        <p:txBody>
          <a:bodyPr wrap="square">
            <a:spAutoFit/>
          </a:bodyPr>
          <a:lstStyle/>
          <a:p>
            <a:pPr>
              <a:lnSpc>
                <a:spcPct val="150000"/>
              </a:lnSpc>
              <a:spcAft>
                <a:spcPts val="0"/>
              </a:spcAft>
            </a:pP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trích</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Cảnh</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vui</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nghèo</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marL="514350" indent="-514350">
              <a:lnSpc>
                <a:spcPct val="150000"/>
              </a:lnSpc>
              <a:spcAft>
                <a:spcPts val="0"/>
              </a:spcAft>
              <a:buAutoNum type="alphaUcPeriod"/>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Thất</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ngôn</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bát</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cú</a:t>
            </a:r>
            <a:endParaRPr lang="en-US" sz="3200" dirty="0">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lnSpc>
                <a:spcPct val="150000"/>
              </a:lnSpc>
              <a:spcAft>
                <a:spcPts val="0"/>
              </a:spcAft>
              <a:buAutoNum type="alphaUcPeriod"/>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bát</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biến</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thể</a:t>
            </a:r>
            <a:endParaRPr lang="en-US" sz="32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spcAft>
                <a:spcPts val="0"/>
              </a:spcAf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Thất</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ngôn</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xen</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ngôn</a:t>
            </a:r>
            <a:endParaRPr lang="en-US" sz="3200" dirty="0">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lnSpc>
                <a:spcPct val="150000"/>
              </a:lnSpc>
              <a:spcAft>
                <a:spcPts val="0"/>
              </a:spcAft>
              <a:buAutoNum type="alphaUcPeriod"/>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Song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thất</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lục</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bát</a:t>
            </a:r>
            <a:endParaRPr lang="en-US" sz="3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83258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1149625" y="135644"/>
            <a:ext cx="10061713" cy="3970318"/>
          </a:xfrm>
          <a:prstGeom prst="rect">
            <a:avLst/>
          </a:prstGeom>
        </p:spPr>
        <p:txBody>
          <a:bodyPr wrap="square">
            <a:spAutoFit/>
          </a:bodyPr>
          <a:lstStyle/>
          <a:p>
            <a:pPr>
              <a:lnSpc>
                <a:spcPct val="150000"/>
              </a:lnSpc>
            </a:pP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2.</a:t>
            </a:r>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Đoạn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trích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thể</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hiện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tâm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trạng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chủ</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yếu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nào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vật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trữ</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tình</a:t>
            </a:r>
            <a:r>
              <a:rPr lang="en-US" sz="2800" b="1" dirty="0">
                <a:solidFill>
                  <a:srgbClr val="FF0000"/>
                </a:solidFill>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Xót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buồn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tủi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khổ</a:t>
            </a: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B. Lo </a:t>
            </a:r>
            <a:r>
              <a:rPr lang="en-US" sz="2800" dirty="0" err="1">
                <a:latin typeface="Times New Roman" panose="02020603050405020304" pitchFamily="18" charset="0"/>
                <a:cs typeface="Times New Roman" panose="02020603050405020304" pitchFamily="18" charset="0"/>
              </a:rPr>
              <a:t>lắng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Vui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cúng</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ngoan</a:t>
            </a: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D. Tin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234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88" y="377686"/>
            <a:ext cx="12115800" cy="6480313"/>
          </a:xfrm>
        </p:spPr>
      </p:pic>
      <p:sp>
        <p:nvSpPr>
          <p:cNvPr id="5" name="TextBox 4"/>
          <p:cNvSpPr txBox="1"/>
          <p:nvPr/>
        </p:nvSpPr>
        <p:spPr>
          <a:xfrm>
            <a:off x="2435087" y="3017677"/>
            <a:ext cx="6987209" cy="1200329"/>
          </a:xfrm>
          <a:prstGeom prst="rect">
            <a:avLst/>
          </a:prstGeom>
          <a:noFill/>
        </p:spPr>
        <p:txBody>
          <a:bodyPr wrap="square" rtlCol="0">
            <a:spAutoFit/>
          </a:bodyPr>
          <a:lstStyle/>
          <a:p>
            <a:r>
              <a:rPr lang="vi-VN" sz="7200" b="1" dirty="0">
                <a:solidFill>
                  <a:srgbClr val="FF0000"/>
                </a:solidFill>
                <a:latin typeface="Times New Roman" panose="02020603050405020304" pitchFamily="18" charset="0"/>
                <a:cs typeface="Times New Roman" panose="02020603050405020304" pitchFamily="18" charset="0"/>
              </a:rPr>
              <a:t>KHỞI ĐỘNG </a:t>
            </a:r>
            <a:endParaRPr lang="en-US" sz="7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6658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571498" y="215157"/>
            <a:ext cx="11350487" cy="4832092"/>
          </a:xfrm>
          <a:prstGeom prst="rect">
            <a:avLst/>
          </a:prstGeom>
        </p:spPr>
        <p:txBody>
          <a:bodyPr wrap="square">
            <a:spAutoFit/>
          </a:bodyPr>
          <a:lstStyle/>
          <a:p>
            <a:pPr algn="just"/>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3.</a:t>
            </a:r>
            <a:r>
              <a:rPr lang="en-US" sz="2800" dirty="0">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Nhận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xét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đúng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với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sau</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Cơm</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dưa</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muối</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khó</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khăn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mới</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có</a:t>
            </a:r>
            <a:r>
              <a:rPr lang="en-US" sz="2800" i="1" dirty="0">
                <a:solidFill>
                  <a:srgbClr val="FF0000"/>
                </a:solidFill>
                <a:latin typeface="Times New Roman" panose="02020603050405020304" pitchFamily="18" charset="0"/>
                <a:cs typeface="Times New Roman" panose="02020603050405020304" pitchFamily="18" charset="0"/>
              </a:rPr>
              <a:t>,/</a:t>
            </a:r>
            <a:r>
              <a:rPr lang="en-US" sz="2800" i="1" dirty="0" err="1">
                <a:solidFill>
                  <a:srgbClr val="FF0000"/>
                </a:solidFill>
                <a:latin typeface="Times New Roman" panose="02020603050405020304" pitchFamily="18" charset="0"/>
                <a:cs typeface="Times New Roman" panose="02020603050405020304" pitchFamily="18" charset="0"/>
              </a:rPr>
              <a:t>Của</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không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ngon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nhà</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khó</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cũng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ngon</a:t>
            </a:r>
            <a:r>
              <a:rPr lang="en-US" sz="2800" i="1" dirty="0">
                <a:solidFill>
                  <a:srgbClr val="FF0000"/>
                </a:solidFill>
                <a:latin typeface="Times New Roman" panose="02020603050405020304" pitchFamily="18" charset="0"/>
                <a:cs typeface="Times New Roman" panose="02020603050405020304" pitchFamily="18" charset="0"/>
              </a:rPr>
              <a:t> / </a:t>
            </a:r>
            <a:r>
              <a:rPr lang="en-US" sz="2800" i="1" dirty="0" err="1">
                <a:solidFill>
                  <a:srgbClr val="FF0000"/>
                </a:solidFill>
                <a:latin typeface="Times New Roman" panose="02020603050405020304" pitchFamily="18" charset="0"/>
                <a:cs typeface="Times New Roman" panose="02020603050405020304" pitchFamily="18" charset="0"/>
              </a:rPr>
              <a:t>Khi</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vui</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câu</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chuyện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thêm</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giòn</a:t>
            </a:r>
            <a:r>
              <a:rPr lang="en-US" sz="2800" i="1" dirty="0">
                <a:solidFill>
                  <a:srgbClr val="FF0000"/>
                </a:solidFill>
                <a:latin typeface="Times New Roman" panose="02020603050405020304" pitchFamily="18" charset="0"/>
                <a:cs typeface="Times New Roman" panose="02020603050405020304" pitchFamily="18" charset="0"/>
              </a:rPr>
              <a:t> / </a:t>
            </a:r>
            <a:r>
              <a:rPr lang="en-US" sz="2800" i="1" dirty="0" err="1">
                <a:solidFill>
                  <a:srgbClr val="FF0000"/>
                </a:solidFill>
                <a:latin typeface="Times New Roman" panose="02020603050405020304" pitchFamily="18" charset="0"/>
                <a:cs typeface="Times New Roman" panose="02020603050405020304" pitchFamily="18" charset="0"/>
              </a:rPr>
              <a:t>Chồng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chồng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vợ</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vợ</a:t>
            </a:r>
            <a:r>
              <a:rPr lang="en-US" sz="2800" i="1" dirty="0">
                <a:solidFill>
                  <a:srgbClr val="FF0000"/>
                </a:solidFill>
                <a:latin typeface="Times New Roman" panose="02020603050405020304" pitchFamily="18" charset="0"/>
                <a:cs typeface="Times New Roman" panose="02020603050405020304" pitchFamily="18" charset="0"/>
              </a:rPr>
              <a:t>, con </a:t>
            </a:r>
            <a:r>
              <a:rPr lang="en-US" sz="2800" i="1" dirty="0" err="1">
                <a:solidFill>
                  <a:srgbClr val="FF0000"/>
                </a:solidFill>
                <a:latin typeface="Times New Roman" panose="02020603050405020304" pitchFamily="18" charset="0"/>
                <a:cs typeface="Times New Roman" panose="02020603050405020304" pitchFamily="18" charset="0"/>
              </a:rPr>
              <a:t>con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một</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nhà</a:t>
            </a:r>
            <a:r>
              <a:rPr lang="en-US" sz="2800" dirty="0">
                <a:solidFill>
                  <a:srgbClr val="FF0000"/>
                </a:solidFill>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nỗ</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buồn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niềm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xen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6226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571498" y="215157"/>
            <a:ext cx="11350487" cy="3108543"/>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4. </a:t>
            </a:r>
            <a:r>
              <a:rPr lang="en-US" sz="2800" dirty="0" err="1">
                <a:solidFill>
                  <a:srgbClr val="FF0000"/>
                </a:solidFill>
                <a:latin typeface="Times New Roman" panose="02020603050405020304" pitchFamily="18" charset="0"/>
                <a:cs typeface="Times New Roman" panose="02020603050405020304" pitchFamily="18" charset="0"/>
              </a:rPr>
              <a:t>Phương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dưới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đây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nhận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xét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đúng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việc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dụng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từ</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ngữ</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thơ</a:t>
            </a:r>
            <a:r>
              <a:rPr lang="en-US" sz="2800" dirty="0">
                <a:solidFill>
                  <a:srgbClr val="FF0000"/>
                </a:solidFill>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tạp</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cười</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gũi</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43930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571498" y="215157"/>
            <a:ext cx="11350487" cy="3108543"/>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5.</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Điểm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giống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nhau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giữa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Khóc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Khuê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Cảnh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vui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nghèo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niềm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buồn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khăn</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9477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571498" y="215157"/>
            <a:ext cx="11350487"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042761437"/>
              </p:ext>
            </p:extLst>
          </p:nvPr>
        </p:nvGraphicFramePr>
        <p:xfrm>
          <a:off x="2417457" y="1572369"/>
          <a:ext cx="6905444" cy="1645920"/>
        </p:xfrm>
        <a:graphic>
          <a:graphicData uri="http://schemas.openxmlformats.org/drawingml/2006/table">
            <a:tbl>
              <a:tblPr firstRow="1" firstCol="1" bandRow="1">
                <a:tableStyleId>{E8B1032C-EA38-4F05-BA0D-38AFFFC7BED3}</a:tableStyleId>
              </a:tblPr>
              <a:tblGrid>
                <a:gridCol w="1959349">
                  <a:extLst>
                    <a:ext uri="{9D8B030D-6E8A-4147-A177-3AD203B41FA5}">
                      <a16:colId xmlns:a16="http://schemas.microsoft.com/office/drawing/2014/main" val="715996457"/>
                    </a:ext>
                  </a:extLst>
                </a:gridCol>
                <a:gridCol w="989219">
                  <a:extLst>
                    <a:ext uri="{9D8B030D-6E8A-4147-A177-3AD203B41FA5}">
                      <a16:colId xmlns:a16="http://schemas.microsoft.com/office/drawing/2014/main" val="3813724528"/>
                    </a:ext>
                  </a:extLst>
                </a:gridCol>
                <a:gridCol w="989219">
                  <a:extLst>
                    <a:ext uri="{9D8B030D-6E8A-4147-A177-3AD203B41FA5}">
                      <a16:colId xmlns:a16="http://schemas.microsoft.com/office/drawing/2014/main" val="456994240"/>
                    </a:ext>
                  </a:extLst>
                </a:gridCol>
                <a:gridCol w="989219">
                  <a:extLst>
                    <a:ext uri="{9D8B030D-6E8A-4147-A177-3AD203B41FA5}">
                      <a16:colId xmlns:a16="http://schemas.microsoft.com/office/drawing/2014/main" val="1768156187"/>
                    </a:ext>
                  </a:extLst>
                </a:gridCol>
                <a:gridCol w="989219">
                  <a:extLst>
                    <a:ext uri="{9D8B030D-6E8A-4147-A177-3AD203B41FA5}">
                      <a16:colId xmlns:a16="http://schemas.microsoft.com/office/drawing/2014/main" val="3541948767"/>
                    </a:ext>
                  </a:extLst>
                </a:gridCol>
                <a:gridCol w="989219">
                  <a:extLst>
                    <a:ext uri="{9D8B030D-6E8A-4147-A177-3AD203B41FA5}">
                      <a16:colId xmlns:a16="http://schemas.microsoft.com/office/drawing/2014/main" val="3594709184"/>
                    </a:ext>
                  </a:extLst>
                </a:gridCol>
              </a:tblGrid>
              <a:tr h="0">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Câu</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1</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2</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3</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4</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5</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61689693"/>
                  </a:ext>
                </a:extLst>
              </a:tr>
              <a:tr h="0">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Đáp án</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D</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C</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A</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a:effectLst/>
                          <a:latin typeface="Times New Roman" panose="02020603050405020304" pitchFamily="18" charset="0"/>
                          <a:cs typeface="Times New Roman" panose="02020603050405020304" pitchFamily="18" charset="0"/>
                        </a:rPr>
                        <a:t>C</a:t>
                      </a:r>
                      <a:endParaRPr lang="en-US"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3600" dirty="0">
                          <a:effectLst/>
                          <a:latin typeface="Times New Roman" panose="02020603050405020304" pitchFamily="18" charset="0"/>
                          <a:cs typeface="Times New Roman" panose="02020603050405020304" pitchFamily="18" charset="0"/>
                        </a:rPr>
                        <a:t>C</a:t>
                      </a:r>
                      <a:endParaRPr lang="en-US" sz="3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9026920"/>
                  </a:ext>
                </a:extLst>
              </a:tr>
            </a:tbl>
          </a:graphicData>
        </a:graphic>
      </p:graphicFrame>
    </p:spTree>
    <p:extLst>
      <p:ext uri="{BB962C8B-B14F-4D97-AF65-F5344CB8AC3E}">
        <p14:creationId xmlns:p14="http://schemas.microsoft.com/office/powerpoint/2010/main" val="229103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571498" y="215157"/>
            <a:ext cx="11350487"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3" name="Rectangle 2"/>
          <p:cNvSpPr/>
          <p:nvPr/>
        </p:nvSpPr>
        <p:spPr>
          <a:xfrm>
            <a:off x="761999" y="119165"/>
            <a:ext cx="10340009" cy="4201150"/>
          </a:xfrm>
          <a:prstGeom prst="rect">
            <a:avLst/>
          </a:prstGeom>
        </p:spPr>
        <p:txBody>
          <a:bodyPr wrap="square">
            <a:spAutoFit/>
          </a:bodyPr>
          <a:lstStyle/>
          <a:p>
            <a:pPr algn="just">
              <a:lnSpc>
                <a:spcPct val="150000"/>
              </a:lnSpc>
              <a:spcAft>
                <a:spcPts val="0"/>
              </a:spcAft>
            </a:pP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6. 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nhan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vui</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nghèo</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50000"/>
              </a:lnSpc>
              <a:spcBef>
                <a:spcPts val="600"/>
              </a:spcBef>
              <a:spcAft>
                <a:spcPts val="600"/>
              </a:spcAft>
              <a:buSzPts val="1400"/>
              <a:buFont typeface="Times New Roman" panose="02020603050405020304" pitchFamily="18" charset="0"/>
              <a:buChar char="-"/>
            </a:pP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nghèo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vẫn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giàu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vui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ấm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áp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khó</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khăn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thần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niềm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lai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nSpc>
                <a:spcPct val="150000"/>
              </a:lnSpc>
              <a:spcBef>
                <a:spcPts val="600"/>
              </a:spcBef>
              <a:spcAft>
                <a:spcPts val="600"/>
              </a:spcAft>
              <a:buSzPts val="1400"/>
              <a:buFont typeface="Times New Roman" panose="02020603050405020304" pitchFamily="18" charset="0"/>
              <a:buChar char="-"/>
            </a:pP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quát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rất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7016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2395329"/>
            <a:ext cx="12095921" cy="4287493"/>
          </a:xfrm>
          <a:prstGeom prst="rect">
            <a:avLst/>
          </a:prstGeom>
        </p:spPr>
      </p:pic>
      <p:sp>
        <p:nvSpPr>
          <p:cNvPr id="7" name="Rectangle 6"/>
          <p:cNvSpPr/>
          <p:nvPr/>
        </p:nvSpPr>
        <p:spPr>
          <a:xfrm>
            <a:off x="571498" y="215157"/>
            <a:ext cx="11350487"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3" name="Rectangle 2"/>
          <p:cNvSpPr/>
          <p:nvPr/>
        </p:nvSpPr>
        <p:spPr>
          <a:xfrm>
            <a:off x="761999" y="119165"/>
            <a:ext cx="10340009" cy="3970318"/>
          </a:xfrm>
          <a:prstGeom prst="rect">
            <a:avLst/>
          </a:prstGeom>
        </p:spPr>
        <p:txBody>
          <a:bodyPr wrap="square">
            <a:spAutoFit/>
          </a:bodyPr>
          <a:lstStyle/>
          <a:p>
            <a:pPr>
              <a:lnSpc>
                <a:spcPct val="150000"/>
              </a:lnSpc>
            </a:pP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7. </a:t>
            </a:r>
            <a:r>
              <a:rPr lang="en-US" sz="2800" dirty="0" err="1">
                <a:solidFill>
                  <a:srgbClr val="FF0000"/>
                </a:solidFill>
                <a:latin typeface="Times New Roman" panose="02020603050405020304" pitchFamily="18" charset="0"/>
                <a:cs typeface="Times New Roman" panose="02020603050405020304" pitchFamily="18" charset="0"/>
              </a:rPr>
              <a:t>Hãy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tìm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từ</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láy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từ</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dòng</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a:solidFill>
                  <a:srgbClr val="FF0000"/>
                </a:solidFill>
                <a:latin typeface="Times New Roman" panose="02020603050405020304" pitchFamily="18" charset="0"/>
                <a:cs typeface="Times New Roman" panose="02020603050405020304" pitchFamily="18" charset="0"/>
              </a:rPr>
              <a:t>Tan </a:t>
            </a:r>
            <a:r>
              <a:rPr lang="en-US" sz="2800" i="1" dirty="0" err="1">
                <a:solidFill>
                  <a:srgbClr val="FF0000"/>
                </a:solidFill>
                <a:latin typeface="Times New Roman" panose="02020603050405020304" pitchFamily="18" charset="0"/>
                <a:cs typeface="Times New Roman" panose="02020603050405020304" pitchFamily="18" charset="0"/>
              </a:rPr>
              <a:t>buổi</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học</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mẹ</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ngồi</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tựa</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cửa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dòng</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Chồng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chồng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vợ</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vợ</a:t>
            </a:r>
            <a:r>
              <a:rPr lang="en-US" sz="2800" i="1" dirty="0">
                <a:solidFill>
                  <a:srgbClr val="FF0000"/>
                </a:solidFill>
                <a:latin typeface="Times New Roman" panose="02020603050405020304" pitchFamily="18" charset="0"/>
                <a:cs typeface="Times New Roman" panose="02020603050405020304" pitchFamily="18" charset="0"/>
              </a:rPr>
              <a:t>, con </a:t>
            </a:r>
            <a:r>
              <a:rPr lang="en-US" sz="2800" i="1" dirty="0" err="1">
                <a:solidFill>
                  <a:srgbClr val="FF0000"/>
                </a:solidFill>
                <a:latin typeface="Times New Roman" panose="02020603050405020304" pitchFamily="18" charset="0"/>
                <a:cs typeface="Times New Roman" panose="02020603050405020304" pitchFamily="18" charset="0"/>
              </a:rPr>
              <a:t>con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một</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nhà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biết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dụng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chúng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thơ</a:t>
            </a:r>
            <a:r>
              <a:rPr lang="en-US" sz="2800" dirty="0">
                <a:solidFill>
                  <a:srgbClr val="FF0000"/>
                </a:solidFill>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láy</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quây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quần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khăn</a:t>
            </a: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sum </a:t>
            </a:r>
            <a:r>
              <a:rPr lang="en-US" sz="2800" dirty="0" err="1">
                <a:latin typeface="Times New Roman" panose="02020603050405020304" pitchFamily="18" charset="0"/>
                <a:cs typeface="Times New Roman" panose="02020603050405020304" pitchFamily="18" charset="0"/>
              </a:rPr>
              <a:t>vầy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khăn</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63066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3627783"/>
            <a:ext cx="12095921" cy="3055039"/>
          </a:xfrm>
          <a:prstGeom prst="rect">
            <a:avLst/>
          </a:prstGeom>
        </p:spPr>
      </p:pic>
      <p:sp>
        <p:nvSpPr>
          <p:cNvPr id="7" name="Rectangle 6"/>
          <p:cNvSpPr/>
          <p:nvPr/>
        </p:nvSpPr>
        <p:spPr>
          <a:xfrm>
            <a:off x="571498" y="215157"/>
            <a:ext cx="11350487"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3" name="Rectangle 2"/>
          <p:cNvSpPr/>
          <p:nvPr/>
        </p:nvSpPr>
        <p:spPr>
          <a:xfrm>
            <a:off x="761999" y="119165"/>
            <a:ext cx="10340009" cy="5262979"/>
          </a:xfrm>
          <a:prstGeom prst="rect">
            <a:avLst/>
          </a:prstGeom>
        </p:spPr>
        <p:txBody>
          <a:bodyPr wrap="square">
            <a:spAutoFit/>
          </a:bodyPr>
          <a:lstStyle/>
          <a:p>
            <a:pPr>
              <a:lnSpc>
                <a:spcPct val="150000"/>
              </a:lnSpc>
            </a:pP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8. </a:t>
            </a:r>
            <a:r>
              <a:rPr lang="en-US" sz="2800" dirty="0" err="1">
                <a:solidFill>
                  <a:srgbClr val="FF0000"/>
                </a:solidFill>
                <a:latin typeface="Times New Roman" panose="02020603050405020304" pitchFamily="18" charset="0"/>
                <a:cs typeface="Times New Roman" panose="02020603050405020304" pitchFamily="18" charset="0"/>
              </a:rPr>
              <a:t>Nhận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xét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nhịp</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thơ</a:t>
            </a:r>
            <a:endParaRPr lang="en-US" sz="2800" dirty="0">
              <a:solidFill>
                <a:srgbClr val="FF0000"/>
              </a:solidFill>
              <a:latin typeface="Times New Roman" panose="02020603050405020304" pitchFamily="18" charset="0"/>
              <a:cs typeface="Times New Roman" panose="02020603050405020304" pitchFamily="18" charset="0"/>
            </a:endParaRPr>
          </a:p>
          <a:p>
            <a:pPr lvl="0">
              <a:lnSpc>
                <a:spcPct val="150000"/>
              </a:lnSpc>
            </a:pPr>
            <a:r>
              <a:rPr lang="en-US" sz="2800" dirty="0" err="1">
                <a:latin typeface="Times New Roman" panose="02020603050405020304" pitchFamily="18" charset="0"/>
                <a:cs typeface="Times New Roman" panose="02020603050405020304" pitchFamily="18" charset="0"/>
              </a:rPr>
              <a:t>Nhịp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dạng</a:t>
            </a:r>
            <a:r>
              <a:rPr lang="en-US" sz="2800" dirty="0">
                <a:latin typeface="Times New Roman" panose="02020603050405020304" pitchFamily="18" charset="0"/>
                <a:cs typeface="Times New Roman" panose="02020603050405020304" pitchFamily="18" charset="0"/>
              </a:rPr>
              <a:t>: 3/4, 4/4, 2/2/2</a:t>
            </a:r>
          </a:p>
          <a:p>
            <a:pPr lvl="0">
              <a:lnSpc>
                <a:spcPct val="150000"/>
              </a:lnSpc>
            </a:pPr>
            <a:r>
              <a:rPr lang="en-US" sz="2800" dirty="0" err="1">
                <a:latin typeface="Times New Roman" panose="02020603050405020304" pitchFamily="18" charset="0"/>
                <a:cs typeface="Times New Roman" panose="02020603050405020304" pitchFamily="18" charset="0"/>
              </a:rPr>
              <a:t>Gieo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khổ</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gồm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9.</a:t>
            </a:r>
            <a:r>
              <a:rPr lang="en-US" sz="2800" dirty="0">
                <a:solidFill>
                  <a:srgbClr val="FF0000"/>
                </a:solidFill>
                <a:latin typeface="Times New Roman" panose="02020603050405020304" pitchFamily="18" charset="0"/>
                <a:cs typeface="Times New Roman" panose="02020603050405020304" pitchFamily="18" charset="0"/>
              </a:rPr>
              <a:t> Theo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vui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cảnh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nghèo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được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hiện</a:t>
            </a:r>
            <a:r>
              <a:rPr lang="en-US" sz="2800" dirty="0">
                <a:solidFill>
                  <a:srgbClr val="FF0000"/>
                </a:solidFill>
                <a:latin typeface="Times New Roman" panose="02020603050405020304" pitchFamily="18" charset="0"/>
                <a:cs typeface="Times New Roman" panose="02020603050405020304" pitchFamily="18" charset="0"/>
              </a:rPr>
              <a:t> qua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cs typeface="Times New Roman" panose="02020603050405020304" pitchFamily="18" charset="0"/>
              </a:rPr>
              <a:t>?</a:t>
            </a:r>
          </a:p>
          <a:p>
            <a:pPr lvl="0">
              <a:lnSpc>
                <a:spcPct val="150000"/>
              </a:lnSpc>
            </a:pP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31139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2" y="4520370"/>
            <a:ext cx="12095921" cy="2162452"/>
          </a:xfrm>
          <a:prstGeom prst="rect">
            <a:avLst/>
          </a:prstGeom>
        </p:spPr>
      </p:pic>
      <p:sp>
        <p:nvSpPr>
          <p:cNvPr id="7" name="Rectangle 6"/>
          <p:cNvSpPr/>
          <p:nvPr/>
        </p:nvSpPr>
        <p:spPr>
          <a:xfrm>
            <a:off x="571498" y="215157"/>
            <a:ext cx="11350487"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 </a:t>
            </a:r>
          </a:p>
          <a:p>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3" name="Rectangle 2"/>
          <p:cNvSpPr/>
          <p:nvPr/>
        </p:nvSpPr>
        <p:spPr>
          <a:xfrm>
            <a:off x="821633" y="506792"/>
            <a:ext cx="10340009" cy="4401205"/>
          </a:xfrm>
          <a:prstGeom prst="rect">
            <a:avLst/>
          </a:prstGeom>
        </p:spPr>
        <p:txBody>
          <a:bodyPr wrap="square">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HƯỚNG DẪN TỰ HỌC BÀI 1</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Học sinh hoàn thành việc tự đánh giá</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Đọc thêm một số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vi-VN" sz="2800" dirty="0">
                <a:latin typeface="Times New Roman" panose="02020603050405020304" pitchFamily="18" charset="0"/>
                <a:cs typeface="Times New Roman" panose="02020603050405020304" pitchFamily="18" charset="0"/>
              </a:rPr>
              <a:t> có cùng đề tài hoặc chủ đề với các văn bản đã học ở Bài 1. Với mỗi bài thơ hãy ghi lại ngắn gọn điều mà em thích hoặc ấn tượng nhất.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Internet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thất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 Chuẩn bị bài học mới: Tìm hiểu tri thức ngữ văn cho Bài 2: </a:t>
            </a:r>
            <a:r>
              <a:rPr lang="en-US" sz="2800" b="1" i="1" dirty="0" err="1">
                <a:latin typeface="Times New Roman" panose="02020603050405020304" pitchFamily="18" charset="0"/>
                <a:cs typeface="Times New Roman" panose="02020603050405020304" pitchFamily="18" charset="0"/>
              </a:rPr>
              <a:t>Truyện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thơ</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Nôm</a:t>
            </a:r>
            <a:r>
              <a:rPr lang="en-US" sz="2800" b="1" i="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chuẩn bị câu hỏi đọc hiểu văn bản “</a:t>
            </a:r>
            <a:r>
              <a:rPr lang="en-US" sz="2800" i="1" dirty="0" err="1">
                <a:latin typeface="Times New Roman" panose="02020603050405020304" pitchFamily="18" charset="0"/>
                <a:cs typeface="Times New Roman" panose="02020603050405020304" pitchFamily="18" charset="0"/>
              </a:rPr>
              <a:t>Cảnh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ngày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xuân</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7615277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230949" cy="6858000"/>
          </a:xfrm>
        </p:spPr>
      </p:pic>
    </p:spTree>
    <p:extLst>
      <p:ext uri="{BB962C8B-B14F-4D97-AF65-F5344CB8AC3E}">
        <p14:creationId xmlns:p14="http://schemas.microsoft.com/office/powerpoint/2010/main" val="38621786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877" y="-1"/>
            <a:ext cx="12238706" cy="6817431"/>
          </a:xfrm>
        </p:spPr>
      </p:pic>
      <p:sp>
        <p:nvSpPr>
          <p:cNvPr id="5" name="Rounded Rectangle 4"/>
          <p:cNvSpPr/>
          <p:nvPr/>
        </p:nvSpPr>
        <p:spPr>
          <a:xfrm>
            <a:off x="3531543" y="2055814"/>
            <a:ext cx="5327374" cy="218660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200" dirty="0" err="1">
                <a:solidFill>
                  <a:srgbClr val="FF0000"/>
                </a:solidFill>
                <a:latin typeface="Times New Roman" panose="02020603050405020304" pitchFamily="18" charset="0"/>
                <a:cs typeface="Times New Roman" panose="02020603050405020304" pitchFamily="18" charset="0"/>
              </a:rPr>
              <a:t>Em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đã</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từng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thuyết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phục</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ai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đó</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một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vấn</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đề</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gì</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chưa</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Và</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làm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sao</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để</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em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biết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người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đó</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đã</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bị</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em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thuyết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phục</a:t>
            </a:r>
            <a:r>
              <a:rPr lang="en-US" sz="3200"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3926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88" y="377686"/>
            <a:ext cx="12115800" cy="6480313"/>
          </a:xfrm>
        </p:spPr>
      </p:pic>
      <p:sp>
        <p:nvSpPr>
          <p:cNvPr id="5" name="TextBox 4"/>
          <p:cNvSpPr txBox="1"/>
          <p:nvPr/>
        </p:nvSpPr>
        <p:spPr>
          <a:xfrm>
            <a:off x="705678" y="3196581"/>
            <a:ext cx="12334461" cy="1015663"/>
          </a:xfrm>
          <a:prstGeom prst="rect">
            <a:avLst/>
          </a:prstGeom>
          <a:noFill/>
        </p:spPr>
        <p:txBody>
          <a:bodyPr wrap="square" rtlCol="0">
            <a:spAutoFit/>
          </a:bodyPr>
          <a:lstStyle/>
          <a:p>
            <a:r>
              <a:rPr lang="en-US" sz="6000" b="1" dirty="0">
                <a:solidFill>
                  <a:srgbClr val="FF0000"/>
                </a:solidFill>
                <a:latin typeface="Times New Roman" panose="02020603050405020304" pitchFamily="18" charset="0"/>
                <a:cs typeface="Times New Roman" panose="02020603050405020304" pitchFamily="18" charset="0"/>
              </a:rPr>
              <a:t>HÌNH THÀNH KIẾN THỨC </a:t>
            </a:r>
            <a:endParaRPr lang="en-US" sz="6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88420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184" y="2412034"/>
            <a:ext cx="5940816" cy="4351338"/>
          </a:xfrm>
        </p:spPr>
      </p:pic>
      <p:sp>
        <p:nvSpPr>
          <p:cNvPr id="7" name="Rectangle 6"/>
          <p:cNvSpPr/>
          <p:nvPr/>
        </p:nvSpPr>
        <p:spPr>
          <a:xfrm>
            <a:off x="6221895" y="1273843"/>
            <a:ext cx="5456583" cy="4678204"/>
          </a:xfrm>
          <a:prstGeom prst="rect">
            <a:avLst/>
          </a:prstGeom>
        </p:spPr>
        <p:txBody>
          <a:bodyPr wrap="square">
            <a:spAutoFit/>
          </a:bodyPr>
          <a:lstStyle/>
          <a:p>
            <a:pPr marL="30480" marR="30480" algn="just">
              <a:lnSpc>
                <a:spcPct val="150000"/>
              </a:lnSpc>
              <a:spcAft>
                <a:spcPts val="1200"/>
              </a:spcAft>
            </a:pPr>
            <a:r>
              <a:rPr lang="vi-VN" sz="3200" i="1" dirty="0">
                <a:solidFill>
                  <a:srgbClr val="0070C0"/>
                </a:solidFill>
                <a:effectLst/>
                <a:latin typeface="Times New Roman" panose="02020603050405020304" pitchFamily="18" charset="0"/>
                <a:ea typeface="Times New Roman" panose="02020603050405020304" pitchFamily="18" charset="0"/>
              </a:rPr>
              <a:t>+ Trình bày hiểu biết của em về nghe và nhận biết tính thuyết phục của một ý kiến.</a:t>
            </a:r>
            <a:endParaRPr lang="en-US" sz="3200" dirty="0">
              <a:solidFill>
                <a:srgbClr val="0070C0"/>
              </a:solidFill>
              <a:effectLst/>
              <a:latin typeface="Times New Roman" panose="02020603050405020304" pitchFamily="18" charset="0"/>
              <a:ea typeface="Times New Roman" panose="02020603050405020304" pitchFamily="18" charset="0"/>
            </a:endParaRPr>
          </a:p>
          <a:p>
            <a:pPr marL="30480" marR="30480" algn="just">
              <a:lnSpc>
                <a:spcPct val="150000"/>
              </a:lnSpc>
              <a:spcAft>
                <a:spcPts val="1200"/>
              </a:spcAft>
            </a:pPr>
            <a:r>
              <a:rPr lang="vi-VN" sz="3200" i="1" dirty="0">
                <a:solidFill>
                  <a:srgbClr val="0070C0"/>
                </a:solidFill>
                <a:effectLst/>
                <a:latin typeface="Times New Roman" panose="02020603050405020304" pitchFamily="18" charset="0"/>
                <a:ea typeface="Times New Roman" panose="02020603050405020304" pitchFamily="18" charset="0"/>
              </a:rPr>
              <a:t>+ Muốn nghe và nhận biết tính thuyết phục của một ý kiến, các em cần lưu ý những gì?</a:t>
            </a:r>
            <a:endParaRPr lang="en-US" sz="32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826797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flipH="1">
            <a:off x="8497957" y="4350902"/>
            <a:ext cx="3584184" cy="2507098"/>
          </a:xfrm>
        </p:spPr>
      </p:pic>
      <p:sp>
        <p:nvSpPr>
          <p:cNvPr id="7" name="Rectangle 6"/>
          <p:cNvSpPr/>
          <p:nvPr/>
        </p:nvSpPr>
        <p:spPr>
          <a:xfrm>
            <a:off x="654326" y="448895"/>
            <a:ext cx="10883348" cy="4700774"/>
          </a:xfrm>
          <a:prstGeom prst="rect">
            <a:avLst/>
          </a:prstGeom>
        </p:spPr>
        <p:txBody>
          <a:bodyPr wrap="square">
            <a:spAutoFit/>
          </a:bodyPr>
          <a:lstStyle/>
          <a:p>
            <a:pPr algn="ctr">
              <a:lnSpc>
                <a:spcPct val="120000"/>
              </a:lnSpc>
            </a:pPr>
            <a:r>
              <a:rPr lang="en-US" sz="2800" b="1" dirty="0">
                <a:solidFill>
                  <a:srgbClr val="0070C0"/>
                </a:solidFill>
                <a:latin typeface="Times New Roman" panose="02020603050405020304" pitchFamily="18" charset="0"/>
                <a:cs typeface="Times New Roman" panose="02020603050405020304" pitchFamily="18" charset="0"/>
              </a:rPr>
              <a:t>1. </a:t>
            </a:r>
            <a:r>
              <a:rPr lang="en-US" sz="2800" b="1" dirty="0" err="1">
                <a:solidFill>
                  <a:srgbClr val="0070C0"/>
                </a:solidFill>
                <a:latin typeface="Times New Roman" panose="02020603050405020304" pitchFamily="18" charset="0"/>
                <a:cs typeface="Times New Roman" panose="02020603050405020304" pitchFamily="18" charset="0"/>
              </a:rPr>
              <a:t>Định</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hướng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1.1.</a:t>
            </a:r>
            <a:r>
              <a:rPr lang="vi-VN" sz="2800" dirty="0">
                <a:latin typeface="Times New Roman" panose="02020603050405020304" pitchFamily="18" charset="0"/>
                <a:cs typeface="Times New Roman" panose="02020603050405020304" pitchFamily="18" charset="0"/>
              </a:rPr>
              <a:t> Nghe và nhận biết tính thuyết phục của một ý kiến là yêu cầu cần thiết trong giao tiếp, nhất là khi nghe trình bày một ý kiến nghị luận. Bởi vì mục đích của văn nghị luận là thuyết phục. Kĩ năng nghe và nhận biết tính thuyết phục của ý kiến người nói thể hiện sự chủ động trong giao tiếp ở người nghe. Người nghe cần nắm được nội dung và cách thức trình bày của người nói, nhận biết được tính thuyết phục cũng như chỉ ra được những hạn chế (nếu có), chẳng hạn, lập luận thiếu logic, bằng chứng chưa đủ hoặc bằng chứng không liên quan đến vấn đề trình bày...</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8696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flipH="1">
            <a:off x="8497957" y="4350902"/>
            <a:ext cx="3584184" cy="2507098"/>
          </a:xfrm>
        </p:spPr>
      </p:pic>
      <p:sp>
        <p:nvSpPr>
          <p:cNvPr id="7" name="Rectangle 6"/>
          <p:cNvSpPr/>
          <p:nvPr/>
        </p:nvSpPr>
        <p:spPr>
          <a:xfrm>
            <a:off x="654326" y="448895"/>
            <a:ext cx="10883348" cy="5780044"/>
          </a:xfrm>
          <a:prstGeom prst="rect">
            <a:avLst/>
          </a:prstGeom>
        </p:spPr>
        <p:txBody>
          <a:bodyPr wrap="square">
            <a:spAutoFit/>
          </a:bodyPr>
          <a:lstStyle/>
          <a:p>
            <a:pPr algn="ctr">
              <a:lnSpc>
                <a:spcPct val="120000"/>
              </a:lnSpc>
            </a:pPr>
            <a:r>
              <a:rPr lang="en-US" sz="2800" b="1" dirty="0">
                <a:solidFill>
                  <a:srgbClr val="0070C0"/>
                </a:solidFill>
                <a:latin typeface="Times New Roman" panose="02020603050405020304" pitchFamily="18" charset="0"/>
                <a:cs typeface="Times New Roman" panose="02020603050405020304" pitchFamily="18" charset="0"/>
              </a:rPr>
              <a:t>1. </a:t>
            </a:r>
            <a:r>
              <a:rPr lang="en-US" sz="2800" b="1" dirty="0" err="1">
                <a:solidFill>
                  <a:srgbClr val="0070C0"/>
                </a:solidFill>
                <a:latin typeface="Times New Roman" panose="02020603050405020304" pitchFamily="18" charset="0"/>
                <a:cs typeface="Times New Roman" panose="02020603050405020304" pitchFamily="18" charset="0"/>
              </a:rPr>
              <a:t>Định</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hướng</a:t>
            </a:r>
            <a:endParaRPr lang="en-US" sz="2800" dirty="0">
              <a:solidFill>
                <a:srgbClr val="0070C0"/>
              </a:solidFill>
              <a:latin typeface="Times New Roman" panose="02020603050405020304" pitchFamily="18" charset="0"/>
              <a:cs typeface="Times New Roman" panose="02020603050405020304" pitchFamily="18" charset="0"/>
            </a:endParaRPr>
          </a:p>
          <a:p>
            <a:pPr algn="just"/>
            <a:r>
              <a:rPr lang="vi-VN" sz="2800" b="1" dirty="0">
                <a:solidFill>
                  <a:srgbClr val="7030A0"/>
                </a:solidFill>
                <a:latin typeface="Times New Roman" panose="02020603050405020304" pitchFamily="18" charset="0"/>
                <a:cs typeface="Times New Roman" panose="02020603050405020304" pitchFamily="18" charset="0"/>
              </a:rPr>
              <a:t>1.2. Muốn nghe và nhận biết tính thuyết phục của một ý kiến, các em cần lưu ý:</a:t>
            </a:r>
            <a:endParaRPr lang="en-US" sz="2800" b="1" dirty="0">
              <a:solidFill>
                <a:srgbClr val="7030A0"/>
              </a:solidFill>
              <a:latin typeface="Times New Roman" panose="02020603050405020304" pitchFamily="18" charset="0"/>
              <a:cs typeface="Times New Roman" panose="02020603050405020304" pitchFamily="18" charset="0"/>
            </a:endParaRPr>
          </a:p>
          <a:p>
            <a:pPr algn="just"/>
            <a:r>
              <a:rPr lang="en-US" sz="2800" b="1" dirty="0">
                <a:solidFill>
                  <a:srgbClr val="00B050"/>
                </a:solidFill>
                <a:latin typeface="Times New Roman" panose="02020603050405020304" pitchFamily="18" charset="0"/>
                <a:cs typeface="Times New Roman" panose="02020603050405020304" pitchFamily="18" charset="0"/>
              </a:rPr>
              <a:t>-</a:t>
            </a:r>
            <a:r>
              <a:rPr lang="vi-VN" sz="2800" b="1" dirty="0">
                <a:solidFill>
                  <a:srgbClr val="00B050"/>
                </a:solidFill>
                <a:latin typeface="Times New Roman" panose="02020603050405020304" pitchFamily="18" charset="0"/>
                <a:cs typeface="Times New Roman" panose="02020603050405020304" pitchFamily="18" charset="0"/>
              </a:rPr>
              <a:t> Nghe kĩ </a:t>
            </a:r>
            <a:r>
              <a:rPr lang="vi-VN" sz="2800" dirty="0">
                <a:latin typeface="Times New Roman" panose="02020603050405020304" pitchFamily="18" charset="0"/>
                <a:cs typeface="Times New Roman" panose="02020603050405020304" pitchFamily="18" charset="0"/>
              </a:rPr>
              <a:t>nội dung ý kiến mà người nói đã trình bày (Người nói nêu ý kiến về vấn đề gì? Mục đích của người nói là gì?).</a:t>
            </a:r>
            <a:endParaRPr lang="en-US" sz="2800" dirty="0">
              <a:latin typeface="Times New Roman" panose="02020603050405020304" pitchFamily="18" charset="0"/>
              <a:cs typeface="Times New Roman" panose="02020603050405020304" pitchFamily="18" charset="0"/>
            </a:endParaRPr>
          </a:p>
          <a:p>
            <a:pPr algn="just"/>
            <a:r>
              <a:rPr lang="vi-VN" sz="2800" b="1" dirty="0">
                <a:solidFill>
                  <a:srgbClr val="00B050"/>
                </a:solidFill>
                <a:latin typeface="Times New Roman" panose="02020603050405020304" pitchFamily="18" charset="0"/>
                <a:cs typeface="Times New Roman" panose="02020603050405020304" pitchFamily="18" charset="0"/>
              </a:rPr>
              <a:t>- Ghi lại </a:t>
            </a:r>
            <a:r>
              <a:rPr lang="vi-VN" sz="2800" dirty="0">
                <a:latin typeface="Times New Roman" panose="02020603050405020304" pitchFamily="18" charset="0"/>
                <a:cs typeface="Times New Roman" panose="02020603050405020304" pitchFamily="18" charset="0"/>
              </a:rPr>
              <a:t>cách trình bày ý kiến của người nói:</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Mở đầu nêu lên vấn đề gì?</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Triển khai vấn đề bằng các lí lẽ và bằng chứng ra sao?</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Lí lẽ và bằng chứng có sức thuyết phục không? (Có làm sáng tỏ cho vấn đề nêu lên ở phần mở đầu hay không?)</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Nội dung trình bày có logic, chặt chẽ không?</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Còn thiếu những bằng chứng gì?</a:t>
            </a:r>
            <a:endParaRPr lang="en-US" sz="2800" dirty="0">
              <a:latin typeface="Times New Roman" panose="02020603050405020304" pitchFamily="18" charset="0"/>
              <a:cs typeface="Times New Roman" panose="02020603050405020304" pitchFamily="18" charset="0"/>
            </a:endParaRPr>
          </a:p>
          <a:p>
            <a:pPr algn="just"/>
            <a:r>
              <a:rPr lang="en-US" sz="2800" b="1" dirty="0">
                <a:solidFill>
                  <a:srgbClr val="00B050"/>
                </a:solidFill>
                <a:latin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cs typeface="Times New Roman" panose="02020603050405020304" pitchFamily="18" charset="0"/>
              </a:rPr>
              <a:t>Đánh</a:t>
            </a:r>
            <a:r>
              <a:rPr lang="en-US" sz="2800" b="1" dirty="0">
                <a:solidFill>
                  <a:srgbClr val="00B050"/>
                </a:solidFill>
                <a:latin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cs typeface="Times New Roman" panose="02020603050405020304" pitchFamily="18" charset="0"/>
              </a:rPr>
              <a:t>giá</a:t>
            </a:r>
            <a:r>
              <a:rPr lang="en-US" sz="2800" b="1" dirty="0">
                <a:solidFill>
                  <a:srgbClr val="00B050"/>
                </a:solidFill>
                <a:latin typeface="Times New Roman" panose="02020603050405020304" pitchFamily="18" charset="0"/>
                <a:cs typeface="Times New Roman" panose="02020603050405020304" pitchFamily="18" charset="0"/>
              </a:rPr>
              <a:t> </a:t>
            </a:r>
            <a:r>
              <a:rPr lang="en-US" sz="2800" b="1" dirty="0" err="1">
                <a:solidFill>
                  <a:srgbClr val="00B050"/>
                </a:solidFill>
                <a:latin typeface="Times New Roman" panose="02020603050405020304" pitchFamily="18" charset="0"/>
                <a:cs typeface="Times New Roman" panose="02020603050405020304" pitchFamily="18" charset="0"/>
              </a:rPr>
              <a:t>chung</a:t>
            </a:r>
            <a:r>
              <a:rPr lang="en-US" sz="2800" b="1" dirty="0">
                <a:solidFill>
                  <a:srgbClr val="00B05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65561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barn(inVertical)">
                                      <p:cBhvr>
                                        <p:cTn id="14" dur="500"/>
                                        <p:tgtEl>
                                          <p:spTgt spid="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fade">
                                      <p:cBhvr>
                                        <p:cTn id="24" dur="1000"/>
                                        <p:tgtEl>
                                          <p:spTgt spid="7">
                                            <p:txEl>
                                              <p:pRg st="3" end="3"/>
                                            </p:txEl>
                                          </p:spTgt>
                                        </p:tgtEl>
                                      </p:cBhvr>
                                    </p:animEffect>
                                    <p:anim calcmode="lin" valueType="num">
                                      <p:cBhvr>
                                        <p:cTn id="25"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fade">
                                      <p:cBhvr>
                                        <p:cTn id="29" dur="1000"/>
                                        <p:tgtEl>
                                          <p:spTgt spid="7">
                                            <p:txEl>
                                              <p:pRg st="4" end="4"/>
                                            </p:txEl>
                                          </p:spTgt>
                                        </p:tgtEl>
                                      </p:cBhvr>
                                    </p:animEffect>
                                    <p:anim calcmode="lin" valueType="num">
                                      <p:cBhvr>
                                        <p:cTn id="30"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xEl>
                                              <p:pRg st="5" end="5"/>
                                            </p:txEl>
                                          </p:spTgt>
                                        </p:tgtEl>
                                        <p:attrNameLst>
                                          <p:attrName>style.visibility</p:attrName>
                                        </p:attrNameLst>
                                      </p:cBhvr>
                                      <p:to>
                                        <p:strVal val="visible"/>
                                      </p:to>
                                    </p:set>
                                    <p:animEffect transition="in" filter="fade">
                                      <p:cBhvr>
                                        <p:cTn id="34" dur="1000"/>
                                        <p:tgtEl>
                                          <p:spTgt spid="7">
                                            <p:txEl>
                                              <p:pRg st="5" end="5"/>
                                            </p:txEl>
                                          </p:spTgt>
                                        </p:tgtEl>
                                      </p:cBhvr>
                                    </p:animEffect>
                                    <p:anim calcmode="lin" valueType="num">
                                      <p:cBhvr>
                                        <p:cTn id="35"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7">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xEl>
                                              <p:pRg st="6" end="6"/>
                                            </p:txEl>
                                          </p:spTgt>
                                        </p:tgtEl>
                                        <p:attrNameLst>
                                          <p:attrName>style.visibility</p:attrName>
                                        </p:attrNameLst>
                                      </p:cBhvr>
                                      <p:to>
                                        <p:strVal val="visible"/>
                                      </p:to>
                                    </p:set>
                                    <p:animEffect transition="in" filter="fade">
                                      <p:cBhvr>
                                        <p:cTn id="39" dur="1000"/>
                                        <p:tgtEl>
                                          <p:spTgt spid="7">
                                            <p:txEl>
                                              <p:pRg st="6" end="6"/>
                                            </p:txEl>
                                          </p:spTgt>
                                        </p:tgtEl>
                                      </p:cBhvr>
                                    </p:animEffect>
                                    <p:anim calcmode="lin" valueType="num">
                                      <p:cBhvr>
                                        <p:cTn id="4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7">
                                            <p:txEl>
                                              <p:pRg st="7" end="7"/>
                                            </p:txEl>
                                          </p:spTgt>
                                        </p:tgtEl>
                                        <p:attrNameLst>
                                          <p:attrName>style.visibility</p:attrName>
                                        </p:attrNameLst>
                                      </p:cBhvr>
                                      <p:to>
                                        <p:strVal val="visible"/>
                                      </p:to>
                                    </p:set>
                                    <p:animEffect transition="in" filter="fade">
                                      <p:cBhvr>
                                        <p:cTn id="44" dur="1000"/>
                                        <p:tgtEl>
                                          <p:spTgt spid="7">
                                            <p:txEl>
                                              <p:pRg st="7" end="7"/>
                                            </p:txEl>
                                          </p:spTgt>
                                        </p:tgtEl>
                                      </p:cBhvr>
                                    </p:animEffect>
                                    <p:anim calcmode="lin" valueType="num">
                                      <p:cBhvr>
                                        <p:cTn id="45"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7">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7">
                                            <p:txEl>
                                              <p:pRg st="8" end="8"/>
                                            </p:txEl>
                                          </p:spTgt>
                                        </p:tgtEl>
                                        <p:attrNameLst>
                                          <p:attrName>style.visibility</p:attrName>
                                        </p:attrNameLst>
                                      </p:cBhvr>
                                      <p:to>
                                        <p:strVal val="visible"/>
                                      </p:to>
                                    </p:set>
                                    <p:animEffect transition="in" filter="fade">
                                      <p:cBhvr>
                                        <p:cTn id="49" dur="1000"/>
                                        <p:tgtEl>
                                          <p:spTgt spid="7">
                                            <p:txEl>
                                              <p:pRg st="8" end="8"/>
                                            </p:txEl>
                                          </p:spTgt>
                                        </p:tgtEl>
                                      </p:cBhvr>
                                    </p:animEffect>
                                    <p:anim calcmode="lin" valueType="num">
                                      <p:cBhvr>
                                        <p:cTn id="50"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
                                            <p:txEl>
                                              <p:pRg st="9" end="9"/>
                                            </p:txEl>
                                          </p:spTgt>
                                        </p:tgtEl>
                                        <p:attrNameLst>
                                          <p:attrName>style.visibility</p:attrName>
                                        </p:attrNameLst>
                                      </p:cBhvr>
                                      <p:to>
                                        <p:strVal val="visible"/>
                                      </p:to>
                                    </p:set>
                                    <p:animEffect transition="in" filter="fade">
                                      <p:cBhvr>
                                        <p:cTn id="56" dur="1000"/>
                                        <p:tgtEl>
                                          <p:spTgt spid="7">
                                            <p:txEl>
                                              <p:pRg st="9" end="9"/>
                                            </p:txEl>
                                          </p:spTgt>
                                        </p:tgtEl>
                                      </p:cBhvr>
                                    </p:animEffect>
                                    <p:anim calcmode="lin" valueType="num">
                                      <p:cBhvr>
                                        <p:cTn id="57"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88" y="377686"/>
            <a:ext cx="12115800" cy="6480313"/>
          </a:xfrm>
        </p:spPr>
      </p:pic>
      <p:sp>
        <p:nvSpPr>
          <p:cNvPr id="5" name="TextBox 4"/>
          <p:cNvSpPr txBox="1"/>
          <p:nvPr/>
        </p:nvSpPr>
        <p:spPr>
          <a:xfrm>
            <a:off x="705678" y="3196581"/>
            <a:ext cx="12334461" cy="938719"/>
          </a:xfrm>
          <a:prstGeom prst="rect">
            <a:avLst/>
          </a:prstGeom>
          <a:noFill/>
        </p:spPr>
        <p:txBody>
          <a:bodyPr wrap="square" rtlCol="0">
            <a:spAutoFit/>
          </a:bodyPr>
          <a:lstStyle/>
          <a:p>
            <a:pPr algn="ctr"/>
            <a:r>
              <a:rPr lang="vi-VN" sz="5500" b="1" dirty="0">
                <a:solidFill>
                  <a:srgbClr val="FF0000"/>
                </a:solidFill>
                <a:latin typeface="Times New Roman" panose="02020603050405020304" pitchFamily="18" charset="0"/>
                <a:cs typeface="Times New Roman" panose="02020603050405020304" pitchFamily="18" charset="0"/>
              </a:rPr>
              <a:t>THỰC HÀNH NÓI VÀ NGHE </a:t>
            </a:r>
            <a:endParaRPr lang="en-US" sz="55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682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2835</Words>
  <Application>Microsoft Office PowerPoint</Application>
  <PresentationFormat>Widescreen</PresentationFormat>
  <Paragraphs>179</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HP</cp:lastModifiedBy>
  <cp:revision>23</cp:revision>
  <dcterms:created xsi:type="dcterms:W3CDTF">2024-06-13T11:41:40Z</dcterms:created>
  <dcterms:modified xsi:type="dcterms:W3CDTF">2024-09-30T03:46:55Z</dcterms:modified>
</cp:coreProperties>
</file>