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257" r:id="rId3"/>
    <p:sldId id="259" r:id="rId4"/>
    <p:sldId id="263" r:id="rId5"/>
    <p:sldId id="264" r:id="rId6"/>
    <p:sldId id="260" r:id="rId7"/>
    <p:sldId id="265" r:id="rId8"/>
    <p:sldId id="266" r:id="rId9"/>
    <p:sldId id="267" r:id="rId10"/>
    <p:sldId id="268" r:id="rId11"/>
    <p:sldId id="269" r:id="rId12"/>
    <p:sldId id="270" r:id="rId13"/>
    <p:sldId id="271" r:id="rId14"/>
    <p:sldId id="261" r:id="rId15"/>
    <p:sldId id="272" r:id="rId16"/>
    <p:sldId id="273" r:id="rId17"/>
    <p:sldId id="274" r:id="rId18"/>
    <p:sldId id="275" r:id="rId19"/>
    <p:sldId id="276" r:id="rId20"/>
    <p:sldId id="277" r:id="rId21"/>
    <p:sldId id="278" r:id="rId22"/>
    <p:sldId id="279" r:id="rId23"/>
    <p:sldId id="262" r:id="rId24"/>
    <p:sldId id="280" r:id="rId25"/>
    <p:sldId id="281" r:id="rId26"/>
    <p:sldId id="282" r:id="rId27"/>
    <p:sldId id="283" r:id="rId28"/>
    <p:sldId id="258"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75" d="100"/>
          <a:sy n="75" d="100"/>
        </p:scale>
        <p:origin x="902" y="53"/>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FDB74F-E2E7-456A-87E0-06B87F8A0067}" type="datetimeFigureOut">
              <a:rPr lang="en-US" smtClean="0"/>
              <a:t>9/30/2024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20CABF-8F05-4BCD-86E5-B565EF05FBF2}" type="slidenum">
              <a:rPr lang="en-US" smtClean="0"/>
              <a:t>‹#›</a:t>
            </a:fld>
            <a:endParaRPr lang="en-US"/>
          </a:p>
        </p:txBody>
      </p:sp>
    </p:spTree>
    <p:extLst>
      <p:ext uri="{BB962C8B-B14F-4D97-AF65-F5344CB8AC3E}">
        <p14:creationId xmlns:p14="http://schemas.microsoft.com/office/powerpoint/2010/main" val="35964102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SG" dirty="0"/>
              <a:t> </a:t>
            </a:r>
          </a:p>
          <a:p>
            <a:endParaRPr lang="zh-CN" altLang="en-US" dirty="0"/>
          </a:p>
        </p:txBody>
      </p:sp>
      <p:sp>
        <p:nvSpPr>
          <p:cNvPr id="4" name="灯片编号占位符 3"/>
          <p:cNvSpPr>
            <a:spLocks noGrp="1"/>
          </p:cNvSpPr>
          <p:nvPr>
            <p:ph type="sldNum" sz="quarter" idx="10"/>
          </p:nvPr>
        </p:nvSpPr>
        <p:spPr/>
        <p:txBody>
          <a:bodyPr/>
          <a:lstStyle/>
          <a:p>
            <a:fld id="{1F1E2EE0-B9B7-4481-8CEF-2B941C9884D1}" type="slidenum">
              <a:rPr lang="zh-CN" altLang="en-US" smtClean="0"/>
              <a:t>2</a:t>
            </a:fld>
            <a:endParaRPr lang="zh-CN" altLang="en-US"/>
          </a:p>
        </p:txBody>
      </p:sp>
    </p:spTree>
    <p:extLst>
      <p:ext uri="{BB962C8B-B14F-4D97-AF65-F5344CB8AC3E}">
        <p14:creationId xmlns:p14="http://schemas.microsoft.com/office/powerpoint/2010/main" val="22971514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SG" dirty="0"/>
              <a:t> </a:t>
            </a: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1E2EE0-B9B7-4481-8CEF-2B941C9884D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panose="020F0502020204030204"/>
              <a:cs typeface="+mn-cs"/>
            </a:endParaRPr>
          </a:p>
        </p:txBody>
      </p:sp>
    </p:spTree>
    <p:extLst>
      <p:ext uri="{BB962C8B-B14F-4D97-AF65-F5344CB8AC3E}">
        <p14:creationId xmlns:p14="http://schemas.microsoft.com/office/powerpoint/2010/main" val="21553499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SG" dirty="0"/>
              <a:t> </a:t>
            </a: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1E2EE0-B9B7-4481-8CEF-2B941C9884D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panose="020F0502020204030204"/>
              <a:cs typeface="+mn-cs"/>
            </a:endParaRPr>
          </a:p>
        </p:txBody>
      </p:sp>
    </p:spTree>
    <p:extLst>
      <p:ext uri="{BB962C8B-B14F-4D97-AF65-F5344CB8AC3E}">
        <p14:creationId xmlns:p14="http://schemas.microsoft.com/office/powerpoint/2010/main" val="35623778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SG" dirty="0"/>
              <a:t> </a:t>
            </a: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1E2EE0-B9B7-4481-8CEF-2B941C9884D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panose="020F0502020204030204"/>
              <a:cs typeface="+mn-cs"/>
            </a:endParaRPr>
          </a:p>
        </p:txBody>
      </p:sp>
    </p:spTree>
    <p:extLst>
      <p:ext uri="{BB962C8B-B14F-4D97-AF65-F5344CB8AC3E}">
        <p14:creationId xmlns:p14="http://schemas.microsoft.com/office/powerpoint/2010/main" val="31729200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SG" dirty="0"/>
              <a:t> </a:t>
            </a: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1E2EE0-B9B7-4481-8CEF-2B941C9884D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panose="020F0502020204030204"/>
              <a:cs typeface="+mn-cs"/>
            </a:endParaRPr>
          </a:p>
        </p:txBody>
      </p:sp>
    </p:spTree>
    <p:extLst>
      <p:ext uri="{BB962C8B-B14F-4D97-AF65-F5344CB8AC3E}">
        <p14:creationId xmlns:p14="http://schemas.microsoft.com/office/powerpoint/2010/main" val="19890656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515F8C4-B7C0-4163-B558-1FF48CA5FAC0}" type="datetimeFigureOut">
              <a:rPr lang="en-US" smtClean="0"/>
              <a:t>9/30/2024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E28152-CD98-4C25-A2B3-BA949A69799B}" type="slidenum">
              <a:rPr lang="en-US" smtClean="0"/>
              <a:t>‹#›</a:t>
            </a:fld>
            <a:endParaRPr lang="en-US"/>
          </a:p>
        </p:txBody>
      </p:sp>
    </p:spTree>
    <p:extLst>
      <p:ext uri="{BB962C8B-B14F-4D97-AF65-F5344CB8AC3E}">
        <p14:creationId xmlns:p14="http://schemas.microsoft.com/office/powerpoint/2010/main" val="29547731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15F8C4-B7C0-4163-B558-1FF48CA5FAC0}" type="datetimeFigureOut">
              <a:rPr lang="en-US" smtClean="0"/>
              <a:t>9/30/2024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E28152-CD98-4C25-A2B3-BA949A69799B}" type="slidenum">
              <a:rPr lang="en-US" smtClean="0"/>
              <a:t>‹#›</a:t>
            </a:fld>
            <a:endParaRPr lang="en-US"/>
          </a:p>
        </p:txBody>
      </p:sp>
    </p:spTree>
    <p:extLst>
      <p:ext uri="{BB962C8B-B14F-4D97-AF65-F5344CB8AC3E}">
        <p14:creationId xmlns:p14="http://schemas.microsoft.com/office/powerpoint/2010/main" val="1495843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15F8C4-B7C0-4163-B558-1FF48CA5FAC0}" type="datetimeFigureOut">
              <a:rPr lang="en-US" smtClean="0"/>
              <a:t>9/30/2024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E28152-CD98-4C25-A2B3-BA949A69799B}" type="slidenum">
              <a:rPr lang="en-US" smtClean="0"/>
              <a:t>‹#›</a:t>
            </a:fld>
            <a:endParaRPr lang="en-US"/>
          </a:p>
        </p:txBody>
      </p:sp>
    </p:spTree>
    <p:extLst>
      <p:ext uri="{BB962C8B-B14F-4D97-AF65-F5344CB8AC3E}">
        <p14:creationId xmlns:p14="http://schemas.microsoft.com/office/powerpoint/2010/main" val="19935755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15F8C4-B7C0-4163-B558-1FF48CA5FAC0}" type="datetimeFigureOut">
              <a:rPr lang="en-US" smtClean="0"/>
              <a:t>9/30/2024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E28152-CD98-4C25-A2B3-BA949A69799B}" type="slidenum">
              <a:rPr lang="en-US" smtClean="0"/>
              <a:t>‹#›</a:t>
            </a:fld>
            <a:endParaRPr lang="en-US"/>
          </a:p>
        </p:txBody>
      </p:sp>
    </p:spTree>
    <p:extLst>
      <p:ext uri="{BB962C8B-B14F-4D97-AF65-F5344CB8AC3E}">
        <p14:creationId xmlns:p14="http://schemas.microsoft.com/office/powerpoint/2010/main" val="30422843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515F8C4-B7C0-4163-B558-1FF48CA5FAC0}" type="datetimeFigureOut">
              <a:rPr lang="en-US" smtClean="0"/>
              <a:t>9/30/2024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E28152-CD98-4C25-A2B3-BA949A69799B}" type="slidenum">
              <a:rPr lang="en-US" smtClean="0"/>
              <a:t>‹#›</a:t>
            </a:fld>
            <a:endParaRPr lang="en-US"/>
          </a:p>
        </p:txBody>
      </p:sp>
    </p:spTree>
    <p:extLst>
      <p:ext uri="{BB962C8B-B14F-4D97-AF65-F5344CB8AC3E}">
        <p14:creationId xmlns:p14="http://schemas.microsoft.com/office/powerpoint/2010/main" val="12700492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515F8C4-B7C0-4163-B558-1FF48CA5FAC0}" type="datetimeFigureOut">
              <a:rPr lang="en-US" smtClean="0"/>
              <a:t>9/30/2024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E28152-CD98-4C25-A2B3-BA949A69799B}" type="slidenum">
              <a:rPr lang="en-US" smtClean="0"/>
              <a:t>‹#›</a:t>
            </a:fld>
            <a:endParaRPr lang="en-US"/>
          </a:p>
        </p:txBody>
      </p:sp>
    </p:spTree>
    <p:extLst>
      <p:ext uri="{BB962C8B-B14F-4D97-AF65-F5344CB8AC3E}">
        <p14:creationId xmlns:p14="http://schemas.microsoft.com/office/powerpoint/2010/main" val="12022714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515F8C4-B7C0-4163-B558-1FF48CA5FAC0}" type="datetimeFigureOut">
              <a:rPr lang="en-US" smtClean="0"/>
              <a:t>9/30/2024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2E28152-CD98-4C25-A2B3-BA949A69799B}" type="slidenum">
              <a:rPr lang="en-US" smtClean="0"/>
              <a:t>‹#›</a:t>
            </a:fld>
            <a:endParaRPr lang="en-US"/>
          </a:p>
        </p:txBody>
      </p:sp>
    </p:spTree>
    <p:extLst>
      <p:ext uri="{BB962C8B-B14F-4D97-AF65-F5344CB8AC3E}">
        <p14:creationId xmlns:p14="http://schemas.microsoft.com/office/powerpoint/2010/main" val="11396565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515F8C4-B7C0-4163-B558-1FF48CA5FAC0}" type="datetimeFigureOut">
              <a:rPr lang="en-US" smtClean="0"/>
              <a:t>9/30/2024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2E28152-CD98-4C25-A2B3-BA949A69799B}" type="slidenum">
              <a:rPr lang="en-US" smtClean="0"/>
              <a:t>‹#›</a:t>
            </a:fld>
            <a:endParaRPr lang="en-US"/>
          </a:p>
        </p:txBody>
      </p:sp>
    </p:spTree>
    <p:extLst>
      <p:ext uri="{BB962C8B-B14F-4D97-AF65-F5344CB8AC3E}">
        <p14:creationId xmlns:p14="http://schemas.microsoft.com/office/powerpoint/2010/main" val="36339594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15F8C4-B7C0-4163-B558-1FF48CA5FAC0}" type="datetimeFigureOut">
              <a:rPr lang="en-US" smtClean="0"/>
              <a:t>9/30/2024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2E28152-CD98-4C25-A2B3-BA949A69799B}" type="slidenum">
              <a:rPr lang="en-US" smtClean="0"/>
              <a:t>‹#›</a:t>
            </a:fld>
            <a:endParaRPr lang="en-US"/>
          </a:p>
        </p:txBody>
      </p:sp>
    </p:spTree>
    <p:extLst>
      <p:ext uri="{BB962C8B-B14F-4D97-AF65-F5344CB8AC3E}">
        <p14:creationId xmlns:p14="http://schemas.microsoft.com/office/powerpoint/2010/main" val="34794095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515F8C4-B7C0-4163-B558-1FF48CA5FAC0}" type="datetimeFigureOut">
              <a:rPr lang="en-US" smtClean="0"/>
              <a:t>9/30/2024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E28152-CD98-4C25-A2B3-BA949A69799B}" type="slidenum">
              <a:rPr lang="en-US" smtClean="0"/>
              <a:t>‹#›</a:t>
            </a:fld>
            <a:endParaRPr lang="en-US"/>
          </a:p>
        </p:txBody>
      </p:sp>
    </p:spTree>
    <p:extLst>
      <p:ext uri="{BB962C8B-B14F-4D97-AF65-F5344CB8AC3E}">
        <p14:creationId xmlns:p14="http://schemas.microsoft.com/office/powerpoint/2010/main" val="3040169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515F8C4-B7C0-4163-B558-1FF48CA5FAC0}" type="datetimeFigureOut">
              <a:rPr lang="en-US" smtClean="0"/>
              <a:t>9/30/2024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E28152-CD98-4C25-A2B3-BA949A69799B}" type="slidenum">
              <a:rPr lang="en-US" smtClean="0"/>
              <a:t>‹#›</a:t>
            </a:fld>
            <a:endParaRPr lang="en-US"/>
          </a:p>
        </p:txBody>
      </p:sp>
    </p:spTree>
    <p:extLst>
      <p:ext uri="{BB962C8B-B14F-4D97-AF65-F5344CB8AC3E}">
        <p14:creationId xmlns:p14="http://schemas.microsoft.com/office/powerpoint/2010/main" val="19844709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15F8C4-B7C0-4163-B558-1FF48CA5FAC0}" type="datetimeFigureOut">
              <a:rPr lang="en-US" smtClean="0"/>
              <a:t>9/30/2024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E28152-CD98-4C25-A2B3-BA949A69799B}" type="slidenum">
              <a:rPr lang="en-US" smtClean="0"/>
              <a:t>‹#›</a:t>
            </a:fld>
            <a:endParaRPr lang="en-US"/>
          </a:p>
        </p:txBody>
      </p:sp>
    </p:spTree>
    <p:extLst>
      <p:ext uri="{BB962C8B-B14F-4D97-AF65-F5344CB8AC3E}">
        <p14:creationId xmlns:p14="http://schemas.microsoft.com/office/powerpoint/2010/main" val="38866431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GIF"/></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GI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GIF"/></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GIF"/></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6350"/>
            <a:ext cx="12203311" cy="6851650"/>
          </a:xfrm>
          <a:prstGeom prst="rect">
            <a:avLst/>
          </a:prstGeom>
        </p:spPr>
      </p:pic>
    </p:spTree>
    <p:extLst>
      <p:ext uri="{BB962C8B-B14F-4D97-AF65-F5344CB8AC3E}">
        <p14:creationId xmlns:p14="http://schemas.microsoft.com/office/powerpoint/2010/main" val="38401500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75695"/>
            <a:ext cx="3990109" cy="6005945"/>
          </a:xfrm>
        </p:spPr>
      </p:pic>
      <p:sp>
        <p:nvSpPr>
          <p:cNvPr id="18" name="Rectangle 7"/>
          <p:cNvSpPr>
            <a:spLocks noChangeArrowheads="1"/>
          </p:cNvSpPr>
          <p:nvPr/>
        </p:nvSpPr>
        <p:spPr bwMode="auto">
          <a:xfrm>
            <a:off x="4656867" y="3745380"/>
            <a:ext cx="7038218" cy="2336259"/>
          </a:xfrm>
          <a:prstGeom prst="rect">
            <a:avLst/>
          </a:prstGeom>
          <a:solidFill>
            <a:srgbClr val="FDBDC7">
              <a:alpha val="24000"/>
            </a:srgbClr>
          </a:solidFill>
          <a:ln w="9525">
            <a:solidFill>
              <a:srgbClr val="EAEAEA"/>
            </a:solidFill>
            <a:miter lim="800000"/>
          </a:ln>
        </p:spPr>
        <p:txBody>
          <a:bodyPr wrap="none" lIns="89414" tIns="44706" rIns="89414" bIns="44706"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sysClr val="windowText" lastClr="000000"/>
              </a:solidFill>
              <a:effectLst/>
              <a:uLnTx/>
              <a:uFillTx/>
              <a:latin typeface="Arial"/>
              <a:ea typeface="微软雅黑" panose="020B0503020204020204" pitchFamily="34" charset="-122"/>
            </a:endParaRPr>
          </a:p>
        </p:txBody>
      </p:sp>
      <p:sp>
        <p:nvSpPr>
          <p:cNvPr id="20" name="Rectangle 19"/>
          <p:cNvSpPr>
            <a:spLocks noChangeArrowheads="1"/>
          </p:cNvSpPr>
          <p:nvPr/>
        </p:nvSpPr>
        <p:spPr bwMode="auto">
          <a:xfrm>
            <a:off x="4721436" y="1571323"/>
            <a:ext cx="6973649" cy="1741275"/>
          </a:xfrm>
          <a:prstGeom prst="rect">
            <a:avLst/>
          </a:prstGeom>
          <a:solidFill>
            <a:srgbClr val="FDBDC7">
              <a:alpha val="24000"/>
            </a:srgbClr>
          </a:solidFill>
          <a:ln w="9525">
            <a:solidFill>
              <a:srgbClr val="EAEAEA"/>
            </a:solidFill>
            <a:miter lim="800000"/>
          </a:ln>
        </p:spPr>
        <p:txBody>
          <a:bodyPr wrap="none" lIns="89414" tIns="44706" rIns="89414" bIns="44706"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sysClr val="windowText" lastClr="000000"/>
              </a:solidFill>
              <a:effectLst/>
              <a:uLnTx/>
              <a:uFillTx/>
              <a:latin typeface="Arial"/>
              <a:ea typeface="微软雅黑" panose="020B0503020204020204" pitchFamily="34" charset="-122"/>
            </a:endParaRPr>
          </a:p>
        </p:txBody>
      </p:sp>
      <p:sp>
        <p:nvSpPr>
          <p:cNvPr id="21" name="Oval 38"/>
          <p:cNvSpPr>
            <a:spLocks noChangeArrowheads="1"/>
          </p:cNvSpPr>
          <p:nvPr/>
        </p:nvSpPr>
        <p:spPr bwMode="auto">
          <a:xfrm>
            <a:off x="3381152" y="3702709"/>
            <a:ext cx="2056919" cy="2400729"/>
          </a:xfrm>
          <a:prstGeom prst="ellipse">
            <a:avLst/>
          </a:prstGeom>
          <a:solidFill>
            <a:srgbClr val="96E5D8"/>
          </a:solidFill>
          <a:ln w="19050">
            <a:noFill/>
            <a:round/>
          </a:ln>
        </p:spPr>
        <p:txBody>
          <a:bodyPr wrap="none" lIns="89414" tIns="44706" rIns="89414" bIns="44706"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599" b="0" i="0" u="none" strike="noStrike" kern="0" cap="none" spc="0" normalizeH="0" baseline="0" noProof="0" dirty="0">
              <a:ln>
                <a:noFill/>
              </a:ln>
              <a:solidFill>
                <a:prstClr val="white"/>
              </a:solidFill>
              <a:effectLst/>
              <a:uLnTx/>
              <a:uFillTx/>
              <a:latin typeface="Arial"/>
              <a:ea typeface="微软雅黑" panose="020B0503020204020204" pitchFamily="34" charset="-122"/>
            </a:endParaRPr>
          </a:p>
        </p:txBody>
      </p:sp>
      <p:sp>
        <p:nvSpPr>
          <p:cNvPr id="22" name="矩形 12"/>
          <p:cNvSpPr/>
          <p:nvPr/>
        </p:nvSpPr>
        <p:spPr>
          <a:xfrm>
            <a:off x="5104422" y="1736290"/>
            <a:ext cx="6487214" cy="1382947"/>
          </a:xfrm>
          <a:prstGeom prst="rect">
            <a:avLst/>
          </a:prstGeom>
        </p:spPr>
        <p:txBody>
          <a:bodyPr wrap="square" lIns="89414" tIns="44706" rIns="89414" bIns="44706" anchor="ctr">
            <a:spAutoFit/>
          </a:bodyPr>
          <a:lstStyle/>
          <a:p>
            <a:pPr algn="just">
              <a:defRPr/>
            </a:pPr>
            <a:r>
              <a:rPr lang="pt-BR" sz="2800" dirty="0">
                <a:latin typeface="Times New Roman" panose="02020603050405020304" pitchFamily="18" charset="0"/>
                <a:cs typeface="Times New Roman" panose="02020603050405020304" pitchFamily="18" charset="0"/>
              </a:rPr>
              <a:t>Là một thành tựu quan trọng về ngôn ngữ - văn hoá, thể hiện ý chí độc lập, tự chủ, tự cường dân tộc.</a:t>
            </a:r>
            <a:endParaRPr lang="en-US" sz="2800" b="1" dirty="0">
              <a:solidFill>
                <a:srgbClr val="44546A">
                  <a:lumMod val="50000"/>
                </a:srgbClr>
              </a:solidFill>
              <a:latin typeface="Times New Roman" panose="02020603050405020304" pitchFamily="18" charset="0"/>
              <a:cs typeface="Times New Roman" panose="02020603050405020304" pitchFamily="18" charset="0"/>
            </a:endParaRPr>
          </a:p>
        </p:txBody>
      </p:sp>
      <p:sp>
        <p:nvSpPr>
          <p:cNvPr id="23" name="Oval 38"/>
          <p:cNvSpPr>
            <a:spLocks noChangeArrowheads="1"/>
          </p:cNvSpPr>
          <p:nvPr/>
        </p:nvSpPr>
        <p:spPr bwMode="auto">
          <a:xfrm>
            <a:off x="3273405" y="1366982"/>
            <a:ext cx="1879346" cy="2121563"/>
          </a:xfrm>
          <a:prstGeom prst="ellipse">
            <a:avLst/>
          </a:prstGeom>
          <a:solidFill>
            <a:srgbClr val="85C2F8"/>
          </a:solidFill>
          <a:ln w="19050">
            <a:noFill/>
            <a:round/>
          </a:ln>
        </p:spPr>
        <p:txBody>
          <a:bodyPr wrap="none" lIns="89414" tIns="44706" rIns="89414" bIns="44706"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599" b="0" i="0" u="none" strike="noStrike" kern="0" cap="none" spc="0" normalizeH="0" baseline="0" noProof="0" dirty="0">
              <a:ln>
                <a:noFill/>
              </a:ln>
              <a:solidFill>
                <a:prstClr val="white"/>
              </a:solidFill>
              <a:effectLst/>
              <a:uLnTx/>
              <a:uFillTx/>
              <a:latin typeface="Arial"/>
              <a:ea typeface="微软雅黑" panose="020B0503020204020204" pitchFamily="34" charset="-122"/>
            </a:endParaRPr>
          </a:p>
        </p:txBody>
      </p:sp>
      <p:sp>
        <p:nvSpPr>
          <p:cNvPr id="26" name="矩形 18"/>
          <p:cNvSpPr/>
          <p:nvPr/>
        </p:nvSpPr>
        <p:spPr>
          <a:xfrm>
            <a:off x="5438071" y="4006592"/>
            <a:ext cx="6289089" cy="1813834"/>
          </a:xfrm>
          <a:prstGeom prst="rect">
            <a:avLst/>
          </a:prstGeom>
        </p:spPr>
        <p:txBody>
          <a:bodyPr wrap="square" lIns="89414" tIns="44706" rIns="89414" bIns="44706" anchor="ctr">
            <a:spAutoFit/>
          </a:bodyPr>
          <a:lstStyle/>
          <a:p>
            <a:pPr algn="just"/>
            <a:r>
              <a:rPr lang="pt-BR" sz="2800" dirty="0">
                <a:latin typeface="Times New Roman" panose="02020603050405020304" pitchFamily="18" charset="0"/>
                <a:cs typeface="Times New Roman" panose="02020603050405020304" pitchFamily="18" charset="0"/>
              </a:rPr>
              <a:t>- Là công cụ ghi lại những tác phẩm nổi tiếng của văn học cổ Việt Nam </a:t>
            </a:r>
            <a:endParaRPr lang="en-US" sz="2800" dirty="0">
              <a:latin typeface="Times New Roman" panose="02020603050405020304" pitchFamily="18" charset="0"/>
              <a:cs typeface="Times New Roman" panose="02020603050405020304" pitchFamily="18" charset="0"/>
            </a:endParaRPr>
          </a:p>
          <a:p>
            <a:pPr algn="just"/>
            <a:r>
              <a:rPr lang="pt-BR" sz="2800" dirty="0">
                <a:latin typeface="Times New Roman" panose="02020603050405020304" pitchFamily="18" charset="0"/>
                <a:cs typeface="Times New Roman" panose="02020603050405020304" pitchFamily="18" charset="0"/>
              </a:rPr>
              <a:t>- Đóng góp quan trọng vào việc xây dựng, phát triển nền văn học dân tộc</a:t>
            </a:r>
            <a:endParaRPr lang="en-US" sz="2800" dirty="0">
              <a:latin typeface="Times New Roman" panose="02020603050405020304" pitchFamily="18" charset="0"/>
              <a:cs typeface="Times New Roman" panose="02020603050405020304" pitchFamily="18" charset="0"/>
            </a:endParaRPr>
          </a:p>
        </p:txBody>
      </p:sp>
      <p:grpSp>
        <p:nvGrpSpPr>
          <p:cNvPr id="45" name="组合 44">
            <a:extLst>
              <a:ext uri="{FF2B5EF4-FFF2-40B4-BE49-F238E27FC236}">
                <a16:creationId xmlns:a16="http://schemas.microsoft.com/office/drawing/2014/main" id="{5FD8C6BD-EA60-4DF2-A8DB-33B70553AA4F}"/>
              </a:ext>
            </a:extLst>
          </p:cNvPr>
          <p:cNvGrpSpPr/>
          <p:nvPr/>
        </p:nvGrpSpPr>
        <p:grpSpPr>
          <a:xfrm>
            <a:off x="298981" y="1083371"/>
            <a:ext cx="3082171" cy="5212432"/>
            <a:chOff x="3784479" y="941411"/>
            <a:chExt cx="1760338" cy="3563314"/>
          </a:xfrm>
        </p:grpSpPr>
        <p:sp>
          <p:nvSpPr>
            <p:cNvPr id="46" name="îṥļîḑé-Freeform: Shape 3">
              <a:extLst>
                <a:ext uri="{FF2B5EF4-FFF2-40B4-BE49-F238E27FC236}">
                  <a16:creationId xmlns:a16="http://schemas.microsoft.com/office/drawing/2014/main" id="{118205E4-0ABE-4EE9-8812-36A0A68051FE}"/>
                </a:ext>
              </a:extLst>
            </p:cNvPr>
            <p:cNvSpPr>
              <a:spLocks/>
            </p:cNvSpPr>
            <p:nvPr/>
          </p:nvSpPr>
          <p:spPr bwMode="auto">
            <a:xfrm>
              <a:off x="4406040" y="3631848"/>
              <a:ext cx="126781" cy="488048"/>
            </a:xfrm>
            <a:custGeom>
              <a:avLst/>
              <a:gdLst>
                <a:gd name="T0" fmla="*/ 32 w 65"/>
                <a:gd name="T1" fmla="*/ 0 h 251"/>
                <a:gd name="T2" fmla="*/ 0 w 65"/>
                <a:gd name="T3" fmla="*/ 33 h 251"/>
                <a:gd name="T4" fmla="*/ 32 w 65"/>
                <a:gd name="T5" fmla="*/ 251 h 251"/>
                <a:gd name="T6" fmla="*/ 65 w 65"/>
                <a:gd name="T7" fmla="*/ 33 h 251"/>
                <a:gd name="T8" fmla="*/ 32 w 65"/>
                <a:gd name="T9" fmla="*/ 0 h 251"/>
              </a:gdLst>
              <a:ahLst/>
              <a:cxnLst>
                <a:cxn ang="0">
                  <a:pos x="T0" y="T1"/>
                </a:cxn>
                <a:cxn ang="0">
                  <a:pos x="T2" y="T3"/>
                </a:cxn>
                <a:cxn ang="0">
                  <a:pos x="T4" y="T5"/>
                </a:cxn>
                <a:cxn ang="0">
                  <a:pos x="T6" y="T7"/>
                </a:cxn>
                <a:cxn ang="0">
                  <a:pos x="T8" y="T9"/>
                </a:cxn>
              </a:cxnLst>
              <a:rect l="0" t="0" r="r" b="b"/>
              <a:pathLst>
                <a:path w="65" h="251">
                  <a:moveTo>
                    <a:pt x="32" y="0"/>
                  </a:moveTo>
                  <a:cubicBezTo>
                    <a:pt x="14" y="0"/>
                    <a:pt x="0" y="15"/>
                    <a:pt x="0" y="33"/>
                  </a:cubicBezTo>
                  <a:cubicBezTo>
                    <a:pt x="0" y="51"/>
                    <a:pt x="32" y="251"/>
                    <a:pt x="32" y="251"/>
                  </a:cubicBezTo>
                  <a:cubicBezTo>
                    <a:pt x="32" y="251"/>
                    <a:pt x="65" y="51"/>
                    <a:pt x="65" y="33"/>
                  </a:cubicBezTo>
                  <a:cubicBezTo>
                    <a:pt x="65" y="15"/>
                    <a:pt x="50" y="0"/>
                    <a:pt x="32" y="0"/>
                  </a:cubicBezTo>
                </a:path>
              </a:pathLst>
            </a:custGeom>
            <a:solidFill>
              <a:srgbClr val="FEE680">
                <a:lumMod val="60000"/>
                <a:lumOff val="40000"/>
              </a:srgbClr>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47" name="îṥļîḑé-Freeform: Shape 4">
              <a:extLst>
                <a:ext uri="{FF2B5EF4-FFF2-40B4-BE49-F238E27FC236}">
                  <a16:creationId xmlns:a16="http://schemas.microsoft.com/office/drawing/2014/main" id="{89D8C831-59AD-4615-B0B3-9DFFB8569BAF}"/>
                </a:ext>
              </a:extLst>
            </p:cNvPr>
            <p:cNvSpPr>
              <a:spLocks/>
            </p:cNvSpPr>
            <p:nvPr/>
          </p:nvSpPr>
          <p:spPr bwMode="auto">
            <a:xfrm>
              <a:off x="4599014" y="4016677"/>
              <a:ext cx="125658" cy="488048"/>
            </a:xfrm>
            <a:custGeom>
              <a:avLst/>
              <a:gdLst>
                <a:gd name="T0" fmla="*/ 33 w 65"/>
                <a:gd name="T1" fmla="*/ 0 h 251"/>
                <a:gd name="T2" fmla="*/ 0 w 65"/>
                <a:gd name="T3" fmla="*/ 33 h 251"/>
                <a:gd name="T4" fmla="*/ 33 w 65"/>
                <a:gd name="T5" fmla="*/ 251 h 251"/>
                <a:gd name="T6" fmla="*/ 65 w 65"/>
                <a:gd name="T7" fmla="*/ 33 h 251"/>
                <a:gd name="T8" fmla="*/ 33 w 65"/>
                <a:gd name="T9" fmla="*/ 0 h 251"/>
              </a:gdLst>
              <a:ahLst/>
              <a:cxnLst>
                <a:cxn ang="0">
                  <a:pos x="T0" y="T1"/>
                </a:cxn>
                <a:cxn ang="0">
                  <a:pos x="T2" y="T3"/>
                </a:cxn>
                <a:cxn ang="0">
                  <a:pos x="T4" y="T5"/>
                </a:cxn>
                <a:cxn ang="0">
                  <a:pos x="T6" y="T7"/>
                </a:cxn>
                <a:cxn ang="0">
                  <a:pos x="T8" y="T9"/>
                </a:cxn>
              </a:cxnLst>
              <a:rect l="0" t="0" r="r" b="b"/>
              <a:pathLst>
                <a:path w="65" h="251">
                  <a:moveTo>
                    <a:pt x="33" y="0"/>
                  </a:moveTo>
                  <a:cubicBezTo>
                    <a:pt x="15" y="0"/>
                    <a:pt x="0" y="15"/>
                    <a:pt x="0" y="33"/>
                  </a:cubicBezTo>
                  <a:cubicBezTo>
                    <a:pt x="0" y="51"/>
                    <a:pt x="33" y="251"/>
                    <a:pt x="33" y="251"/>
                  </a:cubicBezTo>
                  <a:cubicBezTo>
                    <a:pt x="33" y="251"/>
                    <a:pt x="65" y="51"/>
                    <a:pt x="65" y="33"/>
                  </a:cubicBezTo>
                  <a:cubicBezTo>
                    <a:pt x="65" y="15"/>
                    <a:pt x="51" y="0"/>
                    <a:pt x="33" y="0"/>
                  </a:cubicBezTo>
                </a:path>
              </a:pathLst>
            </a:custGeom>
            <a:solidFill>
              <a:srgbClr val="FEE680"/>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48" name="îṥļîḑé-Freeform: Shape 5">
              <a:extLst>
                <a:ext uri="{FF2B5EF4-FFF2-40B4-BE49-F238E27FC236}">
                  <a16:creationId xmlns:a16="http://schemas.microsoft.com/office/drawing/2014/main" id="{C953DCB6-B0D9-4B43-82E0-72466FA88FBC}"/>
                </a:ext>
              </a:extLst>
            </p:cNvPr>
            <p:cNvSpPr>
              <a:spLocks/>
            </p:cNvSpPr>
            <p:nvPr/>
          </p:nvSpPr>
          <p:spPr bwMode="auto">
            <a:xfrm>
              <a:off x="4800967" y="3695799"/>
              <a:ext cx="126781" cy="485804"/>
            </a:xfrm>
            <a:custGeom>
              <a:avLst/>
              <a:gdLst>
                <a:gd name="T0" fmla="*/ 33 w 65"/>
                <a:gd name="T1" fmla="*/ 0 h 250"/>
                <a:gd name="T2" fmla="*/ 0 w 65"/>
                <a:gd name="T3" fmla="*/ 32 h 250"/>
                <a:gd name="T4" fmla="*/ 33 w 65"/>
                <a:gd name="T5" fmla="*/ 250 h 250"/>
                <a:gd name="T6" fmla="*/ 65 w 65"/>
                <a:gd name="T7" fmla="*/ 32 h 250"/>
                <a:gd name="T8" fmla="*/ 33 w 65"/>
                <a:gd name="T9" fmla="*/ 0 h 250"/>
              </a:gdLst>
              <a:ahLst/>
              <a:cxnLst>
                <a:cxn ang="0">
                  <a:pos x="T0" y="T1"/>
                </a:cxn>
                <a:cxn ang="0">
                  <a:pos x="T2" y="T3"/>
                </a:cxn>
                <a:cxn ang="0">
                  <a:pos x="T4" y="T5"/>
                </a:cxn>
                <a:cxn ang="0">
                  <a:pos x="T6" y="T7"/>
                </a:cxn>
                <a:cxn ang="0">
                  <a:pos x="T8" y="T9"/>
                </a:cxn>
              </a:cxnLst>
              <a:rect l="0" t="0" r="r" b="b"/>
              <a:pathLst>
                <a:path w="65" h="250">
                  <a:moveTo>
                    <a:pt x="33" y="0"/>
                  </a:moveTo>
                  <a:cubicBezTo>
                    <a:pt x="15" y="0"/>
                    <a:pt x="0" y="14"/>
                    <a:pt x="0" y="32"/>
                  </a:cubicBezTo>
                  <a:cubicBezTo>
                    <a:pt x="0" y="50"/>
                    <a:pt x="33" y="250"/>
                    <a:pt x="33" y="250"/>
                  </a:cubicBezTo>
                  <a:cubicBezTo>
                    <a:pt x="33" y="250"/>
                    <a:pt x="65" y="50"/>
                    <a:pt x="65" y="32"/>
                  </a:cubicBezTo>
                  <a:cubicBezTo>
                    <a:pt x="65" y="14"/>
                    <a:pt x="51" y="0"/>
                    <a:pt x="33" y="0"/>
                  </a:cubicBezTo>
                </a:path>
              </a:pathLst>
            </a:custGeom>
            <a:solidFill>
              <a:srgbClr val="FEE680"/>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grpSp>
          <p:nvGrpSpPr>
            <p:cNvPr id="49" name="Group 6">
              <a:extLst>
                <a:ext uri="{FF2B5EF4-FFF2-40B4-BE49-F238E27FC236}">
                  <a16:creationId xmlns:a16="http://schemas.microsoft.com/office/drawing/2014/main" id="{B6F52E6F-E213-42A0-AE06-6BE18E6D0BD1}"/>
                </a:ext>
              </a:extLst>
            </p:cNvPr>
            <p:cNvGrpSpPr/>
            <p:nvPr/>
          </p:nvGrpSpPr>
          <p:grpSpPr>
            <a:xfrm>
              <a:off x="3784479" y="941411"/>
              <a:ext cx="1760338" cy="2991111"/>
              <a:chOff x="4892675" y="1532964"/>
              <a:chExt cx="2490788" cy="4232276"/>
            </a:xfrm>
          </p:grpSpPr>
          <p:sp>
            <p:nvSpPr>
              <p:cNvPr id="50" name="îṥļîḑé-Rectangle 7">
                <a:extLst>
                  <a:ext uri="{FF2B5EF4-FFF2-40B4-BE49-F238E27FC236}">
                    <a16:creationId xmlns:a16="http://schemas.microsoft.com/office/drawing/2014/main" id="{FE4B3294-7CC7-4645-B178-41F7ED28AB1D}"/>
                  </a:ext>
                </a:extLst>
              </p:cNvPr>
              <p:cNvSpPr>
                <a:spLocks/>
              </p:cNvSpPr>
              <p:nvPr/>
            </p:nvSpPr>
            <p:spPr bwMode="auto">
              <a:xfrm>
                <a:off x="5783263" y="5054039"/>
                <a:ext cx="709613" cy="236538"/>
              </a:xfrm>
              <a:prstGeom prst="rect">
                <a:avLst/>
              </a:prstGeom>
              <a:solidFill>
                <a:sysClr val="window" lastClr="FFFFFF">
                  <a:lumMod val="85000"/>
                </a:sysClr>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51" name="îṥļîḑé-Rectangle 8">
                <a:extLst>
                  <a:ext uri="{FF2B5EF4-FFF2-40B4-BE49-F238E27FC236}">
                    <a16:creationId xmlns:a16="http://schemas.microsoft.com/office/drawing/2014/main" id="{6C4F09A9-D9E7-4855-9718-9F99F0A439D9}"/>
                  </a:ext>
                </a:extLst>
              </p:cNvPr>
              <p:cNvSpPr>
                <a:spLocks/>
              </p:cNvSpPr>
              <p:nvPr/>
            </p:nvSpPr>
            <p:spPr bwMode="auto">
              <a:xfrm>
                <a:off x="5783263" y="5054039"/>
                <a:ext cx="355600" cy="236538"/>
              </a:xfrm>
              <a:prstGeom prst="rect">
                <a:avLst/>
              </a:prstGeom>
              <a:solidFill>
                <a:sysClr val="window" lastClr="FFFFFF">
                  <a:lumMod val="95000"/>
                </a:sysClr>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52" name="îṥļîḑé-Freeform: Shape 9">
                <a:extLst>
                  <a:ext uri="{FF2B5EF4-FFF2-40B4-BE49-F238E27FC236}">
                    <a16:creationId xmlns:a16="http://schemas.microsoft.com/office/drawing/2014/main" id="{AD42D306-2C3A-4276-8F8B-B5581CCF3BCE}"/>
                  </a:ext>
                </a:extLst>
              </p:cNvPr>
              <p:cNvSpPr>
                <a:spLocks/>
              </p:cNvSpPr>
              <p:nvPr/>
            </p:nvSpPr>
            <p:spPr bwMode="auto">
              <a:xfrm>
                <a:off x="4892675" y="4066614"/>
                <a:ext cx="2490788" cy="1693863"/>
              </a:xfrm>
              <a:custGeom>
                <a:avLst/>
                <a:gdLst>
                  <a:gd name="T0" fmla="*/ 452 w 904"/>
                  <a:gd name="T1" fmla="*/ 329 h 616"/>
                  <a:gd name="T2" fmla="*/ 873 w 904"/>
                  <a:gd name="T3" fmla="*/ 616 h 616"/>
                  <a:gd name="T4" fmla="*/ 904 w 904"/>
                  <a:gd name="T5" fmla="*/ 452 h 616"/>
                  <a:gd name="T6" fmla="*/ 452 w 904"/>
                  <a:gd name="T7" fmla="*/ 0 h 616"/>
                  <a:gd name="T8" fmla="*/ 0 w 904"/>
                  <a:gd name="T9" fmla="*/ 452 h 616"/>
                  <a:gd name="T10" fmla="*/ 31 w 904"/>
                  <a:gd name="T11" fmla="*/ 616 h 616"/>
                  <a:gd name="T12" fmla="*/ 452 w 904"/>
                  <a:gd name="T13" fmla="*/ 329 h 616"/>
                </a:gdLst>
                <a:ahLst/>
                <a:cxnLst>
                  <a:cxn ang="0">
                    <a:pos x="T0" y="T1"/>
                  </a:cxn>
                  <a:cxn ang="0">
                    <a:pos x="T2" y="T3"/>
                  </a:cxn>
                  <a:cxn ang="0">
                    <a:pos x="T4" y="T5"/>
                  </a:cxn>
                  <a:cxn ang="0">
                    <a:pos x="T6" y="T7"/>
                  </a:cxn>
                  <a:cxn ang="0">
                    <a:pos x="T8" y="T9"/>
                  </a:cxn>
                  <a:cxn ang="0">
                    <a:pos x="T10" y="T11"/>
                  </a:cxn>
                  <a:cxn ang="0">
                    <a:pos x="T12" y="T13"/>
                  </a:cxn>
                </a:cxnLst>
                <a:rect l="0" t="0" r="r" b="b"/>
                <a:pathLst>
                  <a:path w="904" h="616">
                    <a:moveTo>
                      <a:pt x="452" y="329"/>
                    </a:moveTo>
                    <a:cubicBezTo>
                      <a:pt x="644" y="329"/>
                      <a:pt x="807" y="448"/>
                      <a:pt x="873" y="616"/>
                    </a:cubicBezTo>
                    <a:cubicBezTo>
                      <a:pt x="893" y="566"/>
                      <a:pt x="904" y="510"/>
                      <a:pt x="904" y="452"/>
                    </a:cubicBezTo>
                    <a:cubicBezTo>
                      <a:pt x="904" y="203"/>
                      <a:pt x="702" y="0"/>
                      <a:pt x="452" y="0"/>
                    </a:cubicBezTo>
                    <a:cubicBezTo>
                      <a:pt x="203" y="0"/>
                      <a:pt x="0" y="203"/>
                      <a:pt x="0" y="452"/>
                    </a:cubicBezTo>
                    <a:cubicBezTo>
                      <a:pt x="0" y="510"/>
                      <a:pt x="11" y="566"/>
                      <a:pt x="31" y="616"/>
                    </a:cubicBezTo>
                    <a:cubicBezTo>
                      <a:pt x="97" y="448"/>
                      <a:pt x="260" y="329"/>
                      <a:pt x="452" y="329"/>
                    </a:cubicBezTo>
                    <a:close/>
                  </a:path>
                </a:pathLst>
              </a:custGeom>
              <a:solidFill>
                <a:srgbClr val="FEE680">
                  <a:lumMod val="60000"/>
                  <a:lumOff val="40000"/>
                </a:srgbClr>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53" name="îṥļîḑé-Freeform: Shape 10">
                <a:extLst>
                  <a:ext uri="{FF2B5EF4-FFF2-40B4-BE49-F238E27FC236}">
                    <a16:creationId xmlns:a16="http://schemas.microsoft.com/office/drawing/2014/main" id="{4468EC02-C2B0-4479-9D53-12159FB2C78E}"/>
                  </a:ext>
                </a:extLst>
              </p:cNvPr>
              <p:cNvSpPr>
                <a:spLocks/>
              </p:cNvSpPr>
              <p:nvPr/>
            </p:nvSpPr>
            <p:spPr bwMode="auto">
              <a:xfrm>
                <a:off x="6454775" y="4107889"/>
                <a:ext cx="928688" cy="1652588"/>
              </a:xfrm>
              <a:custGeom>
                <a:avLst/>
                <a:gdLst>
                  <a:gd name="T0" fmla="*/ 0 w 337"/>
                  <a:gd name="T1" fmla="*/ 0 h 601"/>
                  <a:gd name="T2" fmla="*/ 0 w 337"/>
                  <a:gd name="T3" fmla="*/ 329 h 601"/>
                  <a:gd name="T4" fmla="*/ 306 w 337"/>
                  <a:gd name="T5" fmla="*/ 601 h 601"/>
                  <a:gd name="T6" fmla="*/ 337 w 337"/>
                  <a:gd name="T7" fmla="*/ 437 h 601"/>
                  <a:gd name="T8" fmla="*/ 0 w 337"/>
                  <a:gd name="T9" fmla="*/ 0 h 601"/>
                </a:gdLst>
                <a:ahLst/>
                <a:cxnLst>
                  <a:cxn ang="0">
                    <a:pos x="T0" y="T1"/>
                  </a:cxn>
                  <a:cxn ang="0">
                    <a:pos x="T2" y="T3"/>
                  </a:cxn>
                  <a:cxn ang="0">
                    <a:pos x="T4" y="T5"/>
                  </a:cxn>
                  <a:cxn ang="0">
                    <a:pos x="T6" y="T7"/>
                  </a:cxn>
                  <a:cxn ang="0">
                    <a:pos x="T8" y="T9"/>
                  </a:cxn>
                </a:cxnLst>
                <a:rect l="0" t="0" r="r" b="b"/>
                <a:pathLst>
                  <a:path w="337" h="601">
                    <a:moveTo>
                      <a:pt x="0" y="0"/>
                    </a:moveTo>
                    <a:cubicBezTo>
                      <a:pt x="0" y="329"/>
                      <a:pt x="0" y="329"/>
                      <a:pt x="0" y="329"/>
                    </a:cubicBezTo>
                    <a:cubicBezTo>
                      <a:pt x="140" y="366"/>
                      <a:pt x="254" y="468"/>
                      <a:pt x="306" y="601"/>
                    </a:cubicBezTo>
                    <a:cubicBezTo>
                      <a:pt x="326" y="551"/>
                      <a:pt x="337" y="495"/>
                      <a:pt x="337" y="437"/>
                    </a:cubicBezTo>
                    <a:cubicBezTo>
                      <a:pt x="337" y="228"/>
                      <a:pt x="194" y="51"/>
                      <a:pt x="0" y="0"/>
                    </a:cubicBezTo>
                    <a:close/>
                  </a:path>
                </a:pathLst>
              </a:custGeom>
              <a:solidFill>
                <a:srgbClr val="FEE680"/>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54" name="îṥļîḑé-Freeform: Shape 11">
                <a:extLst>
                  <a:ext uri="{FF2B5EF4-FFF2-40B4-BE49-F238E27FC236}">
                    <a16:creationId xmlns:a16="http://schemas.microsoft.com/office/drawing/2014/main" id="{8C1CF87B-8C5C-4020-97FE-C4BEDEF68E5A}"/>
                  </a:ext>
                </a:extLst>
              </p:cNvPr>
              <p:cNvSpPr>
                <a:spLocks/>
              </p:cNvSpPr>
              <p:nvPr/>
            </p:nvSpPr>
            <p:spPr bwMode="auto">
              <a:xfrm>
                <a:off x="5368925" y="1532964"/>
                <a:ext cx="1538288" cy="3667125"/>
              </a:xfrm>
              <a:custGeom>
                <a:avLst/>
                <a:gdLst>
                  <a:gd name="T0" fmla="*/ 279 w 558"/>
                  <a:gd name="T1" fmla="*/ 1309 h 1333"/>
                  <a:gd name="T2" fmla="*/ 438 w 558"/>
                  <a:gd name="T3" fmla="*/ 1333 h 1333"/>
                  <a:gd name="T4" fmla="*/ 558 w 558"/>
                  <a:gd name="T5" fmla="*/ 774 h 1333"/>
                  <a:gd name="T6" fmla="*/ 279 w 558"/>
                  <a:gd name="T7" fmla="*/ 0 h 1333"/>
                  <a:gd name="T8" fmla="*/ 0 w 558"/>
                  <a:gd name="T9" fmla="*/ 774 h 1333"/>
                  <a:gd name="T10" fmla="*/ 120 w 558"/>
                  <a:gd name="T11" fmla="*/ 1333 h 1333"/>
                  <a:gd name="T12" fmla="*/ 279 w 558"/>
                  <a:gd name="T13" fmla="*/ 1309 h 1333"/>
                </a:gdLst>
                <a:ahLst/>
                <a:cxnLst>
                  <a:cxn ang="0">
                    <a:pos x="T0" y="T1"/>
                  </a:cxn>
                  <a:cxn ang="0">
                    <a:pos x="T2" y="T3"/>
                  </a:cxn>
                  <a:cxn ang="0">
                    <a:pos x="T4" y="T5"/>
                  </a:cxn>
                  <a:cxn ang="0">
                    <a:pos x="T6" y="T7"/>
                  </a:cxn>
                  <a:cxn ang="0">
                    <a:pos x="T8" y="T9"/>
                  </a:cxn>
                  <a:cxn ang="0">
                    <a:pos x="T10" y="T11"/>
                  </a:cxn>
                  <a:cxn ang="0">
                    <a:pos x="T12" y="T13"/>
                  </a:cxn>
                </a:cxnLst>
                <a:rect l="0" t="0" r="r" b="b"/>
                <a:pathLst>
                  <a:path w="558" h="1333">
                    <a:moveTo>
                      <a:pt x="279" y="1309"/>
                    </a:moveTo>
                    <a:cubicBezTo>
                      <a:pt x="335" y="1309"/>
                      <a:pt x="388" y="1317"/>
                      <a:pt x="438" y="1333"/>
                    </a:cubicBezTo>
                    <a:cubicBezTo>
                      <a:pt x="513" y="1182"/>
                      <a:pt x="558" y="987"/>
                      <a:pt x="558" y="774"/>
                    </a:cubicBezTo>
                    <a:cubicBezTo>
                      <a:pt x="558" y="436"/>
                      <a:pt x="445" y="143"/>
                      <a:pt x="279" y="0"/>
                    </a:cubicBezTo>
                    <a:cubicBezTo>
                      <a:pt x="113" y="143"/>
                      <a:pt x="0" y="436"/>
                      <a:pt x="0" y="774"/>
                    </a:cubicBezTo>
                    <a:cubicBezTo>
                      <a:pt x="0" y="987"/>
                      <a:pt x="45" y="1182"/>
                      <a:pt x="120" y="1333"/>
                    </a:cubicBezTo>
                    <a:cubicBezTo>
                      <a:pt x="170" y="1317"/>
                      <a:pt x="223" y="1309"/>
                      <a:pt x="279" y="1309"/>
                    </a:cubicBezTo>
                    <a:close/>
                  </a:path>
                </a:pathLst>
              </a:custGeom>
              <a:solidFill>
                <a:srgbClr val="BE8BE2">
                  <a:lumMod val="60000"/>
                  <a:lumOff val="40000"/>
                </a:srgbClr>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55" name="îṥļîḑé-Freeform: Shape 12">
                <a:extLst>
                  <a:ext uri="{FF2B5EF4-FFF2-40B4-BE49-F238E27FC236}">
                    <a16:creationId xmlns:a16="http://schemas.microsoft.com/office/drawing/2014/main" id="{5D1A28F1-DE3F-48F1-8339-E15B67FB0D6C}"/>
                  </a:ext>
                </a:extLst>
              </p:cNvPr>
              <p:cNvSpPr>
                <a:spLocks/>
              </p:cNvSpPr>
              <p:nvPr/>
            </p:nvSpPr>
            <p:spPr bwMode="auto">
              <a:xfrm>
                <a:off x="6132513" y="1532964"/>
                <a:ext cx="774700" cy="3667125"/>
              </a:xfrm>
              <a:custGeom>
                <a:avLst/>
                <a:gdLst>
                  <a:gd name="T0" fmla="*/ 2 w 281"/>
                  <a:gd name="T1" fmla="*/ 0 h 1333"/>
                  <a:gd name="T2" fmla="*/ 0 w 281"/>
                  <a:gd name="T3" fmla="*/ 1 h 1333"/>
                  <a:gd name="T4" fmla="*/ 0 w 281"/>
                  <a:gd name="T5" fmla="*/ 1309 h 1333"/>
                  <a:gd name="T6" fmla="*/ 2 w 281"/>
                  <a:gd name="T7" fmla="*/ 1309 h 1333"/>
                  <a:gd name="T8" fmla="*/ 161 w 281"/>
                  <a:gd name="T9" fmla="*/ 1333 h 1333"/>
                  <a:gd name="T10" fmla="*/ 281 w 281"/>
                  <a:gd name="T11" fmla="*/ 774 h 1333"/>
                  <a:gd name="T12" fmla="*/ 2 w 281"/>
                  <a:gd name="T13" fmla="*/ 0 h 1333"/>
                </a:gdLst>
                <a:ahLst/>
                <a:cxnLst>
                  <a:cxn ang="0">
                    <a:pos x="T0" y="T1"/>
                  </a:cxn>
                  <a:cxn ang="0">
                    <a:pos x="T2" y="T3"/>
                  </a:cxn>
                  <a:cxn ang="0">
                    <a:pos x="T4" y="T5"/>
                  </a:cxn>
                  <a:cxn ang="0">
                    <a:pos x="T6" y="T7"/>
                  </a:cxn>
                  <a:cxn ang="0">
                    <a:pos x="T8" y="T9"/>
                  </a:cxn>
                  <a:cxn ang="0">
                    <a:pos x="T10" y="T11"/>
                  </a:cxn>
                  <a:cxn ang="0">
                    <a:pos x="T12" y="T13"/>
                  </a:cxn>
                </a:cxnLst>
                <a:rect l="0" t="0" r="r" b="b"/>
                <a:pathLst>
                  <a:path w="281" h="1333">
                    <a:moveTo>
                      <a:pt x="2" y="0"/>
                    </a:moveTo>
                    <a:cubicBezTo>
                      <a:pt x="1" y="0"/>
                      <a:pt x="1" y="1"/>
                      <a:pt x="0" y="1"/>
                    </a:cubicBezTo>
                    <a:cubicBezTo>
                      <a:pt x="0" y="1309"/>
                      <a:pt x="0" y="1309"/>
                      <a:pt x="0" y="1309"/>
                    </a:cubicBezTo>
                    <a:cubicBezTo>
                      <a:pt x="1" y="1309"/>
                      <a:pt x="1" y="1309"/>
                      <a:pt x="2" y="1309"/>
                    </a:cubicBezTo>
                    <a:cubicBezTo>
                      <a:pt x="58" y="1309"/>
                      <a:pt x="111" y="1317"/>
                      <a:pt x="161" y="1333"/>
                    </a:cubicBezTo>
                    <a:cubicBezTo>
                      <a:pt x="236" y="1182"/>
                      <a:pt x="281" y="987"/>
                      <a:pt x="281" y="774"/>
                    </a:cubicBezTo>
                    <a:cubicBezTo>
                      <a:pt x="281" y="436"/>
                      <a:pt x="168" y="143"/>
                      <a:pt x="2" y="0"/>
                    </a:cubicBezTo>
                    <a:close/>
                  </a:path>
                </a:pathLst>
              </a:custGeom>
              <a:solidFill>
                <a:srgbClr val="BE8BE2"/>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56" name="îṥļîḑé-Freeform: Shape 13">
                <a:extLst>
                  <a:ext uri="{FF2B5EF4-FFF2-40B4-BE49-F238E27FC236}">
                    <a16:creationId xmlns:a16="http://schemas.microsoft.com/office/drawing/2014/main" id="{82B99E44-1836-4519-A032-092E9D257E1B}"/>
                  </a:ext>
                </a:extLst>
              </p:cNvPr>
              <p:cNvSpPr>
                <a:spLocks/>
              </p:cNvSpPr>
              <p:nvPr/>
            </p:nvSpPr>
            <p:spPr bwMode="auto">
              <a:xfrm>
                <a:off x="5570538" y="1532964"/>
                <a:ext cx="1135063" cy="900113"/>
              </a:xfrm>
              <a:custGeom>
                <a:avLst/>
                <a:gdLst>
                  <a:gd name="T0" fmla="*/ 206 w 412"/>
                  <a:gd name="T1" fmla="*/ 320 h 327"/>
                  <a:gd name="T2" fmla="*/ 412 w 412"/>
                  <a:gd name="T3" fmla="*/ 327 h 327"/>
                  <a:gd name="T4" fmla="*/ 206 w 412"/>
                  <a:gd name="T5" fmla="*/ 0 h 327"/>
                  <a:gd name="T6" fmla="*/ 0 w 412"/>
                  <a:gd name="T7" fmla="*/ 327 h 327"/>
                  <a:gd name="T8" fmla="*/ 206 w 412"/>
                  <a:gd name="T9" fmla="*/ 320 h 327"/>
                </a:gdLst>
                <a:ahLst/>
                <a:cxnLst>
                  <a:cxn ang="0">
                    <a:pos x="T0" y="T1"/>
                  </a:cxn>
                  <a:cxn ang="0">
                    <a:pos x="T2" y="T3"/>
                  </a:cxn>
                  <a:cxn ang="0">
                    <a:pos x="T4" y="T5"/>
                  </a:cxn>
                  <a:cxn ang="0">
                    <a:pos x="T6" y="T7"/>
                  </a:cxn>
                  <a:cxn ang="0">
                    <a:pos x="T8" y="T9"/>
                  </a:cxn>
                </a:cxnLst>
                <a:rect l="0" t="0" r="r" b="b"/>
                <a:pathLst>
                  <a:path w="412" h="327">
                    <a:moveTo>
                      <a:pt x="206" y="320"/>
                    </a:moveTo>
                    <a:cubicBezTo>
                      <a:pt x="276" y="320"/>
                      <a:pt x="345" y="322"/>
                      <a:pt x="412" y="327"/>
                    </a:cubicBezTo>
                    <a:cubicBezTo>
                      <a:pt x="363" y="188"/>
                      <a:pt x="291" y="74"/>
                      <a:pt x="206" y="0"/>
                    </a:cubicBezTo>
                    <a:cubicBezTo>
                      <a:pt x="121" y="74"/>
                      <a:pt x="49" y="188"/>
                      <a:pt x="0" y="327"/>
                    </a:cubicBezTo>
                    <a:cubicBezTo>
                      <a:pt x="67" y="322"/>
                      <a:pt x="136" y="320"/>
                      <a:pt x="206" y="320"/>
                    </a:cubicBezTo>
                    <a:close/>
                  </a:path>
                </a:pathLst>
              </a:custGeom>
              <a:solidFill>
                <a:srgbClr val="85C2F8">
                  <a:lumMod val="60000"/>
                  <a:lumOff val="40000"/>
                </a:srgbClr>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57" name="îṥļîḑé-Freeform: Shape 14">
                <a:extLst>
                  <a:ext uri="{FF2B5EF4-FFF2-40B4-BE49-F238E27FC236}">
                    <a16:creationId xmlns:a16="http://schemas.microsoft.com/office/drawing/2014/main" id="{92E25772-6568-4295-B23B-95A838D16001}"/>
                  </a:ext>
                </a:extLst>
              </p:cNvPr>
              <p:cNvSpPr>
                <a:spLocks/>
              </p:cNvSpPr>
              <p:nvPr/>
            </p:nvSpPr>
            <p:spPr bwMode="auto">
              <a:xfrm>
                <a:off x="6132513" y="1532964"/>
                <a:ext cx="573088" cy="900113"/>
              </a:xfrm>
              <a:custGeom>
                <a:avLst/>
                <a:gdLst>
                  <a:gd name="T0" fmla="*/ 0 w 208"/>
                  <a:gd name="T1" fmla="*/ 1 h 327"/>
                  <a:gd name="T2" fmla="*/ 0 w 208"/>
                  <a:gd name="T3" fmla="*/ 320 h 327"/>
                  <a:gd name="T4" fmla="*/ 2 w 208"/>
                  <a:gd name="T5" fmla="*/ 320 h 327"/>
                  <a:gd name="T6" fmla="*/ 208 w 208"/>
                  <a:gd name="T7" fmla="*/ 327 h 327"/>
                  <a:gd name="T8" fmla="*/ 2 w 208"/>
                  <a:gd name="T9" fmla="*/ 0 h 327"/>
                  <a:gd name="T10" fmla="*/ 0 w 208"/>
                  <a:gd name="T11" fmla="*/ 1 h 327"/>
                </a:gdLst>
                <a:ahLst/>
                <a:cxnLst>
                  <a:cxn ang="0">
                    <a:pos x="T0" y="T1"/>
                  </a:cxn>
                  <a:cxn ang="0">
                    <a:pos x="T2" y="T3"/>
                  </a:cxn>
                  <a:cxn ang="0">
                    <a:pos x="T4" y="T5"/>
                  </a:cxn>
                  <a:cxn ang="0">
                    <a:pos x="T6" y="T7"/>
                  </a:cxn>
                  <a:cxn ang="0">
                    <a:pos x="T8" y="T9"/>
                  </a:cxn>
                  <a:cxn ang="0">
                    <a:pos x="T10" y="T11"/>
                  </a:cxn>
                </a:cxnLst>
                <a:rect l="0" t="0" r="r" b="b"/>
                <a:pathLst>
                  <a:path w="208" h="327">
                    <a:moveTo>
                      <a:pt x="0" y="1"/>
                    </a:moveTo>
                    <a:cubicBezTo>
                      <a:pt x="0" y="320"/>
                      <a:pt x="0" y="320"/>
                      <a:pt x="0" y="320"/>
                    </a:cubicBezTo>
                    <a:cubicBezTo>
                      <a:pt x="1" y="320"/>
                      <a:pt x="1" y="320"/>
                      <a:pt x="2" y="320"/>
                    </a:cubicBezTo>
                    <a:cubicBezTo>
                      <a:pt x="72" y="320"/>
                      <a:pt x="141" y="322"/>
                      <a:pt x="208" y="327"/>
                    </a:cubicBezTo>
                    <a:cubicBezTo>
                      <a:pt x="159" y="188"/>
                      <a:pt x="87" y="74"/>
                      <a:pt x="2" y="0"/>
                    </a:cubicBezTo>
                    <a:cubicBezTo>
                      <a:pt x="1" y="0"/>
                      <a:pt x="1" y="1"/>
                      <a:pt x="0" y="1"/>
                    </a:cubicBezTo>
                    <a:close/>
                  </a:path>
                </a:pathLst>
              </a:custGeom>
              <a:solidFill>
                <a:srgbClr val="85C2F8"/>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58" name="îṥļîḑé-Freeform: Shape 15">
                <a:extLst>
                  <a:ext uri="{FF2B5EF4-FFF2-40B4-BE49-F238E27FC236}">
                    <a16:creationId xmlns:a16="http://schemas.microsoft.com/office/drawing/2014/main" id="{8CE72536-6F9E-4058-933A-C194A42C575A}"/>
                  </a:ext>
                </a:extLst>
              </p:cNvPr>
              <p:cNvSpPr>
                <a:spLocks/>
              </p:cNvSpPr>
              <p:nvPr/>
            </p:nvSpPr>
            <p:spPr bwMode="auto">
              <a:xfrm>
                <a:off x="5972175" y="3992002"/>
                <a:ext cx="331788" cy="1773238"/>
              </a:xfrm>
              <a:custGeom>
                <a:avLst/>
                <a:gdLst>
                  <a:gd name="T0" fmla="*/ 60 w 120"/>
                  <a:gd name="T1" fmla="*/ 0 h 645"/>
                  <a:gd name="T2" fmla="*/ 0 w 120"/>
                  <a:gd name="T3" fmla="*/ 322 h 645"/>
                  <a:gd name="T4" fmla="*/ 60 w 120"/>
                  <a:gd name="T5" fmla="*/ 645 h 645"/>
                  <a:gd name="T6" fmla="*/ 120 w 120"/>
                  <a:gd name="T7" fmla="*/ 322 h 645"/>
                  <a:gd name="T8" fmla="*/ 60 w 120"/>
                  <a:gd name="T9" fmla="*/ 0 h 645"/>
                </a:gdLst>
                <a:ahLst/>
                <a:cxnLst>
                  <a:cxn ang="0">
                    <a:pos x="T0" y="T1"/>
                  </a:cxn>
                  <a:cxn ang="0">
                    <a:pos x="T2" y="T3"/>
                  </a:cxn>
                  <a:cxn ang="0">
                    <a:pos x="T4" y="T5"/>
                  </a:cxn>
                  <a:cxn ang="0">
                    <a:pos x="T6" y="T7"/>
                  </a:cxn>
                  <a:cxn ang="0">
                    <a:pos x="T8" y="T9"/>
                  </a:cxn>
                </a:cxnLst>
                <a:rect l="0" t="0" r="r" b="b"/>
                <a:pathLst>
                  <a:path w="120" h="645">
                    <a:moveTo>
                      <a:pt x="60" y="0"/>
                    </a:moveTo>
                    <a:cubicBezTo>
                      <a:pt x="24" y="60"/>
                      <a:pt x="0" y="182"/>
                      <a:pt x="0" y="322"/>
                    </a:cubicBezTo>
                    <a:cubicBezTo>
                      <a:pt x="0" y="463"/>
                      <a:pt x="24" y="585"/>
                      <a:pt x="60" y="645"/>
                    </a:cubicBezTo>
                    <a:cubicBezTo>
                      <a:pt x="96" y="585"/>
                      <a:pt x="120" y="463"/>
                      <a:pt x="120" y="322"/>
                    </a:cubicBezTo>
                    <a:cubicBezTo>
                      <a:pt x="120" y="182"/>
                      <a:pt x="96" y="60"/>
                      <a:pt x="60" y="0"/>
                    </a:cubicBezTo>
                    <a:close/>
                  </a:path>
                </a:pathLst>
              </a:custGeom>
              <a:solidFill>
                <a:srgbClr val="FEE680">
                  <a:lumMod val="60000"/>
                  <a:lumOff val="40000"/>
                </a:srgbClr>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59" name="îṥļîḑé-Freeform: Shape 16">
                <a:extLst>
                  <a:ext uri="{FF2B5EF4-FFF2-40B4-BE49-F238E27FC236}">
                    <a16:creationId xmlns:a16="http://schemas.microsoft.com/office/drawing/2014/main" id="{CF809F70-FC16-491B-B3F9-95BE659E059E}"/>
                  </a:ext>
                </a:extLst>
              </p:cNvPr>
              <p:cNvSpPr>
                <a:spLocks/>
              </p:cNvSpPr>
              <p:nvPr/>
            </p:nvSpPr>
            <p:spPr bwMode="auto">
              <a:xfrm>
                <a:off x="6132513" y="3992002"/>
                <a:ext cx="171450" cy="1773238"/>
              </a:xfrm>
              <a:custGeom>
                <a:avLst/>
                <a:gdLst>
                  <a:gd name="T0" fmla="*/ 0 w 62"/>
                  <a:gd name="T1" fmla="*/ 3 h 645"/>
                  <a:gd name="T2" fmla="*/ 0 w 62"/>
                  <a:gd name="T3" fmla="*/ 642 h 645"/>
                  <a:gd name="T4" fmla="*/ 2 w 62"/>
                  <a:gd name="T5" fmla="*/ 645 h 645"/>
                  <a:gd name="T6" fmla="*/ 62 w 62"/>
                  <a:gd name="T7" fmla="*/ 322 h 645"/>
                  <a:gd name="T8" fmla="*/ 2 w 62"/>
                  <a:gd name="T9" fmla="*/ 0 h 645"/>
                  <a:gd name="T10" fmla="*/ 0 w 62"/>
                  <a:gd name="T11" fmla="*/ 3 h 645"/>
                </a:gdLst>
                <a:ahLst/>
                <a:cxnLst>
                  <a:cxn ang="0">
                    <a:pos x="T0" y="T1"/>
                  </a:cxn>
                  <a:cxn ang="0">
                    <a:pos x="T2" y="T3"/>
                  </a:cxn>
                  <a:cxn ang="0">
                    <a:pos x="T4" y="T5"/>
                  </a:cxn>
                  <a:cxn ang="0">
                    <a:pos x="T6" y="T7"/>
                  </a:cxn>
                  <a:cxn ang="0">
                    <a:pos x="T8" y="T9"/>
                  </a:cxn>
                  <a:cxn ang="0">
                    <a:pos x="T10" y="T11"/>
                  </a:cxn>
                </a:cxnLst>
                <a:rect l="0" t="0" r="r" b="b"/>
                <a:pathLst>
                  <a:path w="62" h="645">
                    <a:moveTo>
                      <a:pt x="0" y="3"/>
                    </a:moveTo>
                    <a:cubicBezTo>
                      <a:pt x="0" y="642"/>
                      <a:pt x="0" y="642"/>
                      <a:pt x="0" y="642"/>
                    </a:cubicBezTo>
                    <a:cubicBezTo>
                      <a:pt x="1" y="643"/>
                      <a:pt x="1" y="644"/>
                      <a:pt x="2" y="645"/>
                    </a:cubicBezTo>
                    <a:cubicBezTo>
                      <a:pt x="38" y="585"/>
                      <a:pt x="62" y="463"/>
                      <a:pt x="62" y="322"/>
                    </a:cubicBezTo>
                    <a:cubicBezTo>
                      <a:pt x="62" y="182"/>
                      <a:pt x="38" y="60"/>
                      <a:pt x="2" y="0"/>
                    </a:cubicBezTo>
                    <a:cubicBezTo>
                      <a:pt x="1" y="1"/>
                      <a:pt x="1" y="2"/>
                      <a:pt x="0" y="3"/>
                    </a:cubicBezTo>
                    <a:close/>
                  </a:path>
                </a:pathLst>
              </a:custGeom>
              <a:solidFill>
                <a:srgbClr val="FEE680"/>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grpSp>
      </p:grpSp>
      <p:sp>
        <p:nvSpPr>
          <p:cNvPr id="60" name="Oval 59">
            <a:extLst>
              <a:ext uri="{FF2B5EF4-FFF2-40B4-BE49-F238E27FC236}">
                <a16:creationId xmlns:a16="http://schemas.microsoft.com/office/drawing/2014/main" id="{3542FA30-417E-4143-81E4-A6191FDB7A77}"/>
              </a:ext>
            </a:extLst>
          </p:cNvPr>
          <p:cNvSpPr/>
          <p:nvPr/>
        </p:nvSpPr>
        <p:spPr>
          <a:xfrm>
            <a:off x="968026" y="1877052"/>
            <a:ext cx="1714831" cy="174933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SG" sz="2800" b="1" dirty="0" err="1">
                <a:solidFill>
                  <a:srgbClr val="FF0000"/>
                </a:solidFill>
                <a:latin typeface="Times New Roman" panose="02020603050405020304" pitchFamily="18" charset="0"/>
                <a:cs typeface="Times New Roman" panose="02020603050405020304" pitchFamily="18" charset="0"/>
              </a:rPr>
              <a:t>Thành</a:t>
            </a:r>
            <a:r>
              <a:rPr lang="en-SG" sz="2800" b="1" dirty="0">
                <a:solidFill>
                  <a:srgbClr val="FF0000"/>
                </a:solidFill>
                <a:latin typeface="Times New Roman" panose="02020603050405020304" pitchFamily="18" charset="0"/>
                <a:cs typeface="Times New Roman" panose="02020603050405020304" pitchFamily="18" charset="0"/>
              </a:rPr>
              <a:t> </a:t>
            </a:r>
            <a:r>
              <a:rPr lang="en-SG" sz="2800" b="1" dirty="0" err="1">
                <a:solidFill>
                  <a:srgbClr val="FF0000"/>
                </a:solidFill>
                <a:latin typeface="Times New Roman" panose="02020603050405020304" pitchFamily="18" charset="0"/>
                <a:cs typeface="Times New Roman" panose="02020603050405020304" pitchFamily="18" charset="0"/>
              </a:rPr>
              <a:t>tựu</a:t>
            </a:r>
            <a:endParaRPr kumimoji="0" lang="en-SG" sz="28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endParaRPr>
          </a:p>
        </p:txBody>
      </p:sp>
      <p:sp>
        <p:nvSpPr>
          <p:cNvPr id="27" name="Rectangle 26"/>
          <p:cNvSpPr/>
          <p:nvPr/>
        </p:nvSpPr>
        <p:spPr>
          <a:xfrm>
            <a:off x="583218" y="254624"/>
            <a:ext cx="11468909" cy="613245"/>
          </a:xfrm>
          <a:prstGeom prst="rect">
            <a:avLst/>
          </a:prstGeom>
        </p:spPr>
        <p:txBody>
          <a:bodyPr wrap="none">
            <a:spAutoFit/>
          </a:bodyPr>
          <a:lstStyle/>
          <a:p>
            <a:pPr algn="just">
              <a:lnSpc>
                <a:spcPct val="115000"/>
              </a:lnSpc>
              <a:spcAft>
                <a:spcPts val="0"/>
              </a:spcAft>
            </a:pPr>
            <a:r>
              <a:rPr lang="de-DE"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I. </a:t>
            </a:r>
            <a:r>
              <a:rPr lang="nl-NL"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MỘT SỐ HIỂU BIẾT VỀ CHỮ NÔM VÀ CHỮ QUỐC NGỮ:</a:t>
            </a:r>
            <a:endPar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760576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randombar(horizontal)">
                                      <p:cBhvr>
                                        <p:cTn id="7" dur="500"/>
                                        <p:tgtEl>
                                          <p:spTgt spid="4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0"/>
                                        </p:tgtEl>
                                        <p:attrNameLst>
                                          <p:attrName>style.visibility</p:attrName>
                                        </p:attrNameLst>
                                      </p:cBhvr>
                                      <p:to>
                                        <p:strVal val="visible"/>
                                      </p:to>
                                    </p:set>
                                    <p:animEffect transition="in" filter="randombar(horizontal)">
                                      <p:cBhvr>
                                        <p:cTn id="10" dur="500"/>
                                        <p:tgtEl>
                                          <p:spTgt spid="60"/>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randombar(horizontal)">
                                      <p:cBhvr>
                                        <p:cTn id="15" dur="500"/>
                                        <p:tgtEl>
                                          <p:spTgt spid="20"/>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randombar(horizontal)">
                                      <p:cBhvr>
                                        <p:cTn id="18" dur="500"/>
                                        <p:tgtEl>
                                          <p:spTgt spid="23"/>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randombar(horizontal)">
                                      <p:cBhvr>
                                        <p:cTn id="21" dur="500"/>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randombar(horizontal)">
                                      <p:cBhvr>
                                        <p:cTn id="26" dur="500"/>
                                        <p:tgtEl>
                                          <p:spTgt spid="21"/>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randombar(horizontal)">
                                      <p:cBhvr>
                                        <p:cTn id="29" dur="500"/>
                                        <p:tgtEl>
                                          <p:spTgt spid="18"/>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randombar(horizontal)">
                                      <p:cBhvr>
                                        <p:cTn id="3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P spid="21" grpId="0" animBg="1"/>
      <p:bldP spid="22" grpId="0"/>
      <p:bldP spid="23" grpId="0" animBg="1"/>
      <p:bldP spid="26" grpId="0"/>
      <p:bldP spid="6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75695"/>
            <a:ext cx="3990109" cy="6005945"/>
          </a:xfrm>
        </p:spPr>
      </p:pic>
      <p:sp>
        <p:nvSpPr>
          <p:cNvPr id="8" name="手机">
            <a:extLst>
              <a:ext uri="{FF2B5EF4-FFF2-40B4-BE49-F238E27FC236}">
                <a16:creationId xmlns:a16="http://schemas.microsoft.com/office/drawing/2014/main" id="{E8B4651C-80CB-4B31-A5E5-AC25BB65DF08}"/>
              </a:ext>
            </a:extLst>
          </p:cNvPr>
          <p:cNvSpPr/>
          <p:nvPr/>
        </p:nvSpPr>
        <p:spPr bwMode="auto">
          <a:xfrm>
            <a:off x="1140775" y="2088287"/>
            <a:ext cx="2088342" cy="2768196"/>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rgbClr val="A8D28D"/>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en-US" sz="2160" dirty="0">
              <a:solidFill>
                <a:srgbClr val="FFFFFF"/>
              </a:solidFill>
            </a:endParaRPr>
          </a:p>
        </p:txBody>
      </p:sp>
      <p:sp>
        <p:nvSpPr>
          <p:cNvPr id="2" name="Rectangle 1"/>
          <p:cNvSpPr/>
          <p:nvPr/>
        </p:nvSpPr>
        <p:spPr>
          <a:xfrm>
            <a:off x="1089483" y="2689446"/>
            <a:ext cx="2129109" cy="1469120"/>
          </a:xfrm>
          <a:prstGeom prst="rect">
            <a:avLst/>
          </a:prstGeom>
        </p:spPr>
        <p:txBody>
          <a:bodyPr wrap="none">
            <a:spAutoFit/>
          </a:bodyPr>
          <a:lstStyle/>
          <a:p>
            <a:pPr algn="ctr">
              <a:lnSpc>
                <a:spcPct val="115000"/>
              </a:lnSpc>
              <a:spcAft>
                <a:spcPts val="800"/>
              </a:spcAft>
            </a:pPr>
            <a:r>
              <a:rPr lang="en-US" sz="3600" b="1"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b. </a:t>
            </a:r>
            <a:r>
              <a:rPr lang="en-US" sz="3600" b="1" dirty="0" err="1">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chữ</a:t>
            </a:r>
            <a:endParaRPr lang="en-US" sz="3600" b="1"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15000"/>
              </a:lnSpc>
              <a:spcAft>
                <a:spcPts val="800"/>
              </a:spcAft>
            </a:pPr>
            <a:r>
              <a:rPr lang="en-US" sz="3600" b="1"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600" b="1" dirty="0" err="1">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quốc</a:t>
            </a:r>
            <a:r>
              <a:rPr lang="en-US" sz="3600" b="1"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600" b="1" dirty="0" err="1">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ngữ</a:t>
            </a:r>
            <a:endParaRPr lang="en-US" sz="3600" b="1"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8" name="Rectangle 7"/>
          <p:cNvSpPr>
            <a:spLocks noChangeArrowheads="1"/>
          </p:cNvSpPr>
          <p:nvPr/>
        </p:nvSpPr>
        <p:spPr bwMode="auto">
          <a:xfrm>
            <a:off x="4900547" y="4304771"/>
            <a:ext cx="6741731" cy="986985"/>
          </a:xfrm>
          <a:prstGeom prst="rect">
            <a:avLst/>
          </a:prstGeom>
          <a:solidFill>
            <a:srgbClr val="FDBDC7">
              <a:alpha val="24000"/>
            </a:srgbClr>
          </a:solidFill>
          <a:ln w="9525">
            <a:solidFill>
              <a:srgbClr val="EAEAEA"/>
            </a:solidFill>
            <a:miter lim="800000"/>
          </a:ln>
        </p:spPr>
        <p:txBody>
          <a:bodyPr wrap="none" lIns="89414" tIns="44706" rIns="89414" bIns="44706"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sysClr val="windowText" lastClr="000000"/>
              </a:solidFill>
              <a:effectLst/>
              <a:uLnTx/>
              <a:uFillTx/>
              <a:latin typeface="Arial"/>
              <a:ea typeface="微软雅黑" panose="020B0503020204020204" pitchFamily="34" charset="-122"/>
            </a:endParaRPr>
          </a:p>
        </p:txBody>
      </p:sp>
      <p:sp>
        <p:nvSpPr>
          <p:cNvPr id="19" name="Rectangle 6"/>
          <p:cNvSpPr>
            <a:spLocks noChangeArrowheads="1"/>
          </p:cNvSpPr>
          <p:nvPr/>
        </p:nvSpPr>
        <p:spPr bwMode="auto">
          <a:xfrm>
            <a:off x="4429979" y="2758920"/>
            <a:ext cx="7244570" cy="980646"/>
          </a:xfrm>
          <a:prstGeom prst="rect">
            <a:avLst/>
          </a:prstGeom>
          <a:solidFill>
            <a:srgbClr val="FDBDC7">
              <a:alpha val="24000"/>
            </a:srgbClr>
          </a:solidFill>
          <a:ln w="9525">
            <a:solidFill>
              <a:srgbClr val="EAEAEA"/>
            </a:solidFill>
            <a:miter lim="800000"/>
          </a:ln>
        </p:spPr>
        <p:txBody>
          <a:bodyPr wrap="none" lIns="89414" tIns="44706" rIns="89414" bIns="44706"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sysClr val="windowText" lastClr="000000"/>
              </a:solidFill>
              <a:effectLst/>
              <a:uLnTx/>
              <a:uFillTx/>
              <a:latin typeface="Arial"/>
              <a:ea typeface="微软雅黑" panose="020B0503020204020204" pitchFamily="34" charset="-122"/>
            </a:endParaRPr>
          </a:p>
        </p:txBody>
      </p:sp>
      <p:sp>
        <p:nvSpPr>
          <p:cNvPr id="20" name="Rectangle 19"/>
          <p:cNvSpPr>
            <a:spLocks noChangeArrowheads="1"/>
          </p:cNvSpPr>
          <p:nvPr/>
        </p:nvSpPr>
        <p:spPr bwMode="auto">
          <a:xfrm>
            <a:off x="4932818" y="1238515"/>
            <a:ext cx="6662145" cy="986985"/>
          </a:xfrm>
          <a:prstGeom prst="rect">
            <a:avLst/>
          </a:prstGeom>
          <a:solidFill>
            <a:srgbClr val="FDBDC7">
              <a:alpha val="24000"/>
            </a:srgbClr>
          </a:solidFill>
          <a:ln w="9525">
            <a:solidFill>
              <a:srgbClr val="EAEAEA"/>
            </a:solidFill>
            <a:miter lim="800000"/>
          </a:ln>
        </p:spPr>
        <p:txBody>
          <a:bodyPr wrap="none" lIns="89414" tIns="44706" rIns="89414" bIns="44706"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sysClr val="windowText" lastClr="000000"/>
              </a:solidFill>
              <a:effectLst/>
              <a:uLnTx/>
              <a:uFillTx/>
              <a:latin typeface="Arial"/>
              <a:ea typeface="微软雅黑" panose="020B0503020204020204" pitchFamily="34" charset="-122"/>
            </a:endParaRPr>
          </a:p>
        </p:txBody>
      </p:sp>
      <p:sp>
        <p:nvSpPr>
          <p:cNvPr id="21" name="Oval 38"/>
          <p:cNvSpPr>
            <a:spLocks noChangeArrowheads="1"/>
          </p:cNvSpPr>
          <p:nvPr/>
        </p:nvSpPr>
        <p:spPr bwMode="auto">
          <a:xfrm>
            <a:off x="3859245" y="4032038"/>
            <a:ext cx="1440347" cy="1486074"/>
          </a:xfrm>
          <a:prstGeom prst="ellipse">
            <a:avLst/>
          </a:prstGeom>
          <a:solidFill>
            <a:srgbClr val="96E5D8"/>
          </a:solidFill>
          <a:ln w="19050">
            <a:noFill/>
            <a:round/>
          </a:ln>
        </p:spPr>
        <p:txBody>
          <a:bodyPr wrap="none" lIns="89414" tIns="44706" rIns="89414" bIns="44706"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599" b="0" i="0" u="none" strike="noStrike" kern="0" cap="none" spc="0" normalizeH="0" baseline="0" noProof="0" dirty="0">
              <a:ln>
                <a:noFill/>
              </a:ln>
              <a:solidFill>
                <a:prstClr val="white"/>
              </a:solidFill>
              <a:effectLst/>
              <a:uLnTx/>
              <a:uFillTx/>
              <a:latin typeface="Arial"/>
              <a:ea typeface="微软雅黑" panose="020B0503020204020204" pitchFamily="34" charset="-122"/>
            </a:endParaRPr>
          </a:p>
        </p:txBody>
      </p:sp>
      <p:sp>
        <p:nvSpPr>
          <p:cNvPr id="22" name="矩形 12"/>
          <p:cNvSpPr/>
          <p:nvPr/>
        </p:nvSpPr>
        <p:spPr>
          <a:xfrm>
            <a:off x="5364133" y="1040534"/>
            <a:ext cx="6153611" cy="1382947"/>
          </a:xfrm>
          <a:prstGeom prst="rect">
            <a:avLst/>
          </a:prstGeom>
        </p:spPr>
        <p:txBody>
          <a:bodyPr wrap="square" lIns="89414" tIns="44706" rIns="89414" bIns="44706" anchor="ctr">
            <a:spAutoFit/>
          </a:bodyPr>
          <a:lstStyle/>
          <a:p>
            <a:pPr algn="just">
              <a:defRPr/>
            </a:pPr>
            <a:r>
              <a:rPr lang="vi-VN" sz="2800" b="1" dirty="0">
                <a:latin typeface="Times New Roman" panose="02020603050405020304" pitchFamily="18" charset="0"/>
                <a:cs typeface="Times New Roman" panose="02020603050405020304" pitchFamily="18" charset="0"/>
              </a:rPr>
              <a:t>Bối cảnh </a:t>
            </a:r>
            <a:r>
              <a:rPr lang="en-US" sz="2800" b="1" dirty="0" err="1">
                <a:latin typeface="Times New Roman" panose="02020603050405020304" pitchFamily="18" charset="0"/>
                <a:cs typeface="Times New Roman" panose="02020603050405020304" pitchFamily="18" charset="0"/>
              </a:rPr>
              <a:t>lịch</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sử</a:t>
            </a:r>
            <a:r>
              <a:rPr lang="vi-VN" sz="2800" b="1"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Chữ Quốc ngữ được tạo ra trong bối cảnh cần một hệ chữ ghi âm tiếng Việt</a:t>
            </a:r>
            <a:endParaRPr lang="en-US" sz="2800" b="1" dirty="0">
              <a:solidFill>
                <a:srgbClr val="44546A">
                  <a:lumMod val="50000"/>
                </a:srgbClr>
              </a:solidFill>
              <a:latin typeface="Times New Roman" panose="02020603050405020304" pitchFamily="18" charset="0"/>
              <a:cs typeface="Times New Roman" panose="02020603050405020304" pitchFamily="18" charset="0"/>
            </a:endParaRPr>
          </a:p>
        </p:txBody>
      </p:sp>
      <p:sp>
        <p:nvSpPr>
          <p:cNvPr id="23" name="Oval 38"/>
          <p:cNvSpPr>
            <a:spLocks noChangeArrowheads="1"/>
          </p:cNvSpPr>
          <p:nvPr/>
        </p:nvSpPr>
        <p:spPr bwMode="auto">
          <a:xfrm>
            <a:off x="3891516" y="1047093"/>
            <a:ext cx="1440347" cy="1486074"/>
          </a:xfrm>
          <a:prstGeom prst="ellipse">
            <a:avLst/>
          </a:prstGeom>
          <a:solidFill>
            <a:srgbClr val="85C2F8"/>
          </a:solidFill>
          <a:ln w="19050">
            <a:noFill/>
            <a:round/>
          </a:ln>
        </p:spPr>
        <p:txBody>
          <a:bodyPr wrap="none" lIns="89414" tIns="44706" rIns="89414" bIns="44706"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599" b="0" i="0" u="none" strike="noStrike" kern="0" cap="none" spc="0" normalizeH="0" baseline="0" noProof="0" dirty="0">
              <a:ln>
                <a:noFill/>
              </a:ln>
              <a:solidFill>
                <a:prstClr val="white"/>
              </a:solidFill>
              <a:effectLst/>
              <a:uLnTx/>
              <a:uFillTx/>
              <a:latin typeface="Arial"/>
              <a:ea typeface="微软雅黑" panose="020B0503020204020204" pitchFamily="34" charset="-122"/>
            </a:endParaRPr>
          </a:p>
        </p:txBody>
      </p:sp>
      <p:sp>
        <p:nvSpPr>
          <p:cNvPr id="24" name="Oval 38"/>
          <p:cNvSpPr>
            <a:spLocks noChangeArrowheads="1"/>
          </p:cNvSpPr>
          <p:nvPr/>
        </p:nvSpPr>
        <p:spPr bwMode="auto">
          <a:xfrm>
            <a:off x="3891516" y="2519770"/>
            <a:ext cx="1440347" cy="1486074"/>
          </a:xfrm>
          <a:prstGeom prst="ellipse">
            <a:avLst/>
          </a:prstGeom>
          <a:solidFill>
            <a:srgbClr val="FDBDC7"/>
          </a:solidFill>
          <a:ln w="19050">
            <a:noFill/>
            <a:round/>
          </a:ln>
        </p:spPr>
        <p:txBody>
          <a:bodyPr wrap="none" lIns="89414" tIns="44706" rIns="89414" bIns="44706"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599" b="0" i="0" u="none" strike="noStrike" kern="0" cap="none" spc="0" normalizeH="0" baseline="0" noProof="0" dirty="0">
              <a:ln>
                <a:noFill/>
              </a:ln>
              <a:solidFill>
                <a:prstClr val="white"/>
              </a:solidFill>
              <a:effectLst/>
              <a:uLnTx/>
              <a:uFillTx/>
              <a:latin typeface="Arial"/>
              <a:ea typeface="微软雅黑" panose="020B0503020204020204" pitchFamily="34" charset="-122"/>
            </a:endParaRPr>
          </a:p>
        </p:txBody>
      </p:sp>
      <p:sp>
        <p:nvSpPr>
          <p:cNvPr id="25" name="矩形 15"/>
          <p:cNvSpPr/>
          <p:nvPr/>
        </p:nvSpPr>
        <p:spPr>
          <a:xfrm>
            <a:off x="5299592" y="2917185"/>
            <a:ext cx="6295370" cy="521172"/>
          </a:xfrm>
          <a:prstGeom prst="rect">
            <a:avLst/>
          </a:prstGeom>
        </p:spPr>
        <p:txBody>
          <a:bodyPr wrap="square" lIns="89414" tIns="44706" rIns="89414" bIns="44706" anchor="ctr">
            <a:spAutoFit/>
          </a:bodyPr>
          <a:lstStyle/>
          <a:p>
            <a:pPr algn="just" defTabSz="608767">
              <a:defRPr/>
            </a:pPr>
            <a:r>
              <a:rPr lang="vi-VN" sz="2800" b="1" dirty="0">
                <a:latin typeface="Times New Roman" panose="02020603050405020304" pitchFamily="18" charset="0"/>
                <a:cs typeface="Times New Roman" panose="02020603050405020304" pitchFamily="18" charset="0"/>
              </a:rPr>
              <a:t>Nguồn gốc: </a:t>
            </a:r>
            <a:r>
              <a:rPr lang="vi-VN" sz="2800" dirty="0">
                <a:latin typeface="Times New Roman" panose="02020603050405020304" pitchFamily="18" charset="0"/>
                <a:cs typeface="Times New Roman" panose="02020603050405020304" pitchFamily="18" charset="0"/>
              </a:rPr>
              <a:t>Dựa trên hệ chữ cái La tinh</a:t>
            </a:r>
            <a:endParaRPr lang="zh-CN" altLang="en-US" sz="2800" dirty="0">
              <a:solidFill>
                <a:prstClr val="black">
                  <a:lumMod val="50000"/>
                  <a:lumOff val="50000"/>
                </a:prst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6" name="矩形 18"/>
          <p:cNvSpPr/>
          <p:nvPr/>
        </p:nvSpPr>
        <p:spPr>
          <a:xfrm>
            <a:off x="5364133" y="4567399"/>
            <a:ext cx="6230829" cy="521172"/>
          </a:xfrm>
          <a:prstGeom prst="rect">
            <a:avLst/>
          </a:prstGeom>
        </p:spPr>
        <p:txBody>
          <a:bodyPr wrap="square" lIns="89414" tIns="44706" rIns="89414" bIns="44706" anchor="ctr">
            <a:spAutoFit/>
          </a:bodyPr>
          <a:lstStyle/>
          <a:p>
            <a:pPr algn="just">
              <a:defRPr/>
            </a:pPr>
            <a:r>
              <a:rPr lang="vi-VN" sz="2800" b="1" dirty="0">
                <a:latin typeface="Times New Roman" panose="02020603050405020304" pitchFamily="18" charset="0"/>
                <a:cs typeface="Times New Roman" panose="02020603050405020304" pitchFamily="18" charset="0"/>
              </a:rPr>
              <a:t>Nguồn gốc: </a:t>
            </a:r>
            <a:r>
              <a:rPr lang="vi-VN" sz="2800" dirty="0">
                <a:latin typeface="Times New Roman" panose="02020603050405020304" pitchFamily="18" charset="0"/>
                <a:cs typeface="Times New Roman" panose="02020603050405020304" pitchFamily="18" charset="0"/>
              </a:rPr>
              <a:t>Dựa trên hệ chữ cái La tinh</a:t>
            </a:r>
            <a:endParaRPr lang="en-US" sz="2800" dirty="0">
              <a:solidFill>
                <a:srgbClr val="44546A">
                  <a:lumMod val="50000"/>
                </a:srgbClr>
              </a:solidFill>
              <a:latin typeface="Times New Roman" panose="02020603050405020304" pitchFamily="18" charset="0"/>
              <a:cs typeface="Times New Roman" panose="02020603050405020304" pitchFamily="18" charset="0"/>
            </a:endParaRPr>
          </a:p>
        </p:txBody>
      </p:sp>
      <p:sp>
        <p:nvSpPr>
          <p:cNvPr id="27" name="Rectangle 7"/>
          <p:cNvSpPr>
            <a:spLocks noChangeArrowheads="1"/>
          </p:cNvSpPr>
          <p:nvPr/>
        </p:nvSpPr>
        <p:spPr bwMode="auto">
          <a:xfrm>
            <a:off x="4932818" y="5749848"/>
            <a:ext cx="6741731" cy="986985"/>
          </a:xfrm>
          <a:prstGeom prst="rect">
            <a:avLst/>
          </a:prstGeom>
          <a:solidFill>
            <a:srgbClr val="FDBDC7">
              <a:alpha val="24000"/>
            </a:srgbClr>
          </a:solidFill>
          <a:ln w="9525">
            <a:solidFill>
              <a:srgbClr val="EAEAEA"/>
            </a:solidFill>
            <a:miter lim="800000"/>
          </a:ln>
        </p:spPr>
        <p:txBody>
          <a:bodyPr wrap="none" lIns="89414" tIns="44706" rIns="89414" bIns="44706"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sysClr val="windowText" lastClr="000000"/>
              </a:solidFill>
              <a:effectLst/>
              <a:uLnTx/>
              <a:uFillTx/>
              <a:latin typeface="Arial"/>
              <a:ea typeface="微软雅黑" panose="020B0503020204020204" pitchFamily="34" charset="-122"/>
            </a:endParaRPr>
          </a:p>
        </p:txBody>
      </p:sp>
      <p:sp>
        <p:nvSpPr>
          <p:cNvPr id="28" name="Oval 38"/>
          <p:cNvSpPr>
            <a:spLocks noChangeArrowheads="1"/>
          </p:cNvSpPr>
          <p:nvPr/>
        </p:nvSpPr>
        <p:spPr bwMode="auto">
          <a:xfrm>
            <a:off x="3891516" y="5477115"/>
            <a:ext cx="1440347" cy="1486074"/>
          </a:xfrm>
          <a:prstGeom prst="ellipse">
            <a:avLst/>
          </a:prstGeom>
          <a:solidFill>
            <a:schemeClr val="accent2"/>
          </a:solidFill>
          <a:ln w="19050">
            <a:noFill/>
            <a:round/>
          </a:ln>
        </p:spPr>
        <p:txBody>
          <a:bodyPr wrap="none" lIns="89414" tIns="44706" rIns="89414" bIns="44706"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599" b="0" i="0" u="none" strike="noStrike" kern="0" cap="none" spc="0" normalizeH="0" baseline="0" noProof="0" dirty="0">
              <a:ln>
                <a:noFill/>
              </a:ln>
              <a:solidFill>
                <a:prstClr val="white"/>
              </a:solidFill>
              <a:effectLst/>
              <a:uLnTx/>
              <a:uFillTx/>
              <a:latin typeface="Arial"/>
              <a:ea typeface="微软雅黑" panose="020B0503020204020204" pitchFamily="34" charset="-122"/>
            </a:endParaRPr>
          </a:p>
        </p:txBody>
      </p:sp>
      <p:sp>
        <p:nvSpPr>
          <p:cNvPr id="29" name="矩形 18"/>
          <p:cNvSpPr/>
          <p:nvPr/>
        </p:nvSpPr>
        <p:spPr>
          <a:xfrm>
            <a:off x="5364134" y="5797032"/>
            <a:ext cx="6230829" cy="952060"/>
          </a:xfrm>
          <a:prstGeom prst="rect">
            <a:avLst/>
          </a:prstGeom>
        </p:spPr>
        <p:txBody>
          <a:bodyPr wrap="square" lIns="89414" tIns="44706" rIns="89414" bIns="44706" anchor="ctr">
            <a:spAutoFit/>
          </a:bodyPr>
          <a:lstStyle/>
          <a:p>
            <a:pPr algn="just">
              <a:defRPr/>
            </a:pPr>
            <a:r>
              <a:rPr lang="vi-VN" sz="2800" b="1" dirty="0">
                <a:latin typeface="Times New Roman" panose="02020603050405020304" pitchFamily="18" charset="0"/>
                <a:cs typeface="Times New Roman" panose="02020603050405020304" pitchFamily="18" charset="0"/>
              </a:rPr>
              <a:t>Quá trình phát triển: </a:t>
            </a:r>
            <a:r>
              <a:rPr lang="vi-VN" sz="2800" dirty="0">
                <a:latin typeface="Times New Roman" panose="02020603050405020304" pitchFamily="18" charset="0"/>
                <a:cs typeface="Times New Roman" panose="02020603050405020304" pitchFamily="18" charset="0"/>
              </a:rPr>
              <a:t>Được tu chỉnh, phát triển và hoàn thiện như ngày nay.</a:t>
            </a:r>
            <a:endParaRPr lang="en-US" sz="2800" dirty="0">
              <a:solidFill>
                <a:srgbClr val="44546A">
                  <a:lumMod val="50000"/>
                </a:srgbClr>
              </a:solidFill>
              <a:latin typeface="Times New Roman" panose="02020603050405020304" pitchFamily="18" charset="0"/>
              <a:cs typeface="Times New Roman" panose="02020603050405020304" pitchFamily="18" charset="0"/>
            </a:endParaRPr>
          </a:p>
        </p:txBody>
      </p:sp>
      <p:sp>
        <p:nvSpPr>
          <p:cNvPr id="30" name="Rectangle 29"/>
          <p:cNvSpPr/>
          <p:nvPr/>
        </p:nvSpPr>
        <p:spPr>
          <a:xfrm>
            <a:off x="583218" y="254624"/>
            <a:ext cx="11468909" cy="613245"/>
          </a:xfrm>
          <a:prstGeom prst="rect">
            <a:avLst/>
          </a:prstGeom>
        </p:spPr>
        <p:txBody>
          <a:bodyPr wrap="none">
            <a:spAutoFit/>
          </a:bodyPr>
          <a:lstStyle/>
          <a:p>
            <a:pPr algn="just">
              <a:lnSpc>
                <a:spcPct val="115000"/>
              </a:lnSpc>
              <a:spcAft>
                <a:spcPts val="0"/>
              </a:spcAft>
            </a:pPr>
            <a:r>
              <a:rPr lang="de-DE"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I. </a:t>
            </a:r>
            <a:r>
              <a:rPr lang="nl-NL"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MỘT SỐ HIỂU BIẾT VỀ CHỮ NÔM VÀ CHỮ QUỐC NGỮ:</a:t>
            </a:r>
            <a:endPar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124644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randombar(horizontal)">
                                      <p:cBhvr>
                                        <p:cTn id="19" dur="500"/>
                                        <p:tgtEl>
                                          <p:spTgt spid="20"/>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randombar(horizontal)">
                                      <p:cBhvr>
                                        <p:cTn id="22" dur="500"/>
                                        <p:tgtEl>
                                          <p:spTgt spid="23"/>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randombar(horizontal)">
                                      <p:cBhvr>
                                        <p:cTn id="25" dur="500"/>
                                        <p:tgtEl>
                                          <p:spTgt spid="22"/>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randombar(horizontal)">
                                      <p:cBhvr>
                                        <p:cTn id="30" dur="500"/>
                                        <p:tgtEl>
                                          <p:spTgt spid="24"/>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randombar(horizontal)">
                                      <p:cBhvr>
                                        <p:cTn id="33" dur="500"/>
                                        <p:tgtEl>
                                          <p:spTgt spid="19"/>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randombar(horizontal)">
                                      <p:cBhvr>
                                        <p:cTn id="36" dur="500"/>
                                        <p:tgtEl>
                                          <p:spTgt spid="25"/>
                                        </p:tgtEl>
                                      </p:cBhvr>
                                    </p:animEffect>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grpId="0" nodeType="click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randombar(horizontal)">
                                      <p:cBhvr>
                                        <p:cTn id="41" dur="500"/>
                                        <p:tgtEl>
                                          <p:spTgt spid="21"/>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randombar(horizontal)">
                                      <p:cBhvr>
                                        <p:cTn id="44" dur="500"/>
                                        <p:tgtEl>
                                          <p:spTgt spid="18"/>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randombar(horizontal)">
                                      <p:cBhvr>
                                        <p:cTn id="47" dur="500"/>
                                        <p:tgtEl>
                                          <p:spTgt spid="26"/>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grpId="0" nodeType="click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randombar(horizontal)">
                                      <p:cBhvr>
                                        <p:cTn id="52" dur="500"/>
                                        <p:tgtEl>
                                          <p:spTgt spid="28"/>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randombar(horizontal)">
                                      <p:cBhvr>
                                        <p:cTn id="55" dur="500"/>
                                        <p:tgtEl>
                                          <p:spTgt spid="27"/>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randombar(horizontal)">
                                      <p:cBhvr>
                                        <p:cTn id="5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18" grpId="0" animBg="1"/>
      <p:bldP spid="19" grpId="0" animBg="1"/>
      <p:bldP spid="20" grpId="0" animBg="1"/>
      <p:bldP spid="21" grpId="0" animBg="1"/>
      <p:bldP spid="22" grpId="0"/>
      <p:bldP spid="23" grpId="0" animBg="1"/>
      <p:bldP spid="24" grpId="0" animBg="1"/>
      <p:bldP spid="25" grpId="0"/>
      <p:bldP spid="26" grpId="0"/>
      <p:bldP spid="27" grpId="0" animBg="1"/>
      <p:bldP spid="28" grpId="0" animBg="1"/>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75695"/>
            <a:ext cx="3990109" cy="6005945"/>
          </a:xfrm>
        </p:spPr>
      </p:pic>
      <p:sp>
        <p:nvSpPr>
          <p:cNvPr id="18" name="Rectangle 7"/>
          <p:cNvSpPr>
            <a:spLocks noChangeArrowheads="1"/>
          </p:cNvSpPr>
          <p:nvPr/>
        </p:nvSpPr>
        <p:spPr bwMode="auto">
          <a:xfrm>
            <a:off x="4900547" y="3745381"/>
            <a:ext cx="6741731" cy="1546376"/>
          </a:xfrm>
          <a:prstGeom prst="rect">
            <a:avLst/>
          </a:prstGeom>
          <a:solidFill>
            <a:srgbClr val="FDBDC7">
              <a:alpha val="24000"/>
            </a:srgbClr>
          </a:solidFill>
          <a:ln w="9525">
            <a:solidFill>
              <a:srgbClr val="EAEAEA"/>
            </a:solidFill>
            <a:miter lim="800000"/>
          </a:ln>
        </p:spPr>
        <p:txBody>
          <a:bodyPr wrap="none" lIns="89414" tIns="44706" rIns="89414" bIns="44706"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sysClr val="windowText" lastClr="000000"/>
              </a:solidFill>
              <a:effectLst/>
              <a:uLnTx/>
              <a:uFillTx/>
              <a:latin typeface="Arial"/>
              <a:ea typeface="微软雅黑" panose="020B0503020204020204" pitchFamily="34" charset="-122"/>
            </a:endParaRPr>
          </a:p>
        </p:txBody>
      </p:sp>
      <p:sp>
        <p:nvSpPr>
          <p:cNvPr id="20" name="Rectangle 19"/>
          <p:cNvSpPr>
            <a:spLocks noChangeArrowheads="1"/>
          </p:cNvSpPr>
          <p:nvPr/>
        </p:nvSpPr>
        <p:spPr bwMode="auto">
          <a:xfrm>
            <a:off x="4721436" y="1571323"/>
            <a:ext cx="6662145" cy="1741275"/>
          </a:xfrm>
          <a:prstGeom prst="rect">
            <a:avLst/>
          </a:prstGeom>
          <a:solidFill>
            <a:srgbClr val="FDBDC7">
              <a:alpha val="24000"/>
            </a:srgbClr>
          </a:solidFill>
          <a:ln w="9525">
            <a:solidFill>
              <a:srgbClr val="EAEAEA"/>
            </a:solidFill>
            <a:miter lim="800000"/>
          </a:ln>
        </p:spPr>
        <p:txBody>
          <a:bodyPr wrap="none" lIns="89414" tIns="44706" rIns="89414" bIns="44706"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sysClr val="windowText" lastClr="000000"/>
              </a:solidFill>
              <a:effectLst/>
              <a:uLnTx/>
              <a:uFillTx/>
              <a:latin typeface="Arial"/>
              <a:ea typeface="微软雅黑" panose="020B0503020204020204" pitchFamily="34" charset="-122"/>
            </a:endParaRPr>
          </a:p>
        </p:txBody>
      </p:sp>
      <p:sp>
        <p:nvSpPr>
          <p:cNvPr id="21" name="Oval 38"/>
          <p:cNvSpPr>
            <a:spLocks noChangeArrowheads="1"/>
          </p:cNvSpPr>
          <p:nvPr/>
        </p:nvSpPr>
        <p:spPr bwMode="auto">
          <a:xfrm>
            <a:off x="3840745" y="3702709"/>
            <a:ext cx="1597326" cy="1589049"/>
          </a:xfrm>
          <a:prstGeom prst="ellipse">
            <a:avLst/>
          </a:prstGeom>
          <a:solidFill>
            <a:srgbClr val="96E5D8"/>
          </a:solidFill>
          <a:ln w="19050">
            <a:noFill/>
            <a:round/>
          </a:ln>
        </p:spPr>
        <p:txBody>
          <a:bodyPr wrap="none" lIns="89414" tIns="44706" rIns="89414" bIns="44706"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599" b="0" i="0" u="none" strike="noStrike" kern="0" cap="none" spc="0" normalizeH="0" baseline="0" noProof="0" dirty="0">
              <a:ln>
                <a:noFill/>
              </a:ln>
              <a:solidFill>
                <a:prstClr val="white"/>
              </a:solidFill>
              <a:effectLst/>
              <a:uLnTx/>
              <a:uFillTx/>
              <a:latin typeface="Arial"/>
              <a:ea typeface="微软雅黑" panose="020B0503020204020204" pitchFamily="34" charset="-122"/>
            </a:endParaRPr>
          </a:p>
        </p:txBody>
      </p:sp>
      <p:sp>
        <p:nvSpPr>
          <p:cNvPr id="22" name="矩形 12"/>
          <p:cNvSpPr/>
          <p:nvPr/>
        </p:nvSpPr>
        <p:spPr>
          <a:xfrm>
            <a:off x="5104422" y="1520846"/>
            <a:ext cx="6153611" cy="1813834"/>
          </a:xfrm>
          <a:prstGeom prst="rect">
            <a:avLst/>
          </a:prstGeom>
        </p:spPr>
        <p:txBody>
          <a:bodyPr wrap="square" lIns="89414" tIns="44706" rIns="89414" bIns="44706" anchor="ctr">
            <a:spAutoFit/>
          </a:bodyPr>
          <a:lstStyle/>
          <a:p>
            <a:pPr algn="just"/>
            <a:r>
              <a:rPr lang="pt-BR" sz="2800" b="1" dirty="0">
                <a:latin typeface="Times New Roman" panose="02020603050405020304" pitchFamily="18" charset="0"/>
                <a:cs typeface="Times New Roman" panose="02020603050405020304" pitchFamily="18" charset="0"/>
              </a:rPr>
              <a:t>Hạn chế: </a:t>
            </a:r>
            <a:r>
              <a:rPr lang="pt-BR" sz="2800" dirty="0">
                <a:latin typeface="Times New Roman" panose="02020603050405020304" pitchFamily="18" charset="0"/>
                <a:cs typeface="Times New Roman" panose="02020603050405020304" pitchFamily="18" charset="0"/>
              </a:rPr>
              <a:t>Dùng nhiều chữ cái khác nhau để biểu thị một âm,</a:t>
            </a:r>
            <a:r>
              <a:rPr lang="en-US" sz="2800" dirty="0">
                <a:latin typeface="Times New Roman" panose="02020603050405020304" pitchFamily="18" charset="0"/>
                <a:cs typeface="Times New Roman" panose="02020603050405020304" pitchFamily="18" charset="0"/>
              </a:rPr>
              <a:t> </a:t>
            </a:r>
            <a:r>
              <a:rPr lang="pt-BR" sz="2800" dirty="0">
                <a:latin typeface="Times New Roman" panose="02020603050405020304" pitchFamily="18" charset="0"/>
                <a:cs typeface="Times New Roman" panose="02020603050405020304" pitchFamily="18" charset="0"/>
              </a:rPr>
              <a:t>dùng một chữ cái để biểu thị nhiều âm khác nhau,</a:t>
            </a:r>
            <a:r>
              <a:rPr lang="en-US" sz="2800" dirty="0">
                <a:latin typeface="Times New Roman" panose="02020603050405020304" pitchFamily="18" charset="0"/>
                <a:cs typeface="Times New Roman" panose="02020603050405020304" pitchFamily="18" charset="0"/>
              </a:rPr>
              <a:t> </a:t>
            </a:r>
            <a:r>
              <a:rPr lang="pt-BR" sz="2800" dirty="0">
                <a:latin typeface="Times New Roman" panose="02020603050405020304" pitchFamily="18" charset="0"/>
                <a:cs typeface="Times New Roman" panose="02020603050405020304" pitchFamily="18" charset="0"/>
              </a:rPr>
              <a:t>dùng nhiều dấu phụ, ghép nhiều chữ cái...</a:t>
            </a:r>
            <a:endParaRPr lang="en-US" sz="2800" dirty="0">
              <a:latin typeface="Times New Roman" panose="02020603050405020304" pitchFamily="18" charset="0"/>
              <a:cs typeface="Times New Roman" panose="02020603050405020304" pitchFamily="18" charset="0"/>
            </a:endParaRPr>
          </a:p>
        </p:txBody>
      </p:sp>
      <p:sp>
        <p:nvSpPr>
          <p:cNvPr id="23" name="Oval 38"/>
          <p:cNvSpPr>
            <a:spLocks noChangeArrowheads="1"/>
          </p:cNvSpPr>
          <p:nvPr/>
        </p:nvSpPr>
        <p:spPr bwMode="auto">
          <a:xfrm>
            <a:off x="3273405" y="1366982"/>
            <a:ext cx="1879346" cy="2121563"/>
          </a:xfrm>
          <a:prstGeom prst="ellipse">
            <a:avLst/>
          </a:prstGeom>
          <a:solidFill>
            <a:srgbClr val="85C2F8"/>
          </a:solidFill>
          <a:ln w="19050">
            <a:noFill/>
            <a:round/>
          </a:ln>
        </p:spPr>
        <p:txBody>
          <a:bodyPr wrap="none" lIns="89414" tIns="44706" rIns="89414" bIns="44706"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599" b="0" i="0" u="none" strike="noStrike" kern="0" cap="none" spc="0" normalizeH="0" baseline="0" noProof="0" dirty="0">
              <a:ln>
                <a:noFill/>
              </a:ln>
              <a:solidFill>
                <a:prstClr val="white"/>
              </a:solidFill>
              <a:effectLst/>
              <a:uLnTx/>
              <a:uFillTx/>
              <a:latin typeface="Arial"/>
              <a:ea typeface="微软雅黑" panose="020B0503020204020204" pitchFamily="34" charset="-122"/>
            </a:endParaRPr>
          </a:p>
        </p:txBody>
      </p:sp>
      <p:sp>
        <p:nvSpPr>
          <p:cNvPr id="26" name="矩形 18"/>
          <p:cNvSpPr/>
          <p:nvPr/>
        </p:nvSpPr>
        <p:spPr>
          <a:xfrm>
            <a:off x="5532582" y="4134803"/>
            <a:ext cx="6024159" cy="521172"/>
          </a:xfrm>
          <a:prstGeom prst="rect">
            <a:avLst/>
          </a:prstGeom>
        </p:spPr>
        <p:txBody>
          <a:bodyPr wrap="square" lIns="89414" tIns="44706" rIns="89414" bIns="44706" anchor="ctr">
            <a:spAutoFit/>
          </a:bodyPr>
          <a:lstStyle/>
          <a:p>
            <a:pPr algn="just">
              <a:defRPr/>
            </a:pPr>
            <a:r>
              <a:rPr lang="pt-BR" sz="2800" b="1" dirty="0">
                <a:latin typeface="Times New Roman" panose="02020603050405020304" pitchFamily="18" charset="0"/>
                <a:cs typeface="Times New Roman" panose="02020603050405020304" pitchFamily="18" charset="0"/>
              </a:rPr>
              <a:t>Ưu điểm: </a:t>
            </a:r>
            <a:r>
              <a:rPr lang="pt-BR" sz="2800" dirty="0">
                <a:latin typeface="Times New Roman" panose="02020603050405020304" pitchFamily="18" charset="0"/>
                <a:cs typeface="Times New Roman" panose="02020603050405020304" pitchFamily="18" charset="0"/>
              </a:rPr>
              <a:t>đơn giản, dễ học.</a:t>
            </a:r>
            <a:endParaRPr lang="en-US" sz="2800" b="1" dirty="0">
              <a:solidFill>
                <a:srgbClr val="44546A">
                  <a:lumMod val="50000"/>
                </a:srgbClr>
              </a:solidFill>
              <a:latin typeface="Times New Roman" panose="02020603050405020304" pitchFamily="18" charset="0"/>
              <a:cs typeface="Times New Roman" panose="02020603050405020304" pitchFamily="18" charset="0"/>
            </a:endParaRPr>
          </a:p>
        </p:txBody>
      </p:sp>
      <p:grpSp>
        <p:nvGrpSpPr>
          <p:cNvPr id="45" name="组合 44">
            <a:extLst>
              <a:ext uri="{FF2B5EF4-FFF2-40B4-BE49-F238E27FC236}">
                <a16:creationId xmlns:a16="http://schemas.microsoft.com/office/drawing/2014/main" id="{5FD8C6BD-EA60-4DF2-A8DB-33B70553AA4F}"/>
              </a:ext>
            </a:extLst>
          </p:cNvPr>
          <p:cNvGrpSpPr/>
          <p:nvPr/>
        </p:nvGrpSpPr>
        <p:grpSpPr>
          <a:xfrm>
            <a:off x="298981" y="1083371"/>
            <a:ext cx="3082171" cy="5212432"/>
            <a:chOff x="3784479" y="941411"/>
            <a:chExt cx="1760338" cy="3563314"/>
          </a:xfrm>
        </p:grpSpPr>
        <p:sp>
          <p:nvSpPr>
            <p:cNvPr id="46" name="îṥļîḑé-Freeform: Shape 3">
              <a:extLst>
                <a:ext uri="{FF2B5EF4-FFF2-40B4-BE49-F238E27FC236}">
                  <a16:creationId xmlns:a16="http://schemas.microsoft.com/office/drawing/2014/main" id="{118205E4-0ABE-4EE9-8812-36A0A68051FE}"/>
                </a:ext>
              </a:extLst>
            </p:cNvPr>
            <p:cNvSpPr>
              <a:spLocks/>
            </p:cNvSpPr>
            <p:nvPr/>
          </p:nvSpPr>
          <p:spPr bwMode="auto">
            <a:xfrm>
              <a:off x="4406040" y="3631848"/>
              <a:ext cx="126781" cy="488048"/>
            </a:xfrm>
            <a:custGeom>
              <a:avLst/>
              <a:gdLst>
                <a:gd name="T0" fmla="*/ 32 w 65"/>
                <a:gd name="T1" fmla="*/ 0 h 251"/>
                <a:gd name="T2" fmla="*/ 0 w 65"/>
                <a:gd name="T3" fmla="*/ 33 h 251"/>
                <a:gd name="T4" fmla="*/ 32 w 65"/>
                <a:gd name="T5" fmla="*/ 251 h 251"/>
                <a:gd name="T6" fmla="*/ 65 w 65"/>
                <a:gd name="T7" fmla="*/ 33 h 251"/>
                <a:gd name="T8" fmla="*/ 32 w 65"/>
                <a:gd name="T9" fmla="*/ 0 h 251"/>
              </a:gdLst>
              <a:ahLst/>
              <a:cxnLst>
                <a:cxn ang="0">
                  <a:pos x="T0" y="T1"/>
                </a:cxn>
                <a:cxn ang="0">
                  <a:pos x="T2" y="T3"/>
                </a:cxn>
                <a:cxn ang="0">
                  <a:pos x="T4" y="T5"/>
                </a:cxn>
                <a:cxn ang="0">
                  <a:pos x="T6" y="T7"/>
                </a:cxn>
                <a:cxn ang="0">
                  <a:pos x="T8" y="T9"/>
                </a:cxn>
              </a:cxnLst>
              <a:rect l="0" t="0" r="r" b="b"/>
              <a:pathLst>
                <a:path w="65" h="251">
                  <a:moveTo>
                    <a:pt x="32" y="0"/>
                  </a:moveTo>
                  <a:cubicBezTo>
                    <a:pt x="14" y="0"/>
                    <a:pt x="0" y="15"/>
                    <a:pt x="0" y="33"/>
                  </a:cubicBezTo>
                  <a:cubicBezTo>
                    <a:pt x="0" y="51"/>
                    <a:pt x="32" y="251"/>
                    <a:pt x="32" y="251"/>
                  </a:cubicBezTo>
                  <a:cubicBezTo>
                    <a:pt x="32" y="251"/>
                    <a:pt x="65" y="51"/>
                    <a:pt x="65" y="33"/>
                  </a:cubicBezTo>
                  <a:cubicBezTo>
                    <a:pt x="65" y="15"/>
                    <a:pt x="50" y="0"/>
                    <a:pt x="32" y="0"/>
                  </a:cubicBezTo>
                </a:path>
              </a:pathLst>
            </a:custGeom>
            <a:solidFill>
              <a:srgbClr val="FEE680">
                <a:lumMod val="60000"/>
                <a:lumOff val="40000"/>
              </a:srgbClr>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47" name="îṥļîḑé-Freeform: Shape 4">
              <a:extLst>
                <a:ext uri="{FF2B5EF4-FFF2-40B4-BE49-F238E27FC236}">
                  <a16:creationId xmlns:a16="http://schemas.microsoft.com/office/drawing/2014/main" id="{89D8C831-59AD-4615-B0B3-9DFFB8569BAF}"/>
                </a:ext>
              </a:extLst>
            </p:cNvPr>
            <p:cNvSpPr>
              <a:spLocks/>
            </p:cNvSpPr>
            <p:nvPr/>
          </p:nvSpPr>
          <p:spPr bwMode="auto">
            <a:xfrm>
              <a:off x="4599014" y="4016677"/>
              <a:ext cx="125658" cy="488048"/>
            </a:xfrm>
            <a:custGeom>
              <a:avLst/>
              <a:gdLst>
                <a:gd name="T0" fmla="*/ 33 w 65"/>
                <a:gd name="T1" fmla="*/ 0 h 251"/>
                <a:gd name="T2" fmla="*/ 0 w 65"/>
                <a:gd name="T3" fmla="*/ 33 h 251"/>
                <a:gd name="T4" fmla="*/ 33 w 65"/>
                <a:gd name="T5" fmla="*/ 251 h 251"/>
                <a:gd name="T6" fmla="*/ 65 w 65"/>
                <a:gd name="T7" fmla="*/ 33 h 251"/>
                <a:gd name="T8" fmla="*/ 33 w 65"/>
                <a:gd name="T9" fmla="*/ 0 h 251"/>
              </a:gdLst>
              <a:ahLst/>
              <a:cxnLst>
                <a:cxn ang="0">
                  <a:pos x="T0" y="T1"/>
                </a:cxn>
                <a:cxn ang="0">
                  <a:pos x="T2" y="T3"/>
                </a:cxn>
                <a:cxn ang="0">
                  <a:pos x="T4" y="T5"/>
                </a:cxn>
                <a:cxn ang="0">
                  <a:pos x="T6" y="T7"/>
                </a:cxn>
                <a:cxn ang="0">
                  <a:pos x="T8" y="T9"/>
                </a:cxn>
              </a:cxnLst>
              <a:rect l="0" t="0" r="r" b="b"/>
              <a:pathLst>
                <a:path w="65" h="251">
                  <a:moveTo>
                    <a:pt x="33" y="0"/>
                  </a:moveTo>
                  <a:cubicBezTo>
                    <a:pt x="15" y="0"/>
                    <a:pt x="0" y="15"/>
                    <a:pt x="0" y="33"/>
                  </a:cubicBezTo>
                  <a:cubicBezTo>
                    <a:pt x="0" y="51"/>
                    <a:pt x="33" y="251"/>
                    <a:pt x="33" y="251"/>
                  </a:cubicBezTo>
                  <a:cubicBezTo>
                    <a:pt x="33" y="251"/>
                    <a:pt x="65" y="51"/>
                    <a:pt x="65" y="33"/>
                  </a:cubicBezTo>
                  <a:cubicBezTo>
                    <a:pt x="65" y="15"/>
                    <a:pt x="51" y="0"/>
                    <a:pt x="33" y="0"/>
                  </a:cubicBezTo>
                </a:path>
              </a:pathLst>
            </a:custGeom>
            <a:solidFill>
              <a:srgbClr val="FEE680"/>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48" name="îṥļîḑé-Freeform: Shape 5">
              <a:extLst>
                <a:ext uri="{FF2B5EF4-FFF2-40B4-BE49-F238E27FC236}">
                  <a16:creationId xmlns:a16="http://schemas.microsoft.com/office/drawing/2014/main" id="{C953DCB6-B0D9-4B43-82E0-72466FA88FBC}"/>
                </a:ext>
              </a:extLst>
            </p:cNvPr>
            <p:cNvSpPr>
              <a:spLocks/>
            </p:cNvSpPr>
            <p:nvPr/>
          </p:nvSpPr>
          <p:spPr bwMode="auto">
            <a:xfrm>
              <a:off x="4800967" y="3695799"/>
              <a:ext cx="126781" cy="485804"/>
            </a:xfrm>
            <a:custGeom>
              <a:avLst/>
              <a:gdLst>
                <a:gd name="T0" fmla="*/ 33 w 65"/>
                <a:gd name="T1" fmla="*/ 0 h 250"/>
                <a:gd name="T2" fmla="*/ 0 w 65"/>
                <a:gd name="T3" fmla="*/ 32 h 250"/>
                <a:gd name="T4" fmla="*/ 33 w 65"/>
                <a:gd name="T5" fmla="*/ 250 h 250"/>
                <a:gd name="T6" fmla="*/ 65 w 65"/>
                <a:gd name="T7" fmla="*/ 32 h 250"/>
                <a:gd name="T8" fmla="*/ 33 w 65"/>
                <a:gd name="T9" fmla="*/ 0 h 250"/>
              </a:gdLst>
              <a:ahLst/>
              <a:cxnLst>
                <a:cxn ang="0">
                  <a:pos x="T0" y="T1"/>
                </a:cxn>
                <a:cxn ang="0">
                  <a:pos x="T2" y="T3"/>
                </a:cxn>
                <a:cxn ang="0">
                  <a:pos x="T4" y="T5"/>
                </a:cxn>
                <a:cxn ang="0">
                  <a:pos x="T6" y="T7"/>
                </a:cxn>
                <a:cxn ang="0">
                  <a:pos x="T8" y="T9"/>
                </a:cxn>
              </a:cxnLst>
              <a:rect l="0" t="0" r="r" b="b"/>
              <a:pathLst>
                <a:path w="65" h="250">
                  <a:moveTo>
                    <a:pt x="33" y="0"/>
                  </a:moveTo>
                  <a:cubicBezTo>
                    <a:pt x="15" y="0"/>
                    <a:pt x="0" y="14"/>
                    <a:pt x="0" y="32"/>
                  </a:cubicBezTo>
                  <a:cubicBezTo>
                    <a:pt x="0" y="50"/>
                    <a:pt x="33" y="250"/>
                    <a:pt x="33" y="250"/>
                  </a:cubicBezTo>
                  <a:cubicBezTo>
                    <a:pt x="33" y="250"/>
                    <a:pt x="65" y="50"/>
                    <a:pt x="65" y="32"/>
                  </a:cubicBezTo>
                  <a:cubicBezTo>
                    <a:pt x="65" y="14"/>
                    <a:pt x="51" y="0"/>
                    <a:pt x="33" y="0"/>
                  </a:cubicBezTo>
                </a:path>
              </a:pathLst>
            </a:custGeom>
            <a:solidFill>
              <a:srgbClr val="FEE680"/>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grpSp>
          <p:nvGrpSpPr>
            <p:cNvPr id="49" name="Group 6">
              <a:extLst>
                <a:ext uri="{FF2B5EF4-FFF2-40B4-BE49-F238E27FC236}">
                  <a16:creationId xmlns:a16="http://schemas.microsoft.com/office/drawing/2014/main" id="{B6F52E6F-E213-42A0-AE06-6BE18E6D0BD1}"/>
                </a:ext>
              </a:extLst>
            </p:cNvPr>
            <p:cNvGrpSpPr/>
            <p:nvPr/>
          </p:nvGrpSpPr>
          <p:grpSpPr>
            <a:xfrm>
              <a:off x="3784479" y="941411"/>
              <a:ext cx="1760338" cy="2991111"/>
              <a:chOff x="4892675" y="1532964"/>
              <a:chExt cx="2490788" cy="4232276"/>
            </a:xfrm>
          </p:grpSpPr>
          <p:sp>
            <p:nvSpPr>
              <p:cNvPr id="50" name="îṥļîḑé-Rectangle 7">
                <a:extLst>
                  <a:ext uri="{FF2B5EF4-FFF2-40B4-BE49-F238E27FC236}">
                    <a16:creationId xmlns:a16="http://schemas.microsoft.com/office/drawing/2014/main" id="{FE4B3294-7CC7-4645-B178-41F7ED28AB1D}"/>
                  </a:ext>
                </a:extLst>
              </p:cNvPr>
              <p:cNvSpPr>
                <a:spLocks/>
              </p:cNvSpPr>
              <p:nvPr/>
            </p:nvSpPr>
            <p:spPr bwMode="auto">
              <a:xfrm>
                <a:off x="5783263" y="5054039"/>
                <a:ext cx="709613" cy="236538"/>
              </a:xfrm>
              <a:prstGeom prst="rect">
                <a:avLst/>
              </a:prstGeom>
              <a:solidFill>
                <a:sysClr val="window" lastClr="FFFFFF">
                  <a:lumMod val="85000"/>
                </a:sysClr>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51" name="îṥļîḑé-Rectangle 8">
                <a:extLst>
                  <a:ext uri="{FF2B5EF4-FFF2-40B4-BE49-F238E27FC236}">
                    <a16:creationId xmlns:a16="http://schemas.microsoft.com/office/drawing/2014/main" id="{6C4F09A9-D9E7-4855-9718-9F99F0A439D9}"/>
                  </a:ext>
                </a:extLst>
              </p:cNvPr>
              <p:cNvSpPr>
                <a:spLocks/>
              </p:cNvSpPr>
              <p:nvPr/>
            </p:nvSpPr>
            <p:spPr bwMode="auto">
              <a:xfrm>
                <a:off x="5783263" y="5054039"/>
                <a:ext cx="355600" cy="236538"/>
              </a:xfrm>
              <a:prstGeom prst="rect">
                <a:avLst/>
              </a:prstGeom>
              <a:solidFill>
                <a:sysClr val="window" lastClr="FFFFFF">
                  <a:lumMod val="95000"/>
                </a:sysClr>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52" name="îṥļîḑé-Freeform: Shape 9">
                <a:extLst>
                  <a:ext uri="{FF2B5EF4-FFF2-40B4-BE49-F238E27FC236}">
                    <a16:creationId xmlns:a16="http://schemas.microsoft.com/office/drawing/2014/main" id="{AD42D306-2C3A-4276-8F8B-B5581CCF3BCE}"/>
                  </a:ext>
                </a:extLst>
              </p:cNvPr>
              <p:cNvSpPr>
                <a:spLocks/>
              </p:cNvSpPr>
              <p:nvPr/>
            </p:nvSpPr>
            <p:spPr bwMode="auto">
              <a:xfrm>
                <a:off x="4892675" y="4066614"/>
                <a:ext cx="2490788" cy="1693863"/>
              </a:xfrm>
              <a:custGeom>
                <a:avLst/>
                <a:gdLst>
                  <a:gd name="T0" fmla="*/ 452 w 904"/>
                  <a:gd name="T1" fmla="*/ 329 h 616"/>
                  <a:gd name="T2" fmla="*/ 873 w 904"/>
                  <a:gd name="T3" fmla="*/ 616 h 616"/>
                  <a:gd name="T4" fmla="*/ 904 w 904"/>
                  <a:gd name="T5" fmla="*/ 452 h 616"/>
                  <a:gd name="T6" fmla="*/ 452 w 904"/>
                  <a:gd name="T7" fmla="*/ 0 h 616"/>
                  <a:gd name="T8" fmla="*/ 0 w 904"/>
                  <a:gd name="T9" fmla="*/ 452 h 616"/>
                  <a:gd name="T10" fmla="*/ 31 w 904"/>
                  <a:gd name="T11" fmla="*/ 616 h 616"/>
                  <a:gd name="T12" fmla="*/ 452 w 904"/>
                  <a:gd name="T13" fmla="*/ 329 h 616"/>
                </a:gdLst>
                <a:ahLst/>
                <a:cxnLst>
                  <a:cxn ang="0">
                    <a:pos x="T0" y="T1"/>
                  </a:cxn>
                  <a:cxn ang="0">
                    <a:pos x="T2" y="T3"/>
                  </a:cxn>
                  <a:cxn ang="0">
                    <a:pos x="T4" y="T5"/>
                  </a:cxn>
                  <a:cxn ang="0">
                    <a:pos x="T6" y="T7"/>
                  </a:cxn>
                  <a:cxn ang="0">
                    <a:pos x="T8" y="T9"/>
                  </a:cxn>
                  <a:cxn ang="0">
                    <a:pos x="T10" y="T11"/>
                  </a:cxn>
                  <a:cxn ang="0">
                    <a:pos x="T12" y="T13"/>
                  </a:cxn>
                </a:cxnLst>
                <a:rect l="0" t="0" r="r" b="b"/>
                <a:pathLst>
                  <a:path w="904" h="616">
                    <a:moveTo>
                      <a:pt x="452" y="329"/>
                    </a:moveTo>
                    <a:cubicBezTo>
                      <a:pt x="644" y="329"/>
                      <a:pt x="807" y="448"/>
                      <a:pt x="873" y="616"/>
                    </a:cubicBezTo>
                    <a:cubicBezTo>
                      <a:pt x="893" y="566"/>
                      <a:pt x="904" y="510"/>
                      <a:pt x="904" y="452"/>
                    </a:cubicBezTo>
                    <a:cubicBezTo>
                      <a:pt x="904" y="203"/>
                      <a:pt x="702" y="0"/>
                      <a:pt x="452" y="0"/>
                    </a:cubicBezTo>
                    <a:cubicBezTo>
                      <a:pt x="203" y="0"/>
                      <a:pt x="0" y="203"/>
                      <a:pt x="0" y="452"/>
                    </a:cubicBezTo>
                    <a:cubicBezTo>
                      <a:pt x="0" y="510"/>
                      <a:pt x="11" y="566"/>
                      <a:pt x="31" y="616"/>
                    </a:cubicBezTo>
                    <a:cubicBezTo>
                      <a:pt x="97" y="448"/>
                      <a:pt x="260" y="329"/>
                      <a:pt x="452" y="329"/>
                    </a:cubicBezTo>
                    <a:close/>
                  </a:path>
                </a:pathLst>
              </a:custGeom>
              <a:solidFill>
                <a:srgbClr val="FEE680">
                  <a:lumMod val="60000"/>
                  <a:lumOff val="40000"/>
                </a:srgbClr>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53" name="îṥļîḑé-Freeform: Shape 10">
                <a:extLst>
                  <a:ext uri="{FF2B5EF4-FFF2-40B4-BE49-F238E27FC236}">
                    <a16:creationId xmlns:a16="http://schemas.microsoft.com/office/drawing/2014/main" id="{4468EC02-C2B0-4479-9D53-12159FB2C78E}"/>
                  </a:ext>
                </a:extLst>
              </p:cNvPr>
              <p:cNvSpPr>
                <a:spLocks/>
              </p:cNvSpPr>
              <p:nvPr/>
            </p:nvSpPr>
            <p:spPr bwMode="auto">
              <a:xfrm>
                <a:off x="6454775" y="4107889"/>
                <a:ext cx="928688" cy="1652588"/>
              </a:xfrm>
              <a:custGeom>
                <a:avLst/>
                <a:gdLst>
                  <a:gd name="T0" fmla="*/ 0 w 337"/>
                  <a:gd name="T1" fmla="*/ 0 h 601"/>
                  <a:gd name="T2" fmla="*/ 0 w 337"/>
                  <a:gd name="T3" fmla="*/ 329 h 601"/>
                  <a:gd name="T4" fmla="*/ 306 w 337"/>
                  <a:gd name="T5" fmla="*/ 601 h 601"/>
                  <a:gd name="T6" fmla="*/ 337 w 337"/>
                  <a:gd name="T7" fmla="*/ 437 h 601"/>
                  <a:gd name="T8" fmla="*/ 0 w 337"/>
                  <a:gd name="T9" fmla="*/ 0 h 601"/>
                </a:gdLst>
                <a:ahLst/>
                <a:cxnLst>
                  <a:cxn ang="0">
                    <a:pos x="T0" y="T1"/>
                  </a:cxn>
                  <a:cxn ang="0">
                    <a:pos x="T2" y="T3"/>
                  </a:cxn>
                  <a:cxn ang="0">
                    <a:pos x="T4" y="T5"/>
                  </a:cxn>
                  <a:cxn ang="0">
                    <a:pos x="T6" y="T7"/>
                  </a:cxn>
                  <a:cxn ang="0">
                    <a:pos x="T8" y="T9"/>
                  </a:cxn>
                </a:cxnLst>
                <a:rect l="0" t="0" r="r" b="b"/>
                <a:pathLst>
                  <a:path w="337" h="601">
                    <a:moveTo>
                      <a:pt x="0" y="0"/>
                    </a:moveTo>
                    <a:cubicBezTo>
                      <a:pt x="0" y="329"/>
                      <a:pt x="0" y="329"/>
                      <a:pt x="0" y="329"/>
                    </a:cubicBezTo>
                    <a:cubicBezTo>
                      <a:pt x="140" y="366"/>
                      <a:pt x="254" y="468"/>
                      <a:pt x="306" y="601"/>
                    </a:cubicBezTo>
                    <a:cubicBezTo>
                      <a:pt x="326" y="551"/>
                      <a:pt x="337" y="495"/>
                      <a:pt x="337" y="437"/>
                    </a:cubicBezTo>
                    <a:cubicBezTo>
                      <a:pt x="337" y="228"/>
                      <a:pt x="194" y="51"/>
                      <a:pt x="0" y="0"/>
                    </a:cubicBezTo>
                    <a:close/>
                  </a:path>
                </a:pathLst>
              </a:custGeom>
              <a:solidFill>
                <a:srgbClr val="FEE680"/>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54" name="îṥļîḑé-Freeform: Shape 11">
                <a:extLst>
                  <a:ext uri="{FF2B5EF4-FFF2-40B4-BE49-F238E27FC236}">
                    <a16:creationId xmlns:a16="http://schemas.microsoft.com/office/drawing/2014/main" id="{8C1CF87B-8C5C-4020-97FE-C4BEDEF68E5A}"/>
                  </a:ext>
                </a:extLst>
              </p:cNvPr>
              <p:cNvSpPr>
                <a:spLocks/>
              </p:cNvSpPr>
              <p:nvPr/>
            </p:nvSpPr>
            <p:spPr bwMode="auto">
              <a:xfrm>
                <a:off x="5368925" y="1532964"/>
                <a:ext cx="1538288" cy="3667125"/>
              </a:xfrm>
              <a:custGeom>
                <a:avLst/>
                <a:gdLst>
                  <a:gd name="T0" fmla="*/ 279 w 558"/>
                  <a:gd name="T1" fmla="*/ 1309 h 1333"/>
                  <a:gd name="T2" fmla="*/ 438 w 558"/>
                  <a:gd name="T3" fmla="*/ 1333 h 1333"/>
                  <a:gd name="T4" fmla="*/ 558 w 558"/>
                  <a:gd name="T5" fmla="*/ 774 h 1333"/>
                  <a:gd name="T6" fmla="*/ 279 w 558"/>
                  <a:gd name="T7" fmla="*/ 0 h 1333"/>
                  <a:gd name="T8" fmla="*/ 0 w 558"/>
                  <a:gd name="T9" fmla="*/ 774 h 1333"/>
                  <a:gd name="T10" fmla="*/ 120 w 558"/>
                  <a:gd name="T11" fmla="*/ 1333 h 1333"/>
                  <a:gd name="T12" fmla="*/ 279 w 558"/>
                  <a:gd name="T13" fmla="*/ 1309 h 1333"/>
                </a:gdLst>
                <a:ahLst/>
                <a:cxnLst>
                  <a:cxn ang="0">
                    <a:pos x="T0" y="T1"/>
                  </a:cxn>
                  <a:cxn ang="0">
                    <a:pos x="T2" y="T3"/>
                  </a:cxn>
                  <a:cxn ang="0">
                    <a:pos x="T4" y="T5"/>
                  </a:cxn>
                  <a:cxn ang="0">
                    <a:pos x="T6" y="T7"/>
                  </a:cxn>
                  <a:cxn ang="0">
                    <a:pos x="T8" y="T9"/>
                  </a:cxn>
                  <a:cxn ang="0">
                    <a:pos x="T10" y="T11"/>
                  </a:cxn>
                  <a:cxn ang="0">
                    <a:pos x="T12" y="T13"/>
                  </a:cxn>
                </a:cxnLst>
                <a:rect l="0" t="0" r="r" b="b"/>
                <a:pathLst>
                  <a:path w="558" h="1333">
                    <a:moveTo>
                      <a:pt x="279" y="1309"/>
                    </a:moveTo>
                    <a:cubicBezTo>
                      <a:pt x="335" y="1309"/>
                      <a:pt x="388" y="1317"/>
                      <a:pt x="438" y="1333"/>
                    </a:cubicBezTo>
                    <a:cubicBezTo>
                      <a:pt x="513" y="1182"/>
                      <a:pt x="558" y="987"/>
                      <a:pt x="558" y="774"/>
                    </a:cubicBezTo>
                    <a:cubicBezTo>
                      <a:pt x="558" y="436"/>
                      <a:pt x="445" y="143"/>
                      <a:pt x="279" y="0"/>
                    </a:cubicBezTo>
                    <a:cubicBezTo>
                      <a:pt x="113" y="143"/>
                      <a:pt x="0" y="436"/>
                      <a:pt x="0" y="774"/>
                    </a:cubicBezTo>
                    <a:cubicBezTo>
                      <a:pt x="0" y="987"/>
                      <a:pt x="45" y="1182"/>
                      <a:pt x="120" y="1333"/>
                    </a:cubicBezTo>
                    <a:cubicBezTo>
                      <a:pt x="170" y="1317"/>
                      <a:pt x="223" y="1309"/>
                      <a:pt x="279" y="1309"/>
                    </a:cubicBezTo>
                    <a:close/>
                  </a:path>
                </a:pathLst>
              </a:custGeom>
              <a:solidFill>
                <a:srgbClr val="BE8BE2">
                  <a:lumMod val="60000"/>
                  <a:lumOff val="40000"/>
                </a:srgbClr>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55" name="îṥļîḑé-Freeform: Shape 12">
                <a:extLst>
                  <a:ext uri="{FF2B5EF4-FFF2-40B4-BE49-F238E27FC236}">
                    <a16:creationId xmlns:a16="http://schemas.microsoft.com/office/drawing/2014/main" id="{5D1A28F1-DE3F-48F1-8339-E15B67FB0D6C}"/>
                  </a:ext>
                </a:extLst>
              </p:cNvPr>
              <p:cNvSpPr>
                <a:spLocks/>
              </p:cNvSpPr>
              <p:nvPr/>
            </p:nvSpPr>
            <p:spPr bwMode="auto">
              <a:xfrm>
                <a:off x="6132513" y="1532964"/>
                <a:ext cx="774700" cy="3667125"/>
              </a:xfrm>
              <a:custGeom>
                <a:avLst/>
                <a:gdLst>
                  <a:gd name="T0" fmla="*/ 2 w 281"/>
                  <a:gd name="T1" fmla="*/ 0 h 1333"/>
                  <a:gd name="T2" fmla="*/ 0 w 281"/>
                  <a:gd name="T3" fmla="*/ 1 h 1333"/>
                  <a:gd name="T4" fmla="*/ 0 w 281"/>
                  <a:gd name="T5" fmla="*/ 1309 h 1333"/>
                  <a:gd name="T6" fmla="*/ 2 w 281"/>
                  <a:gd name="T7" fmla="*/ 1309 h 1333"/>
                  <a:gd name="T8" fmla="*/ 161 w 281"/>
                  <a:gd name="T9" fmla="*/ 1333 h 1333"/>
                  <a:gd name="T10" fmla="*/ 281 w 281"/>
                  <a:gd name="T11" fmla="*/ 774 h 1333"/>
                  <a:gd name="T12" fmla="*/ 2 w 281"/>
                  <a:gd name="T13" fmla="*/ 0 h 1333"/>
                </a:gdLst>
                <a:ahLst/>
                <a:cxnLst>
                  <a:cxn ang="0">
                    <a:pos x="T0" y="T1"/>
                  </a:cxn>
                  <a:cxn ang="0">
                    <a:pos x="T2" y="T3"/>
                  </a:cxn>
                  <a:cxn ang="0">
                    <a:pos x="T4" y="T5"/>
                  </a:cxn>
                  <a:cxn ang="0">
                    <a:pos x="T6" y="T7"/>
                  </a:cxn>
                  <a:cxn ang="0">
                    <a:pos x="T8" y="T9"/>
                  </a:cxn>
                  <a:cxn ang="0">
                    <a:pos x="T10" y="T11"/>
                  </a:cxn>
                  <a:cxn ang="0">
                    <a:pos x="T12" y="T13"/>
                  </a:cxn>
                </a:cxnLst>
                <a:rect l="0" t="0" r="r" b="b"/>
                <a:pathLst>
                  <a:path w="281" h="1333">
                    <a:moveTo>
                      <a:pt x="2" y="0"/>
                    </a:moveTo>
                    <a:cubicBezTo>
                      <a:pt x="1" y="0"/>
                      <a:pt x="1" y="1"/>
                      <a:pt x="0" y="1"/>
                    </a:cubicBezTo>
                    <a:cubicBezTo>
                      <a:pt x="0" y="1309"/>
                      <a:pt x="0" y="1309"/>
                      <a:pt x="0" y="1309"/>
                    </a:cubicBezTo>
                    <a:cubicBezTo>
                      <a:pt x="1" y="1309"/>
                      <a:pt x="1" y="1309"/>
                      <a:pt x="2" y="1309"/>
                    </a:cubicBezTo>
                    <a:cubicBezTo>
                      <a:pt x="58" y="1309"/>
                      <a:pt x="111" y="1317"/>
                      <a:pt x="161" y="1333"/>
                    </a:cubicBezTo>
                    <a:cubicBezTo>
                      <a:pt x="236" y="1182"/>
                      <a:pt x="281" y="987"/>
                      <a:pt x="281" y="774"/>
                    </a:cubicBezTo>
                    <a:cubicBezTo>
                      <a:pt x="281" y="436"/>
                      <a:pt x="168" y="143"/>
                      <a:pt x="2" y="0"/>
                    </a:cubicBezTo>
                    <a:close/>
                  </a:path>
                </a:pathLst>
              </a:custGeom>
              <a:solidFill>
                <a:srgbClr val="BE8BE2"/>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56" name="îṥļîḑé-Freeform: Shape 13">
                <a:extLst>
                  <a:ext uri="{FF2B5EF4-FFF2-40B4-BE49-F238E27FC236}">
                    <a16:creationId xmlns:a16="http://schemas.microsoft.com/office/drawing/2014/main" id="{82B99E44-1836-4519-A032-092E9D257E1B}"/>
                  </a:ext>
                </a:extLst>
              </p:cNvPr>
              <p:cNvSpPr>
                <a:spLocks/>
              </p:cNvSpPr>
              <p:nvPr/>
            </p:nvSpPr>
            <p:spPr bwMode="auto">
              <a:xfrm>
                <a:off x="5570538" y="1532964"/>
                <a:ext cx="1135063" cy="900113"/>
              </a:xfrm>
              <a:custGeom>
                <a:avLst/>
                <a:gdLst>
                  <a:gd name="T0" fmla="*/ 206 w 412"/>
                  <a:gd name="T1" fmla="*/ 320 h 327"/>
                  <a:gd name="T2" fmla="*/ 412 w 412"/>
                  <a:gd name="T3" fmla="*/ 327 h 327"/>
                  <a:gd name="T4" fmla="*/ 206 w 412"/>
                  <a:gd name="T5" fmla="*/ 0 h 327"/>
                  <a:gd name="T6" fmla="*/ 0 w 412"/>
                  <a:gd name="T7" fmla="*/ 327 h 327"/>
                  <a:gd name="T8" fmla="*/ 206 w 412"/>
                  <a:gd name="T9" fmla="*/ 320 h 327"/>
                </a:gdLst>
                <a:ahLst/>
                <a:cxnLst>
                  <a:cxn ang="0">
                    <a:pos x="T0" y="T1"/>
                  </a:cxn>
                  <a:cxn ang="0">
                    <a:pos x="T2" y="T3"/>
                  </a:cxn>
                  <a:cxn ang="0">
                    <a:pos x="T4" y="T5"/>
                  </a:cxn>
                  <a:cxn ang="0">
                    <a:pos x="T6" y="T7"/>
                  </a:cxn>
                  <a:cxn ang="0">
                    <a:pos x="T8" y="T9"/>
                  </a:cxn>
                </a:cxnLst>
                <a:rect l="0" t="0" r="r" b="b"/>
                <a:pathLst>
                  <a:path w="412" h="327">
                    <a:moveTo>
                      <a:pt x="206" y="320"/>
                    </a:moveTo>
                    <a:cubicBezTo>
                      <a:pt x="276" y="320"/>
                      <a:pt x="345" y="322"/>
                      <a:pt x="412" y="327"/>
                    </a:cubicBezTo>
                    <a:cubicBezTo>
                      <a:pt x="363" y="188"/>
                      <a:pt x="291" y="74"/>
                      <a:pt x="206" y="0"/>
                    </a:cubicBezTo>
                    <a:cubicBezTo>
                      <a:pt x="121" y="74"/>
                      <a:pt x="49" y="188"/>
                      <a:pt x="0" y="327"/>
                    </a:cubicBezTo>
                    <a:cubicBezTo>
                      <a:pt x="67" y="322"/>
                      <a:pt x="136" y="320"/>
                      <a:pt x="206" y="320"/>
                    </a:cubicBezTo>
                    <a:close/>
                  </a:path>
                </a:pathLst>
              </a:custGeom>
              <a:solidFill>
                <a:srgbClr val="85C2F8">
                  <a:lumMod val="60000"/>
                  <a:lumOff val="40000"/>
                </a:srgbClr>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57" name="îṥļîḑé-Freeform: Shape 14">
                <a:extLst>
                  <a:ext uri="{FF2B5EF4-FFF2-40B4-BE49-F238E27FC236}">
                    <a16:creationId xmlns:a16="http://schemas.microsoft.com/office/drawing/2014/main" id="{92E25772-6568-4295-B23B-95A838D16001}"/>
                  </a:ext>
                </a:extLst>
              </p:cNvPr>
              <p:cNvSpPr>
                <a:spLocks/>
              </p:cNvSpPr>
              <p:nvPr/>
            </p:nvSpPr>
            <p:spPr bwMode="auto">
              <a:xfrm>
                <a:off x="6132513" y="1532964"/>
                <a:ext cx="573088" cy="900113"/>
              </a:xfrm>
              <a:custGeom>
                <a:avLst/>
                <a:gdLst>
                  <a:gd name="T0" fmla="*/ 0 w 208"/>
                  <a:gd name="T1" fmla="*/ 1 h 327"/>
                  <a:gd name="T2" fmla="*/ 0 w 208"/>
                  <a:gd name="T3" fmla="*/ 320 h 327"/>
                  <a:gd name="T4" fmla="*/ 2 w 208"/>
                  <a:gd name="T5" fmla="*/ 320 h 327"/>
                  <a:gd name="T6" fmla="*/ 208 w 208"/>
                  <a:gd name="T7" fmla="*/ 327 h 327"/>
                  <a:gd name="T8" fmla="*/ 2 w 208"/>
                  <a:gd name="T9" fmla="*/ 0 h 327"/>
                  <a:gd name="T10" fmla="*/ 0 w 208"/>
                  <a:gd name="T11" fmla="*/ 1 h 327"/>
                </a:gdLst>
                <a:ahLst/>
                <a:cxnLst>
                  <a:cxn ang="0">
                    <a:pos x="T0" y="T1"/>
                  </a:cxn>
                  <a:cxn ang="0">
                    <a:pos x="T2" y="T3"/>
                  </a:cxn>
                  <a:cxn ang="0">
                    <a:pos x="T4" y="T5"/>
                  </a:cxn>
                  <a:cxn ang="0">
                    <a:pos x="T6" y="T7"/>
                  </a:cxn>
                  <a:cxn ang="0">
                    <a:pos x="T8" y="T9"/>
                  </a:cxn>
                  <a:cxn ang="0">
                    <a:pos x="T10" y="T11"/>
                  </a:cxn>
                </a:cxnLst>
                <a:rect l="0" t="0" r="r" b="b"/>
                <a:pathLst>
                  <a:path w="208" h="327">
                    <a:moveTo>
                      <a:pt x="0" y="1"/>
                    </a:moveTo>
                    <a:cubicBezTo>
                      <a:pt x="0" y="320"/>
                      <a:pt x="0" y="320"/>
                      <a:pt x="0" y="320"/>
                    </a:cubicBezTo>
                    <a:cubicBezTo>
                      <a:pt x="1" y="320"/>
                      <a:pt x="1" y="320"/>
                      <a:pt x="2" y="320"/>
                    </a:cubicBezTo>
                    <a:cubicBezTo>
                      <a:pt x="72" y="320"/>
                      <a:pt x="141" y="322"/>
                      <a:pt x="208" y="327"/>
                    </a:cubicBezTo>
                    <a:cubicBezTo>
                      <a:pt x="159" y="188"/>
                      <a:pt x="87" y="74"/>
                      <a:pt x="2" y="0"/>
                    </a:cubicBezTo>
                    <a:cubicBezTo>
                      <a:pt x="1" y="0"/>
                      <a:pt x="1" y="1"/>
                      <a:pt x="0" y="1"/>
                    </a:cubicBezTo>
                    <a:close/>
                  </a:path>
                </a:pathLst>
              </a:custGeom>
              <a:solidFill>
                <a:srgbClr val="85C2F8"/>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58" name="îṥļîḑé-Freeform: Shape 15">
                <a:extLst>
                  <a:ext uri="{FF2B5EF4-FFF2-40B4-BE49-F238E27FC236}">
                    <a16:creationId xmlns:a16="http://schemas.microsoft.com/office/drawing/2014/main" id="{8CE72536-6F9E-4058-933A-C194A42C575A}"/>
                  </a:ext>
                </a:extLst>
              </p:cNvPr>
              <p:cNvSpPr>
                <a:spLocks/>
              </p:cNvSpPr>
              <p:nvPr/>
            </p:nvSpPr>
            <p:spPr bwMode="auto">
              <a:xfrm>
                <a:off x="5972175" y="3992002"/>
                <a:ext cx="331788" cy="1773238"/>
              </a:xfrm>
              <a:custGeom>
                <a:avLst/>
                <a:gdLst>
                  <a:gd name="T0" fmla="*/ 60 w 120"/>
                  <a:gd name="T1" fmla="*/ 0 h 645"/>
                  <a:gd name="T2" fmla="*/ 0 w 120"/>
                  <a:gd name="T3" fmla="*/ 322 h 645"/>
                  <a:gd name="T4" fmla="*/ 60 w 120"/>
                  <a:gd name="T5" fmla="*/ 645 h 645"/>
                  <a:gd name="T6" fmla="*/ 120 w 120"/>
                  <a:gd name="T7" fmla="*/ 322 h 645"/>
                  <a:gd name="T8" fmla="*/ 60 w 120"/>
                  <a:gd name="T9" fmla="*/ 0 h 645"/>
                </a:gdLst>
                <a:ahLst/>
                <a:cxnLst>
                  <a:cxn ang="0">
                    <a:pos x="T0" y="T1"/>
                  </a:cxn>
                  <a:cxn ang="0">
                    <a:pos x="T2" y="T3"/>
                  </a:cxn>
                  <a:cxn ang="0">
                    <a:pos x="T4" y="T5"/>
                  </a:cxn>
                  <a:cxn ang="0">
                    <a:pos x="T6" y="T7"/>
                  </a:cxn>
                  <a:cxn ang="0">
                    <a:pos x="T8" y="T9"/>
                  </a:cxn>
                </a:cxnLst>
                <a:rect l="0" t="0" r="r" b="b"/>
                <a:pathLst>
                  <a:path w="120" h="645">
                    <a:moveTo>
                      <a:pt x="60" y="0"/>
                    </a:moveTo>
                    <a:cubicBezTo>
                      <a:pt x="24" y="60"/>
                      <a:pt x="0" y="182"/>
                      <a:pt x="0" y="322"/>
                    </a:cubicBezTo>
                    <a:cubicBezTo>
                      <a:pt x="0" y="463"/>
                      <a:pt x="24" y="585"/>
                      <a:pt x="60" y="645"/>
                    </a:cubicBezTo>
                    <a:cubicBezTo>
                      <a:pt x="96" y="585"/>
                      <a:pt x="120" y="463"/>
                      <a:pt x="120" y="322"/>
                    </a:cubicBezTo>
                    <a:cubicBezTo>
                      <a:pt x="120" y="182"/>
                      <a:pt x="96" y="60"/>
                      <a:pt x="60" y="0"/>
                    </a:cubicBezTo>
                    <a:close/>
                  </a:path>
                </a:pathLst>
              </a:custGeom>
              <a:solidFill>
                <a:srgbClr val="FEE680">
                  <a:lumMod val="60000"/>
                  <a:lumOff val="40000"/>
                </a:srgbClr>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59" name="îṥļîḑé-Freeform: Shape 16">
                <a:extLst>
                  <a:ext uri="{FF2B5EF4-FFF2-40B4-BE49-F238E27FC236}">
                    <a16:creationId xmlns:a16="http://schemas.microsoft.com/office/drawing/2014/main" id="{CF809F70-FC16-491B-B3F9-95BE659E059E}"/>
                  </a:ext>
                </a:extLst>
              </p:cNvPr>
              <p:cNvSpPr>
                <a:spLocks/>
              </p:cNvSpPr>
              <p:nvPr/>
            </p:nvSpPr>
            <p:spPr bwMode="auto">
              <a:xfrm>
                <a:off x="6132513" y="3992002"/>
                <a:ext cx="171450" cy="1773238"/>
              </a:xfrm>
              <a:custGeom>
                <a:avLst/>
                <a:gdLst>
                  <a:gd name="T0" fmla="*/ 0 w 62"/>
                  <a:gd name="T1" fmla="*/ 3 h 645"/>
                  <a:gd name="T2" fmla="*/ 0 w 62"/>
                  <a:gd name="T3" fmla="*/ 642 h 645"/>
                  <a:gd name="T4" fmla="*/ 2 w 62"/>
                  <a:gd name="T5" fmla="*/ 645 h 645"/>
                  <a:gd name="T6" fmla="*/ 62 w 62"/>
                  <a:gd name="T7" fmla="*/ 322 h 645"/>
                  <a:gd name="T8" fmla="*/ 2 w 62"/>
                  <a:gd name="T9" fmla="*/ 0 h 645"/>
                  <a:gd name="T10" fmla="*/ 0 w 62"/>
                  <a:gd name="T11" fmla="*/ 3 h 645"/>
                </a:gdLst>
                <a:ahLst/>
                <a:cxnLst>
                  <a:cxn ang="0">
                    <a:pos x="T0" y="T1"/>
                  </a:cxn>
                  <a:cxn ang="0">
                    <a:pos x="T2" y="T3"/>
                  </a:cxn>
                  <a:cxn ang="0">
                    <a:pos x="T4" y="T5"/>
                  </a:cxn>
                  <a:cxn ang="0">
                    <a:pos x="T6" y="T7"/>
                  </a:cxn>
                  <a:cxn ang="0">
                    <a:pos x="T8" y="T9"/>
                  </a:cxn>
                  <a:cxn ang="0">
                    <a:pos x="T10" y="T11"/>
                  </a:cxn>
                </a:cxnLst>
                <a:rect l="0" t="0" r="r" b="b"/>
                <a:pathLst>
                  <a:path w="62" h="645">
                    <a:moveTo>
                      <a:pt x="0" y="3"/>
                    </a:moveTo>
                    <a:cubicBezTo>
                      <a:pt x="0" y="642"/>
                      <a:pt x="0" y="642"/>
                      <a:pt x="0" y="642"/>
                    </a:cubicBezTo>
                    <a:cubicBezTo>
                      <a:pt x="1" y="643"/>
                      <a:pt x="1" y="644"/>
                      <a:pt x="2" y="645"/>
                    </a:cubicBezTo>
                    <a:cubicBezTo>
                      <a:pt x="38" y="585"/>
                      <a:pt x="62" y="463"/>
                      <a:pt x="62" y="322"/>
                    </a:cubicBezTo>
                    <a:cubicBezTo>
                      <a:pt x="62" y="182"/>
                      <a:pt x="38" y="60"/>
                      <a:pt x="2" y="0"/>
                    </a:cubicBezTo>
                    <a:cubicBezTo>
                      <a:pt x="1" y="1"/>
                      <a:pt x="1" y="2"/>
                      <a:pt x="0" y="3"/>
                    </a:cubicBezTo>
                    <a:close/>
                  </a:path>
                </a:pathLst>
              </a:custGeom>
              <a:solidFill>
                <a:srgbClr val="FEE680"/>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grpSp>
      </p:grpSp>
      <p:sp>
        <p:nvSpPr>
          <p:cNvPr id="60" name="Oval 59">
            <a:extLst>
              <a:ext uri="{FF2B5EF4-FFF2-40B4-BE49-F238E27FC236}">
                <a16:creationId xmlns:a16="http://schemas.microsoft.com/office/drawing/2014/main" id="{3542FA30-417E-4143-81E4-A6191FDB7A77}"/>
              </a:ext>
            </a:extLst>
          </p:cNvPr>
          <p:cNvSpPr/>
          <p:nvPr/>
        </p:nvSpPr>
        <p:spPr>
          <a:xfrm>
            <a:off x="1078998" y="2237504"/>
            <a:ext cx="1508385" cy="143565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SG" sz="3000" b="1" dirty="0" err="1">
                <a:solidFill>
                  <a:srgbClr val="FF0000"/>
                </a:solidFill>
                <a:latin typeface="Times New Roman" panose="02020603050405020304" pitchFamily="18" charset="0"/>
                <a:cs typeface="Times New Roman" panose="02020603050405020304" pitchFamily="18" charset="0"/>
              </a:rPr>
              <a:t>Đặc</a:t>
            </a:r>
            <a:r>
              <a:rPr lang="en-SG" sz="3000" b="1" dirty="0">
                <a:solidFill>
                  <a:srgbClr val="FF0000"/>
                </a:solidFill>
                <a:latin typeface="Times New Roman" panose="02020603050405020304" pitchFamily="18" charset="0"/>
                <a:cs typeface="Times New Roman" panose="02020603050405020304" pitchFamily="18" charset="0"/>
              </a:rPr>
              <a:t> </a:t>
            </a:r>
            <a:r>
              <a:rPr lang="en-SG" sz="3000" b="1" dirty="0" err="1">
                <a:solidFill>
                  <a:srgbClr val="FF0000"/>
                </a:solidFill>
                <a:latin typeface="Times New Roman" panose="02020603050405020304" pitchFamily="18" charset="0"/>
                <a:cs typeface="Times New Roman" panose="02020603050405020304" pitchFamily="18" charset="0"/>
              </a:rPr>
              <a:t>điểm</a:t>
            </a:r>
            <a:endParaRPr kumimoji="0" lang="en-SG" sz="30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endParaRPr>
          </a:p>
        </p:txBody>
      </p:sp>
      <p:sp>
        <p:nvSpPr>
          <p:cNvPr id="27" name="Rectangle 26"/>
          <p:cNvSpPr/>
          <p:nvPr/>
        </p:nvSpPr>
        <p:spPr>
          <a:xfrm>
            <a:off x="583218" y="254624"/>
            <a:ext cx="11468909" cy="613245"/>
          </a:xfrm>
          <a:prstGeom prst="rect">
            <a:avLst/>
          </a:prstGeom>
        </p:spPr>
        <p:txBody>
          <a:bodyPr wrap="none">
            <a:spAutoFit/>
          </a:bodyPr>
          <a:lstStyle/>
          <a:p>
            <a:pPr algn="just">
              <a:lnSpc>
                <a:spcPct val="115000"/>
              </a:lnSpc>
              <a:spcAft>
                <a:spcPts val="0"/>
              </a:spcAft>
            </a:pPr>
            <a:r>
              <a:rPr lang="de-DE"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I. </a:t>
            </a:r>
            <a:r>
              <a:rPr lang="nl-NL"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MỘT SỐ HIỂU BIẾT VỀ CHỮ NÔM VÀ CHỮ QUỐC NGỮ:</a:t>
            </a:r>
            <a:endPar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831760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randombar(horizontal)">
                                      <p:cBhvr>
                                        <p:cTn id="7" dur="500"/>
                                        <p:tgtEl>
                                          <p:spTgt spid="4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0"/>
                                        </p:tgtEl>
                                        <p:attrNameLst>
                                          <p:attrName>style.visibility</p:attrName>
                                        </p:attrNameLst>
                                      </p:cBhvr>
                                      <p:to>
                                        <p:strVal val="visible"/>
                                      </p:to>
                                    </p:set>
                                    <p:animEffect transition="in" filter="randombar(horizontal)">
                                      <p:cBhvr>
                                        <p:cTn id="10" dur="500"/>
                                        <p:tgtEl>
                                          <p:spTgt spid="60"/>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randombar(horizontal)">
                                      <p:cBhvr>
                                        <p:cTn id="15" dur="500"/>
                                        <p:tgtEl>
                                          <p:spTgt spid="20"/>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randombar(horizontal)">
                                      <p:cBhvr>
                                        <p:cTn id="18" dur="500"/>
                                        <p:tgtEl>
                                          <p:spTgt spid="23"/>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randombar(horizontal)">
                                      <p:cBhvr>
                                        <p:cTn id="21" dur="500"/>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randombar(horizontal)">
                                      <p:cBhvr>
                                        <p:cTn id="26" dur="500"/>
                                        <p:tgtEl>
                                          <p:spTgt spid="21"/>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randombar(horizontal)">
                                      <p:cBhvr>
                                        <p:cTn id="29" dur="500"/>
                                        <p:tgtEl>
                                          <p:spTgt spid="18"/>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randombar(horizontal)">
                                      <p:cBhvr>
                                        <p:cTn id="3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P spid="21" grpId="0" animBg="1"/>
      <p:bldP spid="22" grpId="0"/>
      <p:bldP spid="23" grpId="0" animBg="1"/>
      <p:bldP spid="26" grpId="0"/>
      <p:bldP spid="6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75695"/>
            <a:ext cx="3990109" cy="6005945"/>
          </a:xfrm>
        </p:spPr>
      </p:pic>
      <p:sp>
        <p:nvSpPr>
          <p:cNvPr id="18" name="Rectangle 7"/>
          <p:cNvSpPr>
            <a:spLocks noChangeArrowheads="1"/>
          </p:cNvSpPr>
          <p:nvPr/>
        </p:nvSpPr>
        <p:spPr bwMode="auto">
          <a:xfrm>
            <a:off x="4656867" y="4057650"/>
            <a:ext cx="7038218" cy="2023989"/>
          </a:xfrm>
          <a:prstGeom prst="rect">
            <a:avLst/>
          </a:prstGeom>
          <a:solidFill>
            <a:srgbClr val="FDBDC7">
              <a:alpha val="24000"/>
            </a:srgbClr>
          </a:solidFill>
          <a:ln w="9525">
            <a:solidFill>
              <a:srgbClr val="EAEAEA"/>
            </a:solidFill>
            <a:miter lim="800000"/>
          </a:ln>
        </p:spPr>
        <p:txBody>
          <a:bodyPr wrap="none" lIns="89414" tIns="44706" rIns="89414" bIns="44706"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sysClr val="windowText" lastClr="000000"/>
              </a:solidFill>
              <a:effectLst/>
              <a:uLnTx/>
              <a:uFillTx/>
              <a:latin typeface="Arial"/>
              <a:ea typeface="微软雅黑" panose="020B0503020204020204" pitchFamily="34" charset="-122"/>
            </a:endParaRPr>
          </a:p>
        </p:txBody>
      </p:sp>
      <p:sp>
        <p:nvSpPr>
          <p:cNvPr id="20" name="Rectangle 19"/>
          <p:cNvSpPr>
            <a:spLocks noChangeArrowheads="1"/>
          </p:cNvSpPr>
          <p:nvPr/>
        </p:nvSpPr>
        <p:spPr bwMode="auto">
          <a:xfrm>
            <a:off x="4721436" y="1571323"/>
            <a:ext cx="6973649" cy="1741275"/>
          </a:xfrm>
          <a:prstGeom prst="rect">
            <a:avLst/>
          </a:prstGeom>
          <a:solidFill>
            <a:srgbClr val="FDBDC7">
              <a:alpha val="24000"/>
            </a:srgbClr>
          </a:solidFill>
          <a:ln w="9525">
            <a:solidFill>
              <a:srgbClr val="EAEAEA"/>
            </a:solidFill>
            <a:miter lim="800000"/>
          </a:ln>
        </p:spPr>
        <p:txBody>
          <a:bodyPr wrap="none" lIns="89414" tIns="44706" rIns="89414" bIns="44706"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sysClr val="windowText" lastClr="000000"/>
              </a:solidFill>
              <a:effectLst/>
              <a:uLnTx/>
              <a:uFillTx/>
              <a:latin typeface="Arial"/>
              <a:ea typeface="微软雅黑" panose="020B0503020204020204" pitchFamily="34" charset="-122"/>
            </a:endParaRPr>
          </a:p>
        </p:txBody>
      </p:sp>
      <p:sp>
        <p:nvSpPr>
          <p:cNvPr id="21" name="Oval 38"/>
          <p:cNvSpPr>
            <a:spLocks noChangeArrowheads="1"/>
          </p:cNvSpPr>
          <p:nvPr/>
        </p:nvSpPr>
        <p:spPr bwMode="auto">
          <a:xfrm>
            <a:off x="3381152" y="4023596"/>
            <a:ext cx="2056919" cy="2079842"/>
          </a:xfrm>
          <a:prstGeom prst="ellipse">
            <a:avLst/>
          </a:prstGeom>
          <a:solidFill>
            <a:srgbClr val="96E5D8"/>
          </a:solidFill>
          <a:ln w="19050">
            <a:noFill/>
            <a:round/>
          </a:ln>
        </p:spPr>
        <p:txBody>
          <a:bodyPr wrap="none" lIns="89414" tIns="44706" rIns="89414" bIns="44706"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599" b="0" i="0" u="none" strike="noStrike" kern="0" cap="none" spc="0" normalizeH="0" baseline="0" noProof="0" dirty="0">
              <a:ln>
                <a:noFill/>
              </a:ln>
              <a:solidFill>
                <a:prstClr val="white"/>
              </a:solidFill>
              <a:effectLst/>
              <a:uLnTx/>
              <a:uFillTx/>
              <a:latin typeface="Arial"/>
              <a:ea typeface="微软雅黑" panose="020B0503020204020204" pitchFamily="34" charset="-122"/>
            </a:endParaRPr>
          </a:p>
        </p:txBody>
      </p:sp>
      <p:sp>
        <p:nvSpPr>
          <p:cNvPr id="22" name="矩形 12"/>
          <p:cNvSpPr/>
          <p:nvPr/>
        </p:nvSpPr>
        <p:spPr>
          <a:xfrm>
            <a:off x="5104422" y="1951734"/>
            <a:ext cx="6487214" cy="952060"/>
          </a:xfrm>
          <a:prstGeom prst="rect">
            <a:avLst/>
          </a:prstGeom>
        </p:spPr>
        <p:txBody>
          <a:bodyPr wrap="square" lIns="89414" tIns="44706" rIns="89414" bIns="44706" anchor="ctr">
            <a:spAutoFit/>
          </a:bodyPr>
          <a:lstStyle/>
          <a:p>
            <a:pPr algn="just">
              <a:defRPr/>
            </a:pPr>
            <a:r>
              <a:rPr lang="pt-BR" sz="2800" dirty="0">
                <a:latin typeface="Times New Roman" panose="02020603050405020304" pitchFamily="18" charset="0"/>
                <a:cs typeface="Times New Roman" panose="02020603050405020304" pitchFamily="18" charset="0"/>
              </a:rPr>
              <a:t>Góp phần quan trọng trong xoá nạn mù chữ cho đồng bào ta sau CMT8.1945.</a:t>
            </a:r>
            <a:endParaRPr lang="en-US" sz="2800" b="1" dirty="0">
              <a:solidFill>
                <a:srgbClr val="44546A">
                  <a:lumMod val="50000"/>
                </a:srgbClr>
              </a:solidFill>
              <a:latin typeface="Times New Roman" panose="02020603050405020304" pitchFamily="18" charset="0"/>
              <a:cs typeface="Times New Roman" panose="02020603050405020304" pitchFamily="18" charset="0"/>
            </a:endParaRPr>
          </a:p>
        </p:txBody>
      </p:sp>
      <p:sp>
        <p:nvSpPr>
          <p:cNvPr id="23" name="Oval 38"/>
          <p:cNvSpPr>
            <a:spLocks noChangeArrowheads="1"/>
          </p:cNvSpPr>
          <p:nvPr/>
        </p:nvSpPr>
        <p:spPr bwMode="auto">
          <a:xfrm>
            <a:off x="3273405" y="1366982"/>
            <a:ext cx="1879346" cy="2121563"/>
          </a:xfrm>
          <a:prstGeom prst="ellipse">
            <a:avLst/>
          </a:prstGeom>
          <a:solidFill>
            <a:srgbClr val="85C2F8"/>
          </a:solidFill>
          <a:ln w="19050">
            <a:noFill/>
            <a:round/>
          </a:ln>
        </p:spPr>
        <p:txBody>
          <a:bodyPr wrap="none" lIns="89414" tIns="44706" rIns="89414" bIns="44706"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599" b="0" i="0" u="none" strike="noStrike" kern="0" cap="none" spc="0" normalizeH="0" baseline="0" noProof="0" dirty="0">
              <a:ln>
                <a:noFill/>
              </a:ln>
              <a:solidFill>
                <a:prstClr val="white"/>
              </a:solidFill>
              <a:effectLst/>
              <a:uLnTx/>
              <a:uFillTx/>
              <a:latin typeface="Arial"/>
              <a:ea typeface="微软雅黑" panose="020B0503020204020204" pitchFamily="34" charset="-122"/>
            </a:endParaRPr>
          </a:p>
        </p:txBody>
      </p:sp>
      <p:sp>
        <p:nvSpPr>
          <p:cNvPr id="26" name="矩形 18"/>
          <p:cNvSpPr/>
          <p:nvPr/>
        </p:nvSpPr>
        <p:spPr>
          <a:xfrm>
            <a:off x="5438071" y="4222035"/>
            <a:ext cx="6289089" cy="1382947"/>
          </a:xfrm>
          <a:prstGeom prst="rect">
            <a:avLst/>
          </a:prstGeom>
        </p:spPr>
        <p:txBody>
          <a:bodyPr wrap="square" lIns="89414" tIns="44706" rIns="89414" bIns="44706" anchor="ctr">
            <a:spAutoFit/>
          </a:bodyPr>
          <a:lstStyle/>
          <a:p>
            <a:pPr algn="just"/>
            <a:r>
              <a:rPr lang="pt-BR" sz="2800" dirty="0">
                <a:latin typeface="Times New Roman" panose="02020603050405020304" pitchFamily="18" charset="0"/>
                <a:cs typeface="Times New Roman" panose="02020603050405020304" pitchFamily="18" charset="0"/>
              </a:rPr>
              <a:t>Được chọn là chữ viết chính thống của dân tộc Việt Nam từ sau CMT8.1945 đến nay.</a:t>
            </a:r>
            <a:endParaRPr lang="en-US" sz="2800" dirty="0">
              <a:latin typeface="Times New Roman" panose="02020603050405020304" pitchFamily="18" charset="0"/>
              <a:cs typeface="Times New Roman" panose="02020603050405020304" pitchFamily="18" charset="0"/>
            </a:endParaRPr>
          </a:p>
        </p:txBody>
      </p:sp>
      <p:grpSp>
        <p:nvGrpSpPr>
          <p:cNvPr id="45" name="组合 44">
            <a:extLst>
              <a:ext uri="{FF2B5EF4-FFF2-40B4-BE49-F238E27FC236}">
                <a16:creationId xmlns:a16="http://schemas.microsoft.com/office/drawing/2014/main" id="{5FD8C6BD-EA60-4DF2-A8DB-33B70553AA4F}"/>
              </a:ext>
            </a:extLst>
          </p:cNvPr>
          <p:cNvGrpSpPr/>
          <p:nvPr/>
        </p:nvGrpSpPr>
        <p:grpSpPr>
          <a:xfrm>
            <a:off x="298981" y="1083371"/>
            <a:ext cx="3082171" cy="5212432"/>
            <a:chOff x="3784479" y="941411"/>
            <a:chExt cx="1760338" cy="3563314"/>
          </a:xfrm>
        </p:grpSpPr>
        <p:sp>
          <p:nvSpPr>
            <p:cNvPr id="46" name="îṥļîḑé-Freeform: Shape 3">
              <a:extLst>
                <a:ext uri="{FF2B5EF4-FFF2-40B4-BE49-F238E27FC236}">
                  <a16:creationId xmlns:a16="http://schemas.microsoft.com/office/drawing/2014/main" id="{118205E4-0ABE-4EE9-8812-36A0A68051FE}"/>
                </a:ext>
              </a:extLst>
            </p:cNvPr>
            <p:cNvSpPr>
              <a:spLocks/>
            </p:cNvSpPr>
            <p:nvPr/>
          </p:nvSpPr>
          <p:spPr bwMode="auto">
            <a:xfrm>
              <a:off x="4406040" y="3631848"/>
              <a:ext cx="126781" cy="488048"/>
            </a:xfrm>
            <a:custGeom>
              <a:avLst/>
              <a:gdLst>
                <a:gd name="T0" fmla="*/ 32 w 65"/>
                <a:gd name="T1" fmla="*/ 0 h 251"/>
                <a:gd name="T2" fmla="*/ 0 w 65"/>
                <a:gd name="T3" fmla="*/ 33 h 251"/>
                <a:gd name="T4" fmla="*/ 32 w 65"/>
                <a:gd name="T5" fmla="*/ 251 h 251"/>
                <a:gd name="T6" fmla="*/ 65 w 65"/>
                <a:gd name="T7" fmla="*/ 33 h 251"/>
                <a:gd name="T8" fmla="*/ 32 w 65"/>
                <a:gd name="T9" fmla="*/ 0 h 251"/>
              </a:gdLst>
              <a:ahLst/>
              <a:cxnLst>
                <a:cxn ang="0">
                  <a:pos x="T0" y="T1"/>
                </a:cxn>
                <a:cxn ang="0">
                  <a:pos x="T2" y="T3"/>
                </a:cxn>
                <a:cxn ang="0">
                  <a:pos x="T4" y="T5"/>
                </a:cxn>
                <a:cxn ang="0">
                  <a:pos x="T6" y="T7"/>
                </a:cxn>
                <a:cxn ang="0">
                  <a:pos x="T8" y="T9"/>
                </a:cxn>
              </a:cxnLst>
              <a:rect l="0" t="0" r="r" b="b"/>
              <a:pathLst>
                <a:path w="65" h="251">
                  <a:moveTo>
                    <a:pt x="32" y="0"/>
                  </a:moveTo>
                  <a:cubicBezTo>
                    <a:pt x="14" y="0"/>
                    <a:pt x="0" y="15"/>
                    <a:pt x="0" y="33"/>
                  </a:cubicBezTo>
                  <a:cubicBezTo>
                    <a:pt x="0" y="51"/>
                    <a:pt x="32" y="251"/>
                    <a:pt x="32" y="251"/>
                  </a:cubicBezTo>
                  <a:cubicBezTo>
                    <a:pt x="32" y="251"/>
                    <a:pt x="65" y="51"/>
                    <a:pt x="65" y="33"/>
                  </a:cubicBezTo>
                  <a:cubicBezTo>
                    <a:pt x="65" y="15"/>
                    <a:pt x="50" y="0"/>
                    <a:pt x="32" y="0"/>
                  </a:cubicBezTo>
                </a:path>
              </a:pathLst>
            </a:custGeom>
            <a:solidFill>
              <a:srgbClr val="FEE680">
                <a:lumMod val="60000"/>
                <a:lumOff val="40000"/>
              </a:srgbClr>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47" name="îṥļîḑé-Freeform: Shape 4">
              <a:extLst>
                <a:ext uri="{FF2B5EF4-FFF2-40B4-BE49-F238E27FC236}">
                  <a16:creationId xmlns:a16="http://schemas.microsoft.com/office/drawing/2014/main" id="{89D8C831-59AD-4615-B0B3-9DFFB8569BAF}"/>
                </a:ext>
              </a:extLst>
            </p:cNvPr>
            <p:cNvSpPr>
              <a:spLocks/>
            </p:cNvSpPr>
            <p:nvPr/>
          </p:nvSpPr>
          <p:spPr bwMode="auto">
            <a:xfrm>
              <a:off x="4599014" y="4016677"/>
              <a:ext cx="125658" cy="488048"/>
            </a:xfrm>
            <a:custGeom>
              <a:avLst/>
              <a:gdLst>
                <a:gd name="T0" fmla="*/ 33 w 65"/>
                <a:gd name="T1" fmla="*/ 0 h 251"/>
                <a:gd name="T2" fmla="*/ 0 w 65"/>
                <a:gd name="T3" fmla="*/ 33 h 251"/>
                <a:gd name="T4" fmla="*/ 33 w 65"/>
                <a:gd name="T5" fmla="*/ 251 h 251"/>
                <a:gd name="T6" fmla="*/ 65 w 65"/>
                <a:gd name="T7" fmla="*/ 33 h 251"/>
                <a:gd name="T8" fmla="*/ 33 w 65"/>
                <a:gd name="T9" fmla="*/ 0 h 251"/>
              </a:gdLst>
              <a:ahLst/>
              <a:cxnLst>
                <a:cxn ang="0">
                  <a:pos x="T0" y="T1"/>
                </a:cxn>
                <a:cxn ang="0">
                  <a:pos x="T2" y="T3"/>
                </a:cxn>
                <a:cxn ang="0">
                  <a:pos x="T4" y="T5"/>
                </a:cxn>
                <a:cxn ang="0">
                  <a:pos x="T6" y="T7"/>
                </a:cxn>
                <a:cxn ang="0">
                  <a:pos x="T8" y="T9"/>
                </a:cxn>
              </a:cxnLst>
              <a:rect l="0" t="0" r="r" b="b"/>
              <a:pathLst>
                <a:path w="65" h="251">
                  <a:moveTo>
                    <a:pt x="33" y="0"/>
                  </a:moveTo>
                  <a:cubicBezTo>
                    <a:pt x="15" y="0"/>
                    <a:pt x="0" y="15"/>
                    <a:pt x="0" y="33"/>
                  </a:cubicBezTo>
                  <a:cubicBezTo>
                    <a:pt x="0" y="51"/>
                    <a:pt x="33" y="251"/>
                    <a:pt x="33" y="251"/>
                  </a:cubicBezTo>
                  <a:cubicBezTo>
                    <a:pt x="33" y="251"/>
                    <a:pt x="65" y="51"/>
                    <a:pt x="65" y="33"/>
                  </a:cubicBezTo>
                  <a:cubicBezTo>
                    <a:pt x="65" y="15"/>
                    <a:pt x="51" y="0"/>
                    <a:pt x="33" y="0"/>
                  </a:cubicBezTo>
                </a:path>
              </a:pathLst>
            </a:custGeom>
            <a:solidFill>
              <a:srgbClr val="FEE680"/>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48" name="îṥļîḑé-Freeform: Shape 5">
              <a:extLst>
                <a:ext uri="{FF2B5EF4-FFF2-40B4-BE49-F238E27FC236}">
                  <a16:creationId xmlns:a16="http://schemas.microsoft.com/office/drawing/2014/main" id="{C953DCB6-B0D9-4B43-82E0-72466FA88FBC}"/>
                </a:ext>
              </a:extLst>
            </p:cNvPr>
            <p:cNvSpPr>
              <a:spLocks/>
            </p:cNvSpPr>
            <p:nvPr/>
          </p:nvSpPr>
          <p:spPr bwMode="auto">
            <a:xfrm>
              <a:off x="4800967" y="3695799"/>
              <a:ext cx="126781" cy="485804"/>
            </a:xfrm>
            <a:custGeom>
              <a:avLst/>
              <a:gdLst>
                <a:gd name="T0" fmla="*/ 33 w 65"/>
                <a:gd name="T1" fmla="*/ 0 h 250"/>
                <a:gd name="T2" fmla="*/ 0 w 65"/>
                <a:gd name="T3" fmla="*/ 32 h 250"/>
                <a:gd name="T4" fmla="*/ 33 w 65"/>
                <a:gd name="T5" fmla="*/ 250 h 250"/>
                <a:gd name="T6" fmla="*/ 65 w 65"/>
                <a:gd name="T7" fmla="*/ 32 h 250"/>
                <a:gd name="T8" fmla="*/ 33 w 65"/>
                <a:gd name="T9" fmla="*/ 0 h 250"/>
              </a:gdLst>
              <a:ahLst/>
              <a:cxnLst>
                <a:cxn ang="0">
                  <a:pos x="T0" y="T1"/>
                </a:cxn>
                <a:cxn ang="0">
                  <a:pos x="T2" y="T3"/>
                </a:cxn>
                <a:cxn ang="0">
                  <a:pos x="T4" y="T5"/>
                </a:cxn>
                <a:cxn ang="0">
                  <a:pos x="T6" y="T7"/>
                </a:cxn>
                <a:cxn ang="0">
                  <a:pos x="T8" y="T9"/>
                </a:cxn>
              </a:cxnLst>
              <a:rect l="0" t="0" r="r" b="b"/>
              <a:pathLst>
                <a:path w="65" h="250">
                  <a:moveTo>
                    <a:pt x="33" y="0"/>
                  </a:moveTo>
                  <a:cubicBezTo>
                    <a:pt x="15" y="0"/>
                    <a:pt x="0" y="14"/>
                    <a:pt x="0" y="32"/>
                  </a:cubicBezTo>
                  <a:cubicBezTo>
                    <a:pt x="0" y="50"/>
                    <a:pt x="33" y="250"/>
                    <a:pt x="33" y="250"/>
                  </a:cubicBezTo>
                  <a:cubicBezTo>
                    <a:pt x="33" y="250"/>
                    <a:pt x="65" y="50"/>
                    <a:pt x="65" y="32"/>
                  </a:cubicBezTo>
                  <a:cubicBezTo>
                    <a:pt x="65" y="14"/>
                    <a:pt x="51" y="0"/>
                    <a:pt x="33" y="0"/>
                  </a:cubicBezTo>
                </a:path>
              </a:pathLst>
            </a:custGeom>
            <a:solidFill>
              <a:srgbClr val="FEE680"/>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grpSp>
          <p:nvGrpSpPr>
            <p:cNvPr id="49" name="Group 6">
              <a:extLst>
                <a:ext uri="{FF2B5EF4-FFF2-40B4-BE49-F238E27FC236}">
                  <a16:creationId xmlns:a16="http://schemas.microsoft.com/office/drawing/2014/main" id="{B6F52E6F-E213-42A0-AE06-6BE18E6D0BD1}"/>
                </a:ext>
              </a:extLst>
            </p:cNvPr>
            <p:cNvGrpSpPr/>
            <p:nvPr/>
          </p:nvGrpSpPr>
          <p:grpSpPr>
            <a:xfrm>
              <a:off x="3784479" y="941411"/>
              <a:ext cx="1760338" cy="2991111"/>
              <a:chOff x="4892675" y="1532964"/>
              <a:chExt cx="2490788" cy="4232276"/>
            </a:xfrm>
          </p:grpSpPr>
          <p:sp>
            <p:nvSpPr>
              <p:cNvPr id="50" name="îṥļîḑé-Rectangle 7">
                <a:extLst>
                  <a:ext uri="{FF2B5EF4-FFF2-40B4-BE49-F238E27FC236}">
                    <a16:creationId xmlns:a16="http://schemas.microsoft.com/office/drawing/2014/main" id="{FE4B3294-7CC7-4645-B178-41F7ED28AB1D}"/>
                  </a:ext>
                </a:extLst>
              </p:cNvPr>
              <p:cNvSpPr>
                <a:spLocks/>
              </p:cNvSpPr>
              <p:nvPr/>
            </p:nvSpPr>
            <p:spPr bwMode="auto">
              <a:xfrm>
                <a:off x="5783263" y="5054039"/>
                <a:ext cx="709613" cy="236538"/>
              </a:xfrm>
              <a:prstGeom prst="rect">
                <a:avLst/>
              </a:prstGeom>
              <a:solidFill>
                <a:sysClr val="window" lastClr="FFFFFF">
                  <a:lumMod val="85000"/>
                </a:sysClr>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51" name="îṥļîḑé-Rectangle 8">
                <a:extLst>
                  <a:ext uri="{FF2B5EF4-FFF2-40B4-BE49-F238E27FC236}">
                    <a16:creationId xmlns:a16="http://schemas.microsoft.com/office/drawing/2014/main" id="{6C4F09A9-D9E7-4855-9718-9F99F0A439D9}"/>
                  </a:ext>
                </a:extLst>
              </p:cNvPr>
              <p:cNvSpPr>
                <a:spLocks/>
              </p:cNvSpPr>
              <p:nvPr/>
            </p:nvSpPr>
            <p:spPr bwMode="auto">
              <a:xfrm>
                <a:off x="5783263" y="5054039"/>
                <a:ext cx="355600" cy="236538"/>
              </a:xfrm>
              <a:prstGeom prst="rect">
                <a:avLst/>
              </a:prstGeom>
              <a:solidFill>
                <a:sysClr val="window" lastClr="FFFFFF">
                  <a:lumMod val="95000"/>
                </a:sysClr>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52" name="îṥļîḑé-Freeform: Shape 9">
                <a:extLst>
                  <a:ext uri="{FF2B5EF4-FFF2-40B4-BE49-F238E27FC236}">
                    <a16:creationId xmlns:a16="http://schemas.microsoft.com/office/drawing/2014/main" id="{AD42D306-2C3A-4276-8F8B-B5581CCF3BCE}"/>
                  </a:ext>
                </a:extLst>
              </p:cNvPr>
              <p:cNvSpPr>
                <a:spLocks/>
              </p:cNvSpPr>
              <p:nvPr/>
            </p:nvSpPr>
            <p:spPr bwMode="auto">
              <a:xfrm>
                <a:off x="4892675" y="4066614"/>
                <a:ext cx="2490788" cy="1693863"/>
              </a:xfrm>
              <a:custGeom>
                <a:avLst/>
                <a:gdLst>
                  <a:gd name="T0" fmla="*/ 452 w 904"/>
                  <a:gd name="T1" fmla="*/ 329 h 616"/>
                  <a:gd name="T2" fmla="*/ 873 w 904"/>
                  <a:gd name="T3" fmla="*/ 616 h 616"/>
                  <a:gd name="T4" fmla="*/ 904 w 904"/>
                  <a:gd name="T5" fmla="*/ 452 h 616"/>
                  <a:gd name="T6" fmla="*/ 452 w 904"/>
                  <a:gd name="T7" fmla="*/ 0 h 616"/>
                  <a:gd name="T8" fmla="*/ 0 w 904"/>
                  <a:gd name="T9" fmla="*/ 452 h 616"/>
                  <a:gd name="T10" fmla="*/ 31 w 904"/>
                  <a:gd name="T11" fmla="*/ 616 h 616"/>
                  <a:gd name="T12" fmla="*/ 452 w 904"/>
                  <a:gd name="T13" fmla="*/ 329 h 616"/>
                </a:gdLst>
                <a:ahLst/>
                <a:cxnLst>
                  <a:cxn ang="0">
                    <a:pos x="T0" y="T1"/>
                  </a:cxn>
                  <a:cxn ang="0">
                    <a:pos x="T2" y="T3"/>
                  </a:cxn>
                  <a:cxn ang="0">
                    <a:pos x="T4" y="T5"/>
                  </a:cxn>
                  <a:cxn ang="0">
                    <a:pos x="T6" y="T7"/>
                  </a:cxn>
                  <a:cxn ang="0">
                    <a:pos x="T8" y="T9"/>
                  </a:cxn>
                  <a:cxn ang="0">
                    <a:pos x="T10" y="T11"/>
                  </a:cxn>
                  <a:cxn ang="0">
                    <a:pos x="T12" y="T13"/>
                  </a:cxn>
                </a:cxnLst>
                <a:rect l="0" t="0" r="r" b="b"/>
                <a:pathLst>
                  <a:path w="904" h="616">
                    <a:moveTo>
                      <a:pt x="452" y="329"/>
                    </a:moveTo>
                    <a:cubicBezTo>
                      <a:pt x="644" y="329"/>
                      <a:pt x="807" y="448"/>
                      <a:pt x="873" y="616"/>
                    </a:cubicBezTo>
                    <a:cubicBezTo>
                      <a:pt x="893" y="566"/>
                      <a:pt x="904" y="510"/>
                      <a:pt x="904" y="452"/>
                    </a:cubicBezTo>
                    <a:cubicBezTo>
                      <a:pt x="904" y="203"/>
                      <a:pt x="702" y="0"/>
                      <a:pt x="452" y="0"/>
                    </a:cubicBezTo>
                    <a:cubicBezTo>
                      <a:pt x="203" y="0"/>
                      <a:pt x="0" y="203"/>
                      <a:pt x="0" y="452"/>
                    </a:cubicBezTo>
                    <a:cubicBezTo>
                      <a:pt x="0" y="510"/>
                      <a:pt x="11" y="566"/>
                      <a:pt x="31" y="616"/>
                    </a:cubicBezTo>
                    <a:cubicBezTo>
                      <a:pt x="97" y="448"/>
                      <a:pt x="260" y="329"/>
                      <a:pt x="452" y="329"/>
                    </a:cubicBezTo>
                    <a:close/>
                  </a:path>
                </a:pathLst>
              </a:custGeom>
              <a:solidFill>
                <a:srgbClr val="FEE680">
                  <a:lumMod val="60000"/>
                  <a:lumOff val="40000"/>
                </a:srgbClr>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53" name="îṥļîḑé-Freeform: Shape 10">
                <a:extLst>
                  <a:ext uri="{FF2B5EF4-FFF2-40B4-BE49-F238E27FC236}">
                    <a16:creationId xmlns:a16="http://schemas.microsoft.com/office/drawing/2014/main" id="{4468EC02-C2B0-4479-9D53-12159FB2C78E}"/>
                  </a:ext>
                </a:extLst>
              </p:cNvPr>
              <p:cNvSpPr>
                <a:spLocks/>
              </p:cNvSpPr>
              <p:nvPr/>
            </p:nvSpPr>
            <p:spPr bwMode="auto">
              <a:xfrm>
                <a:off x="6454775" y="4107889"/>
                <a:ext cx="928688" cy="1652588"/>
              </a:xfrm>
              <a:custGeom>
                <a:avLst/>
                <a:gdLst>
                  <a:gd name="T0" fmla="*/ 0 w 337"/>
                  <a:gd name="T1" fmla="*/ 0 h 601"/>
                  <a:gd name="T2" fmla="*/ 0 w 337"/>
                  <a:gd name="T3" fmla="*/ 329 h 601"/>
                  <a:gd name="T4" fmla="*/ 306 w 337"/>
                  <a:gd name="T5" fmla="*/ 601 h 601"/>
                  <a:gd name="T6" fmla="*/ 337 w 337"/>
                  <a:gd name="T7" fmla="*/ 437 h 601"/>
                  <a:gd name="T8" fmla="*/ 0 w 337"/>
                  <a:gd name="T9" fmla="*/ 0 h 601"/>
                </a:gdLst>
                <a:ahLst/>
                <a:cxnLst>
                  <a:cxn ang="0">
                    <a:pos x="T0" y="T1"/>
                  </a:cxn>
                  <a:cxn ang="0">
                    <a:pos x="T2" y="T3"/>
                  </a:cxn>
                  <a:cxn ang="0">
                    <a:pos x="T4" y="T5"/>
                  </a:cxn>
                  <a:cxn ang="0">
                    <a:pos x="T6" y="T7"/>
                  </a:cxn>
                  <a:cxn ang="0">
                    <a:pos x="T8" y="T9"/>
                  </a:cxn>
                </a:cxnLst>
                <a:rect l="0" t="0" r="r" b="b"/>
                <a:pathLst>
                  <a:path w="337" h="601">
                    <a:moveTo>
                      <a:pt x="0" y="0"/>
                    </a:moveTo>
                    <a:cubicBezTo>
                      <a:pt x="0" y="329"/>
                      <a:pt x="0" y="329"/>
                      <a:pt x="0" y="329"/>
                    </a:cubicBezTo>
                    <a:cubicBezTo>
                      <a:pt x="140" y="366"/>
                      <a:pt x="254" y="468"/>
                      <a:pt x="306" y="601"/>
                    </a:cubicBezTo>
                    <a:cubicBezTo>
                      <a:pt x="326" y="551"/>
                      <a:pt x="337" y="495"/>
                      <a:pt x="337" y="437"/>
                    </a:cubicBezTo>
                    <a:cubicBezTo>
                      <a:pt x="337" y="228"/>
                      <a:pt x="194" y="51"/>
                      <a:pt x="0" y="0"/>
                    </a:cubicBezTo>
                    <a:close/>
                  </a:path>
                </a:pathLst>
              </a:custGeom>
              <a:solidFill>
                <a:srgbClr val="FEE680"/>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54" name="îṥļîḑé-Freeform: Shape 11">
                <a:extLst>
                  <a:ext uri="{FF2B5EF4-FFF2-40B4-BE49-F238E27FC236}">
                    <a16:creationId xmlns:a16="http://schemas.microsoft.com/office/drawing/2014/main" id="{8C1CF87B-8C5C-4020-97FE-C4BEDEF68E5A}"/>
                  </a:ext>
                </a:extLst>
              </p:cNvPr>
              <p:cNvSpPr>
                <a:spLocks/>
              </p:cNvSpPr>
              <p:nvPr/>
            </p:nvSpPr>
            <p:spPr bwMode="auto">
              <a:xfrm>
                <a:off x="5368925" y="1532964"/>
                <a:ext cx="1538288" cy="3667125"/>
              </a:xfrm>
              <a:custGeom>
                <a:avLst/>
                <a:gdLst>
                  <a:gd name="T0" fmla="*/ 279 w 558"/>
                  <a:gd name="T1" fmla="*/ 1309 h 1333"/>
                  <a:gd name="T2" fmla="*/ 438 w 558"/>
                  <a:gd name="T3" fmla="*/ 1333 h 1333"/>
                  <a:gd name="T4" fmla="*/ 558 w 558"/>
                  <a:gd name="T5" fmla="*/ 774 h 1333"/>
                  <a:gd name="T6" fmla="*/ 279 w 558"/>
                  <a:gd name="T7" fmla="*/ 0 h 1333"/>
                  <a:gd name="T8" fmla="*/ 0 w 558"/>
                  <a:gd name="T9" fmla="*/ 774 h 1333"/>
                  <a:gd name="T10" fmla="*/ 120 w 558"/>
                  <a:gd name="T11" fmla="*/ 1333 h 1333"/>
                  <a:gd name="T12" fmla="*/ 279 w 558"/>
                  <a:gd name="T13" fmla="*/ 1309 h 1333"/>
                </a:gdLst>
                <a:ahLst/>
                <a:cxnLst>
                  <a:cxn ang="0">
                    <a:pos x="T0" y="T1"/>
                  </a:cxn>
                  <a:cxn ang="0">
                    <a:pos x="T2" y="T3"/>
                  </a:cxn>
                  <a:cxn ang="0">
                    <a:pos x="T4" y="T5"/>
                  </a:cxn>
                  <a:cxn ang="0">
                    <a:pos x="T6" y="T7"/>
                  </a:cxn>
                  <a:cxn ang="0">
                    <a:pos x="T8" y="T9"/>
                  </a:cxn>
                  <a:cxn ang="0">
                    <a:pos x="T10" y="T11"/>
                  </a:cxn>
                  <a:cxn ang="0">
                    <a:pos x="T12" y="T13"/>
                  </a:cxn>
                </a:cxnLst>
                <a:rect l="0" t="0" r="r" b="b"/>
                <a:pathLst>
                  <a:path w="558" h="1333">
                    <a:moveTo>
                      <a:pt x="279" y="1309"/>
                    </a:moveTo>
                    <a:cubicBezTo>
                      <a:pt x="335" y="1309"/>
                      <a:pt x="388" y="1317"/>
                      <a:pt x="438" y="1333"/>
                    </a:cubicBezTo>
                    <a:cubicBezTo>
                      <a:pt x="513" y="1182"/>
                      <a:pt x="558" y="987"/>
                      <a:pt x="558" y="774"/>
                    </a:cubicBezTo>
                    <a:cubicBezTo>
                      <a:pt x="558" y="436"/>
                      <a:pt x="445" y="143"/>
                      <a:pt x="279" y="0"/>
                    </a:cubicBezTo>
                    <a:cubicBezTo>
                      <a:pt x="113" y="143"/>
                      <a:pt x="0" y="436"/>
                      <a:pt x="0" y="774"/>
                    </a:cubicBezTo>
                    <a:cubicBezTo>
                      <a:pt x="0" y="987"/>
                      <a:pt x="45" y="1182"/>
                      <a:pt x="120" y="1333"/>
                    </a:cubicBezTo>
                    <a:cubicBezTo>
                      <a:pt x="170" y="1317"/>
                      <a:pt x="223" y="1309"/>
                      <a:pt x="279" y="1309"/>
                    </a:cubicBezTo>
                    <a:close/>
                  </a:path>
                </a:pathLst>
              </a:custGeom>
              <a:solidFill>
                <a:srgbClr val="BE8BE2">
                  <a:lumMod val="60000"/>
                  <a:lumOff val="40000"/>
                </a:srgbClr>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55" name="îṥļîḑé-Freeform: Shape 12">
                <a:extLst>
                  <a:ext uri="{FF2B5EF4-FFF2-40B4-BE49-F238E27FC236}">
                    <a16:creationId xmlns:a16="http://schemas.microsoft.com/office/drawing/2014/main" id="{5D1A28F1-DE3F-48F1-8339-E15B67FB0D6C}"/>
                  </a:ext>
                </a:extLst>
              </p:cNvPr>
              <p:cNvSpPr>
                <a:spLocks/>
              </p:cNvSpPr>
              <p:nvPr/>
            </p:nvSpPr>
            <p:spPr bwMode="auto">
              <a:xfrm>
                <a:off x="6132513" y="1532964"/>
                <a:ext cx="774700" cy="3667125"/>
              </a:xfrm>
              <a:custGeom>
                <a:avLst/>
                <a:gdLst>
                  <a:gd name="T0" fmla="*/ 2 w 281"/>
                  <a:gd name="T1" fmla="*/ 0 h 1333"/>
                  <a:gd name="T2" fmla="*/ 0 w 281"/>
                  <a:gd name="T3" fmla="*/ 1 h 1333"/>
                  <a:gd name="T4" fmla="*/ 0 w 281"/>
                  <a:gd name="T5" fmla="*/ 1309 h 1333"/>
                  <a:gd name="T6" fmla="*/ 2 w 281"/>
                  <a:gd name="T7" fmla="*/ 1309 h 1333"/>
                  <a:gd name="T8" fmla="*/ 161 w 281"/>
                  <a:gd name="T9" fmla="*/ 1333 h 1333"/>
                  <a:gd name="T10" fmla="*/ 281 w 281"/>
                  <a:gd name="T11" fmla="*/ 774 h 1333"/>
                  <a:gd name="T12" fmla="*/ 2 w 281"/>
                  <a:gd name="T13" fmla="*/ 0 h 1333"/>
                </a:gdLst>
                <a:ahLst/>
                <a:cxnLst>
                  <a:cxn ang="0">
                    <a:pos x="T0" y="T1"/>
                  </a:cxn>
                  <a:cxn ang="0">
                    <a:pos x="T2" y="T3"/>
                  </a:cxn>
                  <a:cxn ang="0">
                    <a:pos x="T4" y="T5"/>
                  </a:cxn>
                  <a:cxn ang="0">
                    <a:pos x="T6" y="T7"/>
                  </a:cxn>
                  <a:cxn ang="0">
                    <a:pos x="T8" y="T9"/>
                  </a:cxn>
                  <a:cxn ang="0">
                    <a:pos x="T10" y="T11"/>
                  </a:cxn>
                  <a:cxn ang="0">
                    <a:pos x="T12" y="T13"/>
                  </a:cxn>
                </a:cxnLst>
                <a:rect l="0" t="0" r="r" b="b"/>
                <a:pathLst>
                  <a:path w="281" h="1333">
                    <a:moveTo>
                      <a:pt x="2" y="0"/>
                    </a:moveTo>
                    <a:cubicBezTo>
                      <a:pt x="1" y="0"/>
                      <a:pt x="1" y="1"/>
                      <a:pt x="0" y="1"/>
                    </a:cubicBezTo>
                    <a:cubicBezTo>
                      <a:pt x="0" y="1309"/>
                      <a:pt x="0" y="1309"/>
                      <a:pt x="0" y="1309"/>
                    </a:cubicBezTo>
                    <a:cubicBezTo>
                      <a:pt x="1" y="1309"/>
                      <a:pt x="1" y="1309"/>
                      <a:pt x="2" y="1309"/>
                    </a:cubicBezTo>
                    <a:cubicBezTo>
                      <a:pt x="58" y="1309"/>
                      <a:pt x="111" y="1317"/>
                      <a:pt x="161" y="1333"/>
                    </a:cubicBezTo>
                    <a:cubicBezTo>
                      <a:pt x="236" y="1182"/>
                      <a:pt x="281" y="987"/>
                      <a:pt x="281" y="774"/>
                    </a:cubicBezTo>
                    <a:cubicBezTo>
                      <a:pt x="281" y="436"/>
                      <a:pt x="168" y="143"/>
                      <a:pt x="2" y="0"/>
                    </a:cubicBezTo>
                    <a:close/>
                  </a:path>
                </a:pathLst>
              </a:custGeom>
              <a:solidFill>
                <a:srgbClr val="BE8BE2"/>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56" name="îṥļîḑé-Freeform: Shape 13">
                <a:extLst>
                  <a:ext uri="{FF2B5EF4-FFF2-40B4-BE49-F238E27FC236}">
                    <a16:creationId xmlns:a16="http://schemas.microsoft.com/office/drawing/2014/main" id="{82B99E44-1836-4519-A032-092E9D257E1B}"/>
                  </a:ext>
                </a:extLst>
              </p:cNvPr>
              <p:cNvSpPr>
                <a:spLocks/>
              </p:cNvSpPr>
              <p:nvPr/>
            </p:nvSpPr>
            <p:spPr bwMode="auto">
              <a:xfrm>
                <a:off x="5570538" y="1532964"/>
                <a:ext cx="1135063" cy="900113"/>
              </a:xfrm>
              <a:custGeom>
                <a:avLst/>
                <a:gdLst>
                  <a:gd name="T0" fmla="*/ 206 w 412"/>
                  <a:gd name="T1" fmla="*/ 320 h 327"/>
                  <a:gd name="T2" fmla="*/ 412 w 412"/>
                  <a:gd name="T3" fmla="*/ 327 h 327"/>
                  <a:gd name="T4" fmla="*/ 206 w 412"/>
                  <a:gd name="T5" fmla="*/ 0 h 327"/>
                  <a:gd name="T6" fmla="*/ 0 w 412"/>
                  <a:gd name="T7" fmla="*/ 327 h 327"/>
                  <a:gd name="T8" fmla="*/ 206 w 412"/>
                  <a:gd name="T9" fmla="*/ 320 h 327"/>
                </a:gdLst>
                <a:ahLst/>
                <a:cxnLst>
                  <a:cxn ang="0">
                    <a:pos x="T0" y="T1"/>
                  </a:cxn>
                  <a:cxn ang="0">
                    <a:pos x="T2" y="T3"/>
                  </a:cxn>
                  <a:cxn ang="0">
                    <a:pos x="T4" y="T5"/>
                  </a:cxn>
                  <a:cxn ang="0">
                    <a:pos x="T6" y="T7"/>
                  </a:cxn>
                  <a:cxn ang="0">
                    <a:pos x="T8" y="T9"/>
                  </a:cxn>
                </a:cxnLst>
                <a:rect l="0" t="0" r="r" b="b"/>
                <a:pathLst>
                  <a:path w="412" h="327">
                    <a:moveTo>
                      <a:pt x="206" y="320"/>
                    </a:moveTo>
                    <a:cubicBezTo>
                      <a:pt x="276" y="320"/>
                      <a:pt x="345" y="322"/>
                      <a:pt x="412" y="327"/>
                    </a:cubicBezTo>
                    <a:cubicBezTo>
                      <a:pt x="363" y="188"/>
                      <a:pt x="291" y="74"/>
                      <a:pt x="206" y="0"/>
                    </a:cubicBezTo>
                    <a:cubicBezTo>
                      <a:pt x="121" y="74"/>
                      <a:pt x="49" y="188"/>
                      <a:pt x="0" y="327"/>
                    </a:cubicBezTo>
                    <a:cubicBezTo>
                      <a:pt x="67" y="322"/>
                      <a:pt x="136" y="320"/>
                      <a:pt x="206" y="320"/>
                    </a:cubicBezTo>
                    <a:close/>
                  </a:path>
                </a:pathLst>
              </a:custGeom>
              <a:solidFill>
                <a:srgbClr val="85C2F8">
                  <a:lumMod val="60000"/>
                  <a:lumOff val="40000"/>
                </a:srgbClr>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57" name="îṥļîḑé-Freeform: Shape 14">
                <a:extLst>
                  <a:ext uri="{FF2B5EF4-FFF2-40B4-BE49-F238E27FC236}">
                    <a16:creationId xmlns:a16="http://schemas.microsoft.com/office/drawing/2014/main" id="{92E25772-6568-4295-B23B-95A838D16001}"/>
                  </a:ext>
                </a:extLst>
              </p:cNvPr>
              <p:cNvSpPr>
                <a:spLocks/>
              </p:cNvSpPr>
              <p:nvPr/>
            </p:nvSpPr>
            <p:spPr bwMode="auto">
              <a:xfrm>
                <a:off x="6132513" y="1532964"/>
                <a:ext cx="573088" cy="900113"/>
              </a:xfrm>
              <a:custGeom>
                <a:avLst/>
                <a:gdLst>
                  <a:gd name="T0" fmla="*/ 0 w 208"/>
                  <a:gd name="T1" fmla="*/ 1 h 327"/>
                  <a:gd name="T2" fmla="*/ 0 w 208"/>
                  <a:gd name="T3" fmla="*/ 320 h 327"/>
                  <a:gd name="T4" fmla="*/ 2 w 208"/>
                  <a:gd name="T5" fmla="*/ 320 h 327"/>
                  <a:gd name="T6" fmla="*/ 208 w 208"/>
                  <a:gd name="T7" fmla="*/ 327 h 327"/>
                  <a:gd name="T8" fmla="*/ 2 w 208"/>
                  <a:gd name="T9" fmla="*/ 0 h 327"/>
                  <a:gd name="T10" fmla="*/ 0 w 208"/>
                  <a:gd name="T11" fmla="*/ 1 h 327"/>
                </a:gdLst>
                <a:ahLst/>
                <a:cxnLst>
                  <a:cxn ang="0">
                    <a:pos x="T0" y="T1"/>
                  </a:cxn>
                  <a:cxn ang="0">
                    <a:pos x="T2" y="T3"/>
                  </a:cxn>
                  <a:cxn ang="0">
                    <a:pos x="T4" y="T5"/>
                  </a:cxn>
                  <a:cxn ang="0">
                    <a:pos x="T6" y="T7"/>
                  </a:cxn>
                  <a:cxn ang="0">
                    <a:pos x="T8" y="T9"/>
                  </a:cxn>
                  <a:cxn ang="0">
                    <a:pos x="T10" y="T11"/>
                  </a:cxn>
                </a:cxnLst>
                <a:rect l="0" t="0" r="r" b="b"/>
                <a:pathLst>
                  <a:path w="208" h="327">
                    <a:moveTo>
                      <a:pt x="0" y="1"/>
                    </a:moveTo>
                    <a:cubicBezTo>
                      <a:pt x="0" y="320"/>
                      <a:pt x="0" y="320"/>
                      <a:pt x="0" y="320"/>
                    </a:cubicBezTo>
                    <a:cubicBezTo>
                      <a:pt x="1" y="320"/>
                      <a:pt x="1" y="320"/>
                      <a:pt x="2" y="320"/>
                    </a:cubicBezTo>
                    <a:cubicBezTo>
                      <a:pt x="72" y="320"/>
                      <a:pt x="141" y="322"/>
                      <a:pt x="208" y="327"/>
                    </a:cubicBezTo>
                    <a:cubicBezTo>
                      <a:pt x="159" y="188"/>
                      <a:pt x="87" y="74"/>
                      <a:pt x="2" y="0"/>
                    </a:cubicBezTo>
                    <a:cubicBezTo>
                      <a:pt x="1" y="0"/>
                      <a:pt x="1" y="1"/>
                      <a:pt x="0" y="1"/>
                    </a:cubicBezTo>
                    <a:close/>
                  </a:path>
                </a:pathLst>
              </a:custGeom>
              <a:solidFill>
                <a:srgbClr val="85C2F8"/>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58" name="îṥļîḑé-Freeform: Shape 15">
                <a:extLst>
                  <a:ext uri="{FF2B5EF4-FFF2-40B4-BE49-F238E27FC236}">
                    <a16:creationId xmlns:a16="http://schemas.microsoft.com/office/drawing/2014/main" id="{8CE72536-6F9E-4058-933A-C194A42C575A}"/>
                  </a:ext>
                </a:extLst>
              </p:cNvPr>
              <p:cNvSpPr>
                <a:spLocks/>
              </p:cNvSpPr>
              <p:nvPr/>
            </p:nvSpPr>
            <p:spPr bwMode="auto">
              <a:xfrm>
                <a:off x="5972175" y="3992002"/>
                <a:ext cx="331788" cy="1773238"/>
              </a:xfrm>
              <a:custGeom>
                <a:avLst/>
                <a:gdLst>
                  <a:gd name="T0" fmla="*/ 60 w 120"/>
                  <a:gd name="T1" fmla="*/ 0 h 645"/>
                  <a:gd name="T2" fmla="*/ 0 w 120"/>
                  <a:gd name="T3" fmla="*/ 322 h 645"/>
                  <a:gd name="T4" fmla="*/ 60 w 120"/>
                  <a:gd name="T5" fmla="*/ 645 h 645"/>
                  <a:gd name="T6" fmla="*/ 120 w 120"/>
                  <a:gd name="T7" fmla="*/ 322 h 645"/>
                  <a:gd name="T8" fmla="*/ 60 w 120"/>
                  <a:gd name="T9" fmla="*/ 0 h 645"/>
                </a:gdLst>
                <a:ahLst/>
                <a:cxnLst>
                  <a:cxn ang="0">
                    <a:pos x="T0" y="T1"/>
                  </a:cxn>
                  <a:cxn ang="0">
                    <a:pos x="T2" y="T3"/>
                  </a:cxn>
                  <a:cxn ang="0">
                    <a:pos x="T4" y="T5"/>
                  </a:cxn>
                  <a:cxn ang="0">
                    <a:pos x="T6" y="T7"/>
                  </a:cxn>
                  <a:cxn ang="0">
                    <a:pos x="T8" y="T9"/>
                  </a:cxn>
                </a:cxnLst>
                <a:rect l="0" t="0" r="r" b="b"/>
                <a:pathLst>
                  <a:path w="120" h="645">
                    <a:moveTo>
                      <a:pt x="60" y="0"/>
                    </a:moveTo>
                    <a:cubicBezTo>
                      <a:pt x="24" y="60"/>
                      <a:pt x="0" y="182"/>
                      <a:pt x="0" y="322"/>
                    </a:cubicBezTo>
                    <a:cubicBezTo>
                      <a:pt x="0" y="463"/>
                      <a:pt x="24" y="585"/>
                      <a:pt x="60" y="645"/>
                    </a:cubicBezTo>
                    <a:cubicBezTo>
                      <a:pt x="96" y="585"/>
                      <a:pt x="120" y="463"/>
                      <a:pt x="120" y="322"/>
                    </a:cubicBezTo>
                    <a:cubicBezTo>
                      <a:pt x="120" y="182"/>
                      <a:pt x="96" y="60"/>
                      <a:pt x="60" y="0"/>
                    </a:cubicBezTo>
                    <a:close/>
                  </a:path>
                </a:pathLst>
              </a:custGeom>
              <a:solidFill>
                <a:srgbClr val="FEE680">
                  <a:lumMod val="60000"/>
                  <a:lumOff val="40000"/>
                </a:srgbClr>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59" name="îṥļîḑé-Freeform: Shape 16">
                <a:extLst>
                  <a:ext uri="{FF2B5EF4-FFF2-40B4-BE49-F238E27FC236}">
                    <a16:creationId xmlns:a16="http://schemas.microsoft.com/office/drawing/2014/main" id="{CF809F70-FC16-491B-B3F9-95BE659E059E}"/>
                  </a:ext>
                </a:extLst>
              </p:cNvPr>
              <p:cNvSpPr>
                <a:spLocks/>
              </p:cNvSpPr>
              <p:nvPr/>
            </p:nvSpPr>
            <p:spPr bwMode="auto">
              <a:xfrm>
                <a:off x="6132513" y="3992002"/>
                <a:ext cx="171450" cy="1773238"/>
              </a:xfrm>
              <a:custGeom>
                <a:avLst/>
                <a:gdLst>
                  <a:gd name="T0" fmla="*/ 0 w 62"/>
                  <a:gd name="T1" fmla="*/ 3 h 645"/>
                  <a:gd name="T2" fmla="*/ 0 w 62"/>
                  <a:gd name="T3" fmla="*/ 642 h 645"/>
                  <a:gd name="T4" fmla="*/ 2 w 62"/>
                  <a:gd name="T5" fmla="*/ 645 h 645"/>
                  <a:gd name="T6" fmla="*/ 62 w 62"/>
                  <a:gd name="T7" fmla="*/ 322 h 645"/>
                  <a:gd name="T8" fmla="*/ 2 w 62"/>
                  <a:gd name="T9" fmla="*/ 0 h 645"/>
                  <a:gd name="T10" fmla="*/ 0 w 62"/>
                  <a:gd name="T11" fmla="*/ 3 h 645"/>
                </a:gdLst>
                <a:ahLst/>
                <a:cxnLst>
                  <a:cxn ang="0">
                    <a:pos x="T0" y="T1"/>
                  </a:cxn>
                  <a:cxn ang="0">
                    <a:pos x="T2" y="T3"/>
                  </a:cxn>
                  <a:cxn ang="0">
                    <a:pos x="T4" y="T5"/>
                  </a:cxn>
                  <a:cxn ang="0">
                    <a:pos x="T6" y="T7"/>
                  </a:cxn>
                  <a:cxn ang="0">
                    <a:pos x="T8" y="T9"/>
                  </a:cxn>
                  <a:cxn ang="0">
                    <a:pos x="T10" y="T11"/>
                  </a:cxn>
                </a:cxnLst>
                <a:rect l="0" t="0" r="r" b="b"/>
                <a:pathLst>
                  <a:path w="62" h="645">
                    <a:moveTo>
                      <a:pt x="0" y="3"/>
                    </a:moveTo>
                    <a:cubicBezTo>
                      <a:pt x="0" y="642"/>
                      <a:pt x="0" y="642"/>
                      <a:pt x="0" y="642"/>
                    </a:cubicBezTo>
                    <a:cubicBezTo>
                      <a:pt x="1" y="643"/>
                      <a:pt x="1" y="644"/>
                      <a:pt x="2" y="645"/>
                    </a:cubicBezTo>
                    <a:cubicBezTo>
                      <a:pt x="38" y="585"/>
                      <a:pt x="62" y="463"/>
                      <a:pt x="62" y="322"/>
                    </a:cubicBezTo>
                    <a:cubicBezTo>
                      <a:pt x="62" y="182"/>
                      <a:pt x="38" y="60"/>
                      <a:pt x="2" y="0"/>
                    </a:cubicBezTo>
                    <a:cubicBezTo>
                      <a:pt x="1" y="1"/>
                      <a:pt x="1" y="2"/>
                      <a:pt x="0" y="3"/>
                    </a:cubicBezTo>
                    <a:close/>
                  </a:path>
                </a:pathLst>
              </a:custGeom>
              <a:solidFill>
                <a:srgbClr val="FEE680"/>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grpSp>
      </p:grpSp>
      <p:sp>
        <p:nvSpPr>
          <p:cNvPr id="60" name="Oval 59">
            <a:extLst>
              <a:ext uri="{FF2B5EF4-FFF2-40B4-BE49-F238E27FC236}">
                <a16:creationId xmlns:a16="http://schemas.microsoft.com/office/drawing/2014/main" id="{3542FA30-417E-4143-81E4-A6191FDB7A77}"/>
              </a:ext>
            </a:extLst>
          </p:cNvPr>
          <p:cNvSpPr/>
          <p:nvPr/>
        </p:nvSpPr>
        <p:spPr>
          <a:xfrm>
            <a:off x="968026" y="1877052"/>
            <a:ext cx="1714831" cy="174933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SG" sz="2800" b="1" dirty="0" err="1">
                <a:solidFill>
                  <a:srgbClr val="FF0000"/>
                </a:solidFill>
                <a:latin typeface="Times New Roman" panose="02020603050405020304" pitchFamily="18" charset="0"/>
                <a:cs typeface="Times New Roman" panose="02020603050405020304" pitchFamily="18" charset="0"/>
              </a:rPr>
              <a:t>Thành</a:t>
            </a:r>
            <a:r>
              <a:rPr lang="en-SG" sz="2800" b="1" dirty="0">
                <a:solidFill>
                  <a:srgbClr val="FF0000"/>
                </a:solidFill>
                <a:latin typeface="Times New Roman" panose="02020603050405020304" pitchFamily="18" charset="0"/>
                <a:cs typeface="Times New Roman" panose="02020603050405020304" pitchFamily="18" charset="0"/>
              </a:rPr>
              <a:t> </a:t>
            </a:r>
            <a:r>
              <a:rPr lang="en-SG" sz="2800" b="1" dirty="0" err="1">
                <a:solidFill>
                  <a:srgbClr val="FF0000"/>
                </a:solidFill>
                <a:latin typeface="Times New Roman" panose="02020603050405020304" pitchFamily="18" charset="0"/>
                <a:cs typeface="Times New Roman" panose="02020603050405020304" pitchFamily="18" charset="0"/>
              </a:rPr>
              <a:t>tựu</a:t>
            </a:r>
            <a:endParaRPr kumimoji="0" lang="en-SG" sz="28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endParaRPr>
          </a:p>
        </p:txBody>
      </p:sp>
      <p:sp>
        <p:nvSpPr>
          <p:cNvPr id="27" name="Rectangle 26"/>
          <p:cNvSpPr/>
          <p:nvPr/>
        </p:nvSpPr>
        <p:spPr>
          <a:xfrm>
            <a:off x="583218" y="254624"/>
            <a:ext cx="11468909" cy="613245"/>
          </a:xfrm>
          <a:prstGeom prst="rect">
            <a:avLst/>
          </a:prstGeom>
        </p:spPr>
        <p:txBody>
          <a:bodyPr wrap="none">
            <a:spAutoFit/>
          </a:bodyPr>
          <a:lstStyle/>
          <a:p>
            <a:pPr algn="just">
              <a:lnSpc>
                <a:spcPct val="115000"/>
              </a:lnSpc>
              <a:spcAft>
                <a:spcPts val="0"/>
              </a:spcAft>
            </a:pPr>
            <a:r>
              <a:rPr lang="de-DE"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I. </a:t>
            </a:r>
            <a:r>
              <a:rPr lang="nl-NL"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MỘT SỐ HIỂU BIẾT VỀ CHỮ NÔM VÀ CHỮ QUỐC NGỮ:</a:t>
            </a:r>
            <a:endPar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294571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randombar(horizontal)">
                                      <p:cBhvr>
                                        <p:cTn id="7" dur="500"/>
                                        <p:tgtEl>
                                          <p:spTgt spid="4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0"/>
                                        </p:tgtEl>
                                        <p:attrNameLst>
                                          <p:attrName>style.visibility</p:attrName>
                                        </p:attrNameLst>
                                      </p:cBhvr>
                                      <p:to>
                                        <p:strVal val="visible"/>
                                      </p:to>
                                    </p:set>
                                    <p:animEffect transition="in" filter="randombar(horizontal)">
                                      <p:cBhvr>
                                        <p:cTn id="10" dur="500"/>
                                        <p:tgtEl>
                                          <p:spTgt spid="60"/>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randombar(horizontal)">
                                      <p:cBhvr>
                                        <p:cTn id="15" dur="500"/>
                                        <p:tgtEl>
                                          <p:spTgt spid="20"/>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randombar(horizontal)">
                                      <p:cBhvr>
                                        <p:cTn id="18" dur="500"/>
                                        <p:tgtEl>
                                          <p:spTgt spid="23"/>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randombar(horizontal)">
                                      <p:cBhvr>
                                        <p:cTn id="21" dur="500"/>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randombar(horizontal)">
                                      <p:cBhvr>
                                        <p:cTn id="26" dur="500"/>
                                        <p:tgtEl>
                                          <p:spTgt spid="21"/>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randombar(horizontal)">
                                      <p:cBhvr>
                                        <p:cTn id="29" dur="500"/>
                                        <p:tgtEl>
                                          <p:spTgt spid="18"/>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randombar(horizontal)">
                                      <p:cBhvr>
                                        <p:cTn id="3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P spid="21" grpId="0" animBg="1"/>
      <p:bldP spid="22" grpId="0"/>
      <p:bldP spid="23" grpId="0" animBg="1"/>
      <p:bldP spid="26" grpId="0"/>
      <p:bldP spid="6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片包含 文字, 地图&#10;&#10;已生成极高可信度的说明"/>
          <p:cNvPicPr>
            <a:picLocks noChangeAspect="1"/>
          </p:cNvPicPr>
          <p:nvPr/>
        </p:nvPicPr>
        <p:blipFill rotWithShape="1">
          <a:blip r:embed="rId3">
            <a:extLst>
              <a:ext uri="{28A0092B-C50C-407E-A947-70E740481C1C}">
                <a14:useLocalDpi xmlns:a14="http://schemas.microsoft.com/office/drawing/2010/main" val="0"/>
              </a:ext>
            </a:extLst>
          </a:blip>
          <a:srcRect b="10264"/>
          <a:stretch/>
        </p:blipFill>
        <p:spPr>
          <a:xfrm rot="5400000">
            <a:off x="2681586" y="-2678483"/>
            <a:ext cx="6895507" cy="12258679"/>
          </a:xfrm>
          <a:prstGeom prst="rect">
            <a:avLst/>
          </a:prstGeom>
        </p:spPr>
      </p:pic>
      <p:pic>
        <p:nvPicPr>
          <p:cNvPr id="18" name="Picture 2" descr="http://e.hiphotos.baidu.com/zhidao/wh%3D600%2C800/sign=d71d8e4d5aafa40f3c93c6db9b542f77/bd3eb13533fa828b02f3a49cfd1f4134960a5af8.jpg"/>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6040161" y="884982"/>
            <a:ext cx="4072448" cy="292381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http://e.hiphotos.baidu.com/zhidao/wh%3D600%2C800/sign=d71d8e4d5aafa40f3c93c6db9b542f77/bd3eb13533fa828b02f3a49cfd1f4134960a5af8.jpg"/>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2327440" y="746669"/>
            <a:ext cx="4072448" cy="2923810"/>
          </a:xfrm>
          <a:prstGeom prst="rect">
            <a:avLst/>
          </a:prstGeom>
          <a:noFill/>
          <a:extLst>
            <a:ext uri="{909E8E84-426E-40DD-AFC4-6F175D3DCCD1}">
              <a14:hiddenFill xmlns:a14="http://schemas.microsoft.com/office/drawing/2010/main">
                <a:solidFill>
                  <a:srgbClr val="FFFFFF"/>
                </a:solidFill>
              </a14:hiddenFill>
            </a:ext>
          </a:extLst>
        </p:spPr>
      </p:pic>
      <p:sp>
        <p:nvSpPr>
          <p:cNvPr id="22" name="文本框 21"/>
          <p:cNvSpPr txBox="1"/>
          <p:nvPr/>
        </p:nvSpPr>
        <p:spPr>
          <a:xfrm>
            <a:off x="2816897" y="2108420"/>
            <a:ext cx="6558206" cy="1323439"/>
          </a:xfrm>
          <a:prstGeom prst="rect">
            <a:avLst/>
          </a:prstGeom>
          <a:noFill/>
        </p:spPr>
        <p:txBody>
          <a:bodyPr wrap="none" rtlCol="0">
            <a:spAutoFit/>
          </a:bodyPr>
          <a:lstStyle/>
          <a:p>
            <a:pPr algn="ctr" defTabSz="1097280"/>
            <a:r>
              <a:rPr lang="en-US" altLang="zh-CN" sz="80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lt"/>
              </a:rPr>
              <a:t>THỰC HÀNH</a:t>
            </a:r>
            <a:endParaRPr lang="zh-CN" altLang="en-US" sz="80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lt"/>
            </a:endParaRPr>
          </a:p>
        </p:txBody>
      </p:sp>
    </p:spTree>
    <p:extLst>
      <p:ext uri="{BB962C8B-B14F-4D97-AF65-F5344CB8AC3E}">
        <p14:creationId xmlns:p14="http://schemas.microsoft.com/office/powerpoint/2010/main" val="33714598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50000"/>
                                  </p:iterate>
                                  <p:childTnLst>
                                    <p:set>
                                      <p:cBhvr>
                                        <p:cTn id="6" dur="1" fill="hold">
                                          <p:stCondLst>
                                            <p:cond delay="0"/>
                                          </p:stCondLst>
                                        </p:cTn>
                                        <p:tgtEl>
                                          <p:spTgt spid="22"/>
                                        </p:tgtEl>
                                        <p:attrNameLst>
                                          <p:attrName>style.visibility</p:attrName>
                                        </p:attrNameLst>
                                      </p:cBhvr>
                                      <p:to>
                                        <p:strVal val="visible"/>
                                      </p:to>
                                    </p:set>
                                    <p:set>
                                      <p:cBhvr>
                                        <p:cTn id="7" dur="341" fill="hold">
                                          <p:stCondLst>
                                            <p:cond delay="0"/>
                                          </p:stCondLst>
                                        </p:cTn>
                                        <p:tgtEl>
                                          <p:spTgt spid="22"/>
                                        </p:tgtEl>
                                        <p:attrNameLst>
                                          <p:attrName>style.rotation</p:attrName>
                                        </p:attrNameLst>
                                      </p:cBhvr>
                                      <p:to>
                                        <p:strVal val="-45.0"/>
                                      </p:to>
                                    </p:set>
                                    <p:anim calcmode="lin" valueType="num">
                                      <p:cBhvr>
                                        <p:cTn id="8" dur="341" fill="hold">
                                          <p:stCondLst>
                                            <p:cond delay="341"/>
                                          </p:stCondLst>
                                        </p:cTn>
                                        <p:tgtEl>
                                          <p:spTgt spid="22"/>
                                        </p:tgtEl>
                                        <p:attrNameLst>
                                          <p:attrName>style.rotation</p:attrName>
                                        </p:attrNameLst>
                                      </p:cBhvr>
                                      <p:tavLst>
                                        <p:tav tm="0">
                                          <p:val>
                                            <p:fltVal val="-45"/>
                                          </p:val>
                                        </p:tav>
                                        <p:tav tm="69900">
                                          <p:val>
                                            <p:fltVal val="45"/>
                                          </p:val>
                                        </p:tav>
                                        <p:tav tm="100000">
                                          <p:val>
                                            <p:fltVal val="0"/>
                                          </p:val>
                                        </p:tav>
                                      </p:tavLst>
                                    </p:anim>
                                    <p:anim calcmode="lin" valueType="num">
                                      <p:cBhvr>
                                        <p:cTn id="9" dur="341" fill="hold">
                                          <p:stCondLst>
                                            <p:cond delay="0"/>
                                          </p:stCondLst>
                                        </p:cTn>
                                        <p:tgtEl>
                                          <p:spTgt spid="22"/>
                                        </p:tgtEl>
                                        <p:attrNameLst>
                                          <p:attrName>ppt_y</p:attrName>
                                        </p:attrNameLst>
                                      </p:cBhvr>
                                      <p:tavLst>
                                        <p:tav tm="0">
                                          <p:val>
                                            <p:strVal val="#ppt_y-1"/>
                                          </p:val>
                                        </p:tav>
                                        <p:tav tm="100000">
                                          <p:val>
                                            <p:strVal val="#ppt_y-(0.354*#ppt_w-0.172*#ppt_h)"/>
                                          </p:val>
                                        </p:tav>
                                      </p:tavLst>
                                    </p:anim>
                                    <p:anim calcmode="lin" valueType="num">
                                      <p:cBhvr>
                                        <p:cTn id="10" dur="117" decel="50000" autoRev="1" fill="hold">
                                          <p:stCondLst>
                                            <p:cond delay="341"/>
                                          </p:stCondLst>
                                        </p:cTn>
                                        <p:tgtEl>
                                          <p:spTgt spid="22"/>
                                        </p:tgtEl>
                                        <p:attrNameLst>
                                          <p:attrName>ppt_y</p:attrName>
                                        </p:attrNameLst>
                                      </p:cBhvr>
                                      <p:tavLst>
                                        <p:tav tm="0">
                                          <p:val>
                                            <p:strVal val="#ppt_y-(0.354*#ppt_w-0.172*#ppt_h)"/>
                                          </p:val>
                                        </p:tav>
                                        <p:tav tm="100000">
                                          <p:val>
                                            <p:strVal val="#ppt_y-(0.354*#ppt_w-0.172*#ppt_h)-#ppt_h/2"/>
                                          </p:val>
                                        </p:tav>
                                      </p:tavLst>
                                    </p:anim>
                                    <p:anim calcmode="lin" valueType="num">
                                      <p:cBhvr>
                                        <p:cTn id="11" dur="102" fill="hold">
                                          <p:stCondLst>
                                            <p:cond delay="648"/>
                                          </p:stCondLst>
                                        </p:cTn>
                                        <p:tgtEl>
                                          <p:spTgt spid="22"/>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3648" y="152400"/>
            <a:ext cx="6864703" cy="771550"/>
          </a:xfrm>
          <a:prstGeom prst="rect">
            <a:avLst/>
          </a:prstGeom>
        </p:spPr>
      </p:pic>
      <p:graphicFrame>
        <p:nvGraphicFramePr>
          <p:cNvPr id="6" name="Table 5"/>
          <p:cNvGraphicFramePr>
            <a:graphicFrameLocks noGrp="1"/>
          </p:cNvGraphicFramePr>
          <p:nvPr>
            <p:extLst>
              <p:ext uri="{D42A27DB-BD31-4B8C-83A1-F6EECF244321}">
                <p14:modId xmlns:p14="http://schemas.microsoft.com/office/powerpoint/2010/main" val="4248025974"/>
              </p:ext>
            </p:extLst>
          </p:nvPr>
        </p:nvGraphicFramePr>
        <p:xfrm>
          <a:off x="1052511" y="2800763"/>
          <a:ext cx="10496552" cy="2560320"/>
        </p:xfrm>
        <a:graphic>
          <a:graphicData uri="http://schemas.openxmlformats.org/drawingml/2006/table">
            <a:tbl>
              <a:tblPr firstRow="1" firstCol="1" bandRow="1">
                <a:tableStyleId>{E8B1032C-EA38-4F05-BA0D-38AFFFC7BED3}</a:tableStyleId>
              </a:tblPr>
              <a:tblGrid>
                <a:gridCol w="5248276">
                  <a:extLst>
                    <a:ext uri="{9D8B030D-6E8A-4147-A177-3AD203B41FA5}">
                      <a16:colId xmlns:a16="http://schemas.microsoft.com/office/drawing/2014/main" val="2431473428"/>
                    </a:ext>
                  </a:extLst>
                </a:gridCol>
                <a:gridCol w="5248276">
                  <a:extLst>
                    <a:ext uri="{9D8B030D-6E8A-4147-A177-3AD203B41FA5}">
                      <a16:colId xmlns:a16="http://schemas.microsoft.com/office/drawing/2014/main" val="744689927"/>
                    </a:ext>
                  </a:extLst>
                </a:gridCol>
              </a:tblGrid>
              <a:tr h="227330">
                <a:tc>
                  <a:txBody>
                    <a:bodyPr/>
                    <a:lstStyle/>
                    <a:p>
                      <a:pPr algn="just">
                        <a:lnSpc>
                          <a:spcPct val="150000"/>
                        </a:lnSpc>
                        <a:spcAft>
                          <a:spcPts val="0"/>
                        </a:spcAft>
                        <a:tabLst>
                          <a:tab pos="90170" algn="l"/>
                          <a:tab pos="180340" algn="l"/>
                          <a:tab pos="270510" algn="l"/>
                        </a:tabLst>
                      </a:pPr>
                      <a:r>
                        <a:rPr lang="en-US" sz="2800" dirty="0">
                          <a:effectLst/>
                          <a:latin typeface="Times New Roman" panose="02020603050405020304" pitchFamily="18" charset="0"/>
                          <a:cs typeface="Times New Roman" panose="02020603050405020304" pitchFamily="18" charset="0"/>
                        </a:rPr>
                        <a:t>A. </a:t>
                      </a:r>
                      <a:r>
                        <a:rPr lang="en-US" sz="2800" dirty="0" err="1">
                          <a:effectLst/>
                          <a:latin typeface="Times New Roman" panose="02020603050405020304" pitchFamily="18" charset="0"/>
                          <a:cs typeface="Times New Roman" panose="02020603050405020304" pitchFamily="18" charset="0"/>
                        </a:rPr>
                        <a:t>Tác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phẩm</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spcAft>
                          <a:spcPts val="0"/>
                        </a:spcAft>
                        <a:tabLst>
                          <a:tab pos="90170" algn="l"/>
                          <a:tab pos="180340" algn="l"/>
                          <a:tab pos="270510" algn="l"/>
                        </a:tabLst>
                      </a:pPr>
                      <a:r>
                        <a:rPr lang="en-US" sz="2800">
                          <a:effectLst/>
                          <a:latin typeface="Times New Roman" panose="02020603050405020304" pitchFamily="18" charset="0"/>
                          <a:cs typeface="Times New Roman" panose="02020603050405020304" pitchFamily="18" charset="0"/>
                        </a:rPr>
                        <a:t>B. Được dịch hay phiên âm</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44593597"/>
                  </a:ext>
                </a:extLst>
              </a:tr>
              <a:tr h="449580">
                <a:tc>
                  <a:txBody>
                    <a:bodyPr/>
                    <a:lstStyle/>
                    <a:p>
                      <a:pPr algn="just">
                        <a:lnSpc>
                          <a:spcPct val="150000"/>
                        </a:lnSpc>
                        <a:spcAft>
                          <a:spcPts val="0"/>
                        </a:spcAft>
                        <a:tabLst>
                          <a:tab pos="90170" algn="l"/>
                          <a:tab pos="180340" algn="l"/>
                          <a:tab pos="270510" algn="l"/>
                        </a:tabLst>
                      </a:pPr>
                      <a:r>
                        <a:rPr lang="en-US" sz="2800">
                          <a:effectLst/>
                          <a:latin typeface="Times New Roman" panose="02020603050405020304" pitchFamily="18" charset="0"/>
                          <a:cs typeface="Times New Roman" panose="02020603050405020304" pitchFamily="18" charset="0"/>
                        </a:rPr>
                        <a:t>a. Tác phẩm viết bằng chữ Hán</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spcAft>
                          <a:spcPts val="0"/>
                        </a:spcAft>
                        <a:tabLst>
                          <a:tab pos="90170" algn="l"/>
                          <a:tab pos="180340" algn="l"/>
                          <a:tab pos="270510" algn="l"/>
                        </a:tabLst>
                      </a:pPr>
                      <a:r>
                        <a:rPr lang="en-US" sz="2800">
                          <a:effectLst/>
                          <a:latin typeface="Times New Roman" panose="02020603050405020304" pitchFamily="18" charset="0"/>
                          <a:cs typeface="Times New Roman" panose="02020603050405020304" pitchFamily="18" charset="0"/>
                        </a:rPr>
                        <a:t>1) Được phiên âm ra chữ quốc ngữ</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94814194"/>
                  </a:ext>
                </a:extLst>
              </a:tr>
              <a:tr h="233680">
                <a:tc rowSpan="2">
                  <a:txBody>
                    <a:bodyPr/>
                    <a:lstStyle/>
                    <a:p>
                      <a:pPr algn="just">
                        <a:lnSpc>
                          <a:spcPct val="150000"/>
                        </a:lnSpc>
                        <a:spcAft>
                          <a:spcPts val="0"/>
                        </a:spcAft>
                        <a:tabLst>
                          <a:tab pos="90170" algn="l"/>
                          <a:tab pos="180340" algn="l"/>
                          <a:tab pos="270510" algn="l"/>
                        </a:tabLst>
                      </a:pPr>
                      <a:r>
                        <a:rPr lang="en-US" sz="2800" dirty="0">
                          <a:effectLst/>
                          <a:latin typeface="Times New Roman" panose="02020603050405020304" pitchFamily="18" charset="0"/>
                          <a:cs typeface="Times New Roman" panose="02020603050405020304" pitchFamily="18" charset="0"/>
                        </a:rPr>
                        <a:t>b. </a:t>
                      </a:r>
                      <a:r>
                        <a:rPr lang="en-US" sz="2800" dirty="0" err="1">
                          <a:effectLst/>
                          <a:latin typeface="Times New Roman" panose="02020603050405020304" pitchFamily="18" charset="0"/>
                          <a:cs typeface="Times New Roman" panose="02020603050405020304" pitchFamily="18" charset="0"/>
                        </a:rPr>
                        <a:t>Tác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phẩm</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viết</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bằng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chữ</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Nôm</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spcAft>
                          <a:spcPts val="0"/>
                        </a:spcAft>
                        <a:tabLst>
                          <a:tab pos="90170" algn="l"/>
                          <a:tab pos="180340" algn="l"/>
                          <a:tab pos="270510" algn="l"/>
                        </a:tabLst>
                      </a:pPr>
                      <a:r>
                        <a:rPr lang="en-US" sz="2800">
                          <a:effectLst/>
                          <a:latin typeface="Times New Roman" panose="02020603050405020304" pitchFamily="18" charset="0"/>
                          <a:cs typeface="Times New Roman" panose="02020603050405020304" pitchFamily="18" charset="0"/>
                        </a:rPr>
                        <a:t>2) Được dịch sang tiếng Việt</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08274153"/>
                  </a:ext>
                </a:extLst>
              </a:tr>
              <a:tr h="233680">
                <a:tc vMerge="1">
                  <a:txBody>
                    <a:bodyPr/>
                    <a:lstStyle/>
                    <a:p>
                      <a:endParaRPr lang="en-US"/>
                    </a:p>
                  </a:txBody>
                  <a:tcPr/>
                </a:tc>
                <a:tc>
                  <a:txBody>
                    <a:bodyPr/>
                    <a:lstStyle/>
                    <a:p>
                      <a:pPr algn="just">
                        <a:lnSpc>
                          <a:spcPct val="150000"/>
                        </a:lnSpc>
                        <a:spcAft>
                          <a:spcPts val="0"/>
                        </a:spcAft>
                        <a:tabLst>
                          <a:tab pos="90170" algn="l"/>
                          <a:tab pos="180340" algn="l"/>
                          <a:tab pos="270510" algn="l"/>
                        </a:tabLst>
                      </a:pPr>
                      <a:r>
                        <a:rPr lang="en-US" sz="2800" dirty="0">
                          <a:effectLst/>
                          <a:latin typeface="Times New Roman" panose="02020603050405020304" pitchFamily="18" charset="0"/>
                          <a:cs typeface="Times New Roman" panose="02020603050405020304" pitchFamily="18" charset="0"/>
                        </a:rPr>
                        <a:t>3) </a:t>
                      </a:r>
                      <a:r>
                        <a:rPr lang="en-US" sz="2800" dirty="0" err="1">
                          <a:effectLst/>
                          <a:latin typeface="Times New Roman" panose="02020603050405020304" pitchFamily="18" charset="0"/>
                          <a:cs typeface="Times New Roman" panose="02020603050405020304" pitchFamily="18" charset="0"/>
                        </a:rPr>
                        <a:t>Được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dịch</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ra</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chữ</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Quốc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ngữ</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95576352"/>
                  </a:ext>
                </a:extLst>
              </a:tr>
            </a:tbl>
          </a:graphicData>
        </a:graphic>
      </p:graphicFrame>
      <p:sp>
        <p:nvSpPr>
          <p:cNvPr id="7" name="Rectangle 6"/>
          <p:cNvSpPr/>
          <p:nvPr/>
        </p:nvSpPr>
        <p:spPr>
          <a:xfrm>
            <a:off x="714375" y="959308"/>
            <a:ext cx="11172825" cy="1366528"/>
          </a:xfrm>
          <a:prstGeom prst="rect">
            <a:avLst/>
          </a:prstGeom>
        </p:spPr>
        <p:txBody>
          <a:bodyPr wrap="square">
            <a:spAutoFit/>
          </a:bodyPr>
          <a:lstStyle/>
          <a:p>
            <a:pPr>
              <a:lnSpc>
                <a:spcPct val="115000"/>
              </a:lnSpc>
              <a:buClr>
                <a:srgbClr val="1F4E79"/>
              </a:buClr>
              <a:tabLst>
                <a:tab pos="1386840" algn="l"/>
              </a:tabLst>
            </a:pPr>
            <a:r>
              <a:rPr lang="vi-VN"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Bài tập </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2</a:t>
            </a:r>
            <a:r>
              <a:rPr lang="vi-VN"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trang 2</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1</a:t>
            </a:r>
            <a:r>
              <a:rPr lang="vi-VN"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Tìm</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cách</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diễn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đạt</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phù</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hợp</a:t>
            </a:r>
            <a:r>
              <a:rPr lang="en-US" sz="2800" b="1" dirty="0">
                <a:solidFill>
                  <a:srgbClr val="FF0000"/>
                </a:solidFill>
                <a:latin typeface="Times New Roman" panose="02020603050405020304" pitchFamily="18" charset="0"/>
                <a:cs typeface="Times New Roman" panose="02020603050405020304" pitchFamily="18" charset="0"/>
              </a:rPr>
              <a:t> ở </a:t>
            </a:r>
            <a:r>
              <a:rPr lang="en-US" sz="2800" b="1" dirty="0" err="1">
                <a:solidFill>
                  <a:srgbClr val="FF0000"/>
                </a:solidFill>
                <a:latin typeface="Times New Roman" panose="02020603050405020304" pitchFamily="18" charset="0"/>
                <a:cs typeface="Times New Roman" panose="02020603050405020304" pitchFamily="18" charset="0"/>
              </a:rPr>
              <a:t>bên</a:t>
            </a:r>
            <a:r>
              <a:rPr lang="en-US" sz="2800" b="1" dirty="0">
                <a:solidFill>
                  <a:srgbClr val="FF0000"/>
                </a:solidFill>
                <a:latin typeface="Times New Roman" panose="02020603050405020304" pitchFamily="18" charset="0"/>
                <a:cs typeface="Times New Roman" panose="02020603050405020304" pitchFamily="18" charset="0"/>
              </a:rPr>
              <a:t> B </a:t>
            </a:r>
            <a:r>
              <a:rPr lang="en-US" sz="2800" b="1" dirty="0" err="1">
                <a:solidFill>
                  <a:srgbClr val="FF0000"/>
                </a:solidFill>
                <a:latin typeface="Times New Roman" panose="02020603050405020304" pitchFamily="18" charset="0"/>
                <a:cs typeface="Times New Roman" panose="02020603050405020304" pitchFamily="18" charset="0"/>
              </a:rPr>
              <a:t>và</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giải</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thích</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vì</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sao</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cách</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diễn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đạt</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đó</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phù</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hợp</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với</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mỗi</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loại</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tác</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phẩm</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nêu</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bên</a:t>
            </a:r>
            <a:r>
              <a:rPr lang="en-US" sz="2800" b="1" dirty="0">
                <a:solidFill>
                  <a:srgbClr val="FF0000"/>
                </a:solidFill>
                <a:latin typeface="Times New Roman" panose="02020603050405020304" pitchFamily="18" charset="0"/>
                <a:cs typeface="Times New Roman" panose="02020603050405020304" pitchFamily="18" charset="0"/>
              </a:rPr>
              <a:t> A.</a:t>
            </a:r>
          </a:p>
          <a:p>
            <a:pPr marL="342900" lvl="0" indent="-342900">
              <a:lnSpc>
                <a:spcPct val="115000"/>
              </a:lnSpc>
              <a:spcAft>
                <a:spcPts val="0"/>
              </a:spcAft>
              <a:buClr>
                <a:srgbClr val="1F4E79"/>
              </a:buClr>
              <a:buFont typeface="+mj-lt"/>
              <a:buAutoNum type="arabicPeriod"/>
              <a:tabLst>
                <a:tab pos="1386840" algn="l"/>
              </a:tabLst>
            </a:pPr>
            <a:endParaRPr lang="en-US" sz="1600" b="1" dirty="0">
              <a:solidFill>
                <a:srgbClr val="FF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594421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971550" y="244933"/>
            <a:ext cx="3228975" cy="871008"/>
          </a:xfrm>
          <a:prstGeom prst="rect">
            <a:avLst/>
          </a:prstGeom>
        </p:spPr>
        <p:txBody>
          <a:bodyPr wrap="square">
            <a:spAutoFit/>
          </a:bodyPr>
          <a:lstStyle/>
          <a:p>
            <a:pPr>
              <a:lnSpc>
                <a:spcPct val="115000"/>
              </a:lnSpc>
              <a:buClr>
                <a:srgbClr val="1F4E79"/>
              </a:buClr>
              <a:tabLst>
                <a:tab pos="1386840" algn="l"/>
              </a:tabLst>
            </a:pPr>
            <a:r>
              <a:rPr lang="vi-VN"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Bài tập </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2</a:t>
            </a:r>
            <a:r>
              <a:rPr lang="vi-VN"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trang 2</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1</a:t>
            </a:r>
            <a:r>
              <a:rPr lang="vi-VN"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a:solidFill>
                  <a:srgbClr val="FF0000"/>
                </a:solidFill>
                <a:latin typeface="Times New Roman" panose="02020603050405020304" pitchFamily="18" charset="0"/>
                <a:cs typeface="Times New Roman" panose="02020603050405020304" pitchFamily="18" charset="0"/>
              </a:rPr>
              <a:t> </a:t>
            </a:r>
          </a:p>
          <a:p>
            <a:pPr marL="342900" lvl="0" indent="-342900">
              <a:lnSpc>
                <a:spcPct val="115000"/>
              </a:lnSpc>
              <a:spcAft>
                <a:spcPts val="0"/>
              </a:spcAft>
              <a:buClr>
                <a:srgbClr val="1F4E79"/>
              </a:buClr>
              <a:buFont typeface="+mj-lt"/>
              <a:buAutoNum type="arabicPeriod"/>
              <a:tabLst>
                <a:tab pos="1386840" algn="l"/>
              </a:tabLst>
            </a:pPr>
            <a:endParaRPr lang="en-US" sz="1600" b="1" dirty="0">
              <a:solidFill>
                <a:srgbClr val="FF0000"/>
              </a:solidFill>
              <a:effectLst/>
              <a:latin typeface="Times New Roman" panose="02020603050405020304" pitchFamily="18" charset="0"/>
              <a:ea typeface="Times New Roman" panose="02020603050405020304"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645733223"/>
              </p:ext>
            </p:extLst>
          </p:nvPr>
        </p:nvGraphicFramePr>
        <p:xfrm>
          <a:off x="719136" y="952913"/>
          <a:ext cx="10496552" cy="2560320"/>
        </p:xfrm>
        <a:graphic>
          <a:graphicData uri="http://schemas.openxmlformats.org/drawingml/2006/table">
            <a:tbl>
              <a:tblPr firstRow="1" firstCol="1" bandRow="1">
                <a:tableStyleId>{E8B1032C-EA38-4F05-BA0D-38AFFFC7BED3}</a:tableStyleId>
              </a:tblPr>
              <a:tblGrid>
                <a:gridCol w="5248276">
                  <a:extLst>
                    <a:ext uri="{9D8B030D-6E8A-4147-A177-3AD203B41FA5}">
                      <a16:colId xmlns:a16="http://schemas.microsoft.com/office/drawing/2014/main" val="2431473428"/>
                    </a:ext>
                  </a:extLst>
                </a:gridCol>
                <a:gridCol w="5248276">
                  <a:extLst>
                    <a:ext uri="{9D8B030D-6E8A-4147-A177-3AD203B41FA5}">
                      <a16:colId xmlns:a16="http://schemas.microsoft.com/office/drawing/2014/main" val="744689927"/>
                    </a:ext>
                  </a:extLst>
                </a:gridCol>
              </a:tblGrid>
              <a:tr h="227330">
                <a:tc>
                  <a:txBody>
                    <a:bodyPr/>
                    <a:lstStyle/>
                    <a:p>
                      <a:pPr algn="just">
                        <a:lnSpc>
                          <a:spcPct val="150000"/>
                        </a:lnSpc>
                        <a:spcAft>
                          <a:spcPts val="0"/>
                        </a:spcAft>
                        <a:tabLst>
                          <a:tab pos="90170" algn="l"/>
                          <a:tab pos="180340" algn="l"/>
                          <a:tab pos="270510" algn="l"/>
                        </a:tabLst>
                      </a:pPr>
                      <a:r>
                        <a:rPr lang="en-US" sz="2800" dirty="0">
                          <a:effectLst/>
                          <a:latin typeface="Times New Roman" panose="02020603050405020304" pitchFamily="18" charset="0"/>
                          <a:cs typeface="Times New Roman" panose="02020603050405020304" pitchFamily="18" charset="0"/>
                        </a:rPr>
                        <a:t>A. </a:t>
                      </a:r>
                      <a:r>
                        <a:rPr lang="en-US" sz="2800" dirty="0" err="1">
                          <a:effectLst/>
                          <a:latin typeface="Times New Roman" panose="02020603050405020304" pitchFamily="18" charset="0"/>
                          <a:cs typeface="Times New Roman" panose="02020603050405020304" pitchFamily="18" charset="0"/>
                        </a:rPr>
                        <a:t>Tác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phẩm</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spcAft>
                          <a:spcPts val="0"/>
                        </a:spcAft>
                        <a:tabLst>
                          <a:tab pos="90170" algn="l"/>
                          <a:tab pos="180340" algn="l"/>
                          <a:tab pos="270510" algn="l"/>
                        </a:tabLst>
                      </a:pPr>
                      <a:r>
                        <a:rPr lang="en-US" sz="2800">
                          <a:effectLst/>
                          <a:latin typeface="Times New Roman" panose="02020603050405020304" pitchFamily="18" charset="0"/>
                          <a:cs typeface="Times New Roman" panose="02020603050405020304" pitchFamily="18" charset="0"/>
                        </a:rPr>
                        <a:t>B. Được dịch hay phiên âm</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44593597"/>
                  </a:ext>
                </a:extLst>
              </a:tr>
              <a:tr h="449580">
                <a:tc>
                  <a:txBody>
                    <a:bodyPr/>
                    <a:lstStyle/>
                    <a:p>
                      <a:pPr algn="just">
                        <a:lnSpc>
                          <a:spcPct val="150000"/>
                        </a:lnSpc>
                        <a:spcAft>
                          <a:spcPts val="0"/>
                        </a:spcAft>
                        <a:tabLst>
                          <a:tab pos="90170" algn="l"/>
                          <a:tab pos="180340" algn="l"/>
                          <a:tab pos="270510" algn="l"/>
                        </a:tabLst>
                      </a:pPr>
                      <a:r>
                        <a:rPr lang="en-US" sz="2800">
                          <a:effectLst/>
                          <a:latin typeface="Times New Roman" panose="02020603050405020304" pitchFamily="18" charset="0"/>
                          <a:cs typeface="Times New Roman" panose="02020603050405020304" pitchFamily="18" charset="0"/>
                        </a:rPr>
                        <a:t>a. Tác phẩm viết bằng chữ Hán</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spcAft>
                          <a:spcPts val="0"/>
                        </a:spcAft>
                        <a:tabLst>
                          <a:tab pos="90170" algn="l"/>
                          <a:tab pos="180340" algn="l"/>
                          <a:tab pos="270510" algn="l"/>
                        </a:tabLst>
                      </a:pPr>
                      <a:r>
                        <a:rPr lang="en-US" sz="2800">
                          <a:effectLst/>
                          <a:latin typeface="Times New Roman" panose="02020603050405020304" pitchFamily="18" charset="0"/>
                          <a:cs typeface="Times New Roman" panose="02020603050405020304" pitchFamily="18" charset="0"/>
                        </a:rPr>
                        <a:t>1) Được phiên âm ra chữ quốc ngữ</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94814194"/>
                  </a:ext>
                </a:extLst>
              </a:tr>
              <a:tr h="233680">
                <a:tc rowSpan="2">
                  <a:txBody>
                    <a:bodyPr/>
                    <a:lstStyle/>
                    <a:p>
                      <a:pPr algn="just">
                        <a:lnSpc>
                          <a:spcPct val="150000"/>
                        </a:lnSpc>
                        <a:spcAft>
                          <a:spcPts val="0"/>
                        </a:spcAft>
                        <a:tabLst>
                          <a:tab pos="90170" algn="l"/>
                          <a:tab pos="180340" algn="l"/>
                          <a:tab pos="270510" algn="l"/>
                        </a:tabLst>
                      </a:pPr>
                      <a:r>
                        <a:rPr lang="en-US" sz="2800" dirty="0">
                          <a:effectLst/>
                          <a:latin typeface="Times New Roman" panose="02020603050405020304" pitchFamily="18" charset="0"/>
                          <a:cs typeface="Times New Roman" panose="02020603050405020304" pitchFamily="18" charset="0"/>
                        </a:rPr>
                        <a:t>b. </a:t>
                      </a:r>
                      <a:r>
                        <a:rPr lang="en-US" sz="2800" dirty="0" err="1">
                          <a:effectLst/>
                          <a:latin typeface="Times New Roman" panose="02020603050405020304" pitchFamily="18" charset="0"/>
                          <a:cs typeface="Times New Roman" panose="02020603050405020304" pitchFamily="18" charset="0"/>
                        </a:rPr>
                        <a:t>Tác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phẩm</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viết</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bằng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chữ</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Nôm</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spcAft>
                          <a:spcPts val="0"/>
                        </a:spcAft>
                        <a:tabLst>
                          <a:tab pos="90170" algn="l"/>
                          <a:tab pos="180340" algn="l"/>
                          <a:tab pos="270510" algn="l"/>
                        </a:tabLst>
                      </a:pPr>
                      <a:r>
                        <a:rPr lang="en-US" sz="2800">
                          <a:effectLst/>
                          <a:latin typeface="Times New Roman" panose="02020603050405020304" pitchFamily="18" charset="0"/>
                          <a:cs typeface="Times New Roman" panose="02020603050405020304" pitchFamily="18" charset="0"/>
                        </a:rPr>
                        <a:t>2) Được dịch sang tiếng Việt</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08274153"/>
                  </a:ext>
                </a:extLst>
              </a:tr>
              <a:tr h="233680">
                <a:tc vMerge="1">
                  <a:txBody>
                    <a:bodyPr/>
                    <a:lstStyle/>
                    <a:p>
                      <a:endParaRPr lang="en-US"/>
                    </a:p>
                  </a:txBody>
                  <a:tcPr/>
                </a:tc>
                <a:tc>
                  <a:txBody>
                    <a:bodyPr/>
                    <a:lstStyle/>
                    <a:p>
                      <a:pPr algn="just">
                        <a:lnSpc>
                          <a:spcPct val="150000"/>
                        </a:lnSpc>
                        <a:spcAft>
                          <a:spcPts val="0"/>
                        </a:spcAft>
                        <a:tabLst>
                          <a:tab pos="90170" algn="l"/>
                          <a:tab pos="180340" algn="l"/>
                          <a:tab pos="270510" algn="l"/>
                        </a:tabLst>
                      </a:pPr>
                      <a:r>
                        <a:rPr lang="en-US" sz="2800" dirty="0">
                          <a:effectLst/>
                          <a:latin typeface="Times New Roman" panose="02020603050405020304" pitchFamily="18" charset="0"/>
                          <a:cs typeface="Times New Roman" panose="02020603050405020304" pitchFamily="18" charset="0"/>
                        </a:rPr>
                        <a:t>3) </a:t>
                      </a:r>
                      <a:r>
                        <a:rPr lang="en-US" sz="2800" dirty="0" err="1">
                          <a:effectLst/>
                          <a:latin typeface="Times New Roman" panose="02020603050405020304" pitchFamily="18" charset="0"/>
                          <a:cs typeface="Times New Roman" panose="02020603050405020304" pitchFamily="18" charset="0"/>
                        </a:rPr>
                        <a:t>Được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dịch</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ra</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chữ</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Quốc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ngữ</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95576352"/>
                  </a:ext>
                </a:extLst>
              </a:tr>
            </a:tbl>
          </a:graphicData>
        </a:graphic>
      </p:graphicFrame>
      <p:sp>
        <p:nvSpPr>
          <p:cNvPr id="2" name="Rectangle 1"/>
          <p:cNvSpPr/>
          <p:nvPr/>
        </p:nvSpPr>
        <p:spPr>
          <a:xfrm>
            <a:off x="719136" y="3664441"/>
            <a:ext cx="10496552" cy="2451953"/>
          </a:xfrm>
          <a:prstGeom prst="rect">
            <a:avLst/>
          </a:prstGeom>
          <a:ln w="57150"/>
        </p:spPr>
        <p:style>
          <a:lnRef idx="2">
            <a:schemeClr val="accent2"/>
          </a:lnRef>
          <a:fillRef idx="1">
            <a:schemeClr val="lt1"/>
          </a:fillRef>
          <a:effectRef idx="0">
            <a:schemeClr val="accent2"/>
          </a:effectRef>
          <a:fontRef idx="minor">
            <a:schemeClr val="dk1"/>
          </a:fontRef>
        </p:style>
        <p:txBody>
          <a:bodyPr wrap="square">
            <a:spAutoFit/>
          </a:bodyPr>
          <a:lstStyle/>
          <a:p>
            <a:pPr algn="just">
              <a:spcAft>
                <a:spcPts val="750"/>
              </a:spcAft>
            </a:pPr>
            <a:r>
              <a:rPr lang="en-US" sz="2800" b="1"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a </a:t>
            </a:r>
            <a:r>
              <a:rPr lang="en-US" sz="2800" b="1"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phù</a:t>
            </a:r>
            <a:r>
              <a:rPr lang="en-US" sz="2800" b="1"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hợp</a:t>
            </a:r>
            <a:r>
              <a:rPr lang="en-US" sz="2800" b="1"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với</a:t>
            </a:r>
            <a:r>
              <a:rPr lang="en-US" sz="2800" b="1"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1, 2 </a:t>
            </a:r>
            <a:r>
              <a:rPr lang="en-US" sz="2800" b="1"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vì</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750"/>
              </a:spcAft>
            </a:pP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Chữ</a:t>
            </a:r>
            <a:r>
              <a:rPr lang="en-US" sz="28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Hán</a:t>
            </a:r>
            <a:r>
              <a:rPr lang="en-US" sz="28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8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chữ</a:t>
            </a:r>
            <a:r>
              <a:rPr lang="en-US" sz="28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vay</a:t>
            </a:r>
            <a:r>
              <a:rPr lang="en-US" sz="28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mượn</a:t>
            </a:r>
            <a:r>
              <a:rPr lang="en-US" sz="28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hoàn</a:t>
            </a:r>
            <a:r>
              <a:rPr lang="en-US" sz="28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toàn</a:t>
            </a:r>
            <a:r>
              <a:rPr lang="en-US" sz="28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tiếng</a:t>
            </a:r>
            <a:r>
              <a:rPr lang="en-US" sz="28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Hán</a:t>
            </a:r>
            <a:r>
              <a:rPr lang="en-US" sz="28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Trung</a:t>
            </a:r>
            <a:r>
              <a:rPr lang="en-US" sz="28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Quốc</a:t>
            </a:r>
            <a:r>
              <a:rPr lang="en-US" sz="28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cả</a:t>
            </a:r>
            <a:r>
              <a:rPr lang="en-US" sz="28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về</a:t>
            </a:r>
            <a:r>
              <a:rPr lang="en-US" sz="28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mặt</a:t>
            </a:r>
            <a:r>
              <a:rPr lang="en-US" sz="28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âm</a:t>
            </a:r>
            <a:r>
              <a:rPr lang="en-US" sz="28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đọc</a:t>
            </a:r>
            <a:r>
              <a:rPr lang="en-US" sz="28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chữ</a:t>
            </a:r>
            <a:r>
              <a:rPr lang="en-US" sz="28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viết</a:t>
            </a:r>
            <a:r>
              <a:rPr lang="en-US" sz="28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750"/>
              </a:spcAft>
            </a:pP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Nếu</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tác</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phẩm</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viết</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bằng</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chữ</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Hán</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cần</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phải</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phiên</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âm</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sang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chữ</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Quốc</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ngữ</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để</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đọc</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từ</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đó</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dịch</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nghĩa</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sang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tiếng</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Việt</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để</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hiểu</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bài</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thơ</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724123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971550" y="244933"/>
            <a:ext cx="3228975" cy="871008"/>
          </a:xfrm>
          <a:prstGeom prst="rect">
            <a:avLst/>
          </a:prstGeom>
        </p:spPr>
        <p:txBody>
          <a:bodyPr wrap="square">
            <a:spAutoFit/>
          </a:bodyPr>
          <a:lstStyle/>
          <a:p>
            <a:pPr>
              <a:lnSpc>
                <a:spcPct val="115000"/>
              </a:lnSpc>
              <a:buClr>
                <a:srgbClr val="1F4E79"/>
              </a:buClr>
              <a:tabLst>
                <a:tab pos="1386840" algn="l"/>
              </a:tabLst>
            </a:pPr>
            <a:r>
              <a:rPr lang="vi-VN"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Bài tập </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2</a:t>
            </a:r>
            <a:r>
              <a:rPr lang="vi-VN"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trang 2</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1</a:t>
            </a:r>
            <a:r>
              <a:rPr lang="vi-VN"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a:solidFill>
                  <a:srgbClr val="FF0000"/>
                </a:solidFill>
                <a:latin typeface="Times New Roman" panose="02020603050405020304" pitchFamily="18" charset="0"/>
                <a:cs typeface="Times New Roman" panose="02020603050405020304" pitchFamily="18" charset="0"/>
              </a:rPr>
              <a:t> </a:t>
            </a:r>
          </a:p>
          <a:p>
            <a:pPr marL="342900" lvl="0" indent="-342900">
              <a:lnSpc>
                <a:spcPct val="115000"/>
              </a:lnSpc>
              <a:spcAft>
                <a:spcPts val="0"/>
              </a:spcAft>
              <a:buClr>
                <a:srgbClr val="1F4E79"/>
              </a:buClr>
              <a:buFont typeface="+mj-lt"/>
              <a:buAutoNum type="arabicPeriod"/>
              <a:tabLst>
                <a:tab pos="1386840" algn="l"/>
              </a:tabLst>
            </a:pPr>
            <a:endParaRPr lang="en-US" sz="1600" b="1" dirty="0">
              <a:solidFill>
                <a:srgbClr val="FF0000"/>
              </a:solidFill>
              <a:effectLst/>
              <a:latin typeface="Times New Roman" panose="02020603050405020304" pitchFamily="18" charset="0"/>
              <a:ea typeface="Times New Roman" panose="02020603050405020304" pitchFamily="18" charset="0"/>
            </a:endParaRPr>
          </a:p>
        </p:txBody>
      </p:sp>
      <p:graphicFrame>
        <p:nvGraphicFramePr>
          <p:cNvPr id="8" name="Table 7"/>
          <p:cNvGraphicFramePr>
            <a:graphicFrameLocks noGrp="1"/>
          </p:cNvGraphicFramePr>
          <p:nvPr/>
        </p:nvGraphicFramePr>
        <p:xfrm>
          <a:off x="719136" y="952913"/>
          <a:ext cx="10496552" cy="2560320"/>
        </p:xfrm>
        <a:graphic>
          <a:graphicData uri="http://schemas.openxmlformats.org/drawingml/2006/table">
            <a:tbl>
              <a:tblPr firstRow="1" firstCol="1" bandRow="1">
                <a:tableStyleId>{E8B1032C-EA38-4F05-BA0D-38AFFFC7BED3}</a:tableStyleId>
              </a:tblPr>
              <a:tblGrid>
                <a:gridCol w="5248276">
                  <a:extLst>
                    <a:ext uri="{9D8B030D-6E8A-4147-A177-3AD203B41FA5}">
                      <a16:colId xmlns:a16="http://schemas.microsoft.com/office/drawing/2014/main" val="2431473428"/>
                    </a:ext>
                  </a:extLst>
                </a:gridCol>
                <a:gridCol w="5248276">
                  <a:extLst>
                    <a:ext uri="{9D8B030D-6E8A-4147-A177-3AD203B41FA5}">
                      <a16:colId xmlns:a16="http://schemas.microsoft.com/office/drawing/2014/main" val="744689927"/>
                    </a:ext>
                  </a:extLst>
                </a:gridCol>
              </a:tblGrid>
              <a:tr h="227330">
                <a:tc>
                  <a:txBody>
                    <a:bodyPr/>
                    <a:lstStyle/>
                    <a:p>
                      <a:pPr algn="just">
                        <a:lnSpc>
                          <a:spcPct val="150000"/>
                        </a:lnSpc>
                        <a:spcAft>
                          <a:spcPts val="0"/>
                        </a:spcAft>
                        <a:tabLst>
                          <a:tab pos="90170" algn="l"/>
                          <a:tab pos="180340" algn="l"/>
                          <a:tab pos="270510" algn="l"/>
                        </a:tabLst>
                      </a:pPr>
                      <a:r>
                        <a:rPr lang="en-US" sz="2800" dirty="0">
                          <a:effectLst/>
                          <a:latin typeface="Times New Roman" panose="02020603050405020304" pitchFamily="18" charset="0"/>
                          <a:cs typeface="Times New Roman" panose="02020603050405020304" pitchFamily="18" charset="0"/>
                        </a:rPr>
                        <a:t>A. </a:t>
                      </a:r>
                      <a:r>
                        <a:rPr lang="en-US" sz="2800" dirty="0" err="1">
                          <a:effectLst/>
                          <a:latin typeface="Times New Roman" panose="02020603050405020304" pitchFamily="18" charset="0"/>
                          <a:cs typeface="Times New Roman" panose="02020603050405020304" pitchFamily="18" charset="0"/>
                        </a:rPr>
                        <a:t>Tác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phẩm</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spcAft>
                          <a:spcPts val="0"/>
                        </a:spcAft>
                        <a:tabLst>
                          <a:tab pos="90170" algn="l"/>
                          <a:tab pos="180340" algn="l"/>
                          <a:tab pos="270510" algn="l"/>
                        </a:tabLst>
                      </a:pPr>
                      <a:r>
                        <a:rPr lang="en-US" sz="2800">
                          <a:effectLst/>
                          <a:latin typeface="Times New Roman" panose="02020603050405020304" pitchFamily="18" charset="0"/>
                          <a:cs typeface="Times New Roman" panose="02020603050405020304" pitchFamily="18" charset="0"/>
                        </a:rPr>
                        <a:t>B. Được dịch hay phiên âm</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44593597"/>
                  </a:ext>
                </a:extLst>
              </a:tr>
              <a:tr h="449580">
                <a:tc>
                  <a:txBody>
                    <a:bodyPr/>
                    <a:lstStyle/>
                    <a:p>
                      <a:pPr algn="just">
                        <a:lnSpc>
                          <a:spcPct val="150000"/>
                        </a:lnSpc>
                        <a:spcAft>
                          <a:spcPts val="0"/>
                        </a:spcAft>
                        <a:tabLst>
                          <a:tab pos="90170" algn="l"/>
                          <a:tab pos="180340" algn="l"/>
                          <a:tab pos="270510" algn="l"/>
                        </a:tabLst>
                      </a:pPr>
                      <a:r>
                        <a:rPr lang="en-US" sz="2800">
                          <a:effectLst/>
                          <a:latin typeface="Times New Roman" panose="02020603050405020304" pitchFamily="18" charset="0"/>
                          <a:cs typeface="Times New Roman" panose="02020603050405020304" pitchFamily="18" charset="0"/>
                        </a:rPr>
                        <a:t>a. Tác phẩm viết bằng chữ Hán</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spcAft>
                          <a:spcPts val="0"/>
                        </a:spcAft>
                        <a:tabLst>
                          <a:tab pos="90170" algn="l"/>
                          <a:tab pos="180340" algn="l"/>
                          <a:tab pos="270510" algn="l"/>
                        </a:tabLst>
                      </a:pPr>
                      <a:r>
                        <a:rPr lang="en-US" sz="2800">
                          <a:effectLst/>
                          <a:latin typeface="Times New Roman" panose="02020603050405020304" pitchFamily="18" charset="0"/>
                          <a:cs typeface="Times New Roman" panose="02020603050405020304" pitchFamily="18" charset="0"/>
                        </a:rPr>
                        <a:t>1) Được phiên âm ra chữ quốc ngữ</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94814194"/>
                  </a:ext>
                </a:extLst>
              </a:tr>
              <a:tr h="233680">
                <a:tc rowSpan="2">
                  <a:txBody>
                    <a:bodyPr/>
                    <a:lstStyle/>
                    <a:p>
                      <a:pPr algn="just">
                        <a:lnSpc>
                          <a:spcPct val="150000"/>
                        </a:lnSpc>
                        <a:spcAft>
                          <a:spcPts val="0"/>
                        </a:spcAft>
                        <a:tabLst>
                          <a:tab pos="90170" algn="l"/>
                          <a:tab pos="180340" algn="l"/>
                          <a:tab pos="270510" algn="l"/>
                        </a:tabLst>
                      </a:pPr>
                      <a:r>
                        <a:rPr lang="en-US" sz="2800" dirty="0">
                          <a:effectLst/>
                          <a:latin typeface="Times New Roman" panose="02020603050405020304" pitchFamily="18" charset="0"/>
                          <a:cs typeface="Times New Roman" panose="02020603050405020304" pitchFamily="18" charset="0"/>
                        </a:rPr>
                        <a:t>b. </a:t>
                      </a:r>
                      <a:r>
                        <a:rPr lang="en-US" sz="2800" dirty="0" err="1">
                          <a:effectLst/>
                          <a:latin typeface="Times New Roman" panose="02020603050405020304" pitchFamily="18" charset="0"/>
                          <a:cs typeface="Times New Roman" panose="02020603050405020304" pitchFamily="18" charset="0"/>
                        </a:rPr>
                        <a:t>Tác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phẩm</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viết</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bằng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chữ</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Nôm</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spcAft>
                          <a:spcPts val="0"/>
                        </a:spcAft>
                        <a:tabLst>
                          <a:tab pos="90170" algn="l"/>
                          <a:tab pos="180340" algn="l"/>
                          <a:tab pos="270510" algn="l"/>
                        </a:tabLst>
                      </a:pPr>
                      <a:r>
                        <a:rPr lang="en-US" sz="2800">
                          <a:effectLst/>
                          <a:latin typeface="Times New Roman" panose="02020603050405020304" pitchFamily="18" charset="0"/>
                          <a:cs typeface="Times New Roman" panose="02020603050405020304" pitchFamily="18" charset="0"/>
                        </a:rPr>
                        <a:t>2) Được dịch sang tiếng Việt</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08274153"/>
                  </a:ext>
                </a:extLst>
              </a:tr>
              <a:tr h="233680">
                <a:tc vMerge="1">
                  <a:txBody>
                    <a:bodyPr/>
                    <a:lstStyle/>
                    <a:p>
                      <a:endParaRPr lang="en-US"/>
                    </a:p>
                  </a:txBody>
                  <a:tcPr/>
                </a:tc>
                <a:tc>
                  <a:txBody>
                    <a:bodyPr/>
                    <a:lstStyle/>
                    <a:p>
                      <a:pPr algn="just">
                        <a:lnSpc>
                          <a:spcPct val="150000"/>
                        </a:lnSpc>
                        <a:spcAft>
                          <a:spcPts val="0"/>
                        </a:spcAft>
                        <a:tabLst>
                          <a:tab pos="90170" algn="l"/>
                          <a:tab pos="180340" algn="l"/>
                          <a:tab pos="270510" algn="l"/>
                        </a:tabLst>
                      </a:pPr>
                      <a:r>
                        <a:rPr lang="en-US" sz="2800" dirty="0">
                          <a:effectLst/>
                          <a:latin typeface="Times New Roman" panose="02020603050405020304" pitchFamily="18" charset="0"/>
                          <a:cs typeface="Times New Roman" panose="02020603050405020304" pitchFamily="18" charset="0"/>
                        </a:rPr>
                        <a:t>3) </a:t>
                      </a:r>
                      <a:r>
                        <a:rPr lang="en-US" sz="2800" dirty="0" err="1">
                          <a:effectLst/>
                          <a:latin typeface="Times New Roman" panose="02020603050405020304" pitchFamily="18" charset="0"/>
                          <a:cs typeface="Times New Roman" panose="02020603050405020304" pitchFamily="18" charset="0"/>
                        </a:rPr>
                        <a:t>Được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dịch</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ra</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chữ</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Quốc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ngữ</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95576352"/>
                  </a:ext>
                </a:extLst>
              </a:tr>
            </a:tbl>
          </a:graphicData>
        </a:graphic>
      </p:graphicFrame>
      <p:sp>
        <p:nvSpPr>
          <p:cNvPr id="2" name="Rectangle 1"/>
          <p:cNvSpPr/>
          <p:nvPr/>
        </p:nvSpPr>
        <p:spPr>
          <a:xfrm>
            <a:off x="719136" y="3664441"/>
            <a:ext cx="10496552" cy="2246769"/>
          </a:xfrm>
          <a:prstGeom prst="rect">
            <a:avLst/>
          </a:prstGeom>
          <a:ln w="57150"/>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en-US" sz="2800" b="1" dirty="0">
                <a:latin typeface="Times New Roman" panose="02020603050405020304" pitchFamily="18" charset="0"/>
                <a:cs typeface="Times New Roman" panose="02020603050405020304" pitchFamily="18" charset="0"/>
              </a:rPr>
              <a:t>b  </a:t>
            </a:r>
            <a:r>
              <a:rPr lang="en-US" sz="2800" b="1" dirty="0" err="1">
                <a:latin typeface="Times New Roman" panose="02020603050405020304" pitchFamily="18" charset="0"/>
                <a:cs typeface="Times New Roman" panose="02020603050405020304" pitchFamily="18" charset="0"/>
              </a:rPr>
              <a:t>phù</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hợp</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với</a:t>
            </a:r>
            <a:r>
              <a:rPr lang="en-US" sz="2800" b="1" dirty="0">
                <a:latin typeface="Times New Roman" panose="02020603050405020304" pitchFamily="18" charset="0"/>
                <a:cs typeface="Times New Roman" panose="02020603050405020304" pitchFamily="18" charset="0"/>
              </a:rPr>
              <a:t> 3 </a:t>
            </a:r>
            <a:r>
              <a:rPr lang="en-US" sz="2800" b="1" dirty="0" err="1">
                <a:latin typeface="Times New Roman" panose="02020603050405020304" pitchFamily="18" charset="0"/>
                <a:cs typeface="Times New Roman" panose="02020603050405020304" pitchFamily="18" charset="0"/>
              </a:rPr>
              <a:t>vì</a:t>
            </a:r>
            <a:r>
              <a:rPr lang="en-US" sz="2800" b="1"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gn="just"/>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Nôm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âm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tiếng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Việt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dịch</a:t>
            </a:r>
            <a:r>
              <a:rPr lang="en-US" sz="2800" dirty="0">
                <a:latin typeface="Times New Roman" panose="02020603050405020304" pitchFamily="18" charset="0"/>
                <a:cs typeface="Times New Roman" panose="02020603050405020304" pitchFamily="18" charset="0"/>
              </a:rPr>
              <a:t> sang </a:t>
            </a:r>
            <a:r>
              <a:rPr lang="en-US" sz="2800" dirty="0" err="1">
                <a:latin typeface="Times New Roman" panose="02020603050405020304" pitchFamily="18" charset="0"/>
                <a:cs typeface="Times New Roman" panose="02020603050405020304" pitchFamily="18" charset="0"/>
              </a:rPr>
              <a:t>tiếng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Việt</a:t>
            </a:r>
            <a:r>
              <a:rPr lang="en-US" sz="2800" dirty="0">
                <a:latin typeface="Times New Roman" panose="02020603050405020304" pitchFamily="18" charset="0"/>
                <a:cs typeface="Times New Roman" panose="02020603050405020304" pitchFamily="18" charset="0"/>
              </a:rPr>
              <a:t>. </a:t>
            </a:r>
          </a:p>
          <a:p>
            <a:pPr algn="just"/>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Nôm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dựa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nguyên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tắc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cấu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chuyển</a:t>
            </a:r>
            <a:r>
              <a:rPr lang="en-US" sz="2800" dirty="0">
                <a:latin typeface="Times New Roman" panose="02020603050405020304" pitchFamily="18" charset="0"/>
                <a:cs typeface="Times New Roman" panose="02020603050405020304" pitchFamily="18" charset="0"/>
              </a:rPr>
              <a:t> sang </a:t>
            </a:r>
            <a:r>
              <a:rPr lang="en-US" sz="2800" dirty="0" err="1">
                <a:latin typeface="Times New Roman" panose="02020603050405020304" pitchFamily="18" charset="0"/>
                <a:cs typeface="Times New Roman" panose="02020603050405020304" pitchFamily="18" charset="0"/>
              </a:rPr>
              <a:t>chữ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quốc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hiểu</a:t>
            </a:r>
            <a:r>
              <a:rPr lang="en-US" sz="28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5513282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E40A1F4B-5B6A-4605-95CB-48FBCF6FE852}"/>
              </a:ext>
            </a:extLst>
          </p:cNvPr>
          <p:cNvGrpSpPr/>
          <p:nvPr/>
        </p:nvGrpSpPr>
        <p:grpSpPr>
          <a:xfrm>
            <a:off x="-582277" y="24074"/>
            <a:ext cx="3828390" cy="5612200"/>
            <a:chOff x="803295" y="2132856"/>
            <a:chExt cx="2308774" cy="3493328"/>
          </a:xfrm>
        </p:grpSpPr>
        <p:sp>
          <p:nvSpPr>
            <p:cNvPr id="6" name="Rectangle 5">
              <a:extLst>
                <a:ext uri="{FF2B5EF4-FFF2-40B4-BE49-F238E27FC236}">
                  <a16:creationId xmlns:a16="http://schemas.microsoft.com/office/drawing/2014/main" id="{57A5C10F-B673-4511-96E7-8A4A02E0E85C}"/>
                </a:ext>
              </a:extLst>
            </p:cNvPr>
            <p:cNvSpPr/>
            <p:nvPr/>
          </p:nvSpPr>
          <p:spPr>
            <a:xfrm>
              <a:off x="1392955" y="5004411"/>
              <a:ext cx="1154259" cy="621773"/>
            </a:xfrm>
            <a:prstGeom prst="rect">
              <a:avLst/>
            </a:prstGeom>
            <a:solidFill>
              <a:schemeClr val="accent1"/>
            </a:solidFill>
            <a:ln>
              <a:noFill/>
            </a:ln>
            <a:scene3d>
              <a:camera prst="isometricLeftDown">
                <a:rot lat="900002" lon="2700000" rev="0"/>
              </a:camera>
              <a:lightRig rig="balanced" dir="t"/>
            </a:scene3d>
            <a:sp3d extrusionH="361950" prstMaterial="matte">
              <a:extrusionClr>
                <a:schemeClr val="accent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 name="Rectangle 6">
              <a:extLst>
                <a:ext uri="{FF2B5EF4-FFF2-40B4-BE49-F238E27FC236}">
                  <a16:creationId xmlns:a16="http://schemas.microsoft.com/office/drawing/2014/main" id="{AA2E34EE-65EC-45B2-BAE2-7AEE1BB0CE4E}"/>
                </a:ext>
              </a:extLst>
            </p:cNvPr>
            <p:cNvSpPr/>
            <p:nvPr/>
          </p:nvSpPr>
          <p:spPr>
            <a:xfrm>
              <a:off x="1392015" y="4337453"/>
              <a:ext cx="1154259" cy="621773"/>
            </a:xfrm>
            <a:prstGeom prst="rect">
              <a:avLst/>
            </a:prstGeom>
            <a:solidFill>
              <a:schemeClr val="accent2"/>
            </a:solidFill>
            <a:ln>
              <a:noFill/>
            </a:ln>
            <a:scene3d>
              <a:camera prst="isometricLeftDown">
                <a:rot lat="900002" lon="2700000" rev="0"/>
              </a:camera>
              <a:lightRig rig="balanced" dir="t"/>
            </a:scene3d>
            <a:sp3d extrusionH="361950" prstMaterial="matte">
              <a:extrusionClr>
                <a:schemeClr val="accent2"/>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 name="Rectangle 7">
              <a:extLst>
                <a:ext uri="{FF2B5EF4-FFF2-40B4-BE49-F238E27FC236}">
                  <a16:creationId xmlns:a16="http://schemas.microsoft.com/office/drawing/2014/main" id="{313991BD-4F50-4096-BE5A-B6639AFC7F3F}"/>
                </a:ext>
              </a:extLst>
            </p:cNvPr>
            <p:cNvSpPr/>
            <p:nvPr/>
          </p:nvSpPr>
          <p:spPr>
            <a:xfrm>
              <a:off x="1391075" y="3672374"/>
              <a:ext cx="1154259" cy="621773"/>
            </a:xfrm>
            <a:prstGeom prst="rect">
              <a:avLst/>
            </a:prstGeom>
            <a:solidFill>
              <a:schemeClr val="accent3"/>
            </a:solidFill>
            <a:ln>
              <a:noFill/>
            </a:ln>
            <a:scene3d>
              <a:camera prst="isometricLeftDown">
                <a:rot lat="900002" lon="2700000" rev="0"/>
              </a:camera>
              <a:lightRig rig="balanced" dir="t"/>
            </a:scene3d>
            <a:sp3d extrusionH="361950" prstMaterial="matte">
              <a:extrusionClr>
                <a:schemeClr val="accent3"/>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 name="Up Arrow 6">
              <a:extLst>
                <a:ext uri="{FF2B5EF4-FFF2-40B4-BE49-F238E27FC236}">
                  <a16:creationId xmlns:a16="http://schemas.microsoft.com/office/drawing/2014/main" id="{12983DBF-AAF9-4F9E-BD4D-E120C0664CF9}"/>
                </a:ext>
              </a:extLst>
            </p:cNvPr>
            <p:cNvSpPr/>
            <p:nvPr/>
          </p:nvSpPr>
          <p:spPr>
            <a:xfrm>
              <a:off x="803295" y="2132856"/>
              <a:ext cx="2308774" cy="1515597"/>
            </a:xfrm>
            <a:prstGeom prst="upArrow">
              <a:avLst>
                <a:gd name="adj1" fmla="val 50000"/>
                <a:gd name="adj2" fmla="val 52264"/>
              </a:avLst>
            </a:prstGeom>
            <a:solidFill>
              <a:schemeClr val="accent4"/>
            </a:solidFill>
            <a:ln>
              <a:noFill/>
            </a:ln>
            <a:scene3d>
              <a:camera prst="isometricLeftDown">
                <a:rot lat="900002" lon="2700000" rev="0"/>
              </a:camera>
              <a:lightRig rig="balanced" dir="t"/>
            </a:scene3d>
            <a:sp3d extrusionH="361950" prstMaterial="matte">
              <a:extrusionClr>
                <a:schemeClr val="accent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sp>
        <p:nvSpPr>
          <p:cNvPr id="10" name="Rectangle 9"/>
          <p:cNvSpPr/>
          <p:nvPr/>
        </p:nvSpPr>
        <p:spPr>
          <a:xfrm>
            <a:off x="3346683" y="-4906"/>
            <a:ext cx="8130761" cy="1015663"/>
          </a:xfrm>
          <a:prstGeom prst="rect">
            <a:avLst/>
          </a:prstGeom>
        </p:spPr>
        <p:txBody>
          <a:bodyPr wrap="square">
            <a:spAutoFit/>
          </a:bodyPr>
          <a:lstStyle/>
          <a:p>
            <a:r>
              <a:rPr lang="en-US" sz="3200" b="1" dirty="0" err="1">
                <a:solidFill>
                  <a:srgbClr val="FF0000"/>
                </a:solidFill>
                <a:latin typeface="Times New Roman" panose="02020603050405020304" pitchFamily="18" charset="0"/>
                <a:ea typeface="Times New Roman" panose="02020603050405020304" pitchFamily="18" charset="0"/>
              </a:rPr>
              <a:t>Bài</a:t>
            </a:r>
            <a:r>
              <a:rPr lang="en-US" sz="3200" b="1" dirty="0">
                <a:solidFill>
                  <a:srgbClr val="FF0000"/>
                </a:solidFill>
                <a:latin typeface="Times New Roman" panose="02020603050405020304" pitchFamily="18" charset="0"/>
                <a:ea typeface="Times New Roman" panose="02020603050405020304" pitchFamily="18" charset="0"/>
              </a:rPr>
              <a:t> </a:t>
            </a:r>
            <a:r>
              <a:rPr lang="en-US" sz="3200" b="1" dirty="0" err="1">
                <a:solidFill>
                  <a:srgbClr val="FF0000"/>
                </a:solidFill>
                <a:latin typeface="Times New Roman" panose="02020603050405020304" pitchFamily="18" charset="0"/>
                <a:ea typeface="Times New Roman" panose="02020603050405020304" pitchFamily="18" charset="0"/>
              </a:rPr>
              <a:t>tập</a:t>
            </a:r>
            <a:r>
              <a:rPr lang="en-US" sz="3200" b="1" dirty="0">
                <a:solidFill>
                  <a:srgbClr val="FF0000"/>
                </a:solidFill>
                <a:latin typeface="Times New Roman" panose="02020603050405020304" pitchFamily="18" charset="0"/>
                <a:ea typeface="Times New Roman" panose="02020603050405020304" pitchFamily="18" charset="0"/>
              </a:rPr>
              <a:t> 3, </a:t>
            </a:r>
            <a:r>
              <a:rPr lang="en-US" sz="3200" b="1" dirty="0" err="1">
                <a:solidFill>
                  <a:srgbClr val="FF0000"/>
                </a:solidFill>
                <a:latin typeface="Times New Roman" panose="02020603050405020304" pitchFamily="18" charset="0"/>
                <a:ea typeface="Times New Roman" panose="02020603050405020304" pitchFamily="18" charset="0"/>
              </a:rPr>
              <a:t>trang</a:t>
            </a:r>
            <a:r>
              <a:rPr lang="en-US" sz="3200" b="1" dirty="0">
                <a:solidFill>
                  <a:srgbClr val="FF0000"/>
                </a:solidFill>
                <a:latin typeface="Times New Roman" panose="02020603050405020304" pitchFamily="18" charset="0"/>
                <a:ea typeface="Times New Roman" panose="02020603050405020304" pitchFamily="18" charset="0"/>
              </a:rPr>
              <a:t> 21: </a:t>
            </a:r>
            <a:r>
              <a:rPr lang="vi-VN" sz="2800" b="1" dirty="0">
                <a:solidFill>
                  <a:srgbClr val="FF0000"/>
                </a:solidFill>
                <a:latin typeface="+mj-lt"/>
              </a:rPr>
              <a:t>Hãy tìm thêm một số ví dụ về các trường hợp sau trong chữ Quốc ngữ</a:t>
            </a:r>
            <a:endParaRPr lang="en-US" sz="2800" b="1" dirty="0">
              <a:solidFill>
                <a:srgbClr val="FF0000"/>
              </a:solidFill>
              <a:latin typeface="+mj-lt"/>
            </a:endParaRPr>
          </a:p>
        </p:txBody>
      </p:sp>
      <p:grpSp>
        <p:nvGrpSpPr>
          <p:cNvPr id="17" name="组合 14"/>
          <p:cNvGrpSpPr/>
          <p:nvPr/>
        </p:nvGrpSpPr>
        <p:grpSpPr>
          <a:xfrm>
            <a:off x="3427994" y="1302415"/>
            <a:ext cx="757238" cy="755650"/>
            <a:chOff x="0" y="0"/>
            <a:chExt cx="756000" cy="756000"/>
          </a:xfrm>
          <a:noFill/>
        </p:grpSpPr>
        <p:sp>
          <p:nvSpPr>
            <p:cNvPr id="18" name="椭圆 47"/>
            <p:cNvSpPr/>
            <p:nvPr/>
          </p:nvSpPr>
          <p:spPr>
            <a:xfrm>
              <a:off x="0" y="0"/>
              <a:ext cx="756000" cy="756000"/>
            </a:xfrm>
            <a:prstGeom prst="ellipse">
              <a:avLst/>
            </a:prstGeom>
            <a:grpFill/>
            <a:ln w="9525">
              <a:solidFill>
                <a:srgbClr val="C00000"/>
              </a:solidFill>
            </a:ln>
          </p:spPr>
          <p:txBody>
            <a:bodyPr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grpSp>
          <p:nvGrpSpPr>
            <p:cNvPr id="19" name="组合 48"/>
            <p:cNvGrpSpPr/>
            <p:nvPr/>
          </p:nvGrpSpPr>
          <p:grpSpPr>
            <a:xfrm>
              <a:off x="153000" y="136763"/>
              <a:ext cx="450000" cy="434596"/>
              <a:chOff x="0" y="0"/>
              <a:chExt cx="583915" cy="496874"/>
            </a:xfrm>
            <a:grpFill/>
          </p:grpSpPr>
          <p:sp>
            <p:nvSpPr>
              <p:cNvPr id="20" name="Freeform 159"/>
              <p:cNvSpPr/>
              <p:nvPr/>
            </p:nvSpPr>
            <p:spPr>
              <a:xfrm>
                <a:off x="61656" y="94297"/>
                <a:ext cx="460603" cy="402577"/>
              </a:xfrm>
              <a:custGeom>
                <a:avLst/>
                <a:gdLst>
                  <a:gd name="txL" fmla="*/ 0 w 54"/>
                  <a:gd name="txT" fmla="*/ 0 h 47"/>
                  <a:gd name="txR" fmla="*/ 54 w 54"/>
                  <a:gd name="txB" fmla="*/ 47 h 47"/>
                </a:gdLst>
                <a:ahLst/>
                <a:cxnLst>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grpFill/>
              <a:ln w="9525">
                <a:solidFill>
                  <a:srgbClr val="C00000"/>
                </a:solidFill>
              </a:ln>
            </p:spPr>
            <p:txBody>
              <a:bodyPr/>
              <a:lstStyle/>
              <a:p>
                <a:endParaRPr lang="zh-CN" altLang="en-US"/>
              </a:p>
            </p:txBody>
          </p:sp>
          <p:sp>
            <p:nvSpPr>
              <p:cNvPr id="21" name="Freeform 160"/>
              <p:cNvSpPr/>
              <p:nvPr/>
            </p:nvSpPr>
            <p:spPr>
              <a:xfrm>
                <a:off x="0" y="0"/>
                <a:ext cx="583915" cy="224863"/>
              </a:xfrm>
              <a:custGeom>
                <a:avLst/>
                <a:gdLst>
                  <a:gd name="txL" fmla="*/ 0 w 68"/>
                  <a:gd name="txT" fmla="*/ 0 h 26"/>
                  <a:gd name="txR" fmla="*/ 68 w 68"/>
                  <a:gd name="txB" fmla="*/ 26 h 26"/>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grpFill/>
              <a:ln w="9525">
                <a:solidFill>
                  <a:srgbClr val="C00000"/>
                </a:solidFill>
              </a:ln>
            </p:spPr>
            <p:txBody>
              <a:bodyPr/>
              <a:lstStyle/>
              <a:p>
                <a:endParaRPr lang="zh-CN" altLang="en-US"/>
              </a:p>
            </p:txBody>
          </p:sp>
        </p:grpSp>
      </p:grpSp>
      <p:grpSp>
        <p:nvGrpSpPr>
          <p:cNvPr id="22" name="组合 12"/>
          <p:cNvGrpSpPr/>
          <p:nvPr/>
        </p:nvGrpSpPr>
        <p:grpSpPr>
          <a:xfrm>
            <a:off x="3302837" y="4224686"/>
            <a:ext cx="757238" cy="757237"/>
            <a:chOff x="0" y="0"/>
            <a:chExt cx="756000" cy="756000"/>
          </a:xfrm>
          <a:noFill/>
        </p:grpSpPr>
        <p:sp>
          <p:nvSpPr>
            <p:cNvPr id="23" name="椭圆 53"/>
            <p:cNvSpPr/>
            <p:nvPr/>
          </p:nvSpPr>
          <p:spPr>
            <a:xfrm>
              <a:off x="0" y="0"/>
              <a:ext cx="756000" cy="756000"/>
            </a:xfrm>
            <a:prstGeom prst="ellipse">
              <a:avLst/>
            </a:prstGeom>
            <a:grpFill/>
            <a:ln w="9525">
              <a:solidFill>
                <a:srgbClr val="C00000"/>
              </a:solidFill>
            </a:ln>
          </p:spPr>
          <p:txBody>
            <a:bodyPr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24" name="Freeform 277"/>
            <p:cNvSpPr>
              <a:spLocks noEditPoints="1"/>
            </p:cNvSpPr>
            <p:nvPr/>
          </p:nvSpPr>
          <p:spPr>
            <a:xfrm>
              <a:off x="190444" y="121807"/>
              <a:ext cx="383972" cy="455826"/>
            </a:xfrm>
            <a:custGeom>
              <a:avLst/>
              <a:gdLst>
                <a:gd name="txL" fmla="*/ 0 w 72"/>
                <a:gd name="txT" fmla="*/ 0 h 86"/>
                <a:gd name="txR" fmla="*/ 72 w 72"/>
                <a:gd name="txB" fmla="*/ 86 h 86"/>
              </a:gdLst>
              <a:ahLst/>
              <a:cxnLst>
                <a:cxn ang="0">
                  <a:pos x="2147483646" y="2147483646"/>
                </a:cxn>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grpFill/>
            <a:ln w="9525">
              <a:solidFill>
                <a:srgbClr val="C00000"/>
              </a:solidFill>
            </a:ln>
          </p:spPr>
          <p:txBody>
            <a:bodyPr/>
            <a:lstStyle/>
            <a:p>
              <a:endParaRPr lang="zh-CN" altLang="en-US"/>
            </a:p>
          </p:txBody>
        </p:sp>
      </p:grpSp>
      <p:grpSp>
        <p:nvGrpSpPr>
          <p:cNvPr id="25" name="组合 13"/>
          <p:cNvGrpSpPr/>
          <p:nvPr/>
        </p:nvGrpSpPr>
        <p:grpSpPr>
          <a:xfrm>
            <a:off x="3346683" y="2893749"/>
            <a:ext cx="757238" cy="755650"/>
            <a:chOff x="0" y="0"/>
            <a:chExt cx="756000" cy="756000"/>
          </a:xfrm>
          <a:noFill/>
        </p:grpSpPr>
        <p:sp>
          <p:nvSpPr>
            <p:cNvPr id="26" name="椭圆 57"/>
            <p:cNvSpPr/>
            <p:nvPr/>
          </p:nvSpPr>
          <p:spPr>
            <a:xfrm>
              <a:off x="0" y="0"/>
              <a:ext cx="756000" cy="756000"/>
            </a:xfrm>
            <a:prstGeom prst="ellipse">
              <a:avLst/>
            </a:prstGeom>
            <a:grpFill/>
            <a:ln w="9525">
              <a:solidFill>
                <a:schemeClr val="tx2">
                  <a:lumMod val="50000"/>
                </a:schemeClr>
              </a:solidFill>
            </a:ln>
          </p:spPr>
          <p:txBody>
            <a:bodyPr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grpSp>
          <p:nvGrpSpPr>
            <p:cNvPr id="27" name="Group 92"/>
            <p:cNvGrpSpPr/>
            <p:nvPr/>
          </p:nvGrpSpPr>
          <p:grpSpPr>
            <a:xfrm>
              <a:off x="153436" y="230209"/>
              <a:ext cx="474528" cy="295582"/>
              <a:chOff x="0" y="0"/>
              <a:chExt cx="471488" cy="293688"/>
            </a:xfrm>
            <a:grpFill/>
          </p:grpSpPr>
          <p:sp>
            <p:nvSpPr>
              <p:cNvPr id="28" name="Freeform 8"/>
              <p:cNvSpPr>
                <a:spLocks noEditPoints="1"/>
              </p:cNvSpPr>
              <p:nvPr/>
            </p:nvSpPr>
            <p:spPr>
              <a:xfrm>
                <a:off x="0" y="0"/>
                <a:ext cx="471488" cy="293688"/>
              </a:xfrm>
              <a:custGeom>
                <a:avLst/>
                <a:gdLst>
                  <a:gd name="txL" fmla="*/ 0 w 125"/>
                  <a:gd name="txT" fmla="*/ 0 h 78"/>
                  <a:gd name="txR" fmla="*/ 125 w 125"/>
                  <a:gd name="txB" fmla="*/ 78 h 78"/>
                </a:gdLst>
                <a:ahLst/>
                <a:cxnLst>
                  <a:cxn ang="0">
                    <a:pos x="2147483646" y="2147483646"/>
                  </a:cxn>
                  <a:cxn ang="0">
                    <a:pos x="2147483646" y="0"/>
                  </a:cxn>
                  <a:cxn ang="0">
                    <a:pos x="0"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w="9525">
                <a:solidFill>
                  <a:schemeClr val="tx2">
                    <a:lumMod val="50000"/>
                  </a:schemeClr>
                </a:solidFill>
              </a:ln>
            </p:spPr>
            <p:txBody>
              <a:bodyPr/>
              <a:lstStyle/>
              <a:p>
                <a:endParaRPr lang="zh-CN" altLang="en-US" dirty="0"/>
              </a:p>
            </p:txBody>
          </p:sp>
          <p:sp>
            <p:nvSpPr>
              <p:cNvPr id="29" name="Rectangle 9"/>
              <p:cNvSpPr/>
              <p:nvPr/>
            </p:nvSpPr>
            <p:spPr>
              <a:xfrm>
                <a:off x="63500" y="63500"/>
                <a:ext cx="90488" cy="166688"/>
              </a:xfrm>
              <a:prstGeom prst="rect">
                <a:avLst/>
              </a:prstGeom>
              <a:grpFill/>
              <a:ln w="9525">
                <a:solidFill>
                  <a:schemeClr val="tx2">
                    <a:lumMod val="50000"/>
                  </a:schemeClr>
                </a:solidFill>
                <a:miter/>
              </a:ln>
            </p:spPr>
            <p:txBody>
              <a:bodyPr lIns="121920" tIns="60960" rIns="121920" bIns="60960"/>
              <a:lstStyle/>
              <a:p>
                <a:pPr lvl="0" eaLnBrk="1" hangingPunct="1">
                  <a:buNone/>
                </a:pPr>
                <a:endParaRPr lang="zh-CN" altLang="zh-CN" sz="2500" dirty="0">
                  <a:solidFill>
                    <a:srgbClr val="000000"/>
                  </a:solidFill>
                  <a:latin typeface="Calibri" pitchFamily="34" charset="0"/>
                  <a:ea typeface="宋体" pitchFamily="2" charset="-122"/>
                  <a:sym typeface="Calibri" pitchFamily="34" charset="0"/>
                </a:endParaRPr>
              </a:p>
            </p:txBody>
          </p:sp>
          <p:sp>
            <p:nvSpPr>
              <p:cNvPr id="30" name="Rectangle 10"/>
              <p:cNvSpPr/>
              <p:nvPr/>
            </p:nvSpPr>
            <p:spPr>
              <a:xfrm>
                <a:off x="169862" y="63500"/>
                <a:ext cx="85725" cy="166688"/>
              </a:xfrm>
              <a:prstGeom prst="rect">
                <a:avLst/>
              </a:prstGeom>
              <a:grpFill/>
              <a:ln w="9525">
                <a:solidFill>
                  <a:schemeClr val="tx2">
                    <a:lumMod val="50000"/>
                  </a:schemeClr>
                </a:solidFill>
                <a:miter/>
              </a:ln>
            </p:spPr>
            <p:txBody>
              <a:bodyPr lIns="121920" tIns="60960" rIns="121920" bIns="60960"/>
              <a:lstStyle/>
              <a:p>
                <a:pPr lvl="0" eaLnBrk="1" hangingPunct="1">
                  <a:buNone/>
                </a:pPr>
                <a:endParaRPr lang="zh-CN" altLang="zh-CN" sz="2500" dirty="0">
                  <a:solidFill>
                    <a:srgbClr val="000000"/>
                  </a:solidFill>
                  <a:latin typeface="Calibri" pitchFamily="34" charset="0"/>
                  <a:ea typeface="宋体" pitchFamily="2" charset="-122"/>
                  <a:sym typeface="Calibri" pitchFamily="34" charset="0"/>
                </a:endParaRPr>
              </a:p>
            </p:txBody>
          </p:sp>
        </p:grpSp>
      </p:grpSp>
      <p:sp>
        <p:nvSpPr>
          <p:cNvPr id="31" name="Rectangle 30"/>
          <p:cNvSpPr/>
          <p:nvPr/>
        </p:nvSpPr>
        <p:spPr>
          <a:xfrm>
            <a:off x="4469549" y="1374366"/>
            <a:ext cx="7542778" cy="1384995"/>
          </a:xfrm>
          <a:prstGeom prst="rect">
            <a:avLst/>
          </a:prstGeom>
        </p:spPr>
        <p:txBody>
          <a:bodyPr wrap="square">
            <a:spAutoFit/>
          </a:bodyPr>
          <a:lstStyle/>
          <a:p>
            <a:r>
              <a:rPr lang="en-US" sz="2800" dirty="0">
                <a:latin typeface="Times New Roman" panose="02020603050405020304" pitchFamily="18" charset="0"/>
                <a:ea typeface="Times New Roman" panose="02020603050405020304" pitchFamily="18" charset="0"/>
              </a:rPr>
              <a:t>Chia </a:t>
            </a:r>
            <a:r>
              <a:rPr lang="en-US" sz="2800" dirty="0" err="1">
                <a:latin typeface="Times New Roman" panose="02020603050405020304" pitchFamily="18" charset="0"/>
                <a:ea typeface="Times New Roman" panose="02020603050405020304" pitchFamily="18" charset="0"/>
              </a:rPr>
              <a:t>lớp</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thành</a:t>
            </a:r>
            <a:r>
              <a:rPr lang="en-US" sz="2800" dirty="0">
                <a:latin typeface="Times New Roman" panose="02020603050405020304" pitchFamily="18" charset="0"/>
                <a:ea typeface="Times New Roman" panose="02020603050405020304" pitchFamily="18" charset="0"/>
              </a:rPr>
              <a:t> 3 </a:t>
            </a:r>
            <a:r>
              <a:rPr lang="en-US" sz="2800" dirty="0" err="1">
                <a:latin typeface="Times New Roman" panose="02020603050405020304" pitchFamily="18" charset="0"/>
                <a:ea typeface="Times New Roman" panose="02020603050405020304" pitchFamily="18" charset="0"/>
              </a:rPr>
              <a:t>đội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các</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thành</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viên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sẽ</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tiếp</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nối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nhau</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ghi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lên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bảng</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các</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câu</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trả</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lời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của</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từng</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yêu</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cầu</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câu</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hỏi</a:t>
            </a:r>
            <a:r>
              <a:rPr lang="en-US" sz="2800" dirty="0">
                <a:latin typeface="Times New Roman" panose="02020603050405020304" pitchFamily="18" charset="0"/>
                <a:ea typeface="Times New Roman" panose="02020603050405020304" pitchFamily="18" charset="0"/>
              </a:rPr>
              <a:t>.</a:t>
            </a:r>
            <a:endParaRPr lang="en-US" sz="2800" dirty="0"/>
          </a:p>
        </p:txBody>
      </p:sp>
      <p:sp>
        <p:nvSpPr>
          <p:cNvPr id="32" name="Rectangle 31"/>
          <p:cNvSpPr/>
          <p:nvPr/>
        </p:nvSpPr>
        <p:spPr>
          <a:xfrm>
            <a:off x="4216604" y="3023566"/>
            <a:ext cx="7795723" cy="954107"/>
          </a:xfrm>
          <a:prstGeom prst="rect">
            <a:avLst/>
          </a:prstGeom>
        </p:spPr>
        <p:txBody>
          <a:bodyPr wrap="square">
            <a:spAutoFit/>
          </a:bodyPr>
          <a:lstStyle/>
          <a:p>
            <a:r>
              <a:rPr lang="en-US" sz="2800" dirty="0" err="1">
                <a:latin typeface="Times New Roman" panose="02020603050405020304" pitchFamily="18" charset="0"/>
                <a:ea typeface="Times New Roman" panose="02020603050405020304" pitchFamily="18" charset="0"/>
              </a:rPr>
              <a:t>Tổng</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có</a:t>
            </a:r>
            <a:r>
              <a:rPr lang="en-US" sz="2800" dirty="0">
                <a:latin typeface="Times New Roman" panose="02020603050405020304" pitchFamily="18" charset="0"/>
                <a:ea typeface="Times New Roman" panose="02020603050405020304" pitchFamily="18" charset="0"/>
              </a:rPr>
              <a:t> 3 </a:t>
            </a:r>
            <a:r>
              <a:rPr lang="en-US" sz="2800" dirty="0" err="1">
                <a:latin typeface="Times New Roman" panose="02020603050405020304" pitchFamily="18" charset="0"/>
                <a:ea typeface="Times New Roman" panose="02020603050405020304" pitchFamily="18" charset="0"/>
              </a:rPr>
              <a:t>lượt</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chơi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tương</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ứng</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với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ba</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yêu</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cầu</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khác</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nhau</a:t>
            </a:r>
            <a:endParaRPr lang="en-US" sz="2800" dirty="0"/>
          </a:p>
        </p:txBody>
      </p:sp>
      <p:sp>
        <p:nvSpPr>
          <p:cNvPr id="33" name="Rectangle 32"/>
          <p:cNvSpPr/>
          <p:nvPr/>
        </p:nvSpPr>
        <p:spPr>
          <a:xfrm>
            <a:off x="4426562" y="4226551"/>
            <a:ext cx="7722452" cy="954107"/>
          </a:xfrm>
          <a:prstGeom prst="rect">
            <a:avLst/>
          </a:prstGeom>
        </p:spPr>
        <p:txBody>
          <a:bodyPr wrap="square">
            <a:spAutoFit/>
          </a:bodyPr>
          <a:lstStyle/>
          <a:p>
            <a:r>
              <a:rPr lang="en-US" sz="2800" dirty="0">
                <a:latin typeface="Times New Roman" panose="02020603050405020304" pitchFamily="18" charset="0"/>
                <a:ea typeface="Times New Roman" panose="02020603050405020304" pitchFamily="18" charset="0"/>
              </a:rPr>
              <a:t>Ở </a:t>
            </a:r>
            <a:r>
              <a:rPr lang="en-US" sz="2800" dirty="0" err="1">
                <a:latin typeface="Times New Roman" panose="02020603050405020304" pitchFamily="18" charset="0"/>
                <a:ea typeface="Times New Roman" panose="02020603050405020304" pitchFamily="18" charset="0"/>
              </a:rPr>
              <a:t>mỗi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lượt</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chơi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trong</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vòng</a:t>
            </a:r>
            <a:r>
              <a:rPr lang="en-US" sz="2800" dirty="0">
                <a:latin typeface="Times New Roman" panose="02020603050405020304" pitchFamily="18" charset="0"/>
                <a:ea typeface="Times New Roman" panose="02020603050405020304" pitchFamily="18" charset="0"/>
              </a:rPr>
              <a:t> 2 </a:t>
            </a:r>
            <a:r>
              <a:rPr lang="en-US" sz="2800" dirty="0" err="1">
                <a:latin typeface="Times New Roman" panose="02020603050405020304" pitchFamily="18" charset="0"/>
                <a:ea typeface="Times New Roman" panose="02020603050405020304" pitchFamily="18" charset="0"/>
              </a:rPr>
              <a:t>phút</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đội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nào</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ghi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được</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nhiều</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kết</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quả</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đúng</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sẽ</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là</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đội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giành</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chiến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thắng</a:t>
            </a:r>
            <a:r>
              <a:rPr lang="en-US" sz="2800" dirty="0">
                <a:latin typeface="Times New Roman" panose="02020603050405020304" pitchFamily="18" charset="0"/>
                <a:ea typeface="Times New Roman" panose="02020603050405020304" pitchFamily="18" charset="0"/>
              </a:rPr>
              <a:t>.</a:t>
            </a:r>
            <a:endParaRPr lang="en-US" sz="2800" dirty="0"/>
          </a:p>
        </p:txBody>
      </p:sp>
      <p:grpSp>
        <p:nvGrpSpPr>
          <p:cNvPr id="34" name="组合 12"/>
          <p:cNvGrpSpPr/>
          <p:nvPr/>
        </p:nvGrpSpPr>
        <p:grpSpPr>
          <a:xfrm>
            <a:off x="4552081" y="5817432"/>
            <a:ext cx="757238" cy="757237"/>
            <a:chOff x="0" y="0"/>
            <a:chExt cx="756000" cy="756000"/>
          </a:xfrm>
          <a:noFill/>
        </p:grpSpPr>
        <p:sp>
          <p:nvSpPr>
            <p:cNvPr id="35" name="椭圆 53"/>
            <p:cNvSpPr/>
            <p:nvPr/>
          </p:nvSpPr>
          <p:spPr>
            <a:xfrm>
              <a:off x="0" y="0"/>
              <a:ext cx="756000" cy="756000"/>
            </a:xfrm>
            <a:prstGeom prst="ellipse">
              <a:avLst/>
            </a:prstGeom>
            <a:grpFill/>
            <a:ln w="9525">
              <a:solidFill>
                <a:srgbClr val="C00000"/>
              </a:solidFill>
            </a:ln>
          </p:spPr>
          <p:txBody>
            <a:bodyPr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36" name="Freeform 277"/>
            <p:cNvSpPr>
              <a:spLocks noEditPoints="1"/>
            </p:cNvSpPr>
            <p:nvPr/>
          </p:nvSpPr>
          <p:spPr>
            <a:xfrm>
              <a:off x="190444" y="121807"/>
              <a:ext cx="383972" cy="455826"/>
            </a:xfrm>
            <a:custGeom>
              <a:avLst/>
              <a:gdLst>
                <a:gd name="txL" fmla="*/ 0 w 72"/>
                <a:gd name="txT" fmla="*/ 0 h 86"/>
                <a:gd name="txR" fmla="*/ 72 w 72"/>
                <a:gd name="txB" fmla="*/ 86 h 86"/>
              </a:gdLst>
              <a:ahLst/>
              <a:cxnLst>
                <a:cxn ang="0">
                  <a:pos x="2147483646" y="2147483646"/>
                </a:cxn>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grpFill/>
            <a:ln w="9525">
              <a:solidFill>
                <a:srgbClr val="C00000"/>
              </a:solidFill>
            </a:ln>
          </p:spPr>
          <p:txBody>
            <a:bodyPr/>
            <a:lstStyle/>
            <a:p>
              <a:endParaRPr lang="zh-CN" altLang="en-US"/>
            </a:p>
          </p:txBody>
        </p:sp>
      </p:grpSp>
      <p:sp>
        <p:nvSpPr>
          <p:cNvPr id="37" name="Rectangle 36"/>
          <p:cNvSpPr/>
          <p:nvPr/>
        </p:nvSpPr>
        <p:spPr>
          <a:xfrm>
            <a:off x="5463940" y="5681687"/>
            <a:ext cx="6548387" cy="954107"/>
          </a:xfrm>
          <a:prstGeom prst="rect">
            <a:avLst/>
          </a:prstGeom>
        </p:spPr>
        <p:txBody>
          <a:bodyPr wrap="square">
            <a:spAutoFit/>
          </a:bodyPr>
          <a:lstStyle/>
          <a:p>
            <a:r>
              <a:rPr lang="en-US" sz="2800" dirty="0" err="1">
                <a:latin typeface="Times New Roman" panose="02020603050405020304" pitchFamily="18" charset="0"/>
                <a:ea typeface="Times New Roman" panose="02020603050405020304" pitchFamily="18" charset="0"/>
              </a:rPr>
              <a:t>Sau</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ba</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lượt</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chơi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đội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nào</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có</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tổng</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điểm</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cao</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nhất</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sẽ</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giành</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chiến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thắng</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chung</a:t>
            </a:r>
            <a:r>
              <a:rPr lang="en-US" sz="2800" dirty="0">
                <a:latin typeface="Times New Roman" panose="02020603050405020304" pitchFamily="18" charset="0"/>
                <a:ea typeface="Times New Roman" panose="02020603050405020304" pitchFamily="18" charset="0"/>
              </a:rPr>
              <a:t>.</a:t>
            </a:r>
            <a:endParaRPr lang="en-US" sz="2800" dirty="0"/>
          </a:p>
        </p:txBody>
      </p:sp>
      <p:sp>
        <p:nvSpPr>
          <p:cNvPr id="38" name="Rectangle 37"/>
          <p:cNvSpPr/>
          <p:nvPr/>
        </p:nvSpPr>
        <p:spPr>
          <a:xfrm>
            <a:off x="36700" y="5847629"/>
            <a:ext cx="3809633" cy="658642"/>
          </a:xfrm>
          <a:prstGeom prst="rect">
            <a:avLst/>
          </a:prstGeom>
        </p:spPr>
        <p:txBody>
          <a:bodyPr wrap="none">
            <a:spAutoFit/>
          </a:bodyPr>
          <a:lstStyle/>
          <a:p>
            <a:pPr>
              <a:lnSpc>
                <a:spcPct val="115000"/>
              </a:lnSpc>
              <a:spcAft>
                <a:spcPts val="0"/>
              </a:spcAft>
            </a:pPr>
            <a:r>
              <a:rPr lang="nl-NL"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“Tiếp sức đồng đội”</a:t>
            </a:r>
            <a:endParaRPr lang="en-US"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931805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80">
                                          <p:stCondLst>
                                            <p:cond delay="0"/>
                                          </p:stCondLst>
                                        </p:cTn>
                                        <p:tgtEl>
                                          <p:spTgt spid="5"/>
                                        </p:tgtEl>
                                      </p:cBhvr>
                                    </p:animEffect>
                                    <p:anim calcmode="lin" valueType="num">
                                      <p:cBhvr>
                                        <p:cTn id="1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8" dur="26">
                                          <p:stCondLst>
                                            <p:cond delay="650"/>
                                          </p:stCondLst>
                                        </p:cTn>
                                        <p:tgtEl>
                                          <p:spTgt spid="5"/>
                                        </p:tgtEl>
                                      </p:cBhvr>
                                      <p:to x="100000" y="60000"/>
                                    </p:animScale>
                                    <p:animScale>
                                      <p:cBhvr>
                                        <p:cTn id="19" dur="166" decel="50000">
                                          <p:stCondLst>
                                            <p:cond delay="676"/>
                                          </p:stCondLst>
                                        </p:cTn>
                                        <p:tgtEl>
                                          <p:spTgt spid="5"/>
                                        </p:tgtEl>
                                      </p:cBhvr>
                                      <p:to x="100000" y="100000"/>
                                    </p:animScale>
                                    <p:animScale>
                                      <p:cBhvr>
                                        <p:cTn id="20" dur="26">
                                          <p:stCondLst>
                                            <p:cond delay="1312"/>
                                          </p:stCondLst>
                                        </p:cTn>
                                        <p:tgtEl>
                                          <p:spTgt spid="5"/>
                                        </p:tgtEl>
                                      </p:cBhvr>
                                      <p:to x="100000" y="80000"/>
                                    </p:animScale>
                                    <p:animScale>
                                      <p:cBhvr>
                                        <p:cTn id="21" dur="166" decel="50000">
                                          <p:stCondLst>
                                            <p:cond delay="1338"/>
                                          </p:stCondLst>
                                        </p:cTn>
                                        <p:tgtEl>
                                          <p:spTgt spid="5"/>
                                        </p:tgtEl>
                                      </p:cBhvr>
                                      <p:to x="100000" y="100000"/>
                                    </p:animScale>
                                    <p:animScale>
                                      <p:cBhvr>
                                        <p:cTn id="22" dur="26">
                                          <p:stCondLst>
                                            <p:cond delay="1642"/>
                                          </p:stCondLst>
                                        </p:cTn>
                                        <p:tgtEl>
                                          <p:spTgt spid="5"/>
                                        </p:tgtEl>
                                      </p:cBhvr>
                                      <p:to x="100000" y="90000"/>
                                    </p:animScale>
                                    <p:animScale>
                                      <p:cBhvr>
                                        <p:cTn id="23" dur="166" decel="50000">
                                          <p:stCondLst>
                                            <p:cond delay="1668"/>
                                          </p:stCondLst>
                                        </p:cTn>
                                        <p:tgtEl>
                                          <p:spTgt spid="5"/>
                                        </p:tgtEl>
                                      </p:cBhvr>
                                      <p:to x="100000" y="100000"/>
                                    </p:animScale>
                                    <p:animScale>
                                      <p:cBhvr>
                                        <p:cTn id="24" dur="26">
                                          <p:stCondLst>
                                            <p:cond delay="1808"/>
                                          </p:stCondLst>
                                        </p:cTn>
                                        <p:tgtEl>
                                          <p:spTgt spid="5"/>
                                        </p:tgtEl>
                                      </p:cBhvr>
                                      <p:to x="100000" y="95000"/>
                                    </p:animScale>
                                    <p:animScale>
                                      <p:cBhvr>
                                        <p:cTn id="25" dur="166" decel="50000">
                                          <p:stCondLst>
                                            <p:cond delay="1834"/>
                                          </p:stCondLst>
                                        </p:cTn>
                                        <p:tgtEl>
                                          <p:spTgt spid="5"/>
                                        </p:tgtEl>
                                      </p:cBhvr>
                                      <p:to x="100000" y="100000"/>
                                    </p:animScale>
                                  </p:childTnLst>
                                </p:cTn>
                              </p:par>
                              <p:par>
                                <p:cTn id="26" presetID="26" presetClass="entr" presetSubtype="0"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down)">
                                      <p:cBhvr>
                                        <p:cTn id="28" dur="580">
                                          <p:stCondLst>
                                            <p:cond delay="0"/>
                                          </p:stCondLst>
                                        </p:cTn>
                                        <p:tgtEl>
                                          <p:spTgt spid="38"/>
                                        </p:tgtEl>
                                      </p:cBhvr>
                                    </p:animEffect>
                                    <p:anim calcmode="lin" valueType="num">
                                      <p:cBhvr>
                                        <p:cTn id="29" dur="1822" tmFilter="0,0; 0.14,0.36; 0.43,0.73; 0.71,0.91; 1.0,1.0">
                                          <p:stCondLst>
                                            <p:cond delay="0"/>
                                          </p:stCondLst>
                                        </p:cTn>
                                        <p:tgtEl>
                                          <p:spTgt spid="38"/>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38"/>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38"/>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38"/>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38"/>
                                        </p:tgtEl>
                                        <p:attrNameLst>
                                          <p:attrName>ppt_y</p:attrName>
                                        </p:attrNameLst>
                                      </p:cBhvr>
                                      <p:tavLst>
                                        <p:tav tm="0" fmla="#ppt_y-sin(pi*$)/81">
                                          <p:val>
                                            <p:fltVal val="0"/>
                                          </p:val>
                                        </p:tav>
                                        <p:tav tm="100000">
                                          <p:val>
                                            <p:fltVal val="1"/>
                                          </p:val>
                                        </p:tav>
                                      </p:tavLst>
                                    </p:anim>
                                    <p:animScale>
                                      <p:cBhvr>
                                        <p:cTn id="34" dur="26">
                                          <p:stCondLst>
                                            <p:cond delay="650"/>
                                          </p:stCondLst>
                                        </p:cTn>
                                        <p:tgtEl>
                                          <p:spTgt spid="38"/>
                                        </p:tgtEl>
                                      </p:cBhvr>
                                      <p:to x="100000" y="60000"/>
                                    </p:animScale>
                                    <p:animScale>
                                      <p:cBhvr>
                                        <p:cTn id="35" dur="166" decel="50000">
                                          <p:stCondLst>
                                            <p:cond delay="676"/>
                                          </p:stCondLst>
                                        </p:cTn>
                                        <p:tgtEl>
                                          <p:spTgt spid="38"/>
                                        </p:tgtEl>
                                      </p:cBhvr>
                                      <p:to x="100000" y="100000"/>
                                    </p:animScale>
                                    <p:animScale>
                                      <p:cBhvr>
                                        <p:cTn id="36" dur="26">
                                          <p:stCondLst>
                                            <p:cond delay="1312"/>
                                          </p:stCondLst>
                                        </p:cTn>
                                        <p:tgtEl>
                                          <p:spTgt spid="38"/>
                                        </p:tgtEl>
                                      </p:cBhvr>
                                      <p:to x="100000" y="80000"/>
                                    </p:animScale>
                                    <p:animScale>
                                      <p:cBhvr>
                                        <p:cTn id="37" dur="166" decel="50000">
                                          <p:stCondLst>
                                            <p:cond delay="1338"/>
                                          </p:stCondLst>
                                        </p:cTn>
                                        <p:tgtEl>
                                          <p:spTgt spid="38"/>
                                        </p:tgtEl>
                                      </p:cBhvr>
                                      <p:to x="100000" y="100000"/>
                                    </p:animScale>
                                    <p:animScale>
                                      <p:cBhvr>
                                        <p:cTn id="38" dur="26">
                                          <p:stCondLst>
                                            <p:cond delay="1642"/>
                                          </p:stCondLst>
                                        </p:cTn>
                                        <p:tgtEl>
                                          <p:spTgt spid="38"/>
                                        </p:tgtEl>
                                      </p:cBhvr>
                                      <p:to x="100000" y="90000"/>
                                    </p:animScale>
                                    <p:animScale>
                                      <p:cBhvr>
                                        <p:cTn id="39" dur="166" decel="50000">
                                          <p:stCondLst>
                                            <p:cond delay="1668"/>
                                          </p:stCondLst>
                                        </p:cTn>
                                        <p:tgtEl>
                                          <p:spTgt spid="38"/>
                                        </p:tgtEl>
                                      </p:cBhvr>
                                      <p:to x="100000" y="100000"/>
                                    </p:animScale>
                                    <p:animScale>
                                      <p:cBhvr>
                                        <p:cTn id="40" dur="26">
                                          <p:stCondLst>
                                            <p:cond delay="1808"/>
                                          </p:stCondLst>
                                        </p:cTn>
                                        <p:tgtEl>
                                          <p:spTgt spid="38"/>
                                        </p:tgtEl>
                                      </p:cBhvr>
                                      <p:to x="100000" y="95000"/>
                                    </p:animScale>
                                    <p:animScale>
                                      <p:cBhvr>
                                        <p:cTn id="41" dur="166" decel="50000">
                                          <p:stCondLst>
                                            <p:cond delay="1834"/>
                                          </p:stCondLst>
                                        </p:cTn>
                                        <p:tgtEl>
                                          <p:spTgt spid="38"/>
                                        </p:tgtEl>
                                      </p:cBhvr>
                                      <p:to x="100000" y="100000"/>
                                    </p:animScale>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nodeType="click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barn(inVertical)">
                                      <p:cBhvr>
                                        <p:cTn id="46" dur="500"/>
                                        <p:tgtEl>
                                          <p:spTgt spid="17"/>
                                        </p:tgtEl>
                                      </p:cBhvr>
                                    </p:animEffect>
                                  </p:childTnLst>
                                </p:cTn>
                              </p:par>
                              <p:par>
                                <p:cTn id="47" presetID="16" presetClass="entr" presetSubtype="21"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barn(inVertical)">
                                      <p:cBhvr>
                                        <p:cTn id="49" dur="500"/>
                                        <p:tgtEl>
                                          <p:spTgt spid="31"/>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nodeType="click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barn(inVertical)">
                                      <p:cBhvr>
                                        <p:cTn id="54" dur="500"/>
                                        <p:tgtEl>
                                          <p:spTgt spid="25"/>
                                        </p:tgtEl>
                                      </p:cBhvr>
                                    </p:animEffect>
                                  </p:childTnLst>
                                </p:cTn>
                              </p:par>
                              <p:par>
                                <p:cTn id="55" presetID="16" presetClass="entr" presetSubtype="21" fill="hold" grpId="0" nodeType="with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barn(inVertical)">
                                      <p:cBhvr>
                                        <p:cTn id="57" dur="500"/>
                                        <p:tgtEl>
                                          <p:spTgt spid="32"/>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1000"/>
                                        <p:tgtEl>
                                          <p:spTgt spid="22"/>
                                        </p:tgtEl>
                                      </p:cBhvr>
                                    </p:animEffect>
                                    <p:anim calcmode="lin" valueType="num">
                                      <p:cBhvr>
                                        <p:cTn id="63" dur="1000" fill="hold"/>
                                        <p:tgtEl>
                                          <p:spTgt spid="22"/>
                                        </p:tgtEl>
                                        <p:attrNameLst>
                                          <p:attrName>ppt_x</p:attrName>
                                        </p:attrNameLst>
                                      </p:cBhvr>
                                      <p:tavLst>
                                        <p:tav tm="0">
                                          <p:val>
                                            <p:strVal val="#ppt_x"/>
                                          </p:val>
                                        </p:tav>
                                        <p:tav tm="100000">
                                          <p:val>
                                            <p:strVal val="#ppt_x"/>
                                          </p:val>
                                        </p:tav>
                                      </p:tavLst>
                                    </p:anim>
                                    <p:anim calcmode="lin" valueType="num">
                                      <p:cBhvr>
                                        <p:cTn id="64" dur="1000" fill="hold"/>
                                        <p:tgtEl>
                                          <p:spTgt spid="2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1000"/>
                                        <p:tgtEl>
                                          <p:spTgt spid="33"/>
                                        </p:tgtEl>
                                      </p:cBhvr>
                                    </p:animEffect>
                                    <p:anim calcmode="lin" valueType="num">
                                      <p:cBhvr>
                                        <p:cTn id="68" dur="1000" fill="hold"/>
                                        <p:tgtEl>
                                          <p:spTgt spid="33"/>
                                        </p:tgtEl>
                                        <p:attrNameLst>
                                          <p:attrName>ppt_x</p:attrName>
                                        </p:attrNameLst>
                                      </p:cBhvr>
                                      <p:tavLst>
                                        <p:tav tm="0">
                                          <p:val>
                                            <p:strVal val="#ppt_x"/>
                                          </p:val>
                                        </p:tav>
                                        <p:tav tm="100000">
                                          <p:val>
                                            <p:strVal val="#ppt_x"/>
                                          </p:val>
                                        </p:tav>
                                      </p:tavLst>
                                    </p:anim>
                                    <p:anim calcmode="lin" valueType="num">
                                      <p:cBhvr>
                                        <p:cTn id="69" dur="1000" fill="hold"/>
                                        <p:tgtEl>
                                          <p:spTgt spid="33"/>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34"/>
                                        </p:tgtEl>
                                        <p:attrNameLst>
                                          <p:attrName>style.visibility</p:attrName>
                                        </p:attrNameLst>
                                      </p:cBhvr>
                                      <p:to>
                                        <p:strVal val="visible"/>
                                      </p:to>
                                    </p:set>
                                    <p:animEffect transition="in" filter="fade">
                                      <p:cBhvr>
                                        <p:cTn id="72" dur="1000"/>
                                        <p:tgtEl>
                                          <p:spTgt spid="34"/>
                                        </p:tgtEl>
                                      </p:cBhvr>
                                    </p:animEffect>
                                    <p:anim calcmode="lin" valueType="num">
                                      <p:cBhvr>
                                        <p:cTn id="73" dur="1000" fill="hold"/>
                                        <p:tgtEl>
                                          <p:spTgt spid="34"/>
                                        </p:tgtEl>
                                        <p:attrNameLst>
                                          <p:attrName>ppt_x</p:attrName>
                                        </p:attrNameLst>
                                      </p:cBhvr>
                                      <p:tavLst>
                                        <p:tav tm="0">
                                          <p:val>
                                            <p:strVal val="#ppt_x"/>
                                          </p:val>
                                        </p:tav>
                                        <p:tav tm="100000">
                                          <p:val>
                                            <p:strVal val="#ppt_x"/>
                                          </p:val>
                                        </p:tav>
                                      </p:tavLst>
                                    </p:anim>
                                    <p:anim calcmode="lin" valueType="num">
                                      <p:cBhvr>
                                        <p:cTn id="74" dur="1000" fill="hold"/>
                                        <p:tgtEl>
                                          <p:spTgt spid="34"/>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37"/>
                                        </p:tgtEl>
                                        <p:attrNameLst>
                                          <p:attrName>style.visibility</p:attrName>
                                        </p:attrNameLst>
                                      </p:cBhvr>
                                      <p:to>
                                        <p:strVal val="visible"/>
                                      </p:to>
                                    </p:set>
                                    <p:animEffect transition="in" filter="fade">
                                      <p:cBhvr>
                                        <p:cTn id="77" dur="1000"/>
                                        <p:tgtEl>
                                          <p:spTgt spid="37"/>
                                        </p:tgtEl>
                                      </p:cBhvr>
                                    </p:animEffect>
                                    <p:anim calcmode="lin" valueType="num">
                                      <p:cBhvr>
                                        <p:cTn id="78" dur="1000" fill="hold"/>
                                        <p:tgtEl>
                                          <p:spTgt spid="37"/>
                                        </p:tgtEl>
                                        <p:attrNameLst>
                                          <p:attrName>ppt_x</p:attrName>
                                        </p:attrNameLst>
                                      </p:cBhvr>
                                      <p:tavLst>
                                        <p:tav tm="0">
                                          <p:val>
                                            <p:strVal val="#ppt_x"/>
                                          </p:val>
                                        </p:tav>
                                        <p:tav tm="100000">
                                          <p:val>
                                            <p:strVal val="#ppt_x"/>
                                          </p:val>
                                        </p:tav>
                                      </p:tavLst>
                                    </p:anim>
                                    <p:anim calcmode="lin" valueType="num">
                                      <p:cBhvr>
                                        <p:cTn id="7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1" grpId="0"/>
      <p:bldP spid="32" grpId="0"/>
      <p:bldP spid="33" grpId="0"/>
      <p:bldP spid="37" grpId="0"/>
      <p:bldP spid="3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33424" y="1217553"/>
            <a:ext cx="11191876" cy="4719241"/>
          </a:xfrm>
          <a:prstGeom prst="rect">
            <a:avLst/>
          </a:prstGeom>
        </p:spPr>
        <p:txBody>
          <a:bodyPr wrap="square">
            <a:spAutoFit/>
          </a:bodyPr>
          <a:lstStyle/>
          <a:p>
            <a:pPr algn="just">
              <a:lnSpc>
                <a:spcPct val="150000"/>
              </a:lnSpc>
              <a:spcAft>
                <a:spcPts val="750"/>
              </a:spcAft>
            </a:pPr>
            <a:r>
              <a:rPr lang="vi-VN" sz="2800" b="1" dirty="0">
                <a:latin typeface="Times New Roman" panose="02020603050405020304" pitchFamily="18" charset="0"/>
                <a:ea typeface="Times New Roman" panose="02020603050405020304" pitchFamily="18" charset="0"/>
              </a:rPr>
              <a:t>- Lượt chơi thứ nhất: </a:t>
            </a:r>
            <a:r>
              <a:rPr lang="en-US" sz="2800" dirty="0">
                <a:latin typeface="Times New Roman" panose="02020603050405020304" pitchFamily="18" charset="0"/>
                <a:ea typeface="Times New Roman" panose="02020603050405020304" pitchFamily="18" charset="0"/>
              </a:rPr>
              <a:t>T</a:t>
            </a:r>
            <a:r>
              <a:rPr lang="vi-VN" sz="2800" dirty="0">
                <a:solidFill>
                  <a:srgbClr val="333333"/>
                </a:solidFill>
                <a:latin typeface="Times New Roman" panose="02020603050405020304" pitchFamily="18" charset="0"/>
                <a:ea typeface="Times New Roman" panose="02020603050405020304" pitchFamily="18" charset="0"/>
              </a:rPr>
              <a:t>rong chữ Quốc ngữ </a:t>
            </a:r>
            <a:r>
              <a:rPr lang="en-US" sz="2800" dirty="0">
                <a:solidFill>
                  <a:srgbClr val="333333"/>
                </a:solidFill>
                <a:latin typeface="Times New Roman" panose="02020603050405020304" pitchFamily="18" charset="0"/>
                <a:ea typeface="Times New Roman" panose="02020603050405020304" pitchFamily="18" charset="0"/>
              </a:rPr>
              <a:t>t</a:t>
            </a:r>
            <a:r>
              <a:rPr lang="vi-VN" sz="2800" dirty="0">
                <a:solidFill>
                  <a:srgbClr val="333333"/>
                </a:solidFill>
                <a:latin typeface="Times New Roman" panose="02020603050405020304" pitchFamily="18" charset="0"/>
                <a:ea typeface="Times New Roman" panose="02020603050405020304" pitchFamily="18" charset="0"/>
              </a:rPr>
              <a:t>rường hợp dùng nhiều chữ cái khác nhau để ghi cùng một âm. Ví dụ, ghi âm /k/ bằng các chữ c, k, q.....</a:t>
            </a:r>
            <a:endParaRPr lang="en-US" sz="2800" dirty="0">
              <a:effectLst/>
              <a:latin typeface="Times New Roman" panose="02020603050405020304" pitchFamily="18" charset="0"/>
              <a:ea typeface="Times New Roman" panose="02020603050405020304" pitchFamily="18" charset="0"/>
            </a:endParaRPr>
          </a:p>
          <a:p>
            <a:pPr algn="just">
              <a:lnSpc>
                <a:spcPct val="150000"/>
              </a:lnSpc>
              <a:spcAft>
                <a:spcPts val="0"/>
              </a:spcAft>
            </a:pPr>
            <a:r>
              <a:rPr lang="en-US" sz="28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ea typeface="Times New Roman" panose="02020603050405020304" pitchFamily="18" charset="0"/>
                <a:cs typeface="Times New Roman" panose="02020603050405020304" pitchFamily="18" charset="0"/>
              </a:rPr>
              <a:t>Lượt</a:t>
            </a:r>
            <a:r>
              <a:rPr lang="en-US" sz="28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ea typeface="Times New Roman" panose="02020603050405020304" pitchFamily="18" charset="0"/>
                <a:cs typeface="Times New Roman" panose="02020603050405020304" pitchFamily="18" charset="0"/>
              </a:rPr>
              <a:t>chơi</a:t>
            </a:r>
            <a:r>
              <a:rPr lang="en-US" sz="28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ea typeface="Times New Roman" panose="02020603050405020304" pitchFamily="18" charset="0"/>
                <a:cs typeface="Times New Roman" panose="02020603050405020304" pitchFamily="18" charset="0"/>
              </a:rPr>
              <a:t>thứ</a:t>
            </a:r>
            <a:r>
              <a:rPr lang="en-US" sz="28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ea typeface="Times New Roman" panose="02020603050405020304" pitchFamily="18" charset="0"/>
                <a:cs typeface="Times New Roman" panose="02020603050405020304" pitchFamily="18" charset="0"/>
              </a:rPr>
              <a:t>hai</a:t>
            </a:r>
            <a:r>
              <a:rPr lang="en-US" sz="28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rong</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chữ</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Quốc</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ngữ</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trường</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hợp</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dùng</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một</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chữ</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cái</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để</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ghi</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nhiều</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âm</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khác</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nhau</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Ví</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dụ</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dùng</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chữ</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vừa</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để</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ghi</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âm</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vừa</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để</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ghi</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âm</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/ă/....</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en-US" sz="28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ea typeface="Times New Roman" panose="02020603050405020304" pitchFamily="18" charset="0"/>
                <a:cs typeface="Times New Roman" panose="02020603050405020304" pitchFamily="18" charset="0"/>
              </a:rPr>
              <a:t>Lượt</a:t>
            </a:r>
            <a:r>
              <a:rPr lang="en-US" sz="28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ea typeface="Times New Roman" panose="02020603050405020304" pitchFamily="18" charset="0"/>
                <a:cs typeface="Times New Roman" panose="02020603050405020304" pitchFamily="18" charset="0"/>
              </a:rPr>
              <a:t>chơi</a:t>
            </a:r>
            <a:r>
              <a:rPr lang="en-US" sz="28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ea typeface="Times New Roman" panose="02020603050405020304" pitchFamily="18" charset="0"/>
                <a:cs typeface="Times New Roman" panose="02020603050405020304" pitchFamily="18" charset="0"/>
              </a:rPr>
              <a:t>thứ</a:t>
            </a:r>
            <a:r>
              <a:rPr lang="en-US" sz="28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ea typeface="Times New Roman" panose="02020603050405020304" pitchFamily="18" charset="0"/>
                <a:cs typeface="Times New Roman" panose="02020603050405020304" pitchFamily="18" charset="0"/>
              </a:rPr>
              <a:t>ba</a:t>
            </a:r>
            <a:r>
              <a:rPr lang="en-US" sz="2800" b="1" dirty="0">
                <a:latin typeface="Times New Roman" panose="02020603050405020304" pitchFamily="18" charset="0"/>
                <a:ea typeface="Times New Roman" panose="02020603050405020304" pitchFamily="18" charset="0"/>
                <a:cs typeface="Times New Roman" panose="02020603050405020304" pitchFamily="18" charset="0"/>
              </a:rPr>
              <a:t>:</a:t>
            </a:r>
            <a:r>
              <a:rPr lang="en-US" sz="2800" b="1"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latin typeface="Times New Roman" panose="02020603050405020304" pitchFamily="18" charset="0"/>
                <a:ea typeface="Calibri" panose="020F0502020204030204" pitchFamily="34" charset="0"/>
                <a:cs typeface="Times New Roman" panose="02020603050405020304" pitchFamily="18" charset="0"/>
              </a:rPr>
              <a:t>T</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rong</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chữ</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Quốc</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ngữ</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trường</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hợp</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ghép</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nhiều</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chữ</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cái</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để</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ghi</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một</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âm</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Ví</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dụ</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ch</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ng,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kh</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p:cNvSpPr txBox="1"/>
          <p:nvPr/>
        </p:nvSpPr>
        <p:spPr>
          <a:xfrm>
            <a:off x="2753139" y="304800"/>
            <a:ext cx="4857336" cy="769441"/>
          </a:xfrm>
          <a:prstGeom prst="rect">
            <a:avLst/>
          </a:prstGeom>
          <a:noFill/>
        </p:spPr>
        <p:txBody>
          <a:bodyPr wrap="square" rtlCol="0">
            <a:spAutoFit/>
          </a:bodyPr>
          <a:lstStyle/>
          <a:p>
            <a:r>
              <a:rPr lang="en-US" sz="4400" dirty="0">
                <a:solidFill>
                  <a:srgbClr val="FF0000"/>
                </a:solidFill>
                <a:latin typeface="Times New Roman" panose="02020603050405020304" pitchFamily="18" charset="0"/>
                <a:cs typeface="Times New Roman" panose="02020603050405020304" pitchFamily="18" charset="0"/>
              </a:rPr>
              <a:t>CÁC LƯỢT CHƠI</a:t>
            </a:r>
          </a:p>
        </p:txBody>
      </p:sp>
    </p:spTree>
    <p:extLst>
      <p:ext uri="{BB962C8B-B14F-4D97-AF65-F5344CB8AC3E}">
        <p14:creationId xmlns:p14="http://schemas.microsoft.com/office/powerpoint/2010/main" val="20386851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1000"/>
                                        <p:tgtEl>
                                          <p:spTgt spid="4">
                                            <p:txEl>
                                              <p:pRg st="1" end="1"/>
                                            </p:txEl>
                                          </p:spTgt>
                                        </p:tgtEl>
                                      </p:cBhvr>
                                    </p:animEffect>
                                    <p:anim calcmode="lin" valueType="num">
                                      <p:cBhvr>
                                        <p:cTn id="22"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4">
                                            <p:txEl>
                                              <p:pRg st="2" end="2"/>
                                            </p:txEl>
                                          </p:spTgt>
                                        </p:tgtEl>
                                        <p:attrNameLst>
                                          <p:attrName>style.visibility</p:attrName>
                                        </p:attrNameLst>
                                      </p:cBhvr>
                                      <p:to>
                                        <p:strVal val="visible"/>
                                      </p:to>
                                    </p:set>
                                    <p:animEffect transition="in" filter="barn(inVertical)">
                                      <p:cBhvr>
                                        <p:cTn id="28"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文字&#10;&#10;已生成高可信度的说明"/>
          <p:cNvPicPr>
            <a:picLocks noChangeAspect="1"/>
          </p:cNvPicPr>
          <p:nvPr/>
        </p:nvPicPr>
        <p:blipFill rotWithShape="1">
          <a:blip r:embed="rId3">
            <a:extLst>
              <a:ext uri="{28A0092B-C50C-407E-A947-70E740481C1C}">
                <a14:useLocalDpi xmlns:a14="http://schemas.microsoft.com/office/drawing/2010/main" val="0"/>
              </a:ext>
            </a:extLst>
          </a:blip>
          <a:srcRect l="22222" r="22222"/>
          <a:stretch>
            <a:fillRect/>
          </a:stretch>
        </p:blipFill>
        <p:spPr>
          <a:xfrm>
            <a:off x="0" y="-8880"/>
            <a:ext cx="12192000" cy="6858000"/>
          </a:xfrm>
          <a:prstGeom prst="rect">
            <a:avLst/>
          </a:prstGeom>
        </p:spPr>
      </p:pic>
      <p:pic>
        <p:nvPicPr>
          <p:cNvPr id="102" name="图片 10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6675" y="1781175"/>
            <a:ext cx="4800600" cy="3600450"/>
          </a:xfrm>
          <a:prstGeom prst="rect">
            <a:avLst/>
          </a:prstGeom>
        </p:spPr>
      </p:pic>
      <p:sp>
        <p:nvSpPr>
          <p:cNvPr id="13" name="TextBox 12"/>
          <p:cNvSpPr txBox="1"/>
          <p:nvPr/>
        </p:nvSpPr>
        <p:spPr>
          <a:xfrm>
            <a:off x="1986116" y="1423112"/>
            <a:ext cx="8219768" cy="3516357"/>
          </a:xfrm>
          <a:prstGeom prst="rect">
            <a:avLst/>
          </a:prstGeom>
          <a:noFill/>
        </p:spPr>
        <p:txBody>
          <a:bodyPr wrap="square" lIns="68589" tIns="34295" rIns="68589" bIns="34295" rtlCol="0">
            <a:spAutoFit/>
          </a:bodyPr>
          <a:lstStyle/>
          <a:p>
            <a:pPr algn="ctr"/>
            <a:r>
              <a:rPr lang="en-US" sz="4400" dirty="0">
                <a:latin typeface="Times New Roman" panose="02020603050405020304" pitchFamily="18" charset="0"/>
                <a:cs typeface="Times New Roman" panose="02020603050405020304" pitchFamily="18" charset="0"/>
              </a:rPr>
              <a:t>THỰC HÀNH TIẾNG VIỆT</a:t>
            </a:r>
          </a:p>
          <a:p>
            <a:pPr algn="ctr"/>
            <a:r>
              <a:rPr lang="en-US" sz="6000" b="1" dirty="0">
                <a:solidFill>
                  <a:srgbClr val="FF0000"/>
                </a:solidFill>
                <a:latin typeface="Times New Roman" panose="02020603050405020304" pitchFamily="18" charset="0"/>
                <a:cs typeface="Times New Roman" panose="02020603050405020304" pitchFamily="18" charset="0"/>
              </a:rPr>
              <a:t>MỘT SỐ HIỂU BIẾT VỀ CHỮ NÔM VÀ CHỮ QUỐC NGỮ</a:t>
            </a:r>
            <a:endParaRPr lang="zh-CN" altLang="en-US" sz="6000" b="1" dirty="0">
              <a:solidFill>
                <a:srgbClr val="FF0000"/>
              </a:solidFill>
              <a:latin typeface="Times New Roman" panose="02020603050405020304" pitchFamily="18" charset="0"/>
              <a:ea typeface="黑体" panose="02010609060101010101" charset="-122"/>
              <a:cs typeface="Times New Roman" panose="02020603050405020304" pitchFamily="18" charset="0"/>
            </a:endParaRPr>
          </a:p>
        </p:txBody>
      </p:sp>
    </p:spTree>
    <p:extLst>
      <p:ext uri="{BB962C8B-B14F-4D97-AF65-F5344CB8AC3E}">
        <p14:creationId xmlns:p14="http://schemas.microsoft.com/office/powerpoint/2010/main" val="41016072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par>
                                <p:cTn id="8" presetID="11" presetClass="entr" presetSubtype="0" fill="hold" nodeType="withEffect">
                                  <p:stCondLst>
                                    <p:cond delay="3400"/>
                                  </p:stCondLst>
                                  <p:childTnLst>
                                    <p:set>
                                      <p:cBhvr>
                                        <p:cTn id="9" dur="100">
                                          <p:stCondLst>
                                            <p:cond delay="0"/>
                                          </p:stCondLst>
                                        </p:cTn>
                                        <p:tgtEl>
                                          <p:spTgt spid="1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53548" y="496263"/>
            <a:ext cx="10247243" cy="4616648"/>
          </a:xfrm>
          <a:prstGeom prst="rect">
            <a:avLst/>
          </a:prstGeom>
        </p:spPr>
        <p:txBody>
          <a:bodyPr wrap="square">
            <a:spAutoFit/>
          </a:bodyPr>
          <a:lstStyle/>
          <a:p>
            <a:pPr algn="ctr">
              <a:lnSpc>
                <a:spcPct val="150000"/>
              </a:lnSpc>
              <a:spcAft>
                <a:spcPts val="0"/>
              </a:spcAft>
              <a:tabLst>
                <a:tab pos="1386840" algn="l"/>
              </a:tabLst>
            </a:pP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2.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tập</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3,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trang</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21: </a:t>
            </a:r>
            <a:r>
              <a:rPr lang="vi-VN" sz="28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Hãy tìm thêm một số ví dụ về các trường hợp sau trong chữ Quốc ngữ:</a:t>
            </a:r>
            <a:endParaRPr lang="en-US" sz="28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tabLst>
                <a:tab pos="1386840" algn="l"/>
              </a:tabLst>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a)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Trường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hợp</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dùng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nhiều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chữ</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cái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khác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nhau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ghi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cùng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âm</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Ví</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dụ</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ghi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âm</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/k/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bằng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chữ</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c, k, q.....:</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tabLst>
                <a:tab pos="1386840" algn="l"/>
              </a:tabLst>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Âm</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/c/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ghi</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âm</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bằng</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c, k, c</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tabLst>
                <a:tab pos="1386840" algn="l"/>
              </a:tabLst>
            </a:pP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Âm</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/q/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ghi</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âm</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bằng</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q, k, c</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tabLst>
                <a:tab pos="1386840" algn="l"/>
              </a:tabLst>
            </a:pP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Âm</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/z/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ghi</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âm</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bằng</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các</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333333"/>
                </a:solidFill>
                <a:latin typeface="Times New Roman" panose="02020603050405020304" pitchFamily="18" charset="0"/>
                <a:ea typeface="Calibri" panose="020F0502020204030204" pitchFamily="34" charset="0"/>
                <a:cs typeface="Times New Roman" panose="02020603050405020304" pitchFamily="18" charset="0"/>
              </a:rPr>
              <a:t>chữ</a:t>
            </a:r>
            <a:r>
              <a:rPr lang="en-US" sz="2800"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r, d.</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586203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arn(inVertic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1000"/>
                                        <p:tgtEl>
                                          <p:spTgt spid="4">
                                            <p:txEl>
                                              <p:pRg st="2" end="2"/>
                                            </p:txEl>
                                          </p:spTgt>
                                        </p:tgtEl>
                                      </p:cBhvr>
                                    </p:animEffect>
                                    <p:anim calcmode="lin" valueType="num">
                                      <p:cBhvr>
                                        <p:cTn id="13"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1000"/>
                                        <p:tgtEl>
                                          <p:spTgt spid="4">
                                            <p:txEl>
                                              <p:pRg st="3" end="3"/>
                                            </p:txEl>
                                          </p:spTgt>
                                        </p:tgtEl>
                                      </p:cBhvr>
                                    </p:animEffect>
                                    <p:anim calcmode="lin" valueType="num">
                                      <p:cBhvr>
                                        <p:cTn id="18"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fade">
                                      <p:cBhvr>
                                        <p:cTn id="22" dur="1000"/>
                                        <p:tgtEl>
                                          <p:spTgt spid="4">
                                            <p:txEl>
                                              <p:pRg st="4" end="4"/>
                                            </p:txEl>
                                          </p:spTgt>
                                        </p:tgtEl>
                                      </p:cBhvr>
                                    </p:animEffect>
                                    <p:anim calcmode="lin" valueType="num">
                                      <p:cBhvr>
                                        <p:cTn id="23"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64704" y="496263"/>
            <a:ext cx="10465905" cy="4616648"/>
          </a:xfrm>
          <a:prstGeom prst="rect">
            <a:avLst/>
          </a:prstGeom>
        </p:spPr>
        <p:txBody>
          <a:bodyPr wrap="square">
            <a:spAutoFit/>
          </a:bodyPr>
          <a:lstStyle/>
          <a:p>
            <a:pPr algn="ctr">
              <a:lnSpc>
                <a:spcPct val="150000"/>
              </a:lnSpc>
              <a:spcAft>
                <a:spcPts val="0"/>
              </a:spcAft>
              <a:tabLst>
                <a:tab pos="1386840" algn="l"/>
              </a:tabLst>
            </a:pP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2.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tập</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3,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trang</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21: </a:t>
            </a:r>
            <a:r>
              <a:rPr lang="vi-VN" sz="28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Hãy tìm thêm một số ví dụ về các trường hợp sau trong chữ Quốc ngữ:</a:t>
            </a:r>
            <a:endParaRPr lang="en-US" sz="28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pPr>
            <a:r>
              <a:rPr lang="en-US" sz="2800" dirty="0">
                <a:latin typeface="Times New Roman" panose="02020603050405020304" pitchFamily="18" charset="0"/>
                <a:cs typeface="Times New Roman" panose="02020603050405020304" pitchFamily="18" charset="0"/>
              </a:rPr>
              <a:t>b) </a:t>
            </a:r>
            <a:r>
              <a:rPr lang="en-US" sz="2800" dirty="0" err="1">
                <a:latin typeface="Times New Roman" panose="02020603050405020304" pitchFamily="18" charset="0"/>
                <a:cs typeface="Times New Roman" panose="02020603050405020304" pitchFamily="18" charset="0"/>
              </a:rPr>
              <a:t>Trường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hợp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nhiều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âm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nhau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dụ</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chữ</a:t>
            </a:r>
            <a:r>
              <a:rPr lang="en-US" sz="2800" dirty="0">
                <a:latin typeface="Times New Roman" panose="02020603050405020304" pitchFamily="18" charset="0"/>
                <a:cs typeface="Times New Roman" panose="02020603050405020304" pitchFamily="18" charset="0"/>
              </a:rPr>
              <a:t> a </a:t>
            </a:r>
            <a:r>
              <a:rPr lang="en-US" sz="2800" dirty="0" err="1">
                <a:latin typeface="Times New Roman" panose="02020603050405020304" pitchFamily="18" charset="0"/>
                <a:cs typeface="Times New Roman" panose="02020603050405020304" pitchFamily="18" charset="0"/>
              </a:rPr>
              <a:t>vừa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âm</a:t>
            </a:r>
            <a:r>
              <a:rPr lang="en-US" sz="2800" dirty="0">
                <a:latin typeface="Times New Roman" panose="02020603050405020304" pitchFamily="18" charset="0"/>
                <a:cs typeface="Times New Roman" panose="02020603050405020304" pitchFamily="18" charset="0"/>
              </a:rPr>
              <a:t> /a/, </a:t>
            </a:r>
            <a:r>
              <a:rPr lang="en-US" sz="2800" dirty="0" err="1">
                <a:latin typeface="Times New Roman" panose="02020603050405020304" pitchFamily="18" charset="0"/>
                <a:cs typeface="Times New Roman" panose="02020603050405020304" pitchFamily="18" charset="0"/>
              </a:rPr>
              <a:t>vừa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âm</a:t>
            </a:r>
            <a:r>
              <a:rPr lang="en-US" sz="2800" dirty="0">
                <a:latin typeface="Times New Roman" panose="02020603050405020304" pitchFamily="18" charset="0"/>
                <a:cs typeface="Times New Roman" panose="02020603050405020304" pitchFamily="18" charset="0"/>
              </a:rPr>
              <a:t> /ă/....:</a:t>
            </a:r>
          </a:p>
          <a:p>
            <a:pPr>
              <a:lnSpc>
                <a:spcPct val="150000"/>
              </a:lnSpc>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Âm</a:t>
            </a:r>
            <a:r>
              <a:rPr lang="en-US" sz="2800" dirty="0">
                <a:latin typeface="Times New Roman" panose="02020603050405020304" pitchFamily="18" charset="0"/>
                <a:cs typeface="Times New Roman" panose="02020603050405020304" pitchFamily="18" charset="0"/>
              </a:rPr>
              <a:t> /â/ </a:t>
            </a:r>
            <a:r>
              <a:rPr lang="en-US" sz="2800" dirty="0" err="1">
                <a:latin typeface="Times New Roman" panose="02020603050405020304" pitchFamily="18" charset="0"/>
                <a:cs typeface="Times New Roman" panose="02020603050405020304" pitchFamily="18" charset="0"/>
              </a:rPr>
              <a:t>vừa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âm</a:t>
            </a:r>
            <a:r>
              <a:rPr lang="en-US" sz="2800" dirty="0">
                <a:latin typeface="Times New Roman" panose="02020603050405020304" pitchFamily="18" charset="0"/>
                <a:cs typeface="Times New Roman" panose="02020603050405020304" pitchFamily="18" charset="0"/>
              </a:rPr>
              <a:t> /â/ </a:t>
            </a:r>
            <a:r>
              <a:rPr lang="en-US" sz="2800" dirty="0" err="1">
                <a:latin typeface="Times New Roman" panose="02020603050405020304" pitchFamily="18" charset="0"/>
                <a:cs typeface="Times New Roman" panose="02020603050405020304" pitchFamily="18" charset="0"/>
              </a:rPr>
              <a:t>vừa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âm</a:t>
            </a:r>
            <a:r>
              <a:rPr lang="en-US" sz="2800" dirty="0">
                <a:latin typeface="Times New Roman" panose="02020603050405020304" pitchFamily="18" charset="0"/>
                <a:cs typeface="Times New Roman" panose="02020603050405020304" pitchFamily="18" charset="0"/>
              </a:rPr>
              <a:t> /ơ/. (</a:t>
            </a:r>
            <a:r>
              <a:rPr lang="en-US" sz="2800" dirty="0" err="1">
                <a:latin typeface="Times New Roman" panose="02020603050405020304" pitchFamily="18" charset="0"/>
                <a:cs typeface="Times New Roman" panose="02020603050405020304" pitchFamily="18" charset="0"/>
              </a:rPr>
              <a:t>luôn</a:t>
            </a:r>
            <a:r>
              <a:rPr lang="en-US" sz="2800" dirty="0">
                <a:latin typeface="Times New Roman" panose="02020603050405020304" pitchFamily="18" charset="0"/>
                <a:cs typeface="Times New Roman" panose="02020603050405020304" pitchFamily="18" charset="0"/>
              </a:rPr>
              <a:t>/</a:t>
            </a:r>
            <a:r>
              <a:rPr lang="en-US" sz="2800" dirty="0" err="1">
                <a:latin typeface="Times New Roman" panose="02020603050405020304" pitchFamily="18" charset="0"/>
                <a:cs typeface="Times New Roman" panose="02020603050405020304" pitchFamily="18" charset="0"/>
              </a:rPr>
              <a:t>luân</a:t>
            </a:r>
            <a:r>
              <a:rPr lang="en-US" sz="2800" dirty="0">
                <a:latin typeface="Times New Roman" panose="02020603050405020304" pitchFamily="18" charset="0"/>
                <a:cs typeface="Times New Roman" panose="02020603050405020304" pitchFamily="18" charset="0"/>
              </a:rPr>
              <a:t>)</a:t>
            </a:r>
          </a:p>
          <a:p>
            <a:pPr>
              <a:lnSpc>
                <a:spcPct val="150000"/>
              </a:lnSpc>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Âm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ua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vừa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âm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ua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vừa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âm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uơ</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thủa</a:t>
            </a:r>
            <a:r>
              <a:rPr lang="en-US" sz="2800" dirty="0">
                <a:latin typeface="Times New Roman" panose="02020603050405020304" pitchFamily="18" charset="0"/>
                <a:cs typeface="Times New Roman" panose="02020603050405020304" pitchFamily="18" charset="0"/>
              </a:rPr>
              <a:t>/</a:t>
            </a:r>
            <a:r>
              <a:rPr lang="en-US" sz="2800" dirty="0" err="1">
                <a:latin typeface="Times New Roman" panose="02020603050405020304" pitchFamily="18" charset="0"/>
                <a:cs typeface="Times New Roman" panose="02020603050405020304" pitchFamily="18" charset="0"/>
              </a:rPr>
              <a:t>thuở</a:t>
            </a:r>
            <a:r>
              <a:rPr lang="en-US" sz="2800" dirty="0">
                <a:latin typeface="Times New Roman" panose="02020603050405020304" pitchFamily="18" charset="0"/>
                <a:cs typeface="Times New Roman" panose="02020603050405020304" pitchFamily="18" charset="0"/>
              </a:rPr>
              <a:t>)</a:t>
            </a:r>
          </a:p>
          <a:p>
            <a:pPr>
              <a:lnSpc>
                <a:spcPct val="150000"/>
              </a:lnSpc>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Âm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vừa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âm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vừa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âm</a:t>
            </a:r>
            <a:r>
              <a:rPr lang="en-US" sz="2800" dirty="0">
                <a:latin typeface="Times New Roman" panose="02020603050405020304" pitchFamily="18" charset="0"/>
                <a:cs typeface="Times New Roman" panose="02020603050405020304" pitchFamily="18" charset="0"/>
              </a:rPr>
              <a:t> /y/. (</a:t>
            </a:r>
            <a:r>
              <a:rPr lang="en-US" sz="2800" dirty="0" err="1">
                <a:latin typeface="Times New Roman" panose="02020603050405020304" pitchFamily="18" charset="0"/>
                <a:cs typeface="Times New Roman" panose="02020603050405020304" pitchFamily="18" charset="0"/>
              </a:rPr>
              <a:t>Thi</a:t>
            </a:r>
            <a:r>
              <a:rPr lang="en-US" sz="2800" dirty="0">
                <a:latin typeface="Times New Roman" panose="02020603050405020304" pitchFamily="18" charset="0"/>
                <a:cs typeface="Times New Roman" panose="02020603050405020304" pitchFamily="18" charset="0"/>
              </a:rPr>
              <a:t>/thy).</a:t>
            </a:r>
          </a:p>
        </p:txBody>
      </p:sp>
    </p:spTree>
    <p:extLst>
      <p:ext uri="{BB962C8B-B14F-4D97-AF65-F5344CB8AC3E}">
        <p14:creationId xmlns:p14="http://schemas.microsoft.com/office/powerpoint/2010/main" val="35890652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1000"/>
                                        <p:tgtEl>
                                          <p:spTgt spid="4">
                                            <p:txEl>
                                              <p:pRg st="2" end="2"/>
                                            </p:txEl>
                                          </p:spTgt>
                                        </p:tgtEl>
                                      </p:cBhvr>
                                    </p:animEffect>
                                    <p:anim calcmode="lin" valueType="num">
                                      <p:cBhvr>
                                        <p:cTn id="13"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1000"/>
                                        <p:tgtEl>
                                          <p:spTgt spid="4">
                                            <p:txEl>
                                              <p:pRg st="3" end="3"/>
                                            </p:txEl>
                                          </p:spTgt>
                                        </p:tgtEl>
                                      </p:cBhvr>
                                    </p:animEffect>
                                    <p:anim calcmode="lin" valueType="num">
                                      <p:cBhvr>
                                        <p:cTn id="18"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fade">
                                      <p:cBhvr>
                                        <p:cTn id="22" dur="1000"/>
                                        <p:tgtEl>
                                          <p:spTgt spid="4">
                                            <p:txEl>
                                              <p:pRg st="4" end="4"/>
                                            </p:txEl>
                                          </p:spTgt>
                                        </p:tgtEl>
                                      </p:cBhvr>
                                    </p:animEffect>
                                    <p:anim calcmode="lin" valueType="num">
                                      <p:cBhvr>
                                        <p:cTn id="23"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53548" y="496263"/>
            <a:ext cx="10833652" cy="3323987"/>
          </a:xfrm>
          <a:prstGeom prst="rect">
            <a:avLst/>
          </a:prstGeom>
        </p:spPr>
        <p:txBody>
          <a:bodyPr wrap="square">
            <a:spAutoFit/>
          </a:bodyPr>
          <a:lstStyle/>
          <a:p>
            <a:pPr algn="ctr">
              <a:lnSpc>
                <a:spcPct val="150000"/>
              </a:lnSpc>
              <a:spcAft>
                <a:spcPts val="0"/>
              </a:spcAft>
              <a:tabLst>
                <a:tab pos="1386840" algn="l"/>
              </a:tabLst>
            </a:pP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2.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tập</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3,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trang</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21: </a:t>
            </a:r>
            <a:r>
              <a:rPr lang="vi-VN" sz="28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Hãy tìm thêm một số ví dụ về các trường hợp sau trong chữ Quốc ngữ:</a:t>
            </a:r>
            <a:endParaRPr lang="en-US" sz="28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pPr>
            <a:r>
              <a:rPr lang="en-US" sz="2800" dirty="0">
                <a:latin typeface="Times New Roman" panose="02020603050405020304" pitchFamily="18" charset="0"/>
                <a:cs typeface="Times New Roman" panose="02020603050405020304" pitchFamily="18" charset="0"/>
              </a:rPr>
              <a:t>c) </a:t>
            </a:r>
            <a:r>
              <a:rPr lang="en-US" sz="2800" dirty="0" err="1">
                <a:latin typeface="Times New Roman" panose="02020603050405020304" pitchFamily="18" charset="0"/>
                <a:cs typeface="Times New Roman" panose="02020603050405020304" pitchFamily="18" charset="0"/>
              </a:rPr>
              <a:t>Trường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hợp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ghép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nhiều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âm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dụ</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a:t>
            </a:r>
            <a:r>
              <a:rPr lang="en-US" sz="2800" dirty="0">
                <a:latin typeface="Times New Roman" panose="02020603050405020304" pitchFamily="18" charset="0"/>
                <a:cs typeface="Times New Roman" panose="02020603050405020304" pitchFamily="18" charset="0"/>
              </a:rPr>
              <a:t>, ng, </a:t>
            </a:r>
            <a:r>
              <a:rPr lang="en-US" sz="2800" dirty="0" err="1">
                <a:latin typeface="Times New Roman" panose="02020603050405020304" pitchFamily="18" charset="0"/>
                <a:cs typeface="Times New Roman" panose="02020603050405020304" pitchFamily="18" charset="0"/>
              </a:rPr>
              <a:t>kh</a:t>
            </a:r>
            <a:r>
              <a:rPr lang="en-US" sz="2800" dirty="0">
                <a:latin typeface="Times New Roman" panose="02020603050405020304" pitchFamily="18" charset="0"/>
                <a:cs typeface="Times New Roman" panose="02020603050405020304" pitchFamily="18" charset="0"/>
              </a:rPr>
              <a:t>…:</a:t>
            </a:r>
          </a:p>
          <a:p>
            <a:pPr>
              <a:lnSpc>
                <a:spcPct val="150000"/>
              </a:lnSpc>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ghép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đôi</a:t>
            </a:r>
            <a:r>
              <a:rPr lang="en-US" sz="2800" dirty="0">
                <a:latin typeface="Times New Roman" panose="02020603050405020304" pitchFamily="18" charset="0"/>
                <a:cs typeface="Times New Roman" panose="02020603050405020304" pitchFamily="18" charset="0"/>
              </a:rPr>
              <a:t> (10 </a:t>
            </a:r>
            <a:r>
              <a:rPr lang="en-US" sz="2800" dirty="0" err="1">
                <a:latin typeface="Times New Roman" panose="02020603050405020304" pitchFamily="18" charset="0"/>
                <a:cs typeface="Times New Roman" panose="02020603050405020304" pitchFamily="18" charset="0"/>
              </a:rPr>
              <a:t>chữ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a:t>
            </a:r>
            <a:r>
              <a:rPr lang="en-US" sz="2800" dirty="0">
                <a:latin typeface="Times New Roman" panose="02020603050405020304" pitchFamily="18" charset="0"/>
                <a:cs typeface="Times New Roman" panose="02020603050405020304" pitchFamily="18" charset="0"/>
              </a:rPr>
              <a:t>, ng, </a:t>
            </a:r>
            <a:r>
              <a:rPr lang="en-US" sz="2800" dirty="0" err="1">
                <a:latin typeface="Times New Roman" panose="02020603050405020304" pitchFamily="18" charset="0"/>
                <a:cs typeface="Times New Roman" panose="02020603050405020304" pitchFamily="18" charset="0"/>
              </a:rPr>
              <a:t>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a:t>
            </a:r>
            <a:endParaRPr lang="en-US" sz="2800" dirty="0">
              <a:latin typeface="Times New Roman" panose="02020603050405020304" pitchFamily="18" charset="0"/>
              <a:cs typeface="Times New Roman" panose="02020603050405020304" pitchFamily="18" charset="0"/>
            </a:endParaRPr>
          </a:p>
          <a:p>
            <a:pPr>
              <a:lnSpc>
                <a:spcPct val="150000"/>
              </a:lnSpc>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ghép</a:t>
            </a:r>
            <a:r>
              <a:rPr lang="en-US" sz="2800" dirty="0">
                <a:latin typeface="Times New Roman" panose="02020603050405020304" pitchFamily="18" charset="0"/>
                <a:cs typeface="Times New Roman" panose="02020603050405020304" pitchFamily="18" charset="0"/>
              </a:rPr>
              <a:t> 3: </a:t>
            </a:r>
            <a:r>
              <a:rPr lang="en-US" sz="2800" dirty="0" err="1">
                <a:latin typeface="Times New Roman" panose="02020603050405020304" pitchFamily="18" charset="0"/>
                <a:cs typeface="Times New Roman" panose="02020603050405020304" pitchFamily="18" charset="0"/>
              </a:rPr>
              <a:t>ngh</a:t>
            </a:r>
            <a:r>
              <a:rPr lang="en-US" sz="28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5214881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1000"/>
                                        <p:tgtEl>
                                          <p:spTgt spid="4">
                                            <p:txEl>
                                              <p:pRg st="2" end="2"/>
                                            </p:txEl>
                                          </p:spTgt>
                                        </p:tgtEl>
                                      </p:cBhvr>
                                    </p:animEffect>
                                    <p:anim calcmode="lin" valueType="num">
                                      <p:cBhvr>
                                        <p:cTn id="13"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1000"/>
                                        <p:tgtEl>
                                          <p:spTgt spid="4">
                                            <p:txEl>
                                              <p:pRg st="3" end="3"/>
                                            </p:txEl>
                                          </p:spTgt>
                                        </p:tgtEl>
                                      </p:cBhvr>
                                    </p:animEffect>
                                    <p:anim calcmode="lin" valueType="num">
                                      <p:cBhvr>
                                        <p:cTn id="18"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片包含 文字, 地图&#10;&#10;已生成极高可信度的说明"/>
          <p:cNvPicPr>
            <a:picLocks noChangeAspect="1"/>
          </p:cNvPicPr>
          <p:nvPr/>
        </p:nvPicPr>
        <p:blipFill rotWithShape="1">
          <a:blip r:embed="rId3">
            <a:extLst>
              <a:ext uri="{28A0092B-C50C-407E-A947-70E740481C1C}">
                <a14:useLocalDpi xmlns:a14="http://schemas.microsoft.com/office/drawing/2010/main" val="0"/>
              </a:ext>
            </a:extLst>
          </a:blip>
          <a:srcRect b="10264"/>
          <a:stretch/>
        </p:blipFill>
        <p:spPr>
          <a:xfrm rot="5400000">
            <a:off x="2681586" y="-2678483"/>
            <a:ext cx="6895507" cy="12258679"/>
          </a:xfrm>
          <a:prstGeom prst="rect">
            <a:avLst/>
          </a:prstGeom>
        </p:spPr>
      </p:pic>
      <p:pic>
        <p:nvPicPr>
          <p:cNvPr id="18" name="Picture 2" descr="http://e.hiphotos.baidu.com/zhidao/wh%3D600%2C800/sign=d71d8e4d5aafa40f3c93c6db9b542f77/bd3eb13533fa828b02f3a49cfd1f4134960a5af8.jpg"/>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6040161" y="884982"/>
            <a:ext cx="4072448" cy="292381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http://e.hiphotos.baidu.com/zhidao/wh%3D600%2C800/sign=d71d8e4d5aafa40f3c93c6db9b542f77/bd3eb13533fa828b02f3a49cfd1f4134960a5af8.jpg"/>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2327440" y="746669"/>
            <a:ext cx="4072448" cy="2923810"/>
          </a:xfrm>
          <a:prstGeom prst="rect">
            <a:avLst/>
          </a:prstGeom>
          <a:noFill/>
          <a:extLst>
            <a:ext uri="{909E8E84-426E-40DD-AFC4-6F175D3DCCD1}">
              <a14:hiddenFill xmlns:a14="http://schemas.microsoft.com/office/drawing/2010/main">
                <a:solidFill>
                  <a:srgbClr val="FFFFFF"/>
                </a:solidFill>
              </a14:hiddenFill>
            </a:ext>
          </a:extLst>
        </p:spPr>
      </p:pic>
      <p:sp>
        <p:nvSpPr>
          <p:cNvPr id="22" name="文本框 21"/>
          <p:cNvSpPr txBox="1"/>
          <p:nvPr/>
        </p:nvSpPr>
        <p:spPr>
          <a:xfrm>
            <a:off x="2435172" y="1715990"/>
            <a:ext cx="7311617" cy="1631216"/>
          </a:xfrm>
          <a:prstGeom prst="rect">
            <a:avLst/>
          </a:prstGeom>
          <a:noFill/>
        </p:spPr>
        <p:txBody>
          <a:bodyPr wrap="none" rtlCol="0">
            <a:spAutoFit/>
          </a:bodyPr>
          <a:lstStyle/>
          <a:p>
            <a:pPr algn="ctr" defTabSz="1097280"/>
            <a:r>
              <a:rPr lang="en-US" altLang="zh-CN" sz="100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lt"/>
              </a:rPr>
              <a:t>VẬN DỤNG </a:t>
            </a:r>
            <a:endParaRPr lang="zh-CN" altLang="en-US" sz="100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lt"/>
            </a:endParaRPr>
          </a:p>
        </p:txBody>
      </p:sp>
    </p:spTree>
    <p:extLst>
      <p:ext uri="{BB962C8B-B14F-4D97-AF65-F5344CB8AC3E}">
        <p14:creationId xmlns:p14="http://schemas.microsoft.com/office/powerpoint/2010/main" val="29750278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50000"/>
                                  </p:iterate>
                                  <p:childTnLst>
                                    <p:set>
                                      <p:cBhvr>
                                        <p:cTn id="6" dur="1" fill="hold">
                                          <p:stCondLst>
                                            <p:cond delay="0"/>
                                          </p:stCondLst>
                                        </p:cTn>
                                        <p:tgtEl>
                                          <p:spTgt spid="22"/>
                                        </p:tgtEl>
                                        <p:attrNameLst>
                                          <p:attrName>style.visibility</p:attrName>
                                        </p:attrNameLst>
                                      </p:cBhvr>
                                      <p:to>
                                        <p:strVal val="visible"/>
                                      </p:to>
                                    </p:set>
                                    <p:set>
                                      <p:cBhvr>
                                        <p:cTn id="7" dur="341" fill="hold">
                                          <p:stCondLst>
                                            <p:cond delay="0"/>
                                          </p:stCondLst>
                                        </p:cTn>
                                        <p:tgtEl>
                                          <p:spTgt spid="22"/>
                                        </p:tgtEl>
                                        <p:attrNameLst>
                                          <p:attrName>style.rotation</p:attrName>
                                        </p:attrNameLst>
                                      </p:cBhvr>
                                      <p:to>
                                        <p:strVal val="-45.0"/>
                                      </p:to>
                                    </p:set>
                                    <p:anim calcmode="lin" valueType="num">
                                      <p:cBhvr>
                                        <p:cTn id="8" dur="341" fill="hold">
                                          <p:stCondLst>
                                            <p:cond delay="341"/>
                                          </p:stCondLst>
                                        </p:cTn>
                                        <p:tgtEl>
                                          <p:spTgt spid="22"/>
                                        </p:tgtEl>
                                        <p:attrNameLst>
                                          <p:attrName>style.rotation</p:attrName>
                                        </p:attrNameLst>
                                      </p:cBhvr>
                                      <p:tavLst>
                                        <p:tav tm="0">
                                          <p:val>
                                            <p:fltVal val="-45"/>
                                          </p:val>
                                        </p:tav>
                                        <p:tav tm="69900">
                                          <p:val>
                                            <p:fltVal val="45"/>
                                          </p:val>
                                        </p:tav>
                                        <p:tav tm="100000">
                                          <p:val>
                                            <p:fltVal val="0"/>
                                          </p:val>
                                        </p:tav>
                                      </p:tavLst>
                                    </p:anim>
                                    <p:anim calcmode="lin" valueType="num">
                                      <p:cBhvr>
                                        <p:cTn id="9" dur="341" fill="hold">
                                          <p:stCondLst>
                                            <p:cond delay="0"/>
                                          </p:stCondLst>
                                        </p:cTn>
                                        <p:tgtEl>
                                          <p:spTgt spid="22"/>
                                        </p:tgtEl>
                                        <p:attrNameLst>
                                          <p:attrName>ppt_y</p:attrName>
                                        </p:attrNameLst>
                                      </p:cBhvr>
                                      <p:tavLst>
                                        <p:tav tm="0">
                                          <p:val>
                                            <p:strVal val="#ppt_y-1"/>
                                          </p:val>
                                        </p:tav>
                                        <p:tav tm="100000">
                                          <p:val>
                                            <p:strVal val="#ppt_y-(0.354*#ppt_w-0.172*#ppt_h)"/>
                                          </p:val>
                                        </p:tav>
                                      </p:tavLst>
                                    </p:anim>
                                    <p:anim calcmode="lin" valueType="num">
                                      <p:cBhvr>
                                        <p:cTn id="10" dur="117" decel="50000" autoRev="1" fill="hold">
                                          <p:stCondLst>
                                            <p:cond delay="341"/>
                                          </p:stCondLst>
                                        </p:cTn>
                                        <p:tgtEl>
                                          <p:spTgt spid="22"/>
                                        </p:tgtEl>
                                        <p:attrNameLst>
                                          <p:attrName>ppt_y</p:attrName>
                                        </p:attrNameLst>
                                      </p:cBhvr>
                                      <p:tavLst>
                                        <p:tav tm="0">
                                          <p:val>
                                            <p:strVal val="#ppt_y-(0.354*#ppt_w-0.172*#ppt_h)"/>
                                          </p:val>
                                        </p:tav>
                                        <p:tav tm="100000">
                                          <p:val>
                                            <p:strVal val="#ppt_y-(0.354*#ppt_w-0.172*#ppt_h)-#ppt_h/2"/>
                                          </p:val>
                                        </p:tav>
                                      </p:tavLst>
                                    </p:anim>
                                    <p:anim calcmode="lin" valueType="num">
                                      <p:cBhvr>
                                        <p:cTn id="11" dur="102" fill="hold">
                                          <p:stCondLst>
                                            <p:cond delay="648"/>
                                          </p:stCondLst>
                                        </p:cTn>
                                        <p:tgtEl>
                                          <p:spTgt spid="22"/>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87017" y="508905"/>
            <a:ext cx="10764078" cy="5909310"/>
          </a:xfrm>
          <a:prstGeom prst="rect">
            <a:avLst/>
          </a:prstGeom>
        </p:spPr>
        <p:txBody>
          <a:bodyPr wrap="square">
            <a:spAutoFit/>
          </a:bodyPr>
          <a:lstStyle/>
          <a:p>
            <a:pPr algn="just">
              <a:lnSpc>
                <a:spcPct val="150000"/>
              </a:lnSpc>
              <a:spcAft>
                <a:spcPts val="0"/>
              </a:spcAft>
            </a:pPr>
            <a:r>
              <a:rPr lang="en-US" sz="28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Bài</a:t>
            </a:r>
            <a:r>
              <a:rPr lang="en-US" sz="28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tập</a:t>
            </a:r>
            <a:r>
              <a:rPr lang="en-US" sz="28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4/</a:t>
            </a:r>
            <a:r>
              <a:rPr lang="en-US" sz="28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trang</a:t>
            </a:r>
            <a:r>
              <a:rPr lang="en-US" sz="28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21.</a:t>
            </a:r>
            <a:endParaRPr lang="en-US" sz="2800" b="1" dirty="0">
              <a:solidFill>
                <a:srgbClr val="FF0000"/>
              </a:solidFill>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Viết</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một</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đoạn</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văn</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khoảng</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6 – 8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dòng</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trình</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bày</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suy</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nghĩ</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của</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em</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về</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những</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thuận</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lợi</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trong</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việc</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học</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chữ</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Quốc</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ngữ</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và</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sử</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dụng</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chữ</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Quốc</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ngữ</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để</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viết</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các</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tên</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riêng</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nước</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ngoài</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các</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thuật</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ngữ</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khoa</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học</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có</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nguồn</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gốc</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nước</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ngoài</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en-US" sz="2800" b="1"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Cụ</a:t>
            </a:r>
            <a:r>
              <a:rPr lang="en-US" sz="2800" b="1"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thể</a:t>
            </a:r>
            <a:r>
              <a:rPr lang="en-US" sz="2800" b="1"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a:t>
            </a:r>
            <a:endParaRPr lang="en-US" sz="2800" b="1"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Thuận</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lợi</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trong</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việc</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học</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chữ</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Quốc</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ngữ</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Thuận</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lợi</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khi</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sử</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dụng</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chữ</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Quốc</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ngữ</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để</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viết</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tên</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riêng</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nước</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ngoài</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viết</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các</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thuật</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ngữ</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khoa</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học</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có</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nguồn</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gốc</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nước</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ngoài</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138223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1000"/>
                                        <p:tgtEl>
                                          <p:spTgt spid="4">
                                            <p:txEl>
                                              <p:pRg st="1" end="1"/>
                                            </p:txEl>
                                          </p:spTgt>
                                        </p:tgtEl>
                                      </p:cBhvr>
                                    </p:animEffect>
                                    <p:anim calcmode="lin" valueType="num">
                                      <p:cBhvr>
                                        <p:cTn id="13"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barn(inVertical)">
                                      <p:cBhvr>
                                        <p:cTn id="19" dur="500"/>
                                        <p:tgtEl>
                                          <p:spTgt spid="4">
                                            <p:txEl>
                                              <p:pRg st="2" end="2"/>
                                            </p:txEl>
                                          </p:spTgt>
                                        </p:tgtEl>
                                      </p:cBhvr>
                                    </p:animEffect>
                                  </p:childTnLst>
                                </p:cTn>
                              </p:par>
                              <p:par>
                                <p:cTn id="20" presetID="16" presetClass="entr" presetSubtype="21" fill="hold" nodeType="with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arn(inVertical)">
                                      <p:cBhvr>
                                        <p:cTn id="22" dur="500"/>
                                        <p:tgtEl>
                                          <p:spTgt spid="4">
                                            <p:txEl>
                                              <p:pRg st="3" end="3"/>
                                            </p:txEl>
                                          </p:spTgt>
                                        </p:tgtEl>
                                      </p:cBhvr>
                                    </p:animEffect>
                                  </p:childTnLst>
                                </p:cTn>
                              </p:par>
                              <p:par>
                                <p:cTn id="23" presetID="16" presetClass="entr" presetSubtype="21" fill="hold" nodeType="with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animEffect transition="in" filter="barn(inVertical)">
                                      <p:cBhvr>
                                        <p:cTn id="25"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87017" y="508905"/>
            <a:ext cx="10764078" cy="5909310"/>
          </a:xfrm>
          <a:prstGeom prst="rect">
            <a:avLst/>
          </a:prstGeom>
        </p:spPr>
        <p:txBody>
          <a:bodyPr wrap="square">
            <a:spAutoFit/>
          </a:bodyPr>
          <a:lstStyle/>
          <a:p>
            <a:pPr>
              <a:lnSpc>
                <a:spcPct val="150000"/>
              </a:lnSpc>
            </a:pPr>
            <a:r>
              <a:rPr lang="en-US" sz="2800" b="1" dirty="0">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Bài</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tập</a:t>
            </a:r>
            <a:r>
              <a:rPr lang="en-US" sz="2800" b="1" dirty="0">
                <a:solidFill>
                  <a:srgbClr val="FF0000"/>
                </a:solidFill>
                <a:latin typeface="Times New Roman" panose="02020603050405020304" pitchFamily="18" charset="0"/>
                <a:cs typeface="Times New Roman" panose="02020603050405020304" pitchFamily="18" charset="0"/>
              </a:rPr>
              <a:t> 4, </a:t>
            </a:r>
            <a:r>
              <a:rPr lang="en-US" sz="2800" b="1" dirty="0" err="1">
                <a:solidFill>
                  <a:srgbClr val="FF0000"/>
                </a:solidFill>
                <a:latin typeface="Times New Roman" panose="02020603050405020304" pitchFamily="18" charset="0"/>
                <a:cs typeface="Times New Roman" panose="02020603050405020304" pitchFamily="18" charset="0"/>
              </a:rPr>
              <a:t>trang</a:t>
            </a:r>
            <a:r>
              <a:rPr lang="en-US" sz="2800" b="1" dirty="0">
                <a:solidFill>
                  <a:srgbClr val="FF0000"/>
                </a:solidFill>
                <a:latin typeface="Times New Roman" panose="02020603050405020304" pitchFamily="18" charset="0"/>
                <a:cs typeface="Times New Roman" panose="02020603050405020304" pitchFamily="18" charset="0"/>
              </a:rPr>
              <a:t> 21</a:t>
            </a:r>
            <a:endParaRPr lang="en-US" sz="2800" dirty="0">
              <a:solidFill>
                <a:srgbClr val="FF0000"/>
              </a:solidFill>
              <a:latin typeface="Times New Roman" panose="02020603050405020304" pitchFamily="18" charset="0"/>
              <a:cs typeface="Times New Roman" panose="02020603050405020304" pitchFamily="18" charset="0"/>
            </a:endParaRPr>
          </a:p>
          <a:p>
            <a:pPr>
              <a:lnSpc>
                <a:spcPct val="150000"/>
              </a:lnSpc>
            </a:pPr>
            <a:r>
              <a:rPr lang="fr-FR" sz="2800" b="1" dirty="0">
                <a:latin typeface="Times New Roman" panose="02020603050405020304" pitchFamily="18" charset="0"/>
                <a:cs typeface="Times New Roman" panose="02020603050405020304" pitchFamily="18" charset="0"/>
              </a:rPr>
              <a:t>- </a:t>
            </a:r>
            <a:r>
              <a:rPr lang="fr-FR" sz="2800" b="1" dirty="0" err="1">
                <a:latin typeface="Times New Roman" panose="02020603050405020304" pitchFamily="18" charset="0"/>
                <a:cs typeface="Times New Roman" panose="02020603050405020304" pitchFamily="18" charset="0"/>
              </a:rPr>
              <a:t>Hình</a:t>
            </a:r>
            <a:r>
              <a:rPr lang="fr-FR" sz="2800" b="1" dirty="0">
                <a:latin typeface="Times New Roman" panose="02020603050405020304" pitchFamily="18" charset="0"/>
                <a:cs typeface="Times New Roman" panose="02020603050405020304" pitchFamily="18" charset="0"/>
              </a:rPr>
              <a:t> </a:t>
            </a:r>
            <a:r>
              <a:rPr lang="fr-FR" sz="2800" b="1" dirty="0" err="1">
                <a:latin typeface="Times New Roman" panose="02020603050405020304" pitchFamily="18" charset="0"/>
                <a:cs typeface="Times New Roman" panose="02020603050405020304" pitchFamily="18" charset="0"/>
              </a:rPr>
              <a:t>thức</a:t>
            </a:r>
            <a:r>
              <a:rPr lang="fr-FR" sz="2800" b="1" dirty="0">
                <a:latin typeface="Times New Roman" panose="02020603050405020304" pitchFamily="18" charset="0"/>
                <a:cs typeface="Times New Roman" panose="02020603050405020304" pitchFamily="18" charset="0"/>
              </a:rPr>
              <a:t>: </a:t>
            </a:r>
            <a:r>
              <a:rPr lang="fr-FR" sz="2800" b="1" dirty="0" err="1">
                <a:latin typeface="Times New Roman" panose="02020603050405020304" pitchFamily="18" charset="0"/>
                <a:cs typeface="Times New Roman" panose="02020603050405020304" pitchFamily="18" charset="0"/>
              </a:rPr>
              <a:t>đoạn</a:t>
            </a:r>
            <a:r>
              <a:rPr lang="fr-FR" sz="2800" b="1" dirty="0">
                <a:latin typeface="Times New Roman" panose="02020603050405020304" pitchFamily="18" charset="0"/>
                <a:cs typeface="Times New Roman" panose="02020603050405020304" pitchFamily="18" charset="0"/>
              </a:rPr>
              <a:t> </a:t>
            </a:r>
            <a:r>
              <a:rPr lang="fr-FR" sz="2800" b="1" dirty="0" err="1">
                <a:latin typeface="Times New Roman" panose="02020603050405020304" pitchFamily="18" charset="0"/>
                <a:cs typeface="Times New Roman" panose="02020603050405020304" pitchFamily="18" charset="0"/>
              </a:rPr>
              <a:t>văn</a:t>
            </a:r>
            <a:r>
              <a:rPr lang="fr-FR" sz="2800" b="1" dirty="0">
                <a:latin typeface="Times New Roman" panose="02020603050405020304" pitchFamily="18" charset="0"/>
                <a:cs typeface="Times New Roman" panose="02020603050405020304" pitchFamily="18" charset="0"/>
              </a:rPr>
              <a:t> </a:t>
            </a:r>
            <a:r>
              <a:rPr lang="fr-FR" sz="2800" b="1" dirty="0" err="1">
                <a:latin typeface="Times New Roman" panose="02020603050405020304" pitchFamily="18" charset="0"/>
                <a:cs typeface="Times New Roman" panose="02020603050405020304" pitchFamily="18" charset="0"/>
              </a:rPr>
              <a:t>khoảng</a:t>
            </a:r>
            <a:r>
              <a:rPr lang="fr-FR" sz="2800" b="1" dirty="0">
                <a:latin typeface="Times New Roman" panose="02020603050405020304" pitchFamily="18" charset="0"/>
                <a:cs typeface="Times New Roman" panose="02020603050405020304" pitchFamily="18" charset="0"/>
              </a:rPr>
              <a:t> 6- 8 </a:t>
            </a:r>
            <a:r>
              <a:rPr lang="fr-FR" sz="2800" b="1" dirty="0" err="1">
                <a:latin typeface="Times New Roman" panose="02020603050405020304" pitchFamily="18" charset="0"/>
                <a:cs typeface="Times New Roman" panose="02020603050405020304" pitchFamily="18" charset="0"/>
              </a:rPr>
              <a:t>dòng</a:t>
            </a:r>
            <a:r>
              <a:rPr lang="fr-FR" sz="2800" b="1"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nSpc>
                <a:spcPct val="150000"/>
              </a:lnSpc>
            </a:pPr>
            <a:r>
              <a:rPr lang="fr-FR" sz="2800" b="1" dirty="0">
                <a:latin typeface="Times New Roman" panose="02020603050405020304" pitchFamily="18" charset="0"/>
                <a:cs typeface="Times New Roman" panose="02020603050405020304" pitchFamily="18" charset="0"/>
              </a:rPr>
              <a:t>- </a:t>
            </a:r>
            <a:r>
              <a:rPr lang="fr-FR" sz="2800" b="1" dirty="0" err="1">
                <a:latin typeface="Times New Roman" panose="02020603050405020304" pitchFamily="18" charset="0"/>
                <a:cs typeface="Times New Roman" panose="02020603050405020304" pitchFamily="18" charset="0"/>
              </a:rPr>
              <a:t>Nội</a:t>
            </a:r>
            <a:r>
              <a:rPr lang="fr-FR" sz="2800" b="1" dirty="0">
                <a:latin typeface="Times New Roman" panose="02020603050405020304" pitchFamily="18" charset="0"/>
                <a:cs typeface="Times New Roman" panose="02020603050405020304" pitchFamily="18" charset="0"/>
              </a:rPr>
              <a:t> </a:t>
            </a:r>
            <a:r>
              <a:rPr lang="fr-FR" sz="2800" b="1" dirty="0" err="1">
                <a:latin typeface="Times New Roman" panose="02020603050405020304" pitchFamily="18" charset="0"/>
                <a:cs typeface="Times New Roman" panose="02020603050405020304" pitchFamily="18" charset="0"/>
              </a:rPr>
              <a:t>dung</a:t>
            </a:r>
            <a:r>
              <a:rPr lang="fr-FR" sz="2800" b="1"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nSpc>
                <a:spcPct val="150000"/>
              </a:lnSpc>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Quốc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gọi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loại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mẫu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tự</a:t>
            </a:r>
            <a:r>
              <a:rPr lang="en-US" sz="2800" dirty="0">
                <a:latin typeface="Times New Roman" panose="02020603050405020304" pitchFamily="18" charset="0"/>
                <a:cs typeface="Times New Roman" panose="02020603050405020304" pitchFamily="18" charset="0"/>
              </a:rPr>
              <a:t> La </a:t>
            </a:r>
            <a:r>
              <a:rPr lang="en-US" sz="2800" dirty="0" err="1">
                <a:latin typeface="Times New Roman" panose="02020603050405020304" pitchFamily="18" charset="0"/>
                <a:cs typeface="Times New Roman" panose="02020603050405020304" pitchFamily="18" charset="0"/>
              </a:rPr>
              <a:t>Tinh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ghép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âm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tiếng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Việt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Quốc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29 </a:t>
            </a:r>
            <a:r>
              <a:rPr lang="en-US" sz="2800" dirty="0" err="1">
                <a:latin typeface="Times New Roman" panose="02020603050405020304" pitchFamily="18" charset="0"/>
                <a:cs typeface="Times New Roman" panose="02020603050405020304" pitchFamily="18" charset="0"/>
              </a:rPr>
              <a:t>âm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5 </a:t>
            </a:r>
            <a:r>
              <a:rPr lang="en-US" sz="2800" dirty="0" err="1">
                <a:latin typeface="Times New Roman" panose="02020603050405020304" pitchFamily="18" charset="0"/>
                <a:cs typeface="Times New Roman" panose="02020603050405020304" pitchFamily="18" charset="0"/>
              </a:rPr>
              <a:t>thanh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điệu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sắc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huyền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hỏi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nặng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tắc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ghép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vần</a:t>
            </a:r>
            <a:r>
              <a:rPr lang="en-US" sz="2800" dirty="0">
                <a:latin typeface="Times New Roman" panose="02020603050405020304" pitchFamily="18" charset="0"/>
                <a:cs typeface="Times New Roman" panose="02020603050405020304" pitchFamily="18" charset="0"/>
              </a:rPr>
              <a:t>.</a:t>
            </a:r>
          </a:p>
          <a:p>
            <a:pPr>
              <a:lnSpc>
                <a:spcPct val="150000"/>
              </a:lnSpc>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Thuận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việc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học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Quốc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dễ</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học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dễ</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học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chỉ</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nhớ</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bảng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tắc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ghép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đánh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đọc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thạo</a:t>
            </a:r>
            <a:r>
              <a:rPr lang="en-US" sz="28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7371603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fade">
                                      <p:cBhvr>
                                        <p:cTn id="28" dur="1000"/>
                                        <p:tgtEl>
                                          <p:spTgt spid="4">
                                            <p:txEl>
                                              <p:pRg st="3" end="3"/>
                                            </p:txEl>
                                          </p:spTgt>
                                        </p:tgtEl>
                                      </p:cBhvr>
                                    </p:animEffect>
                                    <p:anim calcmode="lin" valueType="num">
                                      <p:cBhvr>
                                        <p:cTn id="2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animEffect transition="in" filter="fade">
                                      <p:cBhvr>
                                        <p:cTn id="35" dur="1000"/>
                                        <p:tgtEl>
                                          <p:spTgt spid="4">
                                            <p:txEl>
                                              <p:pRg st="4" end="4"/>
                                            </p:txEl>
                                          </p:spTgt>
                                        </p:tgtEl>
                                      </p:cBhvr>
                                    </p:animEffect>
                                    <p:anim calcmode="lin" valueType="num">
                                      <p:cBhvr>
                                        <p:cTn id="36"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87017" y="508905"/>
            <a:ext cx="11360426" cy="5909310"/>
          </a:xfrm>
          <a:prstGeom prst="rect">
            <a:avLst/>
          </a:prstGeom>
        </p:spPr>
        <p:txBody>
          <a:bodyPr wrap="square">
            <a:spAutoFit/>
          </a:bodyPr>
          <a:lstStyle/>
          <a:p>
            <a:pPr algn="just">
              <a:lnSpc>
                <a:spcPct val="150000"/>
              </a:lnSpc>
            </a:pP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Ví</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dụ</a:t>
            </a:r>
            <a:r>
              <a:rPr lang="en-US" sz="2800" b="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Học</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sinh</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học</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chữ</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Quốc</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ngữ</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chỉ</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học</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xong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lớp</a:t>
            </a:r>
            <a:r>
              <a:rPr lang="en-US" sz="2800" i="1" dirty="0">
                <a:latin typeface="Times New Roman" panose="02020603050405020304" pitchFamily="18" charset="0"/>
                <a:cs typeface="Times New Roman" panose="02020603050405020304" pitchFamily="18" charset="0"/>
              </a:rPr>
              <a:t> 1 </a:t>
            </a:r>
            <a:r>
              <a:rPr lang="en-US" sz="2800" i="1" dirty="0" err="1">
                <a:latin typeface="Times New Roman" panose="02020603050405020304" pitchFamily="18" charset="0"/>
                <a:cs typeface="Times New Roman" panose="02020603050405020304" pitchFamily="18" charset="0"/>
              </a:rPr>
              <a:t>có</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thể</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đọc</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thông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viết</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thạo</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trong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khi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học</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tiếng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Anh</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có</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thể</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phải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học</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nhiều</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năm</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cũng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chưa</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thể</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sử</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dụng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thành</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thạo</a:t>
            </a:r>
            <a:r>
              <a:rPr lang="en-US" sz="2800" i="1" dirty="0">
                <a:latin typeface="Times New Roman" panose="02020603050405020304" pitchFamily="18" charset="0"/>
                <a:cs typeface="Times New Roman" panose="02020603050405020304" pitchFamily="18" charset="0"/>
              </a:rPr>
              <a:t>.</a:t>
            </a:r>
          </a:p>
          <a:p>
            <a:pPr algn="just">
              <a:lnSpc>
                <a:spcPct val="150000"/>
              </a:lnSpc>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Thuận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dụng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Quốc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riêng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nước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ngoài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thuật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khoa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học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nguồn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gốc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nước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ngoài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cái</a:t>
            </a:r>
            <a:r>
              <a:rPr lang="en-US" sz="2800" dirty="0">
                <a:latin typeface="Times New Roman" panose="02020603050405020304" pitchFamily="18" charset="0"/>
                <a:cs typeface="Times New Roman" panose="02020603050405020304" pitchFamily="18" charset="0"/>
              </a:rPr>
              <a:t> La </a:t>
            </a:r>
            <a:r>
              <a:rPr lang="en-US" sz="2800" dirty="0" err="1">
                <a:latin typeface="Times New Roman" panose="02020603050405020304" pitchFamily="18" charset="0"/>
                <a:cs typeface="Times New Roman" panose="02020603050405020304" pitchFamily="18" charset="0"/>
              </a:rPr>
              <a:t>tinh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nhiều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ngôn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thế</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dụng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tiếng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Anh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ngôn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quốc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tế</a:t>
            </a:r>
            <a:r>
              <a:rPr lang="en-US" sz="2800" dirty="0">
                <a:latin typeface="Times New Roman" panose="02020603050405020304" pitchFamily="18" charset="0"/>
                <a:cs typeface="Times New Roman" panose="02020603050405020304" pitchFamily="18" charset="0"/>
              </a:rPr>
              <a:t>. Do </a:t>
            </a:r>
            <a:r>
              <a:rPr lang="en-US" sz="2800" dirty="0" err="1">
                <a:latin typeface="Times New Roman" panose="02020603050405020304" pitchFamily="18" charset="0"/>
                <a:cs typeface="Times New Roman" panose="02020603050405020304" pitchFamily="18" charset="0"/>
              </a:rPr>
              <a:t>vậy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Quốc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dễ</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dàng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việc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riêng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nước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ngoài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thuật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khoa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học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nguồn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gốc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nước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ngoài</a:t>
            </a:r>
            <a:r>
              <a:rPr lang="en-US" sz="2800" dirty="0">
                <a:latin typeface="Times New Roman" panose="02020603050405020304" pitchFamily="18" charset="0"/>
                <a:cs typeface="Times New Roman" panose="02020603050405020304" pitchFamily="18" charset="0"/>
              </a:rPr>
              <a:t>. (So </a:t>
            </a:r>
            <a:r>
              <a:rPr lang="en-US" sz="2800" dirty="0" err="1">
                <a:latin typeface="Times New Roman" panose="02020603050405020304" pitchFamily="18" charset="0"/>
                <a:cs typeface="Times New Roman" panose="02020603050405020304" pitchFamily="18" charset="0"/>
              </a:rPr>
              <a:t>sánh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Nôm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loại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tượng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hoàn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toàn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tiếng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Anh</a:t>
            </a:r>
            <a:r>
              <a:rPr lang="en-US" sz="28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2271848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6835" y="298174"/>
            <a:ext cx="11181521" cy="6211955"/>
          </a:xfrm>
          <a:prstGeom prst="rect">
            <a:avLst/>
          </a:prstGeom>
          <a:ln w="57150"/>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2800" b="1" dirty="0">
                <a:solidFill>
                  <a:srgbClr val="FF0000"/>
                </a:solidFill>
                <a:latin typeface="Times New Roman" panose="02020603050405020304" pitchFamily="18" charset="0"/>
                <a:cs typeface="Times New Roman" panose="02020603050405020304" pitchFamily="18" charset="0"/>
              </a:rPr>
              <a:t>PHIẾU CHỈNH SỬA BÀI VIẾT</a:t>
            </a:r>
            <a:endParaRPr lang="en-US" sz="2800" dirty="0">
              <a:solidFill>
                <a:srgbClr val="FF0000"/>
              </a:solidFill>
              <a:latin typeface="Times New Roman" panose="02020603050405020304" pitchFamily="18" charset="0"/>
              <a:cs typeface="Times New Roman" panose="02020603050405020304" pitchFamily="18" charset="0"/>
            </a:endParaRPr>
          </a:p>
          <a:p>
            <a:pPr>
              <a:lnSpc>
                <a:spcPct val="150000"/>
              </a:lnSpc>
            </a:pPr>
            <a:r>
              <a:rPr lang="vi-VN" sz="2800" b="1" dirty="0">
                <a:latin typeface="Times New Roman" panose="02020603050405020304" pitchFamily="18" charset="0"/>
                <a:cs typeface="Times New Roman" panose="02020603050405020304" pitchFamily="18" charset="0"/>
              </a:rPr>
              <a:t>Nhiệm vụ: Hãy đọc bài viết của mình và hoàn chỉnh bài viết bằng cách trả lời các câu hỏi sau:</a:t>
            </a:r>
            <a:endParaRPr lang="en-US" sz="2800" dirty="0">
              <a:latin typeface="Times New Roman" panose="02020603050405020304" pitchFamily="18" charset="0"/>
              <a:cs typeface="Times New Roman" panose="02020603050405020304" pitchFamily="18" charset="0"/>
            </a:endParaRPr>
          </a:p>
          <a:p>
            <a:pPr>
              <a:lnSpc>
                <a:spcPct val="150000"/>
              </a:lnSpc>
            </a:pPr>
            <a:r>
              <a:rPr lang="vi-VN" sz="2800" dirty="0">
                <a:latin typeface="Times New Roman" panose="02020603050405020304" pitchFamily="18" charset="0"/>
                <a:cs typeface="Times New Roman" panose="02020603050405020304" pitchFamily="18" charset="0"/>
              </a:rPr>
              <a:t>1. Bài viết  đảm bảo hình thức đoạn văn chưa?</a:t>
            </a:r>
            <a:endParaRPr lang="en-US" sz="2800" dirty="0">
              <a:latin typeface="Times New Roman" panose="02020603050405020304" pitchFamily="18" charset="0"/>
              <a:cs typeface="Times New Roman" panose="02020603050405020304" pitchFamily="18" charset="0"/>
            </a:endParaRPr>
          </a:p>
          <a:p>
            <a:pPr>
              <a:lnSpc>
                <a:spcPct val="150000"/>
              </a:lnSpc>
            </a:pPr>
            <a:r>
              <a:rPr lang="vi-VN" sz="2800" dirty="0">
                <a:latin typeface="Times New Roman" panose="02020603050405020304" pitchFamily="18" charset="0"/>
                <a:cs typeface="Times New Roman" panose="02020603050405020304" pitchFamily="18" charset="0"/>
              </a:rPr>
              <a:t>2. Nội dung đã đảm bảo các ý chưa? Nếu chưa cần bổ sung những ý nào?</a:t>
            </a:r>
            <a:endParaRPr lang="en-US" sz="2800" dirty="0">
              <a:latin typeface="Times New Roman" panose="02020603050405020304" pitchFamily="18" charset="0"/>
              <a:cs typeface="Times New Roman" panose="02020603050405020304" pitchFamily="18" charset="0"/>
            </a:endParaRPr>
          </a:p>
          <a:p>
            <a:pPr>
              <a:lnSpc>
                <a:spcPct val="150000"/>
              </a:lnSpc>
            </a:pPr>
            <a:r>
              <a:rPr lang="vi-VN" sz="2800" dirty="0">
                <a:latin typeface="Times New Roman" panose="02020603050405020304" pitchFamily="18" charset="0"/>
                <a:cs typeface="Times New Roman" panose="02020603050405020304" pitchFamily="18" charset="0"/>
              </a:rPr>
              <a:t>3. Bài viết có sai chính tả không? Nếu có em sửa chữa như thế nào?</a:t>
            </a:r>
            <a:endParaRPr lang="en-US" sz="2800" dirty="0">
              <a:latin typeface="Times New Roman" panose="02020603050405020304" pitchFamily="18" charset="0"/>
              <a:cs typeface="Times New Roman" panose="02020603050405020304" pitchFamily="18" charset="0"/>
            </a:endParaRPr>
          </a:p>
          <a:p>
            <a:pPr>
              <a:lnSpc>
                <a:spcPct val="150000"/>
              </a:lnSpc>
            </a:pPr>
            <a:r>
              <a:rPr lang="vi-VN" sz="2800" dirty="0">
                <a:latin typeface="Times New Roman" panose="02020603050405020304" pitchFamily="18" charset="0"/>
                <a:cs typeface="Times New Roman" panose="02020603050405020304" pitchFamily="18" charset="0"/>
              </a:rPr>
              <a:t>4. Đoạn văn viết đã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nêu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những thuận lợi trong việc học chữ Quốc ngữ và sử dụng chữ Quốc ngữ để viết các tên riêng nước ngoài, các thuật ngữ khoa học có nguồn gốc nước ngoài hay chưa? </a:t>
            </a:r>
            <a:endParaRPr lang="en-US" sz="2800" dirty="0">
              <a:latin typeface="Times New Roman" panose="02020603050405020304" pitchFamily="18" charset="0"/>
              <a:cs typeface="Times New Roman" panose="02020603050405020304" pitchFamily="18" charset="0"/>
            </a:endParaRPr>
          </a:p>
          <a:p>
            <a:pPr>
              <a:lnSpc>
                <a:spcPct val="150000"/>
              </a:lnSpc>
            </a:pPr>
            <a:r>
              <a:rPr lang="vi-VN" sz="2800" dirty="0">
                <a:latin typeface="Times New Roman" panose="02020603050405020304" pitchFamily="18" charset="0"/>
                <a:cs typeface="Times New Roman" panose="02020603050405020304" pitchFamily="18" charset="0"/>
              </a:rPr>
              <a:t>Nếu chưa, hãy khắc phục.</a:t>
            </a:r>
            <a:endParaRPr lang="en-US" sz="2800" dirty="0">
              <a:latin typeface="Times New Roman" panose="02020603050405020304" pitchFamily="18" charset="0"/>
              <a:cs typeface="Times New Roman" panose="02020603050405020304" pitchFamily="18" charset="0"/>
            </a:endParaRPr>
          </a:p>
        </p:txBody>
      </p:sp>
      <p:pic>
        <p:nvPicPr>
          <p:cNvPr id="5" name="图片 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50004" y="-87423"/>
            <a:ext cx="4841996" cy="233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50115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80">
                                          <p:stCondLst>
                                            <p:cond delay="0"/>
                                          </p:stCondLst>
                                        </p:cTn>
                                        <p:tgtEl>
                                          <p:spTgt spid="4"/>
                                        </p:tgtEl>
                                      </p:cBhvr>
                                    </p:animEffect>
                                    <p:anim calcmode="lin" valueType="num">
                                      <p:cBhvr>
                                        <p:cTn id="15"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0" dur="26">
                                          <p:stCondLst>
                                            <p:cond delay="650"/>
                                          </p:stCondLst>
                                        </p:cTn>
                                        <p:tgtEl>
                                          <p:spTgt spid="4"/>
                                        </p:tgtEl>
                                      </p:cBhvr>
                                      <p:to x="100000" y="60000"/>
                                    </p:animScale>
                                    <p:animScale>
                                      <p:cBhvr>
                                        <p:cTn id="21" dur="166" decel="50000">
                                          <p:stCondLst>
                                            <p:cond delay="676"/>
                                          </p:stCondLst>
                                        </p:cTn>
                                        <p:tgtEl>
                                          <p:spTgt spid="4"/>
                                        </p:tgtEl>
                                      </p:cBhvr>
                                      <p:to x="100000" y="100000"/>
                                    </p:animScale>
                                    <p:animScale>
                                      <p:cBhvr>
                                        <p:cTn id="22" dur="26">
                                          <p:stCondLst>
                                            <p:cond delay="1312"/>
                                          </p:stCondLst>
                                        </p:cTn>
                                        <p:tgtEl>
                                          <p:spTgt spid="4"/>
                                        </p:tgtEl>
                                      </p:cBhvr>
                                      <p:to x="100000" y="80000"/>
                                    </p:animScale>
                                    <p:animScale>
                                      <p:cBhvr>
                                        <p:cTn id="23" dur="166" decel="50000">
                                          <p:stCondLst>
                                            <p:cond delay="1338"/>
                                          </p:stCondLst>
                                        </p:cTn>
                                        <p:tgtEl>
                                          <p:spTgt spid="4"/>
                                        </p:tgtEl>
                                      </p:cBhvr>
                                      <p:to x="100000" y="100000"/>
                                    </p:animScale>
                                    <p:animScale>
                                      <p:cBhvr>
                                        <p:cTn id="24" dur="26">
                                          <p:stCondLst>
                                            <p:cond delay="1642"/>
                                          </p:stCondLst>
                                        </p:cTn>
                                        <p:tgtEl>
                                          <p:spTgt spid="4"/>
                                        </p:tgtEl>
                                      </p:cBhvr>
                                      <p:to x="100000" y="90000"/>
                                    </p:animScale>
                                    <p:animScale>
                                      <p:cBhvr>
                                        <p:cTn id="25" dur="166" decel="50000">
                                          <p:stCondLst>
                                            <p:cond delay="1668"/>
                                          </p:stCondLst>
                                        </p:cTn>
                                        <p:tgtEl>
                                          <p:spTgt spid="4"/>
                                        </p:tgtEl>
                                      </p:cBhvr>
                                      <p:to x="100000" y="100000"/>
                                    </p:animScale>
                                    <p:animScale>
                                      <p:cBhvr>
                                        <p:cTn id="26" dur="26">
                                          <p:stCondLst>
                                            <p:cond delay="1808"/>
                                          </p:stCondLst>
                                        </p:cTn>
                                        <p:tgtEl>
                                          <p:spTgt spid="4"/>
                                        </p:tgtEl>
                                      </p:cBhvr>
                                      <p:to x="100000" y="95000"/>
                                    </p:animScale>
                                    <p:animScale>
                                      <p:cBhvr>
                                        <p:cTn id="27"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230949" cy="6858000"/>
          </a:xfrm>
        </p:spPr>
      </p:pic>
    </p:spTree>
    <p:extLst>
      <p:ext uri="{BB962C8B-B14F-4D97-AF65-F5344CB8AC3E}">
        <p14:creationId xmlns:p14="http://schemas.microsoft.com/office/powerpoint/2010/main" val="17875108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片包含 文字, 地图&#10;&#10;已生成极高可信度的说明"/>
          <p:cNvPicPr>
            <a:picLocks noChangeAspect="1"/>
          </p:cNvPicPr>
          <p:nvPr/>
        </p:nvPicPr>
        <p:blipFill rotWithShape="1">
          <a:blip r:embed="rId3">
            <a:extLst>
              <a:ext uri="{28A0092B-C50C-407E-A947-70E740481C1C}">
                <a14:useLocalDpi xmlns:a14="http://schemas.microsoft.com/office/drawing/2010/main" val="0"/>
              </a:ext>
            </a:extLst>
          </a:blip>
          <a:srcRect b="10264"/>
          <a:stretch/>
        </p:blipFill>
        <p:spPr>
          <a:xfrm rot="5400000">
            <a:off x="2681586" y="-2678483"/>
            <a:ext cx="6895507" cy="12258679"/>
          </a:xfrm>
          <a:prstGeom prst="rect">
            <a:avLst/>
          </a:prstGeom>
        </p:spPr>
      </p:pic>
      <p:pic>
        <p:nvPicPr>
          <p:cNvPr id="18" name="Picture 2" descr="http://e.hiphotos.baidu.com/zhidao/wh%3D600%2C800/sign=d71d8e4d5aafa40f3c93c6db9b542f77/bd3eb13533fa828b02f3a49cfd1f4134960a5af8.jpg"/>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6040161" y="884982"/>
            <a:ext cx="4072448" cy="292381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http://e.hiphotos.baidu.com/zhidao/wh%3D600%2C800/sign=d71d8e4d5aafa40f3c93c6db9b542f77/bd3eb13533fa828b02f3a49cfd1f4134960a5af8.jpg"/>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2327440" y="746669"/>
            <a:ext cx="4072448" cy="2923810"/>
          </a:xfrm>
          <a:prstGeom prst="rect">
            <a:avLst/>
          </a:prstGeom>
          <a:noFill/>
          <a:extLst>
            <a:ext uri="{909E8E84-426E-40DD-AFC4-6F175D3DCCD1}">
              <a14:hiddenFill xmlns:a14="http://schemas.microsoft.com/office/drawing/2010/main">
                <a:solidFill>
                  <a:srgbClr val="FFFFFF"/>
                </a:solidFill>
              </a14:hiddenFill>
            </a:ext>
          </a:extLst>
        </p:spPr>
      </p:pic>
      <p:sp>
        <p:nvSpPr>
          <p:cNvPr id="22" name="文本框 21"/>
          <p:cNvSpPr txBox="1"/>
          <p:nvPr/>
        </p:nvSpPr>
        <p:spPr>
          <a:xfrm>
            <a:off x="2725567" y="2039263"/>
            <a:ext cx="6569427" cy="1323439"/>
          </a:xfrm>
          <a:prstGeom prst="rect">
            <a:avLst/>
          </a:prstGeom>
          <a:noFill/>
        </p:spPr>
        <p:txBody>
          <a:bodyPr wrap="none" rtlCol="0">
            <a:spAutoFit/>
          </a:bodyPr>
          <a:lstStyle/>
          <a:p>
            <a:pPr algn="ctr" defTabSz="1097280"/>
            <a:r>
              <a:rPr lang="en-US" altLang="zh-CN" sz="80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lt"/>
              </a:rPr>
              <a:t>KHỞI ĐỘNG </a:t>
            </a:r>
            <a:endParaRPr lang="zh-CN" altLang="en-US" sz="80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lt"/>
            </a:endParaRPr>
          </a:p>
        </p:txBody>
      </p:sp>
    </p:spTree>
    <p:extLst>
      <p:ext uri="{BB962C8B-B14F-4D97-AF65-F5344CB8AC3E}">
        <p14:creationId xmlns:p14="http://schemas.microsoft.com/office/powerpoint/2010/main" val="39257435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50000"/>
                                  </p:iterate>
                                  <p:childTnLst>
                                    <p:set>
                                      <p:cBhvr>
                                        <p:cTn id="6" dur="1" fill="hold">
                                          <p:stCondLst>
                                            <p:cond delay="0"/>
                                          </p:stCondLst>
                                        </p:cTn>
                                        <p:tgtEl>
                                          <p:spTgt spid="22"/>
                                        </p:tgtEl>
                                        <p:attrNameLst>
                                          <p:attrName>style.visibility</p:attrName>
                                        </p:attrNameLst>
                                      </p:cBhvr>
                                      <p:to>
                                        <p:strVal val="visible"/>
                                      </p:to>
                                    </p:set>
                                    <p:set>
                                      <p:cBhvr>
                                        <p:cTn id="7" dur="341" fill="hold">
                                          <p:stCondLst>
                                            <p:cond delay="0"/>
                                          </p:stCondLst>
                                        </p:cTn>
                                        <p:tgtEl>
                                          <p:spTgt spid="22"/>
                                        </p:tgtEl>
                                        <p:attrNameLst>
                                          <p:attrName>style.rotation</p:attrName>
                                        </p:attrNameLst>
                                      </p:cBhvr>
                                      <p:to>
                                        <p:strVal val="-45.0"/>
                                      </p:to>
                                    </p:set>
                                    <p:anim calcmode="lin" valueType="num">
                                      <p:cBhvr>
                                        <p:cTn id="8" dur="341" fill="hold">
                                          <p:stCondLst>
                                            <p:cond delay="341"/>
                                          </p:stCondLst>
                                        </p:cTn>
                                        <p:tgtEl>
                                          <p:spTgt spid="22"/>
                                        </p:tgtEl>
                                        <p:attrNameLst>
                                          <p:attrName>style.rotation</p:attrName>
                                        </p:attrNameLst>
                                      </p:cBhvr>
                                      <p:tavLst>
                                        <p:tav tm="0">
                                          <p:val>
                                            <p:fltVal val="-45"/>
                                          </p:val>
                                        </p:tav>
                                        <p:tav tm="69900">
                                          <p:val>
                                            <p:fltVal val="45"/>
                                          </p:val>
                                        </p:tav>
                                        <p:tav tm="100000">
                                          <p:val>
                                            <p:fltVal val="0"/>
                                          </p:val>
                                        </p:tav>
                                      </p:tavLst>
                                    </p:anim>
                                    <p:anim calcmode="lin" valueType="num">
                                      <p:cBhvr>
                                        <p:cTn id="9" dur="341" fill="hold">
                                          <p:stCondLst>
                                            <p:cond delay="0"/>
                                          </p:stCondLst>
                                        </p:cTn>
                                        <p:tgtEl>
                                          <p:spTgt spid="22"/>
                                        </p:tgtEl>
                                        <p:attrNameLst>
                                          <p:attrName>ppt_y</p:attrName>
                                        </p:attrNameLst>
                                      </p:cBhvr>
                                      <p:tavLst>
                                        <p:tav tm="0">
                                          <p:val>
                                            <p:strVal val="#ppt_y-1"/>
                                          </p:val>
                                        </p:tav>
                                        <p:tav tm="100000">
                                          <p:val>
                                            <p:strVal val="#ppt_y-(0.354*#ppt_w-0.172*#ppt_h)"/>
                                          </p:val>
                                        </p:tav>
                                      </p:tavLst>
                                    </p:anim>
                                    <p:anim calcmode="lin" valueType="num">
                                      <p:cBhvr>
                                        <p:cTn id="10" dur="117" decel="50000" autoRev="1" fill="hold">
                                          <p:stCondLst>
                                            <p:cond delay="341"/>
                                          </p:stCondLst>
                                        </p:cTn>
                                        <p:tgtEl>
                                          <p:spTgt spid="22"/>
                                        </p:tgtEl>
                                        <p:attrNameLst>
                                          <p:attrName>ppt_y</p:attrName>
                                        </p:attrNameLst>
                                      </p:cBhvr>
                                      <p:tavLst>
                                        <p:tav tm="0">
                                          <p:val>
                                            <p:strVal val="#ppt_y-(0.354*#ppt_w-0.172*#ppt_h)"/>
                                          </p:val>
                                        </p:tav>
                                        <p:tav tm="100000">
                                          <p:val>
                                            <p:strVal val="#ppt_y-(0.354*#ppt_w-0.172*#ppt_h)-#ppt_h/2"/>
                                          </p:val>
                                        </p:tav>
                                      </p:tavLst>
                                    </p:anim>
                                    <p:anim calcmode="lin" valueType="num">
                                      <p:cBhvr>
                                        <p:cTn id="11" dur="102" fill="hold">
                                          <p:stCondLst>
                                            <p:cond delay="648"/>
                                          </p:stCondLst>
                                        </p:cTn>
                                        <p:tgtEl>
                                          <p:spTgt spid="22"/>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035406972"/>
              </p:ext>
            </p:extLst>
          </p:nvPr>
        </p:nvGraphicFramePr>
        <p:xfrm>
          <a:off x="438727" y="1382973"/>
          <a:ext cx="11314546" cy="4907280"/>
        </p:xfrm>
        <a:graphic>
          <a:graphicData uri="http://schemas.openxmlformats.org/drawingml/2006/table">
            <a:tbl>
              <a:tblPr firstRow="1" firstCol="1" bandRow="1">
                <a:tableStyleId>{5DA37D80-6434-44D0-A028-1B22A696006F}</a:tableStyleId>
              </a:tblPr>
              <a:tblGrid>
                <a:gridCol w="3714905">
                  <a:extLst>
                    <a:ext uri="{9D8B030D-6E8A-4147-A177-3AD203B41FA5}">
                      <a16:colId xmlns:a16="http://schemas.microsoft.com/office/drawing/2014/main" val="4158092053"/>
                    </a:ext>
                  </a:extLst>
                </a:gridCol>
                <a:gridCol w="3716030">
                  <a:extLst>
                    <a:ext uri="{9D8B030D-6E8A-4147-A177-3AD203B41FA5}">
                      <a16:colId xmlns:a16="http://schemas.microsoft.com/office/drawing/2014/main" val="4089400970"/>
                    </a:ext>
                  </a:extLst>
                </a:gridCol>
                <a:gridCol w="3883611">
                  <a:extLst>
                    <a:ext uri="{9D8B030D-6E8A-4147-A177-3AD203B41FA5}">
                      <a16:colId xmlns:a16="http://schemas.microsoft.com/office/drawing/2014/main" val="1854327356"/>
                    </a:ext>
                  </a:extLst>
                </a:gridCol>
              </a:tblGrid>
              <a:tr h="0">
                <a:tc gridSpan="3">
                  <a:txBody>
                    <a:bodyPr/>
                    <a:lstStyle/>
                    <a:p>
                      <a:pPr algn="ctr">
                        <a:lnSpc>
                          <a:spcPct val="115000"/>
                        </a:lnSpc>
                        <a:spcAft>
                          <a:spcPts val="0"/>
                        </a:spcAft>
                      </a:pPr>
                      <a:r>
                        <a:rPr lang="en-US" sz="2800" b="1" dirty="0" err="1">
                          <a:solidFill>
                            <a:srgbClr val="FF0000"/>
                          </a:solidFill>
                          <a:effectLst/>
                          <a:latin typeface="Times New Roman" panose="02020603050405020304" pitchFamily="18" charset="0"/>
                          <a:cs typeface="Times New Roman" panose="02020603050405020304" pitchFamily="18" charset="0"/>
                        </a:rPr>
                        <a:t>Trong</a:t>
                      </a:r>
                      <a:r>
                        <a:rPr lang="en-US" sz="2800" b="1" dirty="0">
                          <a:solidFill>
                            <a:srgbClr val="FF0000"/>
                          </a:solidFill>
                          <a:effectLst/>
                          <a:latin typeface="Times New Roman" panose="02020603050405020304" pitchFamily="18" charset="0"/>
                          <a:cs typeface="Times New Roman" panose="02020603050405020304" pitchFamily="18" charset="0"/>
                        </a:rPr>
                        <a:t> </a:t>
                      </a:r>
                      <a:r>
                        <a:rPr lang="en-US" sz="2800" b="1" dirty="0" err="1">
                          <a:solidFill>
                            <a:srgbClr val="FF0000"/>
                          </a:solidFill>
                          <a:effectLst/>
                          <a:latin typeface="Times New Roman" panose="02020603050405020304" pitchFamily="18" charset="0"/>
                          <a:cs typeface="Times New Roman" panose="02020603050405020304" pitchFamily="18" charset="0"/>
                        </a:rPr>
                        <a:t>các</a:t>
                      </a:r>
                      <a:r>
                        <a:rPr lang="en-US" sz="2800" b="1" dirty="0">
                          <a:solidFill>
                            <a:srgbClr val="FF0000"/>
                          </a:solidFill>
                          <a:effectLst/>
                          <a:latin typeface="Times New Roman" panose="02020603050405020304" pitchFamily="18" charset="0"/>
                          <a:cs typeface="Times New Roman" panose="02020603050405020304" pitchFamily="18" charset="0"/>
                        </a:rPr>
                        <a:t> </a:t>
                      </a:r>
                      <a:r>
                        <a:rPr lang="en-US" sz="2800" b="1" dirty="0" err="1">
                          <a:solidFill>
                            <a:srgbClr val="FF0000"/>
                          </a:solidFill>
                          <a:effectLst/>
                          <a:latin typeface="Times New Roman" panose="02020603050405020304" pitchFamily="18" charset="0"/>
                          <a:cs typeface="Times New Roman" panose="02020603050405020304" pitchFamily="18" charset="0"/>
                        </a:rPr>
                        <a:t>tác</a:t>
                      </a:r>
                      <a:r>
                        <a:rPr lang="en-US" sz="2800" b="1" dirty="0">
                          <a:solidFill>
                            <a:srgbClr val="FF0000"/>
                          </a:solidFill>
                          <a:effectLst/>
                          <a:latin typeface="Times New Roman" panose="02020603050405020304" pitchFamily="18" charset="0"/>
                          <a:cs typeface="Times New Roman" panose="02020603050405020304" pitchFamily="18" charset="0"/>
                        </a:rPr>
                        <a:t> </a:t>
                      </a:r>
                      <a:r>
                        <a:rPr lang="en-US" sz="2800" b="1" dirty="0" err="1">
                          <a:solidFill>
                            <a:srgbClr val="FF0000"/>
                          </a:solidFill>
                          <a:effectLst/>
                          <a:latin typeface="Times New Roman" panose="02020603050405020304" pitchFamily="18" charset="0"/>
                          <a:cs typeface="Times New Roman" panose="02020603050405020304" pitchFamily="18" charset="0"/>
                        </a:rPr>
                        <a:t>phẩm</a:t>
                      </a:r>
                      <a:r>
                        <a:rPr lang="en-US" sz="2800" b="1" dirty="0">
                          <a:solidFill>
                            <a:srgbClr val="FF0000"/>
                          </a:solidFill>
                          <a:effectLst/>
                          <a:latin typeface="Times New Roman" panose="02020603050405020304" pitchFamily="18" charset="0"/>
                          <a:cs typeface="Times New Roman" panose="02020603050405020304" pitchFamily="18" charset="0"/>
                        </a:rPr>
                        <a:t> </a:t>
                      </a:r>
                      <a:r>
                        <a:rPr lang="en-US" sz="2800" b="1" dirty="0" err="1">
                          <a:solidFill>
                            <a:srgbClr val="FF0000"/>
                          </a:solidFill>
                          <a:effectLst/>
                          <a:latin typeface="Times New Roman" panose="02020603050405020304" pitchFamily="18" charset="0"/>
                          <a:cs typeface="Times New Roman" panose="02020603050405020304" pitchFamily="18" charset="0"/>
                        </a:rPr>
                        <a:t>sau</a:t>
                      </a:r>
                      <a:r>
                        <a:rPr lang="en-US" sz="2800" b="1" dirty="0">
                          <a:solidFill>
                            <a:srgbClr val="FF0000"/>
                          </a:solidFill>
                          <a:effectLst/>
                          <a:latin typeface="Times New Roman" panose="02020603050405020304" pitchFamily="18" charset="0"/>
                          <a:cs typeface="Times New Roman" panose="02020603050405020304" pitchFamily="18" charset="0"/>
                        </a:rPr>
                        <a:t>, </a:t>
                      </a:r>
                      <a:r>
                        <a:rPr lang="en-US" sz="2800" b="1" dirty="0" err="1">
                          <a:solidFill>
                            <a:srgbClr val="FF0000"/>
                          </a:solidFill>
                          <a:effectLst/>
                          <a:latin typeface="Times New Roman" panose="02020603050405020304" pitchFamily="18" charset="0"/>
                          <a:cs typeface="Times New Roman" panose="02020603050405020304" pitchFamily="18" charset="0"/>
                        </a:rPr>
                        <a:t>tác</a:t>
                      </a:r>
                      <a:r>
                        <a:rPr lang="en-US" sz="2800" b="1" dirty="0">
                          <a:solidFill>
                            <a:srgbClr val="FF0000"/>
                          </a:solidFill>
                          <a:effectLst/>
                          <a:latin typeface="Times New Roman" panose="02020603050405020304" pitchFamily="18" charset="0"/>
                          <a:cs typeface="Times New Roman" panose="02020603050405020304" pitchFamily="18" charset="0"/>
                        </a:rPr>
                        <a:t> </a:t>
                      </a:r>
                      <a:r>
                        <a:rPr lang="en-US" sz="2800" b="1" dirty="0" err="1">
                          <a:solidFill>
                            <a:srgbClr val="FF0000"/>
                          </a:solidFill>
                          <a:effectLst/>
                          <a:latin typeface="Times New Roman" panose="02020603050405020304" pitchFamily="18" charset="0"/>
                          <a:cs typeface="Times New Roman" panose="02020603050405020304" pitchFamily="18" charset="0"/>
                        </a:rPr>
                        <a:t>phẩm</a:t>
                      </a:r>
                      <a:r>
                        <a:rPr lang="en-US" sz="2800" b="1" dirty="0">
                          <a:solidFill>
                            <a:srgbClr val="FF0000"/>
                          </a:solidFill>
                          <a:effectLst/>
                          <a:latin typeface="Times New Roman" panose="02020603050405020304" pitchFamily="18" charset="0"/>
                          <a:cs typeface="Times New Roman" panose="02020603050405020304" pitchFamily="18" charset="0"/>
                        </a:rPr>
                        <a:t> </a:t>
                      </a:r>
                      <a:r>
                        <a:rPr lang="en-US" sz="2800" b="1" dirty="0" err="1">
                          <a:solidFill>
                            <a:srgbClr val="FF0000"/>
                          </a:solidFill>
                          <a:effectLst/>
                          <a:latin typeface="Times New Roman" panose="02020603050405020304" pitchFamily="18" charset="0"/>
                          <a:cs typeface="Times New Roman" panose="02020603050405020304" pitchFamily="18" charset="0"/>
                        </a:rPr>
                        <a:t>nào</a:t>
                      </a:r>
                      <a:r>
                        <a:rPr lang="en-US" sz="2800" b="1" dirty="0">
                          <a:solidFill>
                            <a:srgbClr val="FF0000"/>
                          </a:solidFill>
                          <a:effectLst/>
                          <a:latin typeface="Times New Roman" panose="02020603050405020304" pitchFamily="18" charset="0"/>
                          <a:cs typeface="Times New Roman" panose="02020603050405020304" pitchFamily="18" charset="0"/>
                        </a:rPr>
                        <a:t> </a:t>
                      </a:r>
                      <a:r>
                        <a:rPr lang="en-US" sz="2800" b="1" dirty="0" err="1">
                          <a:solidFill>
                            <a:srgbClr val="FF0000"/>
                          </a:solidFill>
                          <a:effectLst/>
                          <a:latin typeface="Times New Roman" panose="02020603050405020304" pitchFamily="18" charset="0"/>
                          <a:cs typeface="Times New Roman" panose="02020603050405020304" pitchFamily="18" charset="0"/>
                        </a:rPr>
                        <a:t>viết</a:t>
                      </a:r>
                      <a:r>
                        <a:rPr lang="en-US" sz="2800" b="1" dirty="0">
                          <a:solidFill>
                            <a:srgbClr val="FF0000"/>
                          </a:solidFill>
                          <a:effectLst/>
                          <a:latin typeface="Times New Roman" panose="02020603050405020304" pitchFamily="18" charset="0"/>
                          <a:cs typeface="Times New Roman" panose="02020603050405020304" pitchFamily="18" charset="0"/>
                        </a:rPr>
                        <a:t> </a:t>
                      </a:r>
                      <a:r>
                        <a:rPr lang="en-US" sz="2800" b="1" dirty="0" err="1">
                          <a:solidFill>
                            <a:srgbClr val="FF0000"/>
                          </a:solidFill>
                          <a:effectLst/>
                          <a:latin typeface="Times New Roman" panose="02020603050405020304" pitchFamily="18" charset="0"/>
                          <a:cs typeface="Times New Roman" panose="02020603050405020304" pitchFamily="18" charset="0"/>
                        </a:rPr>
                        <a:t>bằng</a:t>
                      </a:r>
                      <a:r>
                        <a:rPr lang="en-US" sz="2800" b="1" dirty="0">
                          <a:solidFill>
                            <a:srgbClr val="FF0000"/>
                          </a:solidFill>
                          <a:effectLst/>
                          <a:latin typeface="Times New Roman" panose="02020603050405020304" pitchFamily="18" charset="0"/>
                          <a:cs typeface="Times New Roman" panose="02020603050405020304" pitchFamily="18" charset="0"/>
                        </a:rPr>
                        <a:t> </a:t>
                      </a:r>
                      <a:r>
                        <a:rPr lang="en-US" sz="2800" b="1" dirty="0" err="1">
                          <a:solidFill>
                            <a:srgbClr val="FF0000"/>
                          </a:solidFill>
                          <a:effectLst/>
                          <a:latin typeface="Times New Roman" panose="02020603050405020304" pitchFamily="18" charset="0"/>
                          <a:cs typeface="Times New Roman" panose="02020603050405020304" pitchFamily="18" charset="0"/>
                        </a:rPr>
                        <a:t>chữ</a:t>
                      </a:r>
                      <a:r>
                        <a:rPr lang="en-US" sz="2800" b="1" dirty="0">
                          <a:solidFill>
                            <a:srgbClr val="FF0000"/>
                          </a:solidFill>
                          <a:effectLst/>
                          <a:latin typeface="Times New Roman" panose="02020603050405020304" pitchFamily="18" charset="0"/>
                          <a:cs typeface="Times New Roman" panose="02020603050405020304" pitchFamily="18" charset="0"/>
                        </a:rPr>
                        <a:t> </a:t>
                      </a:r>
                      <a:r>
                        <a:rPr lang="en-US" sz="2800" b="1" dirty="0" err="1">
                          <a:solidFill>
                            <a:srgbClr val="FF0000"/>
                          </a:solidFill>
                          <a:effectLst/>
                          <a:latin typeface="Times New Roman" panose="02020603050405020304" pitchFamily="18" charset="0"/>
                          <a:cs typeface="Times New Roman" panose="02020603050405020304" pitchFamily="18" charset="0"/>
                        </a:rPr>
                        <a:t>Hán</a:t>
                      </a:r>
                      <a:r>
                        <a:rPr lang="en-US" sz="2800" b="1" dirty="0">
                          <a:solidFill>
                            <a:srgbClr val="FF0000"/>
                          </a:solidFill>
                          <a:effectLst/>
                          <a:latin typeface="Times New Roman" panose="02020603050405020304" pitchFamily="18" charset="0"/>
                          <a:cs typeface="Times New Roman" panose="02020603050405020304" pitchFamily="18" charset="0"/>
                        </a:rPr>
                        <a:t>, </a:t>
                      </a:r>
                      <a:r>
                        <a:rPr lang="en-US" sz="2800" b="1" dirty="0" err="1">
                          <a:solidFill>
                            <a:srgbClr val="FF0000"/>
                          </a:solidFill>
                          <a:effectLst/>
                          <a:latin typeface="Times New Roman" panose="02020603050405020304" pitchFamily="18" charset="0"/>
                          <a:cs typeface="Times New Roman" panose="02020603050405020304" pitchFamily="18" charset="0"/>
                        </a:rPr>
                        <a:t>tác</a:t>
                      </a:r>
                      <a:r>
                        <a:rPr lang="en-US" sz="2800" b="1" dirty="0">
                          <a:solidFill>
                            <a:srgbClr val="FF0000"/>
                          </a:solidFill>
                          <a:effectLst/>
                          <a:latin typeface="Times New Roman" panose="02020603050405020304" pitchFamily="18" charset="0"/>
                          <a:cs typeface="Times New Roman" panose="02020603050405020304" pitchFamily="18" charset="0"/>
                        </a:rPr>
                        <a:t> </a:t>
                      </a:r>
                      <a:r>
                        <a:rPr lang="en-US" sz="2800" b="1" dirty="0" err="1">
                          <a:solidFill>
                            <a:srgbClr val="FF0000"/>
                          </a:solidFill>
                          <a:effectLst/>
                          <a:latin typeface="Times New Roman" panose="02020603050405020304" pitchFamily="18" charset="0"/>
                          <a:cs typeface="Times New Roman" panose="02020603050405020304" pitchFamily="18" charset="0"/>
                        </a:rPr>
                        <a:t>phẩm</a:t>
                      </a:r>
                      <a:r>
                        <a:rPr lang="en-US" sz="2800" b="1" dirty="0">
                          <a:solidFill>
                            <a:srgbClr val="FF0000"/>
                          </a:solidFill>
                          <a:effectLst/>
                          <a:latin typeface="Times New Roman" panose="02020603050405020304" pitchFamily="18" charset="0"/>
                          <a:cs typeface="Times New Roman" panose="02020603050405020304" pitchFamily="18" charset="0"/>
                        </a:rPr>
                        <a:t> </a:t>
                      </a:r>
                      <a:r>
                        <a:rPr lang="en-US" sz="2800" b="1" dirty="0" err="1">
                          <a:solidFill>
                            <a:srgbClr val="FF0000"/>
                          </a:solidFill>
                          <a:effectLst/>
                          <a:latin typeface="Times New Roman" panose="02020603050405020304" pitchFamily="18" charset="0"/>
                          <a:cs typeface="Times New Roman" panose="02020603050405020304" pitchFamily="18" charset="0"/>
                        </a:rPr>
                        <a:t>nào</a:t>
                      </a:r>
                      <a:r>
                        <a:rPr lang="en-US" sz="2800" b="1" dirty="0">
                          <a:solidFill>
                            <a:srgbClr val="FF0000"/>
                          </a:solidFill>
                          <a:effectLst/>
                          <a:latin typeface="Times New Roman" panose="02020603050405020304" pitchFamily="18" charset="0"/>
                          <a:cs typeface="Times New Roman" panose="02020603050405020304" pitchFamily="18" charset="0"/>
                        </a:rPr>
                        <a:t> </a:t>
                      </a:r>
                      <a:r>
                        <a:rPr lang="en-US" sz="2800" b="1" dirty="0" err="1">
                          <a:solidFill>
                            <a:srgbClr val="FF0000"/>
                          </a:solidFill>
                          <a:effectLst/>
                          <a:latin typeface="Times New Roman" panose="02020603050405020304" pitchFamily="18" charset="0"/>
                          <a:cs typeface="Times New Roman" panose="02020603050405020304" pitchFamily="18" charset="0"/>
                        </a:rPr>
                        <a:t>viết</a:t>
                      </a:r>
                      <a:r>
                        <a:rPr lang="en-US" sz="2800" b="1" dirty="0">
                          <a:solidFill>
                            <a:srgbClr val="FF0000"/>
                          </a:solidFill>
                          <a:effectLst/>
                          <a:latin typeface="Times New Roman" panose="02020603050405020304" pitchFamily="18" charset="0"/>
                          <a:cs typeface="Times New Roman" panose="02020603050405020304" pitchFamily="18" charset="0"/>
                        </a:rPr>
                        <a:t> </a:t>
                      </a:r>
                      <a:r>
                        <a:rPr lang="en-US" sz="2800" b="1" dirty="0" err="1">
                          <a:solidFill>
                            <a:srgbClr val="FF0000"/>
                          </a:solidFill>
                          <a:effectLst/>
                          <a:latin typeface="Times New Roman" panose="02020603050405020304" pitchFamily="18" charset="0"/>
                          <a:cs typeface="Times New Roman" panose="02020603050405020304" pitchFamily="18" charset="0"/>
                        </a:rPr>
                        <a:t>bằng</a:t>
                      </a:r>
                      <a:r>
                        <a:rPr lang="en-US" sz="2800" b="1" dirty="0">
                          <a:solidFill>
                            <a:srgbClr val="FF0000"/>
                          </a:solidFill>
                          <a:effectLst/>
                          <a:latin typeface="Times New Roman" panose="02020603050405020304" pitchFamily="18" charset="0"/>
                          <a:cs typeface="Times New Roman" panose="02020603050405020304" pitchFamily="18" charset="0"/>
                        </a:rPr>
                        <a:t> </a:t>
                      </a:r>
                      <a:r>
                        <a:rPr lang="en-US" sz="2800" b="1" dirty="0" err="1">
                          <a:solidFill>
                            <a:srgbClr val="FF0000"/>
                          </a:solidFill>
                          <a:effectLst/>
                          <a:latin typeface="Times New Roman" panose="02020603050405020304" pitchFamily="18" charset="0"/>
                          <a:cs typeface="Times New Roman" panose="02020603050405020304" pitchFamily="18" charset="0"/>
                        </a:rPr>
                        <a:t>chữ</a:t>
                      </a:r>
                      <a:r>
                        <a:rPr lang="en-US" sz="2800" b="1" dirty="0">
                          <a:solidFill>
                            <a:srgbClr val="FF0000"/>
                          </a:solidFill>
                          <a:effectLst/>
                          <a:latin typeface="Times New Roman" panose="02020603050405020304" pitchFamily="18" charset="0"/>
                          <a:cs typeface="Times New Roman" panose="02020603050405020304" pitchFamily="18" charset="0"/>
                        </a:rPr>
                        <a:t> </a:t>
                      </a:r>
                      <a:r>
                        <a:rPr lang="en-US" sz="2800" b="1" dirty="0" err="1">
                          <a:solidFill>
                            <a:srgbClr val="FF0000"/>
                          </a:solidFill>
                          <a:effectLst/>
                          <a:latin typeface="Times New Roman" panose="02020603050405020304" pitchFamily="18" charset="0"/>
                          <a:cs typeface="Times New Roman" panose="02020603050405020304" pitchFamily="18" charset="0"/>
                        </a:rPr>
                        <a:t>Nôm</a:t>
                      </a:r>
                      <a:r>
                        <a:rPr lang="en-US" sz="2800" b="1" dirty="0">
                          <a:solidFill>
                            <a:srgbClr val="FF0000"/>
                          </a:solidFill>
                          <a:effectLst/>
                          <a:latin typeface="Times New Roman" panose="02020603050405020304" pitchFamily="18" charset="0"/>
                          <a:cs typeface="Times New Roman" panose="02020603050405020304" pitchFamily="18" charset="0"/>
                        </a:rPr>
                        <a:t>, </a:t>
                      </a:r>
                      <a:r>
                        <a:rPr lang="en-US" sz="2800" b="1" dirty="0" err="1">
                          <a:solidFill>
                            <a:srgbClr val="FF0000"/>
                          </a:solidFill>
                          <a:effectLst/>
                          <a:latin typeface="Times New Roman" panose="02020603050405020304" pitchFamily="18" charset="0"/>
                          <a:cs typeface="Times New Roman" panose="02020603050405020304" pitchFamily="18" charset="0"/>
                        </a:rPr>
                        <a:t>tác</a:t>
                      </a:r>
                      <a:r>
                        <a:rPr lang="en-US" sz="2800" b="1" dirty="0">
                          <a:solidFill>
                            <a:srgbClr val="FF0000"/>
                          </a:solidFill>
                          <a:effectLst/>
                          <a:latin typeface="Times New Roman" panose="02020603050405020304" pitchFamily="18" charset="0"/>
                          <a:cs typeface="Times New Roman" panose="02020603050405020304" pitchFamily="18" charset="0"/>
                        </a:rPr>
                        <a:t> </a:t>
                      </a:r>
                      <a:r>
                        <a:rPr lang="en-US" sz="2800" b="1" dirty="0" err="1">
                          <a:solidFill>
                            <a:srgbClr val="FF0000"/>
                          </a:solidFill>
                          <a:effectLst/>
                          <a:latin typeface="Times New Roman" panose="02020603050405020304" pitchFamily="18" charset="0"/>
                          <a:cs typeface="Times New Roman" panose="02020603050405020304" pitchFamily="18" charset="0"/>
                        </a:rPr>
                        <a:t>phẩm</a:t>
                      </a:r>
                      <a:r>
                        <a:rPr lang="en-US" sz="2800" b="1" dirty="0">
                          <a:solidFill>
                            <a:srgbClr val="FF0000"/>
                          </a:solidFill>
                          <a:effectLst/>
                          <a:latin typeface="Times New Roman" panose="02020603050405020304" pitchFamily="18" charset="0"/>
                          <a:cs typeface="Times New Roman" panose="02020603050405020304" pitchFamily="18" charset="0"/>
                        </a:rPr>
                        <a:t> </a:t>
                      </a:r>
                      <a:r>
                        <a:rPr lang="en-US" sz="2800" b="1" dirty="0" err="1">
                          <a:solidFill>
                            <a:srgbClr val="FF0000"/>
                          </a:solidFill>
                          <a:effectLst/>
                          <a:latin typeface="Times New Roman" panose="02020603050405020304" pitchFamily="18" charset="0"/>
                          <a:cs typeface="Times New Roman" panose="02020603050405020304" pitchFamily="18" charset="0"/>
                        </a:rPr>
                        <a:t>nào</a:t>
                      </a:r>
                      <a:r>
                        <a:rPr lang="en-US" sz="2800" b="1" dirty="0">
                          <a:solidFill>
                            <a:srgbClr val="FF0000"/>
                          </a:solidFill>
                          <a:effectLst/>
                          <a:latin typeface="Times New Roman" panose="02020603050405020304" pitchFamily="18" charset="0"/>
                          <a:cs typeface="Times New Roman" panose="02020603050405020304" pitchFamily="18" charset="0"/>
                        </a:rPr>
                        <a:t> </a:t>
                      </a:r>
                      <a:r>
                        <a:rPr lang="en-US" sz="2800" b="1" dirty="0" err="1">
                          <a:solidFill>
                            <a:srgbClr val="FF0000"/>
                          </a:solidFill>
                          <a:effectLst/>
                          <a:latin typeface="Times New Roman" panose="02020603050405020304" pitchFamily="18" charset="0"/>
                          <a:cs typeface="Times New Roman" panose="02020603050405020304" pitchFamily="18" charset="0"/>
                        </a:rPr>
                        <a:t>viết</a:t>
                      </a:r>
                      <a:r>
                        <a:rPr lang="en-US" sz="2800" b="1" dirty="0">
                          <a:solidFill>
                            <a:srgbClr val="FF0000"/>
                          </a:solidFill>
                          <a:effectLst/>
                          <a:latin typeface="Times New Roman" panose="02020603050405020304" pitchFamily="18" charset="0"/>
                          <a:cs typeface="Times New Roman" panose="02020603050405020304" pitchFamily="18" charset="0"/>
                        </a:rPr>
                        <a:t> </a:t>
                      </a:r>
                      <a:r>
                        <a:rPr lang="en-US" sz="2800" b="1" dirty="0" err="1">
                          <a:solidFill>
                            <a:srgbClr val="FF0000"/>
                          </a:solidFill>
                          <a:effectLst/>
                          <a:latin typeface="Times New Roman" panose="02020603050405020304" pitchFamily="18" charset="0"/>
                          <a:cs typeface="Times New Roman" panose="02020603050405020304" pitchFamily="18" charset="0"/>
                        </a:rPr>
                        <a:t>bằng</a:t>
                      </a:r>
                      <a:r>
                        <a:rPr lang="en-US" sz="2800" b="1" dirty="0">
                          <a:solidFill>
                            <a:srgbClr val="FF0000"/>
                          </a:solidFill>
                          <a:effectLst/>
                          <a:latin typeface="Times New Roman" panose="02020603050405020304" pitchFamily="18" charset="0"/>
                          <a:cs typeface="Times New Roman" panose="02020603050405020304" pitchFamily="18" charset="0"/>
                        </a:rPr>
                        <a:t> </a:t>
                      </a:r>
                      <a:r>
                        <a:rPr lang="en-US" sz="2800" b="1" dirty="0" err="1">
                          <a:solidFill>
                            <a:srgbClr val="FF0000"/>
                          </a:solidFill>
                          <a:effectLst/>
                          <a:latin typeface="Times New Roman" panose="02020603050405020304" pitchFamily="18" charset="0"/>
                          <a:cs typeface="Times New Roman" panose="02020603050405020304" pitchFamily="18" charset="0"/>
                        </a:rPr>
                        <a:t>chữ</a:t>
                      </a:r>
                      <a:r>
                        <a:rPr lang="en-US" sz="2800" b="1" dirty="0">
                          <a:solidFill>
                            <a:srgbClr val="FF0000"/>
                          </a:solidFill>
                          <a:effectLst/>
                          <a:latin typeface="Times New Roman" panose="02020603050405020304" pitchFamily="18" charset="0"/>
                          <a:cs typeface="Times New Roman" panose="02020603050405020304" pitchFamily="18" charset="0"/>
                        </a:rPr>
                        <a:t> </a:t>
                      </a:r>
                      <a:r>
                        <a:rPr lang="en-US" sz="2800" b="1" dirty="0" err="1">
                          <a:solidFill>
                            <a:srgbClr val="FF0000"/>
                          </a:solidFill>
                          <a:effectLst/>
                          <a:latin typeface="Times New Roman" panose="02020603050405020304" pitchFamily="18" charset="0"/>
                          <a:cs typeface="Times New Roman" panose="02020603050405020304" pitchFamily="18" charset="0"/>
                        </a:rPr>
                        <a:t>Quốc</a:t>
                      </a:r>
                      <a:r>
                        <a:rPr lang="en-US" sz="2800" b="1" dirty="0">
                          <a:solidFill>
                            <a:srgbClr val="FF0000"/>
                          </a:solidFill>
                          <a:effectLst/>
                          <a:latin typeface="Times New Roman" panose="02020603050405020304" pitchFamily="18" charset="0"/>
                          <a:cs typeface="Times New Roman" panose="02020603050405020304" pitchFamily="18" charset="0"/>
                        </a:rPr>
                        <a:t> </a:t>
                      </a:r>
                      <a:r>
                        <a:rPr lang="en-US" sz="2800" b="1" dirty="0" err="1">
                          <a:solidFill>
                            <a:srgbClr val="FF0000"/>
                          </a:solidFill>
                          <a:effectLst/>
                          <a:latin typeface="Times New Roman" panose="02020603050405020304" pitchFamily="18" charset="0"/>
                          <a:cs typeface="Times New Roman" panose="02020603050405020304" pitchFamily="18" charset="0"/>
                        </a:rPr>
                        <a:t>ngữ</a:t>
                      </a:r>
                      <a:r>
                        <a:rPr lang="en-US" sz="2800" b="1" dirty="0">
                          <a:solidFill>
                            <a:srgbClr val="FF0000"/>
                          </a:solidFill>
                          <a:effectLst/>
                          <a:latin typeface="Times New Roman" panose="02020603050405020304" pitchFamily="18" charset="0"/>
                          <a:cs typeface="Times New Roman" panose="02020603050405020304" pitchFamily="18" charset="0"/>
                        </a:rPr>
                        <a:t>?</a:t>
                      </a:r>
                    </a:p>
                    <a:p>
                      <a:pPr algn="just">
                        <a:lnSpc>
                          <a:spcPct val="115000"/>
                        </a:lnSpc>
                        <a:spcAft>
                          <a:spcPts val="0"/>
                        </a:spcAft>
                      </a:pPr>
                      <a:r>
                        <a:rPr lang="en-US" sz="2800" b="1" dirty="0" err="1">
                          <a:effectLst/>
                          <a:latin typeface="Times New Roman" panose="02020603050405020304" pitchFamily="18" charset="0"/>
                          <a:cs typeface="Times New Roman" panose="02020603050405020304" pitchFamily="18" charset="0"/>
                        </a:rPr>
                        <a:t>Sông</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núi</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nước</a:t>
                      </a:r>
                      <a:r>
                        <a:rPr lang="en-US" sz="2800" b="1" dirty="0">
                          <a:effectLst/>
                          <a:latin typeface="Times New Roman" panose="02020603050405020304" pitchFamily="18" charset="0"/>
                          <a:cs typeface="Times New Roman" panose="02020603050405020304" pitchFamily="18" charset="0"/>
                        </a:rPr>
                        <a:t> Nam </a:t>
                      </a:r>
                      <a:r>
                        <a:rPr lang="en-US" sz="2800" b="0" dirty="0">
                          <a:effectLst/>
                          <a:latin typeface="Times New Roman" panose="02020603050405020304" pitchFamily="18" charset="0"/>
                          <a:cs typeface="Times New Roman" panose="02020603050405020304" pitchFamily="18" charset="0"/>
                        </a:rPr>
                        <a:t>(</a:t>
                      </a:r>
                      <a:r>
                        <a:rPr lang="en-US" sz="2800" b="0" dirty="0" err="1">
                          <a:effectLst/>
                          <a:latin typeface="Times New Roman" panose="02020603050405020304" pitchFamily="18" charset="0"/>
                          <a:cs typeface="Times New Roman" panose="02020603050405020304" pitchFamily="18" charset="0"/>
                        </a:rPr>
                        <a:t>khuyết</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danh</a:t>
                      </a:r>
                      <a:r>
                        <a:rPr lang="en-US" sz="2800" b="0"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Hịch</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tướng</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sĩ</a:t>
                      </a:r>
                      <a:r>
                        <a:rPr lang="en-US" sz="2800" b="1" dirty="0">
                          <a:effectLst/>
                          <a:latin typeface="Times New Roman" panose="02020603050405020304" pitchFamily="18" charset="0"/>
                          <a:cs typeface="Times New Roman" panose="02020603050405020304" pitchFamily="18" charset="0"/>
                        </a:rPr>
                        <a:t> </a:t>
                      </a:r>
                      <a:r>
                        <a:rPr lang="en-US" sz="2800" b="0" dirty="0">
                          <a:effectLst/>
                          <a:latin typeface="Times New Roman" panose="02020603050405020304" pitchFamily="18" charset="0"/>
                          <a:cs typeface="Times New Roman" panose="02020603050405020304" pitchFamily="18" charset="0"/>
                        </a:rPr>
                        <a:t>(</a:t>
                      </a:r>
                      <a:r>
                        <a:rPr lang="en-US" sz="2800" b="0" dirty="0" err="1">
                          <a:effectLst/>
                          <a:latin typeface="Times New Roman" panose="02020603050405020304" pitchFamily="18" charset="0"/>
                          <a:cs typeface="Times New Roman" panose="02020603050405020304" pitchFamily="18" charset="0"/>
                        </a:rPr>
                        <a:t>Trần</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Quốc</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Tuấn</a:t>
                      </a:r>
                      <a:r>
                        <a:rPr lang="en-US" sz="2800" b="0" dirty="0">
                          <a:effectLst/>
                          <a:latin typeface="Times New Roman" panose="02020603050405020304" pitchFamily="18" charset="0"/>
                          <a:cs typeface="Times New Roman" panose="02020603050405020304" pitchFamily="18" charset="0"/>
                        </a:rPr>
                        <a:t>),</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Quốc</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âm</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thi</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tập</a:t>
                      </a:r>
                      <a:r>
                        <a:rPr lang="en-US" sz="2800" b="1" dirty="0">
                          <a:effectLst/>
                          <a:latin typeface="Times New Roman" panose="02020603050405020304" pitchFamily="18" charset="0"/>
                          <a:cs typeface="Times New Roman" panose="02020603050405020304" pitchFamily="18" charset="0"/>
                        </a:rPr>
                        <a:t> </a:t>
                      </a:r>
                      <a:r>
                        <a:rPr lang="en-US" sz="2800" b="0" dirty="0">
                          <a:effectLst/>
                          <a:latin typeface="Times New Roman" panose="02020603050405020304" pitchFamily="18" charset="0"/>
                          <a:cs typeface="Times New Roman" panose="02020603050405020304" pitchFamily="18" charset="0"/>
                        </a:rPr>
                        <a:t>(</a:t>
                      </a:r>
                      <a:r>
                        <a:rPr lang="en-US" sz="2800" b="0" dirty="0" err="1">
                          <a:effectLst/>
                          <a:latin typeface="Times New Roman" panose="02020603050405020304" pitchFamily="18" charset="0"/>
                          <a:cs typeface="Times New Roman" panose="02020603050405020304" pitchFamily="18" charset="0"/>
                        </a:rPr>
                        <a:t>Nguyễn</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Trãi</a:t>
                      </a:r>
                      <a:r>
                        <a:rPr lang="en-US" sz="2800" b="0"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Truyện</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Kiều</a:t>
                      </a:r>
                      <a:r>
                        <a:rPr lang="en-US" sz="2800" b="1" dirty="0">
                          <a:effectLst/>
                          <a:latin typeface="Times New Roman" panose="02020603050405020304" pitchFamily="18" charset="0"/>
                          <a:cs typeface="Times New Roman" panose="02020603050405020304" pitchFamily="18" charset="0"/>
                        </a:rPr>
                        <a:t> </a:t>
                      </a:r>
                      <a:r>
                        <a:rPr lang="en-US" sz="2800" b="0" dirty="0">
                          <a:effectLst/>
                          <a:latin typeface="Times New Roman" panose="02020603050405020304" pitchFamily="18" charset="0"/>
                          <a:cs typeface="Times New Roman" panose="02020603050405020304" pitchFamily="18" charset="0"/>
                        </a:rPr>
                        <a:t>(</a:t>
                      </a:r>
                      <a:r>
                        <a:rPr lang="en-US" sz="2800" b="0" dirty="0" err="1">
                          <a:effectLst/>
                          <a:latin typeface="Times New Roman" panose="02020603050405020304" pitchFamily="18" charset="0"/>
                          <a:cs typeface="Times New Roman" panose="02020603050405020304" pitchFamily="18" charset="0"/>
                        </a:rPr>
                        <a:t>Nguyễn</a:t>
                      </a:r>
                      <a:r>
                        <a:rPr lang="en-US" sz="2800" b="0" dirty="0">
                          <a:effectLst/>
                          <a:latin typeface="Times New Roman" panose="02020603050405020304" pitchFamily="18" charset="0"/>
                          <a:cs typeface="Times New Roman" panose="02020603050405020304" pitchFamily="18" charset="0"/>
                        </a:rPr>
                        <a:t> Du), </a:t>
                      </a:r>
                      <a:r>
                        <a:rPr lang="en-US" sz="2800" b="1" dirty="0" err="1">
                          <a:effectLst/>
                          <a:latin typeface="Times New Roman" panose="02020603050405020304" pitchFamily="18" charset="0"/>
                          <a:cs typeface="Times New Roman" panose="02020603050405020304" pitchFamily="18" charset="0"/>
                        </a:rPr>
                        <a:t>Truyện</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Lục</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Vân</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Tiên</a:t>
                      </a:r>
                      <a:r>
                        <a:rPr lang="en-US" sz="2800" b="1" dirty="0">
                          <a:effectLst/>
                          <a:latin typeface="Times New Roman" panose="02020603050405020304" pitchFamily="18" charset="0"/>
                          <a:cs typeface="Times New Roman" panose="02020603050405020304" pitchFamily="18" charset="0"/>
                        </a:rPr>
                        <a:t> </a:t>
                      </a:r>
                      <a:r>
                        <a:rPr lang="en-US" sz="2800" b="0" dirty="0">
                          <a:effectLst/>
                          <a:latin typeface="Times New Roman" panose="02020603050405020304" pitchFamily="18" charset="0"/>
                          <a:cs typeface="Times New Roman" panose="02020603050405020304" pitchFamily="18" charset="0"/>
                        </a:rPr>
                        <a:t>(</a:t>
                      </a:r>
                      <a:r>
                        <a:rPr lang="en-US" sz="2800" b="0" dirty="0" err="1">
                          <a:effectLst/>
                          <a:latin typeface="Times New Roman" panose="02020603050405020304" pitchFamily="18" charset="0"/>
                          <a:cs typeface="Times New Roman" panose="02020603050405020304" pitchFamily="18" charset="0"/>
                        </a:rPr>
                        <a:t>Nguyễn</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Đình</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Chiểu</a:t>
                      </a:r>
                      <a:r>
                        <a:rPr lang="en-US" sz="2800" b="0"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Tuyên</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ngôn</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Độc</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lập</a:t>
                      </a:r>
                      <a:r>
                        <a:rPr lang="en-US" sz="2800" b="1" dirty="0">
                          <a:effectLst/>
                          <a:latin typeface="Times New Roman" panose="02020603050405020304" pitchFamily="18" charset="0"/>
                          <a:cs typeface="Times New Roman" panose="02020603050405020304" pitchFamily="18" charset="0"/>
                        </a:rPr>
                        <a:t> </a:t>
                      </a:r>
                      <a:r>
                        <a:rPr lang="en-US" sz="2800" b="0" dirty="0">
                          <a:effectLst/>
                          <a:latin typeface="Times New Roman" panose="02020603050405020304" pitchFamily="18" charset="0"/>
                          <a:cs typeface="Times New Roman" panose="02020603050405020304" pitchFamily="18" charset="0"/>
                        </a:rPr>
                        <a:t>(</a:t>
                      </a:r>
                      <a:r>
                        <a:rPr lang="en-US" sz="2800" b="0" dirty="0" err="1">
                          <a:effectLst/>
                          <a:latin typeface="Times New Roman" panose="02020603050405020304" pitchFamily="18" charset="0"/>
                          <a:cs typeface="Times New Roman" panose="02020603050405020304" pitchFamily="18" charset="0"/>
                        </a:rPr>
                        <a:t>Hồ</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Chí</a:t>
                      </a:r>
                      <a:r>
                        <a:rPr lang="en-US" sz="2800" b="0" dirty="0">
                          <a:effectLst/>
                          <a:latin typeface="Times New Roman" panose="02020603050405020304" pitchFamily="18" charset="0"/>
                          <a:cs typeface="Times New Roman" panose="02020603050405020304" pitchFamily="18" charset="0"/>
                        </a:rPr>
                        <a:t> Minh),</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Nhật</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kí</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trong</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tù</a:t>
                      </a:r>
                      <a:r>
                        <a:rPr lang="en-US" sz="2800" b="1" dirty="0">
                          <a:effectLst/>
                          <a:latin typeface="Times New Roman" panose="02020603050405020304" pitchFamily="18" charset="0"/>
                          <a:cs typeface="Times New Roman" panose="02020603050405020304" pitchFamily="18" charset="0"/>
                        </a:rPr>
                        <a:t> </a:t>
                      </a:r>
                      <a:r>
                        <a:rPr lang="en-US" sz="2800" b="0" dirty="0">
                          <a:effectLst/>
                          <a:latin typeface="Times New Roman" panose="02020603050405020304" pitchFamily="18" charset="0"/>
                          <a:cs typeface="Times New Roman" panose="02020603050405020304" pitchFamily="18" charset="0"/>
                        </a:rPr>
                        <a:t>(</a:t>
                      </a:r>
                      <a:r>
                        <a:rPr lang="en-US" sz="2800" b="0" dirty="0" err="1">
                          <a:effectLst/>
                          <a:latin typeface="Times New Roman" panose="02020603050405020304" pitchFamily="18" charset="0"/>
                          <a:cs typeface="Times New Roman" panose="02020603050405020304" pitchFamily="18" charset="0"/>
                        </a:rPr>
                        <a:t>Hồ</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Chí</a:t>
                      </a:r>
                      <a:r>
                        <a:rPr lang="en-US" sz="2800" b="0" dirty="0">
                          <a:effectLst/>
                          <a:latin typeface="Times New Roman" panose="02020603050405020304" pitchFamily="18" charset="0"/>
                          <a:cs typeface="Times New Roman" panose="02020603050405020304" pitchFamily="18" charset="0"/>
                        </a:rPr>
                        <a:t> Minh), </a:t>
                      </a:r>
                      <a:r>
                        <a:rPr lang="en-US" sz="2800" b="1" dirty="0" err="1">
                          <a:effectLst/>
                          <a:latin typeface="Times New Roman" panose="02020603050405020304" pitchFamily="18" charset="0"/>
                          <a:cs typeface="Times New Roman" panose="02020603050405020304" pitchFamily="18" charset="0"/>
                        </a:rPr>
                        <a:t>Tắt</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đèn</a:t>
                      </a:r>
                      <a:r>
                        <a:rPr lang="en-US" sz="2800" b="1" dirty="0">
                          <a:effectLst/>
                          <a:latin typeface="Times New Roman" panose="02020603050405020304" pitchFamily="18" charset="0"/>
                          <a:cs typeface="Times New Roman" panose="02020603050405020304" pitchFamily="18" charset="0"/>
                        </a:rPr>
                        <a:t> </a:t>
                      </a:r>
                      <a:r>
                        <a:rPr lang="en-US" sz="2800" b="0" dirty="0">
                          <a:effectLst/>
                          <a:latin typeface="Times New Roman" panose="02020603050405020304" pitchFamily="18" charset="0"/>
                          <a:cs typeface="Times New Roman" panose="02020603050405020304" pitchFamily="18" charset="0"/>
                        </a:rPr>
                        <a:t>(</a:t>
                      </a:r>
                      <a:r>
                        <a:rPr lang="en-US" sz="2800" b="0" dirty="0" err="1">
                          <a:effectLst/>
                          <a:latin typeface="Times New Roman" panose="02020603050405020304" pitchFamily="18" charset="0"/>
                          <a:cs typeface="Times New Roman" panose="02020603050405020304" pitchFamily="18" charset="0"/>
                        </a:rPr>
                        <a:t>Ngô</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Tất</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Tố</a:t>
                      </a:r>
                      <a:r>
                        <a:rPr lang="en-US" sz="2800" b="0"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Lão</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Hạc</a:t>
                      </a:r>
                      <a:r>
                        <a:rPr lang="en-US" sz="2800" b="1" dirty="0">
                          <a:effectLst/>
                          <a:latin typeface="Times New Roman" panose="02020603050405020304" pitchFamily="18" charset="0"/>
                          <a:cs typeface="Times New Roman" panose="02020603050405020304" pitchFamily="18" charset="0"/>
                        </a:rPr>
                        <a:t> </a:t>
                      </a:r>
                      <a:r>
                        <a:rPr lang="en-US" sz="2800" b="0" dirty="0">
                          <a:effectLst/>
                          <a:latin typeface="Times New Roman" panose="02020603050405020304" pitchFamily="18" charset="0"/>
                          <a:cs typeface="Times New Roman" panose="02020603050405020304" pitchFamily="18" charset="0"/>
                        </a:rPr>
                        <a:t>(Nam Cao), </a:t>
                      </a:r>
                      <a:r>
                        <a:rPr lang="en-US" sz="2800" b="1" dirty="0" err="1">
                          <a:effectLst/>
                          <a:latin typeface="Times New Roman" panose="02020603050405020304" pitchFamily="18" charset="0"/>
                          <a:cs typeface="Times New Roman" panose="02020603050405020304" pitchFamily="18" charset="0"/>
                        </a:rPr>
                        <a:t>Dế</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Mèn</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phiêu</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lưu</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kí</a:t>
                      </a:r>
                      <a:r>
                        <a:rPr lang="en-US" sz="2800" b="1" dirty="0">
                          <a:effectLst/>
                          <a:latin typeface="Times New Roman" panose="02020603050405020304" pitchFamily="18" charset="0"/>
                          <a:cs typeface="Times New Roman" panose="02020603050405020304" pitchFamily="18" charset="0"/>
                        </a:rPr>
                        <a:t> </a:t>
                      </a:r>
                      <a:r>
                        <a:rPr lang="en-US" sz="2800" b="0" dirty="0">
                          <a:effectLst/>
                          <a:latin typeface="Times New Roman" panose="02020603050405020304" pitchFamily="18" charset="0"/>
                          <a:cs typeface="Times New Roman" panose="02020603050405020304" pitchFamily="18" charset="0"/>
                        </a:rPr>
                        <a:t>(</a:t>
                      </a:r>
                      <a:r>
                        <a:rPr lang="en-US" sz="2800" b="0" dirty="0" err="1">
                          <a:effectLst/>
                          <a:latin typeface="Times New Roman" panose="02020603050405020304" pitchFamily="18" charset="0"/>
                          <a:cs typeface="Times New Roman" panose="02020603050405020304" pitchFamily="18" charset="0"/>
                        </a:rPr>
                        <a:t>Tô</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Hoài</a:t>
                      </a:r>
                      <a:r>
                        <a:rPr lang="en-US" sz="2800" b="0" dirty="0">
                          <a:effectLst/>
                          <a:latin typeface="Times New Roman" panose="02020603050405020304" pitchFamily="18" charset="0"/>
                          <a:cs typeface="Times New Roman" panose="02020603050405020304" pitchFamily="18" charset="0"/>
                        </a:rPr>
                        <a:t>).</a:t>
                      </a:r>
                      <a:endParaRPr lang="en-US" sz="2800" b="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99477318"/>
                  </a:ext>
                </a:extLst>
              </a:tr>
              <a:tr h="0">
                <a:tc>
                  <a:txBody>
                    <a:bodyPr/>
                    <a:lstStyle/>
                    <a:p>
                      <a:pPr algn="ctr">
                        <a:lnSpc>
                          <a:spcPct val="115000"/>
                        </a:lnSpc>
                        <a:spcAft>
                          <a:spcPts val="0"/>
                        </a:spcAft>
                      </a:pPr>
                      <a:r>
                        <a:rPr lang="en-US" sz="2800" b="0">
                          <a:effectLst/>
                          <a:latin typeface="Times New Roman" panose="02020603050405020304" pitchFamily="18" charset="0"/>
                          <a:cs typeface="Times New Roman" panose="02020603050405020304" pitchFamily="18" charset="0"/>
                        </a:rPr>
                        <a:t>Chữ Hán</a:t>
                      </a:r>
                      <a:endParaRPr lang="en-US" sz="2800" b="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n-US" sz="2800" b="0">
                          <a:effectLst/>
                          <a:latin typeface="Times New Roman" panose="02020603050405020304" pitchFamily="18" charset="0"/>
                          <a:cs typeface="Times New Roman" panose="02020603050405020304" pitchFamily="18" charset="0"/>
                        </a:rPr>
                        <a:t>Chữ Nôm</a:t>
                      </a:r>
                      <a:endParaRPr lang="en-US" sz="2800" b="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n-US" sz="2800" b="0">
                          <a:effectLst/>
                          <a:latin typeface="Times New Roman" panose="02020603050405020304" pitchFamily="18" charset="0"/>
                          <a:cs typeface="Times New Roman" panose="02020603050405020304" pitchFamily="18" charset="0"/>
                        </a:rPr>
                        <a:t>Chữ Quốc ngữ</a:t>
                      </a:r>
                      <a:endParaRPr lang="en-US" sz="2800" b="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40979088"/>
                  </a:ext>
                </a:extLst>
              </a:tr>
              <a:tr h="0">
                <a:tc>
                  <a:txBody>
                    <a:bodyPr/>
                    <a:lstStyle/>
                    <a:p>
                      <a:pPr algn="just">
                        <a:lnSpc>
                          <a:spcPct val="115000"/>
                        </a:lnSpc>
                        <a:spcAft>
                          <a:spcPts val="0"/>
                        </a:spcAft>
                      </a:pPr>
                      <a:r>
                        <a:rPr lang="en-US" sz="2800" b="0" dirty="0">
                          <a:effectLst/>
                          <a:latin typeface="Times New Roman" panose="02020603050405020304" pitchFamily="18" charset="0"/>
                          <a:cs typeface="Times New Roman" panose="02020603050405020304" pitchFamily="18" charset="0"/>
                        </a:rPr>
                        <a:t>……………………………………………………</a:t>
                      </a:r>
                      <a:endParaRPr lang="en-US" sz="2800" b="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2800" b="0" dirty="0">
                          <a:effectLst/>
                          <a:latin typeface="Times New Roman" panose="02020603050405020304" pitchFamily="18" charset="0"/>
                          <a:cs typeface="Times New Roman" panose="02020603050405020304" pitchFamily="18" charset="0"/>
                        </a:rPr>
                        <a: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2800" b="0" dirty="0">
                          <a:effectLst/>
                          <a:latin typeface="Times New Roman" panose="02020603050405020304" pitchFamily="18" charset="0"/>
                          <a:cs typeface="Times New Roman" panose="02020603050405020304" pitchFamily="18" charset="0"/>
                        </a:rPr>
                        <a:t>……………………………………………………</a:t>
                      </a:r>
                      <a:endParaRPr lang="en-US" sz="2800" b="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4456177"/>
                  </a:ext>
                </a:extLst>
              </a:tr>
            </a:tbl>
          </a:graphicData>
        </a:graphic>
      </p:graphicFrame>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99262" y="244457"/>
            <a:ext cx="3511730" cy="799252"/>
          </a:xfrm>
          <a:prstGeom prst="rect">
            <a:avLst/>
          </a:prstGeom>
        </p:spPr>
      </p:pic>
    </p:spTree>
    <p:extLst>
      <p:ext uri="{BB962C8B-B14F-4D97-AF65-F5344CB8AC3E}">
        <p14:creationId xmlns:p14="http://schemas.microsoft.com/office/powerpoint/2010/main" val="23147379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487223920"/>
              </p:ext>
            </p:extLst>
          </p:nvPr>
        </p:nvGraphicFramePr>
        <p:xfrm>
          <a:off x="318655" y="975360"/>
          <a:ext cx="11314546" cy="5398008"/>
        </p:xfrm>
        <a:graphic>
          <a:graphicData uri="http://schemas.openxmlformats.org/drawingml/2006/table">
            <a:tbl>
              <a:tblPr firstRow="1" firstCol="1" bandRow="1">
                <a:tableStyleId>{5DA37D80-6434-44D0-A028-1B22A696006F}</a:tableStyleId>
              </a:tblPr>
              <a:tblGrid>
                <a:gridCol w="3714905">
                  <a:extLst>
                    <a:ext uri="{9D8B030D-6E8A-4147-A177-3AD203B41FA5}">
                      <a16:colId xmlns:a16="http://schemas.microsoft.com/office/drawing/2014/main" val="4158092053"/>
                    </a:ext>
                  </a:extLst>
                </a:gridCol>
                <a:gridCol w="3716030">
                  <a:extLst>
                    <a:ext uri="{9D8B030D-6E8A-4147-A177-3AD203B41FA5}">
                      <a16:colId xmlns:a16="http://schemas.microsoft.com/office/drawing/2014/main" val="4089400970"/>
                    </a:ext>
                  </a:extLst>
                </a:gridCol>
                <a:gridCol w="3883611">
                  <a:extLst>
                    <a:ext uri="{9D8B030D-6E8A-4147-A177-3AD203B41FA5}">
                      <a16:colId xmlns:a16="http://schemas.microsoft.com/office/drawing/2014/main" val="1854327356"/>
                    </a:ext>
                  </a:extLst>
                </a:gridCol>
              </a:tblGrid>
              <a:tr h="0">
                <a:tc gridSpan="3">
                  <a:txBody>
                    <a:bodyPr/>
                    <a:lstStyle/>
                    <a:p>
                      <a:pPr algn="just">
                        <a:lnSpc>
                          <a:spcPct val="115000"/>
                        </a:lnSpc>
                        <a:spcAft>
                          <a:spcPts val="0"/>
                        </a:spcAft>
                      </a:pPr>
                      <a:r>
                        <a:rPr lang="en-US" sz="2800" b="1" dirty="0" err="1">
                          <a:effectLst/>
                          <a:latin typeface="Times New Roman" panose="02020603050405020304" pitchFamily="18" charset="0"/>
                          <a:cs typeface="Times New Roman" panose="02020603050405020304" pitchFamily="18" charset="0"/>
                        </a:rPr>
                        <a:t>Sông</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núi</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nước</a:t>
                      </a:r>
                      <a:r>
                        <a:rPr lang="en-US" sz="2800" b="1" dirty="0">
                          <a:effectLst/>
                          <a:latin typeface="Times New Roman" panose="02020603050405020304" pitchFamily="18" charset="0"/>
                          <a:cs typeface="Times New Roman" panose="02020603050405020304" pitchFamily="18" charset="0"/>
                        </a:rPr>
                        <a:t> Nam </a:t>
                      </a:r>
                      <a:r>
                        <a:rPr lang="en-US" sz="2800" b="0" dirty="0">
                          <a:effectLst/>
                          <a:latin typeface="Times New Roman" panose="02020603050405020304" pitchFamily="18" charset="0"/>
                          <a:cs typeface="Times New Roman" panose="02020603050405020304" pitchFamily="18" charset="0"/>
                        </a:rPr>
                        <a:t>(</a:t>
                      </a:r>
                      <a:r>
                        <a:rPr lang="en-US" sz="2800" b="0" dirty="0" err="1">
                          <a:effectLst/>
                          <a:latin typeface="Times New Roman" panose="02020603050405020304" pitchFamily="18" charset="0"/>
                          <a:cs typeface="Times New Roman" panose="02020603050405020304" pitchFamily="18" charset="0"/>
                        </a:rPr>
                        <a:t>khuyết</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danh</a:t>
                      </a:r>
                      <a:r>
                        <a:rPr lang="en-US" sz="2800" b="0"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Hịch</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tướng</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sĩ</a:t>
                      </a:r>
                      <a:r>
                        <a:rPr lang="en-US" sz="2800" b="1" dirty="0">
                          <a:effectLst/>
                          <a:latin typeface="Times New Roman" panose="02020603050405020304" pitchFamily="18" charset="0"/>
                          <a:cs typeface="Times New Roman" panose="02020603050405020304" pitchFamily="18" charset="0"/>
                        </a:rPr>
                        <a:t> </a:t>
                      </a:r>
                      <a:r>
                        <a:rPr lang="en-US" sz="2800" b="0" dirty="0">
                          <a:effectLst/>
                          <a:latin typeface="Times New Roman" panose="02020603050405020304" pitchFamily="18" charset="0"/>
                          <a:cs typeface="Times New Roman" panose="02020603050405020304" pitchFamily="18" charset="0"/>
                        </a:rPr>
                        <a:t>(</a:t>
                      </a:r>
                      <a:r>
                        <a:rPr lang="en-US" sz="2800" b="0" dirty="0" err="1">
                          <a:effectLst/>
                          <a:latin typeface="Times New Roman" panose="02020603050405020304" pitchFamily="18" charset="0"/>
                          <a:cs typeface="Times New Roman" panose="02020603050405020304" pitchFamily="18" charset="0"/>
                        </a:rPr>
                        <a:t>Trần</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Quốc</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Tuấn</a:t>
                      </a:r>
                      <a:r>
                        <a:rPr lang="en-US" sz="2800" b="0" dirty="0">
                          <a:effectLst/>
                          <a:latin typeface="Times New Roman" panose="02020603050405020304" pitchFamily="18" charset="0"/>
                          <a:cs typeface="Times New Roman" panose="02020603050405020304" pitchFamily="18" charset="0"/>
                        </a:rPr>
                        <a:t>),</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Quốc</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âm</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thi</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tập</a:t>
                      </a:r>
                      <a:r>
                        <a:rPr lang="en-US" sz="2800" b="1" dirty="0">
                          <a:effectLst/>
                          <a:latin typeface="Times New Roman" panose="02020603050405020304" pitchFamily="18" charset="0"/>
                          <a:cs typeface="Times New Roman" panose="02020603050405020304" pitchFamily="18" charset="0"/>
                        </a:rPr>
                        <a:t> </a:t>
                      </a:r>
                      <a:r>
                        <a:rPr lang="en-US" sz="2800" b="0" dirty="0">
                          <a:effectLst/>
                          <a:latin typeface="Times New Roman" panose="02020603050405020304" pitchFamily="18" charset="0"/>
                          <a:cs typeface="Times New Roman" panose="02020603050405020304" pitchFamily="18" charset="0"/>
                        </a:rPr>
                        <a:t>(</a:t>
                      </a:r>
                      <a:r>
                        <a:rPr lang="en-US" sz="2800" b="0" dirty="0" err="1">
                          <a:effectLst/>
                          <a:latin typeface="Times New Roman" panose="02020603050405020304" pitchFamily="18" charset="0"/>
                          <a:cs typeface="Times New Roman" panose="02020603050405020304" pitchFamily="18" charset="0"/>
                        </a:rPr>
                        <a:t>Nguyễn</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Trãi</a:t>
                      </a:r>
                      <a:r>
                        <a:rPr lang="en-US" sz="2800" b="0"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Truyện</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Kiều</a:t>
                      </a:r>
                      <a:r>
                        <a:rPr lang="en-US" sz="2800" b="1" dirty="0">
                          <a:effectLst/>
                          <a:latin typeface="Times New Roman" panose="02020603050405020304" pitchFamily="18" charset="0"/>
                          <a:cs typeface="Times New Roman" panose="02020603050405020304" pitchFamily="18" charset="0"/>
                        </a:rPr>
                        <a:t> </a:t>
                      </a:r>
                      <a:r>
                        <a:rPr lang="en-US" sz="2800" b="0" dirty="0">
                          <a:effectLst/>
                          <a:latin typeface="Times New Roman" panose="02020603050405020304" pitchFamily="18" charset="0"/>
                          <a:cs typeface="Times New Roman" panose="02020603050405020304" pitchFamily="18" charset="0"/>
                        </a:rPr>
                        <a:t>(</a:t>
                      </a:r>
                      <a:r>
                        <a:rPr lang="en-US" sz="2800" b="0" dirty="0" err="1">
                          <a:effectLst/>
                          <a:latin typeface="Times New Roman" panose="02020603050405020304" pitchFamily="18" charset="0"/>
                          <a:cs typeface="Times New Roman" panose="02020603050405020304" pitchFamily="18" charset="0"/>
                        </a:rPr>
                        <a:t>Nguyễn</a:t>
                      </a:r>
                      <a:r>
                        <a:rPr lang="en-US" sz="2800" b="0" dirty="0">
                          <a:effectLst/>
                          <a:latin typeface="Times New Roman" panose="02020603050405020304" pitchFamily="18" charset="0"/>
                          <a:cs typeface="Times New Roman" panose="02020603050405020304" pitchFamily="18" charset="0"/>
                        </a:rPr>
                        <a:t> Du), </a:t>
                      </a:r>
                      <a:r>
                        <a:rPr lang="en-US" sz="2800" b="1" dirty="0" err="1">
                          <a:effectLst/>
                          <a:latin typeface="Times New Roman" panose="02020603050405020304" pitchFamily="18" charset="0"/>
                          <a:cs typeface="Times New Roman" panose="02020603050405020304" pitchFamily="18" charset="0"/>
                        </a:rPr>
                        <a:t>Truyện</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Lục</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Vân</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Tiên</a:t>
                      </a:r>
                      <a:r>
                        <a:rPr lang="en-US" sz="2800" b="1" dirty="0">
                          <a:effectLst/>
                          <a:latin typeface="Times New Roman" panose="02020603050405020304" pitchFamily="18" charset="0"/>
                          <a:cs typeface="Times New Roman" panose="02020603050405020304" pitchFamily="18" charset="0"/>
                        </a:rPr>
                        <a:t> </a:t>
                      </a:r>
                      <a:r>
                        <a:rPr lang="en-US" sz="2800" b="0" dirty="0">
                          <a:effectLst/>
                          <a:latin typeface="Times New Roman" panose="02020603050405020304" pitchFamily="18" charset="0"/>
                          <a:cs typeface="Times New Roman" panose="02020603050405020304" pitchFamily="18" charset="0"/>
                        </a:rPr>
                        <a:t>(</a:t>
                      </a:r>
                      <a:r>
                        <a:rPr lang="en-US" sz="2800" b="0" dirty="0" err="1">
                          <a:effectLst/>
                          <a:latin typeface="Times New Roman" panose="02020603050405020304" pitchFamily="18" charset="0"/>
                          <a:cs typeface="Times New Roman" panose="02020603050405020304" pitchFamily="18" charset="0"/>
                        </a:rPr>
                        <a:t>Nguyễn</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Đình</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Chiểu</a:t>
                      </a:r>
                      <a:r>
                        <a:rPr lang="en-US" sz="2800" b="0"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Tuyên</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ngôn</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Độc</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lập</a:t>
                      </a:r>
                      <a:r>
                        <a:rPr lang="en-US" sz="2800" b="1" dirty="0">
                          <a:effectLst/>
                          <a:latin typeface="Times New Roman" panose="02020603050405020304" pitchFamily="18" charset="0"/>
                          <a:cs typeface="Times New Roman" panose="02020603050405020304" pitchFamily="18" charset="0"/>
                        </a:rPr>
                        <a:t> </a:t>
                      </a:r>
                      <a:r>
                        <a:rPr lang="en-US" sz="2800" b="0" dirty="0">
                          <a:effectLst/>
                          <a:latin typeface="Times New Roman" panose="02020603050405020304" pitchFamily="18" charset="0"/>
                          <a:cs typeface="Times New Roman" panose="02020603050405020304" pitchFamily="18" charset="0"/>
                        </a:rPr>
                        <a:t>(</a:t>
                      </a:r>
                      <a:r>
                        <a:rPr lang="en-US" sz="2800" b="0" dirty="0" err="1">
                          <a:effectLst/>
                          <a:latin typeface="Times New Roman" panose="02020603050405020304" pitchFamily="18" charset="0"/>
                          <a:cs typeface="Times New Roman" panose="02020603050405020304" pitchFamily="18" charset="0"/>
                        </a:rPr>
                        <a:t>Hồ</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Chí</a:t>
                      </a:r>
                      <a:r>
                        <a:rPr lang="en-US" sz="2800" b="0" dirty="0">
                          <a:effectLst/>
                          <a:latin typeface="Times New Roman" panose="02020603050405020304" pitchFamily="18" charset="0"/>
                          <a:cs typeface="Times New Roman" panose="02020603050405020304" pitchFamily="18" charset="0"/>
                        </a:rPr>
                        <a:t> Minh),</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Nhật</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kí</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trong</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tù</a:t>
                      </a:r>
                      <a:r>
                        <a:rPr lang="en-US" sz="2800" b="1" dirty="0">
                          <a:effectLst/>
                          <a:latin typeface="Times New Roman" panose="02020603050405020304" pitchFamily="18" charset="0"/>
                          <a:cs typeface="Times New Roman" panose="02020603050405020304" pitchFamily="18" charset="0"/>
                        </a:rPr>
                        <a:t> </a:t>
                      </a:r>
                      <a:r>
                        <a:rPr lang="en-US" sz="2800" b="0" dirty="0">
                          <a:effectLst/>
                          <a:latin typeface="Times New Roman" panose="02020603050405020304" pitchFamily="18" charset="0"/>
                          <a:cs typeface="Times New Roman" panose="02020603050405020304" pitchFamily="18" charset="0"/>
                        </a:rPr>
                        <a:t>(</a:t>
                      </a:r>
                      <a:r>
                        <a:rPr lang="en-US" sz="2800" b="0" dirty="0" err="1">
                          <a:effectLst/>
                          <a:latin typeface="Times New Roman" panose="02020603050405020304" pitchFamily="18" charset="0"/>
                          <a:cs typeface="Times New Roman" panose="02020603050405020304" pitchFamily="18" charset="0"/>
                        </a:rPr>
                        <a:t>Hồ</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Chí</a:t>
                      </a:r>
                      <a:r>
                        <a:rPr lang="en-US" sz="2800" b="0" dirty="0">
                          <a:effectLst/>
                          <a:latin typeface="Times New Roman" panose="02020603050405020304" pitchFamily="18" charset="0"/>
                          <a:cs typeface="Times New Roman" panose="02020603050405020304" pitchFamily="18" charset="0"/>
                        </a:rPr>
                        <a:t> Minh), </a:t>
                      </a:r>
                      <a:r>
                        <a:rPr lang="en-US" sz="2800" b="1" dirty="0" err="1">
                          <a:effectLst/>
                          <a:latin typeface="Times New Roman" panose="02020603050405020304" pitchFamily="18" charset="0"/>
                          <a:cs typeface="Times New Roman" panose="02020603050405020304" pitchFamily="18" charset="0"/>
                        </a:rPr>
                        <a:t>Tắt</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đèn</a:t>
                      </a:r>
                      <a:r>
                        <a:rPr lang="en-US" sz="2800" b="1" dirty="0">
                          <a:effectLst/>
                          <a:latin typeface="Times New Roman" panose="02020603050405020304" pitchFamily="18" charset="0"/>
                          <a:cs typeface="Times New Roman" panose="02020603050405020304" pitchFamily="18" charset="0"/>
                        </a:rPr>
                        <a:t> </a:t>
                      </a:r>
                      <a:r>
                        <a:rPr lang="en-US" sz="2800" b="0" dirty="0">
                          <a:effectLst/>
                          <a:latin typeface="Times New Roman" panose="02020603050405020304" pitchFamily="18" charset="0"/>
                          <a:cs typeface="Times New Roman" panose="02020603050405020304" pitchFamily="18" charset="0"/>
                        </a:rPr>
                        <a:t>(</a:t>
                      </a:r>
                      <a:r>
                        <a:rPr lang="en-US" sz="2800" b="0" dirty="0" err="1">
                          <a:effectLst/>
                          <a:latin typeface="Times New Roman" panose="02020603050405020304" pitchFamily="18" charset="0"/>
                          <a:cs typeface="Times New Roman" panose="02020603050405020304" pitchFamily="18" charset="0"/>
                        </a:rPr>
                        <a:t>Ngô</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Tất</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Tố</a:t>
                      </a:r>
                      <a:r>
                        <a:rPr lang="en-US" sz="2800" b="0"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Lão</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Hạc</a:t>
                      </a:r>
                      <a:r>
                        <a:rPr lang="en-US" sz="2800" b="1" dirty="0">
                          <a:effectLst/>
                          <a:latin typeface="Times New Roman" panose="02020603050405020304" pitchFamily="18" charset="0"/>
                          <a:cs typeface="Times New Roman" panose="02020603050405020304" pitchFamily="18" charset="0"/>
                        </a:rPr>
                        <a:t> </a:t>
                      </a:r>
                      <a:r>
                        <a:rPr lang="en-US" sz="2800" b="0" dirty="0">
                          <a:effectLst/>
                          <a:latin typeface="Times New Roman" panose="02020603050405020304" pitchFamily="18" charset="0"/>
                          <a:cs typeface="Times New Roman" panose="02020603050405020304" pitchFamily="18" charset="0"/>
                        </a:rPr>
                        <a:t>(Nam Cao), </a:t>
                      </a:r>
                      <a:r>
                        <a:rPr lang="en-US" sz="2800" b="1" dirty="0" err="1">
                          <a:effectLst/>
                          <a:latin typeface="Times New Roman" panose="02020603050405020304" pitchFamily="18" charset="0"/>
                          <a:cs typeface="Times New Roman" panose="02020603050405020304" pitchFamily="18" charset="0"/>
                        </a:rPr>
                        <a:t>Dế</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Mèn</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phiêu</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lưu</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kí</a:t>
                      </a:r>
                      <a:r>
                        <a:rPr lang="en-US" sz="2800" b="1" dirty="0">
                          <a:effectLst/>
                          <a:latin typeface="Times New Roman" panose="02020603050405020304" pitchFamily="18" charset="0"/>
                          <a:cs typeface="Times New Roman" panose="02020603050405020304" pitchFamily="18" charset="0"/>
                        </a:rPr>
                        <a:t> </a:t>
                      </a:r>
                      <a:r>
                        <a:rPr lang="en-US" sz="2800" b="0" dirty="0">
                          <a:effectLst/>
                          <a:latin typeface="Times New Roman" panose="02020603050405020304" pitchFamily="18" charset="0"/>
                          <a:cs typeface="Times New Roman" panose="02020603050405020304" pitchFamily="18" charset="0"/>
                        </a:rPr>
                        <a:t>(</a:t>
                      </a:r>
                      <a:r>
                        <a:rPr lang="en-US" sz="2800" b="0" dirty="0" err="1">
                          <a:effectLst/>
                          <a:latin typeface="Times New Roman" panose="02020603050405020304" pitchFamily="18" charset="0"/>
                          <a:cs typeface="Times New Roman" panose="02020603050405020304" pitchFamily="18" charset="0"/>
                        </a:rPr>
                        <a:t>Tô</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Hoài</a:t>
                      </a:r>
                      <a:r>
                        <a:rPr lang="en-US" sz="2800" b="0" dirty="0">
                          <a:effectLst/>
                          <a:latin typeface="Times New Roman" panose="02020603050405020304" pitchFamily="18" charset="0"/>
                          <a:cs typeface="Times New Roman" panose="02020603050405020304" pitchFamily="18" charset="0"/>
                        </a:rPr>
                        <a:t>).</a:t>
                      </a:r>
                      <a:endParaRPr lang="en-US" sz="2800" b="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99477318"/>
                  </a:ext>
                </a:extLst>
              </a:tr>
              <a:tr h="0">
                <a:tc>
                  <a:txBody>
                    <a:bodyPr/>
                    <a:lstStyle/>
                    <a:p>
                      <a:pPr algn="ctr">
                        <a:lnSpc>
                          <a:spcPct val="115000"/>
                        </a:lnSpc>
                        <a:spcAft>
                          <a:spcPts val="0"/>
                        </a:spcAft>
                      </a:pPr>
                      <a:r>
                        <a:rPr lang="en-US" sz="2800" b="1">
                          <a:effectLst/>
                          <a:latin typeface="Times New Roman" panose="02020603050405020304" pitchFamily="18" charset="0"/>
                          <a:cs typeface="Times New Roman" panose="02020603050405020304" pitchFamily="18" charset="0"/>
                        </a:rPr>
                        <a:t>Chữ Hán</a:t>
                      </a:r>
                      <a:endParaRPr lang="en-US" sz="28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n-US" sz="2800" b="1">
                          <a:effectLst/>
                          <a:latin typeface="Times New Roman" panose="02020603050405020304" pitchFamily="18" charset="0"/>
                          <a:cs typeface="Times New Roman" panose="02020603050405020304" pitchFamily="18" charset="0"/>
                        </a:rPr>
                        <a:t>Chữ Nôm</a:t>
                      </a:r>
                      <a:endParaRPr lang="en-US" sz="28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n-US" sz="2800" b="1" dirty="0" err="1">
                          <a:effectLst/>
                          <a:latin typeface="Times New Roman" panose="02020603050405020304" pitchFamily="18" charset="0"/>
                          <a:cs typeface="Times New Roman" panose="02020603050405020304" pitchFamily="18" charset="0"/>
                        </a:rPr>
                        <a:t>Chữ</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Quốc</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ngữ</a:t>
                      </a:r>
                      <a:endParaRPr lang="en-US" sz="28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40979088"/>
                  </a:ext>
                </a:extLst>
              </a:tr>
              <a:tr h="0">
                <a:tc>
                  <a:txBody>
                    <a:bodyPr/>
                    <a:lstStyle/>
                    <a:p>
                      <a:pPr algn="just">
                        <a:lnSpc>
                          <a:spcPct val="115000"/>
                        </a:lnSpc>
                        <a:spcAft>
                          <a:spcPts val="0"/>
                        </a:spcAft>
                      </a:pPr>
                      <a:r>
                        <a:rPr lang="en-US" sz="2800" b="0" i="1" kern="1200" dirty="0" err="1">
                          <a:solidFill>
                            <a:schemeClr val="tx1"/>
                          </a:solidFill>
                          <a:effectLst/>
                          <a:latin typeface="Times New Roman" panose="02020603050405020304" pitchFamily="18" charset="0"/>
                          <a:ea typeface="+mn-ea"/>
                          <a:cs typeface="Times New Roman" panose="02020603050405020304" pitchFamily="18" charset="0"/>
                        </a:rPr>
                        <a:t>Sông</a:t>
                      </a:r>
                      <a:r>
                        <a:rPr lang="en-US" sz="2800" b="0" i="1" kern="1200" dirty="0">
                          <a:solidFill>
                            <a:schemeClr val="tx1"/>
                          </a:solidFill>
                          <a:effectLst/>
                          <a:latin typeface="Times New Roman" panose="02020603050405020304" pitchFamily="18" charset="0"/>
                          <a:ea typeface="+mn-ea"/>
                          <a:cs typeface="Times New Roman" panose="02020603050405020304" pitchFamily="18" charset="0"/>
                        </a:rPr>
                        <a:t> </a:t>
                      </a:r>
                      <a:r>
                        <a:rPr lang="en-US" sz="2800" b="0" i="1" kern="1200" dirty="0" err="1">
                          <a:solidFill>
                            <a:schemeClr val="tx1"/>
                          </a:solidFill>
                          <a:effectLst/>
                          <a:latin typeface="Times New Roman" panose="02020603050405020304" pitchFamily="18" charset="0"/>
                          <a:ea typeface="+mn-ea"/>
                          <a:cs typeface="Times New Roman" panose="02020603050405020304" pitchFamily="18" charset="0"/>
                        </a:rPr>
                        <a:t>núi</a:t>
                      </a:r>
                      <a:r>
                        <a:rPr lang="en-US" sz="2800" b="0" i="1" kern="1200" dirty="0">
                          <a:solidFill>
                            <a:schemeClr val="tx1"/>
                          </a:solidFill>
                          <a:effectLst/>
                          <a:latin typeface="Times New Roman" panose="02020603050405020304" pitchFamily="18" charset="0"/>
                          <a:ea typeface="+mn-ea"/>
                          <a:cs typeface="Times New Roman" panose="02020603050405020304" pitchFamily="18" charset="0"/>
                        </a:rPr>
                        <a:t> </a:t>
                      </a:r>
                      <a:r>
                        <a:rPr lang="en-US" sz="2800" b="0" i="1" kern="1200" dirty="0" err="1">
                          <a:solidFill>
                            <a:schemeClr val="tx1"/>
                          </a:solidFill>
                          <a:effectLst/>
                          <a:latin typeface="Times New Roman" panose="02020603050405020304" pitchFamily="18" charset="0"/>
                          <a:ea typeface="+mn-ea"/>
                          <a:cs typeface="Times New Roman" panose="02020603050405020304" pitchFamily="18" charset="0"/>
                        </a:rPr>
                        <a:t>nước</a:t>
                      </a:r>
                      <a:r>
                        <a:rPr lang="en-US" sz="2800" b="0" i="1" kern="1200" dirty="0">
                          <a:solidFill>
                            <a:schemeClr val="tx1"/>
                          </a:solidFill>
                          <a:effectLst/>
                          <a:latin typeface="Times New Roman" panose="02020603050405020304" pitchFamily="18" charset="0"/>
                          <a:ea typeface="+mn-ea"/>
                          <a:cs typeface="Times New Roman" panose="02020603050405020304" pitchFamily="18" charset="0"/>
                        </a:rPr>
                        <a:t> Nam</a:t>
                      </a:r>
                      <a:r>
                        <a:rPr lang="en-US" sz="2800" b="0" kern="1200" dirty="0">
                          <a:solidFill>
                            <a:schemeClr val="tx1"/>
                          </a:solidFill>
                          <a:effectLst/>
                          <a:latin typeface="Times New Roman" panose="02020603050405020304" pitchFamily="18" charset="0"/>
                          <a:ea typeface="+mn-ea"/>
                          <a:cs typeface="Times New Roman" panose="02020603050405020304" pitchFamily="18" charset="0"/>
                        </a:rPr>
                        <a:t> (</a:t>
                      </a:r>
                      <a:r>
                        <a:rPr lang="en-US" sz="2800" b="0" kern="1200" dirty="0" err="1">
                          <a:solidFill>
                            <a:schemeClr val="tx1"/>
                          </a:solidFill>
                          <a:effectLst/>
                          <a:latin typeface="Times New Roman" panose="02020603050405020304" pitchFamily="18" charset="0"/>
                          <a:ea typeface="+mn-ea"/>
                          <a:cs typeface="Times New Roman" panose="02020603050405020304" pitchFamily="18" charset="0"/>
                        </a:rPr>
                        <a:t>khuyết</a:t>
                      </a:r>
                      <a:r>
                        <a:rPr lang="en-US" sz="2800" b="0" kern="1200" dirty="0">
                          <a:solidFill>
                            <a:schemeClr val="tx1"/>
                          </a:solidFill>
                          <a:effectLst/>
                          <a:latin typeface="Times New Roman" panose="02020603050405020304" pitchFamily="18" charset="0"/>
                          <a:ea typeface="+mn-ea"/>
                          <a:cs typeface="Times New Roman" panose="02020603050405020304" pitchFamily="18" charset="0"/>
                        </a:rPr>
                        <a:t> </a:t>
                      </a:r>
                      <a:r>
                        <a:rPr lang="en-US" sz="2800" b="0" kern="1200" dirty="0" err="1">
                          <a:solidFill>
                            <a:schemeClr val="tx1"/>
                          </a:solidFill>
                          <a:effectLst/>
                          <a:latin typeface="Times New Roman" panose="02020603050405020304" pitchFamily="18" charset="0"/>
                          <a:ea typeface="+mn-ea"/>
                          <a:cs typeface="Times New Roman" panose="02020603050405020304" pitchFamily="18" charset="0"/>
                        </a:rPr>
                        <a:t>danh</a:t>
                      </a:r>
                      <a:r>
                        <a:rPr lang="en-US" sz="2800" b="0" kern="1200" dirty="0">
                          <a:solidFill>
                            <a:schemeClr val="tx1"/>
                          </a:solidFill>
                          <a:effectLst/>
                          <a:latin typeface="Times New Roman" panose="02020603050405020304" pitchFamily="18" charset="0"/>
                          <a:ea typeface="+mn-ea"/>
                          <a:cs typeface="Times New Roman" panose="02020603050405020304" pitchFamily="18" charset="0"/>
                        </a:rPr>
                        <a:t>), </a:t>
                      </a:r>
                      <a:r>
                        <a:rPr lang="en-US" sz="2800" b="0" i="1" kern="1200" dirty="0" err="1">
                          <a:solidFill>
                            <a:schemeClr val="tx1"/>
                          </a:solidFill>
                          <a:effectLst/>
                          <a:latin typeface="Times New Roman" panose="02020603050405020304" pitchFamily="18" charset="0"/>
                          <a:ea typeface="+mn-ea"/>
                          <a:cs typeface="Times New Roman" panose="02020603050405020304" pitchFamily="18" charset="0"/>
                        </a:rPr>
                        <a:t>Hịch</a:t>
                      </a:r>
                      <a:r>
                        <a:rPr lang="en-US" sz="2800" b="0" i="1" kern="1200" dirty="0">
                          <a:solidFill>
                            <a:schemeClr val="tx1"/>
                          </a:solidFill>
                          <a:effectLst/>
                          <a:latin typeface="Times New Roman" panose="02020603050405020304" pitchFamily="18" charset="0"/>
                          <a:ea typeface="+mn-ea"/>
                          <a:cs typeface="Times New Roman" panose="02020603050405020304" pitchFamily="18" charset="0"/>
                        </a:rPr>
                        <a:t> </a:t>
                      </a:r>
                      <a:r>
                        <a:rPr lang="en-US" sz="2800" b="0" i="1" kern="1200" dirty="0" err="1">
                          <a:solidFill>
                            <a:schemeClr val="tx1"/>
                          </a:solidFill>
                          <a:effectLst/>
                          <a:latin typeface="Times New Roman" panose="02020603050405020304" pitchFamily="18" charset="0"/>
                          <a:ea typeface="+mn-ea"/>
                          <a:cs typeface="Times New Roman" panose="02020603050405020304" pitchFamily="18" charset="0"/>
                        </a:rPr>
                        <a:t>tướng</a:t>
                      </a:r>
                      <a:r>
                        <a:rPr lang="en-US" sz="2800" b="0" i="1" kern="1200" dirty="0">
                          <a:solidFill>
                            <a:schemeClr val="tx1"/>
                          </a:solidFill>
                          <a:effectLst/>
                          <a:latin typeface="Times New Roman" panose="02020603050405020304" pitchFamily="18" charset="0"/>
                          <a:ea typeface="+mn-ea"/>
                          <a:cs typeface="Times New Roman" panose="02020603050405020304" pitchFamily="18" charset="0"/>
                        </a:rPr>
                        <a:t> </a:t>
                      </a:r>
                      <a:r>
                        <a:rPr lang="en-US" sz="2800" b="0" i="1" kern="1200" dirty="0" err="1">
                          <a:solidFill>
                            <a:schemeClr val="tx1"/>
                          </a:solidFill>
                          <a:effectLst/>
                          <a:latin typeface="Times New Roman" panose="02020603050405020304" pitchFamily="18" charset="0"/>
                          <a:ea typeface="+mn-ea"/>
                          <a:cs typeface="Times New Roman" panose="02020603050405020304" pitchFamily="18" charset="0"/>
                        </a:rPr>
                        <a:t>sĩ</a:t>
                      </a:r>
                      <a:r>
                        <a:rPr lang="en-US" sz="2800" b="0" kern="1200" dirty="0">
                          <a:solidFill>
                            <a:schemeClr val="tx1"/>
                          </a:solidFill>
                          <a:effectLst/>
                          <a:latin typeface="Times New Roman" panose="02020603050405020304" pitchFamily="18" charset="0"/>
                          <a:ea typeface="+mn-ea"/>
                          <a:cs typeface="Times New Roman" panose="02020603050405020304" pitchFamily="18" charset="0"/>
                        </a:rPr>
                        <a:t> (</a:t>
                      </a:r>
                      <a:r>
                        <a:rPr lang="en-US" sz="2800" b="0" kern="1200" dirty="0" err="1">
                          <a:solidFill>
                            <a:schemeClr val="tx1"/>
                          </a:solidFill>
                          <a:effectLst/>
                          <a:latin typeface="Times New Roman" panose="02020603050405020304" pitchFamily="18" charset="0"/>
                          <a:ea typeface="+mn-ea"/>
                          <a:cs typeface="Times New Roman" panose="02020603050405020304" pitchFamily="18" charset="0"/>
                        </a:rPr>
                        <a:t>Trần</a:t>
                      </a:r>
                      <a:r>
                        <a:rPr lang="en-US" sz="2800" b="0" kern="1200" dirty="0">
                          <a:solidFill>
                            <a:schemeClr val="tx1"/>
                          </a:solidFill>
                          <a:effectLst/>
                          <a:latin typeface="Times New Roman" panose="02020603050405020304" pitchFamily="18" charset="0"/>
                          <a:ea typeface="+mn-ea"/>
                          <a:cs typeface="Times New Roman" panose="02020603050405020304" pitchFamily="18" charset="0"/>
                        </a:rPr>
                        <a:t> </a:t>
                      </a:r>
                      <a:r>
                        <a:rPr lang="en-US" sz="2800" b="0" kern="1200" dirty="0" err="1">
                          <a:solidFill>
                            <a:schemeClr val="tx1"/>
                          </a:solidFill>
                          <a:effectLst/>
                          <a:latin typeface="Times New Roman" panose="02020603050405020304" pitchFamily="18" charset="0"/>
                          <a:ea typeface="+mn-ea"/>
                          <a:cs typeface="Times New Roman" panose="02020603050405020304" pitchFamily="18" charset="0"/>
                        </a:rPr>
                        <a:t>Quốc</a:t>
                      </a:r>
                      <a:r>
                        <a:rPr lang="en-US" sz="2800" b="0" kern="1200" dirty="0">
                          <a:solidFill>
                            <a:schemeClr val="tx1"/>
                          </a:solidFill>
                          <a:effectLst/>
                          <a:latin typeface="Times New Roman" panose="02020603050405020304" pitchFamily="18" charset="0"/>
                          <a:ea typeface="+mn-ea"/>
                          <a:cs typeface="Times New Roman" panose="02020603050405020304" pitchFamily="18" charset="0"/>
                        </a:rPr>
                        <a:t> </a:t>
                      </a:r>
                      <a:r>
                        <a:rPr lang="en-US" sz="2800" b="0" kern="1200" dirty="0" err="1">
                          <a:solidFill>
                            <a:schemeClr val="tx1"/>
                          </a:solidFill>
                          <a:effectLst/>
                          <a:latin typeface="Times New Roman" panose="02020603050405020304" pitchFamily="18" charset="0"/>
                          <a:ea typeface="+mn-ea"/>
                          <a:cs typeface="Times New Roman" panose="02020603050405020304" pitchFamily="18" charset="0"/>
                        </a:rPr>
                        <a:t>Tuấn</a:t>
                      </a:r>
                      <a:r>
                        <a:rPr lang="en-US" sz="2800" b="0" kern="1200" dirty="0">
                          <a:solidFill>
                            <a:schemeClr val="tx1"/>
                          </a:solidFill>
                          <a:effectLst/>
                          <a:latin typeface="Times New Roman" panose="02020603050405020304" pitchFamily="18" charset="0"/>
                          <a:ea typeface="+mn-ea"/>
                          <a:cs typeface="Times New Roman" panose="02020603050405020304" pitchFamily="18" charset="0"/>
                        </a:rPr>
                        <a:t>), </a:t>
                      </a:r>
                      <a:r>
                        <a:rPr lang="en-US" sz="2800" b="0" i="1" kern="1200" dirty="0" err="1">
                          <a:solidFill>
                            <a:schemeClr val="tx1"/>
                          </a:solidFill>
                          <a:effectLst/>
                          <a:latin typeface="Times New Roman" panose="02020603050405020304" pitchFamily="18" charset="0"/>
                          <a:ea typeface="+mn-ea"/>
                          <a:cs typeface="Times New Roman" panose="02020603050405020304" pitchFamily="18" charset="0"/>
                        </a:rPr>
                        <a:t>Nhật</a:t>
                      </a:r>
                      <a:r>
                        <a:rPr lang="en-US" sz="2800" b="0" i="1" kern="1200" dirty="0">
                          <a:solidFill>
                            <a:schemeClr val="tx1"/>
                          </a:solidFill>
                          <a:effectLst/>
                          <a:latin typeface="Times New Roman" panose="02020603050405020304" pitchFamily="18" charset="0"/>
                          <a:ea typeface="+mn-ea"/>
                          <a:cs typeface="Times New Roman" panose="02020603050405020304" pitchFamily="18" charset="0"/>
                        </a:rPr>
                        <a:t> </a:t>
                      </a:r>
                      <a:r>
                        <a:rPr lang="en-US" sz="2800" b="0" i="1" kern="1200" dirty="0" err="1">
                          <a:solidFill>
                            <a:schemeClr val="tx1"/>
                          </a:solidFill>
                          <a:effectLst/>
                          <a:latin typeface="Times New Roman" panose="02020603050405020304" pitchFamily="18" charset="0"/>
                          <a:ea typeface="+mn-ea"/>
                          <a:cs typeface="Times New Roman" panose="02020603050405020304" pitchFamily="18" charset="0"/>
                        </a:rPr>
                        <a:t>kí</a:t>
                      </a:r>
                      <a:r>
                        <a:rPr lang="en-US" sz="2800" b="0" i="1" kern="1200" dirty="0">
                          <a:solidFill>
                            <a:schemeClr val="tx1"/>
                          </a:solidFill>
                          <a:effectLst/>
                          <a:latin typeface="Times New Roman" panose="02020603050405020304" pitchFamily="18" charset="0"/>
                          <a:ea typeface="+mn-ea"/>
                          <a:cs typeface="Times New Roman" panose="02020603050405020304" pitchFamily="18" charset="0"/>
                        </a:rPr>
                        <a:t> </a:t>
                      </a:r>
                      <a:r>
                        <a:rPr lang="en-US" sz="2800" b="0" i="1" kern="1200" dirty="0" err="1">
                          <a:solidFill>
                            <a:schemeClr val="tx1"/>
                          </a:solidFill>
                          <a:effectLst/>
                          <a:latin typeface="Times New Roman" panose="02020603050405020304" pitchFamily="18" charset="0"/>
                          <a:ea typeface="+mn-ea"/>
                          <a:cs typeface="Times New Roman" panose="02020603050405020304" pitchFamily="18" charset="0"/>
                        </a:rPr>
                        <a:t>trong</a:t>
                      </a:r>
                      <a:r>
                        <a:rPr lang="en-US" sz="2800" b="0" i="1" kern="1200" dirty="0">
                          <a:solidFill>
                            <a:schemeClr val="tx1"/>
                          </a:solidFill>
                          <a:effectLst/>
                          <a:latin typeface="Times New Roman" panose="02020603050405020304" pitchFamily="18" charset="0"/>
                          <a:ea typeface="+mn-ea"/>
                          <a:cs typeface="Times New Roman" panose="02020603050405020304" pitchFamily="18" charset="0"/>
                        </a:rPr>
                        <a:t> </a:t>
                      </a:r>
                      <a:r>
                        <a:rPr lang="en-US" sz="2800" b="0" i="1" kern="1200" dirty="0" err="1">
                          <a:solidFill>
                            <a:schemeClr val="tx1"/>
                          </a:solidFill>
                          <a:effectLst/>
                          <a:latin typeface="Times New Roman" panose="02020603050405020304" pitchFamily="18" charset="0"/>
                          <a:ea typeface="+mn-ea"/>
                          <a:cs typeface="Times New Roman" panose="02020603050405020304" pitchFamily="18" charset="0"/>
                        </a:rPr>
                        <a:t>tù</a:t>
                      </a:r>
                      <a:r>
                        <a:rPr lang="en-US" sz="2800" b="0" kern="1200" dirty="0">
                          <a:solidFill>
                            <a:schemeClr val="tx1"/>
                          </a:solidFill>
                          <a:effectLst/>
                          <a:latin typeface="Times New Roman" panose="02020603050405020304" pitchFamily="18" charset="0"/>
                          <a:ea typeface="+mn-ea"/>
                          <a:cs typeface="Times New Roman" panose="02020603050405020304" pitchFamily="18" charset="0"/>
                        </a:rPr>
                        <a:t> (</a:t>
                      </a:r>
                      <a:r>
                        <a:rPr lang="en-US" sz="2800" b="0" kern="1200" dirty="0" err="1">
                          <a:solidFill>
                            <a:schemeClr val="tx1"/>
                          </a:solidFill>
                          <a:effectLst/>
                          <a:latin typeface="Times New Roman" panose="02020603050405020304" pitchFamily="18" charset="0"/>
                          <a:ea typeface="+mn-ea"/>
                          <a:cs typeface="Times New Roman" panose="02020603050405020304" pitchFamily="18" charset="0"/>
                        </a:rPr>
                        <a:t>Hồ</a:t>
                      </a:r>
                      <a:r>
                        <a:rPr lang="en-US" sz="2800" b="0" kern="1200" dirty="0">
                          <a:solidFill>
                            <a:schemeClr val="tx1"/>
                          </a:solidFill>
                          <a:effectLst/>
                          <a:latin typeface="Times New Roman" panose="02020603050405020304" pitchFamily="18" charset="0"/>
                          <a:ea typeface="+mn-ea"/>
                          <a:cs typeface="Times New Roman" panose="02020603050405020304" pitchFamily="18" charset="0"/>
                        </a:rPr>
                        <a:t> </a:t>
                      </a:r>
                      <a:r>
                        <a:rPr lang="en-US" sz="2800" b="0" kern="1200" dirty="0" err="1">
                          <a:solidFill>
                            <a:schemeClr val="tx1"/>
                          </a:solidFill>
                          <a:effectLst/>
                          <a:latin typeface="Times New Roman" panose="02020603050405020304" pitchFamily="18" charset="0"/>
                          <a:ea typeface="+mn-ea"/>
                          <a:cs typeface="Times New Roman" panose="02020603050405020304" pitchFamily="18" charset="0"/>
                        </a:rPr>
                        <a:t>Chí</a:t>
                      </a:r>
                      <a:r>
                        <a:rPr lang="en-US" sz="2800" b="0" kern="1200" dirty="0">
                          <a:solidFill>
                            <a:schemeClr val="tx1"/>
                          </a:solidFill>
                          <a:effectLst/>
                          <a:latin typeface="Times New Roman" panose="02020603050405020304" pitchFamily="18" charset="0"/>
                          <a:ea typeface="+mn-ea"/>
                          <a:cs typeface="Times New Roman" panose="02020603050405020304" pitchFamily="18" charset="0"/>
                        </a:rPr>
                        <a:t> Minh).</a:t>
                      </a:r>
                      <a:endParaRPr lang="en-US" sz="2800" b="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2800" i="1" kern="1200" dirty="0" err="1">
                          <a:solidFill>
                            <a:schemeClr val="tx1"/>
                          </a:solidFill>
                          <a:effectLst/>
                          <a:latin typeface="Times New Roman" panose="02020603050405020304" pitchFamily="18" charset="0"/>
                          <a:ea typeface="+mn-ea"/>
                          <a:cs typeface="Times New Roman" panose="02020603050405020304" pitchFamily="18" charset="0"/>
                        </a:rPr>
                        <a:t>Quốc</a:t>
                      </a:r>
                      <a:r>
                        <a:rPr lang="en-US" sz="2800" i="1" kern="1200" dirty="0">
                          <a:solidFill>
                            <a:schemeClr val="tx1"/>
                          </a:solidFill>
                          <a:effectLst/>
                          <a:latin typeface="Times New Roman" panose="02020603050405020304" pitchFamily="18" charset="0"/>
                          <a:ea typeface="+mn-ea"/>
                          <a:cs typeface="Times New Roman" panose="02020603050405020304" pitchFamily="18" charset="0"/>
                        </a:rPr>
                        <a:t> </a:t>
                      </a:r>
                      <a:r>
                        <a:rPr lang="en-US" sz="2800" i="1" kern="1200" dirty="0" err="1">
                          <a:solidFill>
                            <a:schemeClr val="tx1"/>
                          </a:solidFill>
                          <a:effectLst/>
                          <a:latin typeface="Times New Roman" panose="02020603050405020304" pitchFamily="18" charset="0"/>
                          <a:ea typeface="+mn-ea"/>
                          <a:cs typeface="Times New Roman" panose="02020603050405020304" pitchFamily="18" charset="0"/>
                        </a:rPr>
                        <a:t>âm</a:t>
                      </a:r>
                      <a:r>
                        <a:rPr lang="en-US" sz="2800" i="1" kern="1200" dirty="0">
                          <a:solidFill>
                            <a:schemeClr val="tx1"/>
                          </a:solidFill>
                          <a:effectLst/>
                          <a:latin typeface="Times New Roman" panose="02020603050405020304" pitchFamily="18" charset="0"/>
                          <a:ea typeface="+mn-ea"/>
                          <a:cs typeface="Times New Roman" panose="02020603050405020304" pitchFamily="18" charset="0"/>
                        </a:rPr>
                        <a:t> </a:t>
                      </a:r>
                      <a:r>
                        <a:rPr lang="en-US" sz="2800" i="1" kern="1200" dirty="0" err="1">
                          <a:solidFill>
                            <a:schemeClr val="tx1"/>
                          </a:solidFill>
                          <a:effectLst/>
                          <a:latin typeface="Times New Roman" panose="02020603050405020304" pitchFamily="18" charset="0"/>
                          <a:ea typeface="+mn-ea"/>
                          <a:cs typeface="Times New Roman" panose="02020603050405020304" pitchFamily="18" charset="0"/>
                        </a:rPr>
                        <a:t>thi</a:t>
                      </a:r>
                      <a:r>
                        <a:rPr lang="en-US" sz="2800" i="1" kern="1200" dirty="0">
                          <a:solidFill>
                            <a:schemeClr val="tx1"/>
                          </a:solidFill>
                          <a:effectLst/>
                          <a:latin typeface="Times New Roman" panose="02020603050405020304" pitchFamily="18" charset="0"/>
                          <a:ea typeface="+mn-ea"/>
                          <a:cs typeface="Times New Roman" panose="02020603050405020304" pitchFamily="18" charset="0"/>
                        </a:rPr>
                        <a:t> </a:t>
                      </a:r>
                      <a:r>
                        <a:rPr lang="en-US" sz="2800" i="1" kern="1200" dirty="0" err="1">
                          <a:solidFill>
                            <a:schemeClr val="tx1"/>
                          </a:solidFill>
                          <a:effectLst/>
                          <a:latin typeface="Times New Roman" panose="02020603050405020304" pitchFamily="18" charset="0"/>
                          <a:ea typeface="+mn-ea"/>
                          <a:cs typeface="Times New Roman" panose="02020603050405020304" pitchFamily="18" charset="0"/>
                        </a:rPr>
                        <a:t>tập</a:t>
                      </a:r>
                      <a:r>
                        <a:rPr lang="en-US" sz="2800" kern="1200" dirty="0">
                          <a:solidFill>
                            <a:schemeClr val="tx1"/>
                          </a:solidFill>
                          <a:effectLst/>
                          <a:latin typeface="Times New Roman" panose="02020603050405020304" pitchFamily="18" charset="0"/>
                          <a:ea typeface="+mn-ea"/>
                          <a:cs typeface="Times New Roman" panose="02020603050405020304" pitchFamily="18" charset="0"/>
                        </a:rPr>
                        <a:t> (</a:t>
                      </a:r>
                      <a:r>
                        <a:rPr lang="en-US" sz="2800" kern="1200" dirty="0" err="1">
                          <a:solidFill>
                            <a:schemeClr val="tx1"/>
                          </a:solidFill>
                          <a:effectLst/>
                          <a:latin typeface="Times New Roman" panose="02020603050405020304" pitchFamily="18" charset="0"/>
                          <a:ea typeface="+mn-ea"/>
                          <a:cs typeface="Times New Roman" panose="02020603050405020304" pitchFamily="18" charset="0"/>
                        </a:rPr>
                        <a:t>Nguyễn</a:t>
                      </a:r>
                      <a:r>
                        <a:rPr lang="en-US" sz="2800" kern="1200" dirty="0">
                          <a:solidFill>
                            <a:schemeClr val="tx1"/>
                          </a:solidFill>
                          <a:effectLst/>
                          <a:latin typeface="Times New Roman" panose="02020603050405020304" pitchFamily="18" charset="0"/>
                          <a:ea typeface="+mn-ea"/>
                          <a:cs typeface="Times New Roman" panose="02020603050405020304" pitchFamily="18" charset="0"/>
                        </a:rPr>
                        <a:t> </a:t>
                      </a:r>
                      <a:r>
                        <a:rPr lang="en-US" sz="2800" kern="1200" dirty="0" err="1">
                          <a:solidFill>
                            <a:schemeClr val="tx1"/>
                          </a:solidFill>
                          <a:effectLst/>
                          <a:latin typeface="Times New Roman" panose="02020603050405020304" pitchFamily="18" charset="0"/>
                          <a:ea typeface="+mn-ea"/>
                          <a:cs typeface="Times New Roman" panose="02020603050405020304" pitchFamily="18" charset="0"/>
                        </a:rPr>
                        <a:t>Trãi</a:t>
                      </a:r>
                      <a:r>
                        <a:rPr lang="en-US" sz="2800" kern="1200" dirty="0">
                          <a:solidFill>
                            <a:schemeClr val="tx1"/>
                          </a:solidFill>
                          <a:effectLst/>
                          <a:latin typeface="Times New Roman" panose="02020603050405020304" pitchFamily="18" charset="0"/>
                          <a:ea typeface="+mn-ea"/>
                          <a:cs typeface="Times New Roman" panose="02020603050405020304" pitchFamily="18" charset="0"/>
                        </a:rPr>
                        <a:t>), </a:t>
                      </a:r>
                      <a:r>
                        <a:rPr lang="en-US" sz="2800" i="1" kern="1200" dirty="0" err="1">
                          <a:solidFill>
                            <a:schemeClr val="tx1"/>
                          </a:solidFill>
                          <a:effectLst/>
                          <a:latin typeface="Times New Roman" panose="02020603050405020304" pitchFamily="18" charset="0"/>
                          <a:ea typeface="+mn-ea"/>
                          <a:cs typeface="Times New Roman" panose="02020603050405020304" pitchFamily="18" charset="0"/>
                        </a:rPr>
                        <a:t>Truyện</a:t>
                      </a:r>
                      <a:r>
                        <a:rPr lang="en-US" sz="2800" i="1" kern="1200" dirty="0">
                          <a:solidFill>
                            <a:schemeClr val="tx1"/>
                          </a:solidFill>
                          <a:effectLst/>
                          <a:latin typeface="Times New Roman" panose="02020603050405020304" pitchFamily="18" charset="0"/>
                          <a:ea typeface="+mn-ea"/>
                          <a:cs typeface="Times New Roman" panose="02020603050405020304" pitchFamily="18" charset="0"/>
                        </a:rPr>
                        <a:t> </a:t>
                      </a:r>
                      <a:r>
                        <a:rPr lang="en-US" sz="2800" i="1" kern="1200" dirty="0" err="1">
                          <a:solidFill>
                            <a:schemeClr val="tx1"/>
                          </a:solidFill>
                          <a:effectLst/>
                          <a:latin typeface="Times New Roman" panose="02020603050405020304" pitchFamily="18" charset="0"/>
                          <a:ea typeface="+mn-ea"/>
                          <a:cs typeface="Times New Roman" panose="02020603050405020304" pitchFamily="18" charset="0"/>
                        </a:rPr>
                        <a:t>Kiều</a:t>
                      </a:r>
                      <a:r>
                        <a:rPr lang="en-US" sz="2800" kern="1200" dirty="0">
                          <a:solidFill>
                            <a:schemeClr val="tx1"/>
                          </a:solidFill>
                          <a:effectLst/>
                          <a:latin typeface="Times New Roman" panose="02020603050405020304" pitchFamily="18" charset="0"/>
                          <a:ea typeface="+mn-ea"/>
                          <a:cs typeface="Times New Roman" panose="02020603050405020304" pitchFamily="18" charset="0"/>
                        </a:rPr>
                        <a:t> (</a:t>
                      </a:r>
                      <a:r>
                        <a:rPr lang="en-US" sz="2800" kern="1200" dirty="0" err="1">
                          <a:solidFill>
                            <a:schemeClr val="tx1"/>
                          </a:solidFill>
                          <a:effectLst/>
                          <a:latin typeface="Times New Roman" panose="02020603050405020304" pitchFamily="18" charset="0"/>
                          <a:ea typeface="+mn-ea"/>
                          <a:cs typeface="Times New Roman" panose="02020603050405020304" pitchFamily="18" charset="0"/>
                        </a:rPr>
                        <a:t>Nguyễn</a:t>
                      </a:r>
                      <a:r>
                        <a:rPr lang="en-US" sz="2800" kern="1200" dirty="0">
                          <a:solidFill>
                            <a:schemeClr val="tx1"/>
                          </a:solidFill>
                          <a:effectLst/>
                          <a:latin typeface="Times New Roman" panose="02020603050405020304" pitchFamily="18" charset="0"/>
                          <a:ea typeface="+mn-ea"/>
                          <a:cs typeface="Times New Roman" panose="02020603050405020304" pitchFamily="18" charset="0"/>
                        </a:rPr>
                        <a:t> Du), </a:t>
                      </a:r>
                      <a:r>
                        <a:rPr lang="en-US" sz="2800" i="1" kern="1200" dirty="0" err="1">
                          <a:solidFill>
                            <a:schemeClr val="tx1"/>
                          </a:solidFill>
                          <a:effectLst/>
                          <a:latin typeface="Times New Roman" panose="02020603050405020304" pitchFamily="18" charset="0"/>
                          <a:ea typeface="+mn-ea"/>
                          <a:cs typeface="Times New Roman" panose="02020603050405020304" pitchFamily="18" charset="0"/>
                        </a:rPr>
                        <a:t>Truyện</a:t>
                      </a:r>
                      <a:r>
                        <a:rPr lang="en-US" sz="2800" i="1" kern="1200" dirty="0">
                          <a:solidFill>
                            <a:schemeClr val="tx1"/>
                          </a:solidFill>
                          <a:effectLst/>
                          <a:latin typeface="Times New Roman" panose="02020603050405020304" pitchFamily="18" charset="0"/>
                          <a:ea typeface="+mn-ea"/>
                          <a:cs typeface="Times New Roman" panose="02020603050405020304" pitchFamily="18" charset="0"/>
                        </a:rPr>
                        <a:t> </a:t>
                      </a:r>
                      <a:r>
                        <a:rPr lang="en-US" sz="2800" i="1" kern="1200" dirty="0" err="1">
                          <a:solidFill>
                            <a:schemeClr val="tx1"/>
                          </a:solidFill>
                          <a:effectLst/>
                          <a:latin typeface="Times New Roman" panose="02020603050405020304" pitchFamily="18" charset="0"/>
                          <a:ea typeface="+mn-ea"/>
                          <a:cs typeface="Times New Roman" panose="02020603050405020304" pitchFamily="18" charset="0"/>
                        </a:rPr>
                        <a:t>Lục</a:t>
                      </a:r>
                      <a:r>
                        <a:rPr lang="en-US" sz="2800" i="1" kern="1200" dirty="0">
                          <a:solidFill>
                            <a:schemeClr val="tx1"/>
                          </a:solidFill>
                          <a:effectLst/>
                          <a:latin typeface="Times New Roman" panose="02020603050405020304" pitchFamily="18" charset="0"/>
                          <a:ea typeface="+mn-ea"/>
                          <a:cs typeface="Times New Roman" panose="02020603050405020304" pitchFamily="18" charset="0"/>
                        </a:rPr>
                        <a:t> </a:t>
                      </a:r>
                      <a:r>
                        <a:rPr lang="en-US" sz="2800" i="1" kern="1200" dirty="0" err="1">
                          <a:solidFill>
                            <a:schemeClr val="tx1"/>
                          </a:solidFill>
                          <a:effectLst/>
                          <a:latin typeface="Times New Roman" panose="02020603050405020304" pitchFamily="18" charset="0"/>
                          <a:ea typeface="+mn-ea"/>
                          <a:cs typeface="Times New Roman" panose="02020603050405020304" pitchFamily="18" charset="0"/>
                        </a:rPr>
                        <a:t>Vân</a:t>
                      </a:r>
                      <a:r>
                        <a:rPr lang="en-US" sz="2800" i="1" kern="1200" dirty="0">
                          <a:solidFill>
                            <a:schemeClr val="tx1"/>
                          </a:solidFill>
                          <a:effectLst/>
                          <a:latin typeface="Times New Roman" panose="02020603050405020304" pitchFamily="18" charset="0"/>
                          <a:ea typeface="+mn-ea"/>
                          <a:cs typeface="Times New Roman" panose="02020603050405020304" pitchFamily="18" charset="0"/>
                        </a:rPr>
                        <a:t> </a:t>
                      </a:r>
                      <a:r>
                        <a:rPr lang="en-US" sz="2800" i="1" kern="1200" dirty="0" err="1">
                          <a:solidFill>
                            <a:schemeClr val="tx1"/>
                          </a:solidFill>
                          <a:effectLst/>
                          <a:latin typeface="Times New Roman" panose="02020603050405020304" pitchFamily="18" charset="0"/>
                          <a:ea typeface="+mn-ea"/>
                          <a:cs typeface="Times New Roman" panose="02020603050405020304" pitchFamily="18" charset="0"/>
                        </a:rPr>
                        <a:t>Tiên</a:t>
                      </a:r>
                      <a:r>
                        <a:rPr lang="en-US" sz="2800" kern="1200" dirty="0">
                          <a:solidFill>
                            <a:schemeClr val="tx1"/>
                          </a:solidFill>
                          <a:effectLst/>
                          <a:latin typeface="Times New Roman" panose="02020603050405020304" pitchFamily="18" charset="0"/>
                          <a:ea typeface="+mn-ea"/>
                          <a:cs typeface="Times New Roman" panose="02020603050405020304" pitchFamily="18" charset="0"/>
                        </a:rPr>
                        <a:t> (</a:t>
                      </a:r>
                      <a:r>
                        <a:rPr lang="en-US" sz="2800" kern="1200" dirty="0" err="1">
                          <a:solidFill>
                            <a:schemeClr val="tx1"/>
                          </a:solidFill>
                          <a:effectLst/>
                          <a:latin typeface="Times New Roman" panose="02020603050405020304" pitchFamily="18" charset="0"/>
                          <a:ea typeface="+mn-ea"/>
                          <a:cs typeface="Times New Roman" panose="02020603050405020304" pitchFamily="18" charset="0"/>
                        </a:rPr>
                        <a:t>Nguyễn</a:t>
                      </a:r>
                      <a:r>
                        <a:rPr lang="en-US" sz="2800" kern="1200" dirty="0">
                          <a:solidFill>
                            <a:schemeClr val="tx1"/>
                          </a:solidFill>
                          <a:effectLst/>
                          <a:latin typeface="Times New Roman" panose="02020603050405020304" pitchFamily="18" charset="0"/>
                          <a:ea typeface="+mn-ea"/>
                          <a:cs typeface="Times New Roman" panose="02020603050405020304" pitchFamily="18" charset="0"/>
                        </a:rPr>
                        <a:t> </a:t>
                      </a:r>
                      <a:r>
                        <a:rPr lang="en-US" sz="2800" kern="1200" dirty="0" err="1">
                          <a:solidFill>
                            <a:schemeClr val="tx1"/>
                          </a:solidFill>
                          <a:effectLst/>
                          <a:latin typeface="Times New Roman" panose="02020603050405020304" pitchFamily="18" charset="0"/>
                          <a:ea typeface="+mn-ea"/>
                          <a:cs typeface="Times New Roman" panose="02020603050405020304" pitchFamily="18" charset="0"/>
                        </a:rPr>
                        <a:t>Đình</a:t>
                      </a:r>
                      <a:r>
                        <a:rPr lang="en-US" sz="2800" kern="1200" dirty="0">
                          <a:solidFill>
                            <a:schemeClr val="tx1"/>
                          </a:solidFill>
                          <a:effectLst/>
                          <a:latin typeface="Times New Roman" panose="02020603050405020304" pitchFamily="18" charset="0"/>
                          <a:ea typeface="+mn-ea"/>
                          <a:cs typeface="Times New Roman" panose="02020603050405020304" pitchFamily="18" charset="0"/>
                        </a:rPr>
                        <a:t> </a:t>
                      </a:r>
                      <a:r>
                        <a:rPr lang="en-US" sz="2800" kern="1200" dirty="0" err="1">
                          <a:solidFill>
                            <a:schemeClr val="tx1"/>
                          </a:solidFill>
                          <a:effectLst/>
                          <a:latin typeface="Times New Roman" panose="02020603050405020304" pitchFamily="18" charset="0"/>
                          <a:ea typeface="+mn-ea"/>
                          <a:cs typeface="Times New Roman" panose="02020603050405020304" pitchFamily="18" charset="0"/>
                        </a:rPr>
                        <a:t>Chiểu</a:t>
                      </a:r>
                      <a:r>
                        <a:rPr lang="en-US" sz="2800" kern="1200" dirty="0">
                          <a:solidFill>
                            <a:schemeClr val="tx1"/>
                          </a:solidFill>
                          <a:effectLst/>
                          <a:latin typeface="Times New Roman" panose="02020603050405020304" pitchFamily="18" charset="0"/>
                          <a:ea typeface="+mn-ea"/>
                          <a:cs typeface="Times New Roman" panose="02020603050405020304" pitchFamily="18" charset="0"/>
                        </a:rPr>
                        <a:t>)</a:t>
                      </a:r>
                      <a:endParaRPr lang="en-US" sz="2800" b="0" dirty="0">
                        <a:effectLst/>
                        <a:latin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Tuyên</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ngôn</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Độc</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lập</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Hồ</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Chí</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Minh),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Tắt</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đèn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Ngô</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Tất</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Tố</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Lão</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Hạc</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(Nam Cao),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Dế</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Mèn</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phiêu</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lưu</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kí</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Tô</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Hoài</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4456177"/>
                  </a:ext>
                </a:extLst>
              </a:tr>
            </a:tbl>
          </a:graphicData>
        </a:graphic>
      </p:graphicFrame>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05662" y="155173"/>
            <a:ext cx="3511730" cy="799252"/>
          </a:xfrm>
          <a:prstGeom prst="rect">
            <a:avLst/>
          </a:prstGeom>
        </p:spPr>
      </p:pic>
    </p:spTree>
    <p:extLst>
      <p:ext uri="{BB962C8B-B14F-4D97-AF65-F5344CB8AC3E}">
        <p14:creationId xmlns:p14="http://schemas.microsoft.com/office/powerpoint/2010/main" val="36553949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片包含 文字, 地图&#10;&#10;已生成极高可信度的说明"/>
          <p:cNvPicPr>
            <a:picLocks noChangeAspect="1"/>
          </p:cNvPicPr>
          <p:nvPr/>
        </p:nvPicPr>
        <p:blipFill rotWithShape="1">
          <a:blip r:embed="rId3">
            <a:extLst>
              <a:ext uri="{28A0092B-C50C-407E-A947-70E740481C1C}">
                <a14:useLocalDpi xmlns:a14="http://schemas.microsoft.com/office/drawing/2010/main" val="0"/>
              </a:ext>
            </a:extLst>
          </a:blip>
          <a:srcRect b="10264"/>
          <a:stretch/>
        </p:blipFill>
        <p:spPr>
          <a:xfrm rot="5400000">
            <a:off x="2681586" y="-2678483"/>
            <a:ext cx="6895507" cy="12258679"/>
          </a:xfrm>
          <a:prstGeom prst="rect">
            <a:avLst/>
          </a:prstGeom>
        </p:spPr>
      </p:pic>
      <p:pic>
        <p:nvPicPr>
          <p:cNvPr id="18" name="Picture 2" descr="http://e.hiphotos.baidu.com/zhidao/wh%3D600%2C800/sign=d71d8e4d5aafa40f3c93c6db9b542f77/bd3eb13533fa828b02f3a49cfd1f4134960a5af8.jpg"/>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6040161" y="884982"/>
            <a:ext cx="4072448" cy="292381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http://e.hiphotos.baidu.com/zhidao/wh%3D600%2C800/sign=d71d8e4d5aafa40f3c93c6db9b542f77/bd3eb13533fa828b02f3a49cfd1f4134960a5af8.jpg"/>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2327440" y="746669"/>
            <a:ext cx="4072448" cy="2923810"/>
          </a:xfrm>
          <a:prstGeom prst="rect">
            <a:avLst/>
          </a:prstGeom>
          <a:noFill/>
          <a:extLst>
            <a:ext uri="{909E8E84-426E-40DD-AFC4-6F175D3DCCD1}">
              <a14:hiddenFill xmlns:a14="http://schemas.microsoft.com/office/drawing/2010/main">
                <a:solidFill>
                  <a:srgbClr val="FFFFFF"/>
                </a:solidFill>
              </a14:hiddenFill>
            </a:ext>
          </a:extLst>
        </p:spPr>
      </p:pic>
      <p:sp>
        <p:nvSpPr>
          <p:cNvPr id="22" name="文本框 21"/>
          <p:cNvSpPr txBox="1"/>
          <p:nvPr/>
        </p:nvSpPr>
        <p:spPr>
          <a:xfrm>
            <a:off x="2684439" y="1715990"/>
            <a:ext cx="6813084" cy="3170099"/>
          </a:xfrm>
          <a:prstGeom prst="rect">
            <a:avLst/>
          </a:prstGeom>
          <a:noFill/>
        </p:spPr>
        <p:txBody>
          <a:bodyPr wrap="none" rtlCol="0">
            <a:spAutoFit/>
          </a:bodyPr>
          <a:lstStyle/>
          <a:p>
            <a:pPr algn="ctr" defTabSz="1097280"/>
            <a:r>
              <a:rPr lang="en-US" altLang="zh-CN" sz="10000" b="1"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lt"/>
              </a:rPr>
              <a:t>Hình</a:t>
            </a:r>
            <a:r>
              <a:rPr lang="en-US" altLang="zh-CN" sz="100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lt"/>
              </a:rPr>
              <a:t> </a:t>
            </a:r>
            <a:r>
              <a:rPr lang="en-US" altLang="zh-CN" sz="10000" b="1"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lt"/>
              </a:rPr>
              <a:t>thành</a:t>
            </a:r>
            <a:r>
              <a:rPr lang="en-US" altLang="zh-CN" sz="100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lt"/>
              </a:rPr>
              <a:t> </a:t>
            </a:r>
          </a:p>
          <a:p>
            <a:pPr algn="ctr" defTabSz="1097280"/>
            <a:r>
              <a:rPr lang="en-US" altLang="zh-CN" sz="10000" b="1"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lt"/>
              </a:rPr>
              <a:t>kiến</a:t>
            </a:r>
            <a:r>
              <a:rPr lang="en-US" altLang="zh-CN" sz="100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lt"/>
              </a:rPr>
              <a:t> </a:t>
            </a:r>
            <a:r>
              <a:rPr lang="en-US" altLang="zh-CN" sz="10000" b="1"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lt"/>
              </a:rPr>
              <a:t>thức</a:t>
            </a:r>
            <a:r>
              <a:rPr lang="en-US" altLang="zh-CN" sz="100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lt"/>
              </a:rPr>
              <a:t> </a:t>
            </a:r>
            <a:endParaRPr lang="zh-CN" altLang="en-US" sz="100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lt"/>
            </a:endParaRPr>
          </a:p>
        </p:txBody>
      </p:sp>
    </p:spTree>
    <p:extLst>
      <p:ext uri="{BB962C8B-B14F-4D97-AF65-F5344CB8AC3E}">
        <p14:creationId xmlns:p14="http://schemas.microsoft.com/office/powerpoint/2010/main" val="17305436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50000"/>
                                  </p:iterate>
                                  <p:childTnLst>
                                    <p:set>
                                      <p:cBhvr>
                                        <p:cTn id="6" dur="1" fill="hold">
                                          <p:stCondLst>
                                            <p:cond delay="0"/>
                                          </p:stCondLst>
                                        </p:cTn>
                                        <p:tgtEl>
                                          <p:spTgt spid="22"/>
                                        </p:tgtEl>
                                        <p:attrNameLst>
                                          <p:attrName>style.visibility</p:attrName>
                                        </p:attrNameLst>
                                      </p:cBhvr>
                                      <p:to>
                                        <p:strVal val="visible"/>
                                      </p:to>
                                    </p:set>
                                    <p:set>
                                      <p:cBhvr>
                                        <p:cTn id="7" dur="341" fill="hold">
                                          <p:stCondLst>
                                            <p:cond delay="0"/>
                                          </p:stCondLst>
                                        </p:cTn>
                                        <p:tgtEl>
                                          <p:spTgt spid="22"/>
                                        </p:tgtEl>
                                        <p:attrNameLst>
                                          <p:attrName>style.rotation</p:attrName>
                                        </p:attrNameLst>
                                      </p:cBhvr>
                                      <p:to>
                                        <p:strVal val="-45.0"/>
                                      </p:to>
                                    </p:set>
                                    <p:anim calcmode="lin" valueType="num">
                                      <p:cBhvr>
                                        <p:cTn id="8" dur="341" fill="hold">
                                          <p:stCondLst>
                                            <p:cond delay="341"/>
                                          </p:stCondLst>
                                        </p:cTn>
                                        <p:tgtEl>
                                          <p:spTgt spid="22"/>
                                        </p:tgtEl>
                                        <p:attrNameLst>
                                          <p:attrName>style.rotation</p:attrName>
                                        </p:attrNameLst>
                                      </p:cBhvr>
                                      <p:tavLst>
                                        <p:tav tm="0">
                                          <p:val>
                                            <p:fltVal val="-45"/>
                                          </p:val>
                                        </p:tav>
                                        <p:tav tm="69900">
                                          <p:val>
                                            <p:fltVal val="45"/>
                                          </p:val>
                                        </p:tav>
                                        <p:tav tm="100000">
                                          <p:val>
                                            <p:fltVal val="0"/>
                                          </p:val>
                                        </p:tav>
                                      </p:tavLst>
                                    </p:anim>
                                    <p:anim calcmode="lin" valueType="num">
                                      <p:cBhvr>
                                        <p:cTn id="9" dur="341" fill="hold">
                                          <p:stCondLst>
                                            <p:cond delay="0"/>
                                          </p:stCondLst>
                                        </p:cTn>
                                        <p:tgtEl>
                                          <p:spTgt spid="22"/>
                                        </p:tgtEl>
                                        <p:attrNameLst>
                                          <p:attrName>ppt_y</p:attrName>
                                        </p:attrNameLst>
                                      </p:cBhvr>
                                      <p:tavLst>
                                        <p:tav tm="0">
                                          <p:val>
                                            <p:strVal val="#ppt_y-1"/>
                                          </p:val>
                                        </p:tav>
                                        <p:tav tm="100000">
                                          <p:val>
                                            <p:strVal val="#ppt_y-(0.354*#ppt_w-0.172*#ppt_h)"/>
                                          </p:val>
                                        </p:tav>
                                      </p:tavLst>
                                    </p:anim>
                                    <p:anim calcmode="lin" valueType="num">
                                      <p:cBhvr>
                                        <p:cTn id="10" dur="117" decel="50000" autoRev="1" fill="hold">
                                          <p:stCondLst>
                                            <p:cond delay="341"/>
                                          </p:stCondLst>
                                        </p:cTn>
                                        <p:tgtEl>
                                          <p:spTgt spid="22"/>
                                        </p:tgtEl>
                                        <p:attrNameLst>
                                          <p:attrName>ppt_y</p:attrName>
                                        </p:attrNameLst>
                                      </p:cBhvr>
                                      <p:tavLst>
                                        <p:tav tm="0">
                                          <p:val>
                                            <p:strVal val="#ppt_y-(0.354*#ppt_w-0.172*#ppt_h)"/>
                                          </p:val>
                                        </p:tav>
                                        <p:tav tm="100000">
                                          <p:val>
                                            <p:strVal val="#ppt_y-(0.354*#ppt_w-0.172*#ppt_h)-#ppt_h/2"/>
                                          </p:val>
                                        </p:tav>
                                      </p:tavLst>
                                    </p:anim>
                                    <p:anim calcmode="lin" valueType="num">
                                      <p:cBhvr>
                                        <p:cTn id="11" dur="102" fill="hold">
                                          <p:stCondLst>
                                            <p:cond delay="648"/>
                                          </p:stCondLst>
                                        </p:cTn>
                                        <p:tgtEl>
                                          <p:spTgt spid="22"/>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75695"/>
            <a:ext cx="3990109" cy="6005945"/>
          </a:xfrm>
        </p:spPr>
      </p:pic>
      <p:sp>
        <p:nvSpPr>
          <p:cNvPr id="5" name="Rectangle 4"/>
          <p:cNvSpPr/>
          <p:nvPr/>
        </p:nvSpPr>
        <p:spPr>
          <a:xfrm>
            <a:off x="2712359" y="254624"/>
            <a:ext cx="7210628" cy="648383"/>
          </a:xfrm>
          <a:prstGeom prst="rect">
            <a:avLst/>
          </a:prstGeom>
        </p:spPr>
        <p:txBody>
          <a:bodyPr wrap="none">
            <a:spAutoFit/>
          </a:bodyPr>
          <a:lstStyle/>
          <a:p>
            <a:pPr algn="just">
              <a:lnSpc>
                <a:spcPct val="115000"/>
              </a:lnSpc>
              <a:spcAft>
                <a:spcPts val="0"/>
              </a:spcAft>
            </a:pPr>
            <a:r>
              <a:rPr lang="de-DE" sz="3600" b="1" dirty="0">
                <a:solidFill>
                  <a:srgbClr val="FF0000"/>
                </a:solidFill>
                <a:latin typeface="#9Slide03 Bebas Neue Bold" panose="020B0606020202050201" pitchFamily="34" charset="0"/>
                <a:ea typeface="Times New Roman" panose="02020603050405020304" pitchFamily="18" charset="0"/>
                <a:cs typeface="Times New Roman" panose="02020603050405020304" pitchFamily="18" charset="0"/>
              </a:rPr>
              <a:t>I. </a:t>
            </a:r>
            <a:r>
              <a:rPr lang="nl-NL" sz="3600" b="1" dirty="0">
                <a:solidFill>
                  <a:srgbClr val="FF0000"/>
                </a:solidFill>
                <a:latin typeface="#9Slide03 Bebas Neue Bold" panose="020B0606020202050201" pitchFamily="34" charset="0"/>
                <a:ea typeface="Times New Roman" panose="02020603050405020304" pitchFamily="18" charset="0"/>
                <a:cs typeface="Times New Roman" panose="02020603050405020304" pitchFamily="18" charset="0"/>
              </a:rPr>
              <a:t>MỘT SỐ HIỂU BIẾT VỀ CHỮ NÔM VÀ CHỮ QUỐC NGỮ:</a:t>
            </a:r>
            <a:endParaRPr lang="en-US" sz="3600" dirty="0">
              <a:solidFill>
                <a:srgbClr val="FF0000"/>
              </a:solidFill>
              <a:effectLst/>
              <a:latin typeface="#9Slide03 Bebas Neue Bold" panose="020B0606020202050201" pitchFamily="34" charset="0"/>
              <a:ea typeface="Calibri" panose="020F0502020204030204" pitchFamily="34" charset="0"/>
              <a:cs typeface="Times New Roman" panose="02020603050405020304" pitchFamily="18" charset="0"/>
            </a:endParaRPr>
          </a:p>
        </p:txBody>
      </p:sp>
      <p:graphicFrame>
        <p:nvGraphicFramePr>
          <p:cNvPr id="6" name="Table 5"/>
          <p:cNvGraphicFramePr>
            <a:graphicFrameLocks noGrp="1"/>
          </p:cNvGraphicFramePr>
          <p:nvPr>
            <p:extLst>
              <p:ext uri="{D42A27DB-BD31-4B8C-83A1-F6EECF244321}">
                <p14:modId xmlns:p14="http://schemas.microsoft.com/office/powerpoint/2010/main" val="4166870791"/>
              </p:ext>
            </p:extLst>
          </p:nvPr>
        </p:nvGraphicFramePr>
        <p:xfrm>
          <a:off x="2216728" y="2865429"/>
          <a:ext cx="8829963" cy="2804160"/>
        </p:xfrm>
        <a:graphic>
          <a:graphicData uri="http://schemas.openxmlformats.org/drawingml/2006/table">
            <a:tbl>
              <a:tblPr firstRow="1" firstCol="1" bandRow="1">
                <a:tableStyleId>{5DA37D80-6434-44D0-A028-1B22A696006F}</a:tableStyleId>
              </a:tblPr>
              <a:tblGrid>
                <a:gridCol w="2207048">
                  <a:extLst>
                    <a:ext uri="{9D8B030D-6E8A-4147-A177-3AD203B41FA5}">
                      <a16:colId xmlns:a16="http://schemas.microsoft.com/office/drawing/2014/main" val="3806334071"/>
                    </a:ext>
                  </a:extLst>
                </a:gridCol>
                <a:gridCol w="2207048">
                  <a:extLst>
                    <a:ext uri="{9D8B030D-6E8A-4147-A177-3AD203B41FA5}">
                      <a16:colId xmlns:a16="http://schemas.microsoft.com/office/drawing/2014/main" val="2076167249"/>
                    </a:ext>
                  </a:extLst>
                </a:gridCol>
                <a:gridCol w="2207048">
                  <a:extLst>
                    <a:ext uri="{9D8B030D-6E8A-4147-A177-3AD203B41FA5}">
                      <a16:colId xmlns:a16="http://schemas.microsoft.com/office/drawing/2014/main" val="408008755"/>
                    </a:ext>
                  </a:extLst>
                </a:gridCol>
                <a:gridCol w="2208819">
                  <a:extLst>
                    <a:ext uri="{9D8B030D-6E8A-4147-A177-3AD203B41FA5}">
                      <a16:colId xmlns:a16="http://schemas.microsoft.com/office/drawing/2014/main" val="559179380"/>
                    </a:ext>
                  </a:extLst>
                </a:gridCol>
              </a:tblGrid>
              <a:tr h="0">
                <a:tc gridSpan="4">
                  <a:txBody>
                    <a:bodyPr/>
                    <a:lstStyle/>
                    <a:p>
                      <a:pPr algn="ctr">
                        <a:lnSpc>
                          <a:spcPct val="115000"/>
                        </a:lnSpc>
                        <a:spcAft>
                          <a:spcPts val="0"/>
                        </a:spcAft>
                        <a:tabLst>
                          <a:tab pos="1386840" algn="l"/>
                        </a:tabLst>
                      </a:pPr>
                      <a:r>
                        <a:rPr lang="pt-BR" sz="3200">
                          <a:effectLst/>
                          <a:latin typeface="Times New Roman" panose="02020603050405020304" pitchFamily="18" charset="0"/>
                          <a:cs typeface="Times New Roman" panose="02020603050405020304" pitchFamily="18" charset="0"/>
                        </a:rPr>
                        <a:t>PHIẾU HỌC TẬP SỐ 2</a:t>
                      </a:r>
                      <a:endParaRPr lang="en-US"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41214764"/>
                  </a:ext>
                </a:extLst>
              </a:tr>
              <a:tr h="0">
                <a:tc>
                  <a:txBody>
                    <a:bodyPr/>
                    <a:lstStyle/>
                    <a:p>
                      <a:pPr algn="just">
                        <a:lnSpc>
                          <a:spcPct val="115000"/>
                        </a:lnSpc>
                        <a:spcAft>
                          <a:spcPts val="0"/>
                        </a:spcAft>
                        <a:tabLst>
                          <a:tab pos="1386840" algn="l"/>
                        </a:tabLst>
                      </a:pPr>
                      <a:r>
                        <a:rPr lang="pt-BR" sz="3200">
                          <a:effectLst/>
                          <a:latin typeface="Times New Roman" panose="02020603050405020304" pitchFamily="18" charset="0"/>
                          <a:cs typeface="Times New Roman" panose="02020603050405020304" pitchFamily="18" charset="0"/>
                        </a:rPr>
                        <a:t>Chữ</a:t>
                      </a:r>
                      <a:endParaRPr lang="en-US"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tabLst>
                          <a:tab pos="1386840" algn="l"/>
                        </a:tabLst>
                      </a:pPr>
                      <a:r>
                        <a:rPr lang="pt-BR" sz="3200">
                          <a:effectLst/>
                          <a:latin typeface="Times New Roman" panose="02020603050405020304" pitchFamily="18" charset="0"/>
                          <a:cs typeface="Times New Roman" panose="02020603050405020304" pitchFamily="18" charset="0"/>
                        </a:rPr>
                        <a:t>Bối cảnh, xuất xứ</a:t>
                      </a:r>
                      <a:endParaRPr lang="en-US"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tabLst>
                          <a:tab pos="1386840" algn="l"/>
                        </a:tabLst>
                      </a:pPr>
                      <a:r>
                        <a:rPr lang="pt-BR" sz="3200">
                          <a:effectLst/>
                          <a:latin typeface="Times New Roman" panose="02020603050405020304" pitchFamily="18" charset="0"/>
                          <a:cs typeface="Times New Roman" panose="02020603050405020304" pitchFamily="18" charset="0"/>
                        </a:rPr>
                        <a:t>Đặc điểm</a:t>
                      </a:r>
                      <a:endParaRPr lang="en-US"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tabLst>
                          <a:tab pos="1386840" algn="l"/>
                        </a:tabLst>
                      </a:pPr>
                      <a:r>
                        <a:rPr lang="pt-BR" sz="3200">
                          <a:effectLst/>
                          <a:latin typeface="Times New Roman" panose="02020603050405020304" pitchFamily="18" charset="0"/>
                          <a:cs typeface="Times New Roman" panose="02020603050405020304" pitchFamily="18" charset="0"/>
                        </a:rPr>
                        <a:t>Thành tựu</a:t>
                      </a:r>
                      <a:endParaRPr lang="en-US"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74800076"/>
                  </a:ext>
                </a:extLst>
              </a:tr>
              <a:tr h="0">
                <a:tc>
                  <a:txBody>
                    <a:bodyPr/>
                    <a:lstStyle/>
                    <a:p>
                      <a:pPr algn="just">
                        <a:lnSpc>
                          <a:spcPct val="115000"/>
                        </a:lnSpc>
                        <a:spcAft>
                          <a:spcPts val="0"/>
                        </a:spcAft>
                        <a:tabLst>
                          <a:tab pos="1386840" algn="l"/>
                        </a:tabLst>
                      </a:pPr>
                      <a:r>
                        <a:rPr lang="pt-BR" sz="3200">
                          <a:effectLst/>
                          <a:latin typeface="Times New Roman" panose="02020603050405020304" pitchFamily="18" charset="0"/>
                          <a:cs typeface="Times New Roman" panose="02020603050405020304" pitchFamily="18" charset="0"/>
                        </a:rPr>
                        <a:t>Nôm</a:t>
                      </a:r>
                      <a:endParaRPr lang="en-US"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tabLst>
                          <a:tab pos="1386840" algn="l"/>
                        </a:tabLst>
                      </a:pPr>
                      <a:r>
                        <a:rPr lang="pt-BR" sz="3200" dirty="0">
                          <a:effectLst/>
                          <a:latin typeface="Times New Roman" panose="02020603050405020304" pitchFamily="18" charset="0"/>
                          <a:cs typeface="Times New Roman" panose="02020603050405020304" pitchFamily="18" charset="0"/>
                        </a:rPr>
                        <a:t> ................</a:t>
                      </a:r>
                      <a:endParaRPr lang="en-US" sz="3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tabLst>
                          <a:tab pos="1386840" algn="l"/>
                        </a:tabLst>
                      </a:pPr>
                      <a:r>
                        <a:rPr lang="pt-BR" sz="3200" dirty="0">
                          <a:effectLst/>
                          <a:latin typeface="Times New Roman" panose="02020603050405020304" pitchFamily="18" charset="0"/>
                          <a:cs typeface="Times New Roman" panose="02020603050405020304" pitchFamily="18" charset="0"/>
                        </a:rPr>
                        <a:t> ...............</a:t>
                      </a:r>
                      <a:endParaRPr lang="en-US" sz="3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tabLst>
                          <a:tab pos="1386840" algn="l"/>
                        </a:tabLst>
                      </a:pPr>
                      <a:r>
                        <a:rPr lang="pt-BR" sz="3200" dirty="0">
                          <a:effectLst/>
                          <a:latin typeface="Times New Roman" panose="02020603050405020304" pitchFamily="18" charset="0"/>
                          <a:cs typeface="Times New Roman" panose="02020603050405020304" pitchFamily="18" charset="0"/>
                        </a:rPr>
                        <a:t> .................</a:t>
                      </a:r>
                      <a:endParaRPr lang="en-US" sz="3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10906257"/>
                  </a:ext>
                </a:extLst>
              </a:tr>
              <a:tr h="0">
                <a:tc>
                  <a:txBody>
                    <a:bodyPr/>
                    <a:lstStyle/>
                    <a:p>
                      <a:pPr algn="just">
                        <a:lnSpc>
                          <a:spcPct val="115000"/>
                        </a:lnSpc>
                        <a:spcAft>
                          <a:spcPts val="0"/>
                        </a:spcAft>
                        <a:tabLst>
                          <a:tab pos="1386840" algn="l"/>
                        </a:tabLst>
                      </a:pPr>
                      <a:r>
                        <a:rPr lang="pt-BR" sz="3200">
                          <a:effectLst/>
                          <a:latin typeface="Times New Roman" panose="02020603050405020304" pitchFamily="18" charset="0"/>
                          <a:cs typeface="Times New Roman" panose="02020603050405020304" pitchFamily="18" charset="0"/>
                        </a:rPr>
                        <a:t>Quốc ngữ</a:t>
                      </a:r>
                      <a:endParaRPr lang="en-US"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tabLst>
                          <a:tab pos="1386840" algn="l"/>
                        </a:tabLst>
                      </a:pPr>
                      <a:r>
                        <a:rPr lang="pt-BR" sz="3200" dirty="0">
                          <a:effectLst/>
                          <a:latin typeface="Times New Roman" panose="02020603050405020304" pitchFamily="18" charset="0"/>
                          <a:cs typeface="Times New Roman" panose="02020603050405020304" pitchFamily="18" charset="0"/>
                        </a:rPr>
                        <a:t> ...................</a:t>
                      </a:r>
                      <a:endParaRPr lang="en-US" sz="3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tabLst>
                          <a:tab pos="1386840" algn="l"/>
                        </a:tabLst>
                      </a:pPr>
                      <a:r>
                        <a:rPr lang="pt-BR" sz="3200" dirty="0">
                          <a:effectLst/>
                          <a:latin typeface="Times New Roman" panose="02020603050405020304" pitchFamily="18" charset="0"/>
                          <a:cs typeface="Times New Roman" panose="02020603050405020304" pitchFamily="18" charset="0"/>
                        </a:rPr>
                        <a:t> ...................</a:t>
                      </a:r>
                      <a:endParaRPr lang="en-US" sz="3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tabLst>
                          <a:tab pos="1386840" algn="l"/>
                        </a:tabLst>
                      </a:pPr>
                      <a:r>
                        <a:rPr lang="pt-BR" sz="3200" dirty="0">
                          <a:effectLst/>
                          <a:latin typeface="Times New Roman" panose="02020603050405020304" pitchFamily="18" charset="0"/>
                          <a:cs typeface="Times New Roman" panose="02020603050405020304" pitchFamily="18" charset="0"/>
                        </a:rPr>
                        <a:t> ................</a:t>
                      </a:r>
                      <a:endParaRPr lang="en-US" sz="3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32045742"/>
                  </a:ext>
                </a:extLst>
              </a:tr>
            </a:tbl>
          </a:graphicData>
        </a:graphic>
      </p:graphicFrame>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7822" y="1477818"/>
            <a:ext cx="5747045" cy="812800"/>
          </a:xfrm>
          <a:prstGeom prst="rect">
            <a:avLst/>
          </a:prstGeom>
        </p:spPr>
      </p:pic>
    </p:spTree>
    <p:extLst>
      <p:ext uri="{BB962C8B-B14F-4D97-AF65-F5344CB8AC3E}">
        <p14:creationId xmlns:p14="http://schemas.microsoft.com/office/powerpoint/2010/main" val="27429783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75695"/>
            <a:ext cx="3990109" cy="6005945"/>
          </a:xfrm>
        </p:spPr>
      </p:pic>
      <p:sp>
        <p:nvSpPr>
          <p:cNvPr id="5" name="Rectangle 4"/>
          <p:cNvSpPr/>
          <p:nvPr/>
        </p:nvSpPr>
        <p:spPr>
          <a:xfrm>
            <a:off x="583218" y="254624"/>
            <a:ext cx="11468909" cy="613245"/>
          </a:xfrm>
          <a:prstGeom prst="rect">
            <a:avLst/>
          </a:prstGeom>
        </p:spPr>
        <p:txBody>
          <a:bodyPr wrap="none">
            <a:spAutoFit/>
          </a:bodyPr>
          <a:lstStyle/>
          <a:p>
            <a:pPr algn="just">
              <a:lnSpc>
                <a:spcPct val="115000"/>
              </a:lnSpc>
              <a:spcAft>
                <a:spcPts val="0"/>
              </a:spcAft>
            </a:pPr>
            <a:r>
              <a:rPr lang="de-DE"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I. </a:t>
            </a:r>
            <a:r>
              <a:rPr lang="nl-NL"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MỘT SỐ HIỂU BIẾT VỀ CHỮ NÔM VÀ CHỮ QUỐC NGỮ:</a:t>
            </a:r>
            <a:endPar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8" name="手机">
            <a:extLst>
              <a:ext uri="{FF2B5EF4-FFF2-40B4-BE49-F238E27FC236}">
                <a16:creationId xmlns:a16="http://schemas.microsoft.com/office/drawing/2014/main" id="{E8B4651C-80CB-4B31-A5E5-AC25BB65DF08}"/>
              </a:ext>
            </a:extLst>
          </p:cNvPr>
          <p:cNvSpPr/>
          <p:nvPr/>
        </p:nvSpPr>
        <p:spPr bwMode="auto">
          <a:xfrm>
            <a:off x="1140775" y="2088287"/>
            <a:ext cx="2088342" cy="2768196"/>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rgbClr val="A8D28D"/>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en-US" sz="2160" dirty="0">
              <a:solidFill>
                <a:srgbClr val="FFFFFF"/>
              </a:solidFill>
            </a:endParaRPr>
          </a:p>
        </p:txBody>
      </p:sp>
      <p:sp>
        <p:nvSpPr>
          <p:cNvPr id="2" name="Rectangle 1"/>
          <p:cNvSpPr/>
          <p:nvPr/>
        </p:nvSpPr>
        <p:spPr>
          <a:xfrm>
            <a:off x="1140775" y="2689446"/>
            <a:ext cx="2026517" cy="1565878"/>
          </a:xfrm>
          <a:prstGeom prst="rect">
            <a:avLst/>
          </a:prstGeom>
        </p:spPr>
        <p:txBody>
          <a:bodyPr wrap="none">
            <a:spAutoFit/>
          </a:bodyPr>
          <a:lstStyle/>
          <a:p>
            <a:pPr marL="741680" indent="-742950" algn="ctr">
              <a:lnSpc>
                <a:spcPct val="115000"/>
              </a:lnSpc>
              <a:spcAft>
                <a:spcPts val="800"/>
              </a:spcAft>
              <a:buAutoNum type="alphaLcPeriod"/>
            </a:pPr>
            <a:r>
              <a:rPr lang="de-DE" sz="4000" b="1" dirty="0">
                <a:solidFill>
                  <a:srgbClr val="2E74B5"/>
                </a:solidFill>
                <a:latin typeface="Times New Roman" panose="02020603050405020304" pitchFamily="18" charset="0"/>
                <a:ea typeface="Calibri" panose="020F0502020204030204" pitchFamily="34" charset="0"/>
                <a:cs typeface="Times New Roman" panose="02020603050405020304" pitchFamily="18" charset="0"/>
              </a:rPr>
              <a:t>Chữ </a:t>
            </a:r>
          </a:p>
          <a:p>
            <a:pPr algn="ctr">
              <a:lnSpc>
                <a:spcPct val="115000"/>
              </a:lnSpc>
              <a:spcAft>
                <a:spcPts val="800"/>
              </a:spcAft>
            </a:pPr>
            <a:r>
              <a:rPr lang="de-DE" sz="4000" b="1" dirty="0">
                <a:solidFill>
                  <a:srgbClr val="2E74B5"/>
                </a:solidFill>
                <a:latin typeface="Times New Roman" panose="02020603050405020304" pitchFamily="18" charset="0"/>
                <a:ea typeface="Calibri" panose="020F0502020204030204" pitchFamily="34" charset="0"/>
                <a:cs typeface="Times New Roman" panose="02020603050405020304" pitchFamily="18" charset="0"/>
              </a:rPr>
              <a:t>Nôm.</a:t>
            </a:r>
            <a:endParaRPr lang="en-US" sz="4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8" name="Rectangle 7"/>
          <p:cNvSpPr>
            <a:spLocks noChangeArrowheads="1"/>
          </p:cNvSpPr>
          <p:nvPr/>
        </p:nvSpPr>
        <p:spPr bwMode="auto">
          <a:xfrm>
            <a:off x="4900547" y="4304771"/>
            <a:ext cx="6741731" cy="986985"/>
          </a:xfrm>
          <a:prstGeom prst="rect">
            <a:avLst/>
          </a:prstGeom>
          <a:solidFill>
            <a:srgbClr val="FDBDC7">
              <a:alpha val="24000"/>
            </a:srgbClr>
          </a:solidFill>
          <a:ln w="9525">
            <a:solidFill>
              <a:srgbClr val="EAEAEA"/>
            </a:solidFill>
            <a:miter lim="800000"/>
          </a:ln>
        </p:spPr>
        <p:txBody>
          <a:bodyPr wrap="none" lIns="89414" tIns="44706" rIns="89414" bIns="44706"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sysClr val="windowText" lastClr="000000"/>
              </a:solidFill>
              <a:effectLst/>
              <a:uLnTx/>
              <a:uFillTx/>
              <a:latin typeface="Arial"/>
              <a:ea typeface="微软雅黑" panose="020B0503020204020204" pitchFamily="34" charset="-122"/>
            </a:endParaRPr>
          </a:p>
        </p:txBody>
      </p:sp>
      <p:sp>
        <p:nvSpPr>
          <p:cNvPr id="19" name="Rectangle 6"/>
          <p:cNvSpPr>
            <a:spLocks noChangeArrowheads="1"/>
          </p:cNvSpPr>
          <p:nvPr/>
        </p:nvSpPr>
        <p:spPr bwMode="auto">
          <a:xfrm>
            <a:off x="4429979" y="2758920"/>
            <a:ext cx="7244570" cy="980646"/>
          </a:xfrm>
          <a:prstGeom prst="rect">
            <a:avLst/>
          </a:prstGeom>
          <a:solidFill>
            <a:srgbClr val="FDBDC7">
              <a:alpha val="24000"/>
            </a:srgbClr>
          </a:solidFill>
          <a:ln w="9525">
            <a:solidFill>
              <a:srgbClr val="EAEAEA"/>
            </a:solidFill>
            <a:miter lim="800000"/>
          </a:ln>
        </p:spPr>
        <p:txBody>
          <a:bodyPr wrap="none" lIns="89414" tIns="44706" rIns="89414" bIns="44706"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sysClr val="windowText" lastClr="000000"/>
              </a:solidFill>
              <a:effectLst/>
              <a:uLnTx/>
              <a:uFillTx/>
              <a:latin typeface="Arial"/>
              <a:ea typeface="微软雅黑" panose="020B0503020204020204" pitchFamily="34" charset="-122"/>
            </a:endParaRPr>
          </a:p>
        </p:txBody>
      </p:sp>
      <p:sp>
        <p:nvSpPr>
          <p:cNvPr id="20" name="Rectangle 19"/>
          <p:cNvSpPr>
            <a:spLocks noChangeArrowheads="1"/>
          </p:cNvSpPr>
          <p:nvPr/>
        </p:nvSpPr>
        <p:spPr bwMode="auto">
          <a:xfrm>
            <a:off x="4932818" y="1238515"/>
            <a:ext cx="6662145" cy="986985"/>
          </a:xfrm>
          <a:prstGeom prst="rect">
            <a:avLst/>
          </a:prstGeom>
          <a:solidFill>
            <a:srgbClr val="FDBDC7">
              <a:alpha val="24000"/>
            </a:srgbClr>
          </a:solidFill>
          <a:ln w="9525">
            <a:solidFill>
              <a:srgbClr val="EAEAEA"/>
            </a:solidFill>
            <a:miter lim="800000"/>
          </a:ln>
        </p:spPr>
        <p:txBody>
          <a:bodyPr wrap="none" lIns="89414" tIns="44706" rIns="89414" bIns="44706"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sysClr val="windowText" lastClr="000000"/>
              </a:solidFill>
              <a:effectLst/>
              <a:uLnTx/>
              <a:uFillTx/>
              <a:latin typeface="Arial"/>
              <a:ea typeface="微软雅黑" panose="020B0503020204020204" pitchFamily="34" charset="-122"/>
            </a:endParaRPr>
          </a:p>
        </p:txBody>
      </p:sp>
      <p:sp>
        <p:nvSpPr>
          <p:cNvPr id="21" name="Oval 38"/>
          <p:cNvSpPr>
            <a:spLocks noChangeArrowheads="1"/>
          </p:cNvSpPr>
          <p:nvPr/>
        </p:nvSpPr>
        <p:spPr bwMode="auto">
          <a:xfrm>
            <a:off x="3859245" y="4032038"/>
            <a:ext cx="1440347" cy="1486074"/>
          </a:xfrm>
          <a:prstGeom prst="ellipse">
            <a:avLst/>
          </a:prstGeom>
          <a:solidFill>
            <a:srgbClr val="96E5D8"/>
          </a:solidFill>
          <a:ln w="19050">
            <a:noFill/>
            <a:round/>
          </a:ln>
        </p:spPr>
        <p:txBody>
          <a:bodyPr wrap="none" lIns="89414" tIns="44706" rIns="89414" bIns="44706"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599" b="0" i="0" u="none" strike="noStrike" kern="0" cap="none" spc="0" normalizeH="0" baseline="0" noProof="0" dirty="0">
              <a:ln>
                <a:noFill/>
              </a:ln>
              <a:solidFill>
                <a:prstClr val="white"/>
              </a:solidFill>
              <a:effectLst/>
              <a:uLnTx/>
              <a:uFillTx/>
              <a:latin typeface="Arial"/>
              <a:ea typeface="微软雅黑" panose="020B0503020204020204" pitchFamily="34" charset="-122"/>
            </a:endParaRPr>
          </a:p>
        </p:txBody>
      </p:sp>
      <p:sp>
        <p:nvSpPr>
          <p:cNvPr id="22" name="矩形 12"/>
          <p:cNvSpPr/>
          <p:nvPr/>
        </p:nvSpPr>
        <p:spPr>
          <a:xfrm>
            <a:off x="5364133" y="1132867"/>
            <a:ext cx="6153611" cy="1198281"/>
          </a:xfrm>
          <a:prstGeom prst="rect">
            <a:avLst/>
          </a:prstGeom>
        </p:spPr>
        <p:txBody>
          <a:bodyPr wrap="square" lIns="89414" tIns="44706" rIns="89414" bIns="44706" anchor="ctr">
            <a:spAutoFit/>
          </a:bodyPr>
          <a:lstStyle/>
          <a:p>
            <a:pPr algn="just">
              <a:defRPr/>
            </a:pPr>
            <a:r>
              <a:rPr lang="vi-VN" sz="2400" b="1" dirty="0">
                <a:latin typeface="Times New Roman" panose="02020603050405020304" pitchFamily="18" charset="0"/>
                <a:cs typeface="Times New Roman" panose="02020603050405020304" pitchFamily="18" charset="0"/>
              </a:rPr>
              <a:t>Bối cảnh ra đời: </a:t>
            </a:r>
            <a:r>
              <a:rPr lang="vi-VN" sz="2400" dirty="0">
                <a:latin typeface="Times New Roman" panose="02020603050405020304" pitchFamily="18" charset="0"/>
                <a:cs typeface="Times New Roman" panose="02020603050405020304" pitchFamily="18" charset="0"/>
              </a:rPr>
              <a:t>Việt Nam bị phương Bắc đô hộ suốt 1000 năm và phải dùng chữ Hán làm chữ viết chính thống.</a:t>
            </a:r>
            <a:endParaRPr lang="en-US" sz="2400" b="1" dirty="0">
              <a:solidFill>
                <a:srgbClr val="44546A">
                  <a:lumMod val="50000"/>
                </a:srgbClr>
              </a:solidFill>
              <a:latin typeface="Times New Roman" panose="02020603050405020304" pitchFamily="18" charset="0"/>
              <a:cs typeface="Times New Roman" panose="02020603050405020304" pitchFamily="18" charset="0"/>
            </a:endParaRPr>
          </a:p>
        </p:txBody>
      </p:sp>
      <p:sp>
        <p:nvSpPr>
          <p:cNvPr id="23" name="Oval 38"/>
          <p:cNvSpPr>
            <a:spLocks noChangeArrowheads="1"/>
          </p:cNvSpPr>
          <p:nvPr/>
        </p:nvSpPr>
        <p:spPr bwMode="auto">
          <a:xfrm>
            <a:off x="3891516" y="1047093"/>
            <a:ext cx="1440347" cy="1486074"/>
          </a:xfrm>
          <a:prstGeom prst="ellipse">
            <a:avLst/>
          </a:prstGeom>
          <a:solidFill>
            <a:srgbClr val="85C2F8"/>
          </a:solidFill>
          <a:ln w="19050">
            <a:noFill/>
            <a:round/>
          </a:ln>
        </p:spPr>
        <p:txBody>
          <a:bodyPr wrap="none" lIns="89414" tIns="44706" rIns="89414" bIns="44706"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599" b="0" i="0" u="none" strike="noStrike" kern="0" cap="none" spc="0" normalizeH="0" baseline="0" noProof="0" dirty="0">
              <a:ln>
                <a:noFill/>
              </a:ln>
              <a:solidFill>
                <a:prstClr val="white"/>
              </a:solidFill>
              <a:effectLst/>
              <a:uLnTx/>
              <a:uFillTx/>
              <a:latin typeface="Arial"/>
              <a:ea typeface="微软雅黑" panose="020B0503020204020204" pitchFamily="34" charset="-122"/>
            </a:endParaRPr>
          </a:p>
        </p:txBody>
      </p:sp>
      <p:sp>
        <p:nvSpPr>
          <p:cNvPr id="24" name="Oval 38"/>
          <p:cNvSpPr>
            <a:spLocks noChangeArrowheads="1"/>
          </p:cNvSpPr>
          <p:nvPr/>
        </p:nvSpPr>
        <p:spPr bwMode="auto">
          <a:xfrm>
            <a:off x="3891516" y="2519770"/>
            <a:ext cx="1440347" cy="1486074"/>
          </a:xfrm>
          <a:prstGeom prst="ellipse">
            <a:avLst/>
          </a:prstGeom>
          <a:solidFill>
            <a:srgbClr val="FDBDC7"/>
          </a:solidFill>
          <a:ln w="19050">
            <a:noFill/>
            <a:round/>
          </a:ln>
        </p:spPr>
        <p:txBody>
          <a:bodyPr wrap="none" lIns="89414" tIns="44706" rIns="89414" bIns="44706"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599" b="0" i="0" u="none" strike="noStrike" kern="0" cap="none" spc="0" normalizeH="0" baseline="0" noProof="0" dirty="0">
              <a:ln>
                <a:noFill/>
              </a:ln>
              <a:solidFill>
                <a:prstClr val="white"/>
              </a:solidFill>
              <a:effectLst/>
              <a:uLnTx/>
              <a:uFillTx/>
              <a:latin typeface="Arial"/>
              <a:ea typeface="微软雅黑" panose="020B0503020204020204" pitchFamily="34" charset="-122"/>
            </a:endParaRPr>
          </a:p>
        </p:txBody>
      </p:sp>
      <p:sp>
        <p:nvSpPr>
          <p:cNvPr id="25" name="矩形 15"/>
          <p:cNvSpPr/>
          <p:nvPr/>
        </p:nvSpPr>
        <p:spPr>
          <a:xfrm>
            <a:off x="5299592" y="2763296"/>
            <a:ext cx="6295370" cy="828949"/>
          </a:xfrm>
          <a:prstGeom prst="rect">
            <a:avLst/>
          </a:prstGeom>
        </p:spPr>
        <p:txBody>
          <a:bodyPr wrap="square" lIns="89414" tIns="44706" rIns="89414" bIns="44706" anchor="ctr">
            <a:spAutoFit/>
          </a:bodyPr>
          <a:lstStyle/>
          <a:p>
            <a:pPr algn="just" defTabSz="608767">
              <a:defRPr/>
            </a:pPr>
            <a:r>
              <a:rPr lang="vi-VN" sz="2400" b="1" dirty="0">
                <a:latin typeface="Times New Roman" panose="02020603050405020304" pitchFamily="18" charset="0"/>
                <a:cs typeface="Times New Roman" panose="02020603050405020304" pitchFamily="18" charset="0"/>
              </a:rPr>
              <a:t>Quá trình đấu tranh: </a:t>
            </a:r>
            <a:r>
              <a:rPr lang="vi-VN" sz="2400" dirty="0">
                <a:latin typeface="Times New Roman" panose="02020603050405020304" pitchFamily="18" charset="0"/>
                <a:cs typeface="Times New Roman" panose="02020603050405020304" pitchFamily="18" charset="0"/>
              </a:rPr>
              <a:t>Người Việt đấu tranh giành độc lập về chủ quyền, chính trị và văn hóa</a:t>
            </a:r>
            <a:endParaRPr lang="zh-CN" altLang="en-US" sz="2400" dirty="0">
              <a:solidFill>
                <a:prstClr val="black">
                  <a:lumMod val="50000"/>
                  <a:lumOff val="50000"/>
                </a:prst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6" name="矩形 18"/>
          <p:cNvSpPr/>
          <p:nvPr/>
        </p:nvSpPr>
        <p:spPr>
          <a:xfrm>
            <a:off x="5364133" y="4413510"/>
            <a:ext cx="6230829" cy="828949"/>
          </a:xfrm>
          <a:prstGeom prst="rect">
            <a:avLst/>
          </a:prstGeom>
        </p:spPr>
        <p:txBody>
          <a:bodyPr wrap="square" lIns="89414" tIns="44706" rIns="89414" bIns="44706" anchor="ctr">
            <a:spAutoFit/>
          </a:bodyPr>
          <a:lstStyle/>
          <a:p>
            <a:pPr algn="just">
              <a:defRPr/>
            </a:pPr>
            <a:r>
              <a:rPr lang="vi-VN" sz="2400" b="1" dirty="0">
                <a:latin typeface="Times New Roman" panose="02020603050405020304" pitchFamily="18" charset="0"/>
                <a:cs typeface="Times New Roman" panose="02020603050405020304" pitchFamily="18" charset="0"/>
              </a:rPr>
              <a:t>Sự hình thành chữ Nôm: </a:t>
            </a:r>
            <a:r>
              <a:rPr lang="vi-VN" sz="2400" dirty="0">
                <a:latin typeface="Times New Roman" panose="02020603050405020304" pitchFamily="18" charset="0"/>
                <a:cs typeface="Times New Roman" panose="02020603050405020304" pitchFamily="18" charset="0"/>
              </a:rPr>
              <a:t>Chữ Nôm được sáng tạo từ khoảng thế kỷ VIII đến thế kỷ IX.</a:t>
            </a:r>
            <a:endParaRPr lang="en-US" sz="2400" b="1" dirty="0">
              <a:solidFill>
                <a:srgbClr val="44546A">
                  <a:lumMod val="50000"/>
                </a:srgbClr>
              </a:solidFill>
              <a:latin typeface="Times New Roman" panose="02020603050405020304" pitchFamily="18" charset="0"/>
              <a:cs typeface="Times New Roman" panose="02020603050405020304" pitchFamily="18" charset="0"/>
            </a:endParaRPr>
          </a:p>
        </p:txBody>
      </p:sp>
      <p:sp>
        <p:nvSpPr>
          <p:cNvPr id="27" name="Rectangle 7"/>
          <p:cNvSpPr>
            <a:spLocks noChangeArrowheads="1"/>
          </p:cNvSpPr>
          <p:nvPr/>
        </p:nvSpPr>
        <p:spPr bwMode="auto">
          <a:xfrm>
            <a:off x="4932818" y="5749848"/>
            <a:ext cx="6741731" cy="986985"/>
          </a:xfrm>
          <a:prstGeom prst="rect">
            <a:avLst/>
          </a:prstGeom>
          <a:solidFill>
            <a:srgbClr val="FDBDC7">
              <a:alpha val="24000"/>
            </a:srgbClr>
          </a:solidFill>
          <a:ln w="9525">
            <a:solidFill>
              <a:srgbClr val="EAEAEA"/>
            </a:solidFill>
            <a:miter lim="800000"/>
          </a:ln>
        </p:spPr>
        <p:txBody>
          <a:bodyPr wrap="none" lIns="89414" tIns="44706" rIns="89414" bIns="44706"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sysClr val="windowText" lastClr="000000"/>
              </a:solidFill>
              <a:effectLst/>
              <a:uLnTx/>
              <a:uFillTx/>
              <a:latin typeface="Arial"/>
              <a:ea typeface="微软雅黑" panose="020B0503020204020204" pitchFamily="34" charset="-122"/>
            </a:endParaRPr>
          </a:p>
        </p:txBody>
      </p:sp>
      <p:sp>
        <p:nvSpPr>
          <p:cNvPr id="28" name="Oval 38"/>
          <p:cNvSpPr>
            <a:spLocks noChangeArrowheads="1"/>
          </p:cNvSpPr>
          <p:nvPr/>
        </p:nvSpPr>
        <p:spPr bwMode="auto">
          <a:xfrm>
            <a:off x="3891516" y="5477115"/>
            <a:ext cx="1440347" cy="1486074"/>
          </a:xfrm>
          <a:prstGeom prst="ellipse">
            <a:avLst/>
          </a:prstGeom>
          <a:solidFill>
            <a:schemeClr val="accent2"/>
          </a:solidFill>
          <a:ln w="19050">
            <a:noFill/>
            <a:round/>
          </a:ln>
        </p:spPr>
        <p:txBody>
          <a:bodyPr wrap="none" lIns="89414" tIns="44706" rIns="89414" bIns="44706"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599" b="0" i="0" u="none" strike="noStrike" kern="0" cap="none" spc="0" normalizeH="0" baseline="0" noProof="0" dirty="0">
              <a:ln>
                <a:noFill/>
              </a:ln>
              <a:solidFill>
                <a:prstClr val="white"/>
              </a:solidFill>
              <a:effectLst/>
              <a:uLnTx/>
              <a:uFillTx/>
              <a:latin typeface="Arial"/>
              <a:ea typeface="微软雅黑" panose="020B0503020204020204" pitchFamily="34" charset="-122"/>
            </a:endParaRPr>
          </a:p>
        </p:txBody>
      </p:sp>
      <p:sp>
        <p:nvSpPr>
          <p:cNvPr id="29" name="矩形 18"/>
          <p:cNvSpPr/>
          <p:nvPr/>
        </p:nvSpPr>
        <p:spPr>
          <a:xfrm>
            <a:off x="5364134" y="5858587"/>
            <a:ext cx="6230829" cy="828949"/>
          </a:xfrm>
          <a:prstGeom prst="rect">
            <a:avLst/>
          </a:prstGeom>
        </p:spPr>
        <p:txBody>
          <a:bodyPr wrap="square" lIns="89414" tIns="44706" rIns="89414" bIns="44706" anchor="ctr">
            <a:spAutoFit/>
          </a:bodyPr>
          <a:lstStyle/>
          <a:p>
            <a:pPr algn="just">
              <a:defRPr/>
            </a:pPr>
            <a:r>
              <a:rPr lang="vi-VN" sz="2400" b="1" dirty="0">
                <a:latin typeface="Times New Roman" panose="02020603050405020304" pitchFamily="18" charset="0"/>
                <a:cs typeface="Times New Roman" panose="02020603050405020304" pitchFamily="18" charset="0"/>
              </a:rPr>
              <a:t>Hoàn thiện chữ Nôm</a:t>
            </a:r>
            <a:r>
              <a:rPr lang="vi-VN" sz="2400" dirty="0">
                <a:latin typeface="Times New Roman" panose="02020603050405020304" pitchFamily="18" charset="0"/>
                <a:cs typeface="Times New Roman" panose="02020603050405020304" pitchFamily="18" charset="0"/>
              </a:rPr>
              <a:t>: Chữ Nôm được hoàn thiện vào cuối thế kỷ X đến thế kỷ XII.</a:t>
            </a:r>
            <a:endParaRPr lang="en-US" sz="2400" b="1" dirty="0">
              <a:solidFill>
                <a:srgbClr val="44546A">
                  <a:lumMod val="50000"/>
                </a:srgb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672281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randombar(horizontal)">
                                      <p:cBhvr>
                                        <p:cTn id="19" dur="500"/>
                                        <p:tgtEl>
                                          <p:spTgt spid="20"/>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randombar(horizontal)">
                                      <p:cBhvr>
                                        <p:cTn id="22" dur="500"/>
                                        <p:tgtEl>
                                          <p:spTgt spid="23"/>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randombar(horizontal)">
                                      <p:cBhvr>
                                        <p:cTn id="25" dur="500"/>
                                        <p:tgtEl>
                                          <p:spTgt spid="22"/>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randombar(horizontal)">
                                      <p:cBhvr>
                                        <p:cTn id="30" dur="500"/>
                                        <p:tgtEl>
                                          <p:spTgt spid="24"/>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randombar(horizontal)">
                                      <p:cBhvr>
                                        <p:cTn id="33" dur="500"/>
                                        <p:tgtEl>
                                          <p:spTgt spid="19"/>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randombar(horizontal)">
                                      <p:cBhvr>
                                        <p:cTn id="36" dur="500"/>
                                        <p:tgtEl>
                                          <p:spTgt spid="25"/>
                                        </p:tgtEl>
                                      </p:cBhvr>
                                    </p:animEffect>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grpId="0" nodeType="click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randombar(horizontal)">
                                      <p:cBhvr>
                                        <p:cTn id="41" dur="500"/>
                                        <p:tgtEl>
                                          <p:spTgt spid="21"/>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randombar(horizontal)">
                                      <p:cBhvr>
                                        <p:cTn id="44" dur="500"/>
                                        <p:tgtEl>
                                          <p:spTgt spid="18"/>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randombar(horizontal)">
                                      <p:cBhvr>
                                        <p:cTn id="47" dur="500"/>
                                        <p:tgtEl>
                                          <p:spTgt spid="26"/>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grpId="0" nodeType="click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randombar(horizontal)">
                                      <p:cBhvr>
                                        <p:cTn id="52" dur="500"/>
                                        <p:tgtEl>
                                          <p:spTgt spid="28"/>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randombar(horizontal)">
                                      <p:cBhvr>
                                        <p:cTn id="55" dur="500"/>
                                        <p:tgtEl>
                                          <p:spTgt spid="27"/>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randombar(horizontal)">
                                      <p:cBhvr>
                                        <p:cTn id="5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18" grpId="0" animBg="1"/>
      <p:bldP spid="19" grpId="0" animBg="1"/>
      <p:bldP spid="20" grpId="0" animBg="1"/>
      <p:bldP spid="21" grpId="0" animBg="1"/>
      <p:bldP spid="22" grpId="0"/>
      <p:bldP spid="23" grpId="0" animBg="1"/>
      <p:bldP spid="24" grpId="0" animBg="1"/>
      <p:bldP spid="25" grpId="0"/>
      <p:bldP spid="26" grpId="0"/>
      <p:bldP spid="27" grpId="0" animBg="1"/>
      <p:bldP spid="28" grpId="0" animBg="1"/>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75695"/>
            <a:ext cx="3990109" cy="6005945"/>
          </a:xfrm>
        </p:spPr>
      </p:pic>
      <p:sp>
        <p:nvSpPr>
          <p:cNvPr id="18" name="Rectangle 7"/>
          <p:cNvSpPr>
            <a:spLocks noChangeArrowheads="1"/>
          </p:cNvSpPr>
          <p:nvPr/>
        </p:nvSpPr>
        <p:spPr bwMode="auto">
          <a:xfrm>
            <a:off x="4900547" y="3745381"/>
            <a:ext cx="6741731" cy="1546376"/>
          </a:xfrm>
          <a:prstGeom prst="rect">
            <a:avLst/>
          </a:prstGeom>
          <a:solidFill>
            <a:srgbClr val="FDBDC7">
              <a:alpha val="24000"/>
            </a:srgbClr>
          </a:solidFill>
          <a:ln w="9525">
            <a:solidFill>
              <a:srgbClr val="EAEAEA"/>
            </a:solidFill>
            <a:miter lim="800000"/>
          </a:ln>
        </p:spPr>
        <p:txBody>
          <a:bodyPr wrap="none" lIns="89414" tIns="44706" rIns="89414" bIns="44706"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sysClr val="windowText" lastClr="000000"/>
              </a:solidFill>
              <a:effectLst/>
              <a:uLnTx/>
              <a:uFillTx/>
              <a:latin typeface="Arial"/>
              <a:ea typeface="微软雅黑" panose="020B0503020204020204" pitchFamily="34" charset="-122"/>
            </a:endParaRPr>
          </a:p>
        </p:txBody>
      </p:sp>
      <p:sp>
        <p:nvSpPr>
          <p:cNvPr id="20" name="Rectangle 19"/>
          <p:cNvSpPr>
            <a:spLocks noChangeArrowheads="1"/>
          </p:cNvSpPr>
          <p:nvPr/>
        </p:nvSpPr>
        <p:spPr bwMode="auto">
          <a:xfrm>
            <a:off x="4721436" y="1571323"/>
            <a:ext cx="6662145" cy="1741275"/>
          </a:xfrm>
          <a:prstGeom prst="rect">
            <a:avLst/>
          </a:prstGeom>
          <a:solidFill>
            <a:srgbClr val="FDBDC7">
              <a:alpha val="24000"/>
            </a:srgbClr>
          </a:solidFill>
          <a:ln w="9525">
            <a:solidFill>
              <a:srgbClr val="EAEAEA"/>
            </a:solidFill>
            <a:miter lim="800000"/>
          </a:ln>
        </p:spPr>
        <p:txBody>
          <a:bodyPr wrap="none" lIns="89414" tIns="44706" rIns="89414" bIns="44706"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sysClr val="windowText" lastClr="000000"/>
              </a:solidFill>
              <a:effectLst/>
              <a:uLnTx/>
              <a:uFillTx/>
              <a:latin typeface="Arial"/>
              <a:ea typeface="微软雅黑" panose="020B0503020204020204" pitchFamily="34" charset="-122"/>
            </a:endParaRPr>
          </a:p>
        </p:txBody>
      </p:sp>
      <p:sp>
        <p:nvSpPr>
          <p:cNvPr id="21" name="Oval 38"/>
          <p:cNvSpPr>
            <a:spLocks noChangeArrowheads="1"/>
          </p:cNvSpPr>
          <p:nvPr/>
        </p:nvSpPr>
        <p:spPr bwMode="auto">
          <a:xfrm>
            <a:off x="3840745" y="3702709"/>
            <a:ext cx="1597326" cy="1589049"/>
          </a:xfrm>
          <a:prstGeom prst="ellipse">
            <a:avLst/>
          </a:prstGeom>
          <a:solidFill>
            <a:srgbClr val="96E5D8"/>
          </a:solidFill>
          <a:ln w="19050">
            <a:noFill/>
            <a:round/>
          </a:ln>
        </p:spPr>
        <p:txBody>
          <a:bodyPr wrap="none" lIns="89414" tIns="44706" rIns="89414" bIns="44706"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599" b="0" i="0" u="none" strike="noStrike" kern="0" cap="none" spc="0" normalizeH="0" baseline="0" noProof="0" dirty="0">
              <a:ln>
                <a:noFill/>
              </a:ln>
              <a:solidFill>
                <a:prstClr val="white"/>
              </a:solidFill>
              <a:effectLst/>
              <a:uLnTx/>
              <a:uFillTx/>
              <a:latin typeface="Arial"/>
              <a:ea typeface="微软雅黑" panose="020B0503020204020204" pitchFamily="34" charset="-122"/>
            </a:endParaRPr>
          </a:p>
        </p:txBody>
      </p:sp>
      <p:sp>
        <p:nvSpPr>
          <p:cNvPr id="22" name="矩形 12"/>
          <p:cNvSpPr/>
          <p:nvPr/>
        </p:nvSpPr>
        <p:spPr>
          <a:xfrm>
            <a:off x="5104422" y="1520846"/>
            <a:ext cx="6153611" cy="1813834"/>
          </a:xfrm>
          <a:prstGeom prst="rect">
            <a:avLst/>
          </a:prstGeom>
        </p:spPr>
        <p:txBody>
          <a:bodyPr wrap="square" lIns="89414" tIns="44706" rIns="89414" bIns="44706" anchor="ctr">
            <a:spAutoFit/>
          </a:bodyPr>
          <a:lstStyle/>
          <a:p>
            <a:pPr algn="just">
              <a:defRPr/>
            </a:pPr>
            <a:r>
              <a:rPr lang="pt-BR" sz="2800" dirty="0">
                <a:latin typeface="Times New Roman" panose="02020603050405020304" pitchFamily="18" charset="0"/>
                <a:cs typeface="Times New Roman" panose="02020603050405020304" pitchFamily="18" charset="0"/>
              </a:rPr>
              <a:t>Về cách cấu tạo: chữ Nôm gồm một số chữ mượn y nguyên chữ Hán nhưng phần lớn là những chữ do người Việt tạo ra trên cơ sở chữ Hán.</a:t>
            </a:r>
            <a:endParaRPr lang="en-US" sz="2800" b="1" dirty="0">
              <a:solidFill>
                <a:srgbClr val="44546A">
                  <a:lumMod val="50000"/>
                </a:srgbClr>
              </a:solidFill>
              <a:latin typeface="Times New Roman" panose="02020603050405020304" pitchFamily="18" charset="0"/>
              <a:cs typeface="Times New Roman" panose="02020603050405020304" pitchFamily="18" charset="0"/>
            </a:endParaRPr>
          </a:p>
        </p:txBody>
      </p:sp>
      <p:sp>
        <p:nvSpPr>
          <p:cNvPr id="23" name="Oval 38"/>
          <p:cNvSpPr>
            <a:spLocks noChangeArrowheads="1"/>
          </p:cNvSpPr>
          <p:nvPr/>
        </p:nvSpPr>
        <p:spPr bwMode="auto">
          <a:xfrm>
            <a:off x="3273405" y="1366982"/>
            <a:ext cx="1879346" cy="2121563"/>
          </a:xfrm>
          <a:prstGeom prst="ellipse">
            <a:avLst/>
          </a:prstGeom>
          <a:solidFill>
            <a:srgbClr val="85C2F8"/>
          </a:solidFill>
          <a:ln w="19050">
            <a:noFill/>
            <a:round/>
          </a:ln>
        </p:spPr>
        <p:txBody>
          <a:bodyPr wrap="none" lIns="89414" tIns="44706" rIns="89414" bIns="44706"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599" b="0" i="0" u="none" strike="noStrike" kern="0" cap="none" spc="0" normalizeH="0" baseline="0" noProof="0" dirty="0">
              <a:ln>
                <a:noFill/>
              </a:ln>
              <a:solidFill>
                <a:prstClr val="white"/>
              </a:solidFill>
              <a:effectLst/>
              <a:uLnTx/>
              <a:uFillTx/>
              <a:latin typeface="Arial"/>
              <a:ea typeface="微软雅黑" panose="020B0503020204020204" pitchFamily="34" charset="-122"/>
            </a:endParaRPr>
          </a:p>
        </p:txBody>
      </p:sp>
      <p:sp>
        <p:nvSpPr>
          <p:cNvPr id="26" name="矩形 18"/>
          <p:cNvSpPr/>
          <p:nvPr/>
        </p:nvSpPr>
        <p:spPr>
          <a:xfrm>
            <a:off x="5532582" y="3919359"/>
            <a:ext cx="6024159" cy="952060"/>
          </a:xfrm>
          <a:prstGeom prst="rect">
            <a:avLst/>
          </a:prstGeom>
        </p:spPr>
        <p:txBody>
          <a:bodyPr wrap="square" lIns="89414" tIns="44706" rIns="89414" bIns="44706" anchor="ctr">
            <a:spAutoFit/>
          </a:bodyPr>
          <a:lstStyle/>
          <a:p>
            <a:pPr algn="just">
              <a:defRPr/>
            </a:pPr>
            <a:r>
              <a:rPr lang="pt-BR" sz="2800" dirty="0">
                <a:latin typeface="Times New Roman" panose="02020603050405020304" pitchFamily="18" charset="0"/>
                <a:cs typeface="Times New Roman" panose="02020603050405020304" pitchFamily="18" charset="0"/>
              </a:rPr>
              <a:t>Hạn chế lớn nhất là khó học vì phải biết chữ Hán mới học được.</a:t>
            </a:r>
            <a:endParaRPr lang="en-US" sz="2800" b="1" dirty="0">
              <a:solidFill>
                <a:srgbClr val="44546A">
                  <a:lumMod val="50000"/>
                </a:srgbClr>
              </a:solidFill>
              <a:latin typeface="Times New Roman" panose="02020603050405020304" pitchFamily="18" charset="0"/>
              <a:cs typeface="Times New Roman" panose="02020603050405020304" pitchFamily="18" charset="0"/>
            </a:endParaRPr>
          </a:p>
        </p:txBody>
      </p:sp>
      <p:grpSp>
        <p:nvGrpSpPr>
          <p:cNvPr id="45" name="组合 44">
            <a:extLst>
              <a:ext uri="{FF2B5EF4-FFF2-40B4-BE49-F238E27FC236}">
                <a16:creationId xmlns:a16="http://schemas.microsoft.com/office/drawing/2014/main" id="{5FD8C6BD-EA60-4DF2-A8DB-33B70553AA4F}"/>
              </a:ext>
            </a:extLst>
          </p:cNvPr>
          <p:cNvGrpSpPr/>
          <p:nvPr/>
        </p:nvGrpSpPr>
        <p:grpSpPr>
          <a:xfrm>
            <a:off x="298981" y="1083371"/>
            <a:ext cx="3082171" cy="5212432"/>
            <a:chOff x="3784479" y="941411"/>
            <a:chExt cx="1760338" cy="3563314"/>
          </a:xfrm>
        </p:grpSpPr>
        <p:sp>
          <p:nvSpPr>
            <p:cNvPr id="46" name="îṥļîḑé-Freeform: Shape 3">
              <a:extLst>
                <a:ext uri="{FF2B5EF4-FFF2-40B4-BE49-F238E27FC236}">
                  <a16:creationId xmlns:a16="http://schemas.microsoft.com/office/drawing/2014/main" id="{118205E4-0ABE-4EE9-8812-36A0A68051FE}"/>
                </a:ext>
              </a:extLst>
            </p:cNvPr>
            <p:cNvSpPr>
              <a:spLocks/>
            </p:cNvSpPr>
            <p:nvPr/>
          </p:nvSpPr>
          <p:spPr bwMode="auto">
            <a:xfrm>
              <a:off x="4406040" y="3631848"/>
              <a:ext cx="126781" cy="488048"/>
            </a:xfrm>
            <a:custGeom>
              <a:avLst/>
              <a:gdLst>
                <a:gd name="T0" fmla="*/ 32 w 65"/>
                <a:gd name="T1" fmla="*/ 0 h 251"/>
                <a:gd name="T2" fmla="*/ 0 w 65"/>
                <a:gd name="T3" fmla="*/ 33 h 251"/>
                <a:gd name="T4" fmla="*/ 32 w 65"/>
                <a:gd name="T5" fmla="*/ 251 h 251"/>
                <a:gd name="T6" fmla="*/ 65 w 65"/>
                <a:gd name="T7" fmla="*/ 33 h 251"/>
                <a:gd name="T8" fmla="*/ 32 w 65"/>
                <a:gd name="T9" fmla="*/ 0 h 251"/>
              </a:gdLst>
              <a:ahLst/>
              <a:cxnLst>
                <a:cxn ang="0">
                  <a:pos x="T0" y="T1"/>
                </a:cxn>
                <a:cxn ang="0">
                  <a:pos x="T2" y="T3"/>
                </a:cxn>
                <a:cxn ang="0">
                  <a:pos x="T4" y="T5"/>
                </a:cxn>
                <a:cxn ang="0">
                  <a:pos x="T6" y="T7"/>
                </a:cxn>
                <a:cxn ang="0">
                  <a:pos x="T8" y="T9"/>
                </a:cxn>
              </a:cxnLst>
              <a:rect l="0" t="0" r="r" b="b"/>
              <a:pathLst>
                <a:path w="65" h="251">
                  <a:moveTo>
                    <a:pt x="32" y="0"/>
                  </a:moveTo>
                  <a:cubicBezTo>
                    <a:pt x="14" y="0"/>
                    <a:pt x="0" y="15"/>
                    <a:pt x="0" y="33"/>
                  </a:cubicBezTo>
                  <a:cubicBezTo>
                    <a:pt x="0" y="51"/>
                    <a:pt x="32" y="251"/>
                    <a:pt x="32" y="251"/>
                  </a:cubicBezTo>
                  <a:cubicBezTo>
                    <a:pt x="32" y="251"/>
                    <a:pt x="65" y="51"/>
                    <a:pt x="65" y="33"/>
                  </a:cubicBezTo>
                  <a:cubicBezTo>
                    <a:pt x="65" y="15"/>
                    <a:pt x="50" y="0"/>
                    <a:pt x="32" y="0"/>
                  </a:cubicBezTo>
                </a:path>
              </a:pathLst>
            </a:custGeom>
            <a:solidFill>
              <a:srgbClr val="FEE680">
                <a:lumMod val="60000"/>
                <a:lumOff val="40000"/>
              </a:srgbClr>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47" name="îṥļîḑé-Freeform: Shape 4">
              <a:extLst>
                <a:ext uri="{FF2B5EF4-FFF2-40B4-BE49-F238E27FC236}">
                  <a16:creationId xmlns:a16="http://schemas.microsoft.com/office/drawing/2014/main" id="{89D8C831-59AD-4615-B0B3-9DFFB8569BAF}"/>
                </a:ext>
              </a:extLst>
            </p:cNvPr>
            <p:cNvSpPr>
              <a:spLocks/>
            </p:cNvSpPr>
            <p:nvPr/>
          </p:nvSpPr>
          <p:spPr bwMode="auto">
            <a:xfrm>
              <a:off x="4599014" y="4016677"/>
              <a:ext cx="125658" cy="488048"/>
            </a:xfrm>
            <a:custGeom>
              <a:avLst/>
              <a:gdLst>
                <a:gd name="T0" fmla="*/ 33 w 65"/>
                <a:gd name="T1" fmla="*/ 0 h 251"/>
                <a:gd name="T2" fmla="*/ 0 w 65"/>
                <a:gd name="T3" fmla="*/ 33 h 251"/>
                <a:gd name="T4" fmla="*/ 33 w 65"/>
                <a:gd name="T5" fmla="*/ 251 h 251"/>
                <a:gd name="T6" fmla="*/ 65 w 65"/>
                <a:gd name="T7" fmla="*/ 33 h 251"/>
                <a:gd name="T8" fmla="*/ 33 w 65"/>
                <a:gd name="T9" fmla="*/ 0 h 251"/>
              </a:gdLst>
              <a:ahLst/>
              <a:cxnLst>
                <a:cxn ang="0">
                  <a:pos x="T0" y="T1"/>
                </a:cxn>
                <a:cxn ang="0">
                  <a:pos x="T2" y="T3"/>
                </a:cxn>
                <a:cxn ang="0">
                  <a:pos x="T4" y="T5"/>
                </a:cxn>
                <a:cxn ang="0">
                  <a:pos x="T6" y="T7"/>
                </a:cxn>
                <a:cxn ang="0">
                  <a:pos x="T8" y="T9"/>
                </a:cxn>
              </a:cxnLst>
              <a:rect l="0" t="0" r="r" b="b"/>
              <a:pathLst>
                <a:path w="65" h="251">
                  <a:moveTo>
                    <a:pt x="33" y="0"/>
                  </a:moveTo>
                  <a:cubicBezTo>
                    <a:pt x="15" y="0"/>
                    <a:pt x="0" y="15"/>
                    <a:pt x="0" y="33"/>
                  </a:cubicBezTo>
                  <a:cubicBezTo>
                    <a:pt x="0" y="51"/>
                    <a:pt x="33" y="251"/>
                    <a:pt x="33" y="251"/>
                  </a:cubicBezTo>
                  <a:cubicBezTo>
                    <a:pt x="33" y="251"/>
                    <a:pt x="65" y="51"/>
                    <a:pt x="65" y="33"/>
                  </a:cubicBezTo>
                  <a:cubicBezTo>
                    <a:pt x="65" y="15"/>
                    <a:pt x="51" y="0"/>
                    <a:pt x="33" y="0"/>
                  </a:cubicBezTo>
                </a:path>
              </a:pathLst>
            </a:custGeom>
            <a:solidFill>
              <a:srgbClr val="FEE680"/>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48" name="îṥļîḑé-Freeform: Shape 5">
              <a:extLst>
                <a:ext uri="{FF2B5EF4-FFF2-40B4-BE49-F238E27FC236}">
                  <a16:creationId xmlns:a16="http://schemas.microsoft.com/office/drawing/2014/main" id="{C953DCB6-B0D9-4B43-82E0-72466FA88FBC}"/>
                </a:ext>
              </a:extLst>
            </p:cNvPr>
            <p:cNvSpPr>
              <a:spLocks/>
            </p:cNvSpPr>
            <p:nvPr/>
          </p:nvSpPr>
          <p:spPr bwMode="auto">
            <a:xfrm>
              <a:off x="4800967" y="3695799"/>
              <a:ext cx="126781" cy="485804"/>
            </a:xfrm>
            <a:custGeom>
              <a:avLst/>
              <a:gdLst>
                <a:gd name="T0" fmla="*/ 33 w 65"/>
                <a:gd name="T1" fmla="*/ 0 h 250"/>
                <a:gd name="T2" fmla="*/ 0 w 65"/>
                <a:gd name="T3" fmla="*/ 32 h 250"/>
                <a:gd name="T4" fmla="*/ 33 w 65"/>
                <a:gd name="T5" fmla="*/ 250 h 250"/>
                <a:gd name="T6" fmla="*/ 65 w 65"/>
                <a:gd name="T7" fmla="*/ 32 h 250"/>
                <a:gd name="T8" fmla="*/ 33 w 65"/>
                <a:gd name="T9" fmla="*/ 0 h 250"/>
              </a:gdLst>
              <a:ahLst/>
              <a:cxnLst>
                <a:cxn ang="0">
                  <a:pos x="T0" y="T1"/>
                </a:cxn>
                <a:cxn ang="0">
                  <a:pos x="T2" y="T3"/>
                </a:cxn>
                <a:cxn ang="0">
                  <a:pos x="T4" y="T5"/>
                </a:cxn>
                <a:cxn ang="0">
                  <a:pos x="T6" y="T7"/>
                </a:cxn>
                <a:cxn ang="0">
                  <a:pos x="T8" y="T9"/>
                </a:cxn>
              </a:cxnLst>
              <a:rect l="0" t="0" r="r" b="b"/>
              <a:pathLst>
                <a:path w="65" h="250">
                  <a:moveTo>
                    <a:pt x="33" y="0"/>
                  </a:moveTo>
                  <a:cubicBezTo>
                    <a:pt x="15" y="0"/>
                    <a:pt x="0" y="14"/>
                    <a:pt x="0" y="32"/>
                  </a:cubicBezTo>
                  <a:cubicBezTo>
                    <a:pt x="0" y="50"/>
                    <a:pt x="33" y="250"/>
                    <a:pt x="33" y="250"/>
                  </a:cubicBezTo>
                  <a:cubicBezTo>
                    <a:pt x="33" y="250"/>
                    <a:pt x="65" y="50"/>
                    <a:pt x="65" y="32"/>
                  </a:cubicBezTo>
                  <a:cubicBezTo>
                    <a:pt x="65" y="14"/>
                    <a:pt x="51" y="0"/>
                    <a:pt x="33" y="0"/>
                  </a:cubicBezTo>
                </a:path>
              </a:pathLst>
            </a:custGeom>
            <a:solidFill>
              <a:srgbClr val="FEE680"/>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grpSp>
          <p:nvGrpSpPr>
            <p:cNvPr id="49" name="Group 6">
              <a:extLst>
                <a:ext uri="{FF2B5EF4-FFF2-40B4-BE49-F238E27FC236}">
                  <a16:creationId xmlns:a16="http://schemas.microsoft.com/office/drawing/2014/main" id="{B6F52E6F-E213-42A0-AE06-6BE18E6D0BD1}"/>
                </a:ext>
              </a:extLst>
            </p:cNvPr>
            <p:cNvGrpSpPr/>
            <p:nvPr/>
          </p:nvGrpSpPr>
          <p:grpSpPr>
            <a:xfrm>
              <a:off x="3784479" y="941411"/>
              <a:ext cx="1760338" cy="2991111"/>
              <a:chOff x="4892675" y="1532964"/>
              <a:chExt cx="2490788" cy="4232276"/>
            </a:xfrm>
          </p:grpSpPr>
          <p:sp>
            <p:nvSpPr>
              <p:cNvPr id="50" name="îṥļîḑé-Rectangle 7">
                <a:extLst>
                  <a:ext uri="{FF2B5EF4-FFF2-40B4-BE49-F238E27FC236}">
                    <a16:creationId xmlns:a16="http://schemas.microsoft.com/office/drawing/2014/main" id="{FE4B3294-7CC7-4645-B178-41F7ED28AB1D}"/>
                  </a:ext>
                </a:extLst>
              </p:cNvPr>
              <p:cNvSpPr>
                <a:spLocks/>
              </p:cNvSpPr>
              <p:nvPr/>
            </p:nvSpPr>
            <p:spPr bwMode="auto">
              <a:xfrm>
                <a:off x="5783263" y="5054039"/>
                <a:ext cx="709613" cy="236538"/>
              </a:xfrm>
              <a:prstGeom prst="rect">
                <a:avLst/>
              </a:prstGeom>
              <a:solidFill>
                <a:sysClr val="window" lastClr="FFFFFF">
                  <a:lumMod val="85000"/>
                </a:sysClr>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51" name="îṥļîḑé-Rectangle 8">
                <a:extLst>
                  <a:ext uri="{FF2B5EF4-FFF2-40B4-BE49-F238E27FC236}">
                    <a16:creationId xmlns:a16="http://schemas.microsoft.com/office/drawing/2014/main" id="{6C4F09A9-D9E7-4855-9718-9F99F0A439D9}"/>
                  </a:ext>
                </a:extLst>
              </p:cNvPr>
              <p:cNvSpPr>
                <a:spLocks/>
              </p:cNvSpPr>
              <p:nvPr/>
            </p:nvSpPr>
            <p:spPr bwMode="auto">
              <a:xfrm>
                <a:off x="5783263" y="5054039"/>
                <a:ext cx="355600" cy="236538"/>
              </a:xfrm>
              <a:prstGeom prst="rect">
                <a:avLst/>
              </a:prstGeom>
              <a:solidFill>
                <a:sysClr val="window" lastClr="FFFFFF">
                  <a:lumMod val="95000"/>
                </a:sysClr>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52" name="îṥļîḑé-Freeform: Shape 9">
                <a:extLst>
                  <a:ext uri="{FF2B5EF4-FFF2-40B4-BE49-F238E27FC236}">
                    <a16:creationId xmlns:a16="http://schemas.microsoft.com/office/drawing/2014/main" id="{AD42D306-2C3A-4276-8F8B-B5581CCF3BCE}"/>
                  </a:ext>
                </a:extLst>
              </p:cNvPr>
              <p:cNvSpPr>
                <a:spLocks/>
              </p:cNvSpPr>
              <p:nvPr/>
            </p:nvSpPr>
            <p:spPr bwMode="auto">
              <a:xfrm>
                <a:off x="4892675" y="4066614"/>
                <a:ext cx="2490788" cy="1693863"/>
              </a:xfrm>
              <a:custGeom>
                <a:avLst/>
                <a:gdLst>
                  <a:gd name="T0" fmla="*/ 452 w 904"/>
                  <a:gd name="T1" fmla="*/ 329 h 616"/>
                  <a:gd name="T2" fmla="*/ 873 w 904"/>
                  <a:gd name="T3" fmla="*/ 616 h 616"/>
                  <a:gd name="T4" fmla="*/ 904 w 904"/>
                  <a:gd name="T5" fmla="*/ 452 h 616"/>
                  <a:gd name="T6" fmla="*/ 452 w 904"/>
                  <a:gd name="T7" fmla="*/ 0 h 616"/>
                  <a:gd name="T8" fmla="*/ 0 w 904"/>
                  <a:gd name="T9" fmla="*/ 452 h 616"/>
                  <a:gd name="T10" fmla="*/ 31 w 904"/>
                  <a:gd name="T11" fmla="*/ 616 h 616"/>
                  <a:gd name="T12" fmla="*/ 452 w 904"/>
                  <a:gd name="T13" fmla="*/ 329 h 616"/>
                </a:gdLst>
                <a:ahLst/>
                <a:cxnLst>
                  <a:cxn ang="0">
                    <a:pos x="T0" y="T1"/>
                  </a:cxn>
                  <a:cxn ang="0">
                    <a:pos x="T2" y="T3"/>
                  </a:cxn>
                  <a:cxn ang="0">
                    <a:pos x="T4" y="T5"/>
                  </a:cxn>
                  <a:cxn ang="0">
                    <a:pos x="T6" y="T7"/>
                  </a:cxn>
                  <a:cxn ang="0">
                    <a:pos x="T8" y="T9"/>
                  </a:cxn>
                  <a:cxn ang="0">
                    <a:pos x="T10" y="T11"/>
                  </a:cxn>
                  <a:cxn ang="0">
                    <a:pos x="T12" y="T13"/>
                  </a:cxn>
                </a:cxnLst>
                <a:rect l="0" t="0" r="r" b="b"/>
                <a:pathLst>
                  <a:path w="904" h="616">
                    <a:moveTo>
                      <a:pt x="452" y="329"/>
                    </a:moveTo>
                    <a:cubicBezTo>
                      <a:pt x="644" y="329"/>
                      <a:pt x="807" y="448"/>
                      <a:pt x="873" y="616"/>
                    </a:cubicBezTo>
                    <a:cubicBezTo>
                      <a:pt x="893" y="566"/>
                      <a:pt x="904" y="510"/>
                      <a:pt x="904" y="452"/>
                    </a:cubicBezTo>
                    <a:cubicBezTo>
                      <a:pt x="904" y="203"/>
                      <a:pt x="702" y="0"/>
                      <a:pt x="452" y="0"/>
                    </a:cubicBezTo>
                    <a:cubicBezTo>
                      <a:pt x="203" y="0"/>
                      <a:pt x="0" y="203"/>
                      <a:pt x="0" y="452"/>
                    </a:cubicBezTo>
                    <a:cubicBezTo>
                      <a:pt x="0" y="510"/>
                      <a:pt x="11" y="566"/>
                      <a:pt x="31" y="616"/>
                    </a:cubicBezTo>
                    <a:cubicBezTo>
                      <a:pt x="97" y="448"/>
                      <a:pt x="260" y="329"/>
                      <a:pt x="452" y="329"/>
                    </a:cubicBezTo>
                    <a:close/>
                  </a:path>
                </a:pathLst>
              </a:custGeom>
              <a:solidFill>
                <a:srgbClr val="FEE680">
                  <a:lumMod val="60000"/>
                  <a:lumOff val="40000"/>
                </a:srgbClr>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53" name="îṥļîḑé-Freeform: Shape 10">
                <a:extLst>
                  <a:ext uri="{FF2B5EF4-FFF2-40B4-BE49-F238E27FC236}">
                    <a16:creationId xmlns:a16="http://schemas.microsoft.com/office/drawing/2014/main" id="{4468EC02-C2B0-4479-9D53-12159FB2C78E}"/>
                  </a:ext>
                </a:extLst>
              </p:cNvPr>
              <p:cNvSpPr>
                <a:spLocks/>
              </p:cNvSpPr>
              <p:nvPr/>
            </p:nvSpPr>
            <p:spPr bwMode="auto">
              <a:xfrm>
                <a:off x="6454775" y="4107889"/>
                <a:ext cx="928688" cy="1652588"/>
              </a:xfrm>
              <a:custGeom>
                <a:avLst/>
                <a:gdLst>
                  <a:gd name="T0" fmla="*/ 0 w 337"/>
                  <a:gd name="T1" fmla="*/ 0 h 601"/>
                  <a:gd name="T2" fmla="*/ 0 w 337"/>
                  <a:gd name="T3" fmla="*/ 329 h 601"/>
                  <a:gd name="T4" fmla="*/ 306 w 337"/>
                  <a:gd name="T5" fmla="*/ 601 h 601"/>
                  <a:gd name="T6" fmla="*/ 337 w 337"/>
                  <a:gd name="T7" fmla="*/ 437 h 601"/>
                  <a:gd name="T8" fmla="*/ 0 w 337"/>
                  <a:gd name="T9" fmla="*/ 0 h 601"/>
                </a:gdLst>
                <a:ahLst/>
                <a:cxnLst>
                  <a:cxn ang="0">
                    <a:pos x="T0" y="T1"/>
                  </a:cxn>
                  <a:cxn ang="0">
                    <a:pos x="T2" y="T3"/>
                  </a:cxn>
                  <a:cxn ang="0">
                    <a:pos x="T4" y="T5"/>
                  </a:cxn>
                  <a:cxn ang="0">
                    <a:pos x="T6" y="T7"/>
                  </a:cxn>
                  <a:cxn ang="0">
                    <a:pos x="T8" y="T9"/>
                  </a:cxn>
                </a:cxnLst>
                <a:rect l="0" t="0" r="r" b="b"/>
                <a:pathLst>
                  <a:path w="337" h="601">
                    <a:moveTo>
                      <a:pt x="0" y="0"/>
                    </a:moveTo>
                    <a:cubicBezTo>
                      <a:pt x="0" y="329"/>
                      <a:pt x="0" y="329"/>
                      <a:pt x="0" y="329"/>
                    </a:cubicBezTo>
                    <a:cubicBezTo>
                      <a:pt x="140" y="366"/>
                      <a:pt x="254" y="468"/>
                      <a:pt x="306" y="601"/>
                    </a:cubicBezTo>
                    <a:cubicBezTo>
                      <a:pt x="326" y="551"/>
                      <a:pt x="337" y="495"/>
                      <a:pt x="337" y="437"/>
                    </a:cubicBezTo>
                    <a:cubicBezTo>
                      <a:pt x="337" y="228"/>
                      <a:pt x="194" y="51"/>
                      <a:pt x="0" y="0"/>
                    </a:cubicBezTo>
                    <a:close/>
                  </a:path>
                </a:pathLst>
              </a:custGeom>
              <a:solidFill>
                <a:srgbClr val="FEE680"/>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54" name="îṥļîḑé-Freeform: Shape 11">
                <a:extLst>
                  <a:ext uri="{FF2B5EF4-FFF2-40B4-BE49-F238E27FC236}">
                    <a16:creationId xmlns:a16="http://schemas.microsoft.com/office/drawing/2014/main" id="{8C1CF87B-8C5C-4020-97FE-C4BEDEF68E5A}"/>
                  </a:ext>
                </a:extLst>
              </p:cNvPr>
              <p:cNvSpPr>
                <a:spLocks/>
              </p:cNvSpPr>
              <p:nvPr/>
            </p:nvSpPr>
            <p:spPr bwMode="auto">
              <a:xfrm>
                <a:off x="5368925" y="1532964"/>
                <a:ext cx="1538288" cy="3667125"/>
              </a:xfrm>
              <a:custGeom>
                <a:avLst/>
                <a:gdLst>
                  <a:gd name="T0" fmla="*/ 279 w 558"/>
                  <a:gd name="T1" fmla="*/ 1309 h 1333"/>
                  <a:gd name="T2" fmla="*/ 438 w 558"/>
                  <a:gd name="T3" fmla="*/ 1333 h 1333"/>
                  <a:gd name="T4" fmla="*/ 558 w 558"/>
                  <a:gd name="T5" fmla="*/ 774 h 1333"/>
                  <a:gd name="T6" fmla="*/ 279 w 558"/>
                  <a:gd name="T7" fmla="*/ 0 h 1333"/>
                  <a:gd name="T8" fmla="*/ 0 w 558"/>
                  <a:gd name="T9" fmla="*/ 774 h 1333"/>
                  <a:gd name="T10" fmla="*/ 120 w 558"/>
                  <a:gd name="T11" fmla="*/ 1333 h 1333"/>
                  <a:gd name="T12" fmla="*/ 279 w 558"/>
                  <a:gd name="T13" fmla="*/ 1309 h 1333"/>
                </a:gdLst>
                <a:ahLst/>
                <a:cxnLst>
                  <a:cxn ang="0">
                    <a:pos x="T0" y="T1"/>
                  </a:cxn>
                  <a:cxn ang="0">
                    <a:pos x="T2" y="T3"/>
                  </a:cxn>
                  <a:cxn ang="0">
                    <a:pos x="T4" y="T5"/>
                  </a:cxn>
                  <a:cxn ang="0">
                    <a:pos x="T6" y="T7"/>
                  </a:cxn>
                  <a:cxn ang="0">
                    <a:pos x="T8" y="T9"/>
                  </a:cxn>
                  <a:cxn ang="0">
                    <a:pos x="T10" y="T11"/>
                  </a:cxn>
                  <a:cxn ang="0">
                    <a:pos x="T12" y="T13"/>
                  </a:cxn>
                </a:cxnLst>
                <a:rect l="0" t="0" r="r" b="b"/>
                <a:pathLst>
                  <a:path w="558" h="1333">
                    <a:moveTo>
                      <a:pt x="279" y="1309"/>
                    </a:moveTo>
                    <a:cubicBezTo>
                      <a:pt x="335" y="1309"/>
                      <a:pt x="388" y="1317"/>
                      <a:pt x="438" y="1333"/>
                    </a:cubicBezTo>
                    <a:cubicBezTo>
                      <a:pt x="513" y="1182"/>
                      <a:pt x="558" y="987"/>
                      <a:pt x="558" y="774"/>
                    </a:cubicBezTo>
                    <a:cubicBezTo>
                      <a:pt x="558" y="436"/>
                      <a:pt x="445" y="143"/>
                      <a:pt x="279" y="0"/>
                    </a:cubicBezTo>
                    <a:cubicBezTo>
                      <a:pt x="113" y="143"/>
                      <a:pt x="0" y="436"/>
                      <a:pt x="0" y="774"/>
                    </a:cubicBezTo>
                    <a:cubicBezTo>
                      <a:pt x="0" y="987"/>
                      <a:pt x="45" y="1182"/>
                      <a:pt x="120" y="1333"/>
                    </a:cubicBezTo>
                    <a:cubicBezTo>
                      <a:pt x="170" y="1317"/>
                      <a:pt x="223" y="1309"/>
                      <a:pt x="279" y="1309"/>
                    </a:cubicBezTo>
                    <a:close/>
                  </a:path>
                </a:pathLst>
              </a:custGeom>
              <a:solidFill>
                <a:srgbClr val="BE8BE2">
                  <a:lumMod val="60000"/>
                  <a:lumOff val="40000"/>
                </a:srgbClr>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55" name="îṥļîḑé-Freeform: Shape 12">
                <a:extLst>
                  <a:ext uri="{FF2B5EF4-FFF2-40B4-BE49-F238E27FC236}">
                    <a16:creationId xmlns:a16="http://schemas.microsoft.com/office/drawing/2014/main" id="{5D1A28F1-DE3F-48F1-8339-E15B67FB0D6C}"/>
                  </a:ext>
                </a:extLst>
              </p:cNvPr>
              <p:cNvSpPr>
                <a:spLocks/>
              </p:cNvSpPr>
              <p:nvPr/>
            </p:nvSpPr>
            <p:spPr bwMode="auto">
              <a:xfrm>
                <a:off x="6132513" y="1532964"/>
                <a:ext cx="774700" cy="3667125"/>
              </a:xfrm>
              <a:custGeom>
                <a:avLst/>
                <a:gdLst>
                  <a:gd name="T0" fmla="*/ 2 w 281"/>
                  <a:gd name="T1" fmla="*/ 0 h 1333"/>
                  <a:gd name="T2" fmla="*/ 0 w 281"/>
                  <a:gd name="T3" fmla="*/ 1 h 1333"/>
                  <a:gd name="T4" fmla="*/ 0 w 281"/>
                  <a:gd name="T5" fmla="*/ 1309 h 1333"/>
                  <a:gd name="T6" fmla="*/ 2 w 281"/>
                  <a:gd name="T7" fmla="*/ 1309 h 1333"/>
                  <a:gd name="T8" fmla="*/ 161 w 281"/>
                  <a:gd name="T9" fmla="*/ 1333 h 1333"/>
                  <a:gd name="T10" fmla="*/ 281 w 281"/>
                  <a:gd name="T11" fmla="*/ 774 h 1333"/>
                  <a:gd name="T12" fmla="*/ 2 w 281"/>
                  <a:gd name="T13" fmla="*/ 0 h 1333"/>
                </a:gdLst>
                <a:ahLst/>
                <a:cxnLst>
                  <a:cxn ang="0">
                    <a:pos x="T0" y="T1"/>
                  </a:cxn>
                  <a:cxn ang="0">
                    <a:pos x="T2" y="T3"/>
                  </a:cxn>
                  <a:cxn ang="0">
                    <a:pos x="T4" y="T5"/>
                  </a:cxn>
                  <a:cxn ang="0">
                    <a:pos x="T6" y="T7"/>
                  </a:cxn>
                  <a:cxn ang="0">
                    <a:pos x="T8" y="T9"/>
                  </a:cxn>
                  <a:cxn ang="0">
                    <a:pos x="T10" y="T11"/>
                  </a:cxn>
                  <a:cxn ang="0">
                    <a:pos x="T12" y="T13"/>
                  </a:cxn>
                </a:cxnLst>
                <a:rect l="0" t="0" r="r" b="b"/>
                <a:pathLst>
                  <a:path w="281" h="1333">
                    <a:moveTo>
                      <a:pt x="2" y="0"/>
                    </a:moveTo>
                    <a:cubicBezTo>
                      <a:pt x="1" y="0"/>
                      <a:pt x="1" y="1"/>
                      <a:pt x="0" y="1"/>
                    </a:cubicBezTo>
                    <a:cubicBezTo>
                      <a:pt x="0" y="1309"/>
                      <a:pt x="0" y="1309"/>
                      <a:pt x="0" y="1309"/>
                    </a:cubicBezTo>
                    <a:cubicBezTo>
                      <a:pt x="1" y="1309"/>
                      <a:pt x="1" y="1309"/>
                      <a:pt x="2" y="1309"/>
                    </a:cubicBezTo>
                    <a:cubicBezTo>
                      <a:pt x="58" y="1309"/>
                      <a:pt x="111" y="1317"/>
                      <a:pt x="161" y="1333"/>
                    </a:cubicBezTo>
                    <a:cubicBezTo>
                      <a:pt x="236" y="1182"/>
                      <a:pt x="281" y="987"/>
                      <a:pt x="281" y="774"/>
                    </a:cubicBezTo>
                    <a:cubicBezTo>
                      <a:pt x="281" y="436"/>
                      <a:pt x="168" y="143"/>
                      <a:pt x="2" y="0"/>
                    </a:cubicBezTo>
                    <a:close/>
                  </a:path>
                </a:pathLst>
              </a:custGeom>
              <a:solidFill>
                <a:srgbClr val="BE8BE2"/>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56" name="îṥļîḑé-Freeform: Shape 13">
                <a:extLst>
                  <a:ext uri="{FF2B5EF4-FFF2-40B4-BE49-F238E27FC236}">
                    <a16:creationId xmlns:a16="http://schemas.microsoft.com/office/drawing/2014/main" id="{82B99E44-1836-4519-A032-092E9D257E1B}"/>
                  </a:ext>
                </a:extLst>
              </p:cNvPr>
              <p:cNvSpPr>
                <a:spLocks/>
              </p:cNvSpPr>
              <p:nvPr/>
            </p:nvSpPr>
            <p:spPr bwMode="auto">
              <a:xfrm>
                <a:off x="5570538" y="1532964"/>
                <a:ext cx="1135063" cy="900113"/>
              </a:xfrm>
              <a:custGeom>
                <a:avLst/>
                <a:gdLst>
                  <a:gd name="T0" fmla="*/ 206 w 412"/>
                  <a:gd name="T1" fmla="*/ 320 h 327"/>
                  <a:gd name="T2" fmla="*/ 412 w 412"/>
                  <a:gd name="T3" fmla="*/ 327 h 327"/>
                  <a:gd name="T4" fmla="*/ 206 w 412"/>
                  <a:gd name="T5" fmla="*/ 0 h 327"/>
                  <a:gd name="T6" fmla="*/ 0 w 412"/>
                  <a:gd name="T7" fmla="*/ 327 h 327"/>
                  <a:gd name="T8" fmla="*/ 206 w 412"/>
                  <a:gd name="T9" fmla="*/ 320 h 327"/>
                </a:gdLst>
                <a:ahLst/>
                <a:cxnLst>
                  <a:cxn ang="0">
                    <a:pos x="T0" y="T1"/>
                  </a:cxn>
                  <a:cxn ang="0">
                    <a:pos x="T2" y="T3"/>
                  </a:cxn>
                  <a:cxn ang="0">
                    <a:pos x="T4" y="T5"/>
                  </a:cxn>
                  <a:cxn ang="0">
                    <a:pos x="T6" y="T7"/>
                  </a:cxn>
                  <a:cxn ang="0">
                    <a:pos x="T8" y="T9"/>
                  </a:cxn>
                </a:cxnLst>
                <a:rect l="0" t="0" r="r" b="b"/>
                <a:pathLst>
                  <a:path w="412" h="327">
                    <a:moveTo>
                      <a:pt x="206" y="320"/>
                    </a:moveTo>
                    <a:cubicBezTo>
                      <a:pt x="276" y="320"/>
                      <a:pt x="345" y="322"/>
                      <a:pt x="412" y="327"/>
                    </a:cubicBezTo>
                    <a:cubicBezTo>
                      <a:pt x="363" y="188"/>
                      <a:pt x="291" y="74"/>
                      <a:pt x="206" y="0"/>
                    </a:cubicBezTo>
                    <a:cubicBezTo>
                      <a:pt x="121" y="74"/>
                      <a:pt x="49" y="188"/>
                      <a:pt x="0" y="327"/>
                    </a:cubicBezTo>
                    <a:cubicBezTo>
                      <a:pt x="67" y="322"/>
                      <a:pt x="136" y="320"/>
                      <a:pt x="206" y="320"/>
                    </a:cubicBezTo>
                    <a:close/>
                  </a:path>
                </a:pathLst>
              </a:custGeom>
              <a:solidFill>
                <a:srgbClr val="85C2F8">
                  <a:lumMod val="60000"/>
                  <a:lumOff val="40000"/>
                </a:srgbClr>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57" name="îṥļîḑé-Freeform: Shape 14">
                <a:extLst>
                  <a:ext uri="{FF2B5EF4-FFF2-40B4-BE49-F238E27FC236}">
                    <a16:creationId xmlns:a16="http://schemas.microsoft.com/office/drawing/2014/main" id="{92E25772-6568-4295-B23B-95A838D16001}"/>
                  </a:ext>
                </a:extLst>
              </p:cNvPr>
              <p:cNvSpPr>
                <a:spLocks/>
              </p:cNvSpPr>
              <p:nvPr/>
            </p:nvSpPr>
            <p:spPr bwMode="auto">
              <a:xfrm>
                <a:off x="6132513" y="1532964"/>
                <a:ext cx="573088" cy="900113"/>
              </a:xfrm>
              <a:custGeom>
                <a:avLst/>
                <a:gdLst>
                  <a:gd name="T0" fmla="*/ 0 w 208"/>
                  <a:gd name="T1" fmla="*/ 1 h 327"/>
                  <a:gd name="T2" fmla="*/ 0 w 208"/>
                  <a:gd name="T3" fmla="*/ 320 h 327"/>
                  <a:gd name="T4" fmla="*/ 2 w 208"/>
                  <a:gd name="T5" fmla="*/ 320 h 327"/>
                  <a:gd name="T6" fmla="*/ 208 w 208"/>
                  <a:gd name="T7" fmla="*/ 327 h 327"/>
                  <a:gd name="T8" fmla="*/ 2 w 208"/>
                  <a:gd name="T9" fmla="*/ 0 h 327"/>
                  <a:gd name="T10" fmla="*/ 0 w 208"/>
                  <a:gd name="T11" fmla="*/ 1 h 327"/>
                </a:gdLst>
                <a:ahLst/>
                <a:cxnLst>
                  <a:cxn ang="0">
                    <a:pos x="T0" y="T1"/>
                  </a:cxn>
                  <a:cxn ang="0">
                    <a:pos x="T2" y="T3"/>
                  </a:cxn>
                  <a:cxn ang="0">
                    <a:pos x="T4" y="T5"/>
                  </a:cxn>
                  <a:cxn ang="0">
                    <a:pos x="T6" y="T7"/>
                  </a:cxn>
                  <a:cxn ang="0">
                    <a:pos x="T8" y="T9"/>
                  </a:cxn>
                  <a:cxn ang="0">
                    <a:pos x="T10" y="T11"/>
                  </a:cxn>
                </a:cxnLst>
                <a:rect l="0" t="0" r="r" b="b"/>
                <a:pathLst>
                  <a:path w="208" h="327">
                    <a:moveTo>
                      <a:pt x="0" y="1"/>
                    </a:moveTo>
                    <a:cubicBezTo>
                      <a:pt x="0" y="320"/>
                      <a:pt x="0" y="320"/>
                      <a:pt x="0" y="320"/>
                    </a:cubicBezTo>
                    <a:cubicBezTo>
                      <a:pt x="1" y="320"/>
                      <a:pt x="1" y="320"/>
                      <a:pt x="2" y="320"/>
                    </a:cubicBezTo>
                    <a:cubicBezTo>
                      <a:pt x="72" y="320"/>
                      <a:pt x="141" y="322"/>
                      <a:pt x="208" y="327"/>
                    </a:cubicBezTo>
                    <a:cubicBezTo>
                      <a:pt x="159" y="188"/>
                      <a:pt x="87" y="74"/>
                      <a:pt x="2" y="0"/>
                    </a:cubicBezTo>
                    <a:cubicBezTo>
                      <a:pt x="1" y="0"/>
                      <a:pt x="1" y="1"/>
                      <a:pt x="0" y="1"/>
                    </a:cubicBezTo>
                    <a:close/>
                  </a:path>
                </a:pathLst>
              </a:custGeom>
              <a:solidFill>
                <a:srgbClr val="85C2F8"/>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58" name="îṥļîḑé-Freeform: Shape 15">
                <a:extLst>
                  <a:ext uri="{FF2B5EF4-FFF2-40B4-BE49-F238E27FC236}">
                    <a16:creationId xmlns:a16="http://schemas.microsoft.com/office/drawing/2014/main" id="{8CE72536-6F9E-4058-933A-C194A42C575A}"/>
                  </a:ext>
                </a:extLst>
              </p:cNvPr>
              <p:cNvSpPr>
                <a:spLocks/>
              </p:cNvSpPr>
              <p:nvPr/>
            </p:nvSpPr>
            <p:spPr bwMode="auto">
              <a:xfrm>
                <a:off x="5972175" y="3992002"/>
                <a:ext cx="331788" cy="1773238"/>
              </a:xfrm>
              <a:custGeom>
                <a:avLst/>
                <a:gdLst>
                  <a:gd name="T0" fmla="*/ 60 w 120"/>
                  <a:gd name="T1" fmla="*/ 0 h 645"/>
                  <a:gd name="T2" fmla="*/ 0 w 120"/>
                  <a:gd name="T3" fmla="*/ 322 h 645"/>
                  <a:gd name="T4" fmla="*/ 60 w 120"/>
                  <a:gd name="T5" fmla="*/ 645 h 645"/>
                  <a:gd name="T6" fmla="*/ 120 w 120"/>
                  <a:gd name="T7" fmla="*/ 322 h 645"/>
                  <a:gd name="T8" fmla="*/ 60 w 120"/>
                  <a:gd name="T9" fmla="*/ 0 h 645"/>
                </a:gdLst>
                <a:ahLst/>
                <a:cxnLst>
                  <a:cxn ang="0">
                    <a:pos x="T0" y="T1"/>
                  </a:cxn>
                  <a:cxn ang="0">
                    <a:pos x="T2" y="T3"/>
                  </a:cxn>
                  <a:cxn ang="0">
                    <a:pos x="T4" y="T5"/>
                  </a:cxn>
                  <a:cxn ang="0">
                    <a:pos x="T6" y="T7"/>
                  </a:cxn>
                  <a:cxn ang="0">
                    <a:pos x="T8" y="T9"/>
                  </a:cxn>
                </a:cxnLst>
                <a:rect l="0" t="0" r="r" b="b"/>
                <a:pathLst>
                  <a:path w="120" h="645">
                    <a:moveTo>
                      <a:pt x="60" y="0"/>
                    </a:moveTo>
                    <a:cubicBezTo>
                      <a:pt x="24" y="60"/>
                      <a:pt x="0" y="182"/>
                      <a:pt x="0" y="322"/>
                    </a:cubicBezTo>
                    <a:cubicBezTo>
                      <a:pt x="0" y="463"/>
                      <a:pt x="24" y="585"/>
                      <a:pt x="60" y="645"/>
                    </a:cubicBezTo>
                    <a:cubicBezTo>
                      <a:pt x="96" y="585"/>
                      <a:pt x="120" y="463"/>
                      <a:pt x="120" y="322"/>
                    </a:cubicBezTo>
                    <a:cubicBezTo>
                      <a:pt x="120" y="182"/>
                      <a:pt x="96" y="60"/>
                      <a:pt x="60" y="0"/>
                    </a:cubicBezTo>
                    <a:close/>
                  </a:path>
                </a:pathLst>
              </a:custGeom>
              <a:solidFill>
                <a:srgbClr val="FEE680">
                  <a:lumMod val="60000"/>
                  <a:lumOff val="40000"/>
                </a:srgbClr>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sp>
            <p:nvSpPr>
              <p:cNvPr id="59" name="îṥļîḑé-Freeform: Shape 16">
                <a:extLst>
                  <a:ext uri="{FF2B5EF4-FFF2-40B4-BE49-F238E27FC236}">
                    <a16:creationId xmlns:a16="http://schemas.microsoft.com/office/drawing/2014/main" id="{CF809F70-FC16-491B-B3F9-95BE659E059E}"/>
                  </a:ext>
                </a:extLst>
              </p:cNvPr>
              <p:cNvSpPr>
                <a:spLocks/>
              </p:cNvSpPr>
              <p:nvPr/>
            </p:nvSpPr>
            <p:spPr bwMode="auto">
              <a:xfrm>
                <a:off x="6132513" y="3992002"/>
                <a:ext cx="171450" cy="1773238"/>
              </a:xfrm>
              <a:custGeom>
                <a:avLst/>
                <a:gdLst>
                  <a:gd name="T0" fmla="*/ 0 w 62"/>
                  <a:gd name="T1" fmla="*/ 3 h 645"/>
                  <a:gd name="T2" fmla="*/ 0 w 62"/>
                  <a:gd name="T3" fmla="*/ 642 h 645"/>
                  <a:gd name="T4" fmla="*/ 2 w 62"/>
                  <a:gd name="T5" fmla="*/ 645 h 645"/>
                  <a:gd name="T6" fmla="*/ 62 w 62"/>
                  <a:gd name="T7" fmla="*/ 322 h 645"/>
                  <a:gd name="T8" fmla="*/ 2 w 62"/>
                  <a:gd name="T9" fmla="*/ 0 h 645"/>
                  <a:gd name="T10" fmla="*/ 0 w 62"/>
                  <a:gd name="T11" fmla="*/ 3 h 645"/>
                </a:gdLst>
                <a:ahLst/>
                <a:cxnLst>
                  <a:cxn ang="0">
                    <a:pos x="T0" y="T1"/>
                  </a:cxn>
                  <a:cxn ang="0">
                    <a:pos x="T2" y="T3"/>
                  </a:cxn>
                  <a:cxn ang="0">
                    <a:pos x="T4" y="T5"/>
                  </a:cxn>
                  <a:cxn ang="0">
                    <a:pos x="T6" y="T7"/>
                  </a:cxn>
                  <a:cxn ang="0">
                    <a:pos x="T8" y="T9"/>
                  </a:cxn>
                  <a:cxn ang="0">
                    <a:pos x="T10" y="T11"/>
                  </a:cxn>
                </a:cxnLst>
                <a:rect l="0" t="0" r="r" b="b"/>
                <a:pathLst>
                  <a:path w="62" h="645">
                    <a:moveTo>
                      <a:pt x="0" y="3"/>
                    </a:moveTo>
                    <a:cubicBezTo>
                      <a:pt x="0" y="642"/>
                      <a:pt x="0" y="642"/>
                      <a:pt x="0" y="642"/>
                    </a:cubicBezTo>
                    <a:cubicBezTo>
                      <a:pt x="1" y="643"/>
                      <a:pt x="1" y="644"/>
                      <a:pt x="2" y="645"/>
                    </a:cubicBezTo>
                    <a:cubicBezTo>
                      <a:pt x="38" y="585"/>
                      <a:pt x="62" y="463"/>
                      <a:pt x="62" y="322"/>
                    </a:cubicBezTo>
                    <a:cubicBezTo>
                      <a:pt x="62" y="182"/>
                      <a:pt x="38" y="60"/>
                      <a:pt x="2" y="0"/>
                    </a:cubicBezTo>
                    <a:cubicBezTo>
                      <a:pt x="1" y="1"/>
                      <a:pt x="1" y="2"/>
                      <a:pt x="0" y="3"/>
                    </a:cubicBezTo>
                    <a:close/>
                  </a:path>
                </a:pathLst>
              </a:custGeom>
              <a:solidFill>
                <a:srgbClr val="FEE680"/>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399" b="0" i="0" u="none" strike="noStrike" kern="0" cap="none" spc="0" normalizeH="0" baseline="0" noProof="0">
                  <a:ln>
                    <a:noFill/>
                  </a:ln>
                  <a:solidFill>
                    <a:prstClr val="black"/>
                  </a:solidFill>
                  <a:effectLst/>
                  <a:uLnTx/>
                  <a:uFillTx/>
                  <a:latin typeface="Arial"/>
                  <a:cs typeface="+mn-ea"/>
                  <a:sym typeface="+mn-lt"/>
                </a:endParaRPr>
              </a:p>
            </p:txBody>
          </p:sp>
        </p:grpSp>
      </p:grpSp>
      <p:sp>
        <p:nvSpPr>
          <p:cNvPr id="60" name="Oval 59">
            <a:extLst>
              <a:ext uri="{FF2B5EF4-FFF2-40B4-BE49-F238E27FC236}">
                <a16:creationId xmlns:a16="http://schemas.microsoft.com/office/drawing/2014/main" id="{3542FA30-417E-4143-81E4-A6191FDB7A77}"/>
              </a:ext>
            </a:extLst>
          </p:cNvPr>
          <p:cNvSpPr/>
          <p:nvPr/>
        </p:nvSpPr>
        <p:spPr>
          <a:xfrm>
            <a:off x="1078998" y="2237504"/>
            <a:ext cx="1508385" cy="143565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SG" sz="3000" b="1" dirty="0" err="1">
                <a:solidFill>
                  <a:srgbClr val="FF0000"/>
                </a:solidFill>
                <a:latin typeface="Times New Roman" panose="02020603050405020304" pitchFamily="18" charset="0"/>
                <a:cs typeface="Times New Roman" panose="02020603050405020304" pitchFamily="18" charset="0"/>
              </a:rPr>
              <a:t>Đặc</a:t>
            </a:r>
            <a:r>
              <a:rPr lang="en-SG" sz="3000" b="1" dirty="0">
                <a:solidFill>
                  <a:srgbClr val="FF0000"/>
                </a:solidFill>
                <a:latin typeface="Times New Roman" panose="02020603050405020304" pitchFamily="18" charset="0"/>
                <a:cs typeface="Times New Roman" panose="02020603050405020304" pitchFamily="18" charset="0"/>
              </a:rPr>
              <a:t> </a:t>
            </a:r>
            <a:r>
              <a:rPr lang="en-SG" sz="3000" b="1" dirty="0" err="1">
                <a:solidFill>
                  <a:srgbClr val="FF0000"/>
                </a:solidFill>
                <a:latin typeface="Times New Roman" panose="02020603050405020304" pitchFamily="18" charset="0"/>
                <a:cs typeface="Times New Roman" panose="02020603050405020304" pitchFamily="18" charset="0"/>
              </a:rPr>
              <a:t>điểm</a:t>
            </a:r>
            <a:endParaRPr kumimoji="0" lang="en-SG" sz="30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endParaRPr>
          </a:p>
        </p:txBody>
      </p:sp>
      <p:sp>
        <p:nvSpPr>
          <p:cNvPr id="27" name="Rectangle 26"/>
          <p:cNvSpPr/>
          <p:nvPr/>
        </p:nvSpPr>
        <p:spPr>
          <a:xfrm>
            <a:off x="583218" y="254624"/>
            <a:ext cx="11468909" cy="613245"/>
          </a:xfrm>
          <a:prstGeom prst="rect">
            <a:avLst/>
          </a:prstGeom>
        </p:spPr>
        <p:txBody>
          <a:bodyPr wrap="none">
            <a:spAutoFit/>
          </a:bodyPr>
          <a:lstStyle/>
          <a:p>
            <a:pPr algn="just">
              <a:lnSpc>
                <a:spcPct val="115000"/>
              </a:lnSpc>
              <a:spcAft>
                <a:spcPts val="0"/>
              </a:spcAft>
            </a:pPr>
            <a:r>
              <a:rPr lang="de-DE"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I. </a:t>
            </a:r>
            <a:r>
              <a:rPr lang="nl-NL"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MỘT SỐ HIỂU BIẾT VỀ CHỮ NÔM VÀ CHỮ QUỐC NGỮ:</a:t>
            </a:r>
            <a:endPar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754483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randombar(horizontal)">
                                      <p:cBhvr>
                                        <p:cTn id="7" dur="500"/>
                                        <p:tgtEl>
                                          <p:spTgt spid="4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0"/>
                                        </p:tgtEl>
                                        <p:attrNameLst>
                                          <p:attrName>style.visibility</p:attrName>
                                        </p:attrNameLst>
                                      </p:cBhvr>
                                      <p:to>
                                        <p:strVal val="visible"/>
                                      </p:to>
                                    </p:set>
                                    <p:animEffect transition="in" filter="randombar(horizontal)">
                                      <p:cBhvr>
                                        <p:cTn id="10" dur="500"/>
                                        <p:tgtEl>
                                          <p:spTgt spid="60"/>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randombar(horizontal)">
                                      <p:cBhvr>
                                        <p:cTn id="15" dur="500"/>
                                        <p:tgtEl>
                                          <p:spTgt spid="20"/>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randombar(horizontal)">
                                      <p:cBhvr>
                                        <p:cTn id="18" dur="500"/>
                                        <p:tgtEl>
                                          <p:spTgt spid="23"/>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randombar(horizontal)">
                                      <p:cBhvr>
                                        <p:cTn id="21" dur="500"/>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randombar(horizontal)">
                                      <p:cBhvr>
                                        <p:cTn id="26" dur="500"/>
                                        <p:tgtEl>
                                          <p:spTgt spid="21"/>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randombar(horizontal)">
                                      <p:cBhvr>
                                        <p:cTn id="29" dur="500"/>
                                        <p:tgtEl>
                                          <p:spTgt spid="18"/>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randombar(horizontal)">
                                      <p:cBhvr>
                                        <p:cTn id="3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P spid="21" grpId="0" animBg="1"/>
      <p:bldP spid="22" grpId="0"/>
      <p:bldP spid="23" grpId="0" animBg="1"/>
      <p:bldP spid="26" grpId="0"/>
      <p:bldP spid="60"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114</TotalTime>
  <Words>2160</Words>
  <Application>Microsoft Office PowerPoint</Application>
  <PresentationFormat>Widescreen</PresentationFormat>
  <Paragraphs>150</Paragraphs>
  <Slides>28</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28</vt:i4>
      </vt:variant>
    </vt:vector>
  </HeadingPairs>
  <TitlesOfParts>
    <vt:vector size="35" baseType="lpstr">
      <vt:lpstr>宋体</vt:lpstr>
      <vt:lpstr>#9Slide03 Bebas Neue Bold</vt: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HP</cp:lastModifiedBy>
  <cp:revision>19</cp:revision>
  <dcterms:created xsi:type="dcterms:W3CDTF">2024-06-02T11:28:02Z</dcterms:created>
  <dcterms:modified xsi:type="dcterms:W3CDTF">2024-09-30T03:48:32Z</dcterms:modified>
</cp:coreProperties>
</file>