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71" r:id="rId2"/>
    <p:sldId id="256" r:id="rId3"/>
    <p:sldId id="275" r:id="rId4"/>
    <p:sldId id="279" r:id="rId5"/>
    <p:sldId id="335" r:id="rId6"/>
    <p:sldId id="343" r:id="rId7"/>
    <p:sldId id="347" r:id="rId8"/>
    <p:sldId id="346" r:id="rId9"/>
    <p:sldId id="281" r:id="rId10"/>
    <p:sldId id="336" r:id="rId11"/>
    <p:sldId id="276" r:id="rId12"/>
    <p:sldId id="331" r:id="rId13"/>
    <p:sldId id="326" r:id="rId14"/>
    <p:sldId id="332" r:id="rId15"/>
    <p:sldId id="337" r:id="rId16"/>
    <p:sldId id="338" r:id="rId17"/>
    <p:sldId id="339" r:id="rId18"/>
    <p:sldId id="340" r:id="rId19"/>
    <p:sldId id="344" r:id="rId20"/>
    <p:sldId id="342" r:id="rId21"/>
    <p:sldId id="313" r:id="rId22"/>
    <p:sldId id="345" r:id="rId23"/>
    <p:sldId id="330" r:id="rId24"/>
    <p:sldId id="27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EAF0"/>
    <a:srgbClr val="E6B845"/>
    <a:srgbClr val="00A9A5"/>
    <a:srgbClr val="F7941E"/>
    <a:srgbClr val="FBB040"/>
    <a:srgbClr val="FFDAAB"/>
    <a:srgbClr val="48C0B6"/>
    <a:srgbClr val="00B2A5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93089"/>
  </p:normalViewPr>
  <p:slideViewPr>
    <p:cSldViewPr snapToGrid="0" showGuides="1">
      <p:cViewPr varScale="1">
        <p:scale>
          <a:sx n="59" d="100"/>
          <a:sy n="59" d="100"/>
        </p:scale>
        <p:origin x="928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DE2599-E91F-42F7-B348-ADC551BC07C8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time</a:t>
          </a:r>
        </a:p>
      </dgm:t>
    </dgm:pt>
    <dgm:pt modelId="{34458EB8-799E-4665-9884-C594F9ABAAE0}" type="parTrans" cxnId="{A9E3CC08-AEBD-4707-B0E5-589C6091E09C}">
      <dgm:prSet/>
      <dgm:spPr/>
      <dgm:t>
        <a:bodyPr/>
        <a:lstStyle/>
        <a:p>
          <a:endParaRPr lang="en-US"/>
        </a:p>
      </dgm:t>
    </dgm:pt>
    <dgm:pt modelId="{F9A82615-121F-468F-92F4-086C67D13821}" type="sibTrans" cxnId="{A9E3CC08-AEBD-4707-B0E5-589C6091E09C}">
      <dgm:prSet/>
      <dgm:spPr/>
      <dgm:t>
        <a:bodyPr/>
        <a:lstStyle/>
        <a:p>
          <a:endParaRPr lang="en-US"/>
        </a:p>
      </dgm:t>
    </dgm:pt>
    <dgm:pt modelId="{A68BF011-98FE-4293-8673-9126EC8C8E27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place</a:t>
          </a:r>
        </a:p>
      </dgm:t>
    </dgm:pt>
    <dgm:pt modelId="{0AC5236B-E082-4A28-A810-98E334C4A700}" type="parTrans" cxnId="{92DB1502-5F59-4D73-A1BA-4270922167D7}">
      <dgm:prSet/>
      <dgm:spPr/>
      <dgm:t>
        <a:bodyPr/>
        <a:lstStyle/>
        <a:p>
          <a:endParaRPr lang="en-US"/>
        </a:p>
      </dgm:t>
    </dgm:pt>
    <dgm:pt modelId="{90C43193-DF51-43BB-AE97-1AB5B449411F}" type="sibTrans" cxnId="{92DB1502-5F59-4D73-A1BA-4270922167D7}">
      <dgm:prSet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</dgm:pt>
    <dgm:pt modelId="{9DEF6C18-816D-47C2-AC9B-8FC46B6F6AFB}" type="pres">
      <dgm:prSet presAssocID="{BB12BF44-DAD1-42BA-8CBC-89072BC83F28}" presName="ribbon" presStyleLbl="node1" presStyleIdx="0" presStyleCnt="1"/>
      <dgm:spPr/>
    </dgm:pt>
    <dgm:pt modelId="{FCC475DA-4B96-4983-8988-3A4FFC7AAA4E}" type="pres">
      <dgm:prSet presAssocID="{BB12BF44-DAD1-42BA-8CBC-89072BC83F28}" presName="leftArrowText" presStyleLbl="node1" presStyleIdx="0" presStyleCnt="1" custScaleX="198438" custLinFactNeighborX="-17359" custLinFactNeighborY="1112">
        <dgm:presLayoutVars>
          <dgm:chMax val="0"/>
          <dgm:bulletEnabled val="1"/>
        </dgm:presLayoutVars>
      </dgm:prSet>
      <dgm:spPr/>
    </dgm:pt>
    <dgm:pt modelId="{63344CB8-06C1-4D05-B756-603395A2B6A6}" type="pres">
      <dgm:prSet presAssocID="{BB12BF44-DAD1-42BA-8CBC-89072BC83F28}" presName="rightArrowText" presStyleLbl="node1" presStyleIdx="0" presStyleCnt="1" custScaleX="131538">
        <dgm:presLayoutVars>
          <dgm:chMax val="0"/>
          <dgm:bulletEnabled val="1"/>
        </dgm:presLayoutVars>
      </dgm:prSet>
      <dgm:spPr/>
    </dgm:pt>
  </dgm:ptLst>
  <dgm:cxnLst>
    <dgm:cxn modelId="{92DB1502-5F59-4D73-A1BA-4270922167D7}" srcId="{BB12BF44-DAD1-42BA-8CBC-89072BC83F28}" destId="{A68BF011-98FE-4293-8673-9126EC8C8E27}" srcOrd="1" destOrd="0" parTransId="{0AC5236B-E082-4A28-A810-98E334C4A700}" sibTransId="{90C43193-DF51-43BB-AE97-1AB5B449411F}"/>
    <dgm:cxn modelId="{A9E3CC08-AEBD-4707-B0E5-589C6091E09C}" srcId="{BB12BF44-DAD1-42BA-8CBC-89072BC83F28}" destId="{6CDE2599-E91F-42F7-B348-ADC551BC07C8}" srcOrd="0" destOrd="0" parTransId="{34458EB8-799E-4665-9884-C594F9ABAAE0}" sibTransId="{F9A82615-121F-468F-92F4-086C67D13821}"/>
    <dgm:cxn modelId="{1DFC3E1B-8654-4C0A-84DF-B1635B868A1B}" type="presOf" srcId="{6CDE2599-E91F-42F7-B348-ADC551BC07C8}" destId="{FCC475DA-4B96-4983-8988-3A4FFC7AAA4E}" srcOrd="0" destOrd="0" presId="urn:microsoft.com/office/officeart/2005/8/layout/arrow6"/>
    <dgm:cxn modelId="{04F36F72-D943-4D74-9305-622AF397041E}" type="presOf" srcId="{BB12BF44-DAD1-42BA-8CBC-89072BC83F28}" destId="{A2904627-634C-4E9A-8A65-04DD3ABB5862}" srcOrd="0" destOrd="0" presId="urn:microsoft.com/office/officeart/2005/8/layout/arrow6"/>
    <dgm:cxn modelId="{49EEFE74-072F-4441-9F7E-AA5F4D685DA4}" type="presOf" srcId="{A68BF011-98FE-4293-8673-9126EC8C8E27}" destId="{63344CB8-06C1-4D05-B756-603395A2B6A6}" srcOrd="0" destOrd="0" presId="urn:microsoft.com/office/officeart/2005/8/layout/arrow6"/>
    <dgm:cxn modelId="{13540BEA-E412-4E2F-BBCB-4D035C04A44D}" type="presParOf" srcId="{A2904627-634C-4E9A-8A65-04DD3ABB5862}" destId="{9DEF6C18-816D-47C2-AC9B-8FC46B6F6AFB}" srcOrd="0" destOrd="0" presId="urn:microsoft.com/office/officeart/2005/8/layout/arrow6"/>
    <dgm:cxn modelId="{1A506A7D-C56D-40B8-98CE-95C37D601777}" type="presParOf" srcId="{A2904627-634C-4E9A-8A65-04DD3ABB5862}" destId="{FCC475DA-4B96-4983-8988-3A4FFC7AAA4E}" srcOrd="1" destOrd="0" presId="urn:microsoft.com/office/officeart/2005/8/layout/arrow6"/>
    <dgm:cxn modelId="{BE0C0BC0-59F1-415B-AD5E-D77E41953FBD}" type="presParOf" srcId="{A2904627-634C-4E9A-8A65-04DD3ABB5862}" destId="{63344CB8-06C1-4D05-B756-603395A2B6A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DE2599-E91F-42F7-B348-ADC551BC07C8}">
      <dgm:prSet phldrT="[Text]" custT="1"/>
      <dgm:spPr/>
      <dgm:t>
        <a:bodyPr/>
        <a:lstStyle/>
        <a:p>
          <a:r>
            <a:rPr lang="en-US" sz="3600" b="1" dirty="0">
              <a:solidFill>
                <a:srgbClr val="FFFF00"/>
              </a:solidFill>
            </a:rPr>
            <a:t>time</a:t>
          </a:r>
        </a:p>
      </dgm:t>
    </dgm:pt>
    <dgm:pt modelId="{34458EB8-799E-4665-9884-C594F9ABAAE0}" type="parTrans" cxnId="{A9E3CC08-AEBD-4707-B0E5-589C6091E09C}">
      <dgm:prSet/>
      <dgm:spPr/>
      <dgm:t>
        <a:bodyPr/>
        <a:lstStyle/>
        <a:p>
          <a:endParaRPr lang="en-US"/>
        </a:p>
      </dgm:t>
    </dgm:pt>
    <dgm:pt modelId="{F9A82615-121F-468F-92F4-086C67D13821}" type="sibTrans" cxnId="{A9E3CC08-AEBD-4707-B0E5-589C6091E09C}">
      <dgm:prSet/>
      <dgm:spPr/>
      <dgm:t>
        <a:bodyPr/>
        <a:lstStyle/>
        <a:p>
          <a:endParaRPr lang="en-US"/>
        </a:p>
      </dgm:t>
    </dgm:pt>
    <dgm:pt modelId="{A68BF011-98FE-4293-8673-9126EC8C8E27}">
      <dgm:prSet phldrT="[Text]" custT="1"/>
      <dgm:spPr/>
      <dgm:t>
        <a:bodyPr/>
        <a:lstStyle/>
        <a:p>
          <a:r>
            <a:rPr lang="en-US" sz="3600" b="1" dirty="0">
              <a:solidFill>
                <a:schemeClr val="accent1">
                  <a:lumMod val="60000"/>
                  <a:lumOff val="40000"/>
                </a:schemeClr>
              </a:solidFill>
            </a:rPr>
            <a:t>place</a:t>
          </a:r>
        </a:p>
      </dgm:t>
    </dgm:pt>
    <dgm:pt modelId="{0AC5236B-E082-4A28-A810-98E334C4A700}" type="parTrans" cxnId="{92DB1502-5F59-4D73-A1BA-4270922167D7}">
      <dgm:prSet/>
      <dgm:spPr/>
      <dgm:t>
        <a:bodyPr/>
        <a:lstStyle/>
        <a:p>
          <a:endParaRPr lang="en-US"/>
        </a:p>
      </dgm:t>
    </dgm:pt>
    <dgm:pt modelId="{90C43193-DF51-43BB-AE97-1AB5B449411F}" type="sibTrans" cxnId="{92DB1502-5F59-4D73-A1BA-4270922167D7}">
      <dgm:prSet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</dgm:pt>
    <dgm:pt modelId="{9DEF6C18-816D-47C2-AC9B-8FC46B6F6AFB}" type="pres">
      <dgm:prSet presAssocID="{BB12BF44-DAD1-42BA-8CBC-89072BC83F28}" presName="ribbon" presStyleLbl="node1" presStyleIdx="0" presStyleCnt="1"/>
      <dgm:spPr/>
    </dgm:pt>
    <dgm:pt modelId="{FCC475DA-4B96-4983-8988-3A4FFC7AAA4E}" type="pres">
      <dgm:prSet presAssocID="{BB12BF44-DAD1-42BA-8CBC-89072BC83F28}" presName="leftArrowText" presStyleLbl="node1" presStyleIdx="0" presStyleCnt="1" custScaleX="198438" custLinFactNeighborX="-17359" custLinFactNeighborY="1112">
        <dgm:presLayoutVars>
          <dgm:chMax val="0"/>
          <dgm:bulletEnabled val="1"/>
        </dgm:presLayoutVars>
      </dgm:prSet>
      <dgm:spPr/>
    </dgm:pt>
    <dgm:pt modelId="{63344CB8-06C1-4D05-B756-603395A2B6A6}" type="pres">
      <dgm:prSet presAssocID="{BB12BF44-DAD1-42BA-8CBC-89072BC83F28}" presName="rightArrowText" presStyleLbl="node1" presStyleIdx="0" presStyleCnt="1" custScaleX="131538">
        <dgm:presLayoutVars>
          <dgm:chMax val="0"/>
          <dgm:bulletEnabled val="1"/>
        </dgm:presLayoutVars>
      </dgm:prSet>
      <dgm:spPr/>
    </dgm:pt>
  </dgm:ptLst>
  <dgm:cxnLst>
    <dgm:cxn modelId="{92DB1502-5F59-4D73-A1BA-4270922167D7}" srcId="{BB12BF44-DAD1-42BA-8CBC-89072BC83F28}" destId="{A68BF011-98FE-4293-8673-9126EC8C8E27}" srcOrd="1" destOrd="0" parTransId="{0AC5236B-E082-4A28-A810-98E334C4A700}" sibTransId="{90C43193-DF51-43BB-AE97-1AB5B449411F}"/>
    <dgm:cxn modelId="{A9E3CC08-AEBD-4707-B0E5-589C6091E09C}" srcId="{BB12BF44-DAD1-42BA-8CBC-89072BC83F28}" destId="{6CDE2599-E91F-42F7-B348-ADC551BC07C8}" srcOrd="0" destOrd="0" parTransId="{34458EB8-799E-4665-9884-C594F9ABAAE0}" sibTransId="{F9A82615-121F-468F-92F4-086C67D13821}"/>
    <dgm:cxn modelId="{1DFC3E1B-8654-4C0A-84DF-B1635B868A1B}" type="presOf" srcId="{6CDE2599-E91F-42F7-B348-ADC551BC07C8}" destId="{FCC475DA-4B96-4983-8988-3A4FFC7AAA4E}" srcOrd="0" destOrd="0" presId="urn:microsoft.com/office/officeart/2005/8/layout/arrow6"/>
    <dgm:cxn modelId="{04F36F72-D943-4D74-9305-622AF397041E}" type="presOf" srcId="{BB12BF44-DAD1-42BA-8CBC-89072BC83F28}" destId="{A2904627-634C-4E9A-8A65-04DD3ABB5862}" srcOrd="0" destOrd="0" presId="urn:microsoft.com/office/officeart/2005/8/layout/arrow6"/>
    <dgm:cxn modelId="{49EEFE74-072F-4441-9F7E-AA5F4D685DA4}" type="presOf" srcId="{A68BF011-98FE-4293-8673-9126EC8C8E27}" destId="{63344CB8-06C1-4D05-B756-603395A2B6A6}" srcOrd="0" destOrd="0" presId="urn:microsoft.com/office/officeart/2005/8/layout/arrow6"/>
    <dgm:cxn modelId="{13540BEA-E412-4E2F-BBCB-4D035C04A44D}" type="presParOf" srcId="{A2904627-634C-4E9A-8A65-04DD3ABB5862}" destId="{9DEF6C18-816D-47C2-AC9B-8FC46B6F6AFB}" srcOrd="0" destOrd="0" presId="urn:microsoft.com/office/officeart/2005/8/layout/arrow6"/>
    <dgm:cxn modelId="{1A506A7D-C56D-40B8-98CE-95C37D601777}" type="presParOf" srcId="{A2904627-634C-4E9A-8A65-04DD3ABB5862}" destId="{FCC475DA-4B96-4983-8988-3A4FFC7AAA4E}" srcOrd="1" destOrd="0" presId="urn:microsoft.com/office/officeart/2005/8/layout/arrow6"/>
    <dgm:cxn modelId="{BE0C0BC0-59F1-415B-AD5E-D77E41953FBD}" type="presParOf" srcId="{A2904627-634C-4E9A-8A65-04DD3ABB5862}" destId="{63344CB8-06C1-4D05-B756-603395A2B6A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B12BF44-DAD1-42BA-8CBC-89072BC83F28}" type="doc">
      <dgm:prSet loTypeId="urn:microsoft.com/office/officeart/2005/8/layout/arrow6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CDE2599-E91F-42F7-B348-ADC551BC07C8}">
      <dgm:prSet phldrT="[Text]" custT="1"/>
      <dgm:spPr/>
      <dgm:t>
        <a:bodyPr/>
        <a:lstStyle/>
        <a:p>
          <a:r>
            <a:rPr lang="en-US" sz="3600" b="1" dirty="0">
              <a:solidFill>
                <a:schemeClr val="accent1">
                  <a:lumMod val="40000"/>
                  <a:lumOff val="60000"/>
                </a:schemeClr>
              </a:solidFill>
            </a:rPr>
            <a:t>time</a:t>
          </a:r>
        </a:p>
      </dgm:t>
    </dgm:pt>
    <dgm:pt modelId="{34458EB8-799E-4665-9884-C594F9ABAAE0}" type="parTrans" cxnId="{A9E3CC08-AEBD-4707-B0E5-589C6091E09C}">
      <dgm:prSet/>
      <dgm:spPr/>
      <dgm:t>
        <a:bodyPr/>
        <a:lstStyle/>
        <a:p>
          <a:endParaRPr lang="en-US"/>
        </a:p>
      </dgm:t>
    </dgm:pt>
    <dgm:pt modelId="{F9A82615-121F-468F-92F4-086C67D13821}" type="sibTrans" cxnId="{A9E3CC08-AEBD-4707-B0E5-589C6091E09C}">
      <dgm:prSet/>
      <dgm:spPr/>
      <dgm:t>
        <a:bodyPr/>
        <a:lstStyle/>
        <a:p>
          <a:endParaRPr lang="en-US"/>
        </a:p>
      </dgm:t>
    </dgm:pt>
    <dgm:pt modelId="{A68BF011-98FE-4293-8673-9126EC8C8E27}">
      <dgm:prSet phldrT="[Text]" custT="1"/>
      <dgm:spPr/>
      <dgm:t>
        <a:bodyPr/>
        <a:lstStyle/>
        <a:p>
          <a:r>
            <a:rPr lang="en-US" sz="3600" b="1" dirty="0">
              <a:solidFill>
                <a:srgbClr val="E6B845"/>
              </a:solidFill>
            </a:rPr>
            <a:t>place</a:t>
          </a:r>
        </a:p>
      </dgm:t>
    </dgm:pt>
    <dgm:pt modelId="{0AC5236B-E082-4A28-A810-98E334C4A700}" type="parTrans" cxnId="{92DB1502-5F59-4D73-A1BA-4270922167D7}">
      <dgm:prSet/>
      <dgm:spPr/>
      <dgm:t>
        <a:bodyPr/>
        <a:lstStyle/>
        <a:p>
          <a:endParaRPr lang="en-US"/>
        </a:p>
      </dgm:t>
    </dgm:pt>
    <dgm:pt modelId="{90C43193-DF51-43BB-AE97-1AB5B449411F}" type="sibTrans" cxnId="{92DB1502-5F59-4D73-A1BA-4270922167D7}">
      <dgm:prSet/>
      <dgm:spPr/>
      <dgm:t>
        <a:bodyPr/>
        <a:lstStyle/>
        <a:p>
          <a:endParaRPr lang="en-US"/>
        </a:p>
      </dgm:t>
    </dgm:pt>
    <dgm:pt modelId="{A2904627-634C-4E9A-8A65-04DD3ABB5862}" type="pres">
      <dgm:prSet presAssocID="{BB12BF44-DAD1-42BA-8CBC-89072BC83F28}" presName="compositeShape" presStyleCnt="0">
        <dgm:presLayoutVars>
          <dgm:chMax val="2"/>
          <dgm:dir/>
          <dgm:resizeHandles val="exact"/>
        </dgm:presLayoutVars>
      </dgm:prSet>
      <dgm:spPr/>
    </dgm:pt>
    <dgm:pt modelId="{9DEF6C18-816D-47C2-AC9B-8FC46B6F6AFB}" type="pres">
      <dgm:prSet presAssocID="{BB12BF44-DAD1-42BA-8CBC-89072BC83F28}" presName="ribbon" presStyleLbl="node1" presStyleIdx="0" presStyleCnt="1"/>
      <dgm:spPr/>
    </dgm:pt>
    <dgm:pt modelId="{FCC475DA-4B96-4983-8988-3A4FFC7AAA4E}" type="pres">
      <dgm:prSet presAssocID="{BB12BF44-DAD1-42BA-8CBC-89072BC83F28}" presName="leftArrowText" presStyleLbl="node1" presStyleIdx="0" presStyleCnt="1" custScaleX="198438" custLinFactNeighborX="-17359" custLinFactNeighborY="1112">
        <dgm:presLayoutVars>
          <dgm:chMax val="0"/>
          <dgm:bulletEnabled val="1"/>
        </dgm:presLayoutVars>
      </dgm:prSet>
      <dgm:spPr/>
    </dgm:pt>
    <dgm:pt modelId="{63344CB8-06C1-4D05-B756-603395A2B6A6}" type="pres">
      <dgm:prSet presAssocID="{BB12BF44-DAD1-42BA-8CBC-89072BC83F28}" presName="rightArrowText" presStyleLbl="node1" presStyleIdx="0" presStyleCnt="1" custScaleX="131538">
        <dgm:presLayoutVars>
          <dgm:chMax val="0"/>
          <dgm:bulletEnabled val="1"/>
        </dgm:presLayoutVars>
      </dgm:prSet>
      <dgm:spPr/>
    </dgm:pt>
  </dgm:ptLst>
  <dgm:cxnLst>
    <dgm:cxn modelId="{92DB1502-5F59-4D73-A1BA-4270922167D7}" srcId="{BB12BF44-DAD1-42BA-8CBC-89072BC83F28}" destId="{A68BF011-98FE-4293-8673-9126EC8C8E27}" srcOrd="1" destOrd="0" parTransId="{0AC5236B-E082-4A28-A810-98E334C4A700}" sibTransId="{90C43193-DF51-43BB-AE97-1AB5B449411F}"/>
    <dgm:cxn modelId="{A9E3CC08-AEBD-4707-B0E5-589C6091E09C}" srcId="{BB12BF44-DAD1-42BA-8CBC-89072BC83F28}" destId="{6CDE2599-E91F-42F7-B348-ADC551BC07C8}" srcOrd="0" destOrd="0" parTransId="{34458EB8-799E-4665-9884-C594F9ABAAE0}" sibTransId="{F9A82615-121F-468F-92F4-086C67D13821}"/>
    <dgm:cxn modelId="{1DFC3E1B-8654-4C0A-84DF-B1635B868A1B}" type="presOf" srcId="{6CDE2599-E91F-42F7-B348-ADC551BC07C8}" destId="{FCC475DA-4B96-4983-8988-3A4FFC7AAA4E}" srcOrd="0" destOrd="0" presId="urn:microsoft.com/office/officeart/2005/8/layout/arrow6"/>
    <dgm:cxn modelId="{04F36F72-D943-4D74-9305-622AF397041E}" type="presOf" srcId="{BB12BF44-DAD1-42BA-8CBC-89072BC83F28}" destId="{A2904627-634C-4E9A-8A65-04DD3ABB5862}" srcOrd="0" destOrd="0" presId="urn:microsoft.com/office/officeart/2005/8/layout/arrow6"/>
    <dgm:cxn modelId="{49EEFE74-072F-4441-9F7E-AA5F4D685DA4}" type="presOf" srcId="{A68BF011-98FE-4293-8673-9126EC8C8E27}" destId="{63344CB8-06C1-4D05-B756-603395A2B6A6}" srcOrd="0" destOrd="0" presId="urn:microsoft.com/office/officeart/2005/8/layout/arrow6"/>
    <dgm:cxn modelId="{13540BEA-E412-4E2F-BBCB-4D035C04A44D}" type="presParOf" srcId="{A2904627-634C-4E9A-8A65-04DD3ABB5862}" destId="{9DEF6C18-816D-47C2-AC9B-8FC46B6F6AFB}" srcOrd="0" destOrd="0" presId="urn:microsoft.com/office/officeart/2005/8/layout/arrow6"/>
    <dgm:cxn modelId="{1A506A7D-C56D-40B8-98CE-95C37D601777}" type="presParOf" srcId="{A2904627-634C-4E9A-8A65-04DD3ABB5862}" destId="{FCC475DA-4B96-4983-8988-3A4FFC7AAA4E}" srcOrd="1" destOrd="0" presId="urn:microsoft.com/office/officeart/2005/8/layout/arrow6"/>
    <dgm:cxn modelId="{BE0C0BC0-59F1-415B-AD5E-D77E41953FBD}" type="presParOf" srcId="{A2904627-634C-4E9A-8A65-04DD3ABB5862}" destId="{63344CB8-06C1-4D05-B756-603395A2B6A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F6C18-816D-47C2-AC9B-8FC46B6F6AFB}">
      <dsp:nvSpPr>
        <dsp:cNvPr id="0" name=""/>
        <dsp:cNvSpPr/>
      </dsp:nvSpPr>
      <dsp:spPr>
        <a:xfrm>
          <a:off x="141901" y="198958"/>
          <a:ext cx="6689863" cy="2675945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CC475DA-4B96-4983-8988-3A4FFC7AAA4E}">
      <dsp:nvSpPr>
        <dsp:cNvPr id="0" name=""/>
        <dsp:cNvSpPr/>
      </dsp:nvSpPr>
      <dsp:spPr>
        <a:xfrm>
          <a:off x="-141901" y="681829"/>
          <a:ext cx="4380826" cy="1311213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FFFF00"/>
              </a:solidFill>
            </a:rPr>
            <a:t>time</a:t>
          </a:r>
        </a:p>
      </dsp:txBody>
      <dsp:txXfrm>
        <a:off x="-141901" y="681829"/>
        <a:ext cx="4380826" cy="1311213"/>
      </dsp:txXfrm>
    </dsp:sp>
    <dsp:sp modelId="{63344CB8-06C1-4D05-B756-603395A2B6A6}">
      <dsp:nvSpPr>
        <dsp:cNvPr id="0" name=""/>
        <dsp:cNvSpPr/>
      </dsp:nvSpPr>
      <dsp:spPr>
        <a:xfrm>
          <a:off x="3075411" y="1095400"/>
          <a:ext cx="3431887" cy="1311213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FFFF00"/>
              </a:solidFill>
            </a:rPr>
            <a:t>place</a:t>
          </a:r>
        </a:p>
      </dsp:txBody>
      <dsp:txXfrm>
        <a:off x="3075411" y="1095400"/>
        <a:ext cx="3431887" cy="1311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F6C18-816D-47C2-AC9B-8FC46B6F6AFB}">
      <dsp:nvSpPr>
        <dsp:cNvPr id="0" name=""/>
        <dsp:cNvSpPr/>
      </dsp:nvSpPr>
      <dsp:spPr>
        <a:xfrm>
          <a:off x="100645" y="39699"/>
          <a:ext cx="4744872" cy="1897949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CC475DA-4B96-4983-8988-3A4FFC7AAA4E}">
      <dsp:nvSpPr>
        <dsp:cNvPr id="0" name=""/>
        <dsp:cNvSpPr/>
      </dsp:nvSpPr>
      <dsp:spPr>
        <a:xfrm>
          <a:off x="-100645" y="382182"/>
          <a:ext cx="3107158" cy="929995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FFFF00"/>
              </a:solidFill>
            </a:rPr>
            <a:t>time</a:t>
          </a:r>
        </a:p>
      </dsp:txBody>
      <dsp:txXfrm>
        <a:off x="-100645" y="382182"/>
        <a:ext cx="3107158" cy="929995"/>
      </dsp:txXfrm>
    </dsp:sp>
    <dsp:sp modelId="{63344CB8-06C1-4D05-B756-603395A2B6A6}">
      <dsp:nvSpPr>
        <dsp:cNvPr id="0" name=""/>
        <dsp:cNvSpPr/>
      </dsp:nvSpPr>
      <dsp:spPr>
        <a:xfrm>
          <a:off x="2181276" y="675512"/>
          <a:ext cx="2434111" cy="929995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chemeClr val="accent1">
                  <a:lumMod val="60000"/>
                  <a:lumOff val="40000"/>
                </a:schemeClr>
              </a:solidFill>
            </a:rPr>
            <a:t>place</a:t>
          </a:r>
        </a:p>
      </dsp:txBody>
      <dsp:txXfrm>
        <a:off x="2181276" y="675512"/>
        <a:ext cx="2434111" cy="92999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F6C18-816D-47C2-AC9B-8FC46B6F6AFB}">
      <dsp:nvSpPr>
        <dsp:cNvPr id="0" name=""/>
        <dsp:cNvSpPr/>
      </dsp:nvSpPr>
      <dsp:spPr>
        <a:xfrm>
          <a:off x="147011" y="15990"/>
          <a:ext cx="6930796" cy="2772318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CC475DA-4B96-4983-8988-3A4FFC7AAA4E}">
      <dsp:nvSpPr>
        <dsp:cNvPr id="0" name=""/>
        <dsp:cNvSpPr/>
      </dsp:nvSpPr>
      <dsp:spPr>
        <a:xfrm>
          <a:off x="-147011" y="516251"/>
          <a:ext cx="4538599" cy="1358436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chemeClr val="accent1">
                  <a:lumMod val="40000"/>
                  <a:lumOff val="60000"/>
                </a:schemeClr>
              </a:solidFill>
            </a:rPr>
            <a:t>time</a:t>
          </a:r>
        </a:p>
      </dsp:txBody>
      <dsp:txXfrm>
        <a:off x="-147011" y="516251"/>
        <a:ext cx="4538599" cy="1358436"/>
      </dsp:txXfrm>
    </dsp:sp>
    <dsp:sp modelId="{63344CB8-06C1-4D05-B756-603395A2B6A6}">
      <dsp:nvSpPr>
        <dsp:cNvPr id="0" name=""/>
        <dsp:cNvSpPr/>
      </dsp:nvSpPr>
      <dsp:spPr>
        <a:xfrm>
          <a:off x="3186171" y="944716"/>
          <a:ext cx="3555485" cy="1358436"/>
        </a:xfrm>
        <a:prstGeom prst="rect">
          <a:avLst/>
        </a:prstGeom>
        <a:noFill/>
        <a:ln w="19050" cap="flat" cmpd="sng" algn="ctr">
          <a:noFill/>
          <a:prstDash val="solid"/>
          <a:miter lim="800000"/>
        </a:ln>
        <a:effectLst/>
        <a:sp3d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128016" rIns="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>
              <a:solidFill>
                <a:srgbClr val="E6B845"/>
              </a:solidFill>
            </a:rPr>
            <a:t>place</a:t>
          </a:r>
        </a:p>
      </dsp:txBody>
      <dsp:txXfrm>
        <a:off x="3186171" y="944716"/>
        <a:ext cx="3555485" cy="13584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1963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111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618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3457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5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6767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62FB90-C021-40C3-ACC1-60A35BBA1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352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9260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118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34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12/24/2024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4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364390" y="0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065190" y="860363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 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64390" y="2116715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 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00A9A5"/>
                </a:solidFill>
              </a:rPr>
              <a:t>Game</a:t>
            </a:r>
            <a:r>
              <a:rPr lang="en-US" dirty="0">
                <a:solidFill>
                  <a:schemeClr val="tx1"/>
                </a:solidFill>
              </a:rPr>
              <a:t>: Simon says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71062" y="2023341"/>
            <a:ext cx="5456245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Prepositions of time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85946" y="2812234"/>
            <a:ext cx="5465180" cy="129114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1: Complete the sentences, using suitable prepositions of time.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2: Work in pairs. Ask and answer the questions about your school.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241662" y="281261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</p:cNvCxnSpPr>
          <p:nvPr/>
        </p:nvCxnSpPr>
        <p:spPr>
          <a:xfrm rot="10800000" flipV="1">
            <a:off x="1461137" y="1143457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398862" y="137501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967" y="-8020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50949" y="250170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3: A CLOSER LOOK 2</a:t>
            </a:r>
          </a:p>
        </p:txBody>
      </p:sp>
    </p:spTree>
    <p:extLst>
      <p:ext uri="{BB962C8B-B14F-4D97-AF65-F5344CB8AC3E}">
        <p14:creationId xmlns:p14="http://schemas.microsoft.com/office/powerpoint/2010/main" val="1666727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sentences, using suitable prepositions of time.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1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416" y="2945724"/>
            <a:ext cx="425496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US" sz="2800" b="1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ea typeface="Times New Roman" panose="02020603050405020304" pitchFamily="18" charset="0"/>
              </a:rPr>
              <a:t>Aim of the task: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To check students’ understanding of the prepositions of time.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924B6E-6F97-694D-ABF1-7829777CA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1881" y="2496872"/>
            <a:ext cx="3864759" cy="333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1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348" y="2278055"/>
            <a:ext cx="11127970" cy="2793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England, schools usually start ___ 9 a.m. and finish ___ 4 p.m.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They built our school a long time ago, maybe ___ 1990.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 are going to visit Thang Long Lower Secondary School ___ January.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school year usually begins ___ September 5</a:t>
            </a:r>
            <a:r>
              <a:rPr lang="en-GB" sz="2400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every year.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children like playing badminton and football ___ their break time.</a:t>
            </a:r>
            <a:endParaRPr lang="en-US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4A389E-50EF-0F45-8E21-D6807F098F92}"/>
              </a:ext>
            </a:extLst>
          </p:cNvPr>
          <p:cNvSpPr txBox="1"/>
          <p:nvPr/>
        </p:nvSpPr>
        <p:spPr>
          <a:xfrm>
            <a:off x="1008026" y="1398528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sentences, using suitable prepositions of time.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23AA9C-ED76-CE4E-9C15-94B138BA789E}"/>
              </a:ext>
            </a:extLst>
          </p:cNvPr>
          <p:cNvSpPr/>
          <p:nvPr/>
        </p:nvSpPr>
        <p:spPr>
          <a:xfrm>
            <a:off x="5637220" y="2373090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0D6159-1170-5448-ABB9-9DE2AACFE08A}"/>
              </a:ext>
            </a:extLst>
          </p:cNvPr>
          <p:cNvSpPr/>
          <p:nvPr/>
        </p:nvSpPr>
        <p:spPr>
          <a:xfrm>
            <a:off x="8522062" y="2373089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B6AB19A-5668-9540-B90B-D0D6F45960F7}"/>
              </a:ext>
            </a:extLst>
          </p:cNvPr>
          <p:cNvSpPr/>
          <p:nvPr/>
        </p:nvSpPr>
        <p:spPr>
          <a:xfrm>
            <a:off x="7134326" y="289987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0E98BA-8559-B94F-B2FE-53A9327FD6B5}"/>
              </a:ext>
            </a:extLst>
          </p:cNvPr>
          <p:cNvSpPr/>
          <p:nvPr/>
        </p:nvSpPr>
        <p:spPr>
          <a:xfrm>
            <a:off x="8980842" y="3491660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1ACAFB-F1CB-E44B-9D4F-FAD1CCF9F248}"/>
              </a:ext>
            </a:extLst>
          </p:cNvPr>
          <p:cNvSpPr/>
          <p:nvPr/>
        </p:nvSpPr>
        <p:spPr>
          <a:xfrm>
            <a:off x="5226940" y="4029504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DFE483-2C35-8249-85EC-8E4E4D0FCE0B}"/>
              </a:ext>
            </a:extLst>
          </p:cNvPr>
          <p:cNvSpPr/>
          <p:nvPr/>
        </p:nvSpPr>
        <p:spPr>
          <a:xfrm>
            <a:off x="7539703" y="4556285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67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72112" y="1324161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Ask and answer questions about your school.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1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78804" y="2535545"/>
            <a:ext cx="41560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US" sz="2800" b="1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ea typeface="Times New Roman" panose="02020603050405020304" pitchFamily="18" charset="0"/>
              </a:rPr>
              <a:t>Aim of the task: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To check students’ understanding of the prepositions of time.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3CAC597-114B-604F-B3C3-097D6BBD1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41124" y="2163385"/>
            <a:ext cx="3864759" cy="333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264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1</a:t>
            </a:r>
          </a:p>
        </p:txBody>
      </p:sp>
      <p:sp>
        <p:nvSpPr>
          <p:cNvPr id="2" name="Rectangle 1"/>
          <p:cNvSpPr/>
          <p:nvPr/>
        </p:nvSpPr>
        <p:spPr>
          <a:xfrm>
            <a:off x="254924" y="2164140"/>
            <a:ext cx="11732029" cy="2943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  <a:latin typeface="ChronicaPro-Bold"/>
              </a:rPr>
              <a:t>1. </a:t>
            </a:r>
            <a:r>
              <a:rPr lang="en-US" sz="2400" dirty="0">
                <a:latin typeface="ChronicaPro-Book"/>
              </a:rPr>
              <a:t>When does your school year start?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  <a:latin typeface="ChronicaPro-Bold"/>
              </a:rPr>
              <a:t>2. 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When do you have English lessons?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  <a:latin typeface="ChronicaPro-Bold"/>
              </a:rPr>
              <a:t>3. 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When do you usually celebrate Teachers’ Day?</a:t>
            </a:r>
          </a:p>
          <a:p>
            <a:pPr>
              <a:lnSpc>
                <a:spcPct val="200000"/>
              </a:lnSpc>
            </a:pPr>
            <a:r>
              <a:rPr lang="en-US" sz="2400" b="1" dirty="0">
                <a:solidFill>
                  <a:srgbClr val="F26548"/>
                </a:solidFill>
                <a:latin typeface="ChronicaPro-Bold"/>
              </a:rPr>
              <a:t>4. </a:t>
            </a:r>
            <a:r>
              <a:rPr lang="en-US" sz="2400" dirty="0">
                <a:solidFill>
                  <a:srgbClr val="242021"/>
                </a:solidFill>
                <a:latin typeface="ChronicaPro-Book"/>
              </a:rPr>
              <a:t>When are you going to finish the school year?</a:t>
            </a: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F4845E-280A-2943-853A-7FDD4421E32E}"/>
              </a:ext>
            </a:extLst>
          </p:cNvPr>
          <p:cNvSpPr txBox="1"/>
          <p:nvPr/>
        </p:nvSpPr>
        <p:spPr>
          <a:xfrm>
            <a:off x="1172112" y="1324161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Ask and answer questions about your school.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288617-A256-0C4D-A220-9474CC5D7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9289" y="2164141"/>
            <a:ext cx="3212297" cy="284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49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364390" y="0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065190" y="860363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 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64390" y="2116715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 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862466" y="3189197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 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9927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00A9A5"/>
                </a:solidFill>
              </a:rPr>
              <a:t>Game</a:t>
            </a:r>
            <a:r>
              <a:rPr lang="en-US" dirty="0">
                <a:solidFill>
                  <a:schemeClr val="tx1"/>
                </a:solidFill>
              </a:rPr>
              <a:t>: Simon says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71062" y="2023341"/>
            <a:ext cx="5456245" cy="3816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Prepositions of time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583055" y="2517499"/>
            <a:ext cx="5465180" cy="1291149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1: Complete the sentences, using suitable prepositions of time.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Task 2: Work in pairs. Ask and answer the questions about your school.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241662" y="281261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</p:cNvCxnSpPr>
          <p:nvPr/>
        </p:nvCxnSpPr>
        <p:spPr>
          <a:xfrm rot="10800000" flipV="1">
            <a:off x="1461137" y="1143457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398862" y="137501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967" y="-8020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50949" y="250170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LESSON 3: A CLOSER LOOK 2</a:t>
            </a:r>
          </a:p>
        </p:txBody>
      </p:sp>
      <p:cxnSp>
        <p:nvCxnSpPr>
          <p:cNvPr id="30" name="Curved Connector 29"/>
          <p:cNvCxnSpPr/>
          <p:nvPr/>
        </p:nvCxnSpPr>
        <p:spPr>
          <a:xfrm>
            <a:off x="2315122" y="2545070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4E02439-4D83-4043-91A4-6762B92B6648}"/>
              </a:ext>
            </a:extLst>
          </p:cNvPr>
          <p:cNvSpPr/>
          <p:nvPr/>
        </p:nvSpPr>
        <p:spPr>
          <a:xfrm>
            <a:off x="5587522" y="3921119"/>
            <a:ext cx="5456245" cy="400513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Prepositions of place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2A1F039-50BF-D440-BE38-C0BCECA37206}"/>
              </a:ext>
            </a:extLst>
          </p:cNvPr>
          <p:cNvSpPr txBox="1"/>
          <p:nvPr/>
        </p:nvSpPr>
        <p:spPr>
          <a:xfrm>
            <a:off x="7510116" y="4988533"/>
            <a:ext cx="35171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aphicFrame>
        <p:nvGraphicFramePr>
          <p:cNvPr id="36" name="Diagram 35">
            <a:extLst>
              <a:ext uri="{FF2B5EF4-FFF2-40B4-BE49-F238E27FC236}">
                <a16:creationId xmlns:a16="http://schemas.microsoft.com/office/drawing/2014/main" id="{00D65A68-FE35-8C42-AB6E-E70D9800A1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9714374"/>
              </p:ext>
            </p:extLst>
          </p:nvPr>
        </p:nvGraphicFramePr>
        <p:xfrm>
          <a:off x="1862466" y="3940326"/>
          <a:ext cx="6930796" cy="28042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826577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5955936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Prepositions of </a:t>
            </a:r>
            <a:r>
              <a:rPr lang="vi-VN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A2F97AB-4983-DE42-9E30-BD7DD26786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1073145"/>
              </p:ext>
            </p:extLst>
          </p:nvPr>
        </p:nvGraphicFramePr>
        <p:xfrm>
          <a:off x="324852" y="1076340"/>
          <a:ext cx="11369843" cy="2801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9439">
                  <a:extLst>
                    <a:ext uri="{9D8B030D-6E8A-4147-A177-3AD203B41FA5}">
                      <a16:colId xmlns:a16="http://schemas.microsoft.com/office/drawing/2014/main" val="1398073744"/>
                    </a:ext>
                  </a:extLst>
                </a:gridCol>
                <a:gridCol w="4640456">
                  <a:extLst>
                    <a:ext uri="{9D8B030D-6E8A-4147-A177-3AD203B41FA5}">
                      <a16:colId xmlns:a16="http://schemas.microsoft.com/office/drawing/2014/main" val="368518978"/>
                    </a:ext>
                  </a:extLst>
                </a:gridCol>
                <a:gridCol w="3789948">
                  <a:extLst>
                    <a:ext uri="{9D8B030D-6E8A-4147-A177-3AD203B41FA5}">
                      <a16:colId xmlns:a16="http://schemas.microsoft.com/office/drawing/2014/main" val="3525258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</a:rPr>
                        <a:t>At</a:t>
                      </a:r>
                      <a:r>
                        <a:rPr lang="vi-VN" sz="2400" b="1" dirty="0">
                          <a:solidFill>
                            <a:srgbClr val="002060"/>
                          </a:solidFill>
                        </a:rPr>
                        <a:t> (tại)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</a:rPr>
                        <a:t>In</a:t>
                      </a:r>
                      <a:r>
                        <a:rPr lang="vi-VN" sz="2400" b="1" dirty="0">
                          <a:solidFill>
                            <a:srgbClr val="002060"/>
                          </a:solidFill>
                        </a:rPr>
                        <a:t>( trong)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400" b="1" dirty="0">
                          <a:solidFill>
                            <a:srgbClr val="002060"/>
                          </a:solidFill>
                        </a:rPr>
                        <a:t>On</a:t>
                      </a:r>
                      <a:r>
                        <a:rPr lang="vi-VN" sz="2400" b="1" dirty="0">
                          <a:solidFill>
                            <a:srgbClr val="002060"/>
                          </a:solidFill>
                        </a:rPr>
                        <a:t>(trên)</a:t>
                      </a:r>
                      <a:endParaRPr lang="en-US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237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 home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 school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at work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classroom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school garden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playground</a:t>
                      </a:r>
                      <a:endParaRPr lang="vi-V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vi-VN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 the box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 the board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 the wall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 the second floor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139787"/>
                  </a:ext>
                </a:extLst>
              </a:tr>
            </a:tbl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B70ECFB-C0C5-9147-BCE2-052DD45F9631}"/>
              </a:ext>
            </a:extLst>
          </p:cNvPr>
          <p:cNvCxnSpPr/>
          <p:nvPr/>
        </p:nvCxnSpPr>
        <p:spPr>
          <a:xfrm>
            <a:off x="1320707" y="4135969"/>
            <a:ext cx="0" cy="76880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02A2878-9A06-EB4D-AF9A-CABABBDC1F0B}"/>
              </a:ext>
            </a:extLst>
          </p:cNvPr>
          <p:cNvSpPr txBox="1"/>
          <p:nvPr/>
        </p:nvSpPr>
        <p:spPr>
          <a:xfrm>
            <a:off x="0" y="4904773"/>
            <a:ext cx="298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certain point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Tại một vị trí or địa điểm xác định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C1381E1-8F5D-2A4E-B673-E317AD972B32}"/>
              </a:ext>
            </a:extLst>
          </p:cNvPr>
          <p:cNvCxnSpPr>
            <a:cxnSpLocks/>
          </p:cNvCxnSpPr>
          <p:nvPr/>
        </p:nvCxnSpPr>
        <p:spPr>
          <a:xfrm>
            <a:off x="5500605" y="3936698"/>
            <a:ext cx="0" cy="124110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52BAFA08-07F2-BE4E-94E7-0799BB492574}"/>
              </a:ext>
            </a:extLst>
          </p:cNvPr>
          <p:cNvSpPr txBox="1"/>
          <p:nvPr/>
        </p:nvSpPr>
        <p:spPr>
          <a:xfrm>
            <a:off x="3886303" y="5135605"/>
            <a:ext cx="3657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Inside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a place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một không gian kín, được bao quanh ở các phía ,trong một nơi nào đó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F85FFBC-CC73-524C-AB59-77261886C6A3}"/>
              </a:ext>
            </a:extLst>
          </p:cNvPr>
          <p:cNvCxnSpPr>
            <a:cxnSpLocks/>
          </p:cNvCxnSpPr>
          <p:nvPr/>
        </p:nvCxnSpPr>
        <p:spPr>
          <a:xfrm>
            <a:off x="9877312" y="4158765"/>
            <a:ext cx="12276" cy="157700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66D1B41-1A33-4C4B-A087-42DFC8D23676}"/>
              </a:ext>
            </a:extLst>
          </p:cNvPr>
          <p:cNvSpPr txBox="1"/>
          <p:nvPr/>
        </p:nvSpPr>
        <p:spPr>
          <a:xfrm>
            <a:off x="8445711" y="5662108"/>
            <a:ext cx="33477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the surface of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sth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Trên một bề mặt cái gì đó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64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398528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at, in 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2</a:t>
            </a:r>
          </a:p>
        </p:txBody>
      </p:sp>
      <p:sp>
        <p:nvSpPr>
          <p:cNvPr id="2" name="Rectangle 1"/>
          <p:cNvSpPr/>
          <p:nvPr/>
        </p:nvSpPr>
        <p:spPr>
          <a:xfrm>
            <a:off x="1116416" y="2945724"/>
            <a:ext cx="425496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Aft>
                <a:spcPts val="0"/>
              </a:spcAft>
            </a:pPr>
            <a:r>
              <a:rPr lang="en-US" sz="2800" b="1" kern="0" dirty="0"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  <a:ea typeface="Times New Roman" panose="02020603050405020304" pitchFamily="18" charset="0"/>
              </a:rPr>
              <a:t>Aim of the task: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400" dirty="0"/>
              <a:t>To check students’ understanding of the prepositions of place.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924B6E-6F97-694D-ABF1-7829777CA1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1881" y="2496872"/>
            <a:ext cx="3864759" cy="333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865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487067" y="1357587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25494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2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348" y="2278055"/>
            <a:ext cx="11127970" cy="2793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Her classroom is ___ the third floor of that building.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When I’m at school, my parents are ___ work.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Look! The students are playing football ___ the classroom.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My little sister usually has lunch ___ school.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5. </a:t>
            </a:r>
            <a:r>
              <a:rPr lang="en-GB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most beautiful posters are ___ the wall ___ the staffroom.</a:t>
            </a:r>
            <a:endParaRPr lang="en-US" sz="2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23AA9C-ED76-CE4E-9C15-94B138BA789E}"/>
              </a:ext>
            </a:extLst>
          </p:cNvPr>
          <p:cNvSpPr/>
          <p:nvPr/>
        </p:nvSpPr>
        <p:spPr>
          <a:xfrm>
            <a:off x="3313568" y="2362332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B6AB19A-5668-9540-B90B-D0D6F45960F7}"/>
              </a:ext>
            </a:extLst>
          </p:cNvPr>
          <p:cNvSpPr/>
          <p:nvPr/>
        </p:nvSpPr>
        <p:spPr>
          <a:xfrm>
            <a:off x="5866610" y="2942901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0E98BA-8559-B94F-B2FE-53A9327FD6B5}"/>
              </a:ext>
            </a:extLst>
          </p:cNvPr>
          <p:cNvSpPr/>
          <p:nvPr/>
        </p:nvSpPr>
        <p:spPr>
          <a:xfrm>
            <a:off x="6325390" y="3488955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E1ACAFB-F1CB-E44B-9D4F-FAD1CCF9F248}"/>
              </a:ext>
            </a:extLst>
          </p:cNvPr>
          <p:cNvSpPr/>
          <p:nvPr/>
        </p:nvSpPr>
        <p:spPr>
          <a:xfrm>
            <a:off x="5407830" y="4007399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DFE483-2C35-8249-85EC-8E4E4D0FCE0B}"/>
              </a:ext>
            </a:extLst>
          </p:cNvPr>
          <p:cNvSpPr/>
          <p:nvPr/>
        </p:nvSpPr>
        <p:spPr>
          <a:xfrm>
            <a:off x="5120695" y="4610232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14EFBE-05C4-4C40-BC51-064F07B0ED75}"/>
              </a:ext>
            </a:extLst>
          </p:cNvPr>
          <p:cNvSpPr txBox="1"/>
          <p:nvPr/>
        </p:nvSpPr>
        <p:spPr>
          <a:xfrm>
            <a:off x="1008026" y="1398528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sentences with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at, in 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036A399-C04C-1A42-BDE3-03AEEA1B9041}"/>
              </a:ext>
            </a:extLst>
          </p:cNvPr>
          <p:cNvSpPr/>
          <p:nvPr/>
        </p:nvSpPr>
        <p:spPr>
          <a:xfrm>
            <a:off x="6875984" y="4610231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22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8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93895"/>
            <a:ext cx="10515600" cy="5783068"/>
          </a:xfrm>
        </p:spPr>
        <p:txBody>
          <a:bodyPr>
            <a:normAutofit fontScale="85000" lnSpcReduction="20000"/>
          </a:bodyPr>
          <a:lstStyle/>
          <a:p>
            <a:r>
              <a:rPr lang="vi-VN" dirty="0">
                <a:latin typeface="+mj-lt"/>
              </a:rPr>
              <a:t>I have a meeting........9am</a:t>
            </a:r>
            <a:br>
              <a:rPr lang="vi-VN" dirty="0">
                <a:latin typeface="+mj-lt"/>
              </a:rPr>
            </a:b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The shop closes........midnight</a:t>
            </a:r>
            <a:br>
              <a:rPr lang="vi-VN" dirty="0">
                <a:latin typeface="+mj-lt"/>
              </a:rPr>
            </a:b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Jane went home.......lunchtime</a:t>
            </a:r>
            <a:br>
              <a:rPr lang="vi-VN" dirty="0">
                <a:latin typeface="+mj-lt"/>
              </a:rPr>
            </a:br>
            <a:r>
              <a:rPr lang="vi-VN" i="1" dirty="0">
                <a:latin typeface="+mj-lt"/>
              </a:rPr>
              <a:t>.</a:t>
            </a: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In England, it often snows.........December</a:t>
            </a:r>
            <a:br>
              <a:rPr lang="vi-VN" dirty="0">
                <a:latin typeface="+mj-lt"/>
              </a:rPr>
            </a:br>
            <a:r>
              <a:rPr lang="vi-VN" i="1" dirty="0">
                <a:latin typeface="+mj-lt"/>
              </a:rPr>
              <a:t>.</a:t>
            </a: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Do you think we will go to Jupiter.........the future?</a:t>
            </a:r>
            <a:br>
              <a:rPr lang="vi-VN" dirty="0">
                <a:latin typeface="+mj-lt"/>
              </a:rPr>
            </a:b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There should be a lot of progress.........the next century</a:t>
            </a:r>
            <a:br>
              <a:rPr lang="vi-VN" dirty="0">
                <a:latin typeface="+mj-lt"/>
              </a:rPr>
            </a:br>
            <a:endParaRPr lang="vi-VN" dirty="0">
              <a:latin typeface="+mj-lt"/>
            </a:endParaRPr>
          </a:p>
          <a:p>
            <a:r>
              <a:rPr lang="vi-VN" dirty="0">
                <a:latin typeface="+mj-lt"/>
              </a:rPr>
              <a:t>Do you work.........Mondays?</a:t>
            </a:r>
            <a:br>
              <a:rPr lang="vi-VN" dirty="0">
                <a:latin typeface="+mj-lt"/>
              </a:rPr>
            </a:br>
            <a:endParaRPr lang="vi-VN" i="1" dirty="0">
              <a:latin typeface="+mj-lt"/>
            </a:endParaRPr>
          </a:p>
          <a:p>
            <a:r>
              <a:rPr lang="vi-VN" dirty="0">
                <a:latin typeface="+mj-lt"/>
              </a:rPr>
              <a:t>Her birthday is.........20 November</a:t>
            </a:r>
            <a:br>
              <a:rPr lang="vi-VN" dirty="0">
                <a:latin typeface="+mj-lt"/>
              </a:rPr>
            </a:br>
            <a:endParaRPr lang="vi-VN" i="1" dirty="0">
              <a:latin typeface="+mj-lt"/>
            </a:endParaRPr>
          </a:p>
          <a:p>
            <a:r>
              <a:rPr lang="vi-VN" dirty="0">
                <a:latin typeface="+mj-lt"/>
              </a:rPr>
              <a:t>Where will you be.......... New Year’s Day?</a:t>
            </a:r>
            <a:br>
              <a:rPr lang="vi-VN" dirty="0">
                <a:latin typeface="+mj-lt"/>
              </a:rPr>
            </a:br>
            <a:endParaRPr lang="vi-VN" i="1" dirty="0">
              <a:latin typeface="+mj-lt"/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38272" y="163062"/>
            <a:ext cx="520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8272" y="855560"/>
            <a:ext cx="52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28894" y="1442241"/>
            <a:ext cx="52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62621" y="2128697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18406" y="2682425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97833" y="3374923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60789" y="4048922"/>
            <a:ext cx="633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25731" y="4651277"/>
            <a:ext cx="633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3835" y="5253632"/>
            <a:ext cx="633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33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63498" y="5269729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9053" y="526972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57678" y="2462423"/>
            <a:ext cx="70238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FB7BD"/>
                </a:solidFill>
              </a:rPr>
              <a:t>Grammar:</a:t>
            </a:r>
          </a:p>
          <a:p>
            <a:pPr marL="2286000" lvl="4" indent="-457200">
              <a:buFont typeface="Wingdings" pitchFamily="2" charset="2"/>
              <a:buChar char="Ø"/>
            </a:pPr>
            <a:r>
              <a:rPr lang="en-US" sz="3200" b="1" dirty="0">
                <a:solidFill>
                  <a:srgbClr val="0FB7BD"/>
                </a:solidFill>
              </a:rPr>
              <a:t>Prepositions of time</a:t>
            </a:r>
          </a:p>
          <a:p>
            <a:pPr marL="2286000" lvl="4" indent="-457200">
              <a:buFont typeface="Wingdings" pitchFamily="2" charset="2"/>
              <a:buChar char="Ø"/>
            </a:pPr>
            <a:r>
              <a:rPr lang="en-US" sz="3200" b="1" dirty="0">
                <a:solidFill>
                  <a:srgbClr val="0FB7BD"/>
                </a:solidFill>
              </a:rPr>
              <a:t>Prepositions of place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3: A CLOSER LOOK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182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50" y="229764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A VISIT TO A SCHOOL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35238" y="190029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6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627182874"/>
              </p:ext>
            </p:extLst>
          </p:nvPr>
        </p:nvGraphicFramePr>
        <p:xfrm>
          <a:off x="2538053" y="3894331"/>
          <a:ext cx="6689863" cy="3073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9" name="AutoShape 2" descr="The Rules of Connectors in Bangla | BD English Scho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219426"/>
            <a:ext cx="10208614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 in pairs. Look at the pictures and answer the questions.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78485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7584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 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B168F8-F06C-9944-BD4A-EBD4454CC1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066" y="1886370"/>
            <a:ext cx="1833717" cy="11618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50E874-C703-4342-BE2C-DB2B8EE9EE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886" y="3150830"/>
            <a:ext cx="1731009" cy="11814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2CEC8B-9862-5543-AF7D-22924CB4F0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066" y="4434951"/>
            <a:ext cx="1836336" cy="11950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46C6E2F-165E-DB40-9249-2BA73C9258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8025" y="5732665"/>
            <a:ext cx="1659869" cy="112533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201C98E-8D5D-1841-BF8F-7F333BBBE2EE}"/>
              </a:ext>
            </a:extLst>
          </p:cNvPr>
          <p:cNvSpPr/>
          <p:nvPr/>
        </p:nvSpPr>
        <p:spPr>
          <a:xfrm>
            <a:off x="2553415" y="1889430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Where does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Mrs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Hien teach </a:t>
            </a:r>
            <a:r>
              <a:rPr lang="en-US" sz="2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maths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F534D8-10EE-C143-800D-0842B92D39A7}"/>
              </a:ext>
            </a:extLst>
          </p:cNvPr>
          <p:cNvSpPr/>
          <p:nvPr/>
        </p:nvSpPr>
        <p:spPr>
          <a:xfrm>
            <a:off x="2813392" y="3273404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Where do the students water the flowers?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EC50D1F-A4F7-0D45-8FA4-C2E68A212354}"/>
              </a:ext>
            </a:extLst>
          </p:cNvPr>
          <p:cNvSpPr/>
          <p:nvPr/>
        </p:nvSpPr>
        <p:spPr>
          <a:xfrm>
            <a:off x="2553415" y="4332312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Where is the boy writing?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87891BA-850C-7F45-B3D6-FD25F4DA83C7}"/>
              </a:ext>
            </a:extLst>
          </p:cNvPr>
          <p:cNvSpPr/>
          <p:nvPr/>
        </p:nvSpPr>
        <p:spPr>
          <a:xfrm>
            <a:off x="2813392" y="5716286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4. 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Where do they sing English songs on Teachers’ Day?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FE87B3D-AE22-CA46-920B-88C10C0672C8}"/>
              </a:ext>
            </a:extLst>
          </p:cNvPr>
          <p:cNvSpPr/>
          <p:nvPr/>
        </p:nvSpPr>
        <p:spPr>
          <a:xfrm>
            <a:off x="2813392" y="2418884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At school.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6CA0520-1804-6841-B79A-F25789FE6FF5}"/>
              </a:ext>
            </a:extLst>
          </p:cNvPr>
          <p:cNvSpPr/>
          <p:nvPr/>
        </p:nvSpPr>
        <p:spPr>
          <a:xfrm>
            <a:off x="3124288" y="3684655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 the school garden.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680773F-6569-9947-9113-447C39EA8EE3}"/>
              </a:ext>
            </a:extLst>
          </p:cNvPr>
          <p:cNvSpPr/>
          <p:nvPr/>
        </p:nvSpPr>
        <p:spPr>
          <a:xfrm>
            <a:off x="2813392" y="4854476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 the board.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EC10B6-10E5-FA47-8F60-0381262CECB0}"/>
              </a:ext>
            </a:extLst>
          </p:cNvPr>
          <p:cNvSpPr/>
          <p:nvPr/>
        </p:nvSpPr>
        <p:spPr>
          <a:xfrm>
            <a:off x="3124288" y="6245740"/>
            <a:ext cx="11127970" cy="5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 the stage.</a:t>
            </a:r>
            <a:endParaRPr lang="en-US" sz="24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69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3195" y="1331912"/>
            <a:ext cx="1081531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/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the passage with </a:t>
            </a:r>
            <a:r>
              <a:rPr lang="en-GB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at, on </a:t>
            </a: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GB" sz="2400" b="1" i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in. </a:t>
            </a: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 discuss in groups which prepositions express </a:t>
            </a:r>
            <a:r>
              <a:rPr lang="en-GB" sz="2400" b="1" dirty="0">
                <a:solidFill>
                  <a:srgbClr val="F7941E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which ones express </a:t>
            </a:r>
            <a:r>
              <a:rPr lang="en-GB" sz="2400" b="1" dirty="0">
                <a:solidFill>
                  <a:srgbClr val="00A9A5"/>
                </a:solidFill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place</a:t>
            </a:r>
            <a:r>
              <a:rPr lang="en-GB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17714" y="2247176"/>
            <a:ext cx="11780796" cy="4420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sz="2400" dirty="0">
                <a:latin typeface="ChronicaPro-Bold"/>
              </a:rPr>
              <a:t>Tom’s mother is at home, but she is not (1)___ the kitchen. She usually waters the vegetables in the garden (2)___ the morning.</a:t>
            </a:r>
          </a:p>
          <a:p>
            <a:pPr algn="just">
              <a:lnSpc>
                <a:spcPct val="200000"/>
              </a:lnSpc>
            </a:pPr>
            <a:r>
              <a:rPr lang="en-US" sz="2400" dirty="0">
                <a:latin typeface="ChronicaPro-Bold"/>
              </a:rPr>
              <a:t>Tom’s father is (3)___ work, but he isn’t in his office at the moment. It is lunch break and he is (4)___ a travel agent’s, looking at holiday brochures.</a:t>
            </a:r>
          </a:p>
          <a:p>
            <a:pPr algn="just">
              <a:lnSpc>
                <a:spcPct val="200000"/>
              </a:lnSpc>
            </a:pPr>
            <a:r>
              <a:rPr lang="en-US" sz="2400" dirty="0">
                <a:latin typeface="ChronicaPro-Bold"/>
              </a:rPr>
              <a:t>Tom is usually at school this time, but he has a bad cold today. He has nothing to do but lying (5)___ the sofa and looking at the posters (6)___ the wall.</a:t>
            </a:r>
            <a:endParaRPr lang="en-US" sz="2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FB58572-D525-C441-9C1B-1A62604744F7}"/>
              </a:ext>
            </a:extLst>
          </p:cNvPr>
          <p:cNvSpPr/>
          <p:nvPr/>
        </p:nvSpPr>
        <p:spPr>
          <a:xfrm>
            <a:off x="5664236" y="2513868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BB051B-7E19-AE44-A782-D5EA24085B0E}"/>
              </a:ext>
            </a:extLst>
          </p:cNvPr>
          <p:cNvSpPr/>
          <p:nvPr/>
        </p:nvSpPr>
        <p:spPr>
          <a:xfrm>
            <a:off x="2394140" y="3210293"/>
            <a:ext cx="4571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chemeClr val="accent2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</a:t>
            </a:r>
            <a:endParaRPr lang="en-US" sz="24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64FE262-E7D4-B446-9BDB-267589B1EFE0}"/>
              </a:ext>
            </a:extLst>
          </p:cNvPr>
          <p:cNvSpPr/>
          <p:nvPr/>
        </p:nvSpPr>
        <p:spPr>
          <a:xfrm>
            <a:off x="3411085" y="3995956"/>
            <a:ext cx="458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2FBFD3-C695-D140-B80F-828AE110DC78}"/>
              </a:ext>
            </a:extLst>
          </p:cNvPr>
          <p:cNvSpPr/>
          <p:nvPr/>
        </p:nvSpPr>
        <p:spPr>
          <a:xfrm>
            <a:off x="3411085" y="4680387"/>
            <a:ext cx="4587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D2EC80-0E64-BF4B-ABBA-A6847BE37674}"/>
              </a:ext>
            </a:extLst>
          </p:cNvPr>
          <p:cNvSpPr/>
          <p:nvPr/>
        </p:nvSpPr>
        <p:spPr>
          <a:xfrm>
            <a:off x="2851316" y="6189436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B00B40-1290-1744-9709-F47A57E485E3}"/>
              </a:ext>
            </a:extLst>
          </p:cNvPr>
          <p:cNvSpPr/>
          <p:nvPr/>
        </p:nvSpPr>
        <p:spPr>
          <a:xfrm>
            <a:off x="8524419" y="6189435"/>
            <a:ext cx="5597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b="1" dirty="0">
                <a:solidFill>
                  <a:srgbClr val="00A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</a:t>
            </a:r>
            <a:endParaRPr lang="en-US" sz="2400" b="1" dirty="0">
              <a:solidFill>
                <a:srgbClr val="00A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  <p:bldP spid="15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1928" y="149833"/>
            <a:ext cx="908594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It was invented ……….. 1977.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I’ll be at the office ……….. 7 o’ clock.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I saw him ……….. the morning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......home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We arrived ……….. 5 o’ clock ……….. the morning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Tom’s grandmother died in 1987 ……….. the age of 81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In summer he always plays volleyball ……….. Sundays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Olda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John arrived ……….. the same time.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My mother is ……….. home now, but I'm ……….. work.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He always travels……….. holidays and  vacation ……….. the beach.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I need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buy new shoes ……….. Sunday.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11. We prefer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have a vacation ……….. Summer.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 They visited their friends………..the weekend.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 They were talking ……….. work when the phone rang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 ….……. Easter people usually eat chocolate everyday.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I've been invited to a wedding .... 14 February.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There are usually a lot of parties .... New Year's Eve.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.... Saturday night I went to bed .... midnight.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don't live driving .... night.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13522" y="149833"/>
            <a:ext cx="50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89121" y="485113"/>
            <a:ext cx="50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3225" y="848304"/>
            <a:ext cx="50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5017" y="848304"/>
            <a:ext cx="50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07438" y="1181686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2469" y="1181685"/>
            <a:ext cx="50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86329" y="1546775"/>
            <a:ext cx="50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3923" y="1909966"/>
            <a:ext cx="646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0988" y="2334506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10479" y="2666214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40184" y="2666213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65910" y="3058321"/>
            <a:ext cx="646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98781" y="3069702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72413" y="3407557"/>
            <a:ext cx="646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60602" y="3773368"/>
            <a:ext cx="50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148658" y="4106028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37946" y="4519179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00364" y="4764151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7915" y="5210137"/>
            <a:ext cx="646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56984" y="6029456"/>
            <a:ext cx="646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17347" y="5975687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52896" y="6365283"/>
            <a:ext cx="6060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63118" y="5567791"/>
            <a:ext cx="646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17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1956" y="2272146"/>
            <a:ext cx="10313324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Complete Exercises …. in the workbook.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Make sentences using the prepositions of time and place.</a:t>
            </a:r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3427102" y="587387"/>
            <a:ext cx="4958616" cy="884574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91560" y="706508"/>
            <a:ext cx="331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OBJECTIVES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92320" y="144696"/>
            <a:ext cx="1515332" cy="158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87433" y="1914652"/>
            <a:ext cx="11388436" cy="1695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end of the lesson, students will be able to:</a:t>
            </a:r>
          </a:p>
          <a:p>
            <a:pPr marL="457200" indent="-457200">
              <a:lnSpc>
                <a:spcPct val="200000"/>
              </a:lnSpc>
              <a:buFont typeface="Courier New" panose="02070309020205020404" pitchFamily="49" charset="0"/>
              <a:buChar char="o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 the prepositions of </a:t>
            </a:r>
            <a:r>
              <a:rPr lang="en-US" sz="2800" dirty="0">
                <a:solidFill>
                  <a:srgbClr val="F794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800" dirty="0">
                <a:solidFill>
                  <a:srgbClr val="F7941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1924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63572" y="202239"/>
            <a:ext cx="305980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/>
          <p:cNvSpPr/>
          <p:nvPr/>
        </p:nvSpPr>
        <p:spPr>
          <a:xfrm>
            <a:off x="5421157" y="2476547"/>
            <a:ext cx="9618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Put the pen </a:t>
            </a:r>
            <a:r>
              <a:rPr lang="en-GB" sz="2800" b="1" i="1" dirty="0">
                <a:solidFill>
                  <a:srgbClr val="F7941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</a:t>
            </a:r>
            <a:r>
              <a:rPr lang="en-GB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the pencil case.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32957" y="3747927"/>
            <a:ext cx="9618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Sit </a:t>
            </a:r>
            <a:r>
              <a:rPr lang="en-GB" sz="2800" b="1" i="1" dirty="0">
                <a:solidFill>
                  <a:srgbClr val="F7941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on</a:t>
            </a:r>
            <a:r>
              <a:rPr lang="en-GB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the chair.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21157" y="5019307"/>
            <a:ext cx="96188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Put your ruler </a:t>
            </a:r>
            <a:r>
              <a:rPr lang="en-GB" sz="2800" b="1" i="1" dirty="0">
                <a:solidFill>
                  <a:srgbClr val="F7941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on</a:t>
            </a:r>
            <a:r>
              <a:rPr lang="en-GB" sz="28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the table.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7BC698-835F-3D4C-B99B-2156D5D12B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1504" y="1443813"/>
            <a:ext cx="4528969" cy="452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21" name="Rectangle 20"/>
          <p:cNvSpPr/>
          <p:nvPr/>
        </p:nvSpPr>
        <p:spPr>
          <a:xfrm>
            <a:off x="2241748" y="2023341"/>
            <a:ext cx="8785560" cy="431431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Prepositions of time</a:t>
            </a:r>
            <a:r>
              <a:rPr lang="vi-V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(giới từ chỉ thời gian)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030888" y="264769"/>
            <a:ext cx="5500156" cy="1260055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23" y="82079"/>
            <a:ext cx="1760993" cy="1673419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2241747" y="457221"/>
            <a:ext cx="5078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LESSON 3: A CLOSER LOOK 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B5EB098-FE75-7F44-B1A1-1F8A1E424FE2}"/>
              </a:ext>
            </a:extLst>
          </p:cNvPr>
          <p:cNvSpPr txBox="1"/>
          <p:nvPr/>
        </p:nvSpPr>
        <p:spPr>
          <a:xfrm>
            <a:off x="4805490" y="3589278"/>
            <a:ext cx="8387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87E4D78-1FD2-594C-884C-20597208D6A3}"/>
              </a:ext>
            </a:extLst>
          </p:cNvPr>
          <p:cNvSpPr txBox="1"/>
          <p:nvPr/>
        </p:nvSpPr>
        <p:spPr>
          <a:xfrm>
            <a:off x="7531044" y="3424451"/>
            <a:ext cx="35171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chemeClr val="bg1"/>
                </a:solidFill>
                <a:latin typeface="Myriad Pro" pitchFamily="34" charset="0"/>
              </a:rPr>
              <a:t>HOBBIES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graphicFrame>
        <p:nvGraphicFramePr>
          <p:cNvPr id="36" name="Diagram 35">
            <a:extLst>
              <a:ext uri="{FF2B5EF4-FFF2-40B4-BE49-F238E27FC236}">
                <a16:creationId xmlns:a16="http://schemas.microsoft.com/office/drawing/2014/main" id="{698C5F09-0195-094E-9B14-6DDB4FF238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2545043"/>
              </p:ext>
            </p:extLst>
          </p:nvPr>
        </p:nvGraphicFramePr>
        <p:xfrm>
          <a:off x="2194449" y="2722615"/>
          <a:ext cx="4744873" cy="1977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720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780047"/>
              </p:ext>
            </p:extLst>
          </p:nvPr>
        </p:nvGraphicFramePr>
        <p:xfrm>
          <a:off x="5360" y="21102"/>
          <a:ext cx="12192000" cy="6815796"/>
        </p:xfrm>
        <a:graphic>
          <a:graphicData uri="http://schemas.openxmlformats.org/drawingml/2006/table">
            <a:tbl>
              <a:tblPr firstRow="1" bandRow="1"/>
              <a:tblGrid>
                <a:gridCol w="4958469">
                  <a:extLst>
                    <a:ext uri="{9D8B030D-6E8A-4147-A177-3AD203B41FA5}">
                      <a16:colId xmlns:a16="http://schemas.microsoft.com/office/drawing/2014/main" val="332487754"/>
                    </a:ext>
                  </a:extLst>
                </a:gridCol>
                <a:gridCol w="7233531">
                  <a:extLst>
                    <a:ext uri="{9D8B030D-6E8A-4147-A177-3AD203B41FA5}">
                      <a16:colId xmlns:a16="http://schemas.microsoft.com/office/drawing/2014/main" val="3148943243"/>
                    </a:ext>
                  </a:extLst>
                </a:gridCol>
              </a:tblGrid>
              <a:tr h="22015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vi-V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vi-V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vi-V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9113563"/>
                  </a:ext>
                </a:extLst>
              </a:tr>
              <a:tr h="2192044">
                <a:tc>
                  <a:txBody>
                    <a:bodyPr/>
                    <a:lstStyle/>
                    <a:p>
                      <a:r>
                        <a:rPr lang="vi-VN" dirty="0"/>
                        <a:t>                                </a:t>
                      </a:r>
                    </a:p>
                    <a:p>
                      <a:r>
                        <a:rPr lang="vi-VN" dirty="0"/>
                        <a:t>                       (khoảng</a:t>
                      </a:r>
                      <a:r>
                        <a:rPr lang="vi-VN" baseline="0" dirty="0"/>
                        <a:t> Time dài)</a:t>
                      </a:r>
                      <a:r>
                        <a:rPr lang="vi-VN" dirty="0"/>
                        <a:t>        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38295"/>
                  </a:ext>
                </a:extLst>
              </a:tr>
              <a:tr h="2422159"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97548"/>
                  </a:ext>
                </a:extLst>
              </a:tr>
            </a:tbl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0" y="0"/>
            <a:ext cx="1378635" cy="5064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0" y="2225176"/>
            <a:ext cx="1406770" cy="5486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-16413" y="4392869"/>
            <a:ext cx="1467731" cy="5486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970581" y="28650"/>
            <a:ext cx="2654105" cy="548640"/>
          </a:xfrm>
          <a:prstGeom prst="roundRect">
            <a:avLst/>
          </a:prstGeom>
          <a:solidFill>
            <a:srgbClr val="CBE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 </a:t>
            </a:r>
            <a:r>
              <a:rPr lang="vi-VN" sz="2800" dirty="0">
                <a:solidFill>
                  <a:schemeClr val="tx1"/>
                </a:solidFill>
                <a:latin typeface="+mj-lt"/>
              </a:rPr>
              <a:t>Example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923691" y="2215660"/>
            <a:ext cx="2654105" cy="548640"/>
          </a:xfrm>
          <a:prstGeom prst="roundRect">
            <a:avLst/>
          </a:prstGeom>
          <a:solidFill>
            <a:srgbClr val="CBE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 </a:t>
            </a:r>
            <a:r>
              <a:rPr lang="vi-VN" sz="2800" dirty="0">
                <a:solidFill>
                  <a:schemeClr val="tx1"/>
                </a:solidFill>
                <a:latin typeface="+mj-lt"/>
              </a:rPr>
              <a:t>Example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923691" y="4463627"/>
            <a:ext cx="2654105" cy="548640"/>
          </a:xfrm>
          <a:prstGeom prst="roundRect">
            <a:avLst/>
          </a:prstGeom>
          <a:solidFill>
            <a:srgbClr val="CBE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 </a:t>
            </a:r>
            <a:r>
              <a:rPr lang="vi-VN" sz="2800" dirty="0">
                <a:solidFill>
                  <a:schemeClr val="tx1"/>
                </a:solidFill>
                <a:latin typeface="+mj-lt"/>
              </a:rPr>
              <a:t>Example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75027" y="630675"/>
            <a:ext cx="2588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giờ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75027" y="1044861"/>
            <a:ext cx="4998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một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khoảnh khắc, Night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40921" y="638795"/>
            <a:ext cx="2419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six o’clock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52642" y="952528"/>
            <a:ext cx="686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noon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(giữa trưa), at midnight (nữa đêm), at night</a:t>
            </a:r>
          </a:p>
          <a:p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040921" y="1374671"/>
            <a:ext cx="6886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break time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breakfast, at lunch, at dinner</a:t>
            </a:r>
          </a:p>
          <a:p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chirstmas, at Tet,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-75028" y="2727135"/>
            <a:ext cx="44438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dirty="0">
                <a:solidFill>
                  <a:prstClr val="black"/>
                </a:solidFill>
              </a:rPr>
              <a:t>-   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tháng, Năm, thế kỉ</a:t>
            </a:r>
          </a:p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-75027" y="3168257"/>
            <a:ext cx="37888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Mùa</a:t>
            </a:r>
          </a:p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-79716" y="3653173"/>
            <a:ext cx="46142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một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buổi trong ngày</a:t>
            </a:r>
          </a:p>
          <a:p>
            <a:pPr marL="285750" lvl="0" indent="-285750">
              <a:buFontTx/>
              <a:buChar char="-"/>
            </a:pPr>
            <a:endParaRPr lang="vi-VN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040920" y="2727135"/>
            <a:ext cx="70432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dirty="0">
                <a:solidFill>
                  <a:prstClr val="black"/>
                </a:solidFill>
                <a:latin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In September, in December, in 2020, in 2019, in 2021</a:t>
            </a:r>
            <a:endParaRPr lang="en-US" sz="2400" dirty="0">
              <a:solidFill>
                <a:prstClr val="black"/>
              </a:solidFill>
              <a:latin typeface="Calibri Light" panose="020F0302020204030204"/>
            </a:endParaRPr>
          </a:p>
          <a:p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010443" y="3140288"/>
            <a:ext cx="6904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- In summer, in spring ( vào mùa hè, vào mùa xuân)</a:t>
            </a:r>
          </a:p>
          <a:p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010443" y="3509620"/>
            <a:ext cx="7073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- In the morning, in the afternoon ( vào buổi sáng, vào buổi chiều)</a:t>
            </a:r>
            <a:endParaRPr lang="en-US" sz="24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79716" y="4920360"/>
            <a:ext cx="41781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Thứ </a:t>
            </a:r>
          </a:p>
          <a:p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-79716" y="5281847"/>
            <a:ext cx="482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Ngày+ tháng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-79716" y="5693687"/>
            <a:ext cx="51323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những dịp đặc biệt có chữ “ day’’</a:t>
            </a:r>
            <a:endParaRPr lang="vi-VN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970581" y="5004848"/>
            <a:ext cx="69447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dirty="0">
                <a:solidFill>
                  <a:prstClr val="black"/>
                </a:solidFill>
              </a:rPr>
              <a:t>-    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On Monday, on Tuesday( vào thứ hai, vào thứ ba)</a:t>
            </a:r>
          </a:p>
          <a:p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923691" y="5473174"/>
            <a:ext cx="6764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On 6 March, on Sept 8</a:t>
            </a:r>
            <a:r>
              <a:rPr lang="vi-VN" sz="2000" dirty="0">
                <a:solidFill>
                  <a:prstClr val="black"/>
                </a:solidFill>
                <a:latin typeface="Times New Roman" panose="02020603050405020304" pitchFamily="18" charset="0"/>
              </a:rPr>
              <a:t>th, </a:t>
            </a:r>
            <a:r>
              <a:rPr lang="en-US" sz="24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24</a:t>
            </a:r>
            <a:r>
              <a:rPr lang="en-US" sz="2400" baseline="300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December 1988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97897" y="5878353"/>
            <a:ext cx="7329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-    On birth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day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, on  chirstmas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day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, on Tet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day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 .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-35160" y="1400656"/>
            <a:ext cx="4609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các ngày lễ kì nghỉ (không có “day”)</a:t>
            </a:r>
            <a:endParaRPr lang="vi-V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99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1" grpId="0"/>
      <p:bldP spid="22" grpId="0"/>
      <p:bldP spid="23" grpId="0"/>
      <p:bldP spid="25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60" y="21102"/>
          <a:ext cx="12192000" cy="6815796"/>
        </p:xfrm>
        <a:graphic>
          <a:graphicData uri="http://schemas.openxmlformats.org/drawingml/2006/table">
            <a:tbl>
              <a:tblPr firstRow="1" bandRow="1"/>
              <a:tblGrid>
                <a:gridCol w="4958469">
                  <a:extLst>
                    <a:ext uri="{9D8B030D-6E8A-4147-A177-3AD203B41FA5}">
                      <a16:colId xmlns:a16="http://schemas.microsoft.com/office/drawing/2014/main" val="332487754"/>
                    </a:ext>
                  </a:extLst>
                </a:gridCol>
                <a:gridCol w="7233531">
                  <a:extLst>
                    <a:ext uri="{9D8B030D-6E8A-4147-A177-3AD203B41FA5}">
                      <a16:colId xmlns:a16="http://schemas.microsoft.com/office/drawing/2014/main" val="3148943243"/>
                    </a:ext>
                  </a:extLst>
                </a:gridCol>
              </a:tblGrid>
              <a:tr h="22015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vi-V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vi-V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vi-V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9113563"/>
                  </a:ext>
                </a:extLst>
              </a:tr>
              <a:tr h="2192044">
                <a:tc>
                  <a:txBody>
                    <a:bodyPr/>
                    <a:lstStyle/>
                    <a:p>
                      <a:r>
                        <a:rPr lang="vi-VN" dirty="0"/>
                        <a:t>                                </a:t>
                      </a:r>
                    </a:p>
                    <a:p>
                      <a:r>
                        <a:rPr lang="vi-VN" dirty="0"/>
                        <a:t>                       (khoảng</a:t>
                      </a:r>
                      <a:r>
                        <a:rPr lang="vi-VN" baseline="0" dirty="0"/>
                        <a:t> Time dài)</a:t>
                      </a:r>
                      <a:r>
                        <a:rPr lang="vi-VN" dirty="0"/>
                        <a:t>        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38295"/>
                  </a:ext>
                </a:extLst>
              </a:tr>
              <a:tr h="2422159"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97548"/>
                  </a:ext>
                </a:extLst>
              </a:tr>
            </a:tbl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0" y="0"/>
            <a:ext cx="1378635" cy="5064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0" y="2225176"/>
            <a:ext cx="1406770" cy="5486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-16413" y="4392869"/>
            <a:ext cx="1467731" cy="5486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970581" y="28650"/>
            <a:ext cx="2654105" cy="548640"/>
          </a:xfrm>
          <a:prstGeom prst="roundRect">
            <a:avLst/>
          </a:prstGeom>
          <a:solidFill>
            <a:srgbClr val="CBE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 </a:t>
            </a:r>
            <a:r>
              <a:rPr lang="vi-VN" sz="2800" dirty="0">
                <a:solidFill>
                  <a:schemeClr val="tx1"/>
                </a:solidFill>
                <a:latin typeface="+mj-lt"/>
              </a:rPr>
              <a:t>Example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923691" y="2215660"/>
            <a:ext cx="2654105" cy="548640"/>
          </a:xfrm>
          <a:prstGeom prst="roundRect">
            <a:avLst/>
          </a:prstGeom>
          <a:solidFill>
            <a:srgbClr val="CBE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 </a:t>
            </a:r>
            <a:r>
              <a:rPr lang="vi-VN" sz="2800" dirty="0">
                <a:solidFill>
                  <a:schemeClr val="tx1"/>
                </a:solidFill>
                <a:latin typeface="+mj-lt"/>
              </a:rPr>
              <a:t>Example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923691" y="4463627"/>
            <a:ext cx="2654105" cy="548640"/>
          </a:xfrm>
          <a:prstGeom prst="roundRect">
            <a:avLst/>
          </a:prstGeom>
          <a:solidFill>
            <a:srgbClr val="CBE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 </a:t>
            </a:r>
            <a:r>
              <a:rPr lang="vi-VN" sz="2800" dirty="0">
                <a:solidFill>
                  <a:schemeClr val="tx1"/>
                </a:solidFill>
                <a:latin typeface="+mj-lt"/>
              </a:rPr>
              <a:t>Example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75027" y="630675"/>
            <a:ext cx="2588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giờ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75027" y="1044861"/>
            <a:ext cx="4998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một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khoảnh khắc, Night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40921" y="638795"/>
            <a:ext cx="2419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six o’clock</a:t>
            </a:r>
            <a:endParaRPr lang="vi-V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52642" y="952528"/>
            <a:ext cx="686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noon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(giữa trưa), at midnight (nữa đêm), at night</a:t>
            </a:r>
          </a:p>
          <a:p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040921" y="1374671"/>
            <a:ext cx="6886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break time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breakfast, at lunch, at dinner</a:t>
            </a:r>
          </a:p>
          <a:p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chirstmas, at Tet,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-75028" y="2727135"/>
            <a:ext cx="44438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dirty="0">
                <a:solidFill>
                  <a:prstClr val="black"/>
                </a:solidFill>
              </a:rPr>
              <a:t>-   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tháng, Năm, thế kỉ</a:t>
            </a:r>
          </a:p>
          <a:p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-75027" y="3168257"/>
            <a:ext cx="37888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Mùa</a:t>
            </a:r>
          </a:p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-79716" y="3653173"/>
            <a:ext cx="46142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một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buổi trong ngày</a:t>
            </a:r>
          </a:p>
          <a:p>
            <a:pPr marL="285750" lvl="0" indent="-285750">
              <a:buFontTx/>
              <a:buChar char="-"/>
            </a:pPr>
            <a:endParaRPr lang="vi-VN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5040920" y="2727135"/>
            <a:ext cx="70432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vi-VN" dirty="0">
                <a:solidFill>
                  <a:prstClr val="black"/>
                </a:solidFill>
                <a:latin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In September, in December, in 2020, in 2019, in 2021</a:t>
            </a:r>
            <a:endParaRPr lang="en-US" sz="2400" dirty="0">
              <a:solidFill>
                <a:prstClr val="black"/>
              </a:solidFill>
              <a:latin typeface="Calibri Light" panose="020F0302020204030204"/>
            </a:endParaRPr>
          </a:p>
          <a:p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5010443" y="3140288"/>
            <a:ext cx="6904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- In summer, in spring ( vào mùa hè, vào mùa xuân)</a:t>
            </a:r>
          </a:p>
          <a:p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010443" y="3509620"/>
            <a:ext cx="7073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- In the morning, in the afternoon ( vào buổi sáng, vào buổi chiều)</a:t>
            </a:r>
            <a:endParaRPr lang="en-US" sz="2400" dirty="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79716" y="4920360"/>
            <a:ext cx="41781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Thứ </a:t>
            </a:r>
          </a:p>
          <a:p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-79716" y="5281847"/>
            <a:ext cx="482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Ngày+ tháng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-79716" y="5693687"/>
            <a:ext cx="51323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những dịp đặc biệt có chữ “ day’’</a:t>
            </a:r>
            <a:endParaRPr lang="vi-VN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970581" y="5004848"/>
            <a:ext cx="69447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dirty="0">
                <a:solidFill>
                  <a:prstClr val="black"/>
                </a:solidFill>
              </a:rPr>
              <a:t>-    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On Monday, on Tuesday( vào thứ hai, vào thứ ba)</a:t>
            </a:r>
          </a:p>
          <a:p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923691" y="5473174"/>
            <a:ext cx="6764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On 6 March, on Sept 8</a:t>
            </a:r>
            <a:r>
              <a:rPr lang="vi-VN" sz="2000" dirty="0">
                <a:solidFill>
                  <a:prstClr val="black"/>
                </a:solidFill>
                <a:latin typeface="Times New Roman" panose="02020603050405020304" pitchFamily="18" charset="0"/>
              </a:rPr>
              <a:t>th, </a:t>
            </a:r>
            <a:r>
              <a:rPr lang="en-US" sz="24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24</a:t>
            </a:r>
            <a:r>
              <a:rPr lang="en-US" sz="2400" baseline="300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dirty="0">
                <a:solidFill>
                  <a:srgbClr val="2021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December 1988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97897" y="5878353"/>
            <a:ext cx="7329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-    On birth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day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, on  chirstmas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day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, on Tet 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day</a:t>
            </a: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 .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-35160" y="1400656"/>
            <a:ext cx="4609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Tx/>
              <a:buChar char="-"/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</a:rPr>
              <a:t>Đứng trước các ngày lễ kì nghỉ (không có “day”)</a:t>
            </a:r>
            <a:endParaRPr lang="vi-VN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04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1" grpId="0"/>
      <p:bldP spid="22" grpId="0"/>
      <p:bldP spid="23" grpId="0"/>
      <p:bldP spid="25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360" y="21102"/>
          <a:ext cx="12192000" cy="6815796"/>
        </p:xfrm>
        <a:graphic>
          <a:graphicData uri="http://schemas.openxmlformats.org/drawingml/2006/table">
            <a:tbl>
              <a:tblPr firstRow="1" bandRow="1"/>
              <a:tblGrid>
                <a:gridCol w="4958469">
                  <a:extLst>
                    <a:ext uri="{9D8B030D-6E8A-4147-A177-3AD203B41FA5}">
                      <a16:colId xmlns:a16="http://schemas.microsoft.com/office/drawing/2014/main" val="332487754"/>
                    </a:ext>
                  </a:extLst>
                </a:gridCol>
                <a:gridCol w="7233531">
                  <a:extLst>
                    <a:ext uri="{9D8B030D-6E8A-4147-A177-3AD203B41FA5}">
                      <a16:colId xmlns:a16="http://schemas.microsoft.com/office/drawing/2014/main" val="3148943243"/>
                    </a:ext>
                  </a:extLst>
                </a:gridCol>
              </a:tblGrid>
              <a:tr h="220159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vi-V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vi-V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endParaRPr lang="vi-VN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9113563"/>
                  </a:ext>
                </a:extLst>
              </a:tr>
              <a:tr h="2192044">
                <a:tc>
                  <a:txBody>
                    <a:bodyPr/>
                    <a:lstStyle/>
                    <a:p>
                      <a:r>
                        <a:rPr lang="vi-VN" dirty="0"/>
                        <a:t>                                </a:t>
                      </a:r>
                    </a:p>
                    <a:p>
                      <a:r>
                        <a:rPr lang="vi-VN" dirty="0"/>
                        <a:t>                       (khoảng</a:t>
                      </a:r>
                      <a:r>
                        <a:rPr lang="vi-VN" baseline="0" dirty="0"/>
                        <a:t> Time dài)</a:t>
                      </a:r>
                      <a:r>
                        <a:rPr lang="vi-VN" dirty="0"/>
                        <a:t>        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38295"/>
                  </a:ext>
                </a:extLst>
              </a:tr>
              <a:tr h="2422159"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vi-VN" dirty="0"/>
                    </a:p>
                    <a:p>
                      <a:endParaRPr lang="vi-VN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0897548"/>
                  </a:ext>
                </a:extLst>
              </a:tr>
            </a:tbl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0" y="0"/>
            <a:ext cx="1378635" cy="5064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0" y="2225176"/>
            <a:ext cx="1406770" cy="5486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-16413" y="4392869"/>
            <a:ext cx="1467731" cy="5486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On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970581" y="28650"/>
            <a:ext cx="2654105" cy="548640"/>
          </a:xfrm>
          <a:prstGeom prst="roundRect">
            <a:avLst/>
          </a:prstGeom>
          <a:solidFill>
            <a:srgbClr val="CBE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923691" y="2215660"/>
            <a:ext cx="2654105" cy="548640"/>
          </a:xfrm>
          <a:prstGeom prst="roundRect">
            <a:avLst/>
          </a:prstGeom>
          <a:solidFill>
            <a:srgbClr val="CBE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923691" y="4463627"/>
            <a:ext cx="2654105" cy="548640"/>
          </a:xfrm>
          <a:prstGeom prst="roundRect">
            <a:avLst/>
          </a:prstGeom>
          <a:solidFill>
            <a:srgbClr val="CBEA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Example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-75027" y="630675"/>
            <a:ext cx="2588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Đứng trước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giờ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75027" y="1044861"/>
            <a:ext cx="4998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Đứng trước một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khoảnh khắc, Night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40921" y="638795"/>
            <a:ext cx="2419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six o’clock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52642" y="952528"/>
            <a:ext cx="68626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at noon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(giữa trưa), at midnight (nữa đêm), at night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40921" y="1374671"/>
            <a:ext cx="68861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at break time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at breakfast, at lunch, at dinner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At chirstmas, at Tet,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-75028" y="2727135"/>
            <a:ext cx="44438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 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Đứng trước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tháng, Năm, thế kỉ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75027" y="3168257"/>
            <a:ext cx="37888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Đứng trước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Mùa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79716" y="3653173"/>
            <a:ext cx="46142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Đứng trước một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buổi trong ngày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40920" y="2727135"/>
            <a:ext cx="70432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In September, in December, in 2020, in 2019, in 2021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10443" y="3140288"/>
            <a:ext cx="6904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 In summer, in spring ( vào mùa hè, vào mùa xuân)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10443" y="3509620"/>
            <a:ext cx="7073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 In the morning, in the afternoon ( vào buổi sáng, vào buổi chiều)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-79716" y="4920360"/>
            <a:ext cx="41781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Đứng trước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Thứ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-79716" y="5281847"/>
            <a:ext cx="4822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Đứng trước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Ngày+ tháng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-79716" y="5693687"/>
            <a:ext cx="51323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Đứng trước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những dịp đặc biệt có chữ “ day’’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970581" y="5004848"/>
            <a:ext cx="69447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  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On Monday, on Tuesday( vào thứ hai, vào thứ ba)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923691" y="5473174"/>
            <a:ext cx="6764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On 6 March, on Sept 8</a:t>
            </a: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th,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on 24</a:t>
            </a:r>
            <a:r>
              <a:rPr kumimoji="0" lang="en-US" sz="2400" b="0" i="0" u="none" strike="noStrike" kern="1200" cap="none" spc="0" normalizeH="0" baseline="3000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 December 1988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97897" y="5878353"/>
            <a:ext cx="7329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    On birth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day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on  chirstmas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day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 on Tet 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day</a:t>
            </a: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35160" y="1400656"/>
            <a:ext cx="46095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Đứng trước các ngày lễ kì nghỉ (không có “day”)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10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1" grpId="0"/>
      <p:bldP spid="22" grpId="0"/>
      <p:bldP spid="23" grpId="0"/>
      <p:bldP spid="25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6" grpId="0"/>
      <p:bldP spid="37" grpId="0"/>
      <p:bldP spid="38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6" y="208434"/>
            <a:ext cx="5716785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Prepositions of time</a:t>
            </a:r>
          </a:p>
          <a:p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4062" y="1408763"/>
            <a:ext cx="897518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+ GIỜ, </a:t>
            </a:r>
          </a:p>
          <a:p>
            <a:pPr>
              <a:lnSpc>
                <a:spcPct val="200000"/>
              </a:lnSpc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+ THÁNG, NĂM , MÙA , THẾ KỈ (in 19th century giai đoạn dài)</a:t>
            </a:r>
          </a:p>
          <a:p>
            <a:pPr>
              <a:lnSpc>
                <a:spcPct val="200000"/>
              </a:lnSpc>
            </a:pPr>
            <a:r>
              <a:rPr lang="vi-V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+ thứ TRONG TUẦN, NGÀY TRONG THÁNG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3529</TotalTime>
  <Words>1798</Words>
  <Application>Microsoft Office PowerPoint</Application>
  <PresentationFormat>Widescreen</PresentationFormat>
  <Paragraphs>308</Paragraphs>
  <Slides>24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Adobe Gothic Std B</vt:lpstr>
      <vt:lpstr>Arial</vt:lpstr>
      <vt:lpstr>Calibri</vt:lpstr>
      <vt:lpstr>Calibri Light</vt:lpstr>
      <vt:lpstr>ChronicaPro-Bold</vt:lpstr>
      <vt:lpstr>ChronicaPro-Book</vt:lpstr>
      <vt:lpstr>Courier New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197</cp:revision>
  <dcterms:created xsi:type="dcterms:W3CDTF">2020-12-09T02:04:09Z</dcterms:created>
  <dcterms:modified xsi:type="dcterms:W3CDTF">2024-12-24T07:48:56Z</dcterms:modified>
</cp:coreProperties>
</file>