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0" r:id="rId1"/>
  </p:sldMasterIdLst>
  <p:notesMasterIdLst>
    <p:notesMasterId r:id="rId35"/>
  </p:notesMasterIdLst>
  <p:sldIdLst>
    <p:sldId id="256" r:id="rId2"/>
    <p:sldId id="278" r:id="rId3"/>
    <p:sldId id="269" r:id="rId4"/>
    <p:sldId id="277" r:id="rId5"/>
    <p:sldId id="263" r:id="rId6"/>
    <p:sldId id="264" r:id="rId7"/>
    <p:sldId id="275" r:id="rId8"/>
    <p:sldId id="266" r:id="rId9"/>
    <p:sldId id="267" r:id="rId10"/>
    <p:sldId id="270" r:id="rId11"/>
    <p:sldId id="279" r:id="rId12"/>
    <p:sldId id="257" r:id="rId13"/>
    <p:sldId id="258" r:id="rId14"/>
    <p:sldId id="259" r:id="rId15"/>
    <p:sldId id="260" r:id="rId16"/>
    <p:sldId id="261" r:id="rId17"/>
    <p:sldId id="262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73" r:id="rId33"/>
    <p:sldId id="274" r:id="rId34"/>
  </p:sldIdLst>
  <p:sldSz cx="12192000" cy="6858000"/>
  <p:notesSz cx="6858000" cy="9144000"/>
  <p:embeddedFontLst>
    <p:embeddedFont>
      <p:font typeface=".VnTifani HeavyH" panose="020B7200000000000000" pitchFamily="34" charset="0"/>
      <p:regular r:id="rId36"/>
    </p:embeddedFont>
    <p:embeddedFont>
      <p:font typeface=".VnTime" panose="020B7200000000000000" pitchFamily="34" charset="0"/>
      <p:regular r:id="rId37"/>
      <p:bold r:id="rId38"/>
      <p:italic r:id="rId39"/>
      <p:boldItalic r:id="rId40"/>
    </p:embeddedFont>
    <p:embeddedFont>
      <p:font typeface="Arial Black" panose="020B0A04020102020204" pitchFamily="34" charset="0"/>
      <p:bold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Calibri Light" panose="020F0302020204030204" pitchFamily="34" charset="0"/>
      <p:regular r:id="rId46"/>
      <p:italic r:id="rId47"/>
    </p:embeddedFont>
    <p:embeddedFont>
      <p:font typeface="Open Sans" panose="020B0606030504020204" pitchFamily="34" charset="0"/>
      <p:regular r:id="rId48"/>
      <p:bold r:id="rId49"/>
      <p:italic r:id="rId50"/>
      <p:boldItalic r:id="rId51"/>
    </p:embeddedFont>
    <p:embeddedFont>
      <p:font typeface="Tahoma" panose="020B0604030504040204" pitchFamily="34" charset="0"/>
      <p:regular r:id="rId52"/>
      <p:bold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0CFCD"/>
    <a:srgbClr val="0E73B7"/>
    <a:srgbClr val="E43230"/>
    <a:srgbClr val="E99D05"/>
    <a:srgbClr val="DBB2CB"/>
    <a:srgbClr val="DCADCB"/>
    <a:srgbClr val="9F7906"/>
    <a:srgbClr val="E9AAD4"/>
    <a:srgbClr val="668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6" autoAdjust="0"/>
    <p:restoredTop sz="94660"/>
  </p:normalViewPr>
  <p:slideViewPr>
    <p:cSldViewPr snapToGrid="0">
      <p:cViewPr varScale="1">
        <p:scale>
          <a:sx n="69" d="100"/>
          <a:sy n="69" d="100"/>
        </p:scale>
        <p:origin x="73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6.fntdata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2-12-20T18:03:17.578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74DCD-545F-466A-B69B-8117FEAE8D95}" type="datetimeFigureOut">
              <a:rPr lang="en-US" smtClean="0"/>
              <a:t>21/12/2022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1F6CC-9816-416B-B3A9-645F75AA7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04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74275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" name="Google Shape;22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5" name="Google Shape;30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1" name="Google Shape;39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558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7969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21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07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0186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736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754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931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57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85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623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21/12/2022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355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g"/><Relationship Id="rId7" Type="http://schemas.openxmlformats.org/officeDocument/2006/relationships/image" Target="../media/image29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g"/><Relationship Id="rId7" Type="http://schemas.openxmlformats.org/officeDocument/2006/relationships/image" Target="../media/image1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hamphacuocsong.com/top-cac-trung-tam-day-tieng-nhat-noi-tieng-nhat-tai-hue/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g"/><Relationship Id="rId9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1" y="9144"/>
            <a:ext cx="9143999" cy="6839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4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4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</a:t>
            </a:r>
            <a:endParaRPr/>
          </a:p>
        </p:txBody>
      </p:sp>
      <p:sp>
        <p:nvSpPr>
          <p:cNvPr id="311" name="Google Shape;311;p14"/>
          <p:cNvSpPr/>
          <p:nvPr/>
        </p:nvSpPr>
        <p:spPr>
          <a:xfrm>
            <a:off x="1630484" y="1180712"/>
            <a:ext cx="10325700" cy="9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Search for a school you would like to study at. Then find information about that school to complete the table.</a:t>
            </a:r>
            <a:endParaRPr sz="2200" dirty="0">
              <a:solidFill>
                <a:srgbClr val="24202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4"/>
          <p:cNvSpPr/>
          <p:nvPr/>
        </p:nvSpPr>
        <p:spPr>
          <a:xfrm>
            <a:off x="240720" y="5617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14"/>
          <p:cNvSpPr txBox="1"/>
          <p:nvPr/>
        </p:nvSpPr>
        <p:spPr>
          <a:xfrm>
            <a:off x="293506" y="5528356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sp>
        <p:nvSpPr>
          <p:cNvPr id="314" name="Google Shape;314;p14"/>
          <p:cNvSpPr/>
          <p:nvPr/>
        </p:nvSpPr>
        <p:spPr>
          <a:xfrm>
            <a:off x="240721" y="468077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14"/>
          <p:cNvSpPr txBox="1"/>
          <p:nvPr/>
        </p:nvSpPr>
        <p:spPr>
          <a:xfrm>
            <a:off x="295491" y="4561474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316" name="Google Shape;316;p14"/>
          <p:cNvSpPr/>
          <p:nvPr/>
        </p:nvSpPr>
        <p:spPr>
          <a:xfrm>
            <a:off x="628975" y="1256332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580852" y="1165569"/>
            <a:ext cx="44516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18" name="Google Shape;318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975" y="2214558"/>
            <a:ext cx="5826551" cy="1944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93334" y="2099851"/>
            <a:ext cx="5093865" cy="3428505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4"/>
          <p:cNvSpPr/>
          <p:nvPr/>
        </p:nvSpPr>
        <p:spPr>
          <a:xfrm>
            <a:off x="756026" y="4688588"/>
            <a:ext cx="7941599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rgbClr val="242021"/>
                </a:solidFill>
                <a:latin typeface="Calibri"/>
                <a:ea typeface="Calibri"/>
                <a:cs typeface="Calibri"/>
                <a:sym typeface="Calibri"/>
              </a:rPr>
              <a:t>Look at the table and tell the class about that school.</a:t>
            </a:r>
            <a:endParaRPr/>
          </a:p>
        </p:txBody>
      </p:sp>
      <p:sp>
        <p:nvSpPr>
          <p:cNvPr id="321" name="Google Shape;321;p14"/>
          <p:cNvSpPr/>
          <p:nvPr/>
        </p:nvSpPr>
        <p:spPr>
          <a:xfrm>
            <a:off x="762058" y="5626671"/>
            <a:ext cx="7111941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>
                <a:solidFill>
                  <a:srgbClr val="242021"/>
                </a:solidFill>
                <a:latin typeface="Calibri"/>
                <a:ea typeface="Calibri"/>
                <a:cs typeface="Calibri"/>
                <a:sym typeface="Calibri"/>
              </a:rPr>
              <a:t>Vote for the best presentation.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368E60-0C07-F65C-6818-DF2C956F33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4617" y="276948"/>
            <a:ext cx="10293927" cy="1655762"/>
          </a:xfrm>
        </p:spPr>
        <p:txBody>
          <a:bodyPr>
            <a:normAutofit fontScale="92500" lnSpcReduction="10000"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my dream school. Its name is </a:t>
            </a:r>
          </a:p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FPT School” and it’s located nearby Hoi An City, in Da Nang City</a:t>
            </a:r>
          </a:p>
        </p:txBody>
      </p:sp>
      <p:pic>
        <p:nvPicPr>
          <p:cNvPr id="4098" name="Picture 2" descr="FPT SCHOOL - FPT City Đà Nẵng">
            <a:extLst>
              <a:ext uri="{FF2B5EF4-FFF2-40B4-BE49-F238E27FC236}">
                <a16:creationId xmlns:a16="http://schemas.microsoft.com/office/drawing/2014/main" id="{A244C5DA-5F52-18F7-31E1-2D364F745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2" y="1932710"/>
            <a:ext cx="10366159" cy="477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584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2F912-0E33-9077-5A92-92452D1E3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85" y="720232"/>
            <a:ext cx="10993582" cy="161148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has five floors and over 50 classrooms with modern projectors, TVs and air-conditioners. The school yard is green and beautiful with a lot of trees</a:t>
            </a:r>
          </a:p>
        </p:txBody>
      </p:sp>
      <p:pic>
        <p:nvPicPr>
          <p:cNvPr id="3076" name="Picture 4" descr="Xây thêm tòa nhà mới cho SV FPT - Đại học FPT Toàn quốc">
            <a:extLst>
              <a:ext uri="{FF2B5EF4-FFF2-40B4-BE49-F238E27FC236}">
                <a16:creationId xmlns:a16="http://schemas.microsoft.com/office/drawing/2014/main" id="{0F693985-DB3B-AE65-72F5-3EEAEC5B9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771716"/>
            <a:ext cx="5569258" cy="372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80E1F0E-E519-0577-BD11-74381ECFA1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9864"/>
            <a:ext cx="22442" cy="9747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921B997-03E9-20F3-92DC-16ED38CD1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9864"/>
            <a:ext cx="22442" cy="9747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AutoShape 10" descr="360 độ không gian Đại học FPT Campus Đà Nẵng - Đại học FPT Đà Nẵng">
            <a:extLst>
              <a:ext uri="{FF2B5EF4-FFF2-40B4-BE49-F238E27FC236}">
                <a16:creationId xmlns:a16="http://schemas.microsoft.com/office/drawing/2014/main" id="{67FEB556-AC9E-B712-95C3-FFD0626260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9D646B0-A9FA-F09C-40D6-550E74669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75" y="2771716"/>
            <a:ext cx="5737194" cy="372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780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00946-2B42-3992-94E5-06BAC51F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school also has a swimming pool, a large library, 5 computer rooms, two English labs, and four</a:t>
            </a:r>
            <a:r>
              <a:rPr kumimoji="0" lang="en-US" altLang="en-US" sz="39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en-US" altLang="en-US" sz="39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laboratories</a:t>
            </a:r>
            <a:r>
              <a:rPr lang="en-US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a sport hall , two arts room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D40E233-7EC1-B7D8-4426-E241A4D6E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1589"/>
            <a:ext cx="32060" cy="134022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06A3ED-9EEA-7AB8-9511-7E4F312BA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565" y="2147020"/>
            <a:ext cx="2847975" cy="16097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690B43-B412-E7B3-A424-7B246D89D9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7" y="4596678"/>
            <a:ext cx="2628900" cy="17335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9BC36C-17DF-57CC-975A-4A56CB3E9B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998" y="2137496"/>
            <a:ext cx="2938231" cy="16097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B5C92B6-C7C9-8734-E677-3D97C97C63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3" y="2091035"/>
            <a:ext cx="2558624" cy="17026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232EC7-6A5B-B7E7-2886-824C83CE35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312" y="2127970"/>
            <a:ext cx="2800350" cy="1628775"/>
          </a:xfrm>
          <a:prstGeom prst="rect">
            <a:avLst/>
          </a:prstGeom>
        </p:spPr>
      </p:pic>
      <p:pic>
        <p:nvPicPr>
          <p:cNvPr id="1026" name="Picture 2" descr="The Art Room">
            <a:extLst>
              <a:ext uri="{FF2B5EF4-FFF2-40B4-BE49-F238E27FC236}">
                <a16:creationId xmlns:a16="http://schemas.microsoft.com/office/drawing/2014/main" id="{C32811DB-DB89-E4EA-F534-DE629DE75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978" y="4596678"/>
            <a:ext cx="2628900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aboratory Indoor Stock Photo - Download Image Now - Laboratory, No People,  Domestic Room - iStock">
            <a:extLst>
              <a:ext uri="{FF2B5EF4-FFF2-40B4-BE49-F238E27FC236}">
                <a16:creationId xmlns:a16="http://schemas.microsoft.com/office/drawing/2014/main" id="{585BFF11-1A61-F899-7F13-957F351A3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429" y="4564741"/>
            <a:ext cx="2628900" cy="176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621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C1E7D-AD15-3FC4-BBC6-E7EDB3954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003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 large garden with lots of flowers around, There is also a sport stadium and we can play football, basket ball, volleyball, or badminton there.</a:t>
            </a:r>
          </a:p>
        </p:txBody>
      </p:sp>
      <p:sp>
        <p:nvSpPr>
          <p:cNvPr id="6" name="AutoShape 6" descr="Bóc tem&quot; sân bóng Đại học FPT Đà Nẵng - Đại học FPT Đà Nẵng">
            <a:extLst>
              <a:ext uri="{FF2B5EF4-FFF2-40B4-BE49-F238E27FC236}">
                <a16:creationId xmlns:a16="http://schemas.microsoft.com/office/drawing/2014/main" id="{2A00BE49-E64A-8822-AB5E-6546003F51A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616931" y="2675311"/>
            <a:ext cx="157942" cy="15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56" name="Picture 8" descr="Đại học FPT tổ chức giải bóng đá FPT University League 2020 - Trường Đại  học FPT">
            <a:extLst>
              <a:ext uri="{FF2B5EF4-FFF2-40B4-BE49-F238E27FC236}">
                <a16:creationId xmlns:a16="http://schemas.microsoft.com/office/drawing/2014/main" id="{AD066D64-8AF1-ED64-83D1-0769D17A8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217" y="2556163"/>
            <a:ext cx="4738255" cy="355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ot News] 2021 - HoLa Campus có gì mới?">
            <a:extLst>
              <a:ext uri="{FF2B5EF4-FFF2-40B4-BE49-F238E27FC236}">
                <a16:creationId xmlns:a16="http://schemas.microsoft.com/office/drawing/2014/main" id="{24788322-4EAF-051A-C77D-25CAD389E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675" y="2556163"/>
            <a:ext cx="4131539" cy="360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595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916D-42A2-6CCA-40B0-8DE7DC908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782" y="365125"/>
            <a:ext cx="10952018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school, we learn some subjects such as: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Literature, English, Physics, Geography, History, Music…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41D4F0-7D73-179A-6AE0-97D083D966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2" y="1911928"/>
            <a:ext cx="10127673" cy="4400838"/>
          </a:xfrm>
        </p:spPr>
      </p:pic>
    </p:spTree>
    <p:extLst>
      <p:ext uri="{BB962C8B-B14F-4D97-AF65-F5344CB8AC3E}">
        <p14:creationId xmlns:p14="http://schemas.microsoft.com/office/powerpoint/2010/main" val="4275601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05;p9">
            <a:extLst>
              <a:ext uri="{FF2B5EF4-FFF2-40B4-BE49-F238E27FC236}">
                <a16:creationId xmlns:a16="http://schemas.microsoft.com/office/drawing/2014/main" id="{06D180A9-A5CD-1C28-ECA4-165E25FAE11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00545" y="3193063"/>
            <a:ext cx="9587346" cy="31880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AAA7D748-6D40-557C-6DF8-0EDE912BD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0522614-308D-920F-BF60-C74DD8A47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81" y="228599"/>
            <a:ext cx="11958156" cy="305212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</a:rPr>
              <a:t>In addition to studying, we also take part in outdoor activities that the school offers such as: planting trees, cleaning the school yard, recycling garbage. We like those activities because it helps to protect the surrounding environment.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6918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25137-8C8F-46A6-2EC4-91AA9EAFA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/>
              <a:t>     Thanks for listening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3B65A2-966E-6AA2-E817-8824B6403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36" y="1579418"/>
            <a:ext cx="10515600" cy="491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70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368E60-0C07-F65C-6818-DF2C956F33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4617" y="276948"/>
            <a:ext cx="10293927" cy="1655762"/>
          </a:xfrm>
        </p:spPr>
        <p:txBody>
          <a:bodyPr>
            <a:normAutofit fontScale="92500" lnSpcReduction="10000"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my dream school. Its name is </a:t>
            </a:r>
          </a:p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 TRAN PHU-HOAN KIEM School” and it’s located in Ha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Noi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950" y="1907930"/>
            <a:ext cx="8674100" cy="47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6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2F912-0E33-9077-5A92-92452D1E3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218" y="365125"/>
            <a:ext cx="10993582" cy="2017857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has two floors and over 20 classrooms with modern projectors, TVs and interactive boards. The school yard is green and beautiful with a lot of trees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346" y="2866660"/>
            <a:ext cx="4981208" cy="337588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26" y="2866660"/>
            <a:ext cx="5205111" cy="3381010"/>
          </a:xfrm>
        </p:spPr>
      </p:pic>
    </p:spTree>
    <p:extLst>
      <p:ext uri="{BB962C8B-B14F-4D97-AF65-F5344CB8AC3E}">
        <p14:creationId xmlns:p14="http://schemas.microsoft.com/office/powerpoint/2010/main" val="39556327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94" name="Google Shape;94;p2"/>
          <p:cNvSpPr/>
          <p:nvPr/>
        </p:nvSpPr>
        <p:spPr>
          <a:xfrm>
            <a:off x="2907517" y="1670264"/>
            <a:ext cx="634047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62958" y="1349087"/>
            <a:ext cx="1344559" cy="127769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"/>
          <p:cNvSpPr txBox="1"/>
          <p:nvPr/>
        </p:nvSpPr>
        <p:spPr>
          <a:xfrm>
            <a:off x="4125337" y="1757476"/>
            <a:ext cx="502083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LESSON 7: LOOKING BACK &amp; PROJECT</a:t>
            </a:r>
            <a:endParaRPr dirty="0"/>
          </a:p>
        </p:txBody>
      </p:sp>
      <p:pic>
        <p:nvPicPr>
          <p:cNvPr id="97" name="Google Shape;9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0"/>
            <a:ext cx="12192000" cy="1303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68547" y="172218"/>
            <a:ext cx="855823" cy="848808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 txBox="1"/>
          <p:nvPr/>
        </p:nvSpPr>
        <p:spPr>
          <a:xfrm>
            <a:off x="544275" y="237700"/>
            <a:ext cx="14193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100" name="Google Shape;100;p2"/>
          <p:cNvSpPr txBox="1"/>
          <p:nvPr/>
        </p:nvSpPr>
        <p:spPr>
          <a:xfrm>
            <a:off x="3327150" y="229764"/>
            <a:ext cx="685542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 VISIT TO A SCHOOL</a:t>
            </a:r>
            <a:endParaRPr/>
          </a:p>
        </p:txBody>
      </p:sp>
      <p:sp>
        <p:nvSpPr>
          <p:cNvPr id="101" name="Google Shape;101;p2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6</a:t>
            </a:r>
            <a:endParaRPr/>
          </a:p>
        </p:txBody>
      </p:sp>
      <p:grpSp>
        <p:nvGrpSpPr>
          <p:cNvPr id="102" name="Google Shape;102;p2"/>
          <p:cNvGrpSpPr/>
          <p:nvPr/>
        </p:nvGrpSpPr>
        <p:grpSpPr>
          <a:xfrm>
            <a:off x="3874546" y="2264697"/>
            <a:ext cx="5482921" cy="4344624"/>
            <a:chOff x="1022357" y="65"/>
            <a:chExt cx="5482921" cy="4344624"/>
          </a:xfrm>
        </p:grpSpPr>
        <p:sp>
          <p:nvSpPr>
            <p:cNvPr id="103" name="Google Shape;103;p2"/>
            <p:cNvSpPr/>
            <p:nvPr/>
          </p:nvSpPr>
          <p:spPr>
            <a:xfrm>
              <a:off x="1022357" y="65"/>
              <a:ext cx="5087770" cy="462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 txBox="1"/>
            <p:nvPr/>
          </p:nvSpPr>
          <p:spPr>
            <a:xfrm>
              <a:off x="1022357" y="65"/>
              <a:ext cx="5087770" cy="462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b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022357" y="462589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2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737472" y="462589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3"/>
            </a:solidFill>
            <a:ln w="127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2453151" y="462589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4"/>
            </a:solidFill>
            <a:ln w="127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3168266" y="462589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rgbClr val="4372C3"/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3883945" y="462589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6"/>
            </a:solidFill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4599060" y="462589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2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5314740" y="462589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3"/>
            </a:solidFill>
            <a:ln w="127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1022357" y="556807"/>
              <a:ext cx="5153911" cy="753743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 txBox="1"/>
            <p:nvPr/>
          </p:nvSpPr>
          <p:spPr>
            <a:xfrm>
              <a:off x="1022357" y="556807"/>
              <a:ext cx="5153911" cy="7537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6350" tIns="86350" rIns="86350" bIns="863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Vocabulary review</a:t>
              </a: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1022357" y="1470025"/>
              <a:ext cx="5087770" cy="462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 txBox="1"/>
            <p:nvPr/>
          </p:nvSpPr>
          <p:spPr>
            <a:xfrm>
              <a:off x="1022357" y="1470025"/>
              <a:ext cx="5087770" cy="462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b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1022357" y="193255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4"/>
            </a:solidFill>
            <a:ln w="127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1737472" y="193255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rgbClr val="4372C3"/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2453151" y="193255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6"/>
            </a:solidFill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3168266" y="193255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2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3883945" y="193255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3"/>
            </a:solidFill>
            <a:ln w="127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4599060" y="193255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4"/>
            </a:solidFill>
            <a:ln w="127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5314740" y="193255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rgbClr val="4372C3"/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1022357" y="2026768"/>
              <a:ext cx="5153911" cy="753743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 txBox="1"/>
            <p:nvPr/>
          </p:nvSpPr>
          <p:spPr>
            <a:xfrm>
              <a:off x="1022357" y="2026768"/>
              <a:ext cx="5153911" cy="7537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6350" tIns="86350" rIns="86350" bIns="863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Grammar review</a:t>
              </a: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1022357" y="2939986"/>
              <a:ext cx="5087770" cy="462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 txBox="1"/>
            <p:nvPr/>
          </p:nvSpPr>
          <p:spPr>
            <a:xfrm>
              <a:off x="1022357" y="2939986"/>
              <a:ext cx="5087770" cy="462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b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1022357" y="340251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6"/>
            </a:solidFill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1737472" y="340251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2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2453151" y="340251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3"/>
            </a:solidFill>
            <a:ln w="127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168266" y="340251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4"/>
            </a:solidFill>
            <a:ln w="127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883945" y="340251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rgbClr val="4372C3"/>
            </a:solidFill>
            <a:ln w="12700" cap="flat" cmpd="sng">
              <a:solidFill>
                <a:srgbClr val="4372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599060" y="340251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6"/>
            </a:solidFill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314740" y="3402510"/>
              <a:ext cx="1190538" cy="942179"/>
            </a:xfrm>
            <a:prstGeom prst="chevron">
              <a:avLst>
                <a:gd name="adj" fmla="val 70610"/>
              </a:avLst>
            </a:prstGeom>
            <a:solidFill>
              <a:schemeClr val="accent2"/>
            </a:solidFill>
            <a:ln w="127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1022357" y="3496728"/>
              <a:ext cx="5153911" cy="753743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 txBox="1"/>
            <p:nvPr/>
          </p:nvSpPr>
          <p:spPr>
            <a:xfrm>
              <a:off x="1022357" y="3496728"/>
              <a:ext cx="5153911" cy="7537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6350" tIns="86350" rIns="86350" bIns="863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Project: My favourite school</a:t>
              </a: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14997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00946-2B42-3992-94E5-06BAC51F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school also has a large library, 1 computer rooms, two English labs, and two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laboratories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D40E233-7EC1-B7D8-4426-E241A4D6E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1589"/>
            <a:ext cx="32060" cy="134022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592" y="2242057"/>
            <a:ext cx="2635663" cy="16441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877" y="2242057"/>
            <a:ext cx="3034209" cy="16587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792" y="2305081"/>
            <a:ext cx="2922993" cy="15181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565" y="4299945"/>
            <a:ext cx="3239169" cy="16206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660" y="4299945"/>
            <a:ext cx="2801239" cy="162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7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C1E7D-AD15-3FC4-BBC6-E7EDB3954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003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 large playground with lots of trees around . At break time, we can play football, basketball, volleyball, or badminton there.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277" y="2910920"/>
            <a:ext cx="5253770" cy="31989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38" y="3006168"/>
            <a:ext cx="5372100" cy="310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459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916D-42A2-6CCA-40B0-8DE7DC908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782" y="365125"/>
            <a:ext cx="10952018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school, we learn some subjects such as: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Literature, English, Physics, Geography, History, Music…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41D4F0-7D73-179A-6AE0-97D083D966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2" y="1911928"/>
            <a:ext cx="10127673" cy="4400838"/>
          </a:xfrm>
        </p:spPr>
      </p:pic>
    </p:spTree>
    <p:extLst>
      <p:ext uri="{BB962C8B-B14F-4D97-AF65-F5344CB8AC3E}">
        <p14:creationId xmlns:p14="http://schemas.microsoft.com/office/powerpoint/2010/main" val="269957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10396-F1B7-E8B7-9BB3-ACC38AF58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109" y="1043998"/>
            <a:ext cx="11831782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school, we like taking part in outdoor activities such as: planting trees, vegetables, cleaning the school yard, playground,  playing sports. We enjoy planting trees , clean the playground and pick up litter best because it helps to protect the environment and make the school greener.</a:t>
            </a:r>
          </a:p>
        </p:txBody>
      </p:sp>
      <p:pic>
        <p:nvPicPr>
          <p:cNvPr id="4" name="Google Shape;205;p9">
            <a:extLst>
              <a:ext uri="{FF2B5EF4-FFF2-40B4-BE49-F238E27FC236}">
                <a16:creationId xmlns:a16="http://schemas.microsoft.com/office/drawing/2014/main" id="{06D180A9-A5CD-1C28-ECA4-165E25FAE11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640015" y="3565280"/>
            <a:ext cx="8217877" cy="2734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9630">
            <a:off x="694591" y="3846213"/>
            <a:ext cx="2927838" cy="2172539"/>
          </a:xfrm>
          <a:prstGeom prst="rect">
            <a:avLst/>
          </a:prstGeom>
          <a:ln w="88900" cap="sq" cmpd="thickThin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898604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25137-8C8F-46A6-2EC4-91AA9EAFA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i="1" dirty="0"/>
              <a:t>     Thanks for listening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46" y="1688124"/>
            <a:ext cx="10454054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0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4763" y="276225"/>
            <a:ext cx="10293350" cy="1655763"/>
          </a:xfrm>
        </p:spPr>
        <p:txBody>
          <a:bodyPr>
            <a:normAutofit/>
          </a:bodyPr>
          <a:lstStyle/>
          <a:p>
            <a:r>
              <a:rPr lang="en-US" sz="3300" b="1">
                <a:latin typeface="Times New Roman" pitchFamily="18" charset="0"/>
                <a:cs typeface="Times New Roman" pitchFamily="18" charset="0"/>
              </a:rPr>
              <a:t>This is my dream school. Its name is “ Chu Van An Ha Noi Hight School ” and it’s on 10</a:t>
            </a:r>
            <a:r>
              <a:rPr lang="en-US" sz="3300" b="1" baseline="3000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3300" b="1">
                <a:latin typeface="Times New Roman" pitchFamily="18" charset="0"/>
                <a:cs typeface="Times New Roman" pitchFamily="18" charset="0"/>
              </a:rPr>
              <a:t> street , Thuy Khue street , Thuy Khue ward, Tay Ho district , Ha Noi  </a:t>
            </a:r>
            <a:endParaRPr lang="en-US"/>
          </a:p>
        </p:txBody>
      </p:sp>
      <p:pic>
        <p:nvPicPr>
          <p:cNvPr id="1331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5963" y="3632200"/>
            <a:ext cx="2098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tin nhắ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2650" y="2147888"/>
            <a:ext cx="5686425" cy="4710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365125"/>
            <a:ext cx="10993437" cy="2017713"/>
          </a:xfrm>
        </p:spPr>
        <p:txBody>
          <a:bodyPr>
            <a:normAutofit fontScale="90000"/>
          </a:bodyPr>
          <a:lstStyle/>
          <a:p>
            <a:r>
              <a:rPr lang="en-US" sz="4000" b="1">
                <a:latin typeface="Times New Roman" pitchFamily="18" charset="0"/>
                <a:cs typeface="Times New Roman" pitchFamily="18" charset="0"/>
              </a:rPr>
              <a:t>It has three floors and 30 classrooms with modern projectors, larboratory and gymnasium. The school yard is green and beautiful with a lot of trees</a:t>
            </a:r>
          </a:p>
        </p:txBody>
      </p:sp>
      <p:pic>
        <p:nvPicPr>
          <p:cNvPr id="14338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71513" y="4197350"/>
            <a:ext cx="1798637" cy="1566863"/>
          </a:xfrm>
        </p:spPr>
      </p:pic>
      <p:pic>
        <p:nvPicPr>
          <p:cNvPr id="14339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0650" y="3565525"/>
            <a:ext cx="101758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tin nhắ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05138"/>
            <a:ext cx="5083175" cy="3614737"/>
          </a:xfrm>
          <a:prstGeom prst="rect">
            <a:avLst/>
          </a:prstGeom>
          <a:noFill/>
        </p:spPr>
      </p:pic>
      <p:pic>
        <p:nvPicPr>
          <p:cNvPr id="14342" name="Picture 6" descr="tin nhắ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1650" y="2971800"/>
            <a:ext cx="6149975" cy="3702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The school also has a swimming, a large library, 5 computer rooms, science club, 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a football, and game club.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0" y="161925"/>
            <a:ext cx="31750" cy="133350"/>
          </a:xfrm>
          <a:prstGeom prst="rect">
            <a:avLst/>
          </a:prstGeom>
          <a:solidFill>
            <a:srgbClr val="F8F9FA"/>
          </a:solidFill>
          <a:ln w="9525">
            <a:noFill/>
            <a:miter lim="800000"/>
            <a:headEnd/>
            <a:tailEnd/>
          </a:ln>
        </p:spPr>
        <p:txBody>
          <a:bodyPr wrap="none" lIns="0" tIns="-17457" rIns="0" bIns="-17457" anchor="ctr">
            <a:spAutoFit/>
          </a:bodyPr>
          <a:lstStyle/>
          <a:p>
            <a:pPr eaLnBrk="0" hangingPunct="0"/>
            <a:r>
              <a:rPr lang="en-US" altLang="en-US" sz="1100">
                <a:latin typeface="Calibri" pitchFamily="34" charset="0"/>
              </a:rPr>
              <a:t> </a:t>
            </a:r>
            <a:endParaRPr lang="en-US" altLang="en-US"/>
          </a:p>
        </p:txBody>
      </p:sp>
      <p:pic>
        <p:nvPicPr>
          <p:cNvPr id="1536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663" y="4721225"/>
            <a:ext cx="28479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597400"/>
            <a:ext cx="26289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4975" y="2241550"/>
            <a:ext cx="28860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975" y="2079625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30675" y="2136775"/>
            <a:ext cx="28003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49313"/>
            <a:ext cx="10515600" cy="13255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 large garden with lots of flowers around, There is also a sport hall and we can play football, basket ball, volleyball, or badminton there.</a:t>
            </a:r>
          </a:p>
        </p:txBody>
      </p:sp>
      <p:pic>
        <p:nvPicPr>
          <p:cNvPr id="1638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6363" y="2646363"/>
            <a:ext cx="4738687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6950" y="2784475"/>
            <a:ext cx="4433888" cy="332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638" y="365125"/>
            <a:ext cx="10952162" cy="1325563"/>
          </a:xfrm>
        </p:spPr>
        <p:txBody>
          <a:bodyPr>
            <a:normAutofit fontScale="90000"/>
          </a:bodyPr>
          <a:lstStyle/>
          <a:p>
            <a:r>
              <a:rPr lang="en-US" sz="4000" b="1">
                <a:latin typeface="Times New Roman" pitchFamily="18" charset="0"/>
                <a:cs typeface="Times New Roman" pitchFamily="18" charset="0"/>
              </a:rPr>
              <a:t>At school, we learn some subjects such as: Maths, Literature, English, Physics, Geography, History, Music, IT ,…</a:t>
            </a:r>
          </a:p>
        </p:txBody>
      </p:sp>
      <p:pic>
        <p:nvPicPr>
          <p:cNvPr id="17410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1850" y="1911350"/>
            <a:ext cx="10126663" cy="440213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191326" y="395193"/>
            <a:ext cx="6275867" cy="5782528"/>
            <a:chOff x="5425622" y="196385"/>
            <a:chExt cx="5881137" cy="592468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564090" y="1255633"/>
              <a:ext cx="2192537" cy="547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a library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7" y="1971190"/>
              <a:ext cx="2025648" cy="1104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a school garden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7844654" y="1067520"/>
              <a:ext cx="2636367" cy="894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a swimming pool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50988" y="2102158"/>
              <a:ext cx="2355771" cy="851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4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 computer room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516496" y="3416781"/>
              <a:ext cx="2213084" cy="961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4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 classrooms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846439" y="4528165"/>
              <a:ext cx="2154135" cy="894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 laboratory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391517"/>
              <a:ext cx="2025648" cy="894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sport hall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405723"/>
              <a:ext cx="2025648" cy="977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 English labs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691" y="5878286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TURN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478508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312" y="2706691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77D600-42F3-C9C1-2C44-E4D03EC1F2BC}"/>
              </a:ext>
            </a:extLst>
          </p:cNvPr>
          <p:cNvSpPr/>
          <p:nvPr/>
        </p:nvSpPr>
        <p:spPr>
          <a:xfrm>
            <a:off x="148440" y="898273"/>
            <a:ext cx="4906798" cy="109678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There is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a/ there are …..in my school.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C96269-EE84-376D-7D2B-459572853357}"/>
              </a:ext>
            </a:extLst>
          </p:cNvPr>
          <p:cNvSpPr/>
          <p:nvPr/>
        </p:nvSpPr>
        <p:spPr>
          <a:xfrm>
            <a:off x="148440" y="3047921"/>
            <a:ext cx="4906798" cy="109678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My school has …………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99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1044575"/>
            <a:ext cx="11833225" cy="1325563"/>
          </a:xfrm>
        </p:spPr>
        <p:txBody>
          <a:bodyPr>
            <a:normAutofit fontScale="90000"/>
          </a:bodyPr>
          <a:lstStyle/>
          <a:p>
            <a:r>
              <a:rPr lang="en-US" sz="4000" b="1">
                <a:latin typeface="Times New Roman" pitchFamily="18" charset="0"/>
                <a:cs typeface="Times New Roman" pitchFamily="18" charset="0"/>
              </a:rPr>
              <a:t>Besides studying hard, we like taking part in outdoor activities such as: planting trees, vegetables, cleaning the school yard, playground,  playing sports,.... We enjoy planting trees because it helps to protect the environment. </a:t>
            </a:r>
          </a:p>
        </p:txBody>
      </p:sp>
      <p:pic>
        <p:nvPicPr>
          <p:cNvPr id="18434" name="Google Shape;205;p9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68713"/>
            <a:ext cx="5929313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tin nhắ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2700" y="4010025"/>
            <a:ext cx="5829300" cy="2847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b="1" i="1"/>
              <a:t>     Thanks for listening </a:t>
            </a:r>
          </a:p>
        </p:txBody>
      </p:sp>
      <p:pic>
        <p:nvPicPr>
          <p:cNvPr id="19458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3475" y="3833813"/>
            <a:ext cx="16287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tin nhắ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6925" y="2255838"/>
            <a:ext cx="5591175" cy="3981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7"/>
          <p:cNvSpPr txBox="1"/>
          <p:nvPr/>
        </p:nvSpPr>
        <p:spPr>
          <a:xfrm>
            <a:off x="1149944" y="1331913"/>
            <a:ext cx="1081531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 sz="2400" dirty="0"/>
          </a:p>
        </p:txBody>
      </p:sp>
      <p:sp>
        <p:nvSpPr>
          <p:cNvPr id="395" name="Google Shape;395;p17"/>
          <p:cNvSpPr/>
          <p:nvPr/>
        </p:nvSpPr>
        <p:spPr>
          <a:xfrm>
            <a:off x="576198" y="129097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17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397" name="Google Shape;39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17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3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17"/>
          <p:cNvSpPr txBox="1"/>
          <p:nvPr/>
        </p:nvSpPr>
        <p:spPr>
          <a:xfrm>
            <a:off x="827500" y="2272145"/>
            <a:ext cx="99195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for the next lesson: </a:t>
            </a:r>
            <a:r>
              <a:rPr lang="en-US" sz="4000" b="1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Review 2</a:t>
            </a:r>
            <a:endParaRPr sz="4000" b="1" dirty="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0" name="Google Shape;400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62780" y="3371831"/>
            <a:ext cx="4249429" cy="29652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Google Shape;405;p1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524001" y="7553"/>
            <a:ext cx="9143999" cy="6839711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18"/>
          <p:cNvSpPr/>
          <p:nvPr/>
        </p:nvSpPr>
        <p:spPr>
          <a:xfrm>
            <a:off x="2951748" y="5993141"/>
            <a:ext cx="6096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Website: </a:t>
            </a:r>
            <a:r>
              <a:rPr lang="en-US" sz="1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sachmem.vn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Fanpage: </a:t>
            </a:r>
            <a:r>
              <a:rPr lang="en-US" sz="1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facebook.com/sachmem.vn/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5"/>
          <p:cNvSpPr txBox="1"/>
          <p:nvPr/>
        </p:nvSpPr>
        <p:spPr>
          <a:xfrm>
            <a:off x="393663" y="550155"/>
            <a:ext cx="1118397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Match the words in columns A and B to form phrases.</a:t>
            </a:r>
            <a:endParaRPr sz="2800" dirty="0">
              <a:solidFill>
                <a:srgbClr val="FF0000"/>
              </a:solidFill>
            </a:endParaRPr>
          </a:p>
        </p:txBody>
      </p:sp>
      <p:sp>
        <p:nvSpPr>
          <p:cNvPr id="263" name="Google Shape;263;p15"/>
          <p:cNvSpPr/>
          <p:nvPr/>
        </p:nvSpPr>
        <p:spPr>
          <a:xfrm>
            <a:off x="9230799" y="1258423"/>
            <a:ext cx="1470933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endParaRPr lang="en-US" sz="4800" b="1" dirty="0">
              <a:solidFill>
                <a:srgbClr val="FF0000"/>
              </a:solidFill>
              <a:ea typeface="Calibri"/>
              <a:cs typeface="Calibri"/>
              <a:sym typeface="Calibri"/>
            </a:endParaRPr>
          </a:p>
          <a:p>
            <a:pPr>
              <a:lnSpc>
                <a:spcPct val="150000"/>
              </a:lnSpc>
            </a:pPr>
            <a:endParaRPr lang="en-US" sz="4400" b="1" dirty="0">
              <a:solidFill>
                <a:srgbClr val="FF0000"/>
              </a:solidFill>
              <a:ea typeface="Calibri"/>
              <a:cs typeface="Calibri"/>
              <a:sym typeface="Calibri"/>
            </a:endParaRPr>
          </a:p>
          <a:p>
            <a:pPr>
              <a:lnSpc>
                <a:spcPct val="150000"/>
              </a:lnSpc>
            </a:pPr>
            <a:endParaRPr lang="en-US" sz="4000" b="1" dirty="0">
              <a:solidFill>
                <a:srgbClr val="FF0000"/>
              </a:solidFill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64" name="Google Shape;264;p15"/>
          <p:cNvGraphicFramePr/>
          <p:nvPr>
            <p:extLst>
              <p:ext uri="{D42A27DB-BD31-4B8C-83A1-F6EECF244321}">
                <p14:modId xmlns:p14="http://schemas.microsoft.com/office/powerpoint/2010/main" val="1191837034"/>
              </p:ext>
            </p:extLst>
          </p:nvPr>
        </p:nvGraphicFramePr>
        <p:xfrm>
          <a:off x="836576" y="1311330"/>
          <a:ext cx="7434800" cy="42183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71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3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1" u="none" strike="noStrike" cap="none" dirty="0"/>
                        <a:t>A</a:t>
                      </a:r>
                      <a:endParaRPr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1" u="none" strike="noStrike" cap="none" dirty="0"/>
                        <a:t>B</a:t>
                      </a:r>
                      <a:endParaRPr b="1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2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u="none" strike="noStrike" cap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entrance</a:t>
                      </a:r>
                      <a:endParaRPr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students</a:t>
                      </a:r>
                      <a:endParaRPr sz="4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02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school</a:t>
                      </a:r>
                      <a:endParaRPr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activities</a:t>
                      </a:r>
                      <a:endParaRPr sz="4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02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outdoor</a:t>
                      </a:r>
                      <a:endParaRPr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facilities</a:t>
                      </a:r>
                      <a:endParaRPr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02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well</a:t>
                      </a:r>
                      <a:endParaRPr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en-US" sz="4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</a:t>
                      </a:r>
                      <a:endParaRPr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02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gifted</a:t>
                      </a:r>
                      <a:endParaRPr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e. known</a:t>
                      </a:r>
                      <a:endParaRPr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6" name="Google Shape;266;p15"/>
          <p:cNvSpPr/>
          <p:nvPr/>
        </p:nvSpPr>
        <p:spPr>
          <a:xfrm>
            <a:off x="9199003" y="1196445"/>
            <a:ext cx="1023017" cy="5078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1. d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2. c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3. b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4. e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5. a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15"/>
          <p:cNvSpPr/>
          <p:nvPr/>
        </p:nvSpPr>
        <p:spPr>
          <a:xfrm>
            <a:off x="8719291" y="4747839"/>
            <a:ext cx="1023017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5"/>
          <p:cNvSpPr/>
          <p:nvPr/>
        </p:nvSpPr>
        <p:spPr>
          <a:xfrm>
            <a:off x="8719291" y="5381861"/>
            <a:ext cx="1023017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053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8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I. VOCABULARY REVIEW</a:t>
            </a:r>
            <a:endParaRPr dirty="0"/>
          </a:p>
        </p:txBody>
      </p:sp>
      <p:graphicFrame>
        <p:nvGraphicFramePr>
          <p:cNvPr id="209" name="Google Shape;209;p8"/>
          <p:cNvGraphicFramePr/>
          <p:nvPr/>
        </p:nvGraphicFramePr>
        <p:xfrm>
          <a:off x="709352" y="2395508"/>
          <a:ext cx="10701250" cy="34211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665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1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0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i="0" u="none" strike="noStrike" cap="none" dirty="0">
                          <a:solidFill>
                            <a:srgbClr val="F2654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 </a:t>
                      </a:r>
                      <a:r>
                        <a:rPr lang="en-US" sz="2400" b="0" i="0" u="none" strike="noStrike" cap="none" dirty="0">
                          <a:solidFill>
                            <a:srgbClr val="24202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known by many people</a:t>
                      </a:r>
                      <a:endParaRPr sz="2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8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F2654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2. </a:t>
                      </a:r>
                      <a:r>
                        <a:rPr lang="en-US" sz="2400" b="0" i="0" u="none" strike="noStrike" cap="none">
                          <a:solidFill>
                            <a:srgbClr val="24202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buildings, services, equipment, etc. at a school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F2654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3. </a:t>
                      </a:r>
                      <a:r>
                        <a:rPr lang="en-US" sz="2400" b="0" i="0" u="none" strike="noStrike" cap="none">
                          <a:solidFill>
                            <a:srgbClr val="24202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 exam taken to enter a school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F2654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4. </a:t>
                      </a:r>
                      <a:r>
                        <a:rPr lang="en-US" sz="2400" b="0" i="0" u="none" strike="noStrike" cap="none">
                          <a:solidFill>
                            <a:srgbClr val="24202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intelligent and / or talented students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0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i="0" u="none" strike="noStrike" cap="none" dirty="0">
                          <a:solidFill>
                            <a:srgbClr val="F2654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5. </a:t>
                      </a:r>
                      <a:r>
                        <a:rPr lang="en-US" sz="2400" b="0" i="0" u="none" strike="noStrike" cap="none" dirty="0">
                          <a:solidFill>
                            <a:srgbClr val="24202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extra activities that students do at school</a:t>
                      </a:r>
                      <a:endParaRPr sz="2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0" name="Google Shape;210;p8"/>
          <p:cNvSpPr txBox="1"/>
          <p:nvPr/>
        </p:nvSpPr>
        <p:spPr>
          <a:xfrm>
            <a:off x="995326" y="1385828"/>
            <a:ext cx="10840381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the words and phrases from this unit that match these definitions.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8"/>
          <p:cNvSpPr/>
          <p:nvPr/>
        </p:nvSpPr>
        <p:spPr>
          <a:xfrm>
            <a:off x="487067" y="1357587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8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3" name="Google Shape;213;p8"/>
          <p:cNvSpPr txBox="1"/>
          <p:nvPr/>
        </p:nvSpPr>
        <p:spPr>
          <a:xfrm>
            <a:off x="7490470" y="2541017"/>
            <a:ext cx="273303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well-known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14" name="Google Shape;214;p8"/>
          <p:cNvSpPr txBox="1"/>
          <p:nvPr/>
        </p:nvSpPr>
        <p:spPr>
          <a:xfrm>
            <a:off x="7490470" y="3179073"/>
            <a:ext cx="273303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  <a:t>(school) facilities</a:t>
            </a:r>
            <a:endParaRPr>
              <a:solidFill>
                <a:srgbClr val="CC0000"/>
              </a:solidFill>
            </a:endParaRPr>
          </a:p>
        </p:txBody>
      </p:sp>
      <p:sp>
        <p:nvSpPr>
          <p:cNvPr id="215" name="Google Shape;215;p8"/>
          <p:cNvSpPr txBox="1"/>
          <p:nvPr/>
        </p:nvSpPr>
        <p:spPr>
          <a:xfrm>
            <a:off x="7490470" y="3894544"/>
            <a:ext cx="273303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  <a:t>an entrance exam</a:t>
            </a:r>
            <a:endParaRPr>
              <a:solidFill>
                <a:srgbClr val="CC0000"/>
              </a:solidFill>
            </a:endParaRPr>
          </a:p>
        </p:txBody>
      </p:sp>
      <p:sp>
        <p:nvSpPr>
          <p:cNvPr id="216" name="Google Shape;216;p8"/>
          <p:cNvSpPr txBox="1"/>
          <p:nvPr/>
        </p:nvSpPr>
        <p:spPr>
          <a:xfrm>
            <a:off x="7490468" y="4562162"/>
            <a:ext cx="273303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  <a:t>gifted students</a:t>
            </a:r>
            <a:endParaRPr>
              <a:solidFill>
                <a:srgbClr val="CC0000"/>
              </a:solidFill>
            </a:endParaRPr>
          </a:p>
        </p:txBody>
      </p:sp>
      <p:sp>
        <p:nvSpPr>
          <p:cNvPr id="217" name="Google Shape;217;p8"/>
          <p:cNvSpPr txBox="1"/>
          <p:nvPr/>
        </p:nvSpPr>
        <p:spPr>
          <a:xfrm>
            <a:off x="7490467" y="5233187"/>
            <a:ext cx="273303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>
                <a:solidFill>
                  <a:srgbClr val="CC0000"/>
                </a:solidFill>
                <a:latin typeface="Calibri"/>
                <a:ea typeface="Calibri"/>
                <a:cs typeface="Calibri"/>
                <a:sym typeface="Calibri"/>
              </a:rPr>
              <a:t>outdoor activities</a:t>
            </a:r>
            <a:endParaRPr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053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9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VOCABULARY REVIEW</a:t>
            </a:r>
            <a:endParaRPr/>
          </a:p>
        </p:txBody>
      </p:sp>
      <p:sp>
        <p:nvSpPr>
          <p:cNvPr id="225" name="Google Shape;225;p9"/>
          <p:cNvSpPr txBox="1"/>
          <p:nvPr/>
        </p:nvSpPr>
        <p:spPr>
          <a:xfrm>
            <a:off x="1042458" y="1197442"/>
            <a:ext cx="10840381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the sentences with the words and phrases in Task 1.</a:t>
            </a:r>
          </a:p>
          <a:p>
            <a:pPr algn="ctr"/>
            <a:r>
              <a:rPr lang="en-US" sz="2400" i="1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well- known</a:t>
            </a:r>
            <a:r>
              <a:rPr lang="en-US" sz="2400" i="1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, (school) facilities,  entrance exam,</a:t>
            </a:r>
          </a:p>
          <a:p>
            <a:pPr algn="ctr"/>
            <a:r>
              <a:rPr lang="en-US" sz="2400" i="1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gifted </a:t>
            </a:r>
            <a:r>
              <a:rPr lang="en-US" sz="2400" i="1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students, </a:t>
            </a:r>
            <a:r>
              <a:rPr lang="en-US" sz="2400" i="1" dirty="0">
                <a:solidFill>
                  <a:srgbClr val="0000FF"/>
                </a:solidFill>
                <a:ea typeface="Calibri"/>
                <a:cs typeface="Calibri"/>
                <a:sym typeface="Calibri"/>
              </a:rPr>
              <a:t>outdoor activities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226" name="Google Shape;226;p9"/>
          <p:cNvSpPr/>
          <p:nvPr/>
        </p:nvSpPr>
        <p:spPr>
          <a:xfrm>
            <a:off x="487067" y="1357587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9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8" name="Google Shape;228;p9"/>
          <p:cNvSpPr/>
          <p:nvPr/>
        </p:nvSpPr>
        <p:spPr>
          <a:xfrm>
            <a:off x="487067" y="2740334"/>
            <a:ext cx="11618730" cy="3693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school is free for _____________ who pass some exams.</a:t>
            </a:r>
            <a:endParaRPr dirty="0"/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students in the school find _______________ useful and enjoyable.</a:t>
            </a:r>
            <a:endParaRPr dirty="0"/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 Van An Lower Secondary School is famous for its intelligent students and modern ______________.</a:t>
            </a:r>
            <a:endParaRPr dirty="0"/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have to pass a difficult _______________ to attend that school.</a:t>
            </a:r>
            <a:endParaRPr dirty="0"/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AutoNum type="arabicPeriod"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most ____________ teacher of Van </a:t>
            </a:r>
            <a:r>
              <a:rPr lang="en-US" sz="2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Mieu</a:t>
            </a: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Quoc Tu </a:t>
            </a:r>
            <a:r>
              <a:rPr lang="en-US" sz="2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Giam</a:t>
            </a: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was Chu Van An.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9"/>
          <p:cNvSpPr txBox="1"/>
          <p:nvPr/>
        </p:nvSpPr>
        <p:spPr>
          <a:xfrm>
            <a:off x="3883805" y="2863333"/>
            <a:ext cx="27165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gifted students</a:t>
            </a:r>
            <a:endParaRPr dirty="0"/>
          </a:p>
        </p:txBody>
      </p:sp>
      <p:sp>
        <p:nvSpPr>
          <p:cNvPr id="230" name="Google Shape;230;p9"/>
          <p:cNvSpPr txBox="1"/>
          <p:nvPr/>
        </p:nvSpPr>
        <p:spPr>
          <a:xfrm>
            <a:off x="5242055" y="3451797"/>
            <a:ext cx="2691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outdoor activities</a:t>
            </a:r>
            <a:endParaRPr dirty="0"/>
          </a:p>
        </p:txBody>
      </p:sp>
      <p:sp>
        <p:nvSpPr>
          <p:cNvPr id="231" name="Google Shape;231;p9"/>
          <p:cNvSpPr txBox="1"/>
          <p:nvPr/>
        </p:nvSpPr>
        <p:spPr>
          <a:xfrm>
            <a:off x="2143955" y="4625711"/>
            <a:ext cx="30981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(school) facilities</a:t>
            </a:r>
            <a:endParaRPr dirty="0"/>
          </a:p>
        </p:txBody>
      </p:sp>
      <p:sp>
        <p:nvSpPr>
          <p:cNvPr id="232" name="Google Shape;232;p9"/>
          <p:cNvSpPr txBox="1"/>
          <p:nvPr/>
        </p:nvSpPr>
        <p:spPr>
          <a:xfrm>
            <a:off x="5511825" y="5240530"/>
            <a:ext cx="2595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entrance exam</a:t>
            </a:r>
            <a:endParaRPr dirty="0"/>
          </a:p>
        </p:txBody>
      </p:sp>
      <p:sp>
        <p:nvSpPr>
          <p:cNvPr id="233" name="Google Shape;233;p9"/>
          <p:cNvSpPr txBox="1"/>
          <p:nvPr/>
        </p:nvSpPr>
        <p:spPr>
          <a:xfrm>
            <a:off x="2511397" y="5818623"/>
            <a:ext cx="184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well-known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>
            <a:extLst>
              <a:ext uri="{FF2B5EF4-FFF2-40B4-BE49-F238E27FC236}">
                <a16:creationId xmlns:a16="http://schemas.microsoft.com/office/drawing/2014/main" id="{1FD819C3-A3DA-F3E6-658A-8EDB459D3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609600"/>
            <a:ext cx="1238250" cy="838200"/>
          </a:xfrm>
          <a:prstGeom prst="star5">
            <a:avLst/>
          </a:prstGeom>
          <a:solidFill>
            <a:srgbClr val="FFFF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>
            <a:extLst>
              <a:ext uri="{FF2B5EF4-FFF2-40B4-BE49-F238E27FC236}">
                <a16:creationId xmlns:a16="http://schemas.microsoft.com/office/drawing/2014/main" id="{0BA29C9C-C3DD-7BD6-698C-8C46AEDDC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33400"/>
            <a:ext cx="1238250" cy="965200"/>
          </a:xfrm>
          <a:prstGeom prst="star5">
            <a:avLst/>
          </a:prstGeom>
          <a:solidFill>
            <a:srgbClr val="FFFF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Text Box 4">
            <a:extLst>
              <a:ext uri="{FF2B5EF4-FFF2-40B4-BE49-F238E27FC236}">
                <a16:creationId xmlns:a16="http://schemas.microsoft.com/office/drawing/2014/main" id="{3C22E95D-1405-100A-BFF3-A210CE525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1" y="1676401"/>
            <a:ext cx="1514475" cy="366713"/>
          </a:xfrm>
          <a:prstGeom prst="rect">
            <a:avLst/>
          </a:prstGeom>
          <a:solidFill>
            <a:srgbClr val="66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b="1" dirty="0">
                <a:solidFill>
                  <a:srgbClr val="FF3300"/>
                </a:solidFill>
                <a:latin typeface=".VnTifani HeavyH" panose="020B7200000000000000" pitchFamily="34" charset="0"/>
              </a:rPr>
              <a:t>Group 1</a:t>
            </a:r>
          </a:p>
        </p:txBody>
      </p:sp>
      <p:sp>
        <p:nvSpPr>
          <p:cNvPr id="3077" name="Text Box 5">
            <a:extLst>
              <a:ext uri="{FF2B5EF4-FFF2-40B4-BE49-F238E27FC236}">
                <a16:creationId xmlns:a16="http://schemas.microsoft.com/office/drawing/2014/main" id="{12C0372A-D567-9469-A2CA-49DB73D79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1" y="1690688"/>
            <a:ext cx="1463675" cy="366712"/>
          </a:xfrm>
          <a:prstGeom prst="rect">
            <a:avLst/>
          </a:prstGeom>
          <a:solidFill>
            <a:srgbClr val="66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b="1">
                <a:solidFill>
                  <a:srgbClr val="FF3300"/>
                </a:solidFill>
                <a:latin typeface=".VnTifani HeavyH" panose="020B7200000000000000" pitchFamily="34" charset="0"/>
              </a:rPr>
              <a:t>Group 2</a:t>
            </a:r>
          </a:p>
        </p:txBody>
      </p:sp>
      <p:sp>
        <p:nvSpPr>
          <p:cNvPr id="3078" name="Text Box 6">
            <a:extLst>
              <a:ext uri="{FF2B5EF4-FFF2-40B4-BE49-F238E27FC236}">
                <a16:creationId xmlns:a16="http://schemas.microsoft.com/office/drawing/2014/main" id="{3F5690B1-5BCF-55D7-7356-0C0F1771A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838200"/>
            <a:ext cx="550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10</a:t>
            </a:r>
          </a:p>
        </p:txBody>
      </p:sp>
      <p:sp>
        <p:nvSpPr>
          <p:cNvPr id="3079" name="Text Box 7">
            <a:extLst>
              <a:ext uri="{FF2B5EF4-FFF2-40B4-BE49-F238E27FC236}">
                <a16:creationId xmlns:a16="http://schemas.microsoft.com/office/drawing/2014/main" id="{E9C92FDC-A9F7-0916-AAB8-79F1A0340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4888" y="838200"/>
            <a:ext cx="5699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20</a:t>
            </a:r>
          </a:p>
        </p:txBody>
      </p:sp>
      <p:sp>
        <p:nvSpPr>
          <p:cNvPr id="3080" name="Text Box 8">
            <a:extLst>
              <a:ext uri="{FF2B5EF4-FFF2-40B4-BE49-F238E27FC236}">
                <a16:creationId xmlns:a16="http://schemas.microsoft.com/office/drawing/2014/main" id="{5C84D0BF-A718-DAA8-77FD-96E1976F6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4888" y="838200"/>
            <a:ext cx="5699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30</a:t>
            </a:r>
          </a:p>
        </p:txBody>
      </p:sp>
      <p:sp>
        <p:nvSpPr>
          <p:cNvPr id="3081" name="Text Box 9">
            <a:extLst>
              <a:ext uri="{FF2B5EF4-FFF2-40B4-BE49-F238E27FC236}">
                <a16:creationId xmlns:a16="http://schemas.microsoft.com/office/drawing/2014/main" id="{70B84888-6CF2-A5F6-1424-BF43016F6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801" y="838200"/>
            <a:ext cx="569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10</a:t>
            </a:r>
          </a:p>
        </p:txBody>
      </p:sp>
      <p:sp>
        <p:nvSpPr>
          <p:cNvPr id="3082" name="Text Box 10">
            <a:extLst>
              <a:ext uri="{FF2B5EF4-FFF2-40B4-BE49-F238E27FC236}">
                <a16:creationId xmlns:a16="http://schemas.microsoft.com/office/drawing/2014/main" id="{8B4EAF9B-D252-B862-6DC1-62376805E5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801" y="838200"/>
            <a:ext cx="619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20</a:t>
            </a:r>
          </a:p>
        </p:txBody>
      </p:sp>
      <p:sp>
        <p:nvSpPr>
          <p:cNvPr id="3083" name="Text Box 11">
            <a:extLst>
              <a:ext uri="{FF2B5EF4-FFF2-40B4-BE49-F238E27FC236}">
                <a16:creationId xmlns:a16="http://schemas.microsoft.com/office/drawing/2014/main" id="{BA6447D1-34F3-1773-24C5-E78C4917E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5538" y="838200"/>
            <a:ext cx="550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30</a:t>
            </a:r>
          </a:p>
        </p:txBody>
      </p:sp>
      <p:sp>
        <p:nvSpPr>
          <p:cNvPr id="3084" name="Text Box 12">
            <a:extLst>
              <a:ext uri="{FF2B5EF4-FFF2-40B4-BE49-F238E27FC236}">
                <a16:creationId xmlns:a16="http://schemas.microsoft.com/office/drawing/2014/main" id="{8EC80689-8B67-8A33-748C-377DEBBDAB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8382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40</a:t>
            </a:r>
          </a:p>
        </p:txBody>
      </p:sp>
      <p:sp>
        <p:nvSpPr>
          <p:cNvPr id="3085" name="Text Box 13">
            <a:extLst>
              <a:ext uri="{FF2B5EF4-FFF2-40B4-BE49-F238E27FC236}">
                <a16:creationId xmlns:a16="http://schemas.microsoft.com/office/drawing/2014/main" id="{6CAED388-F63C-0710-CAA9-DC5833F46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5538" y="838200"/>
            <a:ext cx="550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40</a:t>
            </a:r>
          </a:p>
        </p:txBody>
      </p:sp>
      <p:sp>
        <p:nvSpPr>
          <p:cNvPr id="3086" name="Text Box 14">
            <a:extLst>
              <a:ext uri="{FF2B5EF4-FFF2-40B4-BE49-F238E27FC236}">
                <a16:creationId xmlns:a16="http://schemas.microsoft.com/office/drawing/2014/main" id="{914575CB-157E-6F13-A9C5-ECF188D004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8382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50</a:t>
            </a:r>
          </a:p>
        </p:txBody>
      </p:sp>
      <p:sp>
        <p:nvSpPr>
          <p:cNvPr id="3087" name="Text Box 15">
            <a:extLst>
              <a:ext uri="{FF2B5EF4-FFF2-40B4-BE49-F238E27FC236}">
                <a16:creationId xmlns:a16="http://schemas.microsoft.com/office/drawing/2014/main" id="{523F9654-459A-F9FE-CC0D-E7FEFE1DC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1" y="838200"/>
            <a:ext cx="550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50</a:t>
            </a:r>
          </a:p>
        </p:txBody>
      </p:sp>
      <p:sp>
        <p:nvSpPr>
          <p:cNvPr id="3088" name="Text Box 16">
            <a:extLst>
              <a:ext uri="{FF2B5EF4-FFF2-40B4-BE49-F238E27FC236}">
                <a16:creationId xmlns:a16="http://schemas.microsoft.com/office/drawing/2014/main" id="{0AA83AFE-FBBB-F5B5-541F-36971A3FA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838200"/>
            <a:ext cx="550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60</a:t>
            </a:r>
          </a:p>
        </p:txBody>
      </p:sp>
      <p:sp>
        <p:nvSpPr>
          <p:cNvPr id="3089" name="Text Box 17">
            <a:extLst>
              <a:ext uri="{FF2B5EF4-FFF2-40B4-BE49-F238E27FC236}">
                <a16:creationId xmlns:a16="http://schemas.microsoft.com/office/drawing/2014/main" id="{EF09832D-F506-22F6-FEBE-AFFC766BB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5538" y="838200"/>
            <a:ext cx="550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 b="1">
                <a:solidFill>
                  <a:srgbClr val="FF3300"/>
                </a:solidFill>
              </a:rPr>
              <a:t>60</a:t>
            </a:r>
          </a:p>
        </p:txBody>
      </p:sp>
      <p:sp>
        <p:nvSpPr>
          <p:cNvPr id="3090" name="Rectangle 18">
            <a:extLst>
              <a:ext uri="{FF2B5EF4-FFF2-40B4-BE49-F238E27FC236}">
                <a16:creationId xmlns:a16="http://schemas.microsoft.com/office/drawing/2014/main" id="{FDA5724F-CB81-8A34-E5A3-F8BD9089C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0415" y="2133600"/>
            <a:ext cx="3396385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1/ in</a:t>
            </a:r>
          </a:p>
        </p:txBody>
      </p:sp>
      <p:sp>
        <p:nvSpPr>
          <p:cNvPr id="3091" name="Rectangle 19">
            <a:extLst>
              <a:ext uri="{FF2B5EF4-FFF2-40B4-BE49-F238E27FC236}">
                <a16:creationId xmlns:a16="http://schemas.microsoft.com/office/drawing/2014/main" id="{3E6060A9-04BE-4C0E-AD65-F796ED624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799" y="2133600"/>
            <a:ext cx="2689227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2/ at</a:t>
            </a:r>
          </a:p>
        </p:txBody>
      </p:sp>
      <p:sp>
        <p:nvSpPr>
          <p:cNvPr id="3092" name="Rectangle 20">
            <a:extLst>
              <a:ext uri="{FF2B5EF4-FFF2-40B4-BE49-F238E27FC236}">
                <a16:creationId xmlns:a16="http://schemas.microsoft.com/office/drawing/2014/main" id="{74DC2527-3C09-7269-377B-98E996101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997" y="2133600"/>
            <a:ext cx="3186543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3/ on </a:t>
            </a:r>
          </a:p>
        </p:txBody>
      </p:sp>
      <p:sp>
        <p:nvSpPr>
          <p:cNvPr id="3093" name="Rectangle 21">
            <a:extLst>
              <a:ext uri="{FF2B5EF4-FFF2-40B4-BE49-F238E27FC236}">
                <a16:creationId xmlns:a16="http://schemas.microsoft.com/office/drawing/2014/main" id="{3AAA513D-A1A9-0EF9-339F-D260D5ACA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6219" y="3200400"/>
            <a:ext cx="3320581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4/ in</a:t>
            </a:r>
          </a:p>
        </p:txBody>
      </p:sp>
      <p:sp>
        <p:nvSpPr>
          <p:cNvPr id="3094" name="Rectangle 22">
            <a:extLst>
              <a:ext uri="{FF2B5EF4-FFF2-40B4-BE49-F238E27FC236}">
                <a16:creationId xmlns:a16="http://schemas.microsoft.com/office/drawing/2014/main" id="{427E7D52-C926-2754-2CD7-CC6155CCE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200400"/>
            <a:ext cx="2815790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5/ at</a:t>
            </a:r>
          </a:p>
        </p:txBody>
      </p:sp>
      <p:sp>
        <p:nvSpPr>
          <p:cNvPr id="3095" name="Rectangle 23">
            <a:extLst>
              <a:ext uri="{FF2B5EF4-FFF2-40B4-BE49-F238E27FC236}">
                <a16:creationId xmlns:a16="http://schemas.microsoft.com/office/drawing/2014/main" id="{13FD2490-FC5C-32B1-958D-91BDBEF06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996" y="3200400"/>
            <a:ext cx="3160281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6/ on</a:t>
            </a:r>
          </a:p>
        </p:txBody>
      </p:sp>
      <p:sp>
        <p:nvSpPr>
          <p:cNvPr id="3096" name="Rectangle 24">
            <a:extLst>
              <a:ext uri="{FF2B5EF4-FFF2-40B4-BE49-F238E27FC236}">
                <a16:creationId xmlns:a16="http://schemas.microsoft.com/office/drawing/2014/main" id="{44329A30-E1A9-E7AA-8D87-7B32B93D02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6219" y="4267200"/>
            <a:ext cx="3320581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7/ in</a:t>
            </a:r>
          </a:p>
        </p:txBody>
      </p:sp>
      <p:sp>
        <p:nvSpPr>
          <p:cNvPr id="3097" name="Rectangle 25">
            <a:extLst>
              <a:ext uri="{FF2B5EF4-FFF2-40B4-BE49-F238E27FC236}">
                <a16:creationId xmlns:a16="http://schemas.microsoft.com/office/drawing/2014/main" id="{C2A49D04-4600-B53A-7085-1A43FFF46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267200"/>
            <a:ext cx="2815790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8/ at </a:t>
            </a:r>
          </a:p>
        </p:txBody>
      </p:sp>
      <p:sp>
        <p:nvSpPr>
          <p:cNvPr id="3098" name="Rectangle 26">
            <a:extLst>
              <a:ext uri="{FF2B5EF4-FFF2-40B4-BE49-F238E27FC236}">
                <a16:creationId xmlns:a16="http://schemas.microsoft.com/office/drawing/2014/main" id="{F792A2B8-E90B-6C98-3CFC-3BDCD004A5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996" y="4267200"/>
            <a:ext cx="3186544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9/ on</a:t>
            </a:r>
          </a:p>
        </p:txBody>
      </p:sp>
      <p:sp>
        <p:nvSpPr>
          <p:cNvPr id="3099" name="Rectangle 27">
            <a:extLst>
              <a:ext uri="{FF2B5EF4-FFF2-40B4-BE49-F238E27FC236}">
                <a16:creationId xmlns:a16="http://schemas.microsoft.com/office/drawing/2014/main" id="{FEEAC0B5-AFDE-5F57-AA35-B50BACD68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6219" y="5334000"/>
            <a:ext cx="3320581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10/ in</a:t>
            </a:r>
          </a:p>
        </p:txBody>
      </p:sp>
      <p:sp>
        <p:nvSpPr>
          <p:cNvPr id="3100" name="Rectangle 28">
            <a:extLst>
              <a:ext uri="{FF2B5EF4-FFF2-40B4-BE49-F238E27FC236}">
                <a16:creationId xmlns:a16="http://schemas.microsoft.com/office/drawing/2014/main" id="{40007DF4-A941-F243-8349-BAF990013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5334000"/>
            <a:ext cx="2762032" cy="859846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11/ at </a:t>
            </a:r>
          </a:p>
        </p:txBody>
      </p:sp>
      <p:sp>
        <p:nvSpPr>
          <p:cNvPr id="3101" name="Rectangle 29">
            <a:extLst>
              <a:ext uri="{FF2B5EF4-FFF2-40B4-BE49-F238E27FC236}">
                <a16:creationId xmlns:a16="http://schemas.microsoft.com/office/drawing/2014/main" id="{7C2FEA32-6F6F-360D-08C9-B93FBC8C1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5733" y="5287673"/>
            <a:ext cx="3160281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FF3300"/>
                </a:solidFill>
                <a:latin typeface=".VnTime" panose="020B7200000000000000" pitchFamily="34" charset="0"/>
              </a:rPr>
              <a:t> 12/ on </a:t>
            </a:r>
          </a:p>
        </p:txBody>
      </p:sp>
      <p:sp>
        <p:nvSpPr>
          <p:cNvPr id="3102" name="Rectangle 30">
            <a:extLst>
              <a:ext uri="{FF2B5EF4-FFF2-40B4-BE49-F238E27FC236}">
                <a16:creationId xmlns:a16="http://schemas.microsoft.com/office/drawing/2014/main" id="{536E2781-9921-0823-916E-0F816F6E5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147" y="2087709"/>
            <a:ext cx="3290022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99FF33"/>
                </a:solidFill>
                <a:latin typeface=".VnTime" panose="020B7200000000000000" pitchFamily="34" charset="0"/>
              </a:rPr>
              <a:t> classroom</a:t>
            </a:r>
          </a:p>
        </p:txBody>
      </p:sp>
      <p:sp>
        <p:nvSpPr>
          <p:cNvPr id="3103" name="Rectangle 31">
            <a:extLst>
              <a:ext uri="{FF2B5EF4-FFF2-40B4-BE49-F238E27FC236}">
                <a16:creationId xmlns:a16="http://schemas.microsoft.com/office/drawing/2014/main" id="{FDB046DB-9E54-7133-FAEF-EFE0EFB0D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0" y="2129273"/>
            <a:ext cx="2792593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99FF33"/>
                </a:solidFill>
                <a:latin typeface=".VnTime" panose="020B7200000000000000" pitchFamily="34" charset="0"/>
              </a:rPr>
              <a:t>June</a:t>
            </a:r>
          </a:p>
        </p:txBody>
      </p:sp>
      <p:sp>
        <p:nvSpPr>
          <p:cNvPr id="3104" name="Rectangle 32">
            <a:extLst>
              <a:ext uri="{FF2B5EF4-FFF2-40B4-BE49-F238E27FC236}">
                <a16:creationId xmlns:a16="http://schemas.microsoft.com/office/drawing/2014/main" id="{8CE01B1D-BFAD-522D-2061-1A9E25E19F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5733" y="2160009"/>
            <a:ext cx="3186544" cy="838200"/>
          </a:xfrm>
          <a:prstGeom prst="rect">
            <a:avLst/>
          </a:prstGeom>
          <a:blipFill>
            <a:blip r:embed="rId3">
              <a:alphaModFix amt="62000"/>
            </a:blip>
            <a:stretch>
              <a:fillRect/>
            </a:stretch>
          </a:blip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 sz="3600" b="1" dirty="0">
              <a:solidFill>
                <a:srgbClr val="99FF33"/>
              </a:solidFill>
              <a:latin typeface=".VnTime" panose="020B7200000000000000" pitchFamily="34" charset="0"/>
            </a:endParaRPr>
          </a:p>
        </p:txBody>
      </p:sp>
      <p:sp>
        <p:nvSpPr>
          <p:cNvPr id="3105" name="Rectangle 33">
            <a:extLst>
              <a:ext uri="{FF2B5EF4-FFF2-40B4-BE49-F238E27FC236}">
                <a16:creationId xmlns:a16="http://schemas.microsoft.com/office/drawing/2014/main" id="{B6A746B4-29FF-321B-681C-2D64D2AB8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0414" y="3209491"/>
            <a:ext cx="3396385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99FF33"/>
                </a:solidFill>
                <a:latin typeface=".VnTime" panose="020B7200000000000000" pitchFamily="34" charset="0"/>
              </a:rPr>
              <a:t>Ha </a:t>
            </a:r>
            <a:r>
              <a:rPr lang="en-US" altLang="en-US" sz="3600" b="1" dirty="0" err="1">
                <a:solidFill>
                  <a:srgbClr val="99FF33"/>
                </a:solidFill>
                <a:latin typeface=".VnTime" panose="020B7200000000000000" pitchFamily="34" charset="0"/>
              </a:rPr>
              <a:t>Noi</a:t>
            </a:r>
            <a:endParaRPr lang="en-US" altLang="en-US" sz="3600" b="1" dirty="0">
              <a:solidFill>
                <a:srgbClr val="99FF33"/>
              </a:solidFill>
              <a:latin typeface=".VnTime" panose="020B7200000000000000" pitchFamily="34" charset="0"/>
            </a:endParaRPr>
          </a:p>
        </p:txBody>
      </p:sp>
      <p:sp>
        <p:nvSpPr>
          <p:cNvPr id="3106" name="Rectangle 34">
            <a:extLst>
              <a:ext uri="{FF2B5EF4-FFF2-40B4-BE49-F238E27FC236}">
                <a16:creationId xmlns:a16="http://schemas.microsoft.com/office/drawing/2014/main" id="{4B0C4162-D183-B45A-BFE8-335F1A928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5263" y="3222046"/>
            <a:ext cx="2834840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99FF33"/>
                </a:solidFill>
                <a:latin typeface=".VnTime" panose="020B7200000000000000" pitchFamily="34" charset="0"/>
              </a:rPr>
              <a:t>school</a:t>
            </a:r>
          </a:p>
        </p:txBody>
      </p:sp>
      <p:sp>
        <p:nvSpPr>
          <p:cNvPr id="3107" name="Rectangle 35">
            <a:extLst>
              <a:ext uri="{FF2B5EF4-FFF2-40B4-BE49-F238E27FC236}">
                <a16:creationId xmlns:a16="http://schemas.microsoft.com/office/drawing/2014/main" id="{46C3DE78-5075-2919-76B6-081BF4CDBE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995" y="3222046"/>
            <a:ext cx="3186545" cy="838200"/>
          </a:xfrm>
          <a:prstGeom prst="rect">
            <a:avLst/>
          </a:prstGeom>
          <a:blipFill>
            <a:blip r:embed="rId4">
              <a:alphaModFix amt="62000"/>
            </a:blip>
            <a:stretch>
              <a:fillRect/>
            </a:stretch>
          </a:blip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99FF33"/>
                </a:solidFill>
                <a:latin typeface=".VnTime" panose="020B7200000000000000" pitchFamily="34" charset="0"/>
              </a:rPr>
              <a:t> </a:t>
            </a:r>
          </a:p>
        </p:txBody>
      </p:sp>
      <p:sp>
        <p:nvSpPr>
          <p:cNvPr id="3108" name="Rectangle 36">
            <a:extLst>
              <a:ext uri="{FF2B5EF4-FFF2-40B4-BE49-F238E27FC236}">
                <a16:creationId xmlns:a16="http://schemas.microsoft.com/office/drawing/2014/main" id="{3ABF1696-D32E-272D-2C50-074BF34AF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660" y="4297936"/>
            <a:ext cx="3380509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99FF33"/>
                </a:solidFill>
                <a:latin typeface=".VnTime" panose="020B7200000000000000" pitchFamily="34" charset="0"/>
              </a:rPr>
              <a:t>weekend</a:t>
            </a:r>
          </a:p>
        </p:txBody>
      </p:sp>
      <p:sp>
        <p:nvSpPr>
          <p:cNvPr id="3109" name="Rectangle 37">
            <a:extLst>
              <a:ext uri="{FF2B5EF4-FFF2-40B4-BE49-F238E27FC236}">
                <a16:creationId xmlns:a16="http://schemas.microsoft.com/office/drawing/2014/main" id="{F96928D6-12D1-A31D-5646-CF5DA0143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0908" y="4285389"/>
            <a:ext cx="2708276" cy="838200"/>
          </a:xfrm>
          <a:prstGeom prst="rect">
            <a:avLst/>
          </a:prstGeom>
          <a:blipFill dpi="0" rotWithShape="1">
            <a:blip r:embed="rId5">
              <a:alphaModFix amt="62000"/>
              <a:extLs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/>
            <a:stretch>
              <a:fillRect/>
            </a:stretch>
          </a:blip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99FF33"/>
                </a:solidFill>
                <a:latin typeface=".VnTime" panose="020B7200000000000000" pitchFamily="34" charset="0"/>
              </a:rPr>
              <a:t> </a:t>
            </a:r>
          </a:p>
        </p:txBody>
      </p:sp>
      <p:sp>
        <p:nvSpPr>
          <p:cNvPr id="3110" name="Rectangle 38">
            <a:extLst>
              <a:ext uri="{FF2B5EF4-FFF2-40B4-BE49-F238E27FC236}">
                <a16:creationId xmlns:a16="http://schemas.microsoft.com/office/drawing/2014/main" id="{2C93D507-DEDF-EC49-1D51-393B3EAF1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3505" y="4310492"/>
            <a:ext cx="3186546" cy="838200"/>
          </a:xfrm>
          <a:prstGeom prst="rect">
            <a:avLst/>
          </a:prstGeom>
          <a:blipFill>
            <a:blip r:embed="rId7">
              <a:alphaModFix amt="62000"/>
            </a:blip>
            <a:stretch>
              <a:fillRect/>
            </a:stretch>
          </a:blip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 sz="3600" b="1" dirty="0">
              <a:solidFill>
                <a:srgbClr val="99FF33"/>
              </a:solidFill>
              <a:latin typeface=".VnTime" panose="020B7200000000000000" pitchFamily="34" charset="0"/>
            </a:endParaRPr>
          </a:p>
        </p:txBody>
      </p:sp>
      <p:sp>
        <p:nvSpPr>
          <p:cNvPr id="3111" name="Rectangle 39">
            <a:extLst>
              <a:ext uri="{FF2B5EF4-FFF2-40B4-BE49-F238E27FC236}">
                <a16:creationId xmlns:a16="http://schemas.microsoft.com/office/drawing/2014/main" id="{04B32CB1-343C-EAEE-4301-02A488036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2533" y="5355645"/>
            <a:ext cx="3409878" cy="838201"/>
          </a:xfrm>
          <a:prstGeom prst="rect">
            <a:avLst/>
          </a:prstGeom>
          <a:blipFill>
            <a:blip r:embed="rId8">
              <a:alphaModFix amt="62000"/>
            </a:blip>
            <a:stretch>
              <a:fillRect/>
            </a:stretch>
          </a:blip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 sz="3600" b="1" dirty="0">
              <a:solidFill>
                <a:srgbClr val="99FF33"/>
              </a:solidFill>
              <a:latin typeface=".VnTime" panose="020B7200000000000000" pitchFamily="34" charset="0"/>
            </a:endParaRPr>
          </a:p>
        </p:txBody>
      </p:sp>
      <p:sp>
        <p:nvSpPr>
          <p:cNvPr id="3112" name="Rectangle 40">
            <a:extLst>
              <a:ext uri="{FF2B5EF4-FFF2-40B4-BE49-F238E27FC236}">
                <a16:creationId xmlns:a16="http://schemas.microsoft.com/office/drawing/2014/main" id="{82036CF2-EE32-563C-0806-CFB1AC0CC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2189" y="5312354"/>
            <a:ext cx="2708276" cy="838200"/>
          </a:xfrm>
          <a:prstGeom prst="rect">
            <a:avLst/>
          </a:prstGeom>
          <a:pattFill prst="sphere">
            <a:fgClr>
              <a:srgbClr val="0000FF"/>
            </a:fgClr>
            <a:bgClr>
              <a:schemeClr val="tx2"/>
            </a:bgClr>
          </a:patt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 dirty="0">
                <a:solidFill>
                  <a:srgbClr val="99FF33"/>
                </a:solidFill>
                <a:latin typeface=".VnTime" panose="020B7200000000000000" pitchFamily="34" charset="0"/>
              </a:rPr>
              <a:t>house</a:t>
            </a:r>
          </a:p>
        </p:txBody>
      </p:sp>
      <p:sp>
        <p:nvSpPr>
          <p:cNvPr id="3113" name="Rectangle 41">
            <a:extLst>
              <a:ext uri="{FF2B5EF4-FFF2-40B4-BE49-F238E27FC236}">
                <a16:creationId xmlns:a16="http://schemas.microsoft.com/office/drawing/2014/main" id="{F0F725DF-63E7-BEB1-7CBB-3CE875E59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3502" y="5328371"/>
            <a:ext cx="3283530" cy="838200"/>
          </a:xfrm>
          <a:prstGeom prst="rect">
            <a:avLst/>
          </a:prstGeom>
          <a:blipFill>
            <a:blip r:embed="rId9">
              <a:alphaModFix amt="62000"/>
            </a:blip>
            <a:stretch>
              <a:fillRect/>
            </a:stretch>
          </a:blipFill>
          <a:ln w="28575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 sz="3600" b="1" dirty="0">
              <a:solidFill>
                <a:srgbClr val="99FF33"/>
              </a:solidFill>
              <a:latin typeface=".VnTime" panose="020B7200000000000000" pitchFamily="34" charset="0"/>
            </a:endParaRPr>
          </a:p>
        </p:txBody>
      </p:sp>
      <p:sp>
        <p:nvSpPr>
          <p:cNvPr id="3114" name="WordArt 42">
            <a:extLst>
              <a:ext uri="{FF2B5EF4-FFF2-40B4-BE49-F238E27FC236}">
                <a16:creationId xmlns:a16="http://schemas.microsoft.com/office/drawing/2014/main" id="{141FDA7F-D943-BD56-3B7D-8285052F433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800601" y="228600"/>
            <a:ext cx="3165475" cy="8382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39273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Play a game</a:t>
            </a:r>
          </a:p>
          <a:p>
            <a:pPr algn="ctr"/>
            <a:r>
              <a:rPr lang="en-US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Pelmanism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9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 nodeType="clickPar">
                      <p:stCondLst>
                        <p:cond delay="0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 nodeType="clickPar">
                      <p:stCondLst>
                        <p:cond delay="0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2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0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 nodeType="clickPar">
                      <p:stCondLst>
                        <p:cond delay="0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 nodeType="clickPar">
                      <p:stCondLst>
                        <p:cond delay="0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9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 nodeType="clickPar">
                      <p:stCondLst>
                        <p:cond delay="0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2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 nodeType="clickPar">
                      <p:stCondLst>
                        <p:cond delay="0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4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0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3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5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 nodeType="clickPar">
                      <p:stCondLst>
                        <p:cond delay="0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 nodeType="clickPar">
                      <p:stCondLst>
                        <p:cond delay="0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6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0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 nodeType="clickPar">
                      <p:stCondLst>
                        <p:cond delay="0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5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3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 nodeType="clickPar">
                      <p:stCondLst>
                        <p:cond delay="0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6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3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 nodeType="clickPar">
                      <p:stCondLst>
                        <p:cond delay="0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8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3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 nodeType="clickPar">
                      <p:stCondLst>
                        <p:cond delay="0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8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3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 nodeType="clickPar">
                      <p:stCondLst>
                        <p:cond delay="0"/>
                      </p:stCondLst>
                      <p:childTnLst>
                        <p:par>
                          <p:cTn id="2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0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3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 nodeType="clickPar">
                      <p:stCondLst>
                        <p:cond delay="0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3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 nodeType="clickPar">
                      <p:stCondLst>
                        <p:cond delay="0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1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3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 nodeType="clickPar">
                      <p:stCondLst>
                        <p:cond delay="0"/>
                      </p:stCondLst>
                      <p:childTnLst>
                        <p:par>
                          <p:cTn id="2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0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3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 nodeType="clickPar">
                      <p:stCondLst>
                        <p:cond delay="0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2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3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 nodeType="clickPar">
                      <p:stCondLst>
                        <p:cond delay="0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1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3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 nodeType="clickPar">
                      <p:stCondLst>
                        <p:cond delay="0"/>
                      </p:stCondLst>
                      <p:childTnLst>
                        <p:par>
                          <p:cTn id="2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3"/>
                  </p:tgtEl>
                </p:cond>
              </p:nextCondLst>
            </p:seq>
          </p:childTnLst>
        </p:cTn>
      </p:par>
    </p:tnLst>
    <p:bldLst>
      <p:bldP spid="3078" grpId="0"/>
      <p:bldP spid="3078" grpId="1"/>
      <p:bldP spid="3079" grpId="0"/>
      <p:bldP spid="3079" grpId="1"/>
      <p:bldP spid="3080" grpId="0"/>
      <p:bldP spid="3081" grpId="0"/>
      <p:bldP spid="3081" grpId="1"/>
      <p:bldP spid="3082" grpId="0"/>
      <p:bldP spid="3082" grpId="1"/>
      <p:bldP spid="3083" grpId="0"/>
      <p:bldP spid="3083" grpId="1"/>
      <p:bldP spid="3084" grpId="0"/>
      <p:bldP spid="3085" grpId="0"/>
      <p:bldP spid="3085" grpId="1"/>
      <p:bldP spid="3086" grpId="0"/>
      <p:bldP spid="3086" grpId="1"/>
      <p:bldP spid="3087" grpId="0"/>
      <p:bldP spid="3087" grpId="1"/>
      <p:bldP spid="3088" grpId="0"/>
      <p:bldP spid="3089" grpId="0"/>
      <p:bldP spid="3102" grpId="0" animBg="1"/>
      <p:bldP spid="3102" grpId="1" animBg="1"/>
      <p:bldP spid="3103" grpId="0" animBg="1"/>
      <p:bldP spid="3103" grpId="1" animBg="1"/>
      <p:bldP spid="3104" grpId="0" animBg="1"/>
      <p:bldP spid="3104" grpId="1" animBg="1"/>
      <p:bldP spid="3105" grpId="0" animBg="1"/>
      <p:bldP spid="3105" grpId="1" animBg="1"/>
      <p:bldP spid="3106" grpId="0" animBg="1"/>
      <p:bldP spid="3106" grpId="1" animBg="1"/>
      <p:bldP spid="3107" grpId="0" animBg="1"/>
      <p:bldP spid="3107" grpId="1" animBg="1"/>
      <p:bldP spid="3108" grpId="0" animBg="1"/>
      <p:bldP spid="3108" grpId="1" animBg="1"/>
      <p:bldP spid="3109" grpId="0" animBg="1"/>
      <p:bldP spid="3109" grpId="1" animBg="1"/>
      <p:bldP spid="3110" grpId="0" animBg="1"/>
      <p:bldP spid="3110" grpId="1" animBg="1"/>
      <p:bldP spid="3111" grpId="0" animBg="1"/>
      <p:bldP spid="3111" grpId="1" animBg="1"/>
      <p:bldP spid="3112" grpId="0" animBg="1"/>
      <p:bldP spid="3112" grpId="1" animBg="1"/>
      <p:bldP spid="3113" grpId="0" animBg="1"/>
      <p:bldP spid="31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1"/>
          <p:cNvSpPr/>
          <p:nvPr/>
        </p:nvSpPr>
        <p:spPr>
          <a:xfrm>
            <a:off x="476600" y="1837044"/>
            <a:ext cx="11521869" cy="378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members of the club clean the school playground ___ Saturday mornings.</a:t>
            </a:r>
            <a:endParaRPr dirty="0"/>
          </a:p>
          <a:p>
            <a:pPr marL="514350" marR="0" lvl="0" indent="-51435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students have to sit for the final exam ___ June.</a:t>
            </a:r>
            <a:endParaRPr dirty="0"/>
          </a:p>
          <a:p>
            <a:pPr marL="514350" marR="0" lvl="0" indent="-51435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Chu Van An Lower Secondary School is one of the most famous schools ___ Ha </a:t>
            </a:r>
            <a:r>
              <a:rPr lang="en-US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Noi</a:t>
            </a: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514350" marR="0" lvl="0" indent="-51435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school canteen is ___ the second floor.</a:t>
            </a:r>
            <a:endParaRPr dirty="0"/>
          </a:p>
          <a:p>
            <a:pPr marL="514350" marR="0" lvl="0" indent="-51435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eriod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Which subjects do you like to study ___ school?</a:t>
            </a:r>
            <a:endParaRPr dirty="0"/>
          </a:p>
        </p:txBody>
      </p:sp>
      <p:pic>
        <p:nvPicPr>
          <p:cNvPr id="256" name="Google Shape;256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053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1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GRAMMAR REVIEW</a:t>
            </a:r>
            <a:endParaRPr/>
          </a:p>
        </p:txBody>
      </p:sp>
      <p:sp>
        <p:nvSpPr>
          <p:cNvPr id="258" name="Google Shape;258;p11"/>
          <p:cNvSpPr txBox="1"/>
          <p:nvPr/>
        </p:nvSpPr>
        <p:spPr>
          <a:xfrm>
            <a:off x="746330" y="1222838"/>
            <a:ext cx="11277153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the sentences with appropriate prepositions of place or time.</a:t>
            </a:r>
            <a:endParaRPr sz="2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11"/>
          <p:cNvSpPr/>
          <p:nvPr/>
        </p:nvSpPr>
        <p:spPr>
          <a:xfrm>
            <a:off x="241740" y="1200514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1"/>
          <p:cNvSpPr txBox="1"/>
          <p:nvPr/>
        </p:nvSpPr>
        <p:spPr>
          <a:xfrm>
            <a:off x="294525" y="1097874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1" name="Google Shape;261;p11"/>
          <p:cNvSpPr txBox="1"/>
          <p:nvPr/>
        </p:nvSpPr>
        <p:spPr>
          <a:xfrm>
            <a:off x="7794953" y="2048272"/>
            <a:ext cx="5613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on</a:t>
            </a:r>
            <a:endParaRPr dirty="0"/>
          </a:p>
        </p:txBody>
      </p:sp>
      <p:sp>
        <p:nvSpPr>
          <p:cNvPr id="262" name="Google Shape;262;p11"/>
          <p:cNvSpPr txBox="1"/>
          <p:nvPr/>
        </p:nvSpPr>
        <p:spPr>
          <a:xfrm>
            <a:off x="6367205" y="2842526"/>
            <a:ext cx="4662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</a:t>
            </a:r>
            <a:endParaRPr dirty="0"/>
          </a:p>
        </p:txBody>
      </p:sp>
      <p:sp>
        <p:nvSpPr>
          <p:cNvPr id="263" name="Google Shape;263;p11"/>
          <p:cNvSpPr txBox="1"/>
          <p:nvPr/>
        </p:nvSpPr>
        <p:spPr>
          <a:xfrm>
            <a:off x="9965842" y="3514470"/>
            <a:ext cx="4662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</a:t>
            </a:r>
            <a:endParaRPr/>
          </a:p>
        </p:txBody>
      </p:sp>
      <p:sp>
        <p:nvSpPr>
          <p:cNvPr id="264" name="Google Shape;264;p11"/>
          <p:cNvSpPr txBox="1"/>
          <p:nvPr/>
        </p:nvSpPr>
        <p:spPr>
          <a:xfrm>
            <a:off x="3758079" y="4325709"/>
            <a:ext cx="6093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on</a:t>
            </a:r>
            <a:endParaRPr/>
          </a:p>
        </p:txBody>
      </p:sp>
      <p:sp>
        <p:nvSpPr>
          <p:cNvPr id="265" name="Google Shape;265;p11"/>
          <p:cNvSpPr txBox="1"/>
          <p:nvPr/>
        </p:nvSpPr>
        <p:spPr>
          <a:xfrm>
            <a:off x="5463286" y="4950473"/>
            <a:ext cx="5085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at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2"/>
          <p:cNvSpPr/>
          <p:nvPr/>
        </p:nvSpPr>
        <p:spPr>
          <a:xfrm>
            <a:off x="744346" y="2050035"/>
            <a:ext cx="10584054" cy="3970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Tom is a student (1) </a:t>
            </a:r>
            <a:r>
              <a:rPr lang="en-US" sz="24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______ </a:t>
            </a: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private school in the suburbs of Manchester. He lives with his parents (2) </a:t>
            </a:r>
            <a:r>
              <a:rPr lang="en-US" sz="24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______ </a:t>
            </a: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small house near his school. He usually studies at school (3) </a:t>
            </a:r>
            <a:r>
              <a:rPr lang="en-US" sz="24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______ </a:t>
            </a: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mornings. (4) </a:t>
            </a:r>
            <a:r>
              <a:rPr lang="en-US" sz="24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______ </a:t>
            </a: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Monday and Thursday afternoons, he joins different outdoor activities with his schoolmates. He sings 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(5) </a:t>
            </a:r>
            <a:r>
              <a:rPr lang="en-US" sz="24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______ </a:t>
            </a: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24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Little Bees’ Club</a:t>
            </a: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on Tuesdays and Fridays. He goes to the cinema with his friends (6) </a:t>
            </a:r>
            <a:r>
              <a:rPr lang="en-US" sz="24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______ </a:t>
            </a: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weekend. He finds his studies and outdoor activities enjoyable. </a:t>
            </a:r>
            <a:endParaRPr dirty="0"/>
          </a:p>
        </p:txBody>
      </p:sp>
      <p:pic>
        <p:nvPicPr>
          <p:cNvPr id="272" name="Google Shape;27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053"/>
            <a:ext cx="12192000" cy="1083306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12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GRAMMAR REVIEW</a:t>
            </a:r>
            <a:endParaRPr/>
          </a:p>
        </p:txBody>
      </p:sp>
      <p:sp>
        <p:nvSpPr>
          <p:cNvPr id="274" name="Google Shape;274;p12"/>
          <p:cNvSpPr txBox="1"/>
          <p:nvPr/>
        </p:nvSpPr>
        <p:spPr>
          <a:xfrm>
            <a:off x="746331" y="1239497"/>
            <a:ext cx="11277153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passage and fill in the gaps with prepositions of time or place.</a:t>
            </a:r>
            <a:endParaRPr sz="2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12"/>
          <p:cNvSpPr/>
          <p:nvPr/>
        </p:nvSpPr>
        <p:spPr>
          <a:xfrm>
            <a:off x="241740" y="1200514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0FB7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2"/>
          <p:cNvSpPr txBox="1"/>
          <p:nvPr/>
        </p:nvSpPr>
        <p:spPr>
          <a:xfrm>
            <a:off x="294525" y="1097874"/>
            <a:ext cx="39703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7" name="Google Shape;277;p12"/>
          <p:cNvSpPr txBox="1"/>
          <p:nvPr/>
        </p:nvSpPr>
        <p:spPr>
          <a:xfrm>
            <a:off x="4282507" y="2078855"/>
            <a:ext cx="6270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at</a:t>
            </a:r>
            <a:endParaRPr/>
          </a:p>
        </p:txBody>
      </p:sp>
      <p:sp>
        <p:nvSpPr>
          <p:cNvPr id="278" name="Google Shape;278;p12"/>
          <p:cNvSpPr txBox="1"/>
          <p:nvPr/>
        </p:nvSpPr>
        <p:spPr>
          <a:xfrm>
            <a:off x="4470007" y="2691999"/>
            <a:ext cx="4395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</a:t>
            </a:r>
            <a:endParaRPr/>
          </a:p>
        </p:txBody>
      </p:sp>
      <p:sp>
        <p:nvSpPr>
          <p:cNvPr id="279" name="Google Shape;279;p12"/>
          <p:cNvSpPr txBox="1"/>
          <p:nvPr/>
        </p:nvSpPr>
        <p:spPr>
          <a:xfrm>
            <a:off x="3543686" y="3213600"/>
            <a:ext cx="4983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</a:t>
            </a:r>
            <a:endParaRPr dirty="0"/>
          </a:p>
        </p:txBody>
      </p:sp>
      <p:sp>
        <p:nvSpPr>
          <p:cNvPr id="280" name="Google Shape;280;p12"/>
          <p:cNvSpPr txBox="1"/>
          <p:nvPr/>
        </p:nvSpPr>
        <p:spPr>
          <a:xfrm>
            <a:off x="6600305" y="3313612"/>
            <a:ext cx="6738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On</a:t>
            </a:r>
            <a:endParaRPr dirty="0"/>
          </a:p>
        </p:txBody>
      </p:sp>
      <p:sp>
        <p:nvSpPr>
          <p:cNvPr id="281" name="Google Shape;281;p12"/>
          <p:cNvSpPr txBox="1"/>
          <p:nvPr/>
        </p:nvSpPr>
        <p:spPr>
          <a:xfrm>
            <a:off x="1386937" y="4318771"/>
            <a:ext cx="5196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</a:t>
            </a:r>
            <a:endParaRPr/>
          </a:p>
        </p:txBody>
      </p:sp>
      <p:sp>
        <p:nvSpPr>
          <p:cNvPr id="282" name="Google Shape;282;p12"/>
          <p:cNvSpPr txBox="1"/>
          <p:nvPr/>
        </p:nvSpPr>
        <p:spPr>
          <a:xfrm>
            <a:off x="2805561" y="4906733"/>
            <a:ext cx="4869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at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1239</Words>
  <Application>Microsoft Office PowerPoint</Application>
  <PresentationFormat>Widescreen</PresentationFormat>
  <Paragraphs>176</Paragraphs>
  <Slides>33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Tahoma</vt:lpstr>
      <vt:lpstr>Calibri Light</vt:lpstr>
      <vt:lpstr>.VnTime</vt:lpstr>
      <vt:lpstr>.VnTifani HeavyH</vt:lpstr>
      <vt:lpstr>inherit</vt:lpstr>
      <vt:lpstr>Arial</vt:lpstr>
      <vt:lpstr>Times New Roman</vt:lpstr>
      <vt:lpstr>Calibri</vt:lpstr>
      <vt:lpstr>Arial Black</vt:lpstr>
      <vt:lpstr>Open Sans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It has five floors and over 50 classrooms with modern projectors, TVs and air-conditioners. The school yard is green and beautiful with a lot of trees</vt:lpstr>
      <vt:lpstr>The school also has a swimming pool, a large library, 5 computer rooms, two English labs, and four laboratories , a sport hall , two arts room</vt:lpstr>
      <vt:lpstr>There is a large garden with lots of flowers around, There is also a sport stadium and we can play football, basket ball, volleyball, or badminton there.</vt:lpstr>
      <vt:lpstr>At school, we learn some subjects such as: Maths, Literature, English, Physics, Geography, History, Music… ect…</vt:lpstr>
      <vt:lpstr>PowerPoint Presentation</vt:lpstr>
      <vt:lpstr>     Thanks for listening </vt:lpstr>
      <vt:lpstr>PowerPoint Presentation</vt:lpstr>
      <vt:lpstr>It has two floors and over 20 classrooms with modern projectors, TVs and interactive boards. The school yard is green and beautiful with a lot of trees</vt:lpstr>
      <vt:lpstr>The school also has a large library, 1 computer rooms, two English labs, and two laboratories </vt:lpstr>
      <vt:lpstr>There is a large playground with lots of trees around . At break time, we can play football, basketball, volleyball, or badminton there.</vt:lpstr>
      <vt:lpstr>At school, we learn some subjects such as: Maths, Literature, English, Physics, Geography, History, Music… ect…</vt:lpstr>
      <vt:lpstr>After school, we like taking part in outdoor activities such as: planting trees, vegetables, cleaning the school yard, playground,  playing sports. We enjoy planting trees , clean the playground and pick up litter best because it helps to protect the environment and make the school greener.</vt:lpstr>
      <vt:lpstr>     Thanks for listening </vt:lpstr>
      <vt:lpstr>PowerPoint Presentation</vt:lpstr>
      <vt:lpstr>It has three floors and 30 classrooms with modern projectors, larboratory and gymnasium. The school yard is green and beautiful with a lot of trees</vt:lpstr>
      <vt:lpstr>The school also has a swimming, a large library, 5 computer rooms, science club, a football, and game club.</vt:lpstr>
      <vt:lpstr>There is a large garden with lots of flowers around, There is also a sport hall and we can play football, basket ball, volleyball, or badminton there.</vt:lpstr>
      <vt:lpstr>At school, we learn some subjects such as: Maths, Literature, English, Physics, Geography, History, Music, IT ,…</vt:lpstr>
      <vt:lpstr>Besides studying hard, we like taking part in outdoor activities such as: planting trees, vegetables, cleaning the school yard, playground,  playing sports,.... We enjoy planting trees because it helps to protect the environment. </vt:lpstr>
      <vt:lpstr>     Thanks for listening 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thuvienhoclieu.com</dc:title>
  <dc:creator/>
  <cp:keywords>thuvienhoclieu.com</cp:keywords>
  <dc:description>thuvienhoclieu.com</dc:description>
  <cp:lastModifiedBy/>
  <cp:revision>1</cp:revision>
  <dcterms:created xsi:type="dcterms:W3CDTF">2021-08-13T15:19:56Z</dcterms:created>
  <dcterms:modified xsi:type="dcterms:W3CDTF">2022-12-21T01:46:34Z</dcterms:modified>
</cp:coreProperties>
</file>