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77" r:id="rId2"/>
    <p:sldId id="274" r:id="rId3"/>
    <p:sldId id="302" r:id="rId4"/>
    <p:sldId id="288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9" r:id="rId13"/>
    <p:sldId id="290" r:id="rId14"/>
    <p:sldId id="291" r:id="rId15"/>
    <p:sldId id="279" r:id="rId16"/>
    <p:sldId id="292" r:id="rId17"/>
    <p:sldId id="295" r:id="rId18"/>
    <p:sldId id="306" r:id="rId19"/>
    <p:sldId id="304" r:id="rId20"/>
    <p:sldId id="307" r:id="rId21"/>
    <p:sldId id="308" r:id="rId22"/>
    <p:sldId id="309" r:id="rId23"/>
    <p:sldId id="294" r:id="rId24"/>
    <p:sldId id="30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C3C9"/>
    <a:srgbClr val="62C8CE"/>
    <a:srgbClr val="A3E7FF"/>
    <a:srgbClr val="F9B6AD"/>
    <a:srgbClr val="F16649"/>
    <a:srgbClr val="00B050"/>
    <a:srgbClr val="FFFFFF"/>
    <a:srgbClr val="FDE1D8"/>
    <a:srgbClr val="F47A69"/>
    <a:srgbClr val="79D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60"/>
  </p:normalViewPr>
  <p:slideViewPr>
    <p:cSldViewPr snapToGrid="0" showGuides="1">
      <p:cViewPr>
        <p:scale>
          <a:sx n="112" d="100"/>
          <a:sy n="112" d="100"/>
        </p:scale>
        <p:origin x="126" y="-2040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F1FC7-70F6-402D-BECA-107FEE17B525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89326-CA7F-4AC7-A28A-D38F40EC3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53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C11A12-7D10-45C1-B004-5B491C22765C}" type="slidenum">
              <a:rPr lang="en-US" altLang="en-US" sz="1200" b="0">
                <a:solidFill>
                  <a:schemeClr val="tx1"/>
                </a:solidFill>
              </a:rPr>
              <a:pPr eaLnBrk="1" hangingPunct="1"/>
              <a:t>18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682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785D92E-6CCA-4B85-BC43-A4E63250D2A0}" type="slidenum">
              <a:rPr lang="en-US" altLang="en-US" sz="1200" b="0">
                <a:solidFill>
                  <a:schemeClr val="tx1"/>
                </a:solidFill>
              </a:rPr>
              <a:pPr eaLnBrk="1" hangingPunct="1"/>
              <a:t>19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074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DE4F462-8FFB-49CA-A95F-B06FC9679BB0}" type="slidenum">
              <a:rPr lang="en-US" altLang="en-US" sz="1200" b="0">
                <a:solidFill>
                  <a:schemeClr val="tx1"/>
                </a:solidFill>
              </a:rPr>
              <a:pPr eaLnBrk="1" hangingPunct="1"/>
              <a:t>20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872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6CD1ECD-C686-4058-A0C8-D886FDA1643C}" type="slidenum">
              <a:rPr lang="en-US" altLang="en-US" sz="1200" b="0">
                <a:solidFill>
                  <a:schemeClr val="tx1"/>
                </a:solidFill>
              </a:rPr>
              <a:pPr eaLnBrk="1" hangingPunct="1"/>
              <a:t>21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179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6A818CD-2CB0-49B0-9C9F-E4228768E76F}" type="slidenum">
              <a:rPr lang="en-US" altLang="en-US" sz="1200" b="0">
                <a:solidFill>
                  <a:schemeClr val="tx1"/>
                </a:solidFill>
              </a:rPr>
              <a:pPr eaLnBrk="1" hangingPunct="1"/>
              <a:t>22</a:t>
            </a:fld>
            <a:endParaRPr lang="en-US" altLang="en-US" sz="1200" b="0">
              <a:solidFill>
                <a:schemeClr val="tx1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073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14.png"/><Relationship Id="rId7" Type="http://schemas.openxmlformats.org/officeDocument/2006/relationships/slide" Target="slide1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slide" Target="slide14.xml"/><Relationship Id="rId4" Type="http://schemas.openxmlformats.org/officeDocument/2006/relationships/slide" Target="slide11.xml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64427" y="65751"/>
            <a:ext cx="28759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Sentence puzzling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0428" y="51003"/>
            <a:ext cx="1364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16649"/>
                </a:solidFill>
                <a:latin typeface=".VnArabia" pitchFamily="34" charset="0"/>
              </a:rPr>
              <a:t>Game: </a:t>
            </a:r>
          </a:p>
        </p:txBody>
      </p:sp>
      <p:sp>
        <p:nvSpPr>
          <p:cNvPr id="5" name="Rectangle 4"/>
          <p:cNvSpPr/>
          <p:nvPr/>
        </p:nvSpPr>
        <p:spPr>
          <a:xfrm>
            <a:off x="510578" y="3714194"/>
            <a:ext cx="2913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* Suggested answers: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068898"/>
              </p:ext>
            </p:extLst>
          </p:nvPr>
        </p:nvGraphicFramePr>
        <p:xfrm>
          <a:off x="510578" y="853291"/>
          <a:ext cx="7719025" cy="5330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6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8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35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3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is</a:t>
                      </a:r>
                      <a:endParaRPr lang="en-US" sz="28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95" marR="3619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city</a:t>
                      </a:r>
                      <a:endParaRPr lang="en-US" sz="28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95" marR="3619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My</a:t>
                      </a:r>
                      <a:endParaRPr lang="en-US" sz="28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95" marR="3619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beautiful.</a:t>
                      </a:r>
                      <a:endParaRPr lang="en-US" sz="28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95" marR="3619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very</a:t>
                      </a:r>
                      <a:endParaRPr lang="en-US" sz="28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6195" marR="3619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933932"/>
              </p:ext>
            </p:extLst>
          </p:nvPr>
        </p:nvGraphicFramePr>
        <p:xfrm>
          <a:off x="569570" y="1519085"/>
          <a:ext cx="6730881" cy="516209"/>
        </p:xfrm>
        <a:graphic>
          <a:graphicData uri="http://schemas.openxmlformats.org/drawingml/2006/table">
            <a:tbl>
              <a:tblPr firstRow="1" firstCol="1" bandRow="1"/>
              <a:tblGrid>
                <a:gridCol w="1407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3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8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55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62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His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big.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is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very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i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house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93744"/>
              </p:ext>
            </p:extLst>
          </p:nvPr>
        </p:nvGraphicFramePr>
        <p:xfrm>
          <a:off x="622948" y="2180647"/>
          <a:ext cx="6657141" cy="4618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7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23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6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66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45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3. school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  <a:latin typeface="+mn-lt"/>
                          <a:ea typeface="+mn-ea"/>
                          <a:cs typeface="+mn-cs"/>
                        </a:rPr>
                        <a:t>Our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a big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dirty="0">
                          <a:effectLst/>
                          <a:latin typeface="+mn-lt"/>
                          <a:ea typeface="+mn-ea"/>
                          <a:cs typeface="+mn-cs"/>
                        </a:rPr>
                        <a:t>has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garden.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78350"/>
              </p:ext>
            </p:extLst>
          </p:nvPr>
        </p:nvGraphicFramePr>
        <p:xfrm>
          <a:off x="604230" y="2800092"/>
          <a:ext cx="6696222" cy="459613"/>
        </p:xfrm>
        <a:graphic>
          <a:graphicData uri="http://schemas.openxmlformats.org/drawingml/2006/table">
            <a:tbl>
              <a:tblPr firstRow="1" firstCol="1" bandRow="1"/>
              <a:tblGrid>
                <a:gridCol w="1188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7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44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02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54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36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Your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than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is smaller</a:t>
                      </a:r>
                      <a:endParaRPr lang="en-US" sz="28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school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mine.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165699"/>
              </p:ext>
            </p:extLst>
          </p:nvPr>
        </p:nvGraphicFramePr>
        <p:xfrm>
          <a:off x="622948" y="3368489"/>
          <a:ext cx="7624916" cy="459613"/>
        </p:xfrm>
        <a:graphic>
          <a:graphicData uri="http://schemas.openxmlformats.org/drawingml/2006/table">
            <a:tbl>
              <a:tblPr firstRow="1" firstCol="1" bandRow="1"/>
              <a:tblGrid>
                <a:gridCol w="1194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4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29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35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50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Hers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shoes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than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are bigger</a:t>
                      </a:r>
                      <a:endParaRPr lang="en-US" sz="28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My.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821" y="65751"/>
            <a:ext cx="984455" cy="768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85283" y="4024503"/>
            <a:ext cx="77449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sz="3600" b="1" i="1" dirty="0"/>
              <a:t>My city is very beautiful.</a:t>
            </a:r>
          </a:p>
          <a:p>
            <a:pPr marL="342900" indent="-342900">
              <a:buAutoNum type="arabicPeriod"/>
            </a:pPr>
            <a:r>
              <a:rPr lang="en-GB" sz="3600" b="1" i="1" dirty="0"/>
              <a:t>His house is very big.</a:t>
            </a:r>
          </a:p>
          <a:p>
            <a:pPr marL="342900" indent="-342900">
              <a:buAutoNum type="arabicPeriod"/>
            </a:pPr>
            <a:r>
              <a:rPr lang="en-GB" sz="3600" b="1" i="1" dirty="0"/>
              <a:t>Our school has a big garden.</a:t>
            </a:r>
          </a:p>
          <a:p>
            <a:pPr marL="342900" indent="-342900">
              <a:buAutoNum type="arabicPeriod"/>
            </a:pPr>
            <a:r>
              <a:rPr lang="en-GB" sz="3600" b="1" i="1" dirty="0"/>
              <a:t>Your school is smaller than mine</a:t>
            </a:r>
          </a:p>
          <a:p>
            <a:pPr marL="342900" indent="-342900">
              <a:buAutoNum type="arabicPeriod"/>
            </a:pPr>
            <a:r>
              <a:rPr lang="en-GB" sz="3600" b="1" i="1" dirty="0"/>
              <a:t>My shoes are bigger than hers.</a:t>
            </a:r>
            <a:endParaRPr lang="en-US" sz="3600" b="1" i="1" dirty="0"/>
          </a:p>
        </p:txBody>
      </p:sp>
    </p:spTree>
    <p:extLst>
      <p:ext uri="{BB962C8B-B14F-4D97-AF65-F5344CB8AC3E}">
        <p14:creationId xmlns:p14="http://schemas.microsoft.com/office/powerpoint/2010/main" val="91083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1023889" y="6676"/>
            <a:ext cx="63958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adjectives.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513697" y="1247538"/>
            <a:ext cx="75831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3.  The lion has three cubs. ............. cubs are playing under a big tree.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8336" y="1173798"/>
            <a:ext cx="599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Its</a:t>
            </a:r>
          </a:p>
        </p:txBody>
      </p:sp>
      <p:sp>
        <p:nvSpPr>
          <p:cNvPr id="9" name="Action Button: Home 8">
            <a:hlinkClick r:id="rId4" action="ppaction://hlinksldjump" highlightClick="1"/>
          </p:cNvPr>
          <p:cNvSpPr/>
          <p:nvPr/>
        </p:nvSpPr>
        <p:spPr>
          <a:xfrm>
            <a:off x="2367117" y="6238568"/>
            <a:ext cx="545690" cy="47194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1023889" y="6676"/>
            <a:ext cx="63958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adjectives.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7313" y="1380279"/>
            <a:ext cx="72253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4.  Do you know my friend Anna? .................. house is close to the park.</a:t>
            </a:r>
          </a:p>
        </p:txBody>
      </p:sp>
      <p:sp>
        <p:nvSpPr>
          <p:cNvPr id="8" name="Rectangle 7"/>
          <p:cNvSpPr/>
          <p:nvPr/>
        </p:nvSpPr>
        <p:spPr>
          <a:xfrm>
            <a:off x="1268049" y="1791311"/>
            <a:ext cx="797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Her</a:t>
            </a:r>
          </a:p>
        </p:txBody>
      </p:sp>
      <p:sp>
        <p:nvSpPr>
          <p:cNvPr id="9" name="Action Button: Home 8">
            <a:hlinkClick r:id="rId4" action="ppaction://hlinksldjump" highlightClick="1"/>
          </p:cNvPr>
          <p:cNvSpPr/>
          <p:nvPr/>
        </p:nvSpPr>
        <p:spPr>
          <a:xfrm>
            <a:off x="2367117" y="6238568"/>
            <a:ext cx="545690" cy="47194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1023889" y="6676"/>
            <a:ext cx="63958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adjectives.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634181" y="1536430"/>
            <a:ext cx="81706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5.  We are from Switzerland.  ................. country  is famous for chocolate.</a:t>
            </a:r>
          </a:p>
        </p:txBody>
      </p:sp>
      <p:sp>
        <p:nvSpPr>
          <p:cNvPr id="8" name="Rectangle 7"/>
          <p:cNvSpPr/>
          <p:nvPr/>
        </p:nvSpPr>
        <p:spPr>
          <a:xfrm>
            <a:off x="5866141" y="1477769"/>
            <a:ext cx="9204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Our </a:t>
            </a:r>
          </a:p>
        </p:txBody>
      </p:sp>
      <p:sp>
        <p:nvSpPr>
          <p:cNvPr id="9" name="Action Button: Home 8">
            <a:hlinkClick r:id="rId4" action="ppaction://hlinksldjump" highlightClick="1"/>
          </p:cNvPr>
          <p:cNvSpPr/>
          <p:nvPr/>
        </p:nvSpPr>
        <p:spPr>
          <a:xfrm>
            <a:off x="2367117" y="6238568"/>
            <a:ext cx="545690" cy="47194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8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1023889" y="6676"/>
            <a:ext cx="63958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adjectives.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288572" y="1527758"/>
            <a:ext cx="82173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6. This is my  younger brother.  …………….name is Tuan.  </a:t>
            </a:r>
            <a:endParaRPr lang="en-US" sz="3200" dirty="0"/>
          </a:p>
        </p:txBody>
      </p:sp>
      <p:sp>
        <p:nvSpPr>
          <p:cNvPr id="8" name="Rectangle 7"/>
          <p:cNvSpPr/>
          <p:nvPr/>
        </p:nvSpPr>
        <p:spPr>
          <a:xfrm>
            <a:off x="5989725" y="1495183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His</a:t>
            </a:r>
          </a:p>
        </p:txBody>
      </p:sp>
      <p:sp>
        <p:nvSpPr>
          <p:cNvPr id="9" name="Action Button: Home 8">
            <a:hlinkClick r:id="rId4" action="ppaction://hlinksldjump" highlightClick="1"/>
          </p:cNvPr>
          <p:cNvSpPr/>
          <p:nvPr/>
        </p:nvSpPr>
        <p:spPr>
          <a:xfrm>
            <a:off x="2367117" y="6238568"/>
            <a:ext cx="545690" cy="47194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8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03240" y="911221"/>
            <a:ext cx="8849033" cy="5799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1.  I love cartoons. ............favourite cartoon is Dragon Balls.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2. This book has your name on it. Is it ..................  book?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3.  The lion has three cubs. .............. cubs are playing under a big tree.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4.  Do you know my friend Anna? .................. house is close to the park.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5.  We are from Switzerland. ................. country is famous for chocolate.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6. This is my  younger brother.  ……………..name is Tuan.</a:t>
            </a:r>
            <a:br>
              <a:rPr lang="en-GB" dirty="0"/>
            </a:b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1023889" y="6676"/>
            <a:ext cx="63958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adjectives.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3031451" y="837170"/>
            <a:ext cx="8322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 My </a:t>
            </a:r>
          </a:p>
        </p:txBody>
      </p:sp>
      <p:sp>
        <p:nvSpPr>
          <p:cNvPr id="9" name="Rectangle 8"/>
          <p:cNvSpPr/>
          <p:nvPr/>
        </p:nvSpPr>
        <p:spPr>
          <a:xfrm>
            <a:off x="5833611" y="1374828"/>
            <a:ext cx="863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your</a:t>
            </a:r>
          </a:p>
        </p:txBody>
      </p:sp>
      <p:sp>
        <p:nvSpPr>
          <p:cNvPr id="10" name="Rectangle 9"/>
          <p:cNvSpPr/>
          <p:nvPr/>
        </p:nvSpPr>
        <p:spPr>
          <a:xfrm>
            <a:off x="4323213" y="1990723"/>
            <a:ext cx="5485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09108" y="2926936"/>
            <a:ext cx="7200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Her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68848" y="4863889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His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97780" y="3922761"/>
            <a:ext cx="829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Our </a:t>
            </a:r>
          </a:p>
        </p:txBody>
      </p:sp>
    </p:spTree>
    <p:extLst>
      <p:ext uri="{BB962C8B-B14F-4D97-AF65-F5344CB8AC3E}">
        <p14:creationId xmlns:p14="http://schemas.microsoft.com/office/powerpoint/2010/main" val="3768031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946650" y="77215"/>
            <a:ext cx="6368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pronouns.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373" y="1325614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313" y="1334267"/>
            <a:ext cx="7565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 have a new bike. The bike is             .</a:t>
            </a:r>
            <a:endParaRPr lang="en-US" sz="2400" i="1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541516" y="1696099"/>
            <a:ext cx="822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9902" y="2259394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4732" y="2228969"/>
            <a:ext cx="75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These are Mai’s and Lan’s maps. These maps are              .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947261" y="2594717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44970" y="3092305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9800" y="3054156"/>
            <a:ext cx="8531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This is a present for you. It’s            . 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4407725" y="3469062"/>
            <a:ext cx="822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63373" y="3982541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8203" y="3944392"/>
            <a:ext cx="797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My father has new shoes. They’re         . 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5111933" y="4340810"/>
            <a:ext cx="64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69902" y="488143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5.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4732" y="4872777"/>
            <a:ext cx="734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This is our new house. The house is            . 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5336177" y="5266068"/>
            <a:ext cx="822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A4CB178-6506-44FB-A2B8-50A0E07D4A11}"/>
              </a:ext>
            </a:extLst>
          </p:cNvPr>
          <p:cNvSpPr txBox="1"/>
          <p:nvPr/>
        </p:nvSpPr>
        <p:spPr>
          <a:xfrm>
            <a:off x="4552284" y="1334267"/>
            <a:ext cx="830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mine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3BA1777-031B-49A8-B010-4E5CDFF06B47}"/>
              </a:ext>
            </a:extLst>
          </p:cNvPr>
          <p:cNvSpPr txBox="1"/>
          <p:nvPr/>
        </p:nvSpPr>
        <p:spPr>
          <a:xfrm>
            <a:off x="6947261" y="2228969"/>
            <a:ext cx="916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theirs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555964-0F8B-4220-AE64-11F2D4E8102A}"/>
              </a:ext>
            </a:extLst>
          </p:cNvPr>
          <p:cNvSpPr txBox="1"/>
          <p:nvPr/>
        </p:nvSpPr>
        <p:spPr>
          <a:xfrm>
            <a:off x="4366161" y="3092910"/>
            <a:ext cx="886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yours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E3ECBF-B215-4B14-9930-A3250FDA8789}"/>
              </a:ext>
            </a:extLst>
          </p:cNvPr>
          <p:cNvSpPr txBox="1"/>
          <p:nvPr/>
        </p:nvSpPr>
        <p:spPr>
          <a:xfrm>
            <a:off x="5178730" y="3990297"/>
            <a:ext cx="5485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his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A71692-1DCE-4176-A799-5110BC4086A5}"/>
              </a:ext>
            </a:extLst>
          </p:cNvPr>
          <p:cNvSpPr txBox="1"/>
          <p:nvPr/>
        </p:nvSpPr>
        <p:spPr>
          <a:xfrm>
            <a:off x="5388249" y="4901094"/>
            <a:ext cx="743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ours</a:t>
            </a:r>
          </a:p>
        </p:txBody>
      </p:sp>
    </p:spTree>
    <p:extLst>
      <p:ext uri="{BB962C8B-B14F-4D97-AF65-F5344CB8AC3E}">
        <p14:creationId xmlns:p14="http://schemas.microsoft.com/office/powerpoint/2010/main" val="80791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65203" y="42732"/>
            <a:ext cx="64499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Underline the correct word in brackets to complete each sentence.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373" y="135511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7313" y="1363763"/>
            <a:ext cx="7097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Australia is a strange country. All of (</a:t>
            </a:r>
            <a:r>
              <a:rPr lang="en-US" sz="2400" b="1" dirty="0"/>
              <a:t>it’s</a:t>
            </a:r>
            <a:r>
              <a:rPr lang="en-US" sz="2400" dirty="0"/>
              <a:t> / </a:t>
            </a:r>
            <a:r>
              <a:rPr lang="en-US" sz="2400" b="1" dirty="0"/>
              <a:t>its</a:t>
            </a:r>
            <a:r>
              <a:rPr lang="en-US" sz="2400" dirty="0"/>
              <a:t>) big cities are along the coast.</a:t>
            </a:r>
            <a:endParaRPr lang="en-US" sz="2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369902" y="228889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4732" y="2258465"/>
            <a:ext cx="75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 Our city is very crowded. How about (</a:t>
            </a:r>
            <a:r>
              <a:rPr lang="en-US" sz="2400" b="1"/>
              <a:t>your</a:t>
            </a:r>
            <a:r>
              <a:rPr lang="en-US" sz="2400"/>
              <a:t> / </a:t>
            </a:r>
            <a:r>
              <a:rPr lang="en-US" sz="2400" b="1"/>
              <a:t>yours</a:t>
            </a:r>
            <a:r>
              <a:rPr lang="en-US" sz="2400"/>
              <a:t>)?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44970" y="3113148"/>
            <a:ext cx="9005859" cy="470318"/>
            <a:chOff x="363373" y="4026312"/>
            <a:chExt cx="9005859" cy="470318"/>
          </a:xfrm>
        </p:grpSpPr>
        <p:sp>
          <p:nvSpPr>
            <p:cNvPr id="12" name="TextBox 11"/>
            <p:cNvSpPr txBox="1"/>
            <p:nvPr/>
          </p:nvSpPr>
          <p:spPr>
            <a:xfrm>
              <a:off x="363373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38203" y="4026312"/>
              <a:ext cx="85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 I love my football club. Does phong like (</a:t>
              </a:r>
              <a:r>
                <a:rPr lang="en-US" sz="2400" b="1"/>
                <a:t>his</a:t>
              </a:r>
              <a:r>
                <a:rPr lang="en-US" sz="2400"/>
                <a:t> / </a:t>
              </a:r>
              <a:r>
                <a:rPr lang="en-US" sz="2400" b="1"/>
                <a:t>him</a:t>
              </a:r>
              <a:r>
                <a:rPr lang="en-US" sz="2400"/>
                <a:t>)?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63373" y="401203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203" y="4003384"/>
            <a:ext cx="797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(</a:t>
            </a:r>
            <a:r>
              <a:rPr lang="en-US" sz="2400" b="1"/>
              <a:t>Our</a:t>
            </a:r>
            <a:r>
              <a:rPr lang="en-US" sz="2400"/>
              <a:t> / </a:t>
            </a:r>
            <a:r>
              <a:rPr lang="en-US" sz="2400" b="1"/>
              <a:t>Ours</a:t>
            </a:r>
            <a:r>
              <a:rPr lang="en-US" sz="2400"/>
              <a:t>) street is short and narrow.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69902" y="4902273"/>
            <a:ext cx="7816155" cy="470318"/>
            <a:chOff x="363373" y="5669935"/>
            <a:chExt cx="7816155" cy="470318"/>
          </a:xfrm>
        </p:grpSpPr>
        <p:sp>
          <p:nvSpPr>
            <p:cNvPr id="17" name="TextBox 16"/>
            <p:cNvSpPr txBox="1"/>
            <p:nvPr/>
          </p:nvSpPr>
          <p:spPr>
            <a:xfrm>
              <a:off x="363373" y="567858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5.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3" y="5669935"/>
              <a:ext cx="73413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 They cannot find (</a:t>
              </a:r>
              <a:r>
                <a:rPr lang="en-US" sz="2400" b="1" dirty="0"/>
                <a:t>their</a:t>
              </a:r>
              <a:r>
                <a:rPr lang="en-US" sz="2400" dirty="0"/>
                <a:t> / </a:t>
              </a:r>
              <a:r>
                <a:rPr lang="en-US" sz="2400" b="1" dirty="0"/>
                <a:t>theirs</a:t>
              </a:r>
              <a:r>
                <a:rPr lang="en-US" sz="2400" dirty="0"/>
                <a:t>) city map anywhere.</a:t>
              </a:r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B67AC5-EE53-45D9-8948-242B3C623CC0}"/>
              </a:ext>
            </a:extLst>
          </p:cNvPr>
          <p:cNvCxnSpPr/>
          <p:nvPr/>
        </p:nvCxnSpPr>
        <p:spPr>
          <a:xfrm>
            <a:off x="6086168" y="1747951"/>
            <a:ext cx="304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A580E32-BCA0-4655-84C6-CECBCB17D32B}"/>
              </a:ext>
            </a:extLst>
          </p:cNvPr>
          <p:cNvCxnSpPr/>
          <p:nvPr/>
        </p:nvCxnSpPr>
        <p:spPr>
          <a:xfrm>
            <a:off x="6479460" y="2668769"/>
            <a:ext cx="7315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98280F7-FC14-42EE-9C86-4072026E3239}"/>
              </a:ext>
            </a:extLst>
          </p:cNvPr>
          <p:cNvCxnSpPr/>
          <p:nvPr/>
        </p:nvCxnSpPr>
        <p:spPr>
          <a:xfrm>
            <a:off x="5919018" y="3514342"/>
            <a:ext cx="457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1F8478F-3FC0-4911-B8EC-F8E392A7053E}"/>
              </a:ext>
            </a:extLst>
          </p:cNvPr>
          <p:cNvCxnSpPr/>
          <p:nvPr/>
        </p:nvCxnSpPr>
        <p:spPr>
          <a:xfrm>
            <a:off x="978310" y="4379582"/>
            <a:ext cx="5486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E6477B3-6085-43A9-A34B-DF75A1440B3C}"/>
              </a:ext>
            </a:extLst>
          </p:cNvPr>
          <p:cNvCxnSpPr/>
          <p:nvPr/>
        </p:nvCxnSpPr>
        <p:spPr>
          <a:xfrm>
            <a:off x="3298724" y="5284148"/>
            <a:ext cx="64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19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38671"/>
            <a:ext cx="587409" cy="5538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07403" y="195329"/>
            <a:ext cx="804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Choose the correct word to complete the sentences.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63373" y="1012375"/>
            <a:ext cx="5123027" cy="839650"/>
            <a:chOff x="363373" y="1262747"/>
            <a:chExt cx="5123027" cy="839650"/>
          </a:xfrm>
        </p:grpSpPr>
        <p:sp>
          <p:nvSpPr>
            <p:cNvPr id="8" name="TextBox 7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27314" y="1271400"/>
              <a:ext cx="46590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 The book is (</a:t>
              </a:r>
              <a:r>
                <a:rPr lang="en-US" sz="2400" b="1"/>
                <a:t>my</a:t>
              </a:r>
              <a:r>
                <a:rPr lang="en-US" sz="2400"/>
                <a:t> / </a:t>
              </a:r>
              <a:r>
                <a:rPr lang="en-US" sz="2400" b="1"/>
                <a:t>mine</a:t>
              </a:r>
              <a:r>
                <a:rPr lang="en-US" sz="2400"/>
                <a:t> / </a:t>
              </a:r>
              <a:r>
                <a:rPr lang="en-US" sz="2400" b="1"/>
                <a:t>yours</a:t>
              </a:r>
              <a:r>
                <a:rPr lang="en-US" sz="2400"/>
                <a:t>), but you are welcome to read it. </a:t>
              </a:r>
              <a:endParaRPr lang="en-US" sz="2400" i="1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63373" y="2024253"/>
            <a:ext cx="4937970" cy="830997"/>
            <a:chOff x="369902" y="2142097"/>
            <a:chExt cx="4937970" cy="830997"/>
          </a:xfrm>
        </p:grpSpPr>
        <p:sp>
          <p:nvSpPr>
            <p:cNvPr id="11" name="TextBox 10"/>
            <p:cNvSpPr txBox="1"/>
            <p:nvPr/>
          </p:nvSpPr>
          <p:spPr>
            <a:xfrm>
              <a:off x="369902" y="214209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44733" y="2142097"/>
              <a:ext cx="44631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(</a:t>
              </a:r>
              <a:r>
                <a:rPr lang="en-US" sz="1200" dirty="0"/>
                <a:t> </a:t>
              </a:r>
              <a:r>
                <a:rPr lang="en-US" sz="2400" b="1" dirty="0"/>
                <a:t>Your</a:t>
              </a:r>
              <a:r>
                <a:rPr lang="en-US" sz="2400" dirty="0"/>
                <a:t> / </a:t>
              </a:r>
              <a:r>
                <a:rPr lang="en-US" sz="2400" b="1" dirty="0"/>
                <a:t>Yours</a:t>
              </a:r>
              <a:r>
                <a:rPr lang="en-US" sz="2400" dirty="0"/>
                <a:t> / </a:t>
              </a:r>
              <a:r>
                <a:rPr lang="en-US" sz="2400" b="1" dirty="0"/>
                <a:t>You</a:t>
              </a:r>
              <a:r>
                <a:rPr lang="en-US" sz="2400" dirty="0"/>
                <a:t>) bike is dirty, and I can’t tell what </a:t>
              </a:r>
              <a:r>
                <a:rPr lang="en-US" sz="2400" dirty="0" err="1"/>
                <a:t>colour</a:t>
              </a:r>
              <a:r>
                <a:rPr lang="en-US" sz="2400" dirty="0"/>
                <a:t> it is.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3373" y="2978133"/>
            <a:ext cx="4825745" cy="830997"/>
            <a:chOff x="363373" y="4026312"/>
            <a:chExt cx="4825745" cy="830997"/>
          </a:xfrm>
        </p:grpSpPr>
        <p:sp>
          <p:nvSpPr>
            <p:cNvPr id="14" name="TextBox 13"/>
            <p:cNvSpPr txBox="1"/>
            <p:nvPr/>
          </p:nvSpPr>
          <p:spPr>
            <a:xfrm>
              <a:off x="363373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38204" y="4026312"/>
              <a:ext cx="43509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Your country is much bigger than (</a:t>
              </a:r>
              <a:r>
                <a:rPr lang="en-US" sz="2400" b="1"/>
                <a:t>our</a:t>
              </a:r>
              <a:r>
                <a:rPr lang="en-US" sz="2400"/>
                <a:t> / </a:t>
              </a:r>
              <a:r>
                <a:rPr lang="en-US" sz="2400" b="1"/>
                <a:t>ours</a:t>
              </a:r>
              <a:r>
                <a:rPr lang="en-US" sz="2400"/>
                <a:t> / </a:t>
              </a:r>
              <a:r>
                <a:rPr lang="en-US" sz="2400" b="1"/>
                <a:t>their</a:t>
              </a:r>
              <a:r>
                <a:rPr lang="en-US" sz="2400"/>
                <a:t>).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63373" y="3939837"/>
            <a:ext cx="4825745" cy="830997"/>
            <a:chOff x="363373" y="3312302"/>
            <a:chExt cx="4825745" cy="830997"/>
          </a:xfrm>
        </p:grpSpPr>
        <p:sp>
          <p:nvSpPr>
            <p:cNvPr id="17" name="TextBox 16"/>
            <p:cNvSpPr txBox="1"/>
            <p:nvPr/>
          </p:nvSpPr>
          <p:spPr>
            <a:xfrm>
              <a:off x="363373" y="332095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4" y="3312302"/>
              <a:ext cx="43509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(</a:t>
              </a:r>
              <a:r>
                <a:rPr lang="en-US" sz="2400" b="1"/>
                <a:t>They</a:t>
              </a:r>
              <a:r>
                <a:rPr lang="en-US" sz="2400"/>
                <a:t> / </a:t>
              </a:r>
              <a:r>
                <a:rPr lang="en-US" sz="2400" b="1"/>
                <a:t>Their</a:t>
              </a:r>
              <a:r>
                <a:rPr lang="en-US" sz="2400"/>
                <a:t> / </a:t>
              </a:r>
              <a:r>
                <a:rPr lang="en-US" sz="2400" b="1"/>
                <a:t>Theirs</a:t>
              </a:r>
              <a:r>
                <a:rPr lang="en-US" sz="2400"/>
                <a:t>) dog is so friendly. It never barks.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3373" y="4963851"/>
            <a:ext cx="4556971" cy="830997"/>
            <a:chOff x="363373" y="5669935"/>
            <a:chExt cx="4556971" cy="830997"/>
          </a:xfrm>
        </p:grpSpPr>
        <p:sp>
          <p:nvSpPr>
            <p:cNvPr id="20" name="TextBox 19"/>
            <p:cNvSpPr txBox="1"/>
            <p:nvPr/>
          </p:nvSpPr>
          <p:spPr>
            <a:xfrm>
              <a:off x="363373" y="567858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5.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4" y="5669935"/>
              <a:ext cx="4082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(</a:t>
              </a:r>
              <a:r>
                <a:rPr lang="en-US" sz="2400" b="1"/>
                <a:t>It</a:t>
              </a:r>
              <a:r>
                <a:rPr lang="en-US" sz="2400"/>
                <a:t> / </a:t>
              </a:r>
              <a:r>
                <a:rPr lang="en-US" sz="2400" b="1"/>
                <a:t>It’s</a:t>
              </a:r>
              <a:r>
                <a:rPr lang="en-US" sz="2400"/>
                <a:t> / </a:t>
              </a:r>
              <a:r>
                <a:rPr lang="en-US" sz="2400" b="1"/>
                <a:t>Its</a:t>
              </a:r>
              <a:r>
                <a:rPr lang="en-US" sz="2400"/>
                <a:t>) not easy to find your way in a strange city.</a:t>
              </a: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603" y="1249747"/>
            <a:ext cx="3780413" cy="3475205"/>
          </a:xfrm>
          <a:prstGeom prst="rect">
            <a:avLst/>
          </a:prstGeom>
        </p:spPr>
      </p:pic>
      <p:sp>
        <p:nvSpPr>
          <p:cNvPr id="23" name="Rectangle: Rounded Corners 3">
            <a:extLst>
              <a:ext uri="{FF2B5EF4-FFF2-40B4-BE49-F238E27FC236}">
                <a16:creationId xmlns:a16="http://schemas.microsoft.com/office/drawing/2014/main" id="{C1B1C177-4E36-47BC-827E-8A49CB5B8DB7}"/>
              </a:ext>
            </a:extLst>
          </p:cNvPr>
          <p:cNvSpPr/>
          <p:nvPr/>
        </p:nvSpPr>
        <p:spPr>
          <a:xfrm>
            <a:off x="3146322" y="1060356"/>
            <a:ext cx="747251" cy="375166"/>
          </a:xfrm>
          <a:prstGeom prst="roundRect">
            <a:avLst>
              <a:gd name="adj" fmla="val 48116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Rectangle: Rounded Corners 21">
            <a:extLst>
              <a:ext uri="{FF2B5EF4-FFF2-40B4-BE49-F238E27FC236}">
                <a16:creationId xmlns:a16="http://schemas.microsoft.com/office/drawing/2014/main" id="{91E080A6-1F05-4685-A400-CFBAA1AA83CD}"/>
              </a:ext>
            </a:extLst>
          </p:cNvPr>
          <p:cNvSpPr/>
          <p:nvPr/>
        </p:nvSpPr>
        <p:spPr>
          <a:xfrm>
            <a:off x="1030910" y="2064585"/>
            <a:ext cx="621792" cy="37516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7">
            <a:extLst>
              <a:ext uri="{FF2B5EF4-FFF2-40B4-BE49-F238E27FC236}">
                <a16:creationId xmlns:a16="http://schemas.microsoft.com/office/drawing/2014/main" id="{5885CC30-394E-44B5-A00D-FB741CCECB36}"/>
              </a:ext>
            </a:extLst>
          </p:cNvPr>
          <p:cNvSpPr/>
          <p:nvPr/>
        </p:nvSpPr>
        <p:spPr>
          <a:xfrm>
            <a:off x="1633979" y="3393630"/>
            <a:ext cx="707923" cy="37516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8">
            <a:extLst>
              <a:ext uri="{FF2B5EF4-FFF2-40B4-BE49-F238E27FC236}">
                <a16:creationId xmlns:a16="http://schemas.microsoft.com/office/drawing/2014/main" id="{A22F96E7-1638-4342-81F8-C9D89419E657}"/>
              </a:ext>
            </a:extLst>
          </p:cNvPr>
          <p:cNvSpPr/>
          <p:nvPr/>
        </p:nvSpPr>
        <p:spPr>
          <a:xfrm>
            <a:off x="1828801" y="3980169"/>
            <a:ext cx="776748" cy="37516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9">
            <a:extLst>
              <a:ext uri="{FF2B5EF4-FFF2-40B4-BE49-F238E27FC236}">
                <a16:creationId xmlns:a16="http://schemas.microsoft.com/office/drawing/2014/main" id="{009900C8-D417-4653-9D90-C68312460FCC}"/>
              </a:ext>
            </a:extLst>
          </p:cNvPr>
          <p:cNvSpPr/>
          <p:nvPr/>
        </p:nvSpPr>
        <p:spPr>
          <a:xfrm>
            <a:off x="1386349" y="5015753"/>
            <a:ext cx="530942" cy="37516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05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89" name="AutoShape 17"/>
          <p:cNvSpPr>
            <a:spLocks noChangeArrowheads="1"/>
          </p:cNvSpPr>
          <p:nvPr/>
        </p:nvSpPr>
        <p:spPr bwMode="auto">
          <a:xfrm>
            <a:off x="4572000" y="2324100"/>
            <a:ext cx="4191000" cy="20574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0">
                <a:solidFill>
                  <a:schemeClr val="tx1"/>
                </a:solidFill>
              </a:rPr>
              <a:t>        </a:t>
            </a:r>
            <a:endParaRPr lang="en-US" altLang="en-US" b="0"/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703385" y="1784865"/>
            <a:ext cx="12746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0" dirty="0">
                <a:solidFill>
                  <a:srgbClr val="333399"/>
                </a:solidFill>
                <a:highlight>
                  <a:srgbClr val="FFFF00"/>
                </a:highlight>
              </a:rPr>
              <a:t>TTSH</a:t>
            </a: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2743200" y="1737593"/>
            <a:ext cx="1828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0" dirty="0">
                <a:solidFill>
                  <a:srgbClr val="009900"/>
                </a:solidFill>
                <a:highlight>
                  <a:srgbClr val="FFFF00"/>
                </a:highlight>
              </a:rPr>
              <a:t>ĐTSH</a:t>
            </a:r>
          </a:p>
        </p:txBody>
      </p:sp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914400" y="2371725"/>
            <a:ext cx="1186543" cy="3842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333399"/>
                </a:solidFill>
              </a:rPr>
              <a:t>my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333399"/>
                </a:solidFill>
              </a:rPr>
              <a:t>your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333399"/>
                </a:solidFill>
              </a:rPr>
              <a:t>her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333399"/>
                </a:solidFill>
              </a:rPr>
              <a:t>his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333399"/>
                </a:solidFill>
              </a:rPr>
              <a:t>our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333399"/>
                </a:solidFill>
              </a:rPr>
              <a:t>Their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333399"/>
                </a:solidFill>
              </a:rPr>
              <a:t>its</a:t>
            </a:r>
          </a:p>
        </p:txBody>
      </p:sp>
      <p:sp>
        <p:nvSpPr>
          <p:cNvPr id="463884" name="Rectangle 12"/>
          <p:cNvSpPr>
            <a:spLocks noChangeArrowheads="1"/>
          </p:cNvSpPr>
          <p:nvPr/>
        </p:nvSpPr>
        <p:spPr bwMode="auto">
          <a:xfrm>
            <a:off x="2766158" y="2369640"/>
            <a:ext cx="1414170" cy="3842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008000"/>
                </a:solidFill>
              </a:rPr>
              <a:t>mine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008000"/>
                </a:solidFill>
              </a:rPr>
              <a:t>yours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008000"/>
                </a:solidFill>
              </a:rPr>
              <a:t>hers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008000"/>
                </a:solidFill>
              </a:rPr>
              <a:t>his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008000"/>
                </a:solidFill>
              </a:rPr>
              <a:t>ours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008000"/>
                </a:solidFill>
              </a:rPr>
              <a:t>Theirs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200" i="1" dirty="0">
                <a:solidFill>
                  <a:srgbClr val="008000"/>
                </a:solidFill>
              </a:rPr>
              <a:t>its</a:t>
            </a:r>
          </a:p>
        </p:txBody>
      </p:sp>
      <p:sp>
        <p:nvSpPr>
          <p:cNvPr id="463885" name="Rectangle 13"/>
          <p:cNvSpPr>
            <a:spLocks noChangeArrowheads="1"/>
          </p:cNvSpPr>
          <p:nvPr/>
        </p:nvSpPr>
        <p:spPr bwMode="auto">
          <a:xfrm>
            <a:off x="4584700" y="2848194"/>
            <a:ext cx="17566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0" i="1" dirty="0">
                <a:solidFill>
                  <a:srgbClr val="333399"/>
                </a:solidFill>
              </a:rPr>
              <a:t>TTSH</a:t>
            </a:r>
          </a:p>
        </p:txBody>
      </p:sp>
      <p:sp>
        <p:nvSpPr>
          <p:cNvPr id="463886" name="Rectangle 14"/>
          <p:cNvSpPr>
            <a:spLocks noChangeArrowheads="1"/>
          </p:cNvSpPr>
          <p:nvPr/>
        </p:nvSpPr>
        <p:spPr bwMode="auto">
          <a:xfrm>
            <a:off x="6389658" y="2805017"/>
            <a:ext cx="23733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0" dirty="0" err="1">
                <a:solidFill>
                  <a:schemeClr val="tx1"/>
                </a:solidFill>
              </a:rPr>
              <a:t>Danh</a:t>
            </a:r>
            <a:r>
              <a:rPr lang="en-US" altLang="en-US" sz="3200" b="0" dirty="0">
                <a:solidFill>
                  <a:schemeClr val="tx1"/>
                </a:solidFill>
              </a:rPr>
              <a:t> </a:t>
            </a:r>
            <a:r>
              <a:rPr lang="en-US" altLang="en-US" sz="3200" b="0" dirty="0" err="1">
                <a:solidFill>
                  <a:schemeClr val="tx1"/>
                </a:solidFill>
              </a:rPr>
              <a:t>từ</a:t>
            </a:r>
            <a:endParaRPr lang="en-US" altLang="en-US" sz="3200" b="0" dirty="0">
              <a:solidFill>
                <a:schemeClr val="tx1"/>
              </a:solidFill>
            </a:endParaRPr>
          </a:p>
        </p:txBody>
      </p:sp>
      <p:sp>
        <p:nvSpPr>
          <p:cNvPr id="463890" name="Rectangle 18"/>
          <p:cNvSpPr>
            <a:spLocks noChangeArrowheads="1"/>
          </p:cNvSpPr>
          <p:nvPr/>
        </p:nvSpPr>
        <p:spPr bwMode="auto">
          <a:xfrm>
            <a:off x="4610100" y="3502600"/>
            <a:ext cx="2876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i="1" dirty="0">
                <a:solidFill>
                  <a:srgbClr val="333399"/>
                </a:solidFill>
              </a:rPr>
              <a:t>my           </a:t>
            </a:r>
            <a:r>
              <a:rPr lang="en-US" altLang="en-US" sz="3600" b="0" dirty="0">
                <a:solidFill>
                  <a:schemeClr val="tx1"/>
                </a:solidFill>
              </a:rPr>
              <a:t>hat</a:t>
            </a:r>
          </a:p>
        </p:txBody>
      </p:sp>
      <p:sp>
        <p:nvSpPr>
          <p:cNvPr id="463893" name="Text Box 21"/>
          <p:cNvSpPr txBox="1">
            <a:spLocks noChangeArrowheads="1"/>
          </p:cNvSpPr>
          <p:nvPr/>
        </p:nvSpPr>
        <p:spPr bwMode="auto">
          <a:xfrm>
            <a:off x="5861050" y="2805017"/>
            <a:ext cx="396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0" dirty="0"/>
              <a:t>+</a:t>
            </a:r>
          </a:p>
        </p:txBody>
      </p:sp>
      <p:sp>
        <p:nvSpPr>
          <p:cNvPr id="463894" name="AutoShape 22"/>
          <p:cNvSpPr>
            <a:spLocks noChangeArrowheads="1"/>
          </p:cNvSpPr>
          <p:nvPr/>
        </p:nvSpPr>
        <p:spPr bwMode="auto">
          <a:xfrm>
            <a:off x="4584700" y="4648200"/>
            <a:ext cx="4267200" cy="14478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3200" b="0" dirty="0">
              <a:solidFill>
                <a:schemeClr val="tx1"/>
              </a:solidFill>
            </a:endParaRPr>
          </a:p>
          <a:p>
            <a:pPr algn="ctr" eaLnBrk="1" hangingPunct="1"/>
            <a:r>
              <a:rPr lang="en-US" altLang="en-US" sz="3200" b="0" i="1" dirty="0">
                <a:solidFill>
                  <a:srgbClr val="009900"/>
                </a:solidFill>
              </a:rPr>
              <a:t>ĐTSH</a:t>
            </a:r>
            <a:endParaRPr lang="en-US" altLang="en-US" sz="3200" b="0" dirty="0">
              <a:solidFill>
                <a:schemeClr val="tx1"/>
              </a:solidFill>
            </a:endParaRPr>
          </a:p>
          <a:p>
            <a:pPr algn="ctr" eaLnBrk="1" hangingPunct="1"/>
            <a:r>
              <a:rPr lang="en-US" altLang="en-US" sz="3200" b="0" dirty="0">
                <a:solidFill>
                  <a:schemeClr val="tx1"/>
                </a:solidFill>
              </a:rPr>
              <a:t> ko </a:t>
            </a:r>
            <a:r>
              <a:rPr lang="en-US" altLang="en-US" sz="3200" b="0" dirty="0" err="1">
                <a:solidFill>
                  <a:schemeClr val="tx1"/>
                </a:solidFill>
              </a:rPr>
              <a:t>có</a:t>
            </a:r>
            <a:r>
              <a:rPr lang="en-US" altLang="en-US" sz="3200" b="0" dirty="0">
                <a:solidFill>
                  <a:schemeClr val="tx1"/>
                </a:solidFill>
              </a:rPr>
              <a:t> </a:t>
            </a:r>
            <a:r>
              <a:rPr lang="en-US" altLang="en-US" sz="3200" b="0" dirty="0" err="1">
                <a:solidFill>
                  <a:schemeClr val="tx1"/>
                </a:solidFill>
              </a:rPr>
              <a:t>danh</a:t>
            </a:r>
            <a:r>
              <a:rPr lang="en-US" altLang="en-US" sz="3200" b="0" dirty="0">
                <a:solidFill>
                  <a:schemeClr val="tx1"/>
                </a:solidFill>
              </a:rPr>
              <a:t> </a:t>
            </a:r>
            <a:r>
              <a:rPr lang="en-US" altLang="en-US" sz="3200" b="0" dirty="0" err="1">
                <a:solidFill>
                  <a:schemeClr val="tx1"/>
                </a:solidFill>
              </a:rPr>
              <a:t>từ</a:t>
            </a:r>
            <a:r>
              <a:rPr lang="en-US" altLang="en-US" sz="3200" b="0" dirty="0">
                <a:solidFill>
                  <a:schemeClr val="tx1"/>
                </a:solidFill>
              </a:rPr>
              <a:t> </a:t>
            </a:r>
            <a:r>
              <a:rPr lang="en-US" altLang="en-US" sz="3200" b="0" dirty="0" err="1">
                <a:solidFill>
                  <a:schemeClr val="tx1"/>
                </a:solidFill>
              </a:rPr>
              <a:t>đi</a:t>
            </a:r>
            <a:r>
              <a:rPr lang="en-US" altLang="en-US" sz="3200" b="0" dirty="0">
                <a:solidFill>
                  <a:schemeClr val="tx1"/>
                </a:solidFill>
              </a:rPr>
              <a:t> </a:t>
            </a:r>
            <a:r>
              <a:rPr lang="en-US" altLang="en-US" sz="3200" b="0" dirty="0" err="1">
                <a:solidFill>
                  <a:schemeClr val="tx1"/>
                </a:solidFill>
              </a:rPr>
              <a:t>sau</a:t>
            </a:r>
            <a:endParaRPr lang="en-US" altLang="en-US" sz="3200" b="0" dirty="0">
              <a:solidFill>
                <a:schemeClr val="tx1"/>
              </a:solidFill>
            </a:endParaRPr>
          </a:p>
          <a:p>
            <a:pPr algn="ctr" eaLnBrk="1" hangingPunct="1"/>
            <a:endParaRPr lang="en-US" altLang="en-US" b="0" dirty="0"/>
          </a:p>
        </p:txBody>
      </p:sp>
      <p:sp>
        <p:nvSpPr>
          <p:cNvPr id="22541" name="Text Box 23"/>
          <p:cNvSpPr txBox="1">
            <a:spLocks noChangeArrowheads="1"/>
          </p:cNvSpPr>
          <p:nvPr/>
        </p:nvSpPr>
        <p:spPr bwMode="auto">
          <a:xfrm>
            <a:off x="1038225" y="304800"/>
            <a:ext cx="7143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9113" indent="-519113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0">
                <a:solidFill>
                  <a:schemeClr val="bg1"/>
                </a:solidFill>
              </a:rPr>
              <a:t>15-3 POSSESSIVE PRONOUNS: </a:t>
            </a:r>
            <a:r>
              <a:rPr lang="en-US" altLang="en-US" sz="2000" b="0" i="1">
                <a:solidFill>
                  <a:schemeClr val="bg1"/>
                </a:solidFill>
              </a:rPr>
              <a:t>MINE, YOURS, HIS,</a:t>
            </a:r>
          </a:p>
          <a:p>
            <a:pPr eaLnBrk="1" hangingPunct="1"/>
            <a:r>
              <a:rPr lang="en-US" altLang="en-US" sz="2000" b="0" i="1">
                <a:solidFill>
                  <a:schemeClr val="bg1"/>
                </a:solidFill>
              </a:rPr>
              <a:t>        HERS, OURS, THEIRS</a:t>
            </a:r>
          </a:p>
        </p:txBody>
      </p:sp>
    </p:spTree>
    <p:extLst>
      <p:ext uri="{BB962C8B-B14F-4D97-AF65-F5344CB8AC3E}">
        <p14:creationId xmlns:p14="http://schemas.microsoft.com/office/powerpoint/2010/main" val="427514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63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63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63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63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63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63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889" grpId="0" animBg="1"/>
      <p:bldP spid="463884" grpId="0"/>
      <p:bldP spid="463885" grpId="0"/>
      <p:bldP spid="463886" grpId="0"/>
      <p:bldP spid="463890" grpId="0"/>
      <p:bldP spid="463893" grpId="0"/>
      <p:bldP spid="46389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1447800" y="1463675"/>
            <a:ext cx="6234113" cy="2101850"/>
          </a:xfrm>
          <a:prstGeom prst="rect">
            <a:avLst/>
          </a:prstGeom>
          <a:solidFill>
            <a:srgbClr val="800080">
              <a:alpha val="1607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0">
                <a:solidFill>
                  <a:schemeClr val="tx1"/>
                </a:solidFill>
                <a:latin typeface="Comic Sans MS" panose="030F0702030302020204" pitchFamily="66" charset="0"/>
              </a:rPr>
              <a:t>This hat belongs to me.</a:t>
            </a:r>
          </a:p>
          <a:p>
            <a:pPr algn="ctr" eaLnBrk="1" hangingPunct="1"/>
            <a:r>
              <a:rPr lang="en-US" altLang="en-US" b="0">
                <a:solidFill>
                  <a:schemeClr val="tx1"/>
                </a:solidFill>
                <a:latin typeface="Comic Sans MS" panose="030F0702030302020204" pitchFamily="66" charset="0"/>
              </a:rPr>
              <a:t>It is my hat.</a:t>
            </a:r>
          </a:p>
          <a:p>
            <a:pPr algn="ctr" eaLnBrk="1" hangingPunct="1"/>
            <a:r>
              <a:rPr lang="en-US" altLang="en-US" b="0">
                <a:solidFill>
                  <a:schemeClr val="tx1"/>
                </a:solidFill>
                <a:latin typeface="Comic Sans MS" panose="030F0702030302020204" pitchFamily="66" charset="0"/>
              </a:rPr>
              <a:t>It is mine.</a:t>
            </a:r>
          </a:p>
        </p:txBody>
      </p:sp>
      <p:pic>
        <p:nvPicPr>
          <p:cNvPr id="20484" name="Picture 3" descr="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86200"/>
            <a:ext cx="2590800" cy="2430463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1038225" y="304800"/>
            <a:ext cx="7143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9113" indent="-519113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0">
                <a:solidFill>
                  <a:schemeClr val="bg1"/>
                </a:solidFill>
              </a:rPr>
              <a:t>15-3 POSSESSIVE PRONOUNS: </a:t>
            </a:r>
            <a:r>
              <a:rPr lang="en-US" altLang="en-US" sz="2000" b="0" i="1">
                <a:solidFill>
                  <a:schemeClr val="bg1"/>
                </a:solidFill>
              </a:rPr>
              <a:t>MINE, YOURS, HIS,</a:t>
            </a:r>
          </a:p>
          <a:p>
            <a:pPr eaLnBrk="1" hangingPunct="1"/>
            <a:r>
              <a:rPr lang="en-US" altLang="en-US" sz="2000" b="0" i="1">
                <a:solidFill>
                  <a:schemeClr val="bg1"/>
                </a:solidFill>
              </a:rPr>
              <a:t>        HERS, OURS, THEIRS</a:t>
            </a:r>
          </a:p>
        </p:txBody>
      </p:sp>
    </p:spTree>
    <p:extLst>
      <p:ext uri="{BB962C8B-B14F-4D97-AF65-F5344CB8AC3E}">
        <p14:creationId xmlns:p14="http://schemas.microsoft.com/office/powerpoint/2010/main" val="2744290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" y="365126"/>
            <a:ext cx="9144000" cy="708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"/>
          <a:stretch/>
        </p:blipFill>
        <p:spPr>
          <a:xfrm>
            <a:off x="14748" y="-162228"/>
            <a:ext cx="9144000" cy="22809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3553015" y="3319763"/>
            <a:ext cx="278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Grammar</a:t>
            </a:r>
          </a:p>
        </p:txBody>
      </p:sp>
      <p:sp>
        <p:nvSpPr>
          <p:cNvPr id="9" name="Rectangle 8"/>
          <p:cNvSpPr/>
          <p:nvPr/>
        </p:nvSpPr>
        <p:spPr>
          <a:xfrm>
            <a:off x="478303" y="4201822"/>
            <a:ext cx="389539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/>
              <a:t>Possessive adjectives</a:t>
            </a:r>
          </a:p>
          <a:p>
            <a:r>
              <a:rPr lang="en-US" sz="2800" b="1" dirty="0">
                <a:solidFill>
                  <a:srgbClr val="53C3C9"/>
                </a:solidFill>
              </a:rPr>
              <a:t>(TÍNH TỪ SỞ HỮU)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17097" y="4201822"/>
            <a:ext cx="411215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  </a:t>
            </a:r>
            <a:r>
              <a:rPr lang="en-US" sz="3000" b="1" dirty="0"/>
              <a:t>Possessive pronouns</a:t>
            </a:r>
          </a:p>
          <a:p>
            <a:r>
              <a:rPr lang="en-US" sz="2800" b="1" dirty="0"/>
              <a:t>    </a:t>
            </a:r>
            <a:r>
              <a:rPr lang="en-US" sz="2800" b="1" dirty="0">
                <a:solidFill>
                  <a:srgbClr val="53C3C9"/>
                </a:solidFill>
              </a:rPr>
              <a:t>ĐẠI TỪ SỞ HỮU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7615" y="2580592"/>
            <a:ext cx="7779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0FB7BD"/>
                </a:solidFill>
                <a:latin typeface=".VnBodoni" pitchFamily="34" charset="0"/>
              </a:rPr>
              <a:t>LESSON 3: A CLOSER LOOK 2</a:t>
            </a:r>
            <a:endParaRPr lang="en-US" sz="4000" b="1" dirty="0">
              <a:solidFill>
                <a:srgbClr val="0FB7BD"/>
              </a:solidFill>
              <a:latin typeface=".VnBodon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0764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32" name="Rectangle 12"/>
          <p:cNvSpPr>
            <a:spLocks noChangeArrowheads="1"/>
          </p:cNvSpPr>
          <p:nvPr/>
        </p:nvSpPr>
        <p:spPr bwMode="auto">
          <a:xfrm>
            <a:off x="3200400" y="431165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mine</a:t>
            </a:r>
          </a:p>
        </p:txBody>
      </p:sp>
      <p:sp>
        <p:nvSpPr>
          <p:cNvPr id="23556" name="Text Box 2"/>
          <p:cNvSpPr txBox="1">
            <a:spLocks noChangeArrowheads="1"/>
          </p:cNvSpPr>
          <p:nvPr/>
        </p:nvSpPr>
        <p:spPr bwMode="auto">
          <a:xfrm>
            <a:off x="76200" y="2711450"/>
            <a:ext cx="693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tx1"/>
                </a:solidFill>
              </a:rPr>
              <a:t> </a:t>
            </a:r>
            <a:r>
              <a:rPr lang="en-US" altLang="en-US" sz="3600" b="0">
                <a:solidFill>
                  <a:schemeClr val="tx1"/>
                </a:solidFill>
              </a:rPr>
              <a:t>This bicycle belongs to ___.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4597400" y="17129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0">
              <a:solidFill>
                <a:schemeClr val="tx1"/>
              </a:solidFill>
            </a:endParaRPr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304800" y="1949450"/>
            <a:ext cx="3765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I own this bicycle.</a:t>
            </a:r>
          </a:p>
        </p:txBody>
      </p:sp>
      <p:sp>
        <p:nvSpPr>
          <p:cNvPr id="465926" name="Rectangle 6"/>
          <p:cNvSpPr>
            <a:spLocks noChangeArrowheads="1"/>
          </p:cNvSpPr>
          <p:nvPr/>
        </p:nvSpPr>
        <p:spPr bwMode="auto">
          <a:xfrm>
            <a:off x="4953000" y="271145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me</a:t>
            </a:r>
          </a:p>
        </p:txBody>
      </p:sp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76200" y="3549650"/>
            <a:ext cx="693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tx1"/>
                </a:solidFill>
              </a:rPr>
              <a:t> </a:t>
            </a:r>
            <a:r>
              <a:rPr lang="en-US" altLang="en-US" sz="3600" b="0">
                <a:solidFill>
                  <a:schemeClr val="tx1"/>
                </a:solidFill>
              </a:rPr>
              <a:t>This is ___ bicycle.</a:t>
            </a:r>
          </a:p>
        </p:txBody>
      </p:sp>
      <p:sp>
        <p:nvSpPr>
          <p:cNvPr id="465929" name="Rectangle 9"/>
          <p:cNvSpPr>
            <a:spLocks noChangeArrowheads="1"/>
          </p:cNvSpPr>
          <p:nvPr/>
        </p:nvSpPr>
        <p:spPr bwMode="auto">
          <a:xfrm>
            <a:off x="1676400" y="354965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my</a:t>
            </a:r>
            <a:r>
              <a:rPr lang="en-US" altLang="en-US" sz="3600" b="0" i="1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76200" y="4311650"/>
            <a:ext cx="693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tx1"/>
                </a:solidFill>
              </a:rPr>
              <a:t> </a:t>
            </a:r>
            <a:r>
              <a:rPr lang="en-US" altLang="en-US" sz="3600" b="0">
                <a:solidFill>
                  <a:schemeClr val="tx1"/>
                </a:solidFill>
              </a:rPr>
              <a:t>This bicycle is ____.</a:t>
            </a:r>
          </a:p>
        </p:txBody>
      </p:sp>
      <p:sp>
        <p:nvSpPr>
          <p:cNvPr id="23563" name="Text Box 14"/>
          <p:cNvSpPr txBox="1">
            <a:spLocks noChangeArrowheads="1"/>
          </p:cNvSpPr>
          <p:nvPr/>
        </p:nvSpPr>
        <p:spPr bwMode="auto">
          <a:xfrm>
            <a:off x="1038225" y="304800"/>
            <a:ext cx="7143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9113" indent="-519113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0">
                <a:solidFill>
                  <a:schemeClr val="bg1"/>
                </a:solidFill>
              </a:rPr>
              <a:t>15-3  Let’s Practice</a:t>
            </a:r>
            <a:endParaRPr lang="en-US" altLang="en-US" sz="2000" b="0" i="1">
              <a:solidFill>
                <a:schemeClr val="bg1"/>
              </a:solidFill>
            </a:endParaRPr>
          </a:p>
        </p:txBody>
      </p:sp>
      <p:pic>
        <p:nvPicPr>
          <p:cNvPr id="23564" name="Picture 16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76400"/>
            <a:ext cx="2541588" cy="391160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28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6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65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46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32" grpId="0"/>
      <p:bldP spid="465926" grpId="0"/>
      <p:bldP spid="4659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152400" y="3733800"/>
            <a:ext cx="693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tx1"/>
                </a:solidFill>
              </a:rPr>
              <a:t> </a:t>
            </a:r>
            <a:r>
              <a:rPr lang="en-US" altLang="en-US" sz="3600" b="0">
                <a:solidFill>
                  <a:schemeClr val="tx1"/>
                </a:solidFill>
              </a:rPr>
              <a:t>That backpack is _____.</a:t>
            </a:r>
          </a:p>
        </p:txBody>
      </p:sp>
      <p:sp>
        <p:nvSpPr>
          <p:cNvPr id="467971" name="Rectangle 3"/>
          <p:cNvSpPr>
            <a:spLocks noChangeArrowheads="1"/>
          </p:cNvSpPr>
          <p:nvPr/>
        </p:nvSpPr>
        <p:spPr bwMode="auto">
          <a:xfrm>
            <a:off x="5638800" y="205740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you</a:t>
            </a: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152400" y="2895600"/>
            <a:ext cx="693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tx1"/>
                </a:solidFill>
              </a:rPr>
              <a:t> </a:t>
            </a:r>
            <a:r>
              <a:rPr lang="en-US" altLang="en-US" sz="3600" b="0">
                <a:solidFill>
                  <a:schemeClr val="tx1"/>
                </a:solidFill>
              </a:rPr>
              <a:t>That is ____ backpack.</a:t>
            </a:r>
          </a:p>
        </p:txBody>
      </p:sp>
      <p:sp>
        <p:nvSpPr>
          <p:cNvPr id="467973" name="Rectangle 5"/>
          <p:cNvSpPr>
            <a:spLocks noChangeArrowheads="1"/>
          </p:cNvSpPr>
          <p:nvPr/>
        </p:nvSpPr>
        <p:spPr bwMode="auto">
          <a:xfrm>
            <a:off x="1828800" y="289560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your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304800" y="2057400"/>
            <a:ext cx="7467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0">
                <a:solidFill>
                  <a:schemeClr val="tx1"/>
                </a:solidFill>
              </a:rPr>
              <a:t>That backpack belongs to ___.</a:t>
            </a:r>
          </a:p>
        </p:txBody>
      </p:sp>
      <p:sp>
        <p:nvSpPr>
          <p:cNvPr id="24584" name="Text Box 9"/>
          <p:cNvSpPr txBox="1">
            <a:spLocks noChangeArrowheads="1"/>
          </p:cNvSpPr>
          <p:nvPr/>
        </p:nvSpPr>
        <p:spPr bwMode="auto">
          <a:xfrm>
            <a:off x="5089525" y="1795463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600" b="0">
              <a:solidFill>
                <a:schemeClr val="tx1"/>
              </a:solidFill>
            </a:endParaRPr>
          </a:p>
        </p:txBody>
      </p:sp>
      <p:sp>
        <p:nvSpPr>
          <p:cNvPr id="24585" name="Rectangle 10"/>
          <p:cNvSpPr>
            <a:spLocks noChangeArrowheads="1"/>
          </p:cNvSpPr>
          <p:nvPr/>
        </p:nvSpPr>
        <p:spPr bwMode="auto">
          <a:xfrm>
            <a:off x="304800" y="1268413"/>
            <a:ext cx="5035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You own that backpack.</a:t>
            </a:r>
          </a:p>
        </p:txBody>
      </p:sp>
      <p:sp>
        <p:nvSpPr>
          <p:cNvPr id="467980" name="Rectangle 12"/>
          <p:cNvSpPr>
            <a:spLocks noChangeArrowheads="1"/>
          </p:cNvSpPr>
          <p:nvPr/>
        </p:nvSpPr>
        <p:spPr bwMode="auto">
          <a:xfrm>
            <a:off x="3886200" y="3733800"/>
            <a:ext cx="152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yours</a:t>
            </a:r>
            <a:r>
              <a:rPr lang="en-US" altLang="en-US" sz="3600" b="0" i="1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4587" name="Picture 13" descr="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276600"/>
            <a:ext cx="3124200" cy="236220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8" name="Text Box 14"/>
          <p:cNvSpPr txBox="1">
            <a:spLocks noChangeArrowheads="1"/>
          </p:cNvSpPr>
          <p:nvPr/>
        </p:nvSpPr>
        <p:spPr bwMode="auto">
          <a:xfrm>
            <a:off x="1038225" y="304800"/>
            <a:ext cx="7143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9113" indent="-519113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0">
                <a:solidFill>
                  <a:schemeClr val="bg1"/>
                </a:solidFill>
              </a:rPr>
              <a:t>15-3  Let’s Practice</a:t>
            </a:r>
            <a:endParaRPr lang="en-US" altLang="en-US" sz="2000" b="0" i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9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67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67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467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971" grpId="0"/>
      <p:bldP spid="467973" grpId="0"/>
      <p:bldP spid="4679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52400" y="3946525"/>
            <a:ext cx="693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tx1"/>
                </a:solidFill>
              </a:rPr>
              <a:t> </a:t>
            </a:r>
            <a:r>
              <a:rPr lang="en-US" altLang="en-US" sz="3600" b="0">
                <a:solidFill>
                  <a:schemeClr val="tx1"/>
                </a:solidFill>
              </a:rPr>
              <a:t>These flowers are_____.</a:t>
            </a:r>
          </a:p>
        </p:txBody>
      </p:sp>
      <p:sp>
        <p:nvSpPr>
          <p:cNvPr id="470019" name="Rectangle 3"/>
          <p:cNvSpPr>
            <a:spLocks noChangeArrowheads="1"/>
          </p:cNvSpPr>
          <p:nvPr/>
        </p:nvSpPr>
        <p:spPr bwMode="auto">
          <a:xfrm>
            <a:off x="4038600" y="3943350"/>
            <a:ext cx="1447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ours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152400" y="2133600"/>
            <a:ext cx="7467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tx1"/>
                </a:solidFill>
              </a:rPr>
              <a:t> </a:t>
            </a:r>
            <a:r>
              <a:rPr lang="en-US" altLang="en-US" sz="3600" b="0">
                <a:solidFill>
                  <a:schemeClr val="tx1"/>
                </a:solidFill>
              </a:rPr>
              <a:t>These flowers belongs to ___.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5089525" y="17129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b="0">
              <a:solidFill>
                <a:schemeClr val="tx1"/>
              </a:solidFill>
            </a:endParaRP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304800" y="1344613"/>
            <a:ext cx="4781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We own these flowers.</a:t>
            </a:r>
          </a:p>
        </p:txBody>
      </p:sp>
      <p:sp>
        <p:nvSpPr>
          <p:cNvPr id="470023" name="Rectangle 7"/>
          <p:cNvSpPr>
            <a:spLocks noChangeArrowheads="1"/>
          </p:cNvSpPr>
          <p:nvPr/>
        </p:nvSpPr>
        <p:spPr bwMode="auto">
          <a:xfrm>
            <a:off x="5529263" y="2128838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us</a:t>
            </a:r>
          </a:p>
        </p:txBody>
      </p:sp>
      <p:sp>
        <p:nvSpPr>
          <p:cNvPr id="25609" name="Text Box 8"/>
          <p:cNvSpPr txBox="1">
            <a:spLocks noChangeArrowheads="1"/>
          </p:cNvSpPr>
          <p:nvPr/>
        </p:nvSpPr>
        <p:spPr bwMode="auto">
          <a:xfrm>
            <a:off x="152400" y="3048000"/>
            <a:ext cx="693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tx1"/>
                </a:solidFill>
              </a:rPr>
              <a:t> </a:t>
            </a:r>
            <a:r>
              <a:rPr lang="en-US" altLang="en-US" sz="3600" b="0">
                <a:solidFill>
                  <a:schemeClr val="tx1"/>
                </a:solidFill>
              </a:rPr>
              <a:t>These are ___ flowers.</a:t>
            </a:r>
          </a:p>
        </p:txBody>
      </p:sp>
      <p:sp>
        <p:nvSpPr>
          <p:cNvPr id="470025" name="Rectangle 9"/>
          <p:cNvSpPr>
            <a:spLocks noChangeArrowheads="1"/>
          </p:cNvSpPr>
          <p:nvPr/>
        </p:nvSpPr>
        <p:spPr bwMode="auto">
          <a:xfrm>
            <a:off x="2495550" y="3057525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0">
                <a:solidFill>
                  <a:schemeClr val="tx1"/>
                </a:solidFill>
              </a:rPr>
              <a:t>our</a:t>
            </a:r>
            <a:r>
              <a:rPr lang="en-US" altLang="en-US" sz="3600" b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25611" name="Picture 10" descr="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038600"/>
            <a:ext cx="3352800" cy="2422525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12" name="Text Box 11"/>
          <p:cNvSpPr txBox="1">
            <a:spLocks noChangeArrowheads="1"/>
          </p:cNvSpPr>
          <p:nvPr/>
        </p:nvSpPr>
        <p:spPr bwMode="auto">
          <a:xfrm>
            <a:off x="1038225" y="304800"/>
            <a:ext cx="7143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9113" indent="-519113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0">
                <a:solidFill>
                  <a:schemeClr val="bg1"/>
                </a:solidFill>
              </a:rPr>
              <a:t>15-3  Let’s Practice</a:t>
            </a:r>
            <a:endParaRPr lang="en-US" altLang="en-US" sz="2000" b="0" i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44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70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70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470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0019" grpId="0"/>
      <p:bldP spid="470023" grpId="0"/>
      <p:bldP spid="4700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838200" y="1909908"/>
            <a:ext cx="7467600" cy="259080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1066800" y="2094261"/>
            <a:ext cx="7315200" cy="1323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7" tIns="45714" rIns="91427" bIns="45714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>
              <a:defRPr sz="20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Blip>
                <a:blip r:embed="rId4"/>
              </a:buBlip>
            </a:pPr>
            <a:r>
              <a:rPr lang="en-US" altLang="vi-VN" sz="4000" dirty="0">
                <a:latin typeface="Calibri" pitchFamily="34" charset="0"/>
              </a:rPr>
              <a:t> Revise the grammar.</a:t>
            </a:r>
          </a:p>
          <a:p>
            <a:pPr>
              <a:buFontTx/>
              <a:buBlip>
                <a:blip r:embed="rId4"/>
              </a:buBlip>
            </a:pPr>
            <a:r>
              <a:rPr lang="en-US" altLang="vi-VN" sz="4000" dirty="0">
                <a:latin typeface="Calibri" pitchFamily="34" charset="0"/>
              </a:rPr>
              <a:t> Redo all the </a:t>
            </a:r>
            <a:r>
              <a:rPr lang="en-US" altLang="vi-VN" sz="4000">
                <a:latin typeface="Calibri" pitchFamily="34" charset="0"/>
              </a:rPr>
              <a:t>exercises.</a:t>
            </a:r>
            <a:endParaRPr lang="en-US" altLang="vi-VN" sz="4000" dirty="0"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0" y="661214"/>
            <a:ext cx="5943600" cy="1015651"/>
          </a:xfrm>
          <a:prstGeom prst="rect">
            <a:avLst/>
          </a:prstGeom>
          <a:noFill/>
        </p:spPr>
        <p:txBody>
          <a:bodyPr lIns="91427" tIns="45714" rIns="91427" bIns="45714">
            <a:spAutoFit/>
          </a:bodyPr>
          <a:lstStyle/>
          <a:p>
            <a:pPr algn="ctr">
              <a:defRPr/>
            </a:pPr>
            <a:r>
              <a:rPr lang="en-US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homework</a:t>
            </a:r>
          </a:p>
        </p:txBody>
      </p:sp>
    </p:spTree>
    <p:extLst>
      <p:ext uri="{BB962C8B-B14F-4D97-AF65-F5344CB8AC3E}">
        <p14:creationId xmlns:p14="http://schemas.microsoft.com/office/powerpoint/2010/main" val="2926109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Káº¿t quáº£ hÃ¬nh áº£nh cho thank you Äáº¹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967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" y="-669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1227" y="31186"/>
            <a:ext cx="2958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.VnBahamasB" pitchFamily="34" charset="0"/>
              </a:rPr>
              <a:t>* Grammar :</a:t>
            </a:r>
          </a:p>
        </p:txBody>
      </p:sp>
      <p:sp>
        <p:nvSpPr>
          <p:cNvPr id="7" name="Rectangle 6"/>
          <p:cNvSpPr/>
          <p:nvPr/>
        </p:nvSpPr>
        <p:spPr>
          <a:xfrm>
            <a:off x="383459" y="1092374"/>
            <a:ext cx="8642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possessive adjective is used only when there is a noun following it.</a:t>
            </a:r>
          </a:p>
        </p:txBody>
      </p:sp>
      <p:sp>
        <p:nvSpPr>
          <p:cNvPr id="9" name="Rectangle 8"/>
          <p:cNvSpPr/>
          <p:nvPr/>
        </p:nvSpPr>
        <p:spPr>
          <a:xfrm>
            <a:off x="559114" y="1524543"/>
            <a:ext cx="7614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/>
              <a:t>( </a:t>
            </a:r>
            <a:r>
              <a:rPr lang="vi-VN" i="1" dirty="0"/>
              <a:t>Tính từ sở hữu chỉ được sử dụng khi có một danh từ theo sau nó</a:t>
            </a:r>
            <a:r>
              <a:rPr lang="en-GB" i="1" dirty="0"/>
              <a:t>)</a:t>
            </a:r>
            <a:r>
              <a:rPr lang="vi-VN" i="1" dirty="0"/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39755" y="1931726"/>
            <a:ext cx="4528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EX: I have a pen. </a:t>
            </a:r>
            <a:r>
              <a:rPr lang="en-US" sz="2400" b="1" dirty="0">
                <a:solidFill>
                  <a:srgbClr val="0070C0"/>
                </a:solidFill>
                <a:sym typeface="Wingdings"/>
              </a:rPr>
              <a:t></a:t>
            </a:r>
            <a:r>
              <a:rPr lang="en-US" sz="2400" b="1" dirty="0">
                <a:solidFill>
                  <a:srgbClr val="0070C0"/>
                </a:solidFill>
              </a:rPr>
              <a:t>This is </a:t>
            </a:r>
            <a:r>
              <a:rPr lang="en-US" sz="2400" b="1" u="heavy" dirty="0">
                <a:solidFill>
                  <a:srgbClr val="0070C0"/>
                </a:solidFill>
              </a:rPr>
              <a:t>my</a:t>
            </a:r>
            <a:r>
              <a:rPr lang="en-US" sz="2400" b="1" dirty="0">
                <a:solidFill>
                  <a:srgbClr val="0070C0"/>
                </a:solidFill>
              </a:rPr>
              <a:t> pen.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1634" y="2393391"/>
            <a:ext cx="676515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/>
              <a:t>2. Possessive pronouns :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vi-VN" sz="2400" b="1" i="1" dirty="0">
                <a:latin typeface="Times New Roman" pitchFamily="18" charset="0"/>
                <a:cs typeface="Times New Roman" pitchFamily="18" charset="0"/>
              </a:rPr>
              <a:t>Đại từ sở hữu</a:t>
            </a:r>
            <a:r>
              <a:rPr lang="en-GB" sz="2400" b="1" i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3459" y="592882"/>
            <a:ext cx="56321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1. Possessive adjectives : </a:t>
            </a:r>
            <a:r>
              <a:rPr lang="en-US" sz="2400" b="1" i="1" dirty="0"/>
              <a:t>( </a:t>
            </a:r>
            <a:r>
              <a:rPr lang="en-US" sz="2400" b="1" i="1" dirty="0" err="1"/>
              <a:t>Tính</a:t>
            </a:r>
            <a:r>
              <a:rPr lang="en-US" sz="2400" b="1" i="1" dirty="0"/>
              <a:t> </a:t>
            </a:r>
            <a:r>
              <a:rPr lang="en-US" sz="2400" b="1" i="1" dirty="0" err="1"/>
              <a:t>từ</a:t>
            </a:r>
            <a:r>
              <a:rPr lang="en-US" sz="2400" b="1" i="1" dirty="0"/>
              <a:t> </a:t>
            </a:r>
            <a:r>
              <a:rPr lang="en-US" sz="2400" b="1" i="1" dirty="0" err="1"/>
              <a:t>sở</a:t>
            </a:r>
            <a:r>
              <a:rPr lang="en-US" sz="2400" b="1" i="1" dirty="0"/>
              <a:t> </a:t>
            </a:r>
            <a:r>
              <a:rPr lang="en-US" sz="2400" b="1" i="1" dirty="0" err="1"/>
              <a:t>hữu</a:t>
            </a:r>
            <a:r>
              <a:rPr lang="en-US" sz="2400" b="1" i="1" dirty="0"/>
              <a:t>)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3459" y="2923479"/>
            <a:ext cx="86425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 possessive pronoun is used  alone, without a noun following it.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28643" y="3410218"/>
            <a:ext cx="7995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/>
              <a:t>(</a:t>
            </a:r>
            <a:r>
              <a:rPr lang="vi-VN" i="1" dirty="0"/>
              <a:t>Một đại từ sở hữu được sử dụng một mình, không có danh từ theo sau nó.</a:t>
            </a:r>
            <a:r>
              <a:rPr lang="en-GB" i="1" dirty="0"/>
              <a:t>)</a:t>
            </a:r>
            <a:endParaRPr lang="en-US" i="1" dirty="0"/>
          </a:p>
        </p:txBody>
      </p:sp>
      <p:sp>
        <p:nvSpPr>
          <p:cNvPr id="24" name="Rectangle 23"/>
          <p:cNvSpPr/>
          <p:nvPr/>
        </p:nvSpPr>
        <p:spPr>
          <a:xfrm>
            <a:off x="1443641" y="3878823"/>
            <a:ext cx="62107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EX: - This book is  </a:t>
            </a:r>
            <a:r>
              <a:rPr lang="en-US" sz="2400" b="1" u="heavy" dirty="0">
                <a:solidFill>
                  <a:srgbClr val="0070C0"/>
                </a:solidFill>
              </a:rPr>
              <a:t>my book , not your book </a:t>
            </a:r>
            <a:r>
              <a:rPr lang="en-US" sz="2400" b="1" dirty="0">
                <a:solidFill>
                  <a:srgbClr val="0070C0"/>
                </a:solidFill>
              </a:rPr>
              <a:t>.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       - This book is </a:t>
            </a:r>
            <a:r>
              <a:rPr lang="en-US" sz="2400" b="1" u="heavy" dirty="0">
                <a:solidFill>
                  <a:srgbClr val="0070C0"/>
                </a:solidFill>
              </a:rPr>
              <a:t>mine</a:t>
            </a:r>
            <a:r>
              <a:rPr lang="en-US" sz="2400" b="1" dirty="0">
                <a:solidFill>
                  <a:srgbClr val="0070C0"/>
                </a:solidFill>
              </a:rPr>
              <a:t>, not </a:t>
            </a:r>
            <a:r>
              <a:rPr lang="en-US" sz="2400" b="1" u="heavy" dirty="0">
                <a:solidFill>
                  <a:srgbClr val="0070C0"/>
                </a:solidFill>
              </a:rPr>
              <a:t>yours</a:t>
            </a:r>
            <a:r>
              <a:rPr lang="en-US" sz="2400" b="1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969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7486" y="104926"/>
            <a:ext cx="2251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* Grammar :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88" y="259189"/>
            <a:ext cx="4097553" cy="1048557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973431"/>
              </p:ext>
            </p:extLst>
          </p:nvPr>
        </p:nvGraphicFramePr>
        <p:xfrm>
          <a:off x="1120876" y="1563331"/>
          <a:ext cx="6916994" cy="441655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91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0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57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8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Pronouns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Possessive adjectives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Possessive pronouns</a:t>
                      </a:r>
                      <a:endParaRPr lang="en-US" sz="2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my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mine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8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you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he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your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his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yours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his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2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she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her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hers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85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it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we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its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our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its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ours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31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they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their</a:t>
                      </a:r>
                      <a:endParaRPr lang="en-US" sz="2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theirs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5229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38941"/>
            <a:ext cx="7886700" cy="4351338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74839"/>
            <a:ext cx="627229" cy="68150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913485" y="-1711"/>
            <a:ext cx="7588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Match the sentences with the pictures, paying attention to the underlined part in each sentence.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089391" y="1090670"/>
            <a:ext cx="1812399" cy="1265093"/>
            <a:chOff x="5358734" y="1255386"/>
            <a:chExt cx="1812399" cy="126509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7181" y="1278463"/>
              <a:ext cx="1763952" cy="1242016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Oval 8"/>
            <p:cNvSpPr/>
            <p:nvPr/>
          </p:nvSpPr>
          <p:spPr>
            <a:xfrm>
              <a:off x="5358734" y="1255386"/>
              <a:ext cx="318977" cy="32431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</a:rPr>
                <a:t>a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148597" y="1123694"/>
            <a:ext cx="1654174" cy="1242016"/>
            <a:chOff x="5407182" y="2642994"/>
            <a:chExt cx="1654174" cy="124201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7182" y="2642994"/>
              <a:ext cx="1654174" cy="1242016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2" name="Oval 11"/>
            <p:cNvSpPr/>
            <p:nvPr/>
          </p:nvSpPr>
          <p:spPr>
            <a:xfrm>
              <a:off x="5422891" y="2642994"/>
              <a:ext cx="318977" cy="32431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</a:rPr>
                <a:t>b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089391" y="4614194"/>
            <a:ext cx="1860772" cy="1216008"/>
            <a:chOff x="5358735" y="4015929"/>
            <a:chExt cx="1860772" cy="121600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8809" y="4025128"/>
              <a:ext cx="1860698" cy="1206809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5" name="Oval 14"/>
            <p:cNvSpPr/>
            <p:nvPr/>
          </p:nvSpPr>
          <p:spPr>
            <a:xfrm>
              <a:off x="5358735" y="4015929"/>
              <a:ext cx="318977" cy="32431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</a:rPr>
                <a:t>e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046610" y="2860156"/>
            <a:ext cx="1823122" cy="1242016"/>
            <a:chOff x="5358734" y="1278463"/>
            <a:chExt cx="1823122" cy="124201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396458" y="1278463"/>
              <a:ext cx="1785398" cy="1242016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8" name="Oval 17"/>
            <p:cNvSpPr/>
            <p:nvPr/>
          </p:nvSpPr>
          <p:spPr>
            <a:xfrm>
              <a:off x="5358734" y="1287143"/>
              <a:ext cx="318977" cy="32431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</a:rPr>
                <a:t>c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260976" y="2711749"/>
            <a:ext cx="1374066" cy="1558723"/>
            <a:chOff x="5353282" y="2643101"/>
            <a:chExt cx="1374066" cy="1558723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3282" y="2643101"/>
              <a:ext cx="1374066" cy="1558723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1" name="Oval 20"/>
            <p:cNvSpPr/>
            <p:nvPr/>
          </p:nvSpPr>
          <p:spPr>
            <a:xfrm>
              <a:off x="5369621" y="2654756"/>
              <a:ext cx="318977" cy="32431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</a:rPr>
                <a:t>d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148597" y="4594780"/>
            <a:ext cx="1860772" cy="1235422"/>
            <a:chOff x="5358735" y="4010821"/>
            <a:chExt cx="1860772" cy="1235422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8809" y="4010821"/>
              <a:ext cx="1860698" cy="1235422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4" name="Oval 23"/>
            <p:cNvSpPr/>
            <p:nvPr/>
          </p:nvSpPr>
          <p:spPr>
            <a:xfrm>
              <a:off x="5358735" y="4015929"/>
              <a:ext cx="318977" cy="32431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rgbClr val="002060"/>
                  </a:solidFill>
                </a:rPr>
                <a:t>f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5780" y="892049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0611" y="883396"/>
            <a:ext cx="2536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Sue doesn’t like her new dress.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780" y="178331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0611" y="1774657"/>
            <a:ext cx="2068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Billy is riding his bicycle.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5780" y="2622960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60611" y="2614307"/>
            <a:ext cx="33201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spc="-60" dirty="0"/>
              <a:t>I’ll write my name in red</a:t>
            </a:r>
            <a:r>
              <a:rPr lang="en-US" sz="2400" dirty="0"/>
              <a:t>. Could you write </a:t>
            </a:r>
          </a:p>
          <a:p>
            <a:pPr algn="just"/>
            <a:r>
              <a:rPr lang="en-US" sz="2400" dirty="0"/>
              <a:t>your name in blue?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779" y="3810351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70C0"/>
                </a:solidFill>
              </a:rPr>
              <a:t>4.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0610" y="3801698"/>
            <a:ext cx="2536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The cat is playing with its ball.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778" y="4658047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70C0"/>
                </a:solidFill>
              </a:rPr>
              <a:t>5.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0609" y="4649394"/>
            <a:ext cx="2928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We love our school.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778" y="5290261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70C0"/>
                </a:solidFill>
              </a:rPr>
              <a:t>6.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0609" y="5281608"/>
            <a:ext cx="2536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They are painting their room pink.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869220" y="907166"/>
            <a:ext cx="830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1 - d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909295" y="1885582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2 - f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882343" y="2957255"/>
            <a:ext cx="819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3 - 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54472" y="3874105"/>
            <a:ext cx="830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4 - b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866004" y="4588856"/>
            <a:ext cx="813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5 - a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83970" y="5361756"/>
            <a:ext cx="7938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6 - c</a:t>
            </a:r>
          </a:p>
        </p:txBody>
      </p:sp>
    </p:spTree>
    <p:extLst>
      <p:ext uri="{BB962C8B-B14F-4D97-AF65-F5344CB8AC3E}">
        <p14:creationId xmlns:p14="http://schemas.microsoft.com/office/powerpoint/2010/main" val="244727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1023889" y="6676"/>
            <a:ext cx="63958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adjectives.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3240" y="1029205"/>
            <a:ext cx="8849033" cy="5799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1.  I love cartoons. ............favourite cartoon is Dragon Balls.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2. This book has your name on it. Is it ..................  book?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3.  The lion has three cubs. .............. cubs are playing under a big tree.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4.  Do you know my friend Anna? .................. house is close to the park.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dirty="0"/>
              <a:t>5.  We are from Switzerland. ................. country is famous for chocolate.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/>
              <a:t>6. This is my  younger brother.  ……………..name is Tuan.</a:t>
            </a:r>
            <a:br>
              <a:rPr lang="en-GB" dirty="0"/>
            </a:br>
            <a:endParaRPr lang="en-US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349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5" name="Oval 4"/>
          <p:cNvSpPr/>
          <p:nvPr/>
        </p:nvSpPr>
        <p:spPr>
          <a:xfrm>
            <a:off x="3575431" y="3208884"/>
            <a:ext cx="887573" cy="88757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20462" y="1832825"/>
            <a:ext cx="3908738" cy="3670479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6656" y="285997"/>
            <a:ext cx="4311732" cy="5232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27" tIns="45714" rIns="91427" bIns="45714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BIG WHEEL GAME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248043" y="1960405"/>
            <a:ext cx="3415316" cy="3415316"/>
            <a:chOff x="1664057" y="1470874"/>
            <a:chExt cx="4553755" cy="455375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4057" y="1470874"/>
              <a:ext cx="4553755" cy="455375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 rot="8423036">
              <a:off x="4976048" y="2473402"/>
              <a:ext cx="7249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50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 rot="10800000">
              <a:off x="5489849" y="3441290"/>
              <a:ext cx="7249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13924436">
              <a:off x="5022956" y="4404225"/>
              <a:ext cx="8852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-20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 rot="15260811">
              <a:off x="4195604" y="5024930"/>
              <a:ext cx="7249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60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17460542">
              <a:off x="3201988" y="5040241"/>
              <a:ext cx="7249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05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9555165">
              <a:off x="2324280" y="4445860"/>
              <a:ext cx="8852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latin typeface="Times New Roman" pitchFamily="18" charset="0"/>
                  <a:cs typeface="Times New Roman" pitchFamily="18" charset="0"/>
                </a:rPr>
                <a:t>-15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01338" y="3468022"/>
              <a:ext cx="7249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20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 rot="2072863">
              <a:off x="2290337" y="2386958"/>
              <a:ext cx="7249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30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 rot="3722183">
              <a:off x="3198200" y="1730530"/>
              <a:ext cx="7249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 rot="6338192">
              <a:off x="4207247" y="1745253"/>
              <a:ext cx="724985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40</a:t>
              </a:r>
            </a:p>
          </p:txBody>
        </p:sp>
      </p:grpSp>
      <p:sp>
        <p:nvSpPr>
          <p:cNvPr id="20" name="Isosceles Triangle 19"/>
          <p:cNvSpPr/>
          <p:nvPr/>
        </p:nvSpPr>
        <p:spPr>
          <a:xfrm rot="5400000">
            <a:off x="769829" y="3194508"/>
            <a:ext cx="396026" cy="916325"/>
          </a:xfrm>
          <a:prstGeom prst="triangl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84796" y="809217"/>
            <a:ext cx="2279765" cy="523208"/>
          </a:xfrm>
          <a:prstGeom prst="rect">
            <a:avLst/>
          </a:prstGeom>
          <a:noFill/>
        </p:spPr>
        <p:txBody>
          <a:bodyPr wrap="none" lIns="91427" tIns="45714" rIns="91427" bIns="45714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QUESTIONS</a:t>
            </a:r>
          </a:p>
        </p:txBody>
      </p:sp>
      <p:sp>
        <p:nvSpPr>
          <p:cNvPr id="22" name="Oval 21"/>
          <p:cNvSpPr/>
          <p:nvPr/>
        </p:nvSpPr>
        <p:spPr>
          <a:xfrm>
            <a:off x="2511915" y="3208884"/>
            <a:ext cx="887573" cy="88757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SPIN</a:t>
            </a:r>
          </a:p>
        </p:txBody>
      </p:sp>
      <p:sp>
        <p:nvSpPr>
          <p:cNvPr id="23" name="Heptagon 22">
            <a:hlinkClick r:id="rId4" action="ppaction://hlinksldjump"/>
          </p:cNvPr>
          <p:cNvSpPr/>
          <p:nvPr/>
        </p:nvSpPr>
        <p:spPr>
          <a:xfrm>
            <a:off x="6307455" y="3113183"/>
            <a:ext cx="883356" cy="736599"/>
          </a:xfrm>
          <a:prstGeom prst="heptagon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4" name="Heptagon 23">
            <a:hlinkClick r:id="rId5" action="ppaction://hlinksldjump"/>
          </p:cNvPr>
          <p:cNvSpPr/>
          <p:nvPr/>
        </p:nvSpPr>
        <p:spPr>
          <a:xfrm>
            <a:off x="6307455" y="4077192"/>
            <a:ext cx="883356" cy="736600"/>
          </a:xfrm>
          <a:prstGeom prst="heptagon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5" name="Heptagon 24">
            <a:hlinkClick r:id="rId6" action="ppaction://hlinksldjump"/>
          </p:cNvPr>
          <p:cNvSpPr/>
          <p:nvPr/>
        </p:nvSpPr>
        <p:spPr>
          <a:xfrm>
            <a:off x="7322552" y="4106688"/>
            <a:ext cx="883356" cy="736600"/>
          </a:xfrm>
          <a:prstGeom prst="heptagon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6" name="Heptagon 25">
            <a:hlinkClick r:id="rId7" action="ppaction://hlinksldjump"/>
          </p:cNvPr>
          <p:cNvSpPr/>
          <p:nvPr/>
        </p:nvSpPr>
        <p:spPr>
          <a:xfrm>
            <a:off x="7219316" y="2214720"/>
            <a:ext cx="883356" cy="736600"/>
          </a:xfrm>
          <a:prstGeom prst="heptagon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" name="Heptagon 26">
            <a:hlinkClick r:id="rId8" action="ppaction://hlinksldjump"/>
          </p:cNvPr>
          <p:cNvSpPr/>
          <p:nvPr/>
        </p:nvSpPr>
        <p:spPr>
          <a:xfrm>
            <a:off x="6248400" y="2214720"/>
            <a:ext cx="883356" cy="736600"/>
          </a:xfrm>
          <a:prstGeom prst="heptagon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8" name="Heptagon 27">
            <a:hlinkClick r:id="rId9" action="ppaction://hlinksldjump"/>
          </p:cNvPr>
          <p:cNvSpPr/>
          <p:nvPr/>
        </p:nvSpPr>
        <p:spPr>
          <a:xfrm>
            <a:off x="7293056" y="3113183"/>
            <a:ext cx="883356" cy="736600"/>
          </a:xfrm>
          <a:prstGeom prst="heptagon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9" name="5-Point Star 28">
            <a:hlinkClick r:id="rId10" action="ppaction://hlinksldjump"/>
          </p:cNvPr>
          <p:cNvSpPr/>
          <p:nvPr/>
        </p:nvSpPr>
        <p:spPr>
          <a:xfrm>
            <a:off x="6975194" y="6172200"/>
            <a:ext cx="685800" cy="533400"/>
          </a:xfrm>
          <a:prstGeom prst="star5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3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bldLvl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1023889" y="6676"/>
            <a:ext cx="63958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adjectives.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200084" y="1492186"/>
            <a:ext cx="79666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1.  I love cartoons. ...............favourite cartoon is Dragon Balls.</a:t>
            </a:r>
          </a:p>
        </p:txBody>
      </p:sp>
      <p:sp>
        <p:nvSpPr>
          <p:cNvPr id="8" name="Rectangle 7"/>
          <p:cNvSpPr/>
          <p:nvPr/>
        </p:nvSpPr>
        <p:spPr>
          <a:xfrm>
            <a:off x="3447590" y="1400210"/>
            <a:ext cx="923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My </a:t>
            </a:r>
          </a:p>
        </p:txBody>
      </p:sp>
      <p:sp>
        <p:nvSpPr>
          <p:cNvPr id="9" name="Action Button: Home 8">
            <a:hlinkClick r:id="rId4" action="ppaction://hlinksldjump" highlightClick="1"/>
          </p:cNvPr>
          <p:cNvSpPr/>
          <p:nvPr/>
        </p:nvSpPr>
        <p:spPr>
          <a:xfrm>
            <a:off x="2367117" y="6238568"/>
            <a:ext cx="545690" cy="47194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3242" y="1361664"/>
            <a:ext cx="88342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2. This book has your name on it. Is it .............book?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1023889" y="6676"/>
            <a:ext cx="63958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the correct possessive adjectives.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6423531" y="1271592"/>
            <a:ext cx="9609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your</a:t>
            </a:r>
          </a:p>
        </p:txBody>
      </p:sp>
      <p:sp>
        <p:nvSpPr>
          <p:cNvPr id="9" name="Action Button: Home 8">
            <a:hlinkClick r:id="rId4" action="ppaction://hlinksldjump" highlightClick="1"/>
          </p:cNvPr>
          <p:cNvSpPr/>
          <p:nvPr/>
        </p:nvSpPr>
        <p:spPr>
          <a:xfrm>
            <a:off x="2367117" y="6238568"/>
            <a:ext cx="545690" cy="47194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1153</TotalTime>
  <Words>1067</Words>
  <Application>Microsoft Office PowerPoint</Application>
  <PresentationFormat>On-screen Show (4:3)</PresentationFormat>
  <Paragraphs>259</Paragraphs>
  <Slides>24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.VnArabia</vt:lpstr>
      <vt:lpstr>.VnBahamasB</vt:lpstr>
      <vt:lpstr>.VnBodoni</vt:lpstr>
      <vt:lpstr>Arial</vt:lpstr>
      <vt:lpstr>Calibri</vt:lpstr>
      <vt:lpstr>Calibri Light</vt:lpstr>
      <vt:lpstr>Comic Sans MS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 CHAU</dc:creator>
  <cp:lastModifiedBy>HP</cp:lastModifiedBy>
  <cp:revision>82</cp:revision>
  <dcterms:created xsi:type="dcterms:W3CDTF">2020-12-09T02:04:09Z</dcterms:created>
  <dcterms:modified xsi:type="dcterms:W3CDTF">2024-02-23T01:18:15Z</dcterms:modified>
</cp:coreProperties>
</file>