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1"/>
  </p:notesMasterIdLst>
  <p:sldIdLst>
    <p:sldId id="269" r:id="rId4"/>
    <p:sldId id="262" r:id="rId5"/>
    <p:sldId id="259" r:id="rId6"/>
    <p:sldId id="271" r:id="rId7"/>
    <p:sldId id="264" r:id="rId8"/>
    <p:sldId id="267" r:id="rId9"/>
    <p:sldId id="280" r:id="rId10"/>
    <p:sldId id="266" r:id="rId11"/>
    <p:sldId id="281" r:id="rId12"/>
    <p:sldId id="268" r:id="rId13"/>
    <p:sldId id="276" r:id="rId14"/>
    <p:sldId id="277" r:id="rId15"/>
    <p:sldId id="278" r:id="rId16"/>
    <p:sldId id="279"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858" y="72"/>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2C7253-8713-46E8-8BE6-74C077CDE05F}" type="datetimeFigureOut">
              <a:rPr lang="en-US" smtClean="0"/>
              <a:t>3/31/2023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1A5B4A-A09F-409B-B90A-7FB93E80C02A}" type="slidenum">
              <a:rPr lang="en-US" smtClean="0"/>
              <a:t>‹#›</a:t>
            </a:fld>
            <a:endParaRPr lang="en-US"/>
          </a:p>
        </p:txBody>
      </p:sp>
    </p:spTree>
    <p:extLst>
      <p:ext uri="{BB962C8B-B14F-4D97-AF65-F5344CB8AC3E}">
        <p14:creationId xmlns:p14="http://schemas.microsoft.com/office/powerpoint/2010/main" val="2972775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1A5B4A-A09F-409B-B90A-7FB93E80C02A}" type="slidenum">
              <a:rPr lang="en-US" smtClean="0"/>
              <a:t>6</a:t>
            </a:fld>
            <a:endParaRPr lang="en-US"/>
          </a:p>
        </p:txBody>
      </p:sp>
    </p:spTree>
    <p:extLst>
      <p:ext uri="{BB962C8B-B14F-4D97-AF65-F5344CB8AC3E}">
        <p14:creationId xmlns:p14="http://schemas.microsoft.com/office/powerpoint/2010/main" val="2703558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8B90A4-1DD2-49D1-AC34-7100096B8B09}"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414783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8B90A4-1DD2-49D1-AC34-7100096B8B09}"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3329976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8B90A4-1DD2-49D1-AC34-7100096B8B09}"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3469115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7A0D95B-2858-4A6E-8642-B640B687BF26}" type="slidenum">
              <a:rPr lang="en-US" altLang="en-US"/>
              <a:pPr>
                <a:defRPr/>
              </a:pPr>
              <a:t>‹#›</a:t>
            </a:fld>
            <a:endParaRPr lang="en-US" altLang="en-US"/>
          </a:p>
        </p:txBody>
      </p:sp>
    </p:spTree>
    <p:extLst>
      <p:ext uri="{BB962C8B-B14F-4D97-AF65-F5344CB8AC3E}">
        <p14:creationId xmlns:p14="http://schemas.microsoft.com/office/powerpoint/2010/main" val="918969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C646D1DD-CAF6-4F87-91B3-02FB8E52BF10}" type="slidenum">
              <a:rPr lang="en-US" altLang="en-US"/>
              <a:pPr>
                <a:defRPr/>
              </a:pPr>
              <a:t>‹#›</a:t>
            </a:fld>
            <a:endParaRPr lang="en-US" altLang="en-US"/>
          </a:p>
        </p:txBody>
      </p:sp>
    </p:spTree>
    <p:extLst>
      <p:ext uri="{BB962C8B-B14F-4D97-AF65-F5344CB8AC3E}">
        <p14:creationId xmlns:p14="http://schemas.microsoft.com/office/powerpoint/2010/main" val="2930031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D8F57EC-857E-4310-929B-17AD2618F906}" type="slidenum">
              <a:rPr lang="en-US" altLang="en-US"/>
              <a:pPr>
                <a:defRPr/>
              </a:pPr>
              <a:t>‹#›</a:t>
            </a:fld>
            <a:endParaRPr lang="en-US" altLang="en-US"/>
          </a:p>
        </p:txBody>
      </p:sp>
    </p:spTree>
    <p:extLst>
      <p:ext uri="{BB962C8B-B14F-4D97-AF65-F5344CB8AC3E}">
        <p14:creationId xmlns:p14="http://schemas.microsoft.com/office/powerpoint/2010/main" val="2002468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CA7970D9-F3A5-4949-B52E-27553BE36993}" type="slidenum">
              <a:rPr lang="en-US" altLang="en-US"/>
              <a:pPr>
                <a:defRPr/>
              </a:pPr>
              <a:t>‹#›</a:t>
            </a:fld>
            <a:endParaRPr lang="en-US" altLang="en-US"/>
          </a:p>
        </p:txBody>
      </p:sp>
    </p:spTree>
    <p:extLst>
      <p:ext uri="{BB962C8B-B14F-4D97-AF65-F5344CB8AC3E}">
        <p14:creationId xmlns:p14="http://schemas.microsoft.com/office/powerpoint/2010/main" val="3798764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4A37B59E-7E43-4CD3-96C6-F21E5854F1C8}" type="slidenum">
              <a:rPr lang="en-US" altLang="en-US"/>
              <a:pPr>
                <a:defRPr/>
              </a:pPr>
              <a:t>‹#›</a:t>
            </a:fld>
            <a:endParaRPr lang="en-US" altLang="en-US"/>
          </a:p>
        </p:txBody>
      </p:sp>
    </p:spTree>
    <p:extLst>
      <p:ext uri="{BB962C8B-B14F-4D97-AF65-F5344CB8AC3E}">
        <p14:creationId xmlns:p14="http://schemas.microsoft.com/office/powerpoint/2010/main" val="13561418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7723F94A-1058-47A1-8CC2-67297A3EBA34}" type="slidenum">
              <a:rPr lang="en-US" altLang="en-US"/>
              <a:pPr>
                <a:defRPr/>
              </a:pPr>
              <a:t>‹#›</a:t>
            </a:fld>
            <a:endParaRPr lang="en-US" altLang="en-US"/>
          </a:p>
        </p:txBody>
      </p:sp>
    </p:spTree>
    <p:extLst>
      <p:ext uri="{BB962C8B-B14F-4D97-AF65-F5344CB8AC3E}">
        <p14:creationId xmlns:p14="http://schemas.microsoft.com/office/powerpoint/2010/main" val="30272027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44BC0E5-CD96-4D93-A735-AE95426382A2}" type="slidenum">
              <a:rPr lang="en-US" altLang="en-US"/>
              <a:pPr>
                <a:defRPr/>
              </a:pPr>
              <a:t>‹#›</a:t>
            </a:fld>
            <a:endParaRPr lang="en-US" altLang="en-US"/>
          </a:p>
        </p:txBody>
      </p:sp>
    </p:spTree>
    <p:extLst>
      <p:ext uri="{BB962C8B-B14F-4D97-AF65-F5344CB8AC3E}">
        <p14:creationId xmlns:p14="http://schemas.microsoft.com/office/powerpoint/2010/main" val="5366930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676D9E1-6309-4CD2-8A33-08D4E821E821}" type="slidenum">
              <a:rPr lang="en-US" altLang="en-US"/>
              <a:pPr>
                <a:defRPr/>
              </a:pPr>
              <a:t>‹#›</a:t>
            </a:fld>
            <a:endParaRPr lang="en-US" altLang="en-US"/>
          </a:p>
        </p:txBody>
      </p:sp>
    </p:spTree>
    <p:extLst>
      <p:ext uri="{BB962C8B-B14F-4D97-AF65-F5344CB8AC3E}">
        <p14:creationId xmlns:p14="http://schemas.microsoft.com/office/powerpoint/2010/main" val="1283461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8B90A4-1DD2-49D1-AC34-7100096B8B09}"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42812166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44366CC-7878-4A67-8780-32DE247C0807}" type="slidenum">
              <a:rPr lang="en-US" altLang="en-US"/>
              <a:pPr>
                <a:defRPr/>
              </a:pPr>
              <a:t>‹#›</a:t>
            </a:fld>
            <a:endParaRPr lang="en-US" altLang="en-US"/>
          </a:p>
        </p:txBody>
      </p:sp>
    </p:spTree>
    <p:extLst>
      <p:ext uri="{BB962C8B-B14F-4D97-AF65-F5344CB8AC3E}">
        <p14:creationId xmlns:p14="http://schemas.microsoft.com/office/powerpoint/2010/main" val="14693509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78F9B41-954F-4CE4-812A-BE701EAF101A}" type="slidenum">
              <a:rPr lang="en-US" altLang="en-US"/>
              <a:pPr>
                <a:defRPr/>
              </a:pPr>
              <a:t>‹#›</a:t>
            </a:fld>
            <a:endParaRPr lang="en-US" altLang="en-US"/>
          </a:p>
        </p:txBody>
      </p:sp>
    </p:spTree>
    <p:extLst>
      <p:ext uri="{BB962C8B-B14F-4D97-AF65-F5344CB8AC3E}">
        <p14:creationId xmlns:p14="http://schemas.microsoft.com/office/powerpoint/2010/main" val="3775637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5388E85-6DCE-44AE-8BEA-0BE9FC96DABD}" type="slidenum">
              <a:rPr lang="en-US" altLang="en-US"/>
              <a:pPr>
                <a:defRPr/>
              </a:pPr>
              <a:t>‹#›</a:t>
            </a:fld>
            <a:endParaRPr lang="en-US" altLang="en-US"/>
          </a:p>
        </p:txBody>
      </p:sp>
    </p:spTree>
    <p:extLst>
      <p:ext uri="{BB962C8B-B14F-4D97-AF65-F5344CB8AC3E}">
        <p14:creationId xmlns:p14="http://schemas.microsoft.com/office/powerpoint/2010/main" val="9755541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77240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86158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45559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34381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77972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8962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9823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8B90A4-1DD2-49D1-AC34-7100096B8B09}" type="datetimeFigureOut">
              <a:rPr lang="en-US" smtClean="0"/>
              <a:t>3/31/2023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31073594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61550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08135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87083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8233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8B90A4-1DD2-49D1-AC34-7100096B8B09}" type="datetimeFigureOut">
              <a:rPr lang="en-US" smtClean="0"/>
              <a:t>3/31/2023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3087266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8B90A4-1DD2-49D1-AC34-7100096B8B09}" type="datetimeFigureOut">
              <a:rPr lang="en-US" smtClean="0"/>
              <a:t>3/31/2023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155836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8B90A4-1DD2-49D1-AC34-7100096B8B09}" type="datetimeFigureOut">
              <a:rPr lang="en-US" smtClean="0"/>
              <a:t>3/31/2023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1061019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8B90A4-1DD2-49D1-AC34-7100096B8B09}" type="datetimeFigureOut">
              <a:rPr lang="en-US" smtClean="0"/>
              <a:t>3/31/2023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1184607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8B90A4-1DD2-49D1-AC34-7100096B8B09}" type="datetimeFigureOut">
              <a:rPr lang="en-US" smtClean="0"/>
              <a:t>3/31/2023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26703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8B90A4-1DD2-49D1-AC34-7100096B8B09}" type="datetimeFigureOut">
              <a:rPr lang="en-US" smtClean="0"/>
              <a:t>3/31/2023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ED6912-34DA-4139-9E9A-6413D82E1C0A}" type="slidenum">
              <a:rPr lang="en-US" smtClean="0"/>
              <a:t>‹#›</a:t>
            </a:fld>
            <a:endParaRPr lang="en-US"/>
          </a:p>
        </p:txBody>
      </p:sp>
    </p:spTree>
    <p:extLst>
      <p:ext uri="{BB962C8B-B14F-4D97-AF65-F5344CB8AC3E}">
        <p14:creationId xmlns:p14="http://schemas.microsoft.com/office/powerpoint/2010/main" val="1773664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8B90A4-1DD2-49D1-AC34-7100096B8B09}" type="datetimeFigureOut">
              <a:rPr lang="en-US" smtClean="0"/>
              <a:t>3/31/2023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ED6912-34DA-4139-9E9A-6413D82E1C0A}" type="slidenum">
              <a:rPr lang="en-US" smtClean="0"/>
              <a:t>‹#›</a:t>
            </a:fld>
            <a:endParaRPr lang="en-US"/>
          </a:p>
        </p:txBody>
      </p:sp>
    </p:spTree>
    <p:extLst>
      <p:ext uri="{BB962C8B-B14F-4D97-AF65-F5344CB8AC3E}">
        <p14:creationId xmlns:p14="http://schemas.microsoft.com/office/powerpoint/2010/main" val="3142593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smtClean="0"/>
              <a:t>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defRPr sz="1200">
                <a:solidFill>
                  <a:schemeClr val="tx1">
                    <a:tint val="75000"/>
                  </a:schemeClr>
                </a:solidFill>
                <a:cs typeface="Arial" panose="020B0604020202020204" pitchFamily="34" charset="0"/>
              </a:defRPr>
            </a:lvl1pPr>
          </a:lstStyle>
          <a:p>
            <a:pPr fontAlgn="base">
              <a:spcBef>
                <a:spcPct val="0"/>
              </a:spcBef>
              <a:spcAft>
                <a:spcPct val="0"/>
              </a:spcAft>
              <a:defRPr/>
            </a:pPr>
            <a:endParaRPr lang="en-US">
              <a:solidFill>
                <a:prstClr val="black">
                  <a:tint val="75000"/>
                </a:prstClr>
              </a:solidFill>
              <a:latin typeface="Verdana" panose="020B0604030504040204"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200">
                <a:solidFill>
                  <a:schemeClr val="tx1">
                    <a:tint val="75000"/>
                  </a:schemeClr>
                </a:solidFill>
                <a:cs typeface="Arial" panose="020B0604020202020204" pitchFamily="34" charset="0"/>
              </a:defRPr>
            </a:lvl1pPr>
          </a:lstStyle>
          <a:p>
            <a:pPr fontAlgn="base">
              <a:spcBef>
                <a:spcPct val="0"/>
              </a:spcBef>
              <a:spcAft>
                <a:spcPct val="0"/>
              </a:spcAft>
              <a:defRPr/>
            </a:pPr>
            <a:endParaRPr lang="en-US">
              <a:solidFill>
                <a:prstClr val="black">
                  <a:tint val="75000"/>
                </a:prstClr>
              </a:solidFill>
              <a:latin typeface="Verdana" panose="020B0604030504040204"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fontAlgn="base">
              <a:spcBef>
                <a:spcPct val="0"/>
              </a:spcBef>
              <a:spcAft>
                <a:spcPct val="0"/>
              </a:spcAft>
              <a:defRPr/>
            </a:pPr>
            <a:fld id="{F0EB65B9-3723-4454-A427-98242F72191D}" type="slidenum">
              <a:rPr lang="en-US" altLang="en-US">
                <a:latin typeface="Verdana" panose="020B0604030504040204" pitchFamily="34" charset="0"/>
                <a:cs typeface="Arial" panose="020B0604020202020204" pitchFamily="34" charset="0"/>
              </a:rPr>
              <a:pPr fontAlgn="base">
                <a:spcBef>
                  <a:spcPct val="0"/>
                </a:spcBef>
                <a:spcAft>
                  <a:spcPct val="0"/>
                </a:spcAft>
                <a:defRPr/>
              </a:pPr>
              <a:t>‹#›</a:t>
            </a:fld>
            <a:endParaRPr lang="en-US" altLang="en-US">
              <a:latin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5849393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solidFill>
                  <a:prstClr val="black">
                    <a:tint val="75000"/>
                  </a:prstClr>
                </a:solidFill>
              </a:rPr>
              <a:pPr/>
              <a:t>3/31/2023</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46105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hyperlink" Target="q&#250;y%206a.ppt" TargetMode="Externa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ct val="0"/>
              </a:spcBef>
              <a:buFontTx/>
              <a:buNone/>
            </a:pPr>
            <a:fld id="{02867D3F-5C04-454B-8A8B-DCCE53078988}" type="slidenum">
              <a:rPr lang="en-US" altLang="en-US" sz="1400">
                <a:solidFill>
                  <a:srgbClr val="000000"/>
                </a:solidFill>
                <a:latin typeface="Arial" panose="020B0604020202020204" pitchFamily="34" charset="0"/>
              </a:rPr>
              <a:pPr>
                <a:spcBef>
                  <a:spcPct val="0"/>
                </a:spcBef>
                <a:buFontTx/>
                <a:buNone/>
              </a:pPr>
              <a:t>1</a:t>
            </a:fld>
            <a:endParaRPr lang="en-US" altLang="en-US" sz="1400">
              <a:solidFill>
                <a:srgbClr val="000000"/>
              </a:solidFill>
              <a:latin typeface="Arial" panose="020B0604020202020204" pitchFamily="34" charset="0"/>
            </a:endParaRPr>
          </a:p>
        </p:txBody>
      </p:sp>
      <p:pic>
        <p:nvPicPr>
          <p:cNvPr id="19459" name="Picture 2" descr="Hình ảnh có li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71" y="11663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987824" y="3013501"/>
            <a:ext cx="4212672" cy="830997"/>
          </a:xfrm>
          <a:prstGeom prst="rect">
            <a:avLst/>
          </a:prstGeom>
          <a:solidFill>
            <a:srgbClr val="FFFF00"/>
          </a:solidFill>
        </p:spPr>
        <p:txBody>
          <a:bodyPr wrap="square" rtlCol="0">
            <a:spAutoFit/>
          </a:bodyPr>
          <a:lstStyle/>
          <a:p>
            <a:pPr eaLnBrk="0" fontAlgn="base" hangingPunct="0">
              <a:spcBef>
                <a:spcPct val="0"/>
              </a:spcBef>
              <a:spcAft>
                <a:spcPct val="0"/>
              </a:spcAft>
            </a:pPr>
            <a:r>
              <a:rPr lang="en-US" sz="4800" dirty="0" smtClean="0">
                <a:solidFill>
                  <a:prstClr val="white"/>
                </a:solidFill>
                <a:latin typeface="Verdana" panose="020B0604030504040204" pitchFamily="34" charset="0"/>
                <a:cs typeface="Arial" panose="020B0604020202020204" pitchFamily="34" charset="0"/>
              </a:rPr>
              <a:t> </a:t>
            </a:r>
            <a:r>
              <a:rPr lang="en-US" sz="3600" b="1" dirty="0" smtClean="0">
                <a:solidFill>
                  <a:srgbClr val="FF0000"/>
                </a:solidFill>
                <a:latin typeface="Times New Roman" panose="02020603050405020304" pitchFamily="18" charset="0"/>
                <a:cs typeface="Times New Roman" panose="02020603050405020304" pitchFamily="18" charset="0"/>
              </a:rPr>
              <a:t>Lesson 5: Skills 1    </a:t>
            </a:r>
          </a:p>
        </p:txBody>
      </p:sp>
      <p:sp>
        <p:nvSpPr>
          <p:cNvPr id="6" name="Text Box 4"/>
          <p:cNvSpPr txBox="1">
            <a:spLocks noChangeArrowheads="1"/>
          </p:cNvSpPr>
          <p:nvPr/>
        </p:nvSpPr>
        <p:spPr bwMode="auto">
          <a:xfrm>
            <a:off x="812041" y="2206481"/>
            <a:ext cx="75199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eaLnBrk="0" fontAlgn="base" hangingPunct="0">
              <a:spcBef>
                <a:spcPct val="50000"/>
              </a:spcBef>
              <a:spcAft>
                <a:spcPct val="0"/>
              </a:spcAft>
              <a:buFontTx/>
              <a:buNone/>
            </a:pPr>
            <a:r>
              <a:rPr lang="en-US" altLang="en-US" b="1" dirty="0" smtClean="0">
                <a:solidFill>
                  <a:srgbClr val="000000"/>
                </a:solidFill>
                <a:latin typeface="Times New Roman" panose="02020603050405020304" pitchFamily="18" charset="0"/>
                <a:cs typeface="Times New Roman" panose="02020603050405020304" pitchFamily="18" charset="0"/>
              </a:rPr>
              <a:t>Unit 10: </a:t>
            </a:r>
            <a:r>
              <a:rPr lang="en-US" altLang="en-US" b="1" dirty="0" smtClean="0">
                <a:solidFill>
                  <a:srgbClr val="FF0000"/>
                </a:solidFill>
                <a:latin typeface="Times New Roman" panose="02020603050405020304" pitchFamily="18" charset="0"/>
                <a:cs typeface="Times New Roman" panose="02020603050405020304" pitchFamily="18" charset="0"/>
              </a:rPr>
              <a:t>OUR HOUSE IN THE FUTURE</a:t>
            </a:r>
          </a:p>
        </p:txBody>
      </p:sp>
    </p:spTree>
    <p:extLst>
      <p:ext uri="{BB962C8B-B14F-4D97-AF65-F5344CB8AC3E}">
        <p14:creationId xmlns:p14="http://schemas.microsoft.com/office/powerpoint/2010/main" val="365159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123651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04779"/>
            <a:ext cx="587409" cy="621628"/>
          </a:xfrm>
          <a:prstGeom prst="rect">
            <a:avLst/>
          </a:prstGeom>
        </p:spPr>
      </p:pic>
      <p:sp>
        <p:nvSpPr>
          <p:cNvPr id="8" name="TextBox 7"/>
          <p:cNvSpPr txBox="1"/>
          <p:nvPr/>
        </p:nvSpPr>
        <p:spPr>
          <a:xfrm>
            <a:off x="805981" y="58794"/>
            <a:ext cx="8223730" cy="892552"/>
          </a:xfrm>
          <a:prstGeom prst="rect">
            <a:avLst/>
          </a:prstGeom>
          <a:noFill/>
        </p:spPr>
        <p:txBody>
          <a:bodyPr wrap="square" rtlCol="0">
            <a:spAutoFit/>
          </a:bodyPr>
          <a:lstStyle/>
          <a:p>
            <a:r>
              <a:rPr lang="en-US" sz="2500" b="1">
                <a:effectLst>
                  <a:glow rad="88900">
                    <a:schemeClr val="bg1"/>
                  </a:glow>
                </a:effectLst>
                <a:latin typeface="Arial" panose="020B0604020202020204" pitchFamily="34" charset="0"/>
                <a:cs typeface="Arial" panose="020B0604020202020204" pitchFamily="34" charset="0"/>
              </a:rPr>
              <a:t>Read the text again and circle the option (A, B, or C) to complete the sentences.</a:t>
            </a:r>
          </a:p>
        </p:txBody>
      </p:sp>
      <p:grpSp>
        <p:nvGrpSpPr>
          <p:cNvPr id="38" name="Group 37"/>
          <p:cNvGrpSpPr/>
          <p:nvPr/>
        </p:nvGrpSpPr>
        <p:grpSpPr>
          <a:xfrm>
            <a:off x="709125" y="2262134"/>
            <a:ext cx="2800930" cy="461665"/>
            <a:chOff x="1230086" y="1785257"/>
            <a:chExt cx="2800930" cy="461665"/>
          </a:xfrm>
        </p:grpSpPr>
        <p:sp>
          <p:nvSpPr>
            <p:cNvPr id="39" name="TextBox 38"/>
            <p:cNvSpPr txBox="1"/>
            <p:nvPr/>
          </p:nvSpPr>
          <p:spPr>
            <a:xfrm>
              <a:off x="1230086" y="1785257"/>
              <a:ext cx="566057" cy="461665"/>
            </a:xfrm>
            <a:prstGeom prst="rect">
              <a:avLst/>
            </a:prstGeom>
            <a:noFill/>
          </p:spPr>
          <p:txBody>
            <a:bodyPr wrap="square" rtlCol="0">
              <a:spAutoFit/>
            </a:bodyPr>
            <a:lstStyle/>
            <a:p>
              <a:pPr algn="ctr"/>
              <a:r>
                <a:rPr lang="en-US" sz="2400" dirty="0">
                  <a:solidFill>
                    <a:srgbClr val="0070C0"/>
                  </a:solidFill>
                </a:rPr>
                <a:t>A.</a:t>
              </a:r>
            </a:p>
          </p:txBody>
        </p:sp>
        <p:sp>
          <p:nvSpPr>
            <p:cNvPr id="40" name="TextBox 39"/>
            <p:cNvSpPr txBox="1"/>
            <p:nvPr/>
          </p:nvSpPr>
          <p:spPr>
            <a:xfrm>
              <a:off x="1611086" y="1785257"/>
              <a:ext cx="2419930" cy="461665"/>
            </a:xfrm>
            <a:prstGeom prst="rect">
              <a:avLst/>
            </a:prstGeom>
            <a:noFill/>
          </p:spPr>
          <p:txBody>
            <a:bodyPr wrap="square" rtlCol="0">
              <a:spAutoFit/>
            </a:bodyPr>
            <a:lstStyle/>
            <a:p>
              <a:r>
                <a:rPr lang="en-US" sz="2400"/>
                <a:t>in the mountains</a:t>
              </a:r>
            </a:p>
          </p:txBody>
        </p:sp>
      </p:grpSp>
      <p:grpSp>
        <p:nvGrpSpPr>
          <p:cNvPr id="41" name="Group 40"/>
          <p:cNvGrpSpPr/>
          <p:nvPr/>
        </p:nvGrpSpPr>
        <p:grpSpPr>
          <a:xfrm>
            <a:off x="3441906" y="2255796"/>
            <a:ext cx="2234873" cy="461665"/>
            <a:chOff x="1230086" y="1785257"/>
            <a:chExt cx="2234873" cy="461665"/>
          </a:xfrm>
        </p:grpSpPr>
        <p:sp>
          <p:nvSpPr>
            <p:cNvPr id="42" name="TextBox 41"/>
            <p:cNvSpPr txBox="1"/>
            <p:nvPr/>
          </p:nvSpPr>
          <p:spPr>
            <a:xfrm>
              <a:off x="1230086" y="1785257"/>
              <a:ext cx="566057" cy="461665"/>
            </a:xfrm>
            <a:prstGeom prst="rect">
              <a:avLst/>
            </a:prstGeom>
            <a:noFill/>
          </p:spPr>
          <p:txBody>
            <a:bodyPr wrap="square" rtlCol="0">
              <a:spAutoFit/>
            </a:bodyPr>
            <a:lstStyle/>
            <a:p>
              <a:pPr algn="ctr"/>
              <a:r>
                <a:rPr lang="en-US" sz="2400" dirty="0"/>
                <a:t>B.</a:t>
              </a:r>
            </a:p>
          </p:txBody>
        </p:sp>
        <p:sp>
          <p:nvSpPr>
            <p:cNvPr id="43" name="TextBox 42"/>
            <p:cNvSpPr txBox="1"/>
            <p:nvPr/>
          </p:nvSpPr>
          <p:spPr>
            <a:xfrm>
              <a:off x="1611086" y="1785257"/>
              <a:ext cx="1853873" cy="461665"/>
            </a:xfrm>
            <a:prstGeom prst="rect">
              <a:avLst/>
            </a:prstGeom>
            <a:noFill/>
          </p:spPr>
          <p:txBody>
            <a:bodyPr wrap="square" rtlCol="0">
              <a:spAutoFit/>
            </a:bodyPr>
            <a:lstStyle/>
            <a:p>
              <a:r>
                <a:rPr lang="en-US" sz="2400"/>
                <a:t>on an island</a:t>
              </a:r>
            </a:p>
          </p:txBody>
        </p:sp>
      </p:grpSp>
      <p:grpSp>
        <p:nvGrpSpPr>
          <p:cNvPr id="44" name="Group 43"/>
          <p:cNvGrpSpPr/>
          <p:nvPr/>
        </p:nvGrpSpPr>
        <p:grpSpPr>
          <a:xfrm>
            <a:off x="5976160" y="2275183"/>
            <a:ext cx="2371692" cy="461665"/>
            <a:chOff x="1230086" y="1785257"/>
            <a:chExt cx="2371692" cy="461665"/>
          </a:xfrm>
        </p:grpSpPr>
        <p:sp>
          <p:nvSpPr>
            <p:cNvPr id="45" name="TextBox 44"/>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46" name="TextBox 45"/>
            <p:cNvSpPr txBox="1"/>
            <p:nvPr/>
          </p:nvSpPr>
          <p:spPr>
            <a:xfrm>
              <a:off x="1611086" y="1785257"/>
              <a:ext cx="1990692" cy="461665"/>
            </a:xfrm>
            <a:prstGeom prst="rect">
              <a:avLst/>
            </a:prstGeom>
            <a:noFill/>
          </p:spPr>
          <p:txBody>
            <a:bodyPr wrap="square" rtlCol="0">
              <a:spAutoFit/>
            </a:bodyPr>
            <a:lstStyle/>
            <a:p>
              <a:r>
                <a:rPr lang="en-US" sz="2400"/>
                <a:t>on the Moon</a:t>
              </a:r>
            </a:p>
          </p:txBody>
        </p:sp>
      </p:grpSp>
      <p:grpSp>
        <p:nvGrpSpPr>
          <p:cNvPr id="47" name="Group 46"/>
          <p:cNvGrpSpPr/>
          <p:nvPr/>
        </p:nvGrpSpPr>
        <p:grpSpPr>
          <a:xfrm>
            <a:off x="552603" y="2916776"/>
            <a:ext cx="8372059" cy="461665"/>
            <a:chOff x="-59760" y="2142097"/>
            <a:chExt cx="8372059" cy="461665"/>
          </a:xfrm>
        </p:grpSpPr>
        <p:sp>
          <p:nvSpPr>
            <p:cNvPr id="48" name="TextBox 47"/>
            <p:cNvSpPr txBox="1"/>
            <p:nvPr/>
          </p:nvSpPr>
          <p:spPr>
            <a:xfrm>
              <a:off x="-59760" y="2142097"/>
              <a:ext cx="474830" cy="461665"/>
            </a:xfrm>
            <a:prstGeom prst="rect">
              <a:avLst/>
            </a:prstGeom>
            <a:noFill/>
          </p:spPr>
          <p:txBody>
            <a:bodyPr wrap="square" rtlCol="0">
              <a:spAutoFit/>
            </a:bodyPr>
            <a:lstStyle/>
            <a:p>
              <a:r>
                <a:rPr lang="en-US" sz="2400" b="1">
                  <a:solidFill>
                    <a:srgbClr val="0070C0"/>
                  </a:solidFill>
                </a:rPr>
                <a:t>2.</a:t>
              </a:r>
            </a:p>
          </p:txBody>
        </p:sp>
        <p:sp>
          <p:nvSpPr>
            <p:cNvPr id="49" name="TextBox 48"/>
            <p:cNvSpPr txBox="1"/>
            <p:nvPr/>
          </p:nvSpPr>
          <p:spPr>
            <a:xfrm>
              <a:off x="337952" y="2142097"/>
              <a:ext cx="7974347" cy="461665"/>
            </a:xfrm>
            <a:prstGeom prst="rect">
              <a:avLst/>
            </a:prstGeom>
            <a:noFill/>
          </p:spPr>
          <p:txBody>
            <a:bodyPr wrap="square" rtlCol="0">
              <a:spAutoFit/>
            </a:bodyPr>
            <a:lstStyle/>
            <a:p>
              <a:r>
                <a:rPr lang="en-US" sz="2400"/>
                <a:t>There will be a _______ in front of the house.</a:t>
              </a:r>
            </a:p>
          </p:txBody>
        </p:sp>
      </p:grpSp>
      <p:grpSp>
        <p:nvGrpSpPr>
          <p:cNvPr id="50" name="Group 49"/>
          <p:cNvGrpSpPr/>
          <p:nvPr/>
        </p:nvGrpSpPr>
        <p:grpSpPr>
          <a:xfrm>
            <a:off x="720012" y="3394834"/>
            <a:ext cx="1796143" cy="461665"/>
            <a:chOff x="1230086" y="1785257"/>
            <a:chExt cx="1796143" cy="461665"/>
          </a:xfrm>
        </p:grpSpPr>
        <p:sp>
          <p:nvSpPr>
            <p:cNvPr id="51" name="TextBox 50"/>
            <p:cNvSpPr txBox="1"/>
            <p:nvPr/>
          </p:nvSpPr>
          <p:spPr>
            <a:xfrm>
              <a:off x="1230086" y="1785257"/>
              <a:ext cx="566057" cy="461665"/>
            </a:xfrm>
            <a:prstGeom prst="rect">
              <a:avLst/>
            </a:prstGeom>
            <a:noFill/>
          </p:spPr>
          <p:txBody>
            <a:bodyPr wrap="square" rtlCol="0">
              <a:spAutoFit/>
            </a:bodyPr>
            <a:lstStyle/>
            <a:p>
              <a:pPr algn="ctr"/>
              <a:r>
                <a:rPr lang="en-US" sz="2400" dirty="0">
                  <a:solidFill>
                    <a:srgbClr val="0070C0"/>
                  </a:solidFill>
                </a:rPr>
                <a:t>A.</a:t>
              </a:r>
            </a:p>
          </p:txBody>
        </p:sp>
        <p:sp>
          <p:nvSpPr>
            <p:cNvPr id="52" name="TextBox 51"/>
            <p:cNvSpPr txBox="1"/>
            <p:nvPr/>
          </p:nvSpPr>
          <p:spPr>
            <a:xfrm>
              <a:off x="1611086" y="1785257"/>
              <a:ext cx="1415143" cy="461665"/>
            </a:xfrm>
            <a:prstGeom prst="rect">
              <a:avLst/>
            </a:prstGeom>
            <a:noFill/>
          </p:spPr>
          <p:txBody>
            <a:bodyPr wrap="square" rtlCol="0">
              <a:spAutoFit/>
            </a:bodyPr>
            <a:lstStyle/>
            <a:p>
              <a:r>
                <a:rPr lang="en-US" sz="2400"/>
                <a:t>garden</a:t>
              </a:r>
            </a:p>
          </p:txBody>
        </p:sp>
      </p:grpSp>
      <p:grpSp>
        <p:nvGrpSpPr>
          <p:cNvPr id="53" name="Group 52"/>
          <p:cNvGrpSpPr/>
          <p:nvPr/>
        </p:nvGrpSpPr>
        <p:grpSpPr>
          <a:xfrm>
            <a:off x="3415780" y="3388496"/>
            <a:ext cx="1796143" cy="461665"/>
            <a:chOff x="1230086" y="1785257"/>
            <a:chExt cx="1796143" cy="461665"/>
          </a:xfrm>
        </p:grpSpPr>
        <p:sp>
          <p:nvSpPr>
            <p:cNvPr id="54" name="TextBox 53"/>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55" name="TextBox 54"/>
            <p:cNvSpPr txBox="1"/>
            <p:nvPr/>
          </p:nvSpPr>
          <p:spPr>
            <a:xfrm>
              <a:off x="1611086" y="1785257"/>
              <a:ext cx="1415143" cy="461665"/>
            </a:xfrm>
            <a:prstGeom prst="rect">
              <a:avLst/>
            </a:prstGeom>
            <a:noFill/>
          </p:spPr>
          <p:txBody>
            <a:bodyPr wrap="square" rtlCol="0">
              <a:spAutoFit/>
            </a:bodyPr>
            <a:lstStyle/>
            <a:p>
              <a:r>
                <a:rPr lang="en-US" sz="2400"/>
                <a:t>pond</a:t>
              </a:r>
            </a:p>
          </p:txBody>
        </p:sp>
      </p:grpSp>
      <p:grpSp>
        <p:nvGrpSpPr>
          <p:cNvPr id="56" name="Group 55"/>
          <p:cNvGrpSpPr/>
          <p:nvPr/>
        </p:nvGrpSpPr>
        <p:grpSpPr>
          <a:xfrm>
            <a:off x="5995754" y="3407883"/>
            <a:ext cx="2841162" cy="461665"/>
            <a:chOff x="1230086" y="1785257"/>
            <a:chExt cx="2841162" cy="461665"/>
          </a:xfrm>
        </p:grpSpPr>
        <p:sp>
          <p:nvSpPr>
            <p:cNvPr id="57" name="TextBox 56"/>
            <p:cNvSpPr txBox="1"/>
            <p:nvPr/>
          </p:nvSpPr>
          <p:spPr>
            <a:xfrm>
              <a:off x="1230086" y="1785257"/>
              <a:ext cx="566057" cy="461665"/>
            </a:xfrm>
            <a:prstGeom prst="rect">
              <a:avLst/>
            </a:prstGeom>
            <a:noFill/>
          </p:spPr>
          <p:txBody>
            <a:bodyPr wrap="square" rtlCol="0">
              <a:spAutoFit/>
            </a:bodyPr>
            <a:lstStyle/>
            <a:p>
              <a:pPr algn="ctr"/>
              <a:r>
                <a:rPr lang="en-US" sz="2400" dirty="0"/>
                <a:t>C.</a:t>
              </a:r>
            </a:p>
          </p:txBody>
        </p:sp>
        <p:sp>
          <p:nvSpPr>
            <p:cNvPr id="58" name="TextBox 57"/>
            <p:cNvSpPr txBox="1"/>
            <p:nvPr/>
          </p:nvSpPr>
          <p:spPr>
            <a:xfrm>
              <a:off x="1611086" y="1785257"/>
              <a:ext cx="2460162" cy="461665"/>
            </a:xfrm>
            <a:prstGeom prst="rect">
              <a:avLst/>
            </a:prstGeom>
            <a:noFill/>
          </p:spPr>
          <p:txBody>
            <a:bodyPr wrap="square" rtlCol="0">
              <a:spAutoFit/>
            </a:bodyPr>
            <a:lstStyle/>
            <a:p>
              <a:r>
                <a:rPr lang="en-US" sz="2400"/>
                <a:t>swimming pool</a:t>
              </a:r>
            </a:p>
          </p:txBody>
        </p:sp>
      </p:grpSp>
      <p:grpSp>
        <p:nvGrpSpPr>
          <p:cNvPr id="59" name="Group 58"/>
          <p:cNvGrpSpPr/>
          <p:nvPr/>
        </p:nvGrpSpPr>
        <p:grpSpPr>
          <a:xfrm>
            <a:off x="552602" y="4100308"/>
            <a:ext cx="7611896" cy="470318"/>
            <a:chOff x="-66290" y="4026312"/>
            <a:chExt cx="7611896" cy="470318"/>
          </a:xfrm>
        </p:grpSpPr>
        <p:sp>
          <p:nvSpPr>
            <p:cNvPr id="60" name="TextBox 59"/>
            <p:cNvSpPr txBox="1"/>
            <p:nvPr/>
          </p:nvSpPr>
          <p:spPr>
            <a:xfrm>
              <a:off x="-66290" y="4034965"/>
              <a:ext cx="474830" cy="461665"/>
            </a:xfrm>
            <a:prstGeom prst="rect">
              <a:avLst/>
            </a:prstGeom>
            <a:noFill/>
          </p:spPr>
          <p:txBody>
            <a:bodyPr wrap="square" rtlCol="0">
              <a:spAutoFit/>
            </a:bodyPr>
            <a:lstStyle/>
            <a:p>
              <a:r>
                <a:rPr lang="en-US" sz="2400" b="1">
                  <a:solidFill>
                    <a:srgbClr val="0070C0"/>
                  </a:solidFill>
                </a:rPr>
                <a:t>3.</a:t>
              </a:r>
            </a:p>
          </p:txBody>
        </p:sp>
        <p:sp>
          <p:nvSpPr>
            <p:cNvPr id="61" name="TextBox 60"/>
            <p:cNvSpPr txBox="1"/>
            <p:nvPr/>
          </p:nvSpPr>
          <p:spPr>
            <a:xfrm>
              <a:off x="375492" y="4026312"/>
              <a:ext cx="7170114" cy="461665"/>
            </a:xfrm>
            <a:prstGeom prst="rect">
              <a:avLst/>
            </a:prstGeom>
            <a:noFill/>
          </p:spPr>
          <p:txBody>
            <a:bodyPr wrap="square" rtlCol="0">
              <a:spAutoFit/>
            </a:bodyPr>
            <a:lstStyle/>
            <a:p>
              <a:r>
                <a:rPr lang="en-US" sz="2400" dirty="0"/>
                <a:t> The house will have _______ robots.</a:t>
              </a:r>
            </a:p>
          </p:txBody>
        </p:sp>
      </p:grpSp>
      <p:grpSp>
        <p:nvGrpSpPr>
          <p:cNvPr id="62" name="Group 61"/>
          <p:cNvGrpSpPr/>
          <p:nvPr/>
        </p:nvGrpSpPr>
        <p:grpSpPr>
          <a:xfrm>
            <a:off x="687353" y="4644666"/>
            <a:ext cx="3374583" cy="461665"/>
            <a:chOff x="1230086" y="1785257"/>
            <a:chExt cx="3374583" cy="461665"/>
          </a:xfrm>
        </p:grpSpPr>
        <p:sp>
          <p:nvSpPr>
            <p:cNvPr id="63" name="TextBox 62"/>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64" name="TextBox 63"/>
            <p:cNvSpPr txBox="1"/>
            <p:nvPr/>
          </p:nvSpPr>
          <p:spPr>
            <a:xfrm>
              <a:off x="1611086" y="1785257"/>
              <a:ext cx="2993583" cy="461665"/>
            </a:xfrm>
            <a:prstGeom prst="rect">
              <a:avLst/>
            </a:prstGeom>
            <a:noFill/>
          </p:spPr>
          <p:txBody>
            <a:bodyPr wrap="square" rtlCol="0">
              <a:spAutoFit/>
            </a:bodyPr>
            <a:lstStyle/>
            <a:p>
              <a:r>
                <a:rPr lang="en-US" sz="2400"/>
                <a:t>many</a:t>
              </a:r>
            </a:p>
          </p:txBody>
        </p:sp>
      </p:grpSp>
      <p:grpSp>
        <p:nvGrpSpPr>
          <p:cNvPr id="65" name="Group 64"/>
          <p:cNvGrpSpPr/>
          <p:nvPr/>
        </p:nvGrpSpPr>
        <p:grpSpPr>
          <a:xfrm>
            <a:off x="3400537" y="4638328"/>
            <a:ext cx="3002378" cy="461665"/>
            <a:chOff x="1230086" y="1785257"/>
            <a:chExt cx="3002378" cy="461665"/>
          </a:xfrm>
        </p:grpSpPr>
        <p:sp>
          <p:nvSpPr>
            <p:cNvPr id="66" name="TextBox 65"/>
            <p:cNvSpPr txBox="1"/>
            <p:nvPr/>
          </p:nvSpPr>
          <p:spPr>
            <a:xfrm>
              <a:off x="1230086" y="1785257"/>
              <a:ext cx="566057" cy="461665"/>
            </a:xfrm>
            <a:prstGeom prst="rect">
              <a:avLst/>
            </a:prstGeom>
            <a:noFill/>
          </p:spPr>
          <p:txBody>
            <a:bodyPr wrap="square" rtlCol="0">
              <a:spAutoFit/>
            </a:bodyPr>
            <a:lstStyle/>
            <a:p>
              <a:pPr algn="ctr"/>
              <a:r>
                <a:rPr lang="en-US" sz="2400" dirty="0"/>
                <a:t>B.</a:t>
              </a:r>
            </a:p>
          </p:txBody>
        </p:sp>
        <p:sp>
          <p:nvSpPr>
            <p:cNvPr id="67" name="TextBox 66"/>
            <p:cNvSpPr txBox="1"/>
            <p:nvPr/>
          </p:nvSpPr>
          <p:spPr>
            <a:xfrm>
              <a:off x="1611085" y="1785257"/>
              <a:ext cx="2621379" cy="461665"/>
            </a:xfrm>
            <a:prstGeom prst="rect">
              <a:avLst/>
            </a:prstGeom>
            <a:noFill/>
          </p:spPr>
          <p:txBody>
            <a:bodyPr wrap="square" rtlCol="0">
              <a:spAutoFit/>
            </a:bodyPr>
            <a:lstStyle/>
            <a:p>
              <a:r>
                <a:rPr lang="en-US" sz="2400"/>
                <a:t>some</a:t>
              </a:r>
            </a:p>
          </p:txBody>
        </p:sp>
      </p:grpSp>
      <p:grpSp>
        <p:nvGrpSpPr>
          <p:cNvPr id="68" name="Group 67"/>
          <p:cNvGrpSpPr/>
          <p:nvPr/>
        </p:nvGrpSpPr>
        <p:grpSpPr>
          <a:xfrm>
            <a:off x="5987252" y="4649062"/>
            <a:ext cx="2333698" cy="461665"/>
            <a:chOff x="1230086" y="1785257"/>
            <a:chExt cx="2333698" cy="461665"/>
          </a:xfrm>
        </p:grpSpPr>
        <p:sp>
          <p:nvSpPr>
            <p:cNvPr id="69" name="TextBox 68"/>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70" name="TextBox 69"/>
            <p:cNvSpPr txBox="1"/>
            <p:nvPr/>
          </p:nvSpPr>
          <p:spPr>
            <a:xfrm>
              <a:off x="1611086" y="1785257"/>
              <a:ext cx="1952698" cy="461665"/>
            </a:xfrm>
            <a:prstGeom prst="rect">
              <a:avLst/>
            </a:prstGeom>
            <a:noFill/>
          </p:spPr>
          <p:txBody>
            <a:bodyPr wrap="square" rtlCol="0">
              <a:spAutoFit/>
            </a:bodyPr>
            <a:lstStyle/>
            <a:p>
              <a:r>
                <a:rPr lang="en-US" sz="2400"/>
                <a:t>a lot of</a:t>
              </a:r>
            </a:p>
          </p:txBody>
        </p:sp>
      </p:grpSp>
      <p:grpSp>
        <p:nvGrpSpPr>
          <p:cNvPr id="71" name="Group 70"/>
          <p:cNvGrpSpPr/>
          <p:nvPr/>
        </p:nvGrpSpPr>
        <p:grpSpPr>
          <a:xfrm>
            <a:off x="541459" y="5294539"/>
            <a:ext cx="7876427" cy="470318"/>
            <a:chOff x="-88319" y="3312302"/>
            <a:chExt cx="7876427" cy="470318"/>
          </a:xfrm>
        </p:grpSpPr>
        <p:sp>
          <p:nvSpPr>
            <p:cNvPr id="72" name="TextBox 71"/>
            <p:cNvSpPr txBox="1"/>
            <p:nvPr/>
          </p:nvSpPr>
          <p:spPr>
            <a:xfrm>
              <a:off x="-88319" y="3320955"/>
              <a:ext cx="474830" cy="461665"/>
            </a:xfrm>
            <a:prstGeom prst="rect">
              <a:avLst/>
            </a:prstGeom>
            <a:noFill/>
          </p:spPr>
          <p:txBody>
            <a:bodyPr wrap="square" rtlCol="0">
              <a:spAutoFit/>
            </a:bodyPr>
            <a:lstStyle/>
            <a:p>
              <a:r>
                <a:rPr lang="en-US" sz="2400" b="1">
                  <a:solidFill>
                    <a:srgbClr val="0070C0"/>
                  </a:solidFill>
                </a:rPr>
                <a:t>4.</a:t>
              </a:r>
            </a:p>
          </p:txBody>
        </p:sp>
        <p:sp>
          <p:nvSpPr>
            <p:cNvPr id="73" name="TextBox 72"/>
            <p:cNvSpPr txBox="1"/>
            <p:nvPr/>
          </p:nvSpPr>
          <p:spPr>
            <a:xfrm>
              <a:off x="364474" y="3312302"/>
              <a:ext cx="7423634" cy="461665"/>
            </a:xfrm>
            <a:prstGeom prst="rect">
              <a:avLst/>
            </a:prstGeom>
            <a:noFill/>
          </p:spPr>
          <p:txBody>
            <a:bodyPr wrap="square" rtlCol="0">
              <a:spAutoFit/>
            </a:bodyPr>
            <a:lstStyle/>
            <a:p>
              <a:r>
                <a:rPr lang="en-US" sz="2400"/>
                <a:t>The _______ will help me to feed the dogs and cats.</a:t>
              </a:r>
            </a:p>
          </p:txBody>
        </p:sp>
      </p:grpSp>
      <p:grpSp>
        <p:nvGrpSpPr>
          <p:cNvPr id="74" name="Group 73"/>
          <p:cNvGrpSpPr/>
          <p:nvPr/>
        </p:nvGrpSpPr>
        <p:grpSpPr>
          <a:xfrm>
            <a:off x="694096" y="5795159"/>
            <a:ext cx="2688784" cy="461665"/>
            <a:chOff x="1230086" y="1785257"/>
            <a:chExt cx="2688784" cy="461665"/>
          </a:xfrm>
        </p:grpSpPr>
        <p:sp>
          <p:nvSpPr>
            <p:cNvPr id="75" name="TextBox 74"/>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76" name="TextBox 75"/>
            <p:cNvSpPr txBox="1"/>
            <p:nvPr/>
          </p:nvSpPr>
          <p:spPr>
            <a:xfrm>
              <a:off x="1611086" y="1785257"/>
              <a:ext cx="2307784" cy="461665"/>
            </a:xfrm>
            <a:prstGeom prst="rect">
              <a:avLst/>
            </a:prstGeom>
            <a:noFill/>
          </p:spPr>
          <p:txBody>
            <a:bodyPr wrap="square" rtlCol="0">
              <a:spAutoFit/>
            </a:bodyPr>
            <a:lstStyle/>
            <a:p>
              <a:r>
                <a:rPr lang="en-US" sz="2400"/>
                <a:t>helicopter</a:t>
              </a:r>
            </a:p>
          </p:txBody>
        </p:sp>
      </p:grpSp>
      <p:grpSp>
        <p:nvGrpSpPr>
          <p:cNvPr id="77" name="Group 76"/>
          <p:cNvGrpSpPr/>
          <p:nvPr/>
        </p:nvGrpSpPr>
        <p:grpSpPr>
          <a:xfrm>
            <a:off x="3402882" y="5778197"/>
            <a:ext cx="1711122" cy="461665"/>
            <a:chOff x="1230086" y="1785257"/>
            <a:chExt cx="1711122" cy="461665"/>
          </a:xfrm>
        </p:grpSpPr>
        <p:sp>
          <p:nvSpPr>
            <p:cNvPr id="78" name="TextBox 77"/>
            <p:cNvSpPr txBox="1"/>
            <p:nvPr/>
          </p:nvSpPr>
          <p:spPr>
            <a:xfrm>
              <a:off x="1230086" y="1785257"/>
              <a:ext cx="566057" cy="461665"/>
            </a:xfrm>
            <a:prstGeom prst="rect">
              <a:avLst/>
            </a:prstGeom>
            <a:noFill/>
          </p:spPr>
          <p:txBody>
            <a:bodyPr wrap="square" rtlCol="0">
              <a:spAutoFit/>
            </a:bodyPr>
            <a:lstStyle/>
            <a:p>
              <a:pPr algn="ctr"/>
              <a:r>
                <a:rPr lang="en-US" sz="2400" dirty="0"/>
                <a:t>B.</a:t>
              </a:r>
            </a:p>
          </p:txBody>
        </p:sp>
        <p:sp>
          <p:nvSpPr>
            <p:cNvPr id="79" name="TextBox 78"/>
            <p:cNvSpPr txBox="1"/>
            <p:nvPr/>
          </p:nvSpPr>
          <p:spPr>
            <a:xfrm>
              <a:off x="1611086" y="1785257"/>
              <a:ext cx="1330122" cy="461665"/>
            </a:xfrm>
            <a:prstGeom prst="rect">
              <a:avLst/>
            </a:prstGeom>
            <a:noFill/>
          </p:spPr>
          <p:txBody>
            <a:bodyPr wrap="square" rtlCol="0">
              <a:spAutoFit/>
            </a:bodyPr>
            <a:lstStyle/>
            <a:p>
              <a:r>
                <a:rPr lang="en-US" sz="2400"/>
                <a:t>robot</a:t>
              </a:r>
            </a:p>
          </p:txBody>
        </p:sp>
      </p:grpSp>
      <p:grpSp>
        <p:nvGrpSpPr>
          <p:cNvPr id="80" name="Group 79"/>
          <p:cNvGrpSpPr/>
          <p:nvPr/>
        </p:nvGrpSpPr>
        <p:grpSpPr>
          <a:xfrm>
            <a:off x="5995854" y="5795158"/>
            <a:ext cx="2592972" cy="461665"/>
            <a:chOff x="1230086" y="1785257"/>
            <a:chExt cx="2592972" cy="461665"/>
          </a:xfrm>
        </p:grpSpPr>
        <p:sp>
          <p:nvSpPr>
            <p:cNvPr id="81" name="TextBox 80"/>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82" name="TextBox 81"/>
            <p:cNvSpPr txBox="1"/>
            <p:nvPr/>
          </p:nvSpPr>
          <p:spPr>
            <a:xfrm>
              <a:off x="1611085" y="1785257"/>
              <a:ext cx="2211973" cy="461665"/>
            </a:xfrm>
            <a:prstGeom prst="rect">
              <a:avLst/>
            </a:prstGeom>
            <a:noFill/>
          </p:spPr>
          <p:txBody>
            <a:bodyPr wrap="square" rtlCol="0">
              <a:spAutoFit/>
            </a:bodyPr>
            <a:lstStyle/>
            <a:p>
              <a:r>
                <a:rPr lang="en-US" sz="2400"/>
                <a:t>super smart tv</a:t>
              </a:r>
            </a:p>
          </p:txBody>
        </p:sp>
      </p:grpSp>
      <p:grpSp>
        <p:nvGrpSpPr>
          <p:cNvPr id="83" name="Group 82"/>
          <p:cNvGrpSpPr/>
          <p:nvPr/>
        </p:nvGrpSpPr>
        <p:grpSpPr>
          <a:xfrm>
            <a:off x="541978" y="1804865"/>
            <a:ext cx="7655567" cy="470318"/>
            <a:chOff x="-44256" y="1262747"/>
            <a:chExt cx="7655567" cy="470318"/>
          </a:xfrm>
        </p:grpSpPr>
        <p:sp>
          <p:nvSpPr>
            <p:cNvPr id="84" name="TextBox 83"/>
            <p:cNvSpPr txBox="1"/>
            <p:nvPr/>
          </p:nvSpPr>
          <p:spPr>
            <a:xfrm>
              <a:off x="-44256" y="1262747"/>
              <a:ext cx="474830" cy="461665"/>
            </a:xfrm>
            <a:prstGeom prst="rect">
              <a:avLst/>
            </a:prstGeom>
            <a:noFill/>
          </p:spPr>
          <p:txBody>
            <a:bodyPr wrap="square" rtlCol="0">
              <a:spAutoFit/>
            </a:bodyPr>
            <a:lstStyle/>
            <a:p>
              <a:r>
                <a:rPr lang="en-US" sz="2400" b="1">
                  <a:solidFill>
                    <a:srgbClr val="0070C0"/>
                  </a:solidFill>
                </a:rPr>
                <a:t>1.</a:t>
              </a:r>
            </a:p>
          </p:txBody>
        </p:sp>
        <p:sp>
          <p:nvSpPr>
            <p:cNvPr id="85" name="TextBox 84"/>
            <p:cNvSpPr txBox="1"/>
            <p:nvPr/>
          </p:nvSpPr>
          <p:spPr>
            <a:xfrm>
              <a:off x="353584" y="1271400"/>
              <a:ext cx="7257727" cy="461665"/>
            </a:xfrm>
            <a:prstGeom prst="rect">
              <a:avLst/>
            </a:prstGeom>
            <a:noFill/>
          </p:spPr>
          <p:txBody>
            <a:bodyPr wrap="square" rtlCol="0">
              <a:spAutoFit/>
            </a:bodyPr>
            <a:lstStyle/>
            <a:p>
              <a:r>
                <a:rPr lang="en-US" sz="2400" dirty="0"/>
                <a:t>The house will be _______.</a:t>
              </a:r>
              <a:endParaRPr lang="en-US" sz="2400" i="1" dirty="0"/>
            </a:p>
          </p:txBody>
        </p:sp>
      </p:grpSp>
      <p:sp>
        <p:nvSpPr>
          <p:cNvPr id="86" name="Oval 85">
            <a:extLst>
              <a:ext uri="{FF2B5EF4-FFF2-40B4-BE49-F238E27FC236}">
                <a16:creationId xmlns:a16="http://schemas.microsoft.com/office/drawing/2014/main" id="{6169AD90-9B0D-472E-BB5F-D414129BEEDF}"/>
              </a:ext>
            </a:extLst>
          </p:cNvPr>
          <p:cNvSpPr/>
          <p:nvPr/>
        </p:nvSpPr>
        <p:spPr>
          <a:xfrm>
            <a:off x="3419872" y="2276872"/>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400">
              <a:solidFill>
                <a:prstClr val="white"/>
              </a:solidFill>
            </a:endParaRPr>
          </a:p>
        </p:txBody>
      </p:sp>
      <p:sp>
        <p:nvSpPr>
          <p:cNvPr id="87" name="Oval 86">
            <a:extLst>
              <a:ext uri="{FF2B5EF4-FFF2-40B4-BE49-F238E27FC236}">
                <a16:creationId xmlns:a16="http://schemas.microsoft.com/office/drawing/2014/main" id="{6169AD90-9B0D-472E-BB5F-D414129BEEDF}"/>
              </a:ext>
            </a:extLst>
          </p:cNvPr>
          <p:cNvSpPr/>
          <p:nvPr/>
        </p:nvSpPr>
        <p:spPr>
          <a:xfrm>
            <a:off x="5987008" y="3403848"/>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400">
              <a:solidFill>
                <a:prstClr val="white"/>
              </a:solidFill>
            </a:endParaRPr>
          </a:p>
        </p:txBody>
      </p:sp>
      <p:sp>
        <p:nvSpPr>
          <p:cNvPr id="88" name="Oval 87">
            <a:extLst>
              <a:ext uri="{FF2B5EF4-FFF2-40B4-BE49-F238E27FC236}">
                <a16:creationId xmlns:a16="http://schemas.microsoft.com/office/drawing/2014/main" id="{6169AD90-9B0D-472E-BB5F-D414129BEEDF}"/>
              </a:ext>
            </a:extLst>
          </p:cNvPr>
          <p:cNvSpPr/>
          <p:nvPr/>
        </p:nvSpPr>
        <p:spPr>
          <a:xfrm>
            <a:off x="3419872" y="4699992"/>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400">
              <a:solidFill>
                <a:prstClr val="white"/>
              </a:solidFill>
            </a:endParaRPr>
          </a:p>
        </p:txBody>
      </p:sp>
      <p:sp>
        <p:nvSpPr>
          <p:cNvPr id="89" name="Oval 88">
            <a:extLst>
              <a:ext uri="{FF2B5EF4-FFF2-40B4-BE49-F238E27FC236}">
                <a16:creationId xmlns:a16="http://schemas.microsoft.com/office/drawing/2014/main" id="{6169AD90-9B0D-472E-BB5F-D414129BEEDF}"/>
              </a:ext>
            </a:extLst>
          </p:cNvPr>
          <p:cNvSpPr/>
          <p:nvPr/>
        </p:nvSpPr>
        <p:spPr>
          <a:xfrm>
            <a:off x="3394720" y="5780112"/>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400">
              <a:solidFill>
                <a:prstClr val="white"/>
              </a:solidFill>
            </a:endParaRPr>
          </a:p>
        </p:txBody>
      </p:sp>
    </p:spTree>
    <p:extLst>
      <p:ext uri="{BB962C8B-B14F-4D97-AF65-F5344CB8AC3E}">
        <p14:creationId xmlns:p14="http://schemas.microsoft.com/office/powerpoint/2010/main" val="2090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heel(1)">
                                      <p:cBhvr>
                                        <p:cTn id="7" dur="10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wheel(1)">
                                      <p:cBhvr>
                                        <p:cTn id="12" dur="1000"/>
                                        <p:tgtEl>
                                          <p:spTgt spid="8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heel(1)">
                                      <p:cBhvr>
                                        <p:cTn id="17" dur="1000"/>
                                        <p:tgtEl>
                                          <p:spTgt spid="8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heel(1)">
                                      <p:cBhvr>
                                        <p:cTn id="22"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P spid="8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p:cNvGrpSpPr/>
          <p:nvPr/>
        </p:nvGrpSpPr>
        <p:grpSpPr>
          <a:xfrm>
            <a:off x="2091691" y="2567087"/>
            <a:ext cx="4954515" cy="1723827"/>
            <a:chOff x="2094743" y="1820050"/>
            <a:chExt cx="4954515" cy="1723827"/>
          </a:xfrm>
        </p:grpSpPr>
        <p:grpSp>
          <p:nvGrpSpPr>
            <p:cNvPr id="12" name="Group 11"/>
            <p:cNvGrpSpPr/>
            <p:nvPr/>
          </p:nvGrpSpPr>
          <p:grpSpPr>
            <a:xfrm>
              <a:off x="2094743" y="1820050"/>
              <a:ext cx="4954515" cy="784398"/>
              <a:chOff x="2100847" y="1820050"/>
              <a:chExt cx="4954515" cy="784398"/>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262" y="1820050"/>
                <a:ext cx="4176100" cy="7527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847" y="1826837"/>
                <a:ext cx="961782" cy="777611"/>
              </a:xfrm>
              <a:prstGeom prst="rect">
                <a:avLst/>
              </a:prstGeom>
            </p:spPr>
          </p:pic>
        </p:grpSp>
        <p:sp>
          <p:nvSpPr>
            <p:cNvPr id="6" name="TextBox 5"/>
            <p:cNvSpPr txBox="1"/>
            <p:nvPr/>
          </p:nvSpPr>
          <p:spPr>
            <a:xfrm>
              <a:off x="2796464" y="2835991"/>
              <a:ext cx="3557176" cy="707886"/>
            </a:xfrm>
            <a:prstGeom prst="rect">
              <a:avLst/>
            </a:prstGeom>
            <a:noFill/>
          </p:spPr>
          <p:txBody>
            <a:bodyPr wrap="square" rtlCol="0">
              <a:spAutoFit/>
            </a:bodyPr>
            <a:lstStyle/>
            <a:p>
              <a:pPr algn="ctr"/>
              <a:r>
                <a:rPr lang="en-US" sz="4000" b="1">
                  <a:solidFill>
                    <a:srgbClr val="0084B1"/>
                  </a:solidFill>
                </a:rPr>
                <a:t>Speaking</a:t>
              </a:r>
            </a:p>
          </p:txBody>
        </p:sp>
      </p:grpSp>
    </p:spTree>
    <p:extLst>
      <p:ext uri="{BB962C8B-B14F-4D97-AF65-F5344CB8AC3E}">
        <p14:creationId xmlns:p14="http://schemas.microsoft.com/office/powerpoint/2010/main" val="41670137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3490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13416"/>
            <a:ext cx="587409" cy="604353"/>
          </a:xfrm>
          <a:prstGeom prst="rect">
            <a:avLst/>
          </a:prstGeom>
        </p:spPr>
      </p:pic>
      <p:sp>
        <p:nvSpPr>
          <p:cNvPr id="8" name="TextBox 7"/>
          <p:cNvSpPr txBox="1"/>
          <p:nvPr/>
        </p:nvSpPr>
        <p:spPr>
          <a:xfrm>
            <a:off x="948331" y="42732"/>
            <a:ext cx="7634560" cy="892552"/>
          </a:xfrm>
          <a:prstGeom prst="rect">
            <a:avLst/>
          </a:prstGeom>
          <a:noFill/>
        </p:spPr>
        <p:txBody>
          <a:bodyPr wrap="square" rtlCol="0">
            <a:spAutoFit/>
          </a:bodyPr>
          <a:lstStyle/>
          <a:p>
            <a:r>
              <a:rPr lang="en-US" sz="2600" b="1">
                <a:solidFill>
                  <a:prstClr val="black"/>
                </a:solidFill>
                <a:effectLst>
                  <a:glow rad="88900">
                    <a:prstClr val="white"/>
                  </a:glow>
                </a:effectLst>
                <a:latin typeface="Arial" panose="020B0604020202020204" pitchFamily="34" charset="0"/>
                <a:cs typeface="Arial" panose="020B0604020202020204" pitchFamily="34" charset="0"/>
              </a:rPr>
              <a:t>Work in pairs. Ask your partner about his / her future house. Use the suggested questions.</a:t>
            </a:r>
          </a:p>
        </p:txBody>
      </p:sp>
      <p:sp>
        <p:nvSpPr>
          <p:cNvPr id="3" name="Rectangle 2"/>
          <p:cNvSpPr/>
          <p:nvPr/>
        </p:nvSpPr>
        <p:spPr>
          <a:xfrm>
            <a:off x="705279" y="2118294"/>
            <a:ext cx="1452257" cy="492443"/>
          </a:xfrm>
          <a:prstGeom prst="rect">
            <a:avLst/>
          </a:prstGeom>
        </p:spPr>
        <p:txBody>
          <a:bodyPr wrap="none">
            <a:spAutoFit/>
          </a:bodyPr>
          <a:lstStyle/>
          <a:p>
            <a:r>
              <a:rPr lang="en-US" sz="2600" b="1">
                <a:solidFill>
                  <a:srgbClr val="005AAB"/>
                </a:solidFill>
              </a:rPr>
              <a:t>Example:</a:t>
            </a:r>
          </a:p>
        </p:txBody>
      </p:sp>
      <p:sp>
        <p:nvSpPr>
          <p:cNvPr id="5" name="TextBox 4"/>
          <p:cNvSpPr txBox="1"/>
          <p:nvPr/>
        </p:nvSpPr>
        <p:spPr>
          <a:xfrm>
            <a:off x="807402" y="2610737"/>
            <a:ext cx="6757179" cy="1569660"/>
          </a:xfrm>
          <a:prstGeom prst="rect">
            <a:avLst/>
          </a:prstGeom>
          <a:noFill/>
        </p:spPr>
        <p:txBody>
          <a:bodyPr wrap="square" rtlCol="0">
            <a:spAutoFit/>
          </a:bodyPr>
          <a:lstStyle/>
          <a:p>
            <a:pPr>
              <a:lnSpc>
                <a:spcPct val="200000"/>
              </a:lnSpc>
            </a:pPr>
            <a:r>
              <a:rPr lang="en-US" sz="2400" b="1" i="1" dirty="0">
                <a:solidFill>
                  <a:prstClr val="black"/>
                </a:solidFill>
              </a:rPr>
              <a:t>A:  </a:t>
            </a:r>
            <a:r>
              <a:rPr lang="en-US" sz="2400" dirty="0">
                <a:solidFill>
                  <a:prstClr val="black"/>
                </a:solidFill>
              </a:rPr>
              <a:t>What type of future house do you think it will be?</a:t>
            </a:r>
          </a:p>
          <a:p>
            <a:pPr>
              <a:lnSpc>
                <a:spcPct val="200000"/>
              </a:lnSpc>
            </a:pPr>
            <a:r>
              <a:rPr lang="en-US" sz="2400" b="1" i="1" dirty="0">
                <a:solidFill>
                  <a:prstClr val="black"/>
                </a:solidFill>
              </a:rPr>
              <a:t>B:  </a:t>
            </a:r>
            <a:r>
              <a:rPr lang="en-US" sz="2400" dirty="0">
                <a:solidFill>
                  <a:prstClr val="black"/>
                </a:solidFill>
              </a:rPr>
              <a:t>It’ll be a </a:t>
            </a:r>
            <a:r>
              <a:rPr lang="en-US" sz="2400" dirty="0">
                <a:solidFill>
                  <a:srgbClr val="FF0000"/>
                </a:solidFill>
              </a:rPr>
              <a:t>palace</a:t>
            </a:r>
            <a:r>
              <a:rPr lang="en-US" sz="2400" dirty="0">
                <a:solidFill>
                  <a:prstClr val="black"/>
                </a:solidFill>
              </a:rPr>
              <a:t>.</a:t>
            </a:r>
          </a:p>
        </p:txBody>
      </p:sp>
    </p:spTree>
    <p:extLst>
      <p:ext uri="{BB962C8B-B14F-4D97-AF65-F5344CB8AC3E}">
        <p14:creationId xmlns:p14="http://schemas.microsoft.com/office/powerpoint/2010/main" val="34047024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1327" y="0"/>
            <a:ext cx="9022673" cy="6858000"/>
            <a:chOff x="193701" y="1590291"/>
            <a:chExt cx="8653859" cy="5137079"/>
          </a:xfrm>
        </p:grpSpPr>
        <p:sp>
          <p:nvSpPr>
            <p:cNvPr id="3" name="Rounded Rectangle 2"/>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Rounded Rectangle 3"/>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ounded Rectangle 4"/>
            <p:cNvSpPr/>
            <p:nvPr/>
          </p:nvSpPr>
          <p:spPr>
            <a:xfrm>
              <a:off x="314872" y="1767152"/>
              <a:ext cx="8369436" cy="495214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6" name="Group 5"/>
          <p:cNvGrpSpPr/>
          <p:nvPr/>
        </p:nvGrpSpPr>
        <p:grpSpPr>
          <a:xfrm>
            <a:off x="966651" y="620688"/>
            <a:ext cx="7853821" cy="523220"/>
            <a:chOff x="363373" y="1248702"/>
            <a:chExt cx="7853821" cy="523220"/>
          </a:xfrm>
        </p:grpSpPr>
        <p:sp>
          <p:nvSpPr>
            <p:cNvPr id="7" name="TextBox 6"/>
            <p:cNvSpPr txBox="1"/>
            <p:nvPr/>
          </p:nvSpPr>
          <p:spPr>
            <a:xfrm>
              <a:off x="363373" y="1262747"/>
              <a:ext cx="474830" cy="461665"/>
            </a:xfrm>
            <a:prstGeom prst="rect">
              <a:avLst/>
            </a:prstGeom>
            <a:noFill/>
          </p:spPr>
          <p:txBody>
            <a:bodyPr wrap="square" rtlCol="0">
              <a:spAutoFit/>
            </a:bodyPr>
            <a:lstStyle/>
            <a:p>
              <a:r>
                <a:rPr lang="en-US" sz="2400" b="1">
                  <a:solidFill>
                    <a:srgbClr val="0070C0"/>
                  </a:solidFill>
                </a:rPr>
                <a:t>1.</a:t>
              </a:r>
            </a:p>
          </p:txBody>
        </p:sp>
        <p:sp>
          <p:nvSpPr>
            <p:cNvPr id="8" name="TextBox 7"/>
            <p:cNvSpPr txBox="1"/>
            <p:nvPr/>
          </p:nvSpPr>
          <p:spPr>
            <a:xfrm>
              <a:off x="827313" y="1248702"/>
              <a:ext cx="7389881" cy="523220"/>
            </a:xfrm>
            <a:prstGeom prst="rect">
              <a:avLst/>
            </a:prstGeom>
            <a:noFill/>
          </p:spPr>
          <p:txBody>
            <a:bodyPr wrap="square" rtlCol="0">
              <a:spAutoFit/>
            </a:bodyPr>
            <a:lstStyle/>
            <a:p>
              <a:r>
                <a:rPr lang="en-US" sz="2800" dirty="0">
                  <a:solidFill>
                    <a:prstClr val="black"/>
                  </a:solidFill>
                  <a:latin typeface="Times New Roman" pitchFamily="18" charset="0"/>
                  <a:cs typeface="Times New Roman" pitchFamily="18" charset="0"/>
                </a:rPr>
                <a:t>What type of future house do you think it will be?</a:t>
              </a:r>
              <a:endParaRPr lang="en-US" sz="2800" i="1" dirty="0">
                <a:solidFill>
                  <a:prstClr val="black"/>
                </a:solidFill>
                <a:latin typeface="Times New Roman" pitchFamily="18" charset="0"/>
                <a:cs typeface="Times New Roman" pitchFamily="18" charset="0"/>
              </a:endParaRPr>
            </a:p>
          </p:txBody>
        </p:sp>
      </p:grpSp>
      <p:grpSp>
        <p:nvGrpSpPr>
          <p:cNvPr id="9" name="Group 8"/>
          <p:cNvGrpSpPr/>
          <p:nvPr/>
        </p:nvGrpSpPr>
        <p:grpSpPr>
          <a:xfrm>
            <a:off x="966651" y="1681644"/>
            <a:ext cx="6471767" cy="523220"/>
            <a:chOff x="369902" y="2088079"/>
            <a:chExt cx="6471767" cy="523220"/>
          </a:xfrm>
        </p:grpSpPr>
        <p:sp>
          <p:nvSpPr>
            <p:cNvPr id="10" name="TextBox 9"/>
            <p:cNvSpPr txBox="1"/>
            <p:nvPr/>
          </p:nvSpPr>
          <p:spPr>
            <a:xfrm>
              <a:off x="369902" y="2142097"/>
              <a:ext cx="474830" cy="461665"/>
            </a:xfrm>
            <a:prstGeom prst="rect">
              <a:avLst/>
            </a:prstGeom>
            <a:noFill/>
          </p:spPr>
          <p:txBody>
            <a:bodyPr wrap="square" rtlCol="0">
              <a:spAutoFit/>
            </a:bodyPr>
            <a:lstStyle/>
            <a:p>
              <a:r>
                <a:rPr lang="en-US" sz="2400" b="1">
                  <a:solidFill>
                    <a:srgbClr val="0070C0"/>
                  </a:solidFill>
                </a:rPr>
                <a:t>2.</a:t>
              </a:r>
            </a:p>
          </p:txBody>
        </p:sp>
        <p:sp>
          <p:nvSpPr>
            <p:cNvPr id="11" name="TextBox 10"/>
            <p:cNvSpPr txBox="1"/>
            <p:nvPr/>
          </p:nvSpPr>
          <p:spPr>
            <a:xfrm>
              <a:off x="844733" y="2088079"/>
              <a:ext cx="5996936" cy="523220"/>
            </a:xfrm>
            <a:prstGeom prst="rect">
              <a:avLst/>
            </a:prstGeom>
            <a:noFill/>
          </p:spPr>
          <p:txBody>
            <a:bodyPr wrap="square" rtlCol="0">
              <a:spAutoFit/>
            </a:bodyPr>
            <a:lstStyle/>
            <a:p>
              <a:r>
                <a:rPr lang="en-US" sz="2800" dirty="0">
                  <a:solidFill>
                    <a:prstClr val="black"/>
                  </a:solidFill>
                  <a:latin typeface="Times New Roman" pitchFamily="18" charset="0"/>
                  <a:cs typeface="Times New Roman" pitchFamily="18" charset="0"/>
                </a:rPr>
                <a:t>Where will it be?</a:t>
              </a:r>
            </a:p>
          </p:txBody>
        </p:sp>
      </p:grpSp>
      <p:grpSp>
        <p:nvGrpSpPr>
          <p:cNvPr id="12" name="Group 11"/>
          <p:cNvGrpSpPr/>
          <p:nvPr/>
        </p:nvGrpSpPr>
        <p:grpSpPr>
          <a:xfrm>
            <a:off x="966651" y="2852936"/>
            <a:ext cx="6471767" cy="523220"/>
            <a:chOff x="363373" y="3874663"/>
            <a:chExt cx="6471767" cy="523220"/>
          </a:xfrm>
        </p:grpSpPr>
        <p:sp>
          <p:nvSpPr>
            <p:cNvPr id="13" name="TextBox 12"/>
            <p:cNvSpPr txBox="1"/>
            <p:nvPr/>
          </p:nvSpPr>
          <p:spPr>
            <a:xfrm>
              <a:off x="363373" y="3917054"/>
              <a:ext cx="474830" cy="461665"/>
            </a:xfrm>
            <a:prstGeom prst="rect">
              <a:avLst/>
            </a:prstGeom>
            <a:noFill/>
          </p:spPr>
          <p:txBody>
            <a:bodyPr wrap="square" rtlCol="0">
              <a:spAutoFit/>
            </a:bodyPr>
            <a:lstStyle/>
            <a:p>
              <a:r>
                <a:rPr lang="en-US" sz="2400" b="1" dirty="0">
                  <a:solidFill>
                    <a:srgbClr val="0070C0"/>
                  </a:solidFill>
                </a:rPr>
                <a:t>3.</a:t>
              </a:r>
            </a:p>
          </p:txBody>
        </p:sp>
        <p:sp>
          <p:nvSpPr>
            <p:cNvPr id="14" name="TextBox 13"/>
            <p:cNvSpPr txBox="1"/>
            <p:nvPr/>
          </p:nvSpPr>
          <p:spPr>
            <a:xfrm>
              <a:off x="838204" y="3874663"/>
              <a:ext cx="5996936" cy="523220"/>
            </a:xfrm>
            <a:prstGeom prst="rect">
              <a:avLst/>
            </a:prstGeom>
            <a:noFill/>
          </p:spPr>
          <p:txBody>
            <a:bodyPr wrap="square" rtlCol="0">
              <a:spAutoFit/>
            </a:bodyPr>
            <a:lstStyle/>
            <a:p>
              <a:r>
                <a:rPr lang="en-US" sz="2800" dirty="0">
                  <a:solidFill>
                    <a:prstClr val="black"/>
                  </a:solidFill>
                  <a:latin typeface="Times New Roman" pitchFamily="18" charset="0"/>
                  <a:cs typeface="Times New Roman" pitchFamily="18" charset="0"/>
                </a:rPr>
                <a:t>What will it look like?</a:t>
              </a:r>
            </a:p>
          </p:txBody>
        </p:sp>
      </p:grpSp>
      <p:grpSp>
        <p:nvGrpSpPr>
          <p:cNvPr id="15" name="Group 14"/>
          <p:cNvGrpSpPr/>
          <p:nvPr/>
        </p:nvGrpSpPr>
        <p:grpSpPr>
          <a:xfrm>
            <a:off x="966651" y="4047455"/>
            <a:ext cx="6471767" cy="532922"/>
            <a:chOff x="363373" y="3179768"/>
            <a:chExt cx="6471767" cy="532922"/>
          </a:xfrm>
        </p:grpSpPr>
        <p:sp>
          <p:nvSpPr>
            <p:cNvPr id="16" name="TextBox 15"/>
            <p:cNvSpPr txBox="1"/>
            <p:nvPr/>
          </p:nvSpPr>
          <p:spPr>
            <a:xfrm>
              <a:off x="363373" y="3179768"/>
              <a:ext cx="474830" cy="461665"/>
            </a:xfrm>
            <a:prstGeom prst="rect">
              <a:avLst/>
            </a:prstGeom>
            <a:noFill/>
          </p:spPr>
          <p:txBody>
            <a:bodyPr wrap="square" rtlCol="0">
              <a:spAutoFit/>
            </a:bodyPr>
            <a:lstStyle/>
            <a:p>
              <a:r>
                <a:rPr lang="en-US" sz="2400" b="1" dirty="0">
                  <a:solidFill>
                    <a:srgbClr val="0070C0"/>
                  </a:solidFill>
                </a:rPr>
                <a:t>4.</a:t>
              </a:r>
            </a:p>
          </p:txBody>
        </p:sp>
        <p:sp>
          <p:nvSpPr>
            <p:cNvPr id="17" name="TextBox 16"/>
            <p:cNvSpPr txBox="1"/>
            <p:nvPr/>
          </p:nvSpPr>
          <p:spPr>
            <a:xfrm>
              <a:off x="838204" y="3189470"/>
              <a:ext cx="5996936" cy="523220"/>
            </a:xfrm>
            <a:prstGeom prst="rect">
              <a:avLst/>
            </a:prstGeom>
            <a:noFill/>
          </p:spPr>
          <p:txBody>
            <a:bodyPr wrap="square" rtlCol="0">
              <a:spAutoFit/>
            </a:bodyPr>
            <a:lstStyle/>
            <a:p>
              <a:r>
                <a:rPr lang="en-US" sz="2800" dirty="0">
                  <a:solidFill>
                    <a:prstClr val="black"/>
                  </a:solidFill>
                  <a:latin typeface="Times New Roman" pitchFamily="18" charset="0"/>
                  <a:cs typeface="Times New Roman" pitchFamily="18" charset="0"/>
                </a:rPr>
                <a:t>How many rooms will it have?</a:t>
              </a:r>
            </a:p>
          </p:txBody>
        </p:sp>
      </p:grpSp>
      <p:grpSp>
        <p:nvGrpSpPr>
          <p:cNvPr id="18" name="Group 17"/>
          <p:cNvGrpSpPr/>
          <p:nvPr/>
        </p:nvGrpSpPr>
        <p:grpSpPr>
          <a:xfrm>
            <a:off x="395536" y="5305698"/>
            <a:ext cx="8748463" cy="470318"/>
            <a:chOff x="363373" y="5669935"/>
            <a:chExt cx="7853821" cy="830997"/>
          </a:xfrm>
        </p:grpSpPr>
        <p:sp>
          <p:nvSpPr>
            <p:cNvPr id="19" name="TextBox 18"/>
            <p:cNvSpPr txBox="1"/>
            <p:nvPr/>
          </p:nvSpPr>
          <p:spPr>
            <a:xfrm>
              <a:off x="363373" y="5678588"/>
              <a:ext cx="474830" cy="461665"/>
            </a:xfrm>
            <a:prstGeom prst="rect">
              <a:avLst/>
            </a:prstGeom>
            <a:noFill/>
          </p:spPr>
          <p:txBody>
            <a:bodyPr wrap="square" rtlCol="0">
              <a:spAutoFit/>
            </a:bodyPr>
            <a:lstStyle/>
            <a:p>
              <a:r>
                <a:rPr lang="en-US" sz="2400" b="1" dirty="0">
                  <a:solidFill>
                    <a:srgbClr val="0070C0"/>
                  </a:solidFill>
                </a:rPr>
                <a:t>5.</a:t>
              </a:r>
            </a:p>
          </p:txBody>
        </p:sp>
        <p:sp>
          <p:nvSpPr>
            <p:cNvPr id="20" name="TextBox 19"/>
            <p:cNvSpPr txBox="1"/>
            <p:nvPr/>
          </p:nvSpPr>
          <p:spPr>
            <a:xfrm>
              <a:off x="838204" y="5669935"/>
              <a:ext cx="7378990" cy="830997"/>
            </a:xfrm>
            <a:prstGeom prst="rect">
              <a:avLst/>
            </a:prstGeom>
            <a:noFill/>
          </p:spPr>
          <p:txBody>
            <a:bodyPr wrap="square" rtlCol="0">
              <a:spAutoFit/>
            </a:bodyPr>
            <a:lstStyle/>
            <a:p>
              <a:r>
                <a:rPr lang="en-US" sz="2400" dirty="0">
                  <a:solidFill>
                    <a:prstClr val="black"/>
                  </a:solidFill>
                </a:rPr>
                <a:t>What appliances will it have and what will they help you to do?</a:t>
              </a:r>
            </a:p>
          </p:txBody>
        </p:sp>
      </p:grpSp>
      <p:cxnSp>
        <p:nvCxnSpPr>
          <p:cNvPr id="21" name="Straight Connector 20"/>
          <p:cNvCxnSpPr/>
          <p:nvPr/>
        </p:nvCxnSpPr>
        <p:spPr>
          <a:xfrm flipV="1">
            <a:off x="1561307" y="1472937"/>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1561307" y="2643647"/>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1565432" y="3931823"/>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565432" y="5185661"/>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1565432" y="6580816"/>
            <a:ext cx="6400800"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978081" y="1338346"/>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978081" y="2543346"/>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978081" y="3772593"/>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978081" y="4941168"/>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82233" y="6093296"/>
            <a:ext cx="355523"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1475962" y="1052736"/>
            <a:ext cx="5234062"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My future house will be a </a:t>
            </a:r>
            <a:r>
              <a:rPr lang="en-US" sz="2800" b="1" dirty="0" smtClean="0">
                <a:solidFill>
                  <a:srgbClr val="FF0000"/>
                </a:solidFill>
                <a:latin typeface="Times New Roman" pitchFamily="18" charset="0"/>
                <a:cs typeface="Times New Roman" pitchFamily="18" charset="0"/>
              </a:rPr>
              <a:t>palace.</a:t>
            </a:r>
            <a:endParaRPr lang="en-US" sz="2800" b="1" dirty="0">
              <a:solidFill>
                <a:srgbClr val="FF0000"/>
              </a:solidFill>
              <a:latin typeface="Times New Roman" pitchFamily="18" charset="0"/>
              <a:cs typeface="Times New Roman" pitchFamily="18" charset="0"/>
            </a:endParaRPr>
          </a:p>
        </p:txBody>
      </p:sp>
      <p:sp>
        <p:nvSpPr>
          <p:cNvPr id="32" name="Rectangle 31"/>
          <p:cNvSpPr/>
          <p:nvPr/>
        </p:nvSpPr>
        <p:spPr>
          <a:xfrm>
            <a:off x="1619672" y="2276872"/>
            <a:ext cx="3417923"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It’ll be on the Moon. </a:t>
            </a:r>
          </a:p>
        </p:txBody>
      </p:sp>
      <p:sp>
        <p:nvSpPr>
          <p:cNvPr id="33" name="Rectangle 32"/>
          <p:cNvSpPr/>
          <p:nvPr/>
        </p:nvSpPr>
        <p:spPr>
          <a:xfrm>
            <a:off x="1475656" y="3356992"/>
            <a:ext cx="3546164"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It’ll  </a:t>
            </a:r>
            <a:r>
              <a:rPr lang="en-US" sz="2800" b="1" dirty="0" smtClean="0">
                <a:solidFill>
                  <a:srgbClr val="FF0000"/>
                </a:solidFill>
                <a:latin typeface="Times New Roman" pitchFamily="18" charset="0"/>
                <a:cs typeface="Times New Roman" pitchFamily="18" charset="0"/>
              </a:rPr>
              <a:t>look like a UFO. </a:t>
            </a:r>
            <a:endParaRPr lang="en-US" sz="2800" b="1" dirty="0">
              <a:solidFill>
                <a:srgbClr val="FF0000"/>
              </a:solidFill>
              <a:latin typeface="Times New Roman" pitchFamily="18" charset="0"/>
              <a:cs typeface="Times New Roman" pitchFamily="18" charset="0"/>
            </a:endParaRPr>
          </a:p>
        </p:txBody>
      </p:sp>
      <p:sp>
        <p:nvSpPr>
          <p:cNvPr id="34" name="Rectangle 33"/>
          <p:cNvSpPr/>
          <p:nvPr/>
        </p:nvSpPr>
        <p:spPr>
          <a:xfrm>
            <a:off x="1561307" y="4653136"/>
            <a:ext cx="3919599"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It’ll </a:t>
            </a:r>
            <a:r>
              <a:rPr lang="en-US" sz="2800" b="1" dirty="0" smtClean="0">
                <a:solidFill>
                  <a:srgbClr val="FF0000"/>
                </a:solidFill>
                <a:latin typeface="Times New Roman" pitchFamily="18" charset="0"/>
                <a:cs typeface="Times New Roman" pitchFamily="18" charset="0"/>
              </a:rPr>
              <a:t>have twenty rooms. </a:t>
            </a:r>
            <a:endParaRPr lang="en-US" sz="2800" b="1" dirty="0">
              <a:solidFill>
                <a:srgbClr val="FF0000"/>
              </a:solidFill>
              <a:latin typeface="Times New Roman" pitchFamily="18" charset="0"/>
              <a:cs typeface="Times New Roman" pitchFamily="18" charset="0"/>
            </a:endParaRPr>
          </a:p>
        </p:txBody>
      </p:sp>
      <p:sp>
        <p:nvSpPr>
          <p:cNvPr id="35" name="Rectangle 34"/>
          <p:cNvSpPr/>
          <p:nvPr/>
        </p:nvSpPr>
        <p:spPr>
          <a:xfrm>
            <a:off x="902751" y="5782173"/>
            <a:ext cx="7773705" cy="954107"/>
          </a:xfrm>
          <a:prstGeom prst="rect">
            <a:avLst/>
          </a:prstGeom>
        </p:spPr>
        <p:txBody>
          <a:bodyPr wrap="square">
            <a:spAutoFit/>
          </a:bodyPr>
          <a:lstStyle/>
          <a:p>
            <a:r>
              <a:rPr lang="en-US" sz="2800" b="1" dirty="0">
                <a:solidFill>
                  <a:srgbClr val="FF0000"/>
                </a:solidFill>
                <a:latin typeface="Times New Roman" pitchFamily="18" charset="0"/>
                <a:cs typeface="Times New Roman" pitchFamily="18" charset="0"/>
              </a:rPr>
              <a:t>It’ll </a:t>
            </a:r>
            <a:r>
              <a:rPr lang="en-US" sz="2800" b="1" dirty="0" smtClean="0">
                <a:solidFill>
                  <a:srgbClr val="FF0000"/>
                </a:solidFill>
                <a:latin typeface="Times New Roman" pitchFamily="18" charset="0"/>
                <a:cs typeface="Times New Roman" pitchFamily="18" charset="0"/>
              </a:rPr>
              <a:t> have a smart TV and ten robots to help </a:t>
            </a:r>
          </a:p>
          <a:p>
            <a:r>
              <a:rPr lang="en-US" sz="2800" b="1" dirty="0" smtClean="0">
                <a:solidFill>
                  <a:srgbClr val="FF0000"/>
                </a:solidFill>
                <a:latin typeface="Times New Roman" pitchFamily="18" charset="0"/>
                <a:cs typeface="Times New Roman" pitchFamily="18" charset="0"/>
              </a:rPr>
              <a:t>me do the housework. </a:t>
            </a:r>
            <a:endParaRPr 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047849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circle(in)">
                                      <p:cBhvr>
                                        <p:cTn id="12" dur="20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circle(in)">
                                      <p:cBhvr>
                                        <p:cTn id="17" dur="20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circle(in)">
                                      <p:cBhvr>
                                        <p:cTn id="22" dur="20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circle(in)">
                                      <p:cBhvr>
                                        <p:cTn id="27"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23490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38671"/>
            <a:ext cx="587409" cy="553842"/>
          </a:xfrm>
          <a:prstGeom prst="rect">
            <a:avLst/>
          </a:prstGeom>
        </p:spPr>
      </p:pic>
      <p:sp>
        <p:nvSpPr>
          <p:cNvPr id="8" name="TextBox 7"/>
          <p:cNvSpPr txBox="1"/>
          <p:nvPr/>
        </p:nvSpPr>
        <p:spPr>
          <a:xfrm>
            <a:off x="865203" y="42732"/>
            <a:ext cx="8154106" cy="892552"/>
          </a:xfrm>
          <a:prstGeom prst="rect">
            <a:avLst/>
          </a:prstGeom>
          <a:noFill/>
        </p:spPr>
        <p:txBody>
          <a:bodyPr wrap="square" rtlCol="0">
            <a:spAutoFit/>
          </a:bodyPr>
          <a:lstStyle/>
          <a:p>
            <a:r>
              <a:rPr lang="en-US" sz="2500" b="1">
                <a:solidFill>
                  <a:prstClr val="black"/>
                </a:solidFill>
                <a:effectLst>
                  <a:glow rad="88900">
                    <a:prstClr val="white"/>
                  </a:glow>
                </a:effectLst>
                <a:latin typeface="Arial" panose="020B0604020202020204" pitchFamily="34" charset="0"/>
                <a:cs typeface="Arial" panose="020B0604020202020204" pitchFamily="34" charset="0"/>
              </a:rPr>
              <a:t>Choose one sportsperson in </a:t>
            </a:r>
            <a:r>
              <a:rPr lang="en-US" sz="2500" b="1">
                <a:solidFill>
                  <a:srgbClr val="FF0000"/>
                </a:solidFill>
                <a:effectLst>
                  <a:glow rad="88900">
                    <a:prstClr val="white"/>
                  </a:glow>
                </a:effectLst>
                <a:latin typeface="Arial" panose="020B0604020202020204" pitchFamily="34" charset="0"/>
                <a:cs typeface="Arial" panose="020B0604020202020204" pitchFamily="34" charset="0"/>
              </a:rPr>
              <a:t>4</a:t>
            </a:r>
            <a:r>
              <a:rPr lang="en-US" sz="2500" b="1">
                <a:solidFill>
                  <a:prstClr val="black"/>
                </a:solidFill>
                <a:effectLst>
                  <a:glow rad="88900">
                    <a:prstClr val="white"/>
                  </a:glow>
                </a:effectLst>
                <a:latin typeface="Arial" panose="020B0604020202020204" pitchFamily="34" charset="0"/>
                <a:cs typeface="Arial" panose="020B0604020202020204" pitchFamily="34" charset="0"/>
              </a:rPr>
              <a:t>. Talk about him / her. Use the following cues.</a:t>
            </a:r>
          </a:p>
        </p:txBody>
      </p:sp>
      <p:sp>
        <p:nvSpPr>
          <p:cNvPr id="3" name="TextBox 2"/>
          <p:cNvSpPr txBox="1"/>
          <p:nvPr/>
        </p:nvSpPr>
        <p:spPr>
          <a:xfrm>
            <a:off x="139074" y="1500651"/>
            <a:ext cx="8609390" cy="2589170"/>
          </a:xfrm>
          <a:prstGeom prst="rect">
            <a:avLst/>
          </a:prstGeom>
          <a:noFill/>
        </p:spPr>
        <p:txBody>
          <a:bodyPr wrap="square" rtlCol="0">
            <a:spAutoFit/>
          </a:bodyPr>
          <a:lstStyle/>
          <a:p>
            <a:pPr>
              <a:lnSpc>
                <a:spcPct val="130000"/>
              </a:lnSpc>
            </a:pPr>
            <a:r>
              <a:rPr lang="en-US" sz="3200" dirty="0">
                <a:solidFill>
                  <a:prstClr val="black"/>
                </a:solidFill>
                <a:latin typeface="Times New Roman" pitchFamily="18" charset="0"/>
                <a:cs typeface="Times New Roman" pitchFamily="18" charset="0"/>
              </a:rPr>
              <a:t>My future house will be a palace</a:t>
            </a:r>
            <a:r>
              <a:rPr lang="en-US" sz="3200" dirty="0" smtClean="0">
                <a:solidFill>
                  <a:prstClr val="black"/>
                </a:solidFill>
                <a:latin typeface="Times New Roman" pitchFamily="18" charset="0"/>
                <a:cs typeface="Times New Roman" pitchFamily="18" charset="0"/>
              </a:rPr>
              <a:t>. It’ll </a:t>
            </a:r>
            <a:r>
              <a:rPr lang="en-US" sz="3200" dirty="0">
                <a:solidFill>
                  <a:prstClr val="black"/>
                </a:solidFill>
                <a:latin typeface="Times New Roman" pitchFamily="18" charset="0"/>
                <a:cs typeface="Times New Roman" pitchFamily="18" charset="0"/>
              </a:rPr>
              <a:t>be on the Moon. It’ll  look like a UFO. It’ll have twenty </a:t>
            </a:r>
            <a:r>
              <a:rPr lang="en-US" sz="3200" dirty="0" smtClean="0">
                <a:solidFill>
                  <a:prstClr val="black"/>
                </a:solidFill>
                <a:latin typeface="Times New Roman" pitchFamily="18" charset="0"/>
                <a:cs typeface="Times New Roman" pitchFamily="18" charset="0"/>
              </a:rPr>
              <a:t>rooms.</a:t>
            </a:r>
            <a:r>
              <a:rPr lang="en-US" sz="3200" dirty="0" smtClean="0">
                <a:latin typeface="Times New Roman" pitchFamily="18" charset="0"/>
                <a:cs typeface="Times New Roman" pitchFamily="18" charset="0"/>
              </a:rPr>
              <a:t> </a:t>
            </a:r>
            <a:r>
              <a:rPr lang="en-US" sz="3200" dirty="0" smtClean="0">
                <a:solidFill>
                  <a:prstClr val="black"/>
                </a:solidFill>
                <a:latin typeface="Times New Roman" pitchFamily="18" charset="0"/>
                <a:cs typeface="Times New Roman" pitchFamily="18" charset="0"/>
              </a:rPr>
              <a:t>There’ll </a:t>
            </a:r>
            <a:r>
              <a:rPr lang="en-US" sz="3200" dirty="0">
                <a:solidFill>
                  <a:prstClr val="black"/>
                </a:solidFill>
                <a:latin typeface="Times New Roman" pitchFamily="18" charset="0"/>
                <a:cs typeface="Times New Roman" pitchFamily="18" charset="0"/>
              </a:rPr>
              <a:t>be a </a:t>
            </a:r>
            <a:r>
              <a:rPr lang="en-US" sz="3200" dirty="0" smtClean="0">
                <a:solidFill>
                  <a:prstClr val="black"/>
                </a:solidFill>
                <a:latin typeface="Times New Roman" pitchFamily="18" charset="0"/>
                <a:cs typeface="Times New Roman" pitchFamily="18" charset="0"/>
              </a:rPr>
              <a:t>smart TV and </a:t>
            </a:r>
            <a:r>
              <a:rPr lang="en-US" sz="3200" dirty="0">
                <a:solidFill>
                  <a:prstClr val="black"/>
                </a:solidFill>
                <a:latin typeface="Times New Roman" pitchFamily="18" charset="0"/>
                <a:cs typeface="Times New Roman" pitchFamily="18" charset="0"/>
              </a:rPr>
              <a:t>ten robots </a:t>
            </a:r>
            <a:r>
              <a:rPr lang="en-US" sz="3200" dirty="0" smtClean="0">
                <a:solidFill>
                  <a:prstClr val="black"/>
                </a:solidFill>
                <a:latin typeface="Times New Roman" pitchFamily="18" charset="0"/>
                <a:cs typeface="Times New Roman" pitchFamily="18" charset="0"/>
              </a:rPr>
              <a:t> </a:t>
            </a:r>
            <a:r>
              <a:rPr lang="en-US" sz="3200" dirty="0">
                <a:solidFill>
                  <a:prstClr val="black"/>
                </a:solidFill>
                <a:latin typeface="Times New Roman" pitchFamily="18" charset="0"/>
                <a:cs typeface="Times New Roman" pitchFamily="18" charset="0"/>
              </a:rPr>
              <a:t>in the </a:t>
            </a:r>
            <a:r>
              <a:rPr lang="en-US" sz="3200" dirty="0" smtClean="0">
                <a:solidFill>
                  <a:prstClr val="black"/>
                </a:solidFill>
                <a:latin typeface="Times New Roman" pitchFamily="18" charset="0"/>
                <a:cs typeface="Times New Roman" pitchFamily="18" charset="0"/>
              </a:rPr>
              <a:t>house to </a:t>
            </a:r>
            <a:r>
              <a:rPr lang="en-US" sz="3200" dirty="0">
                <a:solidFill>
                  <a:prstClr val="black"/>
                </a:solidFill>
                <a:latin typeface="Times New Roman" pitchFamily="18" charset="0"/>
                <a:cs typeface="Times New Roman" pitchFamily="18" charset="0"/>
              </a:rPr>
              <a:t>help </a:t>
            </a:r>
            <a:r>
              <a:rPr lang="en-US" sz="3200" dirty="0" smtClean="0">
                <a:solidFill>
                  <a:prstClr val="black"/>
                </a:solidFill>
                <a:latin typeface="Times New Roman" pitchFamily="18" charset="0"/>
                <a:cs typeface="Times New Roman" pitchFamily="18" charset="0"/>
              </a:rPr>
              <a:t>me do </a:t>
            </a:r>
            <a:r>
              <a:rPr lang="en-US" sz="3200" dirty="0">
                <a:solidFill>
                  <a:prstClr val="black"/>
                </a:solidFill>
                <a:latin typeface="Times New Roman" pitchFamily="18" charset="0"/>
                <a:cs typeface="Times New Roman" pitchFamily="18" charset="0"/>
              </a:rPr>
              <a:t>the housework. </a:t>
            </a:r>
          </a:p>
        </p:txBody>
      </p:sp>
      <p:sp>
        <p:nvSpPr>
          <p:cNvPr id="9" name="Rectangle 8"/>
          <p:cNvSpPr/>
          <p:nvPr/>
        </p:nvSpPr>
        <p:spPr>
          <a:xfrm>
            <a:off x="139074" y="988680"/>
            <a:ext cx="1452257" cy="492443"/>
          </a:xfrm>
          <a:prstGeom prst="rect">
            <a:avLst/>
          </a:prstGeom>
        </p:spPr>
        <p:txBody>
          <a:bodyPr wrap="none">
            <a:spAutoFit/>
          </a:bodyPr>
          <a:lstStyle/>
          <a:p>
            <a:r>
              <a:rPr lang="en-US" sz="2600" b="1" dirty="0">
                <a:solidFill>
                  <a:srgbClr val="005AAB"/>
                </a:solidFill>
              </a:rPr>
              <a:t>Example:</a:t>
            </a:r>
          </a:p>
        </p:txBody>
      </p:sp>
    </p:spTree>
    <p:extLst>
      <p:ext uri="{BB962C8B-B14F-4D97-AF65-F5344CB8AC3E}">
        <p14:creationId xmlns:p14="http://schemas.microsoft.com/office/powerpoint/2010/main" val="910468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a:hlinkClick r:id="rId2" action="ppaction://hlinkpres?slideindex=1&amp;slidetitle="/>
          </p:cNvPr>
          <p:cNvSpPr txBox="1">
            <a:spLocks noChangeArrowheads="1"/>
          </p:cNvSpPr>
          <p:nvPr/>
        </p:nvSpPr>
        <p:spPr bwMode="auto">
          <a:xfrm>
            <a:off x="495300" y="23813"/>
            <a:ext cx="3657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b="1" u="sng" dirty="0" smtClean="0">
                <a:solidFill>
                  <a:prstClr val="black"/>
                </a:solidFill>
                <a:latin typeface="Times New Roman" panose="02020603050405020304" pitchFamily="18" charset="0"/>
                <a:cs typeface="Times New Roman" panose="02020603050405020304" pitchFamily="18" charset="0"/>
              </a:rPr>
              <a:t>SPEAKING</a:t>
            </a:r>
            <a:endParaRPr lang="en-US" altLang="en-US" sz="2800" b="1" u="sng" dirty="0">
              <a:solidFill>
                <a:prstClr val="black"/>
              </a:solidFill>
              <a:latin typeface="Times New Roman" panose="02020603050405020304" pitchFamily="18" charset="0"/>
              <a:cs typeface="Times New Roman" panose="02020603050405020304" pitchFamily="18" charset="0"/>
            </a:endParaRPr>
          </a:p>
        </p:txBody>
      </p:sp>
      <p:sp>
        <p:nvSpPr>
          <p:cNvPr id="21507" name="TextBox 2"/>
          <p:cNvSpPr txBox="1">
            <a:spLocks noChangeArrowheads="1"/>
          </p:cNvSpPr>
          <p:nvPr/>
        </p:nvSpPr>
        <p:spPr bwMode="auto">
          <a:xfrm>
            <a:off x="609600" y="534988"/>
            <a:ext cx="807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u="sng" dirty="0" err="1">
                <a:solidFill>
                  <a:srgbClr val="FF0000"/>
                </a:solidFill>
                <a:latin typeface="Times New Roman" panose="02020603050405020304" pitchFamily="18" charset="0"/>
                <a:cs typeface="Times New Roman" panose="02020603050405020304" pitchFamily="18" charset="0"/>
              </a:rPr>
              <a:t>Discribe</a:t>
            </a:r>
            <a:r>
              <a:rPr lang="en-US" altLang="en-US" sz="2800" u="sng" dirty="0">
                <a:solidFill>
                  <a:srgbClr val="FF0000"/>
                </a:solidFill>
                <a:latin typeface="Times New Roman" panose="02020603050405020304" pitchFamily="18" charset="0"/>
                <a:cs typeface="Times New Roman" panose="02020603050405020304" pitchFamily="18" charset="0"/>
              </a:rPr>
              <a:t> your future </a:t>
            </a:r>
            <a:r>
              <a:rPr lang="en-US" altLang="en-US" sz="2800" u="sng" dirty="0" smtClean="0">
                <a:solidFill>
                  <a:srgbClr val="FF0000"/>
                </a:solidFill>
                <a:latin typeface="Times New Roman" panose="02020603050405020304" pitchFamily="18" charset="0"/>
                <a:cs typeface="Times New Roman" panose="02020603050405020304" pitchFamily="18" charset="0"/>
              </a:rPr>
              <a:t>house/ bed room </a:t>
            </a:r>
            <a:r>
              <a:rPr lang="en-US" altLang="en-US" sz="2800" u="sng" dirty="0">
                <a:solidFill>
                  <a:srgbClr val="FF0000"/>
                </a:solidFill>
                <a:latin typeface="Times New Roman" panose="02020603050405020304" pitchFamily="18" charset="0"/>
                <a:cs typeface="Times New Roman" panose="02020603050405020304" pitchFamily="18" charset="0"/>
              </a:rPr>
              <a:t>to your partner. </a:t>
            </a:r>
          </a:p>
        </p:txBody>
      </p:sp>
      <p:sp>
        <p:nvSpPr>
          <p:cNvPr id="4" name="Oval 3"/>
          <p:cNvSpPr/>
          <p:nvPr/>
        </p:nvSpPr>
        <p:spPr>
          <a:xfrm>
            <a:off x="114300" y="2971800"/>
            <a:ext cx="2209800" cy="1295400"/>
          </a:xfrm>
          <a:prstGeom prst="ellipse">
            <a:avLst/>
          </a:prstGeom>
          <a:solidFill>
            <a:schemeClr val="accent6"/>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2800" b="1" dirty="0">
                <a:solidFill>
                  <a:srgbClr val="FF0000"/>
                </a:solidFill>
                <a:latin typeface="Times New Roman" panose="02020603050405020304" pitchFamily="18" charset="0"/>
                <a:cs typeface="Times New Roman" panose="02020603050405020304" pitchFamily="18" charset="0"/>
              </a:rPr>
              <a:t>My future house</a:t>
            </a:r>
          </a:p>
        </p:txBody>
      </p:sp>
      <p:cxnSp>
        <p:nvCxnSpPr>
          <p:cNvPr id="6" name="Straight Arrow Connector 5"/>
          <p:cNvCxnSpPr>
            <a:cxnSpLocks noChangeShapeType="1"/>
          </p:cNvCxnSpPr>
          <p:nvPr/>
        </p:nvCxnSpPr>
        <p:spPr bwMode="auto">
          <a:xfrm flipV="1">
            <a:off x="1092200" y="2514600"/>
            <a:ext cx="0" cy="457200"/>
          </a:xfrm>
          <a:prstGeom prst="straightConnector1">
            <a:avLst/>
          </a:prstGeom>
          <a:noFill/>
          <a:ln w="28575" algn="ctr">
            <a:solidFill>
              <a:srgbClr val="339966"/>
            </a:solidFill>
            <a:round/>
            <a:tailEnd type="arrow" w="med" len="med"/>
          </a:ln>
          <a:extLst>
            <a:ext uri="{909E8E84-426E-40DD-AFC4-6F175D3DCCD1}">
              <a14:hiddenFill xmlns:a14="http://schemas.microsoft.com/office/drawing/2010/main">
                <a:noFill/>
              </a14:hiddenFill>
            </a:ext>
          </a:extLst>
        </p:spPr>
      </p:cxnSp>
      <p:sp>
        <p:nvSpPr>
          <p:cNvPr id="7" name="Rectangle 6"/>
          <p:cNvSpPr/>
          <p:nvPr/>
        </p:nvSpPr>
        <p:spPr>
          <a:xfrm>
            <a:off x="457200" y="4876800"/>
            <a:ext cx="1219200" cy="10668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2400" b="1">
                <a:solidFill>
                  <a:srgbClr val="060ABA"/>
                </a:solidFill>
                <a:latin typeface="Times New Roman" panose="02020603050405020304" pitchFamily="18" charset="0"/>
                <a:cs typeface="Times New Roman" panose="02020603050405020304" pitchFamily="18" charset="0"/>
              </a:rPr>
              <a:t>In the house</a:t>
            </a:r>
          </a:p>
        </p:txBody>
      </p:sp>
      <p:cxnSp>
        <p:nvCxnSpPr>
          <p:cNvPr id="12" name="Straight Arrow Connector 11"/>
          <p:cNvCxnSpPr>
            <a:cxnSpLocks noChangeShapeType="1"/>
          </p:cNvCxnSpPr>
          <p:nvPr/>
        </p:nvCxnSpPr>
        <p:spPr bwMode="auto">
          <a:xfrm>
            <a:off x="1066800" y="4267200"/>
            <a:ext cx="0" cy="609600"/>
          </a:xfrm>
          <a:prstGeom prst="straightConnector1">
            <a:avLst/>
          </a:prstGeom>
          <a:noFill/>
          <a:ln w="28575" algn="ctr">
            <a:solidFill>
              <a:srgbClr val="339966"/>
            </a:solidFill>
            <a:round/>
            <a:tailEnd type="arrow" w="med" len="med"/>
          </a:ln>
          <a:extLst>
            <a:ext uri="{909E8E84-426E-40DD-AFC4-6F175D3DCCD1}">
              <a14:hiddenFill xmlns:a14="http://schemas.microsoft.com/office/drawing/2010/main">
                <a:noFill/>
              </a14:hiddenFill>
            </a:ext>
          </a:extLst>
        </p:spPr>
      </p:cxnSp>
      <p:sp>
        <p:nvSpPr>
          <p:cNvPr id="13" name="Rectangle 12"/>
          <p:cNvSpPr/>
          <p:nvPr/>
        </p:nvSpPr>
        <p:spPr>
          <a:xfrm>
            <a:off x="457200" y="1447800"/>
            <a:ext cx="1409700" cy="10668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n-US" sz="2400" b="1">
                <a:solidFill>
                  <a:srgbClr val="060ABA"/>
                </a:solidFill>
                <a:latin typeface="Times New Roman" panose="02020603050405020304" pitchFamily="18" charset="0"/>
                <a:cs typeface="Times New Roman" panose="02020603050405020304" pitchFamily="18" charset="0"/>
              </a:rPr>
              <a:t>Around the house</a:t>
            </a:r>
          </a:p>
        </p:txBody>
      </p:sp>
      <p:cxnSp>
        <p:nvCxnSpPr>
          <p:cNvPr id="15" name="Straight Arrow Connector 14"/>
          <p:cNvCxnSpPr>
            <a:stCxn id="13" idx="3"/>
          </p:cNvCxnSpPr>
          <p:nvPr/>
        </p:nvCxnSpPr>
        <p:spPr>
          <a:xfrm flipV="1">
            <a:off x="1866900" y="1436688"/>
            <a:ext cx="1095375" cy="544512"/>
          </a:xfrm>
          <a:prstGeom prst="straightConnector1">
            <a:avLst/>
          </a:prstGeom>
          <a:ln w="19050">
            <a:solidFill>
              <a:srgbClr val="00CC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2933700" y="1025525"/>
            <a:ext cx="1219200" cy="528638"/>
          </a:xfrm>
          <a:prstGeom prst="rect">
            <a:avLst/>
          </a:prstGeom>
          <a:solidFill>
            <a:schemeClr val="accent6">
              <a:lumMod val="20000"/>
              <a:lumOff val="80000"/>
            </a:schemeClr>
          </a:solidFill>
          <a:ln w="9525">
            <a:solidFill>
              <a:srgbClr val="FFFF99"/>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smtClean="0">
                <a:solidFill>
                  <a:prstClr val="black"/>
                </a:solidFill>
                <a:latin typeface="Times New Roman" panose="02020603050405020304" pitchFamily="18" charset="0"/>
                <a:cs typeface="Times New Roman" panose="02020603050405020304" pitchFamily="18" charset="0"/>
              </a:rPr>
              <a:t>Trees</a:t>
            </a:r>
          </a:p>
        </p:txBody>
      </p:sp>
      <p:sp>
        <p:nvSpPr>
          <p:cNvPr id="19" name="TextBox 18"/>
          <p:cNvSpPr txBox="1">
            <a:spLocks noChangeArrowheads="1"/>
          </p:cNvSpPr>
          <p:nvPr/>
        </p:nvSpPr>
        <p:spPr bwMode="auto">
          <a:xfrm>
            <a:off x="2933700" y="1436688"/>
            <a:ext cx="1714500" cy="528637"/>
          </a:xfrm>
          <a:prstGeom prst="rect">
            <a:avLst/>
          </a:prstGeom>
          <a:solidFill>
            <a:schemeClr val="accent6">
              <a:lumMod val="20000"/>
              <a:lumOff val="80000"/>
            </a:schemeClr>
          </a:solidFill>
          <a:ln w="9525">
            <a:solidFill>
              <a:srgbClr val="FFFF99"/>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dirty="0" smtClean="0">
                <a:solidFill>
                  <a:prstClr val="black"/>
                </a:solidFill>
                <a:latin typeface="Times New Roman" panose="02020603050405020304" pitchFamily="18" charset="0"/>
                <a:cs typeface="Times New Roman" panose="02020603050405020304" pitchFamily="18" charset="0"/>
              </a:rPr>
              <a:t>Garden </a:t>
            </a:r>
          </a:p>
        </p:txBody>
      </p:sp>
      <p:sp>
        <p:nvSpPr>
          <p:cNvPr id="20" name="TextBox 19"/>
          <p:cNvSpPr txBox="1">
            <a:spLocks noChangeArrowheads="1"/>
          </p:cNvSpPr>
          <p:nvPr/>
        </p:nvSpPr>
        <p:spPr bwMode="auto">
          <a:xfrm>
            <a:off x="2962275" y="1885950"/>
            <a:ext cx="2705100" cy="528638"/>
          </a:xfrm>
          <a:prstGeom prst="rect">
            <a:avLst/>
          </a:prstGeom>
          <a:solidFill>
            <a:schemeClr val="accent6">
              <a:lumMod val="20000"/>
              <a:lumOff val="80000"/>
            </a:schemeClr>
          </a:solidFill>
          <a:ln w="9525">
            <a:solidFill>
              <a:srgbClr val="FFFF99"/>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smtClean="0">
                <a:solidFill>
                  <a:prstClr val="black"/>
                </a:solidFill>
                <a:latin typeface="Times New Roman" panose="02020603050405020304" pitchFamily="18" charset="0"/>
                <a:cs typeface="Times New Roman" panose="02020603050405020304" pitchFamily="18" charset="0"/>
              </a:rPr>
              <a:t>Swimming pool</a:t>
            </a:r>
          </a:p>
        </p:txBody>
      </p:sp>
      <p:sp>
        <p:nvSpPr>
          <p:cNvPr id="21" name="TextBox 20"/>
          <p:cNvSpPr txBox="1">
            <a:spLocks noChangeArrowheads="1"/>
          </p:cNvSpPr>
          <p:nvPr/>
        </p:nvSpPr>
        <p:spPr bwMode="auto">
          <a:xfrm>
            <a:off x="2995613" y="2354263"/>
            <a:ext cx="2400300" cy="528637"/>
          </a:xfrm>
          <a:prstGeom prst="rect">
            <a:avLst/>
          </a:prstGeom>
          <a:solidFill>
            <a:schemeClr val="accent6">
              <a:lumMod val="20000"/>
              <a:lumOff val="80000"/>
            </a:schemeClr>
          </a:solidFill>
          <a:ln w="9525">
            <a:solidFill>
              <a:srgbClr val="FFFF99"/>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smtClean="0">
                <a:solidFill>
                  <a:prstClr val="black"/>
                </a:solidFill>
                <a:latin typeface="Times New Roman" panose="02020603050405020304" pitchFamily="18" charset="0"/>
                <a:cs typeface="Times New Roman" panose="02020603050405020304" pitchFamily="18" charset="0"/>
              </a:rPr>
              <a:t>Blue sea</a:t>
            </a:r>
          </a:p>
        </p:txBody>
      </p:sp>
      <p:cxnSp>
        <p:nvCxnSpPr>
          <p:cNvPr id="22" name="Straight Arrow Connector 21"/>
          <p:cNvCxnSpPr>
            <a:stCxn id="13" idx="3"/>
          </p:cNvCxnSpPr>
          <p:nvPr/>
        </p:nvCxnSpPr>
        <p:spPr>
          <a:xfrm flipV="1">
            <a:off x="1866900" y="1790700"/>
            <a:ext cx="1095375" cy="190500"/>
          </a:xfrm>
          <a:prstGeom prst="straightConnector1">
            <a:avLst/>
          </a:prstGeom>
          <a:ln w="19050">
            <a:solidFill>
              <a:srgbClr val="00CC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3" idx="3"/>
          </p:cNvCxnSpPr>
          <p:nvPr/>
        </p:nvCxnSpPr>
        <p:spPr>
          <a:xfrm>
            <a:off x="1866900" y="1981200"/>
            <a:ext cx="1128713" cy="96838"/>
          </a:xfrm>
          <a:prstGeom prst="straightConnector1">
            <a:avLst/>
          </a:prstGeom>
          <a:ln w="19050">
            <a:solidFill>
              <a:srgbClr val="00CC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3" idx="3"/>
          </p:cNvCxnSpPr>
          <p:nvPr/>
        </p:nvCxnSpPr>
        <p:spPr>
          <a:xfrm>
            <a:off x="1866900" y="1981200"/>
            <a:ext cx="1128713" cy="487363"/>
          </a:xfrm>
          <a:prstGeom prst="straightConnector1">
            <a:avLst/>
          </a:prstGeom>
          <a:ln w="19050">
            <a:solidFill>
              <a:srgbClr val="00CC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676400" y="3810000"/>
            <a:ext cx="1547813" cy="1416050"/>
          </a:xfrm>
          <a:prstGeom prst="straightConnector1">
            <a:avLst/>
          </a:prstGeom>
          <a:ln w="19050">
            <a:solidFill>
              <a:srgbClr val="FF33CC"/>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3262313" y="3355975"/>
            <a:ext cx="2103437" cy="528638"/>
          </a:xfrm>
          <a:prstGeom prst="rect">
            <a:avLst/>
          </a:prstGeom>
          <a:solidFill>
            <a:schemeClr val="accent3"/>
          </a:solidFill>
          <a:ln w="9525">
            <a:solidFill>
              <a:srgbClr val="339933"/>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dirty="0" smtClean="0">
                <a:solidFill>
                  <a:prstClr val="black"/>
                </a:solidFill>
                <a:latin typeface="Times New Roman" panose="02020603050405020304" pitchFamily="18" charset="0"/>
                <a:cs typeface="Times New Roman" panose="02020603050405020304" pitchFamily="18" charset="0"/>
              </a:rPr>
              <a:t>Living room</a:t>
            </a:r>
          </a:p>
        </p:txBody>
      </p:sp>
      <p:sp>
        <p:nvSpPr>
          <p:cNvPr id="36" name="TextBox 35"/>
          <p:cNvSpPr txBox="1">
            <a:spLocks noChangeArrowheads="1"/>
          </p:cNvSpPr>
          <p:nvPr/>
        </p:nvSpPr>
        <p:spPr bwMode="auto">
          <a:xfrm>
            <a:off x="3244850" y="4008438"/>
            <a:ext cx="2041525" cy="528637"/>
          </a:xfrm>
          <a:prstGeom prst="rect">
            <a:avLst/>
          </a:prstGeom>
          <a:solidFill>
            <a:schemeClr val="accent3"/>
          </a:solidFill>
          <a:ln w="9525">
            <a:solidFill>
              <a:srgbClr val="339933"/>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smtClean="0">
                <a:solidFill>
                  <a:prstClr val="black"/>
                </a:solidFill>
                <a:latin typeface="Times New Roman" panose="02020603050405020304" pitchFamily="18" charset="0"/>
                <a:cs typeface="Times New Roman" panose="02020603050405020304" pitchFamily="18" charset="0"/>
              </a:rPr>
              <a:t>Bathroom</a:t>
            </a:r>
          </a:p>
        </p:txBody>
      </p:sp>
      <p:sp>
        <p:nvSpPr>
          <p:cNvPr id="37" name="TextBox 36"/>
          <p:cNvSpPr txBox="1">
            <a:spLocks noChangeArrowheads="1"/>
          </p:cNvSpPr>
          <p:nvPr/>
        </p:nvSpPr>
        <p:spPr bwMode="auto">
          <a:xfrm>
            <a:off x="3243263" y="4646613"/>
            <a:ext cx="1360487" cy="528637"/>
          </a:xfrm>
          <a:prstGeom prst="rect">
            <a:avLst/>
          </a:prstGeom>
          <a:solidFill>
            <a:schemeClr val="accent3"/>
          </a:solidFill>
          <a:ln w="9525">
            <a:solidFill>
              <a:srgbClr val="339933"/>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dirty="0" smtClean="0">
                <a:solidFill>
                  <a:prstClr val="black"/>
                </a:solidFill>
                <a:latin typeface="Times New Roman" panose="02020603050405020304" pitchFamily="18" charset="0"/>
                <a:cs typeface="Times New Roman" panose="02020603050405020304" pitchFamily="18" charset="0"/>
              </a:rPr>
              <a:t>Kitchen</a:t>
            </a:r>
          </a:p>
        </p:txBody>
      </p:sp>
      <p:sp>
        <p:nvSpPr>
          <p:cNvPr id="38" name="TextBox 37"/>
          <p:cNvSpPr txBox="1">
            <a:spLocks noChangeArrowheads="1"/>
          </p:cNvSpPr>
          <p:nvPr/>
        </p:nvSpPr>
        <p:spPr bwMode="auto">
          <a:xfrm>
            <a:off x="3224213" y="5370513"/>
            <a:ext cx="1644650" cy="528637"/>
          </a:xfrm>
          <a:prstGeom prst="rect">
            <a:avLst/>
          </a:prstGeom>
          <a:solidFill>
            <a:schemeClr val="accent3"/>
          </a:solidFill>
          <a:ln w="9525">
            <a:solidFill>
              <a:srgbClr val="339933"/>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dirty="0" smtClean="0">
                <a:solidFill>
                  <a:prstClr val="black"/>
                </a:solidFill>
                <a:latin typeface="Times New Roman" panose="02020603050405020304" pitchFamily="18" charset="0"/>
                <a:cs typeface="Times New Roman" panose="02020603050405020304" pitchFamily="18" charset="0"/>
              </a:rPr>
              <a:t>Bedroom</a:t>
            </a:r>
          </a:p>
        </p:txBody>
      </p:sp>
      <p:sp>
        <p:nvSpPr>
          <p:cNvPr id="39" name="TextBox 38"/>
          <p:cNvSpPr txBox="1">
            <a:spLocks noChangeArrowheads="1"/>
          </p:cNvSpPr>
          <p:nvPr/>
        </p:nvSpPr>
        <p:spPr bwMode="auto">
          <a:xfrm>
            <a:off x="3262313" y="6180138"/>
            <a:ext cx="1219200" cy="528637"/>
          </a:xfrm>
          <a:prstGeom prst="rect">
            <a:avLst/>
          </a:prstGeom>
          <a:solidFill>
            <a:schemeClr val="accent3"/>
          </a:solidFill>
          <a:ln w="9525">
            <a:solidFill>
              <a:srgbClr val="339933"/>
            </a:solidFill>
            <a:miter lim="800000"/>
          </a:ln>
        </p:spPr>
        <p:txBody>
          <a:bodyPr>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defRPr/>
            </a:pPr>
            <a:r>
              <a:rPr lang="en-US" altLang="en-US" sz="2800" dirty="0" smtClean="0">
                <a:solidFill>
                  <a:prstClr val="black"/>
                </a:solidFill>
                <a:latin typeface="Times New Roman" panose="02020603050405020304" pitchFamily="18" charset="0"/>
                <a:cs typeface="Times New Roman" panose="02020603050405020304" pitchFamily="18" charset="0"/>
              </a:rPr>
              <a:t>Robots </a:t>
            </a:r>
          </a:p>
        </p:txBody>
      </p:sp>
      <p:cxnSp>
        <p:nvCxnSpPr>
          <p:cNvPr id="43" name="Straight Arrow Connector 42"/>
          <p:cNvCxnSpPr>
            <a:stCxn id="35" idx="3"/>
          </p:cNvCxnSpPr>
          <p:nvPr/>
        </p:nvCxnSpPr>
        <p:spPr>
          <a:xfrm flipV="1">
            <a:off x="5365750" y="2757488"/>
            <a:ext cx="1381125" cy="8636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6896100" y="2386013"/>
            <a:ext cx="1571625" cy="528637"/>
          </a:xfrm>
          <a:prstGeom prst="rect">
            <a:avLst/>
          </a:prstGeom>
          <a:noFill/>
          <a:ln w="9525">
            <a:solidFill>
              <a:srgbClr val="FF33CC"/>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big table</a:t>
            </a:r>
          </a:p>
        </p:txBody>
      </p:sp>
      <p:sp>
        <p:nvSpPr>
          <p:cNvPr id="46" name="TextBox 45"/>
          <p:cNvSpPr txBox="1">
            <a:spLocks noChangeArrowheads="1"/>
          </p:cNvSpPr>
          <p:nvPr/>
        </p:nvSpPr>
        <p:spPr bwMode="auto">
          <a:xfrm>
            <a:off x="6938963" y="2859088"/>
            <a:ext cx="2052637" cy="523875"/>
          </a:xfrm>
          <a:prstGeom prst="rect">
            <a:avLst/>
          </a:prstGeom>
          <a:noFill/>
          <a:ln w="9525">
            <a:solidFill>
              <a:srgbClr val="FF33CC"/>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nice sofa</a:t>
            </a:r>
          </a:p>
        </p:txBody>
      </p:sp>
      <p:sp>
        <p:nvSpPr>
          <p:cNvPr id="47" name="TextBox 46"/>
          <p:cNvSpPr txBox="1">
            <a:spLocks noChangeArrowheads="1"/>
          </p:cNvSpPr>
          <p:nvPr/>
        </p:nvSpPr>
        <p:spPr bwMode="auto">
          <a:xfrm>
            <a:off x="6980238" y="3405188"/>
            <a:ext cx="2011362" cy="523875"/>
          </a:xfrm>
          <a:prstGeom prst="rect">
            <a:avLst/>
          </a:prstGeom>
          <a:noFill/>
          <a:ln w="9525">
            <a:solidFill>
              <a:srgbClr val="FF33CC"/>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wirelessTV</a:t>
            </a:r>
          </a:p>
        </p:txBody>
      </p:sp>
      <p:cxnSp>
        <p:nvCxnSpPr>
          <p:cNvPr id="61" name="Straight Arrow Connector 60"/>
          <p:cNvCxnSpPr>
            <a:stCxn id="38" idx="3"/>
            <a:endCxn id="66" idx="1"/>
          </p:cNvCxnSpPr>
          <p:nvPr/>
        </p:nvCxnSpPr>
        <p:spPr>
          <a:xfrm flipV="1">
            <a:off x="4868863" y="5011738"/>
            <a:ext cx="1878012" cy="623887"/>
          </a:xfrm>
          <a:prstGeom prst="straightConnector1">
            <a:avLst/>
          </a:prstGeom>
          <a:ln w="19050">
            <a:solidFill>
              <a:srgbClr val="1509FD"/>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a:spLocks noChangeArrowheads="1"/>
          </p:cNvSpPr>
          <p:nvPr/>
        </p:nvSpPr>
        <p:spPr bwMode="auto">
          <a:xfrm>
            <a:off x="6762750" y="5743575"/>
            <a:ext cx="2228850" cy="523875"/>
          </a:xfrm>
          <a:prstGeom prst="rect">
            <a:avLst/>
          </a:prstGeom>
          <a:noFill/>
          <a:ln w="9525">
            <a:solidFill>
              <a:srgbClr val="FF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modern bed</a:t>
            </a:r>
          </a:p>
        </p:txBody>
      </p:sp>
      <p:sp>
        <p:nvSpPr>
          <p:cNvPr id="63" name="TextBox 62"/>
          <p:cNvSpPr txBox="1">
            <a:spLocks noChangeArrowheads="1"/>
          </p:cNvSpPr>
          <p:nvPr/>
        </p:nvSpPr>
        <p:spPr bwMode="auto">
          <a:xfrm>
            <a:off x="6746875" y="6180138"/>
            <a:ext cx="1295400" cy="528637"/>
          </a:xfrm>
          <a:prstGeom prst="rect">
            <a:avLst/>
          </a:prstGeom>
          <a:noFill/>
          <a:ln w="9525">
            <a:solidFill>
              <a:srgbClr val="FF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lamps</a:t>
            </a:r>
          </a:p>
        </p:txBody>
      </p:sp>
      <p:sp>
        <p:nvSpPr>
          <p:cNvPr id="64" name="TextBox 63"/>
          <p:cNvSpPr txBox="1">
            <a:spLocks noChangeArrowheads="1"/>
          </p:cNvSpPr>
          <p:nvPr/>
        </p:nvSpPr>
        <p:spPr bwMode="auto">
          <a:xfrm>
            <a:off x="6762750" y="5219700"/>
            <a:ext cx="2057400" cy="528638"/>
          </a:xfrm>
          <a:prstGeom prst="rect">
            <a:avLst/>
          </a:prstGeom>
          <a:noFill/>
          <a:ln w="9525">
            <a:solidFill>
              <a:srgbClr val="FF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Smart phone</a:t>
            </a:r>
          </a:p>
        </p:txBody>
      </p:sp>
      <p:sp>
        <p:nvSpPr>
          <p:cNvPr id="65" name="TextBox 64"/>
          <p:cNvSpPr txBox="1">
            <a:spLocks noChangeArrowheads="1"/>
          </p:cNvSpPr>
          <p:nvPr/>
        </p:nvSpPr>
        <p:spPr bwMode="auto">
          <a:xfrm>
            <a:off x="6762750" y="4227513"/>
            <a:ext cx="2228850" cy="523875"/>
          </a:xfrm>
          <a:prstGeom prst="rect">
            <a:avLst/>
          </a:prstGeom>
          <a:noFill/>
          <a:ln w="9525">
            <a:solidFill>
              <a:srgbClr val="FF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wirelessTV</a:t>
            </a:r>
          </a:p>
        </p:txBody>
      </p:sp>
      <p:sp>
        <p:nvSpPr>
          <p:cNvPr id="66" name="TextBox 65"/>
          <p:cNvSpPr txBox="1">
            <a:spLocks noChangeArrowheads="1"/>
          </p:cNvSpPr>
          <p:nvPr/>
        </p:nvSpPr>
        <p:spPr bwMode="auto">
          <a:xfrm>
            <a:off x="6746875" y="4746625"/>
            <a:ext cx="2397125" cy="528638"/>
          </a:xfrm>
          <a:prstGeom prst="rect">
            <a:avLst/>
          </a:prstGeom>
          <a:noFill/>
          <a:ln w="9525">
            <a:solidFill>
              <a:srgbClr val="FF33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fontAlgn="base">
              <a:spcBef>
                <a:spcPct val="0"/>
              </a:spcBef>
              <a:spcAft>
                <a:spcPct val="0"/>
              </a:spcAft>
            </a:pPr>
            <a:r>
              <a:rPr lang="en-US" altLang="en-US" sz="2800">
                <a:solidFill>
                  <a:prstClr val="black"/>
                </a:solidFill>
                <a:latin typeface="Times New Roman" panose="02020603050405020304" pitchFamily="18" charset="0"/>
                <a:cs typeface="Times New Roman" panose="02020603050405020304" pitchFamily="18" charset="0"/>
              </a:rPr>
              <a:t>Air conditioner</a:t>
            </a:r>
          </a:p>
        </p:txBody>
      </p:sp>
      <p:cxnSp>
        <p:nvCxnSpPr>
          <p:cNvPr id="68" name="Straight Arrow Connector 67"/>
          <p:cNvCxnSpPr>
            <a:stCxn id="35" idx="3"/>
          </p:cNvCxnSpPr>
          <p:nvPr/>
        </p:nvCxnSpPr>
        <p:spPr>
          <a:xfrm flipV="1">
            <a:off x="5365750" y="3222625"/>
            <a:ext cx="1550988" cy="39846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35" idx="3"/>
            <a:endCxn id="47" idx="1"/>
          </p:cNvCxnSpPr>
          <p:nvPr/>
        </p:nvCxnSpPr>
        <p:spPr>
          <a:xfrm>
            <a:off x="5365750" y="3621088"/>
            <a:ext cx="1614488" cy="4603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38" idx="3"/>
          </p:cNvCxnSpPr>
          <p:nvPr/>
        </p:nvCxnSpPr>
        <p:spPr>
          <a:xfrm flipV="1">
            <a:off x="4868863" y="4576763"/>
            <a:ext cx="1878012" cy="1058862"/>
          </a:xfrm>
          <a:prstGeom prst="straightConnector1">
            <a:avLst/>
          </a:prstGeom>
          <a:ln w="19050">
            <a:solidFill>
              <a:srgbClr val="1509FD"/>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stCxn id="38" idx="3"/>
            <a:endCxn id="63" idx="1"/>
          </p:cNvCxnSpPr>
          <p:nvPr/>
        </p:nvCxnSpPr>
        <p:spPr>
          <a:xfrm>
            <a:off x="4868863" y="5635625"/>
            <a:ext cx="1878012" cy="809625"/>
          </a:xfrm>
          <a:prstGeom prst="straightConnector1">
            <a:avLst/>
          </a:prstGeom>
          <a:ln w="19050">
            <a:solidFill>
              <a:srgbClr val="1509FD"/>
            </a:solidFill>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38" idx="3"/>
          </p:cNvCxnSpPr>
          <p:nvPr/>
        </p:nvCxnSpPr>
        <p:spPr>
          <a:xfrm flipV="1">
            <a:off x="4868863" y="5505450"/>
            <a:ext cx="1878012" cy="130175"/>
          </a:xfrm>
          <a:prstGeom prst="straightConnector1">
            <a:avLst/>
          </a:prstGeom>
          <a:ln w="19050">
            <a:solidFill>
              <a:srgbClr val="1509FD"/>
            </a:solidFill>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a:stCxn id="38" idx="3"/>
          </p:cNvCxnSpPr>
          <p:nvPr/>
        </p:nvCxnSpPr>
        <p:spPr>
          <a:xfrm>
            <a:off x="4868863" y="5635625"/>
            <a:ext cx="1893887" cy="312738"/>
          </a:xfrm>
          <a:prstGeom prst="straightConnector1">
            <a:avLst/>
          </a:prstGeom>
          <a:ln w="19050">
            <a:solidFill>
              <a:srgbClr val="1509FD"/>
            </a:solidFill>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flipV="1">
            <a:off x="1676400" y="4470400"/>
            <a:ext cx="1547813" cy="768350"/>
          </a:xfrm>
          <a:prstGeom prst="straightConnector1">
            <a:avLst/>
          </a:prstGeom>
          <a:ln w="19050">
            <a:solidFill>
              <a:srgbClr val="FF33CC"/>
            </a:solidFill>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a:endCxn id="37" idx="1"/>
          </p:cNvCxnSpPr>
          <p:nvPr/>
        </p:nvCxnSpPr>
        <p:spPr>
          <a:xfrm flipV="1">
            <a:off x="1676400" y="4911725"/>
            <a:ext cx="1566863" cy="331788"/>
          </a:xfrm>
          <a:prstGeom prst="straightConnector1">
            <a:avLst/>
          </a:prstGeom>
          <a:ln w="19050">
            <a:solidFill>
              <a:srgbClr val="FF33CC"/>
            </a:solidFill>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a:endCxn id="38" idx="1"/>
          </p:cNvCxnSpPr>
          <p:nvPr/>
        </p:nvCxnSpPr>
        <p:spPr>
          <a:xfrm>
            <a:off x="1676400" y="5243513"/>
            <a:ext cx="1547813" cy="392112"/>
          </a:xfrm>
          <a:prstGeom prst="straightConnector1">
            <a:avLst/>
          </a:prstGeom>
          <a:ln w="19050">
            <a:solidFill>
              <a:srgbClr val="FF33CC"/>
            </a:solidFill>
            <a:tailEnd type="arrow"/>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a:off x="1676400" y="5238750"/>
            <a:ext cx="1547813" cy="1027113"/>
          </a:xfrm>
          <a:prstGeom prst="straightConnector1">
            <a:avLst/>
          </a:prstGeom>
          <a:ln w="19050">
            <a:solidFill>
              <a:srgbClr val="FF33C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611713"/>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par>
                                <p:cTn id="16" presetID="6"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par>
                                <p:cTn id="19" presetID="6"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circle(in)">
                                      <p:cBhvr>
                                        <p:cTn id="21" dur="20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circle(in)">
                                      <p:cBhvr>
                                        <p:cTn id="26" dur="2000"/>
                                        <p:tgtEl>
                                          <p:spTgt spid="15"/>
                                        </p:tgtEl>
                                      </p:cBhvr>
                                    </p:animEffect>
                                  </p:childTnLst>
                                </p:cTn>
                              </p:par>
                              <p:par>
                                <p:cTn id="27" presetID="6" presetClass="entr" presetSubtype="16"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circle(in)">
                                      <p:cBhvr>
                                        <p:cTn id="29" dur="2000"/>
                                        <p:tgtEl>
                                          <p:spTgt spid="22"/>
                                        </p:tgtEl>
                                      </p:cBhvr>
                                    </p:animEffect>
                                  </p:childTnLst>
                                </p:cTn>
                              </p:par>
                              <p:par>
                                <p:cTn id="30" presetID="6" presetClass="entr" presetSubtype="16"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circle(in)">
                                      <p:cBhvr>
                                        <p:cTn id="32" dur="2000"/>
                                        <p:tgtEl>
                                          <p:spTgt spid="29"/>
                                        </p:tgtEl>
                                      </p:cBhvr>
                                    </p:animEffect>
                                  </p:childTnLst>
                                </p:cTn>
                              </p:par>
                              <p:par>
                                <p:cTn id="33" presetID="6"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circle(in)">
                                      <p:cBhvr>
                                        <p:cTn id="35" dur="2000"/>
                                        <p:tgtEl>
                                          <p:spTgt spid="31"/>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circle(in)">
                                      <p:cBhvr>
                                        <p:cTn id="38" dur="2000"/>
                                        <p:tgtEl>
                                          <p:spTgt spid="16"/>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circle(in)">
                                      <p:cBhvr>
                                        <p:cTn id="41" dur="2000"/>
                                        <p:tgtEl>
                                          <p:spTgt spid="19"/>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circle(in)">
                                      <p:cBhvr>
                                        <p:cTn id="44" dur="2000"/>
                                        <p:tgtEl>
                                          <p:spTgt spid="20"/>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circle(in)">
                                      <p:cBhvr>
                                        <p:cTn id="47" dur="20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circle(in)">
                                      <p:cBhvr>
                                        <p:cTn id="52" dur="2000"/>
                                        <p:tgtEl>
                                          <p:spTgt spid="34"/>
                                        </p:tgtEl>
                                      </p:cBhvr>
                                    </p:animEffect>
                                  </p:childTnLst>
                                </p:cTn>
                              </p:par>
                              <p:par>
                                <p:cTn id="53" presetID="6" presetClass="entr" presetSubtype="16" fill="hold" nodeType="withEffect">
                                  <p:stCondLst>
                                    <p:cond delay="0"/>
                                  </p:stCondLst>
                                  <p:childTnLst>
                                    <p:set>
                                      <p:cBhvr>
                                        <p:cTn id="54" dur="1" fill="hold">
                                          <p:stCondLst>
                                            <p:cond delay="0"/>
                                          </p:stCondLst>
                                        </p:cTn>
                                        <p:tgtEl>
                                          <p:spTgt spid="105"/>
                                        </p:tgtEl>
                                        <p:attrNameLst>
                                          <p:attrName>style.visibility</p:attrName>
                                        </p:attrNameLst>
                                      </p:cBhvr>
                                      <p:to>
                                        <p:strVal val="visible"/>
                                      </p:to>
                                    </p:set>
                                    <p:animEffect transition="in" filter="circle(in)">
                                      <p:cBhvr>
                                        <p:cTn id="55" dur="2000"/>
                                        <p:tgtEl>
                                          <p:spTgt spid="105"/>
                                        </p:tgtEl>
                                      </p:cBhvr>
                                    </p:animEffect>
                                  </p:childTnLst>
                                </p:cTn>
                              </p:par>
                              <p:par>
                                <p:cTn id="56" presetID="6" presetClass="entr" presetSubtype="16" fill="hold" nodeType="withEffect">
                                  <p:stCondLst>
                                    <p:cond delay="0"/>
                                  </p:stCondLst>
                                  <p:childTnLst>
                                    <p:set>
                                      <p:cBhvr>
                                        <p:cTn id="57" dur="1" fill="hold">
                                          <p:stCondLst>
                                            <p:cond delay="0"/>
                                          </p:stCondLst>
                                        </p:cTn>
                                        <p:tgtEl>
                                          <p:spTgt spid="107"/>
                                        </p:tgtEl>
                                        <p:attrNameLst>
                                          <p:attrName>style.visibility</p:attrName>
                                        </p:attrNameLst>
                                      </p:cBhvr>
                                      <p:to>
                                        <p:strVal val="visible"/>
                                      </p:to>
                                    </p:set>
                                    <p:animEffect transition="in" filter="circle(in)">
                                      <p:cBhvr>
                                        <p:cTn id="58" dur="2000"/>
                                        <p:tgtEl>
                                          <p:spTgt spid="107"/>
                                        </p:tgtEl>
                                      </p:cBhvr>
                                    </p:animEffect>
                                  </p:childTnLst>
                                </p:cTn>
                              </p:par>
                              <p:par>
                                <p:cTn id="59" presetID="6" presetClass="entr" presetSubtype="16" fill="hold" nodeType="withEffect">
                                  <p:stCondLst>
                                    <p:cond delay="0"/>
                                  </p:stCondLst>
                                  <p:childTnLst>
                                    <p:set>
                                      <p:cBhvr>
                                        <p:cTn id="60" dur="1" fill="hold">
                                          <p:stCondLst>
                                            <p:cond delay="0"/>
                                          </p:stCondLst>
                                        </p:cTn>
                                        <p:tgtEl>
                                          <p:spTgt spid="109"/>
                                        </p:tgtEl>
                                        <p:attrNameLst>
                                          <p:attrName>style.visibility</p:attrName>
                                        </p:attrNameLst>
                                      </p:cBhvr>
                                      <p:to>
                                        <p:strVal val="visible"/>
                                      </p:to>
                                    </p:set>
                                    <p:animEffect transition="in" filter="circle(in)">
                                      <p:cBhvr>
                                        <p:cTn id="61" dur="2000"/>
                                        <p:tgtEl>
                                          <p:spTgt spid="109"/>
                                        </p:tgtEl>
                                      </p:cBhvr>
                                    </p:animEffect>
                                  </p:childTnLst>
                                </p:cTn>
                              </p:par>
                              <p:par>
                                <p:cTn id="62" presetID="6" presetClass="entr" presetSubtype="16" fill="hold" nodeType="withEffect">
                                  <p:stCondLst>
                                    <p:cond delay="0"/>
                                  </p:stCondLst>
                                  <p:childTnLst>
                                    <p:set>
                                      <p:cBhvr>
                                        <p:cTn id="63" dur="1" fill="hold">
                                          <p:stCondLst>
                                            <p:cond delay="0"/>
                                          </p:stCondLst>
                                        </p:cTn>
                                        <p:tgtEl>
                                          <p:spTgt spid="111"/>
                                        </p:tgtEl>
                                        <p:attrNameLst>
                                          <p:attrName>style.visibility</p:attrName>
                                        </p:attrNameLst>
                                      </p:cBhvr>
                                      <p:to>
                                        <p:strVal val="visible"/>
                                      </p:to>
                                    </p:set>
                                    <p:animEffect transition="in" filter="circle(in)">
                                      <p:cBhvr>
                                        <p:cTn id="64" dur="2000"/>
                                        <p:tgtEl>
                                          <p:spTgt spid="111"/>
                                        </p:tgtEl>
                                      </p:cBhvr>
                                    </p:animEffect>
                                  </p:childTnLst>
                                </p:cTn>
                              </p:par>
                              <p:par>
                                <p:cTn id="65" presetID="6" presetClass="entr" presetSubtype="16"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circle(in)">
                                      <p:cBhvr>
                                        <p:cTn id="67" dur="2000"/>
                                        <p:tgtEl>
                                          <p:spTgt spid="35"/>
                                        </p:tgtEl>
                                      </p:cBhvr>
                                    </p:animEffect>
                                  </p:childTnLst>
                                </p:cTn>
                              </p:par>
                              <p:par>
                                <p:cTn id="68" presetID="6" presetClass="entr" presetSubtype="16"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circle(in)">
                                      <p:cBhvr>
                                        <p:cTn id="70" dur="2000"/>
                                        <p:tgtEl>
                                          <p:spTgt spid="36"/>
                                        </p:tgtEl>
                                      </p:cBhvr>
                                    </p:animEffect>
                                  </p:childTnLst>
                                </p:cTn>
                              </p:par>
                              <p:par>
                                <p:cTn id="71" presetID="6" presetClass="entr" presetSubtype="16"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circle(in)">
                                      <p:cBhvr>
                                        <p:cTn id="73" dur="2000"/>
                                        <p:tgtEl>
                                          <p:spTgt spid="37"/>
                                        </p:tgtEl>
                                      </p:cBhvr>
                                    </p:animEffect>
                                  </p:childTnLst>
                                </p:cTn>
                              </p:par>
                              <p:par>
                                <p:cTn id="74" presetID="6" presetClass="entr" presetSubtype="16"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circle(in)">
                                      <p:cBhvr>
                                        <p:cTn id="76" dur="2000"/>
                                        <p:tgtEl>
                                          <p:spTgt spid="38"/>
                                        </p:tgtEl>
                                      </p:cBhvr>
                                    </p:animEffect>
                                  </p:childTnLst>
                                </p:cTn>
                              </p:par>
                              <p:par>
                                <p:cTn id="77" presetID="6" presetClass="entr" presetSubtype="16"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circle(in)">
                                      <p:cBhvr>
                                        <p:cTn id="79" dur="2000"/>
                                        <p:tgtEl>
                                          <p:spTgt spid="39"/>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nodeType="click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circle(in)">
                                      <p:cBhvr>
                                        <p:cTn id="84" dur="2000"/>
                                        <p:tgtEl>
                                          <p:spTgt spid="43"/>
                                        </p:tgtEl>
                                      </p:cBhvr>
                                    </p:animEffect>
                                  </p:childTnLst>
                                </p:cTn>
                              </p:par>
                              <p:par>
                                <p:cTn id="85" presetID="6" presetClass="entr" presetSubtype="16" fill="hold" nodeType="with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circle(in)">
                                      <p:cBhvr>
                                        <p:cTn id="87" dur="2000"/>
                                        <p:tgtEl>
                                          <p:spTgt spid="68"/>
                                        </p:tgtEl>
                                      </p:cBhvr>
                                    </p:animEffect>
                                  </p:childTnLst>
                                </p:cTn>
                              </p:par>
                              <p:par>
                                <p:cTn id="88" presetID="6" presetClass="entr" presetSubtype="16" fill="hold" nodeType="with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circle(in)">
                                      <p:cBhvr>
                                        <p:cTn id="90" dur="2000"/>
                                        <p:tgtEl>
                                          <p:spTgt spid="73"/>
                                        </p:tgtEl>
                                      </p:cBhvr>
                                    </p:animEffect>
                                  </p:childTnLst>
                                </p:cTn>
                              </p:par>
                              <p:par>
                                <p:cTn id="91" presetID="6"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circle(in)">
                                      <p:cBhvr>
                                        <p:cTn id="93" dur="2000"/>
                                        <p:tgtEl>
                                          <p:spTgt spid="45"/>
                                        </p:tgtEl>
                                      </p:cBhvr>
                                    </p:animEffect>
                                  </p:childTnLst>
                                </p:cTn>
                              </p:par>
                              <p:par>
                                <p:cTn id="94" presetID="6" presetClass="entr" presetSubtype="16"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circle(in)">
                                      <p:cBhvr>
                                        <p:cTn id="96" dur="2000"/>
                                        <p:tgtEl>
                                          <p:spTgt spid="46"/>
                                        </p:tgtEl>
                                      </p:cBhvr>
                                    </p:animEffect>
                                  </p:childTnLst>
                                </p:cTn>
                              </p:par>
                              <p:par>
                                <p:cTn id="97" presetID="6" presetClass="entr" presetSubtype="16"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circle(in)">
                                      <p:cBhvr>
                                        <p:cTn id="99" dur="2000"/>
                                        <p:tgtEl>
                                          <p:spTgt spid="47"/>
                                        </p:tgtEl>
                                      </p:cBhvr>
                                    </p:animEffect>
                                  </p:childTnLst>
                                </p:cTn>
                              </p:par>
                            </p:childTnLst>
                          </p:cTn>
                        </p:par>
                      </p:childTnLst>
                    </p:cTn>
                  </p:par>
                  <p:par>
                    <p:cTn id="100" fill="hold">
                      <p:stCondLst>
                        <p:cond delay="indefinite"/>
                      </p:stCondLst>
                      <p:childTnLst>
                        <p:par>
                          <p:cTn id="101" fill="hold">
                            <p:stCondLst>
                              <p:cond delay="0"/>
                            </p:stCondLst>
                            <p:childTnLst>
                              <p:par>
                                <p:cTn id="102" presetID="6" presetClass="entr" presetSubtype="16" fill="hold" nodeType="clickEffect">
                                  <p:stCondLst>
                                    <p:cond delay="0"/>
                                  </p:stCondLst>
                                  <p:childTnLst>
                                    <p:set>
                                      <p:cBhvr>
                                        <p:cTn id="103" dur="1" fill="hold">
                                          <p:stCondLst>
                                            <p:cond delay="0"/>
                                          </p:stCondLst>
                                        </p:cTn>
                                        <p:tgtEl>
                                          <p:spTgt spid="85"/>
                                        </p:tgtEl>
                                        <p:attrNameLst>
                                          <p:attrName>style.visibility</p:attrName>
                                        </p:attrNameLst>
                                      </p:cBhvr>
                                      <p:to>
                                        <p:strVal val="visible"/>
                                      </p:to>
                                    </p:set>
                                    <p:animEffect transition="in" filter="circle(in)">
                                      <p:cBhvr>
                                        <p:cTn id="104" dur="2000"/>
                                        <p:tgtEl>
                                          <p:spTgt spid="85"/>
                                        </p:tgtEl>
                                      </p:cBhvr>
                                    </p:animEffect>
                                  </p:childTnLst>
                                </p:cTn>
                              </p:par>
                              <p:par>
                                <p:cTn id="105" presetID="6" presetClass="entr" presetSubtype="16" fill="hold" nodeType="withEffect">
                                  <p:stCondLst>
                                    <p:cond delay="0"/>
                                  </p:stCondLst>
                                  <p:childTnLst>
                                    <p:set>
                                      <p:cBhvr>
                                        <p:cTn id="106" dur="1" fill="hold">
                                          <p:stCondLst>
                                            <p:cond delay="0"/>
                                          </p:stCondLst>
                                        </p:cTn>
                                        <p:tgtEl>
                                          <p:spTgt spid="61"/>
                                        </p:tgtEl>
                                        <p:attrNameLst>
                                          <p:attrName>style.visibility</p:attrName>
                                        </p:attrNameLst>
                                      </p:cBhvr>
                                      <p:to>
                                        <p:strVal val="visible"/>
                                      </p:to>
                                    </p:set>
                                    <p:animEffect transition="in" filter="circle(in)">
                                      <p:cBhvr>
                                        <p:cTn id="107" dur="2000"/>
                                        <p:tgtEl>
                                          <p:spTgt spid="61"/>
                                        </p:tgtEl>
                                      </p:cBhvr>
                                    </p:animEffect>
                                  </p:childTnLst>
                                </p:cTn>
                              </p:par>
                              <p:par>
                                <p:cTn id="108" presetID="6" presetClass="entr" presetSubtype="16" fill="hold" nodeType="withEffect">
                                  <p:stCondLst>
                                    <p:cond delay="0"/>
                                  </p:stCondLst>
                                  <p:childTnLst>
                                    <p:set>
                                      <p:cBhvr>
                                        <p:cTn id="109" dur="1" fill="hold">
                                          <p:stCondLst>
                                            <p:cond delay="0"/>
                                          </p:stCondLst>
                                        </p:cTn>
                                        <p:tgtEl>
                                          <p:spTgt spid="97"/>
                                        </p:tgtEl>
                                        <p:attrNameLst>
                                          <p:attrName>style.visibility</p:attrName>
                                        </p:attrNameLst>
                                      </p:cBhvr>
                                      <p:to>
                                        <p:strVal val="visible"/>
                                      </p:to>
                                    </p:set>
                                    <p:animEffect transition="in" filter="circle(in)">
                                      <p:cBhvr>
                                        <p:cTn id="110" dur="2000"/>
                                        <p:tgtEl>
                                          <p:spTgt spid="97"/>
                                        </p:tgtEl>
                                      </p:cBhvr>
                                    </p:animEffect>
                                  </p:childTnLst>
                                </p:cTn>
                              </p:par>
                              <p:par>
                                <p:cTn id="111" presetID="6" presetClass="entr" presetSubtype="16" fill="hold" nodeType="withEffect">
                                  <p:stCondLst>
                                    <p:cond delay="0"/>
                                  </p:stCondLst>
                                  <p:childTnLst>
                                    <p:set>
                                      <p:cBhvr>
                                        <p:cTn id="112" dur="1" fill="hold">
                                          <p:stCondLst>
                                            <p:cond delay="0"/>
                                          </p:stCondLst>
                                        </p:cTn>
                                        <p:tgtEl>
                                          <p:spTgt spid="99"/>
                                        </p:tgtEl>
                                        <p:attrNameLst>
                                          <p:attrName>style.visibility</p:attrName>
                                        </p:attrNameLst>
                                      </p:cBhvr>
                                      <p:to>
                                        <p:strVal val="visible"/>
                                      </p:to>
                                    </p:set>
                                    <p:animEffect transition="in" filter="circle(in)">
                                      <p:cBhvr>
                                        <p:cTn id="113" dur="2000"/>
                                        <p:tgtEl>
                                          <p:spTgt spid="99"/>
                                        </p:tgtEl>
                                      </p:cBhvr>
                                    </p:animEffect>
                                  </p:childTnLst>
                                </p:cTn>
                              </p:par>
                              <p:par>
                                <p:cTn id="114" presetID="6" presetClass="entr" presetSubtype="16" fill="hold" nodeType="with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circle(in)">
                                      <p:cBhvr>
                                        <p:cTn id="116" dur="2000"/>
                                        <p:tgtEl>
                                          <p:spTgt spid="94"/>
                                        </p:tgtEl>
                                      </p:cBhvr>
                                    </p:animEffect>
                                  </p:childTnLst>
                                </p:cTn>
                              </p:par>
                              <p:par>
                                <p:cTn id="117" presetID="6" presetClass="entr" presetSubtype="16"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circle(in)">
                                      <p:cBhvr>
                                        <p:cTn id="119" dur="2000"/>
                                        <p:tgtEl>
                                          <p:spTgt spid="65"/>
                                        </p:tgtEl>
                                      </p:cBhvr>
                                    </p:animEffect>
                                  </p:childTnLst>
                                </p:cTn>
                              </p:par>
                              <p:par>
                                <p:cTn id="120" presetID="6" presetClass="entr" presetSubtype="16" fill="hold" grpId="0" nodeType="withEffect">
                                  <p:stCondLst>
                                    <p:cond delay="0"/>
                                  </p:stCondLst>
                                  <p:childTnLst>
                                    <p:set>
                                      <p:cBhvr>
                                        <p:cTn id="121" dur="1" fill="hold">
                                          <p:stCondLst>
                                            <p:cond delay="0"/>
                                          </p:stCondLst>
                                        </p:cTn>
                                        <p:tgtEl>
                                          <p:spTgt spid="66"/>
                                        </p:tgtEl>
                                        <p:attrNameLst>
                                          <p:attrName>style.visibility</p:attrName>
                                        </p:attrNameLst>
                                      </p:cBhvr>
                                      <p:to>
                                        <p:strVal val="visible"/>
                                      </p:to>
                                    </p:set>
                                    <p:animEffect transition="in" filter="circle(in)">
                                      <p:cBhvr>
                                        <p:cTn id="122" dur="2000"/>
                                        <p:tgtEl>
                                          <p:spTgt spid="66"/>
                                        </p:tgtEl>
                                      </p:cBhvr>
                                    </p:animEffect>
                                  </p:childTnLst>
                                </p:cTn>
                              </p:par>
                              <p:par>
                                <p:cTn id="123" presetID="6" presetClass="entr" presetSubtype="16" fill="hold" grpId="0" nodeType="withEffect">
                                  <p:stCondLst>
                                    <p:cond delay="0"/>
                                  </p:stCondLst>
                                  <p:childTnLst>
                                    <p:set>
                                      <p:cBhvr>
                                        <p:cTn id="124" dur="1" fill="hold">
                                          <p:stCondLst>
                                            <p:cond delay="0"/>
                                          </p:stCondLst>
                                        </p:cTn>
                                        <p:tgtEl>
                                          <p:spTgt spid="64"/>
                                        </p:tgtEl>
                                        <p:attrNameLst>
                                          <p:attrName>style.visibility</p:attrName>
                                        </p:attrNameLst>
                                      </p:cBhvr>
                                      <p:to>
                                        <p:strVal val="visible"/>
                                      </p:to>
                                    </p:set>
                                    <p:animEffect transition="in" filter="circle(in)">
                                      <p:cBhvr>
                                        <p:cTn id="125" dur="2000"/>
                                        <p:tgtEl>
                                          <p:spTgt spid="64"/>
                                        </p:tgtEl>
                                      </p:cBhvr>
                                    </p:animEffect>
                                  </p:childTnLst>
                                </p:cTn>
                              </p:par>
                              <p:par>
                                <p:cTn id="126" presetID="6" presetClass="entr" presetSubtype="16" fill="hold" grpId="0" nodeType="withEffect">
                                  <p:stCondLst>
                                    <p:cond delay="0"/>
                                  </p:stCondLst>
                                  <p:childTnLst>
                                    <p:set>
                                      <p:cBhvr>
                                        <p:cTn id="127" dur="1" fill="hold">
                                          <p:stCondLst>
                                            <p:cond delay="0"/>
                                          </p:stCondLst>
                                        </p:cTn>
                                        <p:tgtEl>
                                          <p:spTgt spid="62"/>
                                        </p:tgtEl>
                                        <p:attrNameLst>
                                          <p:attrName>style.visibility</p:attrName>
                                        </p:attrNameLst>
                                      </p:cBhvr>
                                      <p:to>
                                        <p:strVal val="visible"/>
                                      </p:to>
                                    </p:set>
                                    <p:animEffect transition="in" filter="circle(in)">
                                      <p:cBhvr>
                                        <p:cTn id="128" dur="2000"/>
                                        <p:tgtEl>
                                          <p:spTgt spid="62"/>
                                        </p:tgtEl>
                                      </p:cBhvr>
                                    </p:animEffect>
                                  </p:childTnLst>
                                </p:cTn>
                              </p:par>
                              <p:par>
                                <p:cTn id="129" presetID="6" presetClass="entr" presetSubtype="16" fill="hold" grpId="0" nodeType="withEffect">
                                  <p:stCondLst>
                                    <p:cond delay="0"/>
                                  </p:stCondLst>
                                  <p:childTnLst>
                                    <p:set>
                                      <p:cBhvr>
                                        <p:cTn id="130" dur="1" fill="hold">
                                          <p:stCondLst>
                                            <p:cond delay="0"/>
                                          </p:stCondLst>
                                        </p:cTn>
                                        <p:tgtEl>
                                          <p:spTgt spid="63"/>
                                        </p:tgtEl>
                                        <p:attrNameLst>
                                          <p:attrName>style.visibility</p:attrName>
                                        </p:attrNameLst>
                                      </p:cBhvr>
                                      <p:to>
                                        <p:strVal val="visible"/>
                                      </p:to>
                                    </p:set>
                                    <p:animEffect transition="in" filter="circle(in)">
                                      <p:cBhvr>
                                        <p:cTn id="131" dur="2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13" grpId="0" bldLvl="0" animBg="1"/>
      <p:bldP spid="16" grpId="0" bldLvl="0" animBg="1"/>
      <p:bldP spid="19" grpId="0" bldLvl="0" animBg="1"/>
      <p:bldP spid="20" grpId="0" bldLvl="0" animBg="1"/>
      <p:bldP spid="21" grpId="0" bldLvl="0" animBg="1"/>
      <p:bldP spid="35" grpId="0" bldLvl="0" animBg="1"/>
      <p:bldP spid="36" grpId="0" bldLvl="0" animBg="1"/>
      <p:bldP spid="37" grpId="0" bldLvl="0" animBg="1"/>
      <p:bldP spid="38" grpId="0" bldLvl="0" animBg="1"/>
      <p:bldP spid="39" grpId="0" bldLvl="0" animBg="1"/>
      <p:bldP spid="45" grpId="0" bldLvl="0" animBg="1"/>
      <p:bldP spid="46" grpId="0" bldLvl="0" animBg="1"/>
      <p:bldP spid="47" grpId="0" bldLvl="0" animBg="1"/>
      <p:bldP spid="62" grpId="0" bldLvl="0" animBg="1"/>
      <p:bldP spid="63" grpId="0" bldLvl="0" animBg="1"/>
      <p:bldP spid="64" grpId="0" bldLvl="0" animBg="1"/>
      <p:bldP spid="65" grpId="0" bldLvl="0" animBg="1"/>
      <p:bldP spid="6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kd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9"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WordArt 7"/>
          <p:cNvSpPr>
            <a:spLocks noChangeArrowheads="1" noChangeShapeType="1" noTextEdit="1"/>
          </p:cNvSpPr>
          <p:nvPr/>
        </p:nvSpPr>
        <p:spPr bwMode="auto">
          <a:xfrm>
            <a:off x="2514600" y="1660525"/>
            <a:ext cx="3429000" cy="838200"/>
          </a:xfrm>
          <a:prstGeom prst="rect">
            <a:avLst/>
          </a:prstGeom>
        </p:spPr>
        <p:txBody>
          <a:bodyPr wrap="none" fromWordArt="1">
            <a:prstTxWarp prst="textPlain">
              <a:avLst>
                <a:gd name="adj" fmla="val 50000"/>
              </a:avLst>
            </a:prstTxWarp>
          </a:bodyPr>
          <a:lstStyle/>
          <a:p>
            <a:pPr algn="ctr" eaLnBrk="0" fontAlgn="base" hangingPunct="0">
              <a:spcBef>
                <a:spcPct val="0"/>
              </a:spcBef>
              <a:spcAft>
                <a:spcPct val="0"/>
              </a:spcAft>
            </a:pPr>
            <a:r>
              <a:rPr lang="en-US" sz="3600" b="1" i="1" kern="10">
                <a:ln w="9525">
                  <a:solidFill>
                    <a:srgbClr val="FF0000"/>
                  </a:solidFill>
                  <a:round/>
                </a:ln>
                <a:solidFill>
                  <a:srgbClr val="FFFF00"/>
                </a:solidFill>
                <a:effectLst>
                  <a:outerShdw dist="35921" dir="2700000" algn="ctr" rotWithShape="0">
                    <a:srgbClr val="808080">
                      <a:alpha val="79999"/>
                    </a:srgbClr>
                  </a:outerShdw>
                </a:effectLst>
                <a:latin typeface="Gigi" panose="04040504061007020D02" pitchFamily="82" charset="0"/>
                <a:cs typeface="Arial" panose="020B0604020202020204" pitchFamily="34" charset="0"/>
              </a:rPr>
              <a:t>HOMEWORK</a:t>
            </a:r>
          </a:p>
        </p:txBody>
      </p:sp>
      <p:sp>
        <p:nvSpPr>
          <p:cNvPr id="45064" name="Text Box 8"/>
          <p:cNvSpPr txBox="1">
            <a:spLocks noChangeArrowheads="1"/>
          </p:cNvSpPr>
          <p:nvPr/>
        </p:nvSpPr>
        <p:spPr bwMode="auto">
          <a:xfrm>
            <a:off x="1835696" y="2924036"/>
            <a:ext cx="5791200" cy="1169551"/>
          </a:xfrm>
          <a:prstGeom prst="rect">
            <a:avLst/>
          </a:prstGeom>
          <a:noFill/>
          <a:ln>
            <a:noFill/>
          </a:ln>
          <a:effectLst/>
        </p:spPr>
        <p:txBody>
          <a:bodyPr>
            <a:spAutoFit/>
          </a:bodyPr>
          <a:lstStyle/>
          <a:p>
            <a:pPr marL="457200" indent="-457200" fontAlgn="base">
              <a:spcBef>
                <a:spcPct val="50000"/>
              </a:spcBef>
              <a:spcAft>
                <a:spcPct val="0"/>
              </a:spcAft>
              <a:buFontTx/>
              <a:buChar char="-"/>
              <a:defRPr/>
            </a:pPr>
            <a:r>
              <a:rPr lang="en-US" sz="2800" b="1" dirty="0" smtClean="0">
                <a:solidFill>
                  <a:prstClr val="black"/>
                </a:solidFill>
                <a:latin typeface="Times New Roman" panose="02020603050405020304" pitchFamily="18" charset="0"/>
                <a:cs typeface="Arial" panose="020B0604020202020204" pitchFamily="34" charset="0"/>
              </a:rPr>
              <a:t>Learn the new words.</a:t>
            </a:r>
          </a:p>
          <a:p>
            <a:pPr marL="457200" indent="-457200" fontAlgn="base">
              <a:spcBef>
                <a:spcPct val="50000"/>
              </a:spcBef>
              <a:spcAft>
                <a:spcPct val="0"/>
              </a:spcAft>
              <a:buFontTx/>
              <a:buChar char="-"/>
              <a:defRPr/>
            </a:pPr>
            <a:r>
              <a:rPr lang="en-US" sz="2800" b="1" dirty="0" smtClean="0">
                <a:solidFill>
                  <a:prstClr val="black"/>
                </a:solidFill>
                <a:latin typeface="Times New Roman" panose="02020603050405020304" pitchFamily="18" charset="0"/>
                <a:cs typeface="Arial" panose="020B0604020202020204" pitchFamily="34" charset="0"/>
              </a:rPr>
              <a:t>Read text again then translate.</a:t>
            </a:r>
            <a:endParaRPr lang="en-US" sz="2800" b="1" dirty="0">
              <a:solidFill>
                <a:prstClr val="black"/>
              </a:solidFill>
              <a:latin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1706206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0" y="0"/>
            <a:ext cx="9144000" cy="6987654"/>
          </a:xfrm>
          <a:prstGeom prst="rect">
            <a:avLst/>
          </a:prstGeom>
        </p:spPr>
      </p:pic>
    </p:spTree>
    <p:extLst>
      <p:ext uri="{BB962C8B-B14F-4D97-AF65-F5344CB8AC3E}">
        <p14:creationId xmlns:p14="http://schemas.microsoft.com/office/powerpoint/2010/main" val="2638071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257" y="2535287"/>
            <a:ext cx="4176100" cy="75275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42" y="2542074"/>
            <a:ext cx="961782" cy="777611"/>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996" y="4042960"/>
            <a:ext cx="379594" cy="412444"/>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3419" y="4788986"/>
            <a:ext cx="408794" cy="405144"/>
          </a:xfrm>
          <a:prstGeom prst="rect">
            <a:avLst/>
          </a:prstGeom>
        </p:spPr>
      </p:pic>
      <p:sp>
        <p:nvSpPr>
          <p:cNvPr id="13" name="TextBox 12"/>
          <p:cNvSpPr txBox="1"/>
          <p:nvPr/>
        </p:nvSpPr>
        <p:spPr>
          <a:xfrm>
            <a:off x="583940" y="4032645"/>
            <a:ext cx="3821804" cy="646331"/>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Look at the picture and discuss it with a partner.</a:t>
            </a:r>
          </a:p>
        </p:txBody>
      </p:sp>
      <p:sp>
        <p:nvSpPr>
          <p:cNvPr id="14" name="TextBox 13"/>
          <p:cNvSpPr txBox="1"/>
          <p:nvPr/>
        </p:nvSpPr>
        <p:spPr>
          <a:xfrm>
            <a:off x="616790" y="4777251"/>
            <a:ext cx="3756486" cy="923330"/>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Read the text and match the beginnings in A with the endings in B.</a:t>
            </a:r>
          </a:p>
        </p:txBody>
      </p:sp>
      <p:sp>
        <p:nvSpPr>
          <p:cNvPr id="2" name="TextBox 1"/>
          <p:cNvSpPr txBox="1"/>
          <p:nvPr/>
        </p:nvSpPr>
        <p:spPr>
          <a:xfrm>
            <a:off x="616790" y="3307849"/>
            <a:ext cx="2689497" cy="523220"/>
          </a:xfrm>
          <a:prstGeom prst="rect">
            <a:avLst/>
          </a:prstGeom>
          <a:noFill/>
        </p:spPr>
        <p:txBody>
          <a:bodyPr wrap="square" rtlCol="0">
            <a:spAutoFit/>
          </a:bodyPr>
          <a:lstStyle/>
          <a:p>
            <a:r>
              <a:rPr lang="en-US" sz="2800" b="1">
                <a:solidFill>
                  <a:srgbClr val="0FB7BD"/>
                </a:solidFill>
              </a:rPr>
              <a:t>Reading</a:t>
            </a:r>
          </a:p>
        </p:txBody>
      </p:sp>
      <p:sp>
        <p:nvSpPr>
          <p:cNvPr id="21" name="TextBox 20"/>
          <p:cNvSpPr txBox="1"/>
          <p:nvPr/>
        </p:nvSpPr>
        <p:spPr>
          <a:xfrm>
            <a:off x="4762882" y="3307849"/>
            <a:ext cx="2689497" cy="523220"/>
          </a:xfrm>
          <a:prstGeom prst="rect">
            <a:avLst/>
          </a:prstGeom>
          <a:noFill/>
        </p:spPr>
        <p:txBody>
          <a:bodyPr wrap="square" rtlCol="0">
            <a:spAutoFit/>
          </a:bodyPr>
          <a:lstStyle/>
          <a:p>
            <a:r>
              <a:rPr lang="en-US" sz="2800" b="1">
                <a:solidFill>
                  <a:srgbClr val="0FB7BD"/>
                </a:solidFill>
              </a:rPr>
              <a:t>Speaking</a:t>
            </a:r>
          </a:p>
        </p:txBody>
      </p:sp>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0" y="4101580"/>
            <a:ext cx="318793" cy="327989"/>
          </a:xfrm>
          <a:prstGeom prst="rect">
            <a:avLst/>
          </a:prstGeom>
        </p:spPr>
      </p:pic>
      <p:sp>
        <p:nvSpPr>
          <p:cNvPr id="20" name="TextBox 19"/>
          <p:cNvSpPr txBox="1"/>
          <p:nvPr/>
        </p:nvSpPr>
        <p:spPr>
          <a:xfrm>
            <a:off x="4979275" y="4042960"/>
            <a:ext cx="4182434" cy="923330"/>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Work in pairs. Ask your partner about his / her future house. Use the suggested questions.</a:t>
            </a:r>
          </a:p>
        </p:txBody>
      </p:sp>
      <p:sp>
        <p:nvSpPr>
          <p:cNvPr id="22" name="TextBox 21"/>
          <p:cNvSpPr txBox="1"/>
          <p:nvPr/>
        </p:nvSpPr>
        <p:spPr>
          <a:xfrm>
            <a:off x="680038" y="5721185"/>
            <a:ext cx="3858044" cy="923330"/>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Read the text again and circle the option (A, B, or C) to complete the sentences.</a:t>
            </a:r>
          </a:p>
        </p:txBody>
      </p:sp>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7996" y="5785083"/>
            <a:ext cx="382842" cy="405144"/>
          </a:xfrm>
          <a:prstGeom prst="rect">
            <a:avLst/>
          </a:prstGeom>
        </p:spPr>
      </p:pic>
      <p:sp>
        <p:nvSpPr>
          <p:cNvPr id="24" name="TextBox 23"/>
          <p:cNvSpPr txBox="1"/>
          <p:nvPr/>
        </p:nvSpPr>
        <p:spPr>
          <a:xfrm>
            <a:off x="5044042" y="5086465"/>
            <a:ext cx="3858044" cy="923330"/>
          </a:xfrm>
          <a:prstGeom prst="rect">
            <a:avLst/>
          </a:prstGeom>
          <a:noFill/>
        </p:spPr>
        <p:txBody>
          <a:bodyPr wrap="square" rtlCol="0">
            <a:spAutoFit/>
          </a:bodyPr>
          <a:lstStyle/>
          <a:p>
            <a:r>
              <a:rPr lang="en-US" b="1">
                <a:latin typeface="Arial" panose="020B0604020202020204" pitchFamily="34" charset="0"/>
                <a:cs typeface="Arial" panose="020B0604020202020204" pitchFamily="34" charset="0"/>
              </a:rPr>
              <a:t>Work in groups. Tell your partners about your future house. You can use the information in </a:t>
            </a:r>
            <a:r>
              <a:rPr lang="en-US" b="1">
                <a:solidFill>
                  <a:srgbClr val="FF0000"/>
                </a:solidFill>
                <a:latin typeface="Arial" panose="020B0604020202020204" pitchFamily="34" charset="0"/>
                <a:cs typeface="Arial" panose="020B0604020202020204" pitchFamily="34" charset="0"/>
              </a:rPr>
              <a:t>4</a:t>
            </a:r>
            <a:r>
              <a:rPr lang="en-US" b="1">
                <a:latin typeface="Arial" panose="020B0604020202020204" pitchFamily="34" charset="0"/>
                <a:cs typeface="Arial" panose="020B0604020202020204" pitchFamily="34" charset="0"/>
              </a:rPr>
              <a:t>.</a:t>
            </a:r>
          </a:p>
        </p:txBody>
      </p:sp>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72000" y="5172452"/>
            <a:ext cx="382842" cy="360965"/>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07" y="20221"/>
            <a:ext cx="8812944" cy="2286792"/>
          </a:xfrm>
          <a:prstGeom prst="rect">
            <a:avLst/>
          </a:prstGeom>
        </p:spPr>
      </p:pic>
    </p:spTree>
    <p:extLst>
      <p:ext uri="{BB962C8B-B14F-4D97-AF65-F5344CB8AC3E}">
        <p14:creationId xmlns:p14="http://schemas.microsoft.com/office/powerpoint/2010/main" val="3464235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2094743" y="2567087"/>
            <a:ext cx="4954515" cy="1723827"/>
            <a:chOff x="2094743" y="1820050"/>
            <a:chExt cx="4954515" cy="1723827"/>
          </a:xfrm>
        </p:grpSpPr>
        <p:grpSp>
          <p:nvGrpSpPr>
            <p:cNvPr id="12" name="Group 11"/>
            <p:cNvGrpSpPr/>
            <p:nvPr/>
          </p:nvGrpSpPr>
          <p:grpSpPr>
            <a:xfrm>
              <a:off x="2094743" y="1820050"/>
              <a:ext cx="4954515" cy="784398"/>
              <a:chOff x="2100847" y="1820050"/>
              <a:chExt cx="4954515" cy="784398"/>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262" y="1820050"/>
                <a:ext cx="4176100" cy="75275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847" y="1826837"/>
                <a:ext cx="961782" cy="777611"/>
              </a:xfrm>
              <a:prstGeom prst="rect">
                <a:avLst/>
              </a:prstGeom>
            </p:spPr>
          </p:pic>
        </p:grpSp>
        <p:sp>
          <p:nvSpPr>
            <p:cNvPr id="6" name="TextBox 5"/>
            <p:cNvSpPr txBox="1"/>
            <p:nvPr/>
          </p:nvSpPr>
          <p:spPr>
            <a:xfrm>
              <a:off x="2796464" y="2835991"/>
              <a:ext cx="3557176" cy="707886"/>
            </a:xfrm>
            <a:prstGeom prst="rect">
              <a:avLst/>
            </a:prstGeom>
            <a:noFill/>
          </p:spPr>
          <p:txBody>
            <a:bodyPr wrap="square" rtlCol="0">
              <a:spAutoFit/>
            </a:bodyPr>
            <a:lstStyle/>
            <a:p>
              <a:pPr algn="ctr"/>
              <a:r>
                <a:rPr lang="en-US" sz="4000" b="1" dirty="0" smtClean="0">
                  <a:solidFill>
                    <a:srgbClr val="0084B1"/>
                  </a:solidFill>
                </a:rPr>
                <a:t>I. Reading</a:t>
              </a:r>
              <a:endParaRPr lang="en-US" sz="4000" b="1" dirty="0">
                <a:solidFill>
                  <a:srgbClr val="0084B1"/>
                </a:solidFill>
              </a:endParaRPr>
            </a:p>
          </p:txBody>
        </p:sp>
      </p:grpSp>
    </p:spTree>
    <p:extLst>
      <p:ext uri="{BB962C8B-B14F-4D97-AF65-F5344CB8AC3E}">
        <p14:creationId xmlns:p14="http://schemas.microsoft.com/office/powerpoint/2010/main" val="114089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2514599"/>
            <a:ext cx="8991600" cy="434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3"/>
          <p:cNvSpPr txBox="1">
            <a:spLocks noChangeArrowheads="1"/>
          </p:cNvSpPr>
          <p:nvPr/>
        </p:nvSpPr>
        <p:spPr bwMode="auto">
          <a:xfrm>
            <a:off x="230350" y="1752183"/>
            <a:ext cx="5715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pPr>
            <a:r>
              <a:rPr lang="en-US" sz="2800" b="1" dirty="0" smtClean="0">
                <a:solidFill>
                  <a:prstClr val="black"/>
                </a:solidFill>
                <a:latin typeface="Times New Roman" panose="02020603050405020304" pitchFamily="18" charset="0"/>
                <a:cs typeface="Times New Roman" panose="02020603050405020304" pitchFamily="18" charset="0"/>
              </a:rPr>
              <a:t>2. Where do you think the house is?</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4" name="TextBox 3"/>
          <p:cNvSpPr txBox="1">
            <a:spLocks noChangeArrowheads="1"/>
          </p:cNvSpPr>
          <p:nvPr/>
        </p:nvSpPr>
        <p:spPr bwMode="auto">
          <a:xfrm>
            <a:off x="196897" y="1270241"/>
            <a:ext cx="71659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pPr>
            <a:r>
              <a:rPr lang="en-US" sz="2800" b="1" dirty="0" smtClean="0">
                <a:solidFill>
                  <a:prstClr val="black"/>
                </a:solidFill>
                <a:latin typeface="Times New Roman" panose="02020603050405020304" pitchFamily="18" charset="0"/>
                <a:cs typeface="Times New Roman" panose="02020603050405020304" pitchFamily="18" charset="0"/>
              </a:rPr>
              <a:t>1. What type of house do you think it is?</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6" name="TextBox 5"/>
          <p:cNvSpPr txBox="1">
            <a:spLocks noChangeArrowheads="1"/>
          </p:cNvSpPr>
          <p:nvPr/>
        </p:nvSpPr>
        <p:spPr bwMode="auto">
          <a:xfrm>
            <a:off x="7058000" y="1304508"/>
            <a:ext cx="129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pPr>
            <a:r>
              <a:rPr lang="en-US" sz="2800" b="1" dirty="0" smtClean="0">
                <a:solidFill>
                  <a:srgbClr val="FF0000"/>
                </a:solidFill>
                <a:latin typeface="Times New Roman" panose="02020603050405020304" pitchFamily="18" charset="0"/>
                <a:cs typeface="Times New Roman" panose="02020603050405020304" pitchFamily="18" charset="0"/>
              </a:rPr>
              <a:t>a villa</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7" name="TextBox 6"/>
          <p:cNvSpPr txBox="1">
            <a:spLocks noChangeArrowheads="1"/>
          </p:cNvSpPr>
          <p:nvPr/>
        </p:nvSpPr>
        <p:spPr bwMode="auto">
          <a:xfrm>
            <a:off x="6372200" y="1700808"/>
            <a:ext cx="2362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Verdana" panose="020B0604030504040204" pitchFamily="34" charset="0"/>
                <a:cs typeface="Arial" panose="020B0604020202020204" pitchFamily="34" charset="0"/>
              </a:defRPr>
            </a:lvl1pPr>
            <a:lvl2pPr marL="742950" indent="-285750" eaLnBrk="0" hangingPunct="0">
              <a:defRPr sz="2400">
                <a:solidFill>
                  <a:schemeClr val="tx1"/>
                </a:solidFill>
                <a:latin typeface="Verdana" panose="020B0604030504040204" pitchFamily="34" charset="0"/>
                <a:cs typeface="Arial" panose="020B0604020202020204" pitchFamily="34" charset="0"/>
              </a:defRPr>
            </a:lvl2pPr>
            <a:lvl3pPr marL="1143000" indent="-228600" eaLnBrk="0" hangingPunct="0">
              <a:defRPr sz="2400">
                <a:solidFill>
                  <a:schemeClr val="tx1"/>
                </a:solidFill>
                <a:latin typeface="Verdana" panose="020B0604030504040204" pitchFamily="34" charset="0"/>
                <a:cs typeface="Arial" panose="020B0604020202020204" pitchFamily="34" charset="0"/>
              </a:defRPr>
            </a:lvl3pPr>
            <a:lvl4pPr marL="1600200" indent="-228600" eaLnBrk="0" hangingPunct="0">
              <a:defRPr sz="2400">
                <a:solidFill>
                  <a:schemeClr val="tx1"/>
                </a:solidFill>
                <a:latin typeface="Verdana" panose="020B0604030504040204" pitchFamily="34" charset="0"/>
                <a:cs typeface="Arial" panose="020B0604020202020204" pitchFamily="34" charset="0"/>
              </a:defRPr>
            </a:lvl4pPr>
            <a:lvl5pPr marL="2057400" indent="-228600" eaLnBrk="0" hangingPunct="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eaLnBrk="1" fontAlgn="base" hangingPunct="1">
              <a:spcBef>
                <a:spcPct val="0"/>
              </a:spcBef>
              <a:spcAft>
                <a:spcPct val="0"/>
              </a:spcAft>
            </a:pPr>
            <a:r>
              <a:rPr lang="en-US" sz="2800" b="1" dirty="0" smtClean="0">
                <a:solidFill>
                  <a:srgbClr val="FF0000"/>
                </a:solidFill>
                <a:latin typeface="Times New Roman" panose="02020603050405020304" pitchFamily="18" charset="0"/>
                <a:cs typeface="Times New Roman" panose="02020603050405020304" pitchFamily="18" charset="0"/>
              </a:rPr>
              <a:t>on </a:t>
            </a:r>
            <a:r>
              <a:rPr lang="en-US" sz="2800" b="1" dirty="0">
                <a:solidFill>
                  <a:srgbClr val="FF0000"/>
                </a:solidFill>
                <a:latin typeface="Times New Roman" panose="02020603050405020304" pitchFamily="18" charset="0"/>
                <a:cs typeface="Times New Roman" panose="02020603050405020304" pitchFamily="18" charset="0"/>
              </a:rPr>
              <a:t>the </a:t>
            </a:r>
            <a:r>
              <a:rPr lang="en-US" sz="2800" b="1" dirty="0" smtClean="0">
                <a:solidFill>
                  <a:srgbClr val="FF0000"/>
                </a:solidFill>
                <a:latin typeface="Times New Roman" panose="02020603050405020304" pitchFamily="18" charset="0"/>
                <a:cs typeface="Times New Roman" panose="02020603050405020304" pitchFamily="18" charset="0"/>
              </a:rPr>
              <a:t>Ocean</a:t>
            </a:r>
            <a:endParaRPr lang="en-US" sz="2800" b="1" dirty="0">
              <a:solidFill>
                <a:srgbClr val="FF0000"/>
              </a:solidFill>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
            <a:ext cx="9227127" cy="1049481"/>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738" y="74839"/>
            <a:ext cx="627229" cy="681509"/>
          </a:xfrm>
          <a:prstGeom prst="rect">
            <a:avLst/>
          </a:prstGeom>
        </p:spPr>
      </p:pic>
      <p:sp>
        <p:nvSpPr>
          <p:cNvPr id="14" name="TextBox 13"/>
          <p:cNvSpPr txBox="1"/>
          <p:nvPr/>
        </p:nvSpPr>
        <p:spPr>
          <a:xfrm>
            <a:off x="937899" y="169371"/>
            <a:ext cx="8346871" cy="492443"/>
          </a:xfrm>
          <a:prstGeom prst="rect">
            <a:avLst/>
          </a:prstGeom>
          <a:noFill/>
        </p:spPr>
        <p:txBody>
          <a:bodyPr wrap="square" rtlCol="0">
            <a:spAutoFit/>
          </a:bodyPr>
          <a:lstStyle/>
          <a:p>
            <a:r>
              <a:rPr lang="en-US" sz="2600" b="1" spc="-100" dirty="0">
                <a:effectLst>
                  <a:glow rad="88900">
                    <a:schemeClr val="bg1"/>
                  </a:glow>
                </a:effectLst>
                <a:latin typeface="Arial" panose="020B0604020202020204" pitchFamily="34" charset="0"/>
                <a:cs typeface="Arial" panose="020B0604020202020204" pitchFamily="34" charset="0"/>
              </a:rPr>
              <a:t>Look at the picture and discuss it with a partner.</a:t>
            </a:r>
          </a:p>
        </p:txBody>
      </p:sp>
    </p:spTree>
    <p:extLst>
      <p:ext uri="{BB962C8B-B14F-4D97-AF65-F5344CB8AC3E}">
        <p14:creationId xmlns:p14="http://schemas.microsoft.com/office/powerpoint/2010/main" val="40072498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9362209" cy="96635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83997"/>
            <a:ext cx="627229" cy="621628"/>
          </a:xfrm>
          <a:prstGeom prst="rect">
            <a:avLst/>
          </a:prstGeom>
        </p:spPr>
      </p:pic>
      <p:sp>
        <p:nvSpPr>
          <p:cNvPr id="8" name="TextBox 7"/>
          <p:cNvSpPr txBox="1"/>
          <p:nvPr/>
        </p:nvSpPr>
        <p:spPr>
          <a:xfrm>
            <a:off x="1027397" y="94006"/>
            <a:ext cx="7547760" cy="830997"/>
          </a:xfrm>
          <a:prstGeom prst="rect">
            <a:avLst/>
          </a:prstGeom>
          <a:noFill/>
        </p:spPr>
        <p:txBody>
          <a:bodyPr wrap="square" rtlCol="0">
            <a:spAutoFit/>
          </a:bodyPr>
          <a:lstStyle/>
          <a:p>
            <a:pPr algn="just"/>
            <a:r>
              <a:rPr lang="en-US" sz="2400" b="1" spc="-50" dirty="0">
                <a:effectLst>
                  <a:glow rad="88900">
                    <a:schemeClr val="bg1"/>
                  </a:glow>
                </a:effectLst>
                <a:latin typeface="Arial" panose="020B0604020202020204" pitchFamily="34" charset="0"/>
                <a:cs typeface="Arial" panose="020B0604020202020204" pitchFamily="34" charset="0"/>
              </a:rPr>
              <a:t>Read the </a:t>
            </a:r>
            <a:r>
              <a:rPr lang="en-US" sz="2400" b="1" spc="-50" dirty="0" smtClean="0">
                <a:effectLst>
                  <a:glow rad="88900">
                    <a:schemeClr val="bg1"/>
                  </a:glow>
                </a:effectLst>
                <a:latin typeface="Arial" panose="020B0604020202020204" pitchFamily="34" charset="0"/>
                <a:cs typeface="Arial" panose="020B0604020202020204" pitchFamily="34" charset="0"/>
              </a:rPr>
              <a:t>text and match the beginnings in A with the endings in B.</a:t>
            </a:r>
            <a:endParaRPr lang="en-US" sz="2400" b="1" spc="-50" dirty="0">
              <a:effectLst>
                <a:glow rad="88900">
                  <a:schemeClr val="bg1"/>
                </a:glow>
              </a:effectLst>
              <a:latin typeface="Arial" panose="020B0604020202020204" pitchFamily="34" charset="0"/>
              <a:cs typeface="Arial" panose="020B0604020202020204" pitchFamily="34" charset="0"/>
            </a:endParaRPr>
          </a:p>
        </p:txBody>
      </p:sp>
      <p:sp>
        <p:nvSpPr>
          <p:cNvPr id="4" name="Rectangle 3"/>
          <p:cNvSpPr/>
          <p:nvPr/>
        </p:nvSpPr>
        <p:spPr>
          <a:xfrm>
            <a:off x="250709" y="1291122"/>
            <a:ext cx="8642582" cy="1754326"/>
          </a:xfrm>
          <a:prstGeom prst="rect">
            <a:avLst/>
          </a:prstGeom>
        </p:spPr>
        <p:txBody>
          <a:bodyPr wrap="square">
            <a:spAutoFit/>
          </a:bodyPr>
          <a:lstStyle/>
          <a:p>
            <a:pPr algn="just">
              <a:lnSpc>
                <a:spcPct val="150000"/>
              </a:lnSpc>
            </a:pPr>
            <a:r>
              <a:rPr lang="en-US" sz="2400" dirty="0"/>
              <a:t>My future house will be on an island. It will be </a:t>
            </a:r>
            <a:r>
              <a:rPr lang="en-US" sz="2400" dirty="0" smtClean="0">
                <a:solidFill>
                  <a:srgbClr val="FF0000"/>
                </a:solidFill>
              </a:rPr>
              <a:t>surrounded</a:t>
            </a:r>
            <a:r>
              <a:rPr lang="en-US" sz="2400" dirty="0" smtClean="0"/>
              <a:t> by </a:t>
            </a:r>
            <a:r>
              <a:rPr lang="en-US" sz="2400" dirty="0"/>
              <a:t>tall trees and the blue sea. There will be a swimming pool in front of the house. There will be a </a:t>
            </a:r>
            <a:r>
              <a:rPr lang="en-US" sz="2400" dirty="0">
                <a:solidFill>
                  <a:srgbClr val="FF0000"/>
                </a:solidFill>
              </a:rPr>
              <a:t>helicopter</a:t>
            </a:r>
            <a:r>
              <a:rPr lang="en-US" sz="2400" dirty="0"/>
              <a:t> on the </a:t>
            </a:r>
            <a:r>
              <a:rPr lang="en-US" sz="2400" dirty="0">
                <a:solidFill>
                  <a:srgbClr val="FF0000"/>
                </a:solidFill>
              </a:rPr>
              <a:t>roof</a:t>
            </a:r>
            <a:r>
              <a:rPr lang="en-US" sz="2400" dirty="0"/>
              <a:t>. I can ﬂy to school in it.</a:t>
            </a:r>
          </a:p>
        </p:txBody>
      </p:sp>
      <p:sp>
        <p:nvSpPr>
          <p:cNvPr id="9" name="Rectangle 8"/>
          <p:cNvSpPr/>
          <p:nvPr/>
        </p:nvSpPr>
        <p:spPr>
          <a:xfrm>
            <a:off x="250709" y="3371092"/>
            <a:ext cx="8642582" cy="1697068"/>
          </a:xfrm>
          <a:prstGeom prst="rect">
            <a:avLst/>
          </a:prstGeom>
        </p:spPr>
        <p:txBody>
          <a:bodyPr wrap="square">
            <a:spAutoFit/>
          </a:bodyPr>
          <a:lstStyle/>
          <a:p>
            <a:pPr algn="just">
              <a:lnSpc>
                <a:spcPct val="150000"/>
              </a:lnSpc>
            </a:pPr>
            <a:r>
              <a:rPr lang="en-US" sz="2400" dirty="0"/>
              <a:t>There will be some robots in the house. They will help me to clean the ﬂoors, cook meals, wash clothes and water the ﬂowers. They will also help me to feed the dogs and cats.</a:t>
            </a:r>
          </a:p>
        </p:txBody>
      </p:sp>
      <p:sp>
        <p:nvSpPr>
          <p:cNvPr id="10" name="Rectangle 9"/>
          <p:cNvSpPr/>
          <p:nvPr/>
        </p:nvSpPr>
        <p:spPr>
          <a:xfrm>
            <a:off x="275869" y="5085184"/>
            <a:ext cx="8642582" cy="1697068"/>
          </a:xfrm>
          <a:prstGeom prst="rect">
            <a:avLst/>
          </a:prstGeom>
        </p:spPr>
        <p:txBody>
          <a:bodyPr wrap="square">
            <a:spAutoFit/>
          </a:bodyPr>
          <a:lstStyle/>
          <a:p>
            <a:pPr algn="just">
              <a:lnSpc>
                <a:spcPct val="150000"/>
              </a:lnSpc>
            </a:pPr>
            <a:r>
              <a:rPr lang="en-US" sz="2400" dirty="0"/>
              <a:t>There will be a super smart TV. It will help me to send and </a:t>
            </a:r>
            <a:r>
              <a:rPr lang="en-US" sz="2400" dirty="0">
                <a:solidFill>
                  <a:srgbClr val="FF0000"/>
                </a:solidFill>
              </a:rPr>
              <a:t>receive</a:t>
            </a:r>
            <a:r>
              <a:rPr lang="en-US" sz="2400" dirty="0"/>
              <a:t> emails, and </a:t>
            </a:r>
            <a:r>
              <a:rPr lang="en-US" sz="2400" dirty="0">
                <a:solidFill>
                  <a:srgbClr val="FF0000"/>
                </a:solidFill>
              </a:rPr>
              <a:t>contact</a:t>
            </a:r>
            <a:r>
              <a:rPr lang="en-US" sz="2400" dirty="0"/>
              <a:t> my friends on other planets. It will also help me to buy food from the </a:t>
            </a:r>
            <a:r>
              <a:rPr lang="en-US" sz="2400" dirty="0">
                <a:solidFill>
                  <a:srgbClr val="FF0000"/>
                </a:solidFill>
              </a:rPr>
              <a:t>supermarket</a:t>
            </a:r>
            <a:r>
              <a:rPr lang="en-US" sz="2400" dirty="0"/>
              <a:t>.</a:t>
            </a:r>
          </a:p>
        </p:txBody>
      </p:sp>
    </p:spTree>
    <p:extLst>
      <p:ext uri="{BB962C8B-B14F-4D97-AF65-F5344CB8AC3E}">
        <p14:creationId xmlns:p14="http://schemas.microsoft.com/office/powerpoint/2010/main" val="32425344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1257722"/>
            <a:ext cx="8568952" cy="4308872"/>
          </a:xfrm>
          <a:prstGeom prst="rect">
            <a:avLst/>
          </a:prstGeom>
        </p:spPr>
        <p:txBody>
          <a:bodyPr wrap="square">
            <a:spAutoFit/>
          </a:bodyPr>
          <a:lstStyle/>
          <a:p>
            <a:pPr>
              <a:spcAft>
                <a:spcPts val="1200"/>
              </a:spcAft>
            </a:pPr>
            <a:r>
              <a:rPr lang="en-US" sz="3200" dirty="0" smtClean="0">
                <a:solidFill>
                  <a:srgbClr val="000099"/>
                </a:solidFill>
                <a:latin typeface="Times New Roman" pitchFamily="18" charset="0"/>
                <a:cs typeface="Times New Roman" pitchFamily="18" charset="0"/>
              </a:rPr>
              <a:t>1. Surround </a:t>
            </a: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sə'raʊnd</a:t>
            </a:r>
            <a:r>
              <a:rPr lang="en-US" sz="3200" dirty="0">
                <a:latin typeface="Times New Roman" pitchFamily="18" charset="0"/>
                <a:cs typeface="Times New Roman" pitchFamily="18" charset="0"/>
              </a:rPr>
              <a:t>/</a:t>
            </a:r>
            <a:r>
              <a:rPr lang="en-US" sz="3200" b="1" dirty="0">
                <a:latin typeface="Times New Roman" pitchFamily="18" charset="0"/>
                <a:cs typeface="Times New Roman" pitchFamily="18" charset="0"/>
              </a:rPr>
              <a:t> </a:t>
            </a:r>
            <a:r>
              <a:rPr lang="en-US" sz="3200" dirty="0" smtClean="0">
                <a:solidFill>
                  <a:srgbClr val="000099"/>
                </a:solidFill>
                <a:latin typeface="Times New Roman" pitchFamily="18" charset="0"/>
                <a:cs typeface="Times New Roman" pitchFamily="18" charset="0"/>
              </a:rPr>
              <a:t>(v) </a:t>
            </a:r>
            <a:r>
              <a:rPr lang="en-US" sz="3200" dirty="0" err="1" smtClean="0">
                <a:solidFill>
                  <a:srgbClr val="000099"/>
                </a:solidFill>
                <a:latin typeface="Times New Roman" pitchFamily="18" charset="0"/>
                <a:cs typeface="Times New Roman" pitchFamily="18" charset="0"/>
              </a:rPr>
              <a:t>bao</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quanh</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vây</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quanh</a:t>
            </a:r>
            <a:endParaRPr lang="en-US" sz="3200" dirty="0" smtClean="0">
              <a:solidFill>
                <a:srgbClr val="000099"/>
              </a:solidFill>
              <a:latin typeface="Times New Roman" pitchFamily="18" charset="0"/>
              <a:cs typeface="Times New Roman" pitchFamily="18" charset="0"/>
            </a:endParaRPr>
          </a:p>
          <a:p>
            <a:pPr>
              <a:spcAft>
                <a:spcPts val="1200"/>
              </a:spcAft>
            </a:pPr>
            <a:r>
              <a:rPr lang="en-US" sz="3200" dirty="0" smtClean="0">
                <a:solidFill>
                  <a:srgbClr val="000099"/>
                </a:solidFill>
                <a:latin typeface="Times New Roman" pitchFamily="18" charset="0"/>
                <a:cs typeface="Times New Roman" pitchFamily="18" charset="0"/>
              </a:rPr>
              <a:t>2. Helicopter </a:t>
            </a: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helikɒptə</a:t>
            </a:r>
            <a:r>
              <a:rPr lang="en-US" sz="3200" dirty="0">
                <a:latin typeface="Times New Roman" pitchFamily="18" charset="0"/>
                <a:cs typeface="Times New Roman" pitchFamily="18" charset="0"/>
              </a:rPr>
              <a:t>[r</a:t>
            </a:r>
            <a:r>
              <a:rPr lang="en-US" sz="3200" dirty="0" smtClean="0">
                <a:latin typeface="Times New Roman" pitchFamily="18" charset="0"/>
                <a:cs typeface="Times New Roman" pitchFamily="18" charset="0"/>
              </a:rPr>
              <a:t>]/</a:t>
            </a:r>
            <a:r>
              <a:rPr lang="en-US" sz="3200" dirty="0" smtClean="0">
                <a:solidFill>
                  <a:srgbClr val="000099"/>
                </a:solidFill>
                <a:latin typeface="Times New Roman" pitchFamily="18" charset="0"/>
                <a:cs typeface="Times New Roman" pitchFamily="18" charset="0"/>
              </a:rPr>
              <a:t>(n) </a:t>
            </a:r>
            <a:r>
              <a:rPr lang="en-US" sz="3200" dirty="0" err="1" smtClean="0">
                <a:solidFill>
                  <a:srgbClr val="000099"/>
                </a:solidFill>
                <a:latin typeface="Times New Roman" pitchFamily="18" charset="0"/>
                <a:cs typeface="Times New Roman" pitchFamily="18" charset="0"/>
              </a:rPr>
              <a:t>máy</a:t>
            </a:r>
            <a:r>
              <a:rPr lang="en-US" sz="3200" dirty="0" smtClean="0">
                <a:solidFill>
                  <a:srgbClr val="000099"/>
                </a:solidFill>
                <a:latin typeface="Times New Roman" pitchFamily="18" charset="0"/>
                <a:cs typeface="Times New Roman" pitchFamily="18" charset="0"/>
              </a:rPr>
              <a:t> bay </a:t>
            </a:r>
            <a:r>
              <a:rPr lang="en-US" sz="3200" dirty="0" err="1" smtClean="0">
                <a:solidFill>
                  <a:srgbClr val="000099"/>
                </a:solidFill>
                <a:latin typeface="Times New Roman" pitchFamily="18" charset="0"/>
                <a:cs typeface="Times New Roman" pitchFamily="18" charset="0"/>
              </a:rPr>
              <a:t>trực</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thăng</a:t>
            </a:r>
            <a:endParaRPr lang="en-US" sz="3200" dirty="0" smtClean="0">
              <a:solidFill>
                <a:srgbClr val="000099"/>
              </a:solidFill>
              <a:latin typeface="Times New Roman" pitchFamily="18" charset="0"/>
              <a:cs typeface="Times New Roman" pitchFamily="18" charset="0"/>
            </a:endParaRPr>
          </a:p>
          <a:p>
            <a:r>
              <a:rPr lang="en-US" sz="3200" dirty="0" smtClean="0">
                <a:solidFill>
                  <a:srgbClr val="000099"/>
                </a:solidFill>
                <a:latin typeface="Times New Roman" pitchFamily="18" charset="0"/>
                <a:cs typeface="Times New Roman" pitchFamily="18" charset="0"/>
              </a:rPr>
              <a:t>3. Roof </a:t>
            </a: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ru:f</a:t>
            </a:r>
            <a:r>
              <a:rPr lang="en-US" sz="3200" dirty="0">
                <a:latin typeface="Times New Roman" pitchFamily="18" charset="0"/>
                <a:cs typeface="Times New Roman" pitchFamily="18" charset="0"/>
              </a:rPr>
              <a:t>/</a:t>
            </a:r>
            <a:r>
              <a:rPr lang="en-US" sz="3200" b="1" dirty="0">
                <a:latin typeface="Times New Roman" pitchFamily="18" charset="0"/>
                <a:cs typeface="Times New Roman" pitchFamily="18" charset="0"/>
              </a:rPr>
              <a:t>  </a:t>
            </a:r>
            <a:r>
              <a:rPr lang="en-US" sz="3200" dirty="0" smtClean="0">
                <a:solidFill>
                  <a:srgbClr val="000099"/>
                </a:solidFill>
                <a:latin typeface="Times New Roman" pitchFamily="18" charset="0"/>
                <a:cs typeface="Times New Roman" pitchFamily="18" charset="0"/>
              </a:rPr>
              <a:t>(n) </a:t>
            </a:r>
            <a:r>
              <a:rPr lang="en-US" sz="3200" dirty="0" err="1" smtClean="0">
                <a:solidFill>
                  <a:srgbClr val="000099"/>
                </a:solidFill>
                <a:latin typeface="Times New Roman" pitchFamily="18" charset="0"/>
                <a:cs typeface="Times New Roman" pitchFamily="18" charset="0"/>
              </a:rPr>
              <a:t>mái</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nhà</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nóc</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nhà</a:t>
            </a:r>
            <a:endParaRPr lang="en-US" sz="3200" dirty="0" smtClean="0">
              <a:solidFill>
                <a:srgbClr val="000099"/>
              </a:solidFill>
              <a:latin typeface="Times New Roman" pitchFamily="18" charset="0"/>
              <a:cs typeface="Times New Roman" pitchFamily="18" charset="0"/>
            </a:endParaRPr>
          </a:p>
          <a:p>
            <a:pPr>
              <a:spcAft>
                <a:spcPts val="1200"/>
              </a:spcAft>
            </a:pPr>
            <a:r>
              <a:rPr lang="en-US" sz="3200" dirty="0" smtClean="0">
                <a:solidFill>
                  <a:srgbClr val="000099"/>
                </a:solidFill>
                <a:latin typeface="Times New Roman" pitchFamily="18" charset="0"/>
                <a:cs typeface="Times New Roman" pitchFamily="18" charset="0"/>
              </a:rPr>
              <a:t>4. Receive </a:t>
            </a: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ri'si:v</a:t>
            </a:r>
            <a:r>
              <a:rPr lang="en-US" sz="3200" dirty="0">
                <a:latin typeface="Times New Roman" pitchFamily="18" charset="0"/>
                <a:cs typeface="Times New Roman" pitchFamily="18" charset="0"/>
              </a:rPr>
              <a:t>/</a:t>
            </a:r>
            <a:r>
              <a:rPr lang="en-US" sz="3200" b="1" dirty="0">
                <a:latin typeface="Times New Roman" pitchFamily="18" charset="0"/>
                <a:cs typeface="Times New Roman" pitchFamily="18" charset="0"/>
              </a:rPr>
              <a:t> </a:t>
            </a:r>
            <a:r>
              <a:rPr lang="en-US" sz="3200" dirty="0" smtClean="0">
                <a:solidFill>
                  <a:srgbClr val="000099"/>
                </a:solidFill>
                <a:latin typeface="Times New Roman" pitchFamily="18" charset="0"/>
                <a:cs typeface="Times New Roman" pitchFamily="18" charset="0"/>
              </a:rPr>
              <a:t>(v) </a:t>
            </a:r>
            <a:r>
              <a:rPr lang="en-US" sz="3200" dirty="0" err="1" smtClean="0">
                <a:solidFill>
                  <a:srgbClr val="000099"/>
                </a:solidFill>
                <a:latin typeface="Times New Roman" pitchFamily="18" charset="0"/>
                <a:cs typeface="Times New Roman" pitchFamily="18" charset="0"/>
              </a:rPr>
              <a:t>nhận</a:t>
            </a:r>
            <a:endParaRPr lang="en-US" sz="3200" dirty="0" smtClean="0">
              <a:solidFill>
                <a:srgbClr val="000099"/>
              </a:solidFill>
              <a:latin typeface="Times New Roman" pitchFamily="18" charset="0"/>
              <a:cs typeface="Times New Roman" pitchFamily="18" charset="0"/>
            </a:endParaRPr>
          </a:p>
          <a:p>
            <a:pPr>
              <a:spcAft>
                <a:spcPts val="1200"/>
              </a:spcAft>
            </a:pPr>
            <a:r>
              <a:rPr lang="en-US" sz="3200" dirty="0" smtClean="0">
                <a:solidFill>
                  <a:srgbClr val="000099"/>
                </a:solidFill>
                <a:latin typeface="Times New Roman" pitchFamily="18" charset="0"/>
                <a:cs typeface="Times New Roman" pitchFamily="18" charset="0"/>
              </a:rPr>
              <a:t>5. Contact </a:t>
            </a:r>
            <a:r>
              <a:rPr lang="en-US" sz="3200" dirty="0" smtClean="0">
                <a:latin typeface="Times New Roman" pitchFamily="18" charset="0"/>
                <a:cs typeface="Times New Roman" pitchFamily="18" charset="0"/>
              </a:rPr>
              <a:t>/</a:t>
            </a:r>
            <a:r>
              <a:rPr lang="en-US" sz="3200" dirty="0" err="1" smtClean="0">
                <a:latin typeface="Times New Roman" pitchFamily="18" charset="0"/>
                <a:cs typeface="Times New Roman" pitchFamily="18" charset="0"/>
              </a:rPr>
              <a:t>kɒn’tækt</a:t>
            </a:r>
            <a:r>
              <a:rPr lang="en-US" sz="3200" dirty="0">
                <a:latin typeface="Times New Roman" pitchFamily="18" charset="0"/>
                <a:cs typeface="Times New Roman" pitchFamily="18" charset="0"/>
              </a:rPr>
              <a:t>/</a:t>
            </a:r>
            <a:r>
              <a:rPr lang="en-US" sz="3200" b="1" dirty="0">
                <a:latin typeface="Times New Roman" pitchFamily="18" charset="0"/>
                <a:cs typeface="Times New Roman" pitchFamily="18" charset="0"/>
              </a:rPr>
              <a:t> </a:t>
            </a:r>
            <a:r>
              <a:rPr lang="en-US" sz="3200" dirty="0" smtClean="0">
                <a:solidFill>
                  <a:srgbClr val="000099"/>
                </a:solidFill>
                <a:latin typeface="Times New Roman" pitchFamily="18" charset="0"/>
                <a:cs typeface="Times New Roman" pitchFamily="18" charset="0"/>
              </a:rPr>
              <a:t>(v ) </a:t>
            </a:r>
            <a:r>
              <a:rPr lang="en-US" sz="3200" dirty="0" err="1" smtClean="0">
                <a:solidFill>
                  <a:srgbClr val="000099"/>
                </a:solidFill>
                <a:latin typeface="Times New Roman" pitchFamily="18" charset="0"/>
                <a:cs typeface="Times New Roman" pitchFamily="18" charset="0"/>
              </a:rPr>
              <a:t>liên</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lạc</a:t>
            </a:r>
            <a:endParaRPr lang="en-US" sz="3200" dirty="0" smtClean="0">
              <a:solidFill>
                <a:srgbClr val="000099"/>
              </a:solidFill>
              <a:latin typeface="Times New Roman" pitchFamily="18" charset="0"/>
              <a:cs typeface="Times New Roman" pitchFamily="18" charset="0"/>
            </a:endParaRPr>
          </a:p>
          <a:p>
            <a:pPr>
              <a:spcAft>
                <a:spcPts val="1200"/>
              </a:spcAft>
            </a:pPr>
            <a:r>
              <a:rPr lang="en-US" sz="3200" dirty="0" smtClean="0">
                <a:solidFill>
                  <a:srgbClr val="000099"/>
                </a:solidFill>
                <a:latin typeface="Times New Roman" pitchFamily="18" charset="0"/>
                <a:cs typeface="Times New Roman" pitchFamily="18" charset="0"/>
              </a:rPr>
              <a:t>6. Planet </a:t>
            </a:r>
            <a:r>
              <a:rPr lang="en-US" sz="3200" dirty="0">
                <a:latin typeface="Times New Roman" pitchFamily="18" charset="0"/>
                <a:cs typeface="Times New Roman" pitchFamily="18" charset="0"/>
              </a:rPr>
              <a:t>/</a:t>
            </a:r>
            <a:r>
              <a:rPr lang="en-US" sz="3200" dirty="0" smtClean="0">
                <a:latin typeface="Times New Roman" pitchFamily="18" charset="0"/>
                <a:cs typeface="Times New Roman" pitchFamily="18" charset="0"/>
              </a:rPr>
              <a:t>'</a:t>
            </a:r>
            <a:r>
              <a:rPr lang="en-US" sz="3200" dirty="0" err="1" smtClean="0">
                <a:latin typeface="Times New Roman" pitchFamily="18" charset="0"/>
                <a:cs typeface="Times New Roman" pitchFamily="18" charset="0"/>
              </a:rPr>
              <a:t>plænit</a:t>
            </a:r>
            <a:r>
              <a:rPr lang="en-US" sz="3200" b="1" dirty="0" smtClean="0">
                <a:latin typeface="Times New Roman" pitchFamily="18" charset="0"/>
                <a:cs typeface="Times New Roman" pitchFamily="18" charset="0"/>
              </a:rPr>
              <a:t>/ </a:t>
            </a:r>
            <a:r>
              <a:rPr lang="en-US" sz="3200" dirty="0" smtClean="0">
                <a:solidFill>
                  <a:srgbClr val="000099"/>
                </a:solidFill>
                <a:latin typeface="Times New Roman" pitchFamily="18" charset="0"/>
                <a:cs typeface="Times New Roman" pitchFamily="18" charset="0"/>
              </a:rPr>
              <a:t>(n): </a:t>
            </a:r>
            <a:r>
              <a:rPr lang="en-US" sz="3200" dirty="0" err="1" smtClean="0">
                <a:solidFill>
                  <a:srgbClr val="000099"/>
                </a:solidFill>
                <a:latin typeface="Times New Roman" pitchFamily="18" charset="0"/>
                <a:cs typeface="Times New Roman" pitchFamily="18" charset="0"/>
              </a:rPr>
              <a:t>hành</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tinh</a:t>
            </a:r>
            <a:endParaRPr lang="en-US" sz="3200" dirty="0" smtClean="0">
              <a:solidFill>
                <a:srgbClr val="000099"/>
              </a:solidFill>
              <a:latin typeface="Times New Roman" pitchFamily="18" charset="0"/>
              <a:cs typeface="Times New Roman" pitchFamily="18" charset="0"/>
            </a:endParaRPr>
          </a:p>
          <a:p>
            <a:pPr>
              <a:spcAft>
                <a:spcPts val="1200"/>
              </a:spcAft>
            </a:pPr>
            <a:r>
              <a:rPr lang="en-US" sz="3200" dirty="0" smtClean="0">
                <a:solidFill>
                  <a:srgbClr val="000099"/>
                </a:solidFill>
                <a:latin typeface="Times New Roman" pitchFamily="18" charset="0"/>
                <a:cs typeface="Times New Roman" pitchFamily="18" charset="0"/>
              </a:rPr>
              <a:t>7. Supermarket </a:t>
            </a: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su:pəmɑ:kit</a:t>
            </a:r>
            <a:r>
              <a:rPr lang="en-US" sz="3200" dirty="0" smtClean="0">
                <a:latin typeface="Times New Roman" pitchFamily="18" charset="0"/>
                <a:cs typeface="Times New Roman" pitchFamily="18" charset="0"/>
              </a:rPr>
              <a:t>/</a:t>
            </a:r>
            <a:r>
              <a:rPr lang="en-US" sz="3200" dirty="0" smtClean="0">
                <a:solidFill>
                  <a:srgbClr val="000099"/>
                </a:solidFill>
                <a:latin typeface="Times New Roman" pitchFamily="18" charset="0"/>
                <a:cs typeface="Times New Roman" pitchFamily="18" charset="0"/>
              </a:rPr>
              <a:t>(n) </a:t>
            </a:r>
            <a:r>
              <a:rPr lang="en-US" sz="3200" dirty="0" err="1" smtClean="0">
                <a:solidFill>
                  <a:srgbClr val="000099"/>
                </a:solidFill>
                <a:latin typeface="Times New Roman" pitchFamily="18" charset="0"/>
                <a:cs typeface="Times New Roman" pitchFamily="18" charset="0"/>
              </a:rPr>
              <a:t>siêu</a:t>
            </a:r>
            <a:r>
              <a:rPr lang="en-US" sz="3200" dirty="0" smtClean="0">
                <a:solidFill>
                  <a:srgbClr val="000099"/>
                </a:solidFill>
                <a:latin typeface="Times New Roman" pitchFamily="18" charset="0"/>
                <a:cs typeface="Times New Roman" pitchFamily="18" charset="0"/>
              </a:rPr>
              <a:t> </a:t>
            </a:r>
            <a:r>
              <a:rPr lang="en-US" sz="3200" dirty="0" err="1" smtClean="0">
                <a:solidFill>
                  <a:srgbClr val="000099"/>
                </a:solidFill>
                <a:latin typeface="Times New Roman" pitchFamily="18" charset="0"/>
                <a:cs typeface="Times New Roman" pitchFamily="18" charset="0"/>
              </a:rPr>
              <a:t>thị</a:t>
            </a:r>
            <a:endParaRPr lang="en-US" sz="3200" dirty="0" smtClean="0">
              <a:solidFill>
                <a:srgbClr val="000099"/>
              </a:solidFill>
              <a:latin typeface="Times New Roman" pitchFamily="18" charset="0"/>
              <a:cs typeface="Times New Roman" pitchFamily="18" charset="0"/>
            </a:endParaRPr>
          </a:p>
        </p:txBody>
      </p:sp>
    </p:spTree>
    <p:extLst>
      <p:ext uri="{BB962C8B-B14F-4D97-AF65-F5344CB8AC3E}">
        <p14:creationId xmlns:p14="http://schemas.microsoft.com/office/powerpoint/2010/main" val="11893785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9362209" cy="96635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83997"/>
            <a:ext cx="627229" cy="621628"/>
          </a:xfrm>
          <a:prstGeom prst="rect">
            <a:avLst/>
          </a:prstGeom>
        </p:spPr>
      </p:pic>
      <p:sp>
        <p:nvSpPr>
          <p:cNvPr id="8" name="TextBox 7"/>
          <p:cNvSpPr txBox="1"/>
          <p:nvPr/>
        </p:nvSpPr>
        <p:spPr>
          <a:xfrm>
            <a:off x="1027397" y="94006"/>
            <a:ext cx="7547760" cy="461665"/>
          </a:xfrm>
          <a:prstGeom prst="rect">
            <a:avLst/>
          </a:prstGeom>
          <a:noFill/>
        </p:spPr>
        <p:txBody>
          <a:bodyPr wrap="square" rtlCol="0">
            <a:spAutoFit/>
          </a:bodyPr>
          <a:lstStyle/>
          <a:p>
            <a:pPr algn="just"/>
            <a:r>
              <a:rPr lang="en-US" sz="2400" b="1" spc="-50">
                <a:effectLst>
                  <a:glow rad="88900">
                    <a:schemeClr val="bg1"/>
                  </a:glow>
                </a:effectLst>
                <a:latin typeface="Arial" panose="020B0604020202020204" pitchFamily="34" charset="0"/>
                <a:cs typeface="Arial" panose="020B0604020202020204" pitchFamily="34" charset="0"/>
              </a:rPr>
              <a:t>Read the dialogue quickly to check your ideas in </a:t>
            </a:r>
            <a:r>
              <a:rPr lang="en-US" sz="2400" b="1" spc="-50">
                <a:solidFill>
                  <a:srgbClr val="FF0000"/>
                </a:solidFill>
                <a:effectLst>
                  <a:glow rad="88900">
                    <a:schemeClr val="bg1"/>
                  </a:glow>
                </a:effectLst>
                <a:latin typeface="Arial" panose="020B0604020202020204" pitchFamily="34" charset="0"/>
                <a:cs typeface="Arial" panose="020B0604020202020204" pitchFamily="34" charset="0"/>
              </a:rPr>
              <a:t>1</a:t>
            </a:r>
            <a:r>
              <a:rPr lang="en-US" sz="2400" b="1" spc="-50">
                <a:effectLst>
                  <a:glow rad="88900">
                    <a:schemeClr val="bg1"/>
                  </a:glow>
                </a:effectLst>
                <a:latin typeface="Arial" panose="020B0604020202020204" pitchFamily="34" charset="0"/>
                <a:cs typeface="Arial" panose="020B0604020202020204" pitchFamily="34" charset="0"/>
              </a:rPr>
              <a:t>.</a:t>
            </a:r>
          </a:p>
        </p:txBody>
      </p:sp>
      <p:sp>
        <p:nvSpPr>
          <p:cNvPr id="4" name="Rectangle 3"/>
          <p:cNvSpPr/>
          <p:nvPr/>
        </p:nvSpPr>
        <p:spPr>
          <a:xfrm>
            <a:off x="250709" y="1291122"/>
            <a:ext cx="8642582" cy="1697068"/>
          </a:xfrm>
          <a:prstGeom prst="rect">
            <a:avLst/>
          </a:prstGeom>
        </p:spPr>
        <p:txBody>
          <a:bodyPr wrap="square">
            <a:spAutoFit/>
          </a:bodyPr>
          <a:lstStyle/>
          <a:p>
            <a:pPr algn="just">
              <a:lnSpc>
                <a:spcPct val="150000"/>
              </a:lnSpc>
            </a:pPr>
            <a:r>
              <a:rPr lang="en-US" sz="2400" dirty="0"/>
              <a:t>My future house will be on an island. It will be surrounded by tall trees and the blue sea. There will be a swimming pool in front of the house. There will be a helicopter on the roof. I can ﬂy to school in it.</a:t>
            </a:r>
          </a:p>
        </p:txBody>
      </p:sp>
      <p:sp>
        <p:nvSpPr>
          <p:cNvPr id="9" name="Rectangle 8"/>
          <p:cNvSpPr/>
          <p:nvPr/>
        </p:nvSpPr>
        <p:spPr>
          <a:xfrm>
            <a:off x="250709" y="3064504"/>
            <a:ext cx="8642582" cy="1697068"/>
          </a:xfrm>
          <a:prstGeom prst="rect">
            <a:avLst/>
          </a:prstGeom>
        </p:spPr>
        <p:txBody>
          <a:bodyPr wrap="square">
            <a:spAutoFit/>
          </a:bodyPr>
          <a:lstStyle/>
          <a:p>
            <a:pPr algn="just">
              <a:lnSpc>
                <a:spcPct val="150000"/>
              </a:lnSpc>
            </a:pPr>
            <a:r>
              <a:rPr lang="en-US" sz="2400" dirty="0"/>
              <a:t>There will be some robots in the house. They will help me to clean the ﬂoors, cook meals, wash clothes and water the ﬂowers. They will also help me to feed the dogs and cats.</a:t>
            </a:r>
          </a:p>
        </p:txBody>
      </p:sp>
      <p:sp>
        <p:nvSpPr>
          <p:cNvPr id="10" name="Rectangle 9"/>
          <p:cNvSpPr/>
          <p:nvPr/>
        </p:nvSpPr>
        <p:spPr>
          <a:xfrm>
            <a:off x="250709" y="4837886"/>
            <a:ext cx="8642582" cy="1697068"/>
          </a:xfrm>
          <a:prstGeom prst="rect">
            <a:avLst/>
          </a:prstGeom>
        </p:spPr>
        <p:txBody>
          <a:bodyPr wrap="square">
            <a:spAutoFit/>
          </a:bodyPr>
          <a:lstStyle/>
          <a:p>
            <a:pPr algn="just">
              <a:lnSpc>
                <a:spcPct val="150000"/>
              </a:lnSpc>
            </a:pPr>
            <a:r>
              <a:rPr lang="en-US" sz="2400"/>
              <a:t>There will be a super smart TV. It will help me to send and receive emails, and contact my friends on other planets. It will also help me to buy food from the supermarket.</a:t>
            </a:r>
          </a:p>
        </p:txBody>
      </p:sp>
    </p:spTree>
    <p:extLst>
      <p:ext uri="{BB962C8B-B14F-4D97-AF65-F5344CB8AC3E}">
        <p14:creationId xmlns:p14="http://schemas.microsoft.com/office/powerpoint/2010/main" val="3101311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91753650"/>
              </p:ext>
            </p:extLst>
          </p:nvPr>
        </p:nvGraphicFramePr>
        <p:xfrm>
          <a:off x="502227" y="680028"/>
          <a:ext cx="2715490" cy="5512955"/>
        </p:xfrm>
        <a:graphic>
          <a:graphicData uri="http://schemas.openxmlformats.org/drawingml/2006/table">
            <a:tbl>
              <a:tblPr firstRow="1" bandRow="1">
                <a:tableStyleId>{5C22544A-7EE6-4342-B048-85BDC9FD1C3A}</a:tableStyleId>
              </a:tblPr>
              <a:tblGrid>
                <a:gridCol w="2715490">
                  <a:extLst>
                    <a:ext uri="{9D8B030D-6E8A-4147-A177-3AD203B41FA5}">
                      <a16:colId xmlns:a16="http://schemas.microsoft.com/office/drawing/2014/main" val="20000"/>
                    </a:ext>
                  </a:extLst>
                </a:gridCol>
              </a:tblGrid>
              <a:tr h="733136">
                <a:tc>
                  <a:txBody>
                    <a:bodyPr/>
                    <a:lstStyle/>
                    <a:p>
                      <a:pPr algn="ctr"/>
                      <a:r>
                        <a:rPr lang="en-US" sz="4000" dirty="0">
                          <a:solidFill>
                            <a:srgbClr val="005AAB"/>
                          </a:solidFill>
                        </a:rPr>
                        <a:t>A</a:t>
                      </a:r>
                    </a:p>
                  </a:txBody>
                  <a:tcPr anchor="ctr">
                    <a:solidFill>
                      <a:srgbClr val="FFE89F"/>
                    </a:solidFill>
                  </a:tcPr>
                </a:tc>
                <a:extLst>
                  <a:ext uri="{0D108BD9-81ED-4DB2-BD59-A6C34878D82A}">
                    <a16:rowId xmlns:a16="http://schemas.microsoft.com/office/drawing/2014/main" val="10000"/>
                  </a:ext>
                </a:extLst>
              </a:tr>
              <a:tr h="4779819">
                <a:tc>
                  <a:txBody>
                    <a:bodyPr/>
                    <a:lstStyle/>
                    <a:p>
                      <a:endParaRPr lang="en-US" dirty="0"/>
                    </a:p>
                  </a:txBody>
                  <a:tcPr>
                    <a:solidFill>
                      <a:srgbClr val="FFE89F"/>
                    </a:solidFill>
                  </a:tcPr>
                </a:tc>
                <a:extLst>
                  <a:ext uri="{0D108BD9-81ED-4DB2-BD59-A6C34878D82A}">
                    <a16:rowId xmlns:a16="http://schemas.microsoft.com/office/drawing/2014/main" val="10001"/>
                  </a:ext>
                </a:extLst>
              </a:tr>
            </a:tbl>
          </a:graphicData>
        </a:graphic>
      </p:graphicFrame>
      <p:grpSp>
        <p:nvGrpSpPr>
          <p:cNvPr id="4" name="Group 3"/>
          <p:cNvGrpSpPr/>
          <p:nvPr/>
        </p:nvGrpSpPr>
        <p:grpSpPr>
          <a:xfrm>
            <a:off x="553328" y="2354279"/>
            <a:ext cx="2612435" cy="839650"/>
            <a:chOff x="363373" y="1262747"/>
            <a:chExt cx="2612435" cy="839650"/>
          </a:xfrm>
        </p:grpSpPr>
        <p:sp>
          <p:nvSpPr>
            <p:cNvPr id="5" name="TextBox 4"/>
            <p:cNvSpPr txBox="1"/>
            <p:nvPr/>
          </p:nvSpPr>
          <p:spPr>
            <a:xfrm>
              <a:off x="363373" y="1262747"/>
              <a:ext cx="474830" cy="461665"/>
            </a:xfrm>
            <a:prstGeom prst="rect">
              <a:avLst/>
            </a:prstGeom>
            <a:noFill/>
          </p:spPr>
          <p:txBody>
            <a:bodyPr wrap="square" rtlCol="0">
              <a:spAutoFit/>
            </a:bodyPr>
            <a:lstStyle/>
            <a:p>
              <a:r>
                <a:rPr lang="en-US" sz="2400" b="1">
                  <a:solidFill>
                    <a:srgbClr val="0070C0"/>
                  </a:solidFill>
                </a:rPr>
                <a:t>1.</a:t>
              </a:r>
            </a:p>
          </p:txBody>
        </p:sp>
        <p:sp>
          <p:nvSpPr>
            <p:cNvPr id="6" name="TextBox 5"/>
            <p:cNvSpPr txBox="1"/>
            <p:nvPr/>
          </p:nvSpPr>
          <p:spPr>
            <a:xfrm>
              <a:off x="827314" y="1271400"/>
              <a:ext cx="2148494" cy="830997"/>
            </a:xfrm>
            <a:prstGeom prst="rect">
              <a:avLst/>
            </a:prstGeom>
            <a:noFill/>
          </p:spPr>
          <p:txBody>
            <a:bodyPr wrap="square" rtlCol="0">
              <a:spAutoFit/>
            </a:bodyPr>
            <a:lstStyle/>
            <a:p>
              <a:r>
                <a:rPr lang="en-US" sz="2400"/>
                <a:t>The house will have robots to</a:t>
              </a:r>
              <a:endParaRPr lang="en-US" sz="2400" i="1"/>
            </a:p>
          </p:txBody>
        </p:sp>
      </p:grpSp>
      <p:grpSp>
        <p:nvGrpSpPr>
          <p:cNvPr id="7" name="Group 6"/>
          <p:cNvGrpSpPr/>
          <p:nvPr/>
        </p:nvGrpSpPr>
        <p:grpSpPr>
          <a:xfrm>
            <a:off x="594891" y="4468099"/>
            <a:ext cx="2612435" cy="1208982"/>
            <a:chOff x="363373" y="1262747"/>
            <a:chExt cx="2612435" cy="1208982"/>
          </a:xfrm>
        </p:grpSpPr>
        <p:sp>
          <p:nvSpPr>
            <p:cNvPr id="8" name="TextBox 7"/>
            <p:cNvSpPr txBox="1"/>
            <p:nvPr/>
          </p:nvSpPr>
          <p:spPr>
            <a:xfrm>
              <a:off x="363373" y="1262747"/>
              <a:ext cx="474830" cy="461665"/>
            </a:xfrm>
            <a:prstGeom prst="rect">
              <a:avLst/>
            </a:prstGeom>
            <a:noFill/>
          </p:spPr>
          <p:txBody>
            <a:bodyPr wrap="square" rtlCol="0">
              <a:spAutoFit/>
            </a:bodyPr>
            <a:lstStyle/>
            <a:p>
              <a:r>
                <a:rPr lang="en-US" sz="2400" b="1">
                  <a:solidFill>
                    <a:srgbClr val="0070C0"/>
                  </a:solidFill>
                </a:rPr>
                <a:t>2.</a:t>
              </a:r>
            </a:p>
          </p:txBody>
        </p:sp>
        <p:sp>
          <p:nvSpPr>
            <p:cNvPr id="9" name="TextBox 8"/>
            <p:cNvSpPr txBox="1"/>
            <p:nvPr/>
          </p:nvSpPr>
          <p:spPr>
            <a:xfrm>
              <a:off x="827314" y="1271400"/>
              <a:ext cx="2148494" cy="1200329"/>
            </a:xfrm>
            <a:prstGeom prst="rect">
              <a:avLst/>
            </a:prstGeom>
            <a:noFill/>
          </p:spPr>
          <p:txBody>
            <a:bodyPr wrap="square" rtlCol="0">
              <a:spAutoFit/>
            </a:bodyPr>
            <a:lstStyle/>
            <a:p>
              <a:r>
                <a:rPr lang="en-US" sz="2400" dirty="0"/>
                <a:t>The house will have a super smart TV to</a:t>
              </a:r>
              <a:endParaRPr lang="en-US" sz="2400" i="1" dirty="0"/>
            </a:p>
          </p:txBody>
        </p:sp>
      </p:grpSp>
      <p:graphicFrame>
        <p:nvGraphicFramePr>
          <p:cNvPr id="14" name="Table 13">
            <a:extLst>
              <a:ext uri="{FF2B5EF4-FFF2-40B4-BE49-F238E27FC236}">
                <a16:creationId xmlns:a16="http://schemas.microsoft.com/office/drawing/2014/main" id="{FB5C4E73-41DE-46AD-960B-249B6B677280}"/>
              </a:ext>
            </a:extLst>
          </p:cNvPr>
          <p:cNvGraphicFramePr>
            <a:graphicFrameLocks noGrp="1"/>
          </p:cNvGraphicFramePr>
          <p:nvPr>
            <p:extLst>
              <p:ext uri="{D42A27DB-BD31-4B8C-83A1-F6EECF244321}">
                <p14:modId xmlns:p14="http://schemas.microsoft.com/office/powerpoint/2010/main" val="3870823979"/>
              </p:ext>
            </p:extLst>
          </p:nvPr>
        </p:nvGraphicFramePr>
        <p:xfrm>
          <a:off x="4145972" y="680031"/>
          <a:ext cx="4495801" cy="5853776"/>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733136">
                <a:tc>
                  <a:txBody>
                    <a:bodyPr/>
                    <a:lstStyle/>
                    <a:p>
                      <a:pPr marL="0" algn="ctr" defTabSz="914400" rtl="0" eaLnBrk="1" latinLnBrk="0" hangingPunct="1"/>
                      <a:r>
                        <a:rPr lang="en-US" sz="4000" b="1" kern="1200" dirty="0">
                          <a:solidFill>
                            <a:srgbClr val="005AAB"/>
                          </a:solidFill>
                          <a:latin typeface="+mn-lt"/>
                          <a:ea typeface="+mn-ea"/>
                          <a:cs typeface="+mn-cs"/>
                        </a:rPr>
                        <a:t>B</a:t>
                      </a:r>
                    </a:p>
                  </a:txBody>
                  <a:tcPr>
                    <a:solidFill>
                      <a:srgbClr val="FFE89F"/>
                    </a:solidFill>
                  </a:tcPr>
                </a:tc>
                <a:extLst>
                  <a:ext uri="{0D108BD9-81ED-4DB2-BD59-A6C34878D82A}">
                    <a16:rowId xmlns:a16="http://schemas.microsoft.com/office/drawing/2014/main" val="10000"/>
                  </a:ext>
                </a:extLst>
              </a:tr>
              <a:tr h="597477">
                <a:tc>
                  <a:txBody>
                    <a:bodyPr/>
                    <a:lstStyle/>
                    <a:p>
                      <a:pPr marL="0" indent="0">
                        <a:lnSpc>
                          <a:spcPct val="150000"/>
                        </a:lnSpc>
                        <a:buNone/>
                      </a:pPr>
                      <a:r>
                        <a:rPr lang="en-US" sz="2400" b="1" dirty="0">
                          <a:solidFill>
                            <a:srgbClr val="005AAB"/>
                          </a:solidFill>
                        </a:rPr>
                        <a:t>a.</a:t>
                      </a:r>
                      <a:r>
                        <a:rPr lang="en-US" sz="2400" dirty="0"/>
                        <a:t> clean the floors.</a:t>
                      </a:r>
                    </a:p>
                  </a:txBody>
                  <a:tcPr>
                    <a:solidFill>
                      <a:srgbClr val="FFE89F"/>
                    </a:solidFill>
                  </a:tcPr>
                </a:tc>
                <a:extLst>
                  <a:ext uri="{0D108BD9-81ED-4DB2-BD59-A6C34878D82A}">
                    <a16:rowId xmlns:a16="http://schemas.microsoft.com/office/drawing/2014/main" val="10001"/>
                  </a:ext>
                </a:extLst>
              </a:tr>
              <a:tr h="597477">
                <a:tc>
                  <a:txBody>
                    <a:bodyPr/>
                    <a:lstStyle/>
                    <a:p>
                      <a:pPr marL="0" indent="0">
                        <a:lnSpc>
                          <a:spcPct val="150000"/>
                        </a:lnSpc>
                        <a:buNone/>
                      </a:pPr>
                      <a:r>
                        <a:rPr lang="en-US" sz="2400" b="1" dirty="0">
                          <a:solidFill>
                            <a:srgbClr val="005AAB"/>
                          </a:solidFill>
                        </a:rPr>
                        <a:t>c.</a:t>
                      </a:r>
                      <a:r>
                        <a:rPr lang="en-US" sz="2400" dirty="0"/>
                        <a:t> wash clothes.</a:t>
                      </a:r>
                    </a:p>
                  </a:txBody>
                  <a:tcPr>
                    <a:solidFill>
                      <a:srgbClr val="FFE89F"/>
                    </a:solidFill>
                  </a:tcPr>
                </a:tc>
                <a:extLst>
                  <a:ext uri="{0D108BD9-81ED-4DB2-BD59-A6C34878D82A}">
                    <a16:rowId xmlns:a16="http://schemas.microsoft.com/office/drawing/2014/main" val="1952785785"/>
                  </a:ext>
                </a:extLst>
              </a:tr>
              <a:tr h="597477">
                <a:tc>
                  <a:txBody>
                    <a:bodyPr/>
                    <a:lstStyle/>
                    <a:p>
                      <a:pPr marL="0" indent="0">
                        <a:lnSpc>
                          <a:spcPct val="150000"/>
                        </a:lnSpc>
                        <a:buNone/>
                      </a:pPr>
                      <a:r>
                        <a:rPr lang="en-US" sz="2400" b="1" dirty="0">
                          <a:solidFill>
                            <a:srgbClr val="005AAB"/>
                          </a:solidFill>
                        </a:rPr>
                        <a:t>e.</a:t>
                      </a:r>
                      <a:r>
                        <a:rPr lang="en-US" sz="2400" dirty="0"/>
                        <a:t> cook meals</a:t>
                      </a:r>
                      <a:r>
                        <a:rPr lang="en-US" sz="2400" baseline="0" dirty="0"/>
                        <a:t>.</a:t>
                      </a:r>
                    </a:p>
                  </a:txBody>
                  <a:tcPr>
                    <a:solidFill>
                      <a:srgbClr val="FFE89F"/>
                    </a:solidFill>
                  </a:tcPr>
                </a:tc>
                <a:extLst>
                  <a:ext uri="{0D108BD9-81ED-4DB2-BD59-A6C34878D82A}">
                    <a16:rowId xmlns:a16="http://schemas.microsoft.com/office/drawing/2014/main" val="3334458074"/>
                  </a:ext>
                </a:extLst>
              </a:tr>
              <a:tr h="597477">
                <a:tc>
                  <a:txBody>
                    <a:bodyPr/>
                    <a:lstStyle/>
                    <a:p>
                      <a:pPr marL="0" indent="0">
                        <a:lnSpc>
                          <a:spcPct val="150000"/>
                        </a:lnSpc>
                        <a:buNone/>
                      </a:pPr>
                      <a:r>
                        <a:rPr lang="en-US" sz="2400" b="1" baseline="0" dirty="0">
                          <a:solidFill>
                            <a:srgbClr val="005AAB"/>
                          </a:solidFill>
                        </a:rPr>
                        <a:t>g.</a:t>
                      </a:r>
                      <a:r>
                        <a:rPr lang="en-US" sz="2400" baseline="0" dirty="0"/>
                        <a:t> feed the dogs and cats</a:t>
                      </a:r>
                    </a:p>
                  </a:txBody>
                  <a:tcPr>
                    <a:solidFill>
                      <a:srgbClr val="FFE89F"/>
                    </a:solidFill>
                  </a:tcPr>
                </a:tc>
                <a:extLst>
                  <a:ext uri="{0D108BD9-81ED-4DB2-BD59-A6C34878D82A}">
                    <a16:rowId xmlns:a16="http://schemas.microsoft.com/office/drawing/2014/main" val="804557994"/>
                  </a:ext>
                </a:extLst>
              </a:tr>
              <a:tr h="597477">
                <a:tc>
                  <a:txBody>
                    <a:bodyPr/>
                    <a:lstStyle/>
                    <a:p>
                      <a:pPr marL="0" indent="0">
                        <a:lnSpc>
                          <a:spcPct val="150000"/>
                        </a:lnSpc>
                        <a:buNone/>
                      </a:pPr>
                      <a:r>
                        <a:rPr lang="en-US" sz="2400" b="1" baseline="0" dirty="0">
                          <a:solidFill>
                            <a:srgbClr val="005AAB"/>
                          </a:solidFill>
                        </a:rPr>
                        <a:t>h.</a:t>
                      </a:r>
                      <a:r>
                        <a:rPr lang="en-US" sz="2400" baseline="0" dirty="0"/>
                        <a:t> water the flowers.</a:t>
                      </a:r>
                    </a:p>
                  </a:txBody>
                  <a:tcPr>
                    <a:solidFill>
                      <a:srgbClr val="FFE89F"/>
                    </a:solidFill>
                  </a:tcPr>
                </a:tc>
                <a:extLst>
                  <a:ext uri="{0D108BD9-81ED-4DB2-BD59-A6C34878D82A}">
                    <a16:rowId xmlns:a16="http://schemas.microsoft.com/office/drawing/2014/main" val="3357746448"/>
                  </a:ext>
                </a:extLst>
              </a:tr>
              <a:tr h="597477">
                <a:tc>
                  <a:txBody>
                    <a:bodyPr/>
                    <a:lstStyle/>
                    <a:p>
                      <a:pPr marL="0" indent="0">
                        <a:lnSpc>
                          <a:spcPct val="150000"/>
                        </a:lnSpc>
                        <a:buNone/>
                      </a:pPr>
                      <a:r>
                        <a:rPr lang="en-US" sz="2400" b="1" baseline="0" dirty="0">
                          <a:solidFill>
                            <a:srgbClr val="005AAB"/>
                          </a:solidFill>
                        </a:rPr>
                        <a:t>b.</a:t>
                      </a:r>
                      <a:r>
                        <a:rPr lang="en-US" sz="2400" baseline="0" dirty="0"/>
                        <a:t> contact my friends.</a:t>
                      </a:r>
                    </a:p>
                  </a:txBody>
                  <a:tcPr>
                    <a:solidFill>
                      <a:srgbClr val="FFE89F"/>
                    </a:solidFill>
                  </a:tcPr>
                </a:tc>
                <a:extLst>
                  <a:ext uri="{0D108BD9-81ED-4DB2-BD59-A6C34878D82A}">
                    <a16:rowId xmlns:a16="http://schemas.microsoft.com/office/drawing/2014/main" val="1870930316"/>
                  </a:ext>
                </a:extLst>
              </a:tr>
              <a:tr h="597477">
                <a:tc>
                  <a:txBody>
                    <a:bodyPr/>
                    <a:lstStyle/>
                    <a:p>
                      <a:pPr marL="0" indent="0">
                        <a:lnSpc>
                          <a:spcPct val="150000"/>
                        </a:lnSpc>
                        <a:buNone/>
                      </a:pPr>
                      <a:r>
                        <a:rPr lang="en-US" sz="2400" b="1" baseline="0" dirty="0">
                          <a:solidFill>
                            <a:srgbClr val="005AAB"/>
                          </a:solidFill>
                        </a:rPr>
                        <a:t>d.</a:t>
                      </a:r>
                      <a:r>
                        <a:rPr lang="en-US" sz="2400" baseline="0" dirty="0"/>
                        <a:t> buy food from the supermarket.</a:t>
                      </a:r>
                    </a:p>
                  </a:txBody>
                  <a:tcPr>
                    <a:solidFill>
                      <a:srgbClr val="FFE89F"/>
                    </a:solidFill>
                  </a:tcPr>
                </a:tc>
                <a:extLst>
                  <a:ext uri="{0D108BD9-81ED-4DB2-BD59-A6C34878D82A}">
                    <a16:rowId xmlns:a16="http://schemas.microsoft.com/office/drawing/2014/main" val="1637005474"/>
                  </a:ext>
                </a:extLst>
              </a:tr>
              <a:tr h="597477">
                <a:tc>
                  <a:txBody>
                    <a:bodyPr/>
                    <a:lstStyle/>
                    <a:p>
                      <a:pPr marL="0" indent="0">
                        <a:lnSpc>
                          <a:spcPct val="150000"/>
                        </a:lnSpc>
                        <a:buNone/>
                      </a:pPr>
                      <a:endParaRPr lang="en-US" sz="2400" dirty="0"/>
                    </a:p>
                  </a:txBody>
                  <a:tcPr>
                    <a:solidFill>
                      <a:srgbClr val="FFE89F"/>
                    </a:solidFill>
                  </a:tcPr>
                </a:tc>
                <a:extLst>
                  <a:ext uri="{0D108BD9-81ED-4DB2-BD59-A6C34878D82A}">
                    <a16:rowId xmlns:a16="http://schemas.microsoft.com/office/drawing/2014/main" val="4074178919"/>
                  </a:ext>
                </a:extLst>
              </a:tr>
            </a:tbl>
          </a:graphicData>
        </a:graphic>
      </p:graphicFrame>
      <p:graphicFrame>
        <p:nvGraphicFramePr>
          <p:cNvPr id="13" name="Table 12">
            <a:extLst>
              <a:ext uri="{FF2B5EF4-FFF2-40B4-BE49-F238E27FC236}">
                <a16:creationId xmlns:a16="http://schemas.microsoft.com/office/drawing/2014/main" id="{6B7C7C77-C440-449B-B02B-55BAFC6AF720}"/>
              </a:ext>
            </a:extLst>
          </p:cNvPr>
          <p:cNvGraphicFramePr>
            <a:graphicFrameLocks noGrp="1"/>
          </p:cNvGraphicFramePr>
          <p:nvPr>
            <p:extLst>
              <p:ext uri="{D42A27DB-BD31-4B8C-83A1-F6EECF244321}">
                <p14:modId xmlns:p14="http://schemas.microsoft.com/office/powerpoint/2010/main" val="179757461"/>
              </p:ext>
            </p:extLst>
          </p:nvPr>
        </p:nvGraphicFramePr>
        <p:xfrm>
          <a:off x="4145967" y="681942"/>
          <a:ext cx="4495801" cy="733136"/>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733136">
                <a:tc>
                  <a:txBody>
                    <a:bodyPr/>
                    <a:lstStyle/>
                    <a:p>
                      <a:pPr marL="0" algn="ctr" defTabSz="914400" rtl="0" eaLnBrk="1" latinLnBrk="0" hangingPunct="1"/>
                      <a:r>
                        <a:rPr lang="en-US" sz="4000" b="1" kern="1200" dirty="0">
                          <a:solidFill>
                            <a:srgbClr val="005AAB"/>
                          </a:solidFill>
                          <a:latin typeface="+mn-lt"/>
                          <a:ea typeface="+mn-ea"/>
                          <a:cs typeface="+mn-cs"/>
                        </a:rPr>
                        <a:t>B</a:t>
                      </a:r>
                    </a:p>
                  </a:txBody>
                  <a:tcPr>
                    <a:solidFill>
                      <a:srgbClr val="FFE89F"/>
                    </a:solidFill>
                  </a:tcPr>
                </a:tc>
                <a:extLst>
                  <a:ext uri="{0D108BD9-81ED-4DB2-BD59-A6C34878D82A}">
                    <a16:rowId xmlns:a16="http://schemas.microsoft.com/office/drawing/2014/main" val="10000"/>
                  </a:ext>
                </a:extLst>
              </a:tr>
            </a:tbl>
          </a:graphicData>
        </a:graphic>
      </p:graphicFrame>
      <p:graphicFrame>
        <p:nvGraphicFramePr>
          <p:cNvPr id="15" name="Table 14">
            <a:extLst>
              <a:ext uri="{FF2B5EF4-FFF2-40B4-BE49-F238E27FC236}">
                <a16:creationId xmlns:a16="http://schemas.microsoft.com/office/drawing/2014/main" id="{93831837-62AD-4C9C-B1C8-65CD7C8BBA91}"/>
              </a:ext>
            </a:extLst>
          </p:cNvPr>
          <p:cNvGraphicFramePr>
            <a:graphicFrameLocks noGrp="1"/>
          </p:cNvGraphicFramePr>
          <p:nvPr>
            <p:extLst>
              <p:ext uri="{D42A27DB-BD31-4B8C-83A1-F6EECF244321}">
                <p14:modId xmlns:p14="http://schemas.microsoft.com/office/powerpoint/2010/main" val="1891194604"/>
              </p:ext>
            </p:extLst>
          </p:nvPr>
        </p:nvGraphicFramePr>
        <p:xfrm>
          <a:off x="4145971" y="1421820"/>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indent="0">
                        <a:lnSpc>
                          <a:spcPct val="150000"/>
                        </a:lnSpc>
                        <a:buNone/>
                      </a:pPr>
                      <a:r>
                        <a:rPr lang="en-US" sz="2400" b="1" dirty="0">
                          <a:solidFill>
                            <a:srgbClr val="005AAB"/>
                          </a:solidFill>
                        </a:rPr>
                        <a:t>a.</a:t>
                      </a:r>
                      <a:r>
                        <a:rPr lang="en-US" sz="2400" dirty="0"/>
                        <a:t> </a:t>
                      </a:r>
                      <a:r>
                        <a:rPr lang="en-US" sz="2400" b="0" dirty="0">
                          <a:solidFill>
                            <a:schemeClr val="tx1"/>
                          </a:solidFill>
                        </a:rPr>
                        <a:t>clean the floors.</a:t>
                      </a:r>
                    </a:p>
                  </a:txBody>
                  <a:tcPr>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10001"/>
                  </a:ext>
                </a:extLst>
              </a:tr>
            </a:tbl>
          </a:graphicData>
        </a:graphic>
      </p:graphicFrame>
      <p:graphicFrame>
        <p:nvGraphicFramePr>
          <p:cNvPr id="16" name="Table 15">
            <a:extLst>
              <a:ext uri="{FF2B5EF4-FFF2-40B4-BE49-F238E27FC236}">
                <a16:creationId xmlns:a16="http://schemas.microsoft.com/office/drawing/2014/main" id="{3C3C0CCF-C29F-41F5-A1A0-0F6E520C799D}"/>
              </a:ext>
            </a:extLst>
          </p:cNvPr>
          <p:cNvGraphicFramePr>
            <a:graphicFrameLocks noGrp="1"/>
          </p:cNvGraphicFramePr>
          <p:nvPr>
            <p:extLst>
              <p:ext uri="{D42A27DB-BD31-4B8C-83A1-F6EECF244321}">
                <p14:modId xmlns:p14="http://schemas.microsoft.com/office/powerpoint/2010/main" val="1151866190"/>
              </p:ext>
            </p:extLst>
          </p:nvPr>
        </p:nvGraphicFramePr>
        <p:xfrm>
          <a:off x="4145971" y="2019297"/>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dirty="0">
                          <a:solidFill>
                            <a:srgbClr val="005AAB"/>
                          </a:solidFill>
                        </a:rPr>
                        <a:t>b.</a:t>
                      </a:r>
                      <a:r>
                        <a:rPr lang="en-US" sz="2400" dirty="0"/>
                        <a:t> </a:t>
                      </a:r>
                      <a:r>
                        <a:rPr lang="en-US" sz="2400" b="0" dirty="0">
                          <a:solidFill>
                            <a:schemeClr val="tx1"/>
                          </a:solidFill>
                        </a:rPr>
                        <a:t>contact my friends.</a:t>
                      </a:r>
                    </a:p>
                  </a:txBody>
                  <a:tcP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1952785785"/>
                  </a:ext>
                </a:extLst>
              </a:tr>
            </a:tbl>
          </a:graphicData>
        </a:graphic>
      </p:graphicFrame>
      <p:graphicFrame>
        <p:nvGraphicFramePr>
          <p:cNvPr id="18" name="Table 17">
            <a:extLst>
              <a:ext uri="{FF2B5EF4-FFF2-40B4-BE49-F238E27FC236}">
                <a16:creationId xmlns:a16="http://schemas.microsoft.com/office/drawing/2014/main" id="{97AC2816-888F-419F-BBC5-E3A59A53C98F}"/>
              </a:ext>
            </a:extLst>
          </p:cNvPr>
          <p:cNvGraphicFramePr>
            <a:graphicFrameLocks noGrp="1"/>
          </p:cNvGraphicFramePr>
          <p:nvPr>
            <p:extLst>
              <p:ext uri="{D42A27DB-BD31-4B8C-83A1-F6EECF244321}">
                <p14:modId xmlns:p14="http://schemas.microsoft.com/office/powerpoint/2010/main" val="258375830"/>
              </p:ext>
            </p:extLst>
          </p:nvPr>
        </p:nvGraphicFramePr>
        <p:xfrm>
          <a:off x="4145971" y="2606467"/>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dirty="0">
                          <a:solidFill>
                            <a:srgbClr val="005AAB"/>
                          </a:solidFill>
                        </a:rPr>
                        <a:t>c.</a:t>
                      </a:r>
                      <a:r>
                        <a:rPr lang="en-US" sz="2400" dirty="0"/>
                        <a:t> </a:t>
                      </a:r>
                      <a:r>
                        <a:rPr lang="en-US" sz="2400" b="0" dirty="0">
                          <a:solidFill>
                            <a:schemeClr val="tx1"/>
                          </a:solidFill>
                        </a:rPr>
                        <a:t>wash</a:t>
                      </a:r>
                      <a:r>
                        <a:rPr lang="en-US" sz="2400" b="0" baseline="0" dirty="0">
                          <a:solidFill>
                            <a:schemeClr val="tx1"/>
                          </a:solidFill>
                        </a:rPr>
                        <a:t> clothes.</a:t>
                      </a:r>
                    </a:p>
                  </a:txBody>
                  <a:tcP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3334458074"/>
                  </a:ext>
                </a:extLst>
              </a:tr>
            </a:tbl>
          </a:graphicData>
        </a:graphic>
      </p:graphicFrame>
      <p:graphicFrame>
        <p:nvGraphicFramePr>
          <p:cNvPr id="20" name="Table 19">
            <a:extLst>
              <a:ext uri="{FF2B5EF4-FFF2-40B4-BE49-F238E27FC236}">
                <a16:creationId xmlns:a16="http://schemas.microsoft.com/office/drawing/2014/main" id="{DC0B39DE-DC68-4EA1-9554-F875E8185A2E}"/>
              </a:ext>
            </a:extLst>
          </p:cNvPr>
          <p:cNvGraphicFramePr>
            <a:graphicFrameLocks noGrp="1"/>
          </p:cNvGraphicFramePr>
          <p:nvPr>
            <p:extLst>
              <p:ext uri="{D42A27DB-BD31-4B8C-83A1-F6EECF244321}">
                <p14:modId xmlns:p14="http://schemas.microsoft.com/office/powerpoint/2010/main" val="785254951"/>
              </p:ext>
            </p:extLst>
          </p:nvPr>
        </p:nvGraphicFramePr>
        <p:xfrm>
          <a:off x="4145970" y="3203990"/>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baseline="0" dirty="0">
                          <a:solidFill>
                            <a:srgbClr val="005AAB"/>
                          </a:solidFill>
                        </a:rPr>
                        <a:t>d.</a:t>
                      </a:r>
                      <a:r>
                        <a:rPr lang="en-US" sz="2400" baseline="0" dirty="0"/>
                        <a:t> </a:t>
                      </a:r>
                      <a:r>
                        <a:rPr lang="en-US" sz="2400" b="0" baseline="0" dirty="0">
                          <a:solidFill>
                            <a:schemeClr val="tx1"/>
                          </a:solidFill>
                        </a:rPr>
                        <a:t>buy food from the supermarket.</a:t>
                      </a:r>
                    </a:p>
                  </a:txBody>
                  <a:tcP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3334458074"/>
                  </a:ext>
                </a:extLst>
              </a:tr>
            </a:tbl>
          </a:graphicData>
        </a:graphic>
      </p:graphicFrame>
      <p:graphicFrame>
        <p:nvGraphicFramePr>
          <p:cNvPr id="21" name="Table 20">
            <a:extLst>
              <a:ext uri="{FF2B5EF4-FFF2-40B4-BE49-F238E27FC236}">
                <a16:creationId xmlns:a16="http://schemas.microsoft.com/office/drawing/2014/main" id="{675457BA-F0F3-488F-9B50-80153C36494B}"/>
              </a:ext>
            </a:extLst>
          </p:cNvPr>
          <p:cNvGraphicFramePr>
            <a:graphicFrameLocks noGrp="1"/>
          </p:cNvGraphicFramePr>
          <p:nvPr>
            <p:extLst>
              <p:ext uri="{D42A27DB-BD31-4B8C-83A1-F6EECF244321}">
                <p14:modId xmlns:p14="http://schemas.microsoft.com/office/powerpoint/2010/main" val="269107822"/>
              </p:ext>
            </p:extLst>
          </p:nvPr>
        </p:nvGraphicFramePr>
        <p:xfrm>
          <a:off x="4145970" y="3802248"/>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baseline="0" dirty="0">
                          <a:solidFill>
                            <a:srgbClr val="005AAB"/>
                          </a:solidFill>
                        </a:rPr>
                        <a:t>e.</a:t>
                      </a:r>
                      <a:r>
                        <a:rPr lang="en-US" sz="2400" baseline="0" dirty="0"/>
                        <a:t> </a:t>
                      </a:r>
                      <a:r>
                        <a:rPr lang="en-US" sz="2400" b="0" baseline="0" dirty="0">
                          <a:solidFill>
                            <a:schemeClr val="tx1"/>
                          </a:solidFill>
                        </a:rPr>
                        <a:t>cook meals.</a:t>
                      </a:r>
                    </a:p>
                  </a:txBody>
                  <a:tcP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3334458074"/>
                  </a:ext>
                </a:extLst>
              </a:tr>
            </a:tbl>
          </a:graphicData>
        </a:graphic>
      </p:graphicFrame>
      <p:graphicFrame>
        <p:nvGraphicFramePr>
          <p:cNvPr id="22" name="Table 21">
            <a:extLst>
              <a:ext uri="{FF2B5EF4-FFF2-40B4-BE49-F238E27FC236}">
                <a16:creationId xmlns:a16="http://schemas.microsoft.com/office/drawing/2014/main" id="{269B51C7-6E92-41B2-A786-6E9C39F50D61}"/>
              </a:ext>
            </a:extLst>
          </p:cNvPr>
          <p:cNvGraphicFramePr>
            <a:graphicFrameLocks noGrp="1"/>
          </p:cNvGraphicFramePr>
          <p:nvPr>
            <p:extLst>
              <p:ext uri="{D42A27DB-BD31-4B8C-83A1-F6EECF244321}">
                <p14:modId xmlns:p14="http://schemas.microsoft.com/office/powerpoint/2010/main" val="78844508"/>
              </p:ext>
            </p:extLst>
          </p:nvPr>
        </p:nvGraphicFramePr>
        <p:xfrm>
          <a:off x="4145970" y="4402986"/>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baseline="0" dirty="0">
                          <a:solidFill>
                            <a:srgbClr val="005AAB"/>
                          </a:solidFill>
                        </a:rPr>
                        <a:t>f.</a:t>
                      </a:r>
                      <a:r>
                        <a:rPr lang="en-US" sz="2400" baseline="0" dirty="0"/>
                        <a:t> </a:t>
                      </a:r>
                      <a:r>
                        <a:rPr lang="en-US" sz="2400" b="0" baseline="0" dirty="0">
                          <a:solidFill>
                            <a:schemeClr val="tx1"/>
                          </a:solidFill>
                        </a:rPr>
                        <a:t>send and receive emails.</a:t>
                      </a:r>
                    </a:p>
                  </a:txBody>
                  <a:tcP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3334458074"/>
                  </a:ext>
                </a:extLst>
              </a:tr>
            </a:tbl>
          </a:graphicData>
        </a:graphic>
      </p:graphicFrame>
      <p:graphicFrame>
        <p:nvGraphicFramePr>
          <p:cNvPr id="23" name="Table 22">
            <a:extLst>
              <a:ext uri="{FF2B5EF4-FFF2-40B4-BE49-F238E27FC236}">
                <a16:creationId xmlns:a16="http://schemas.microsoft.com/office/drawing/2014/main" id="{8A6D8DD7-A8B8-4553-9429-5249A2F04060}"/>
              </a:ext>
            </a:extLst>
          </p:cNvPr>
          <p:cNvGraphicFramePr>
            <a:graphicFrameLocks noGrp="1"/>
          </p:cNvGraphicFramePr>
          <p:nvPr>
            <p:extLst>
              <p:ext uri="{D42A27DB-BD31-4B8C-83A1-F6EECF244321}">
                <p14:modId xmlns:p14="http://schemas.microsoft.com/office/powerpoint/2010/main" val="3599510053"/>
              </p:ext>
            </p:extLst>
          </p:nvPr>
        </p:nvGraphicFramePr>
        <p:xfrm>
          <a:off x="4145970" y="5001036"/>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5AAB"/>
                          </a:solidFill>
                          <a:effectLst/>
                          <a:uLnTx/>
                          <a:uFillTx/>
                          <a:latin typeface="+mn-lt"/>
                          <a:ea typeface="+mn-ea"/>
                          <a:cs typeface="+mn-cs"/>
                        </a:rPr>
                        <a:t>g.</a:t>
                      </a:r>
                      <a:r>
                        <a:rPr kumimoji="0" lang="en-US" sz="2400" b="0" i="0" u="none" strike="noStrike" kern="1200" cap="none" spc="0" normalizeH="0" baseline="0" noProof="0" dirty="0">
                          <a:ln>
                            <a:noFill/>
                          </a:ln>
                          <a:solidFill>
                            <a:prstClr val="black"/>
                          </a:solidFill>
                          <a:effectLst/>
                          <a:uLnTx/>
                          <a:uFillTx/>
                          <a:latin typeface="+mn-lt"/>
                          <a:ea typeface="+mn-ea"/>
                          <a:cs typeface="+mn-cs"/>
                        </a:rPr>
                        <a:t> feed the dogs and cats.</a:t>
                      </a:r>
                    </a:p>
                  </a:txBody>
                  <a:tcP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3334458074"/>
                  </a:ext>
                </a:extLst>
              </a:tr>
            </a:tbl>
          </a:graphicData>
        </a:graphic>
      </p:graphicFrame>
      <p:graphicFrame>
        <p:nvGraphicFramePr>
          <p:cNvPr id="24" name="Table 23">
            <a:extLst>
              <a:ext uri="{FF2B5EF4-FFF2-40B4-BE49-F238E27FC236}">
                <a16:creationId xmlns:a16="http://schemas.microsoft.com/office/drawing/2014/main" id="{634CB5C8-0D6A-40C2-A8EA-DE8ED4252BDE}"/>
              </a:ext>
            </a:extLst>
          </p:cNvPr>
          <p:cNvGraphicFramePr>
            <a:graphicFrameLocks noGrp="1"/>
          </p:cNvGraphicFramePr>
          <p:nvPr>
            <p:extLst>
              <p:ext uri="{D42A27DB-BD31-4B8C-83A1-F6EECF244321}">
                <p14:modId xmlns:p14="http://schemas.microsoft.com/office/powerpoint/2010/main" val="871278643"/>
              </p:ext>
            </p:extLst>
          </p:nvPr>
        </p:nvGraphicFramePr>
        <p:xfrm>
          <a:off x="4145968" y="5599363"/>
          <a:ext cx="4495801" cy="640080"/>
        </p:xfrm>
        <a:graphic>
          <a:graphicData uri="http://schemas.openxmlformats.org/drawingml/2006/table">
            <a:tbl>
              <a:tblPr firstRow="1" bandRow="1">
                <a:tableStyleId>{5C22544A-7EE6-4342-B048-85BDC9FD1C3A}</a:tableStyleId>
              </a:tblPr>
              <a:tblGrid>
                <a:gridCol w="4495801">
                  <a:extLst>
                    <a:ext uri="{9D8B030D-6E8A-4147-A177-3AD203B41FA5}">
                      <a16:colId xmlns:a16="http://schemas.microsoft.com/office/drawing/2014/main" val="20000"/>
                    </a:ext>
                  </a:extLst>
                </a:gridCol>
              </a:tblGrid>
              <a:tr h="597477">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5AAB"/>
                          </a:solidFill>
                          <a:effectLst/>
                          <a:uLnTx/>
                          <a:uFillTx/>
                          <a:latin typeface="+mn-lt"/>
                          <a:ea typeface="+mn-ea"/>
                          <a:cs typeface="+mn-cs"/>
                        </a:rPr>
                        <a:t>h.</a:t>
                      </a:r>
                      <a:r>
                        <a:rPr kumimoji="0" lang="en-US" sz="2400" b="0" i="0" u="none" strike="noStrike" kern="1200" cap="none" spc="0" normalizeH="0" baseline="0" noProof="0" dirty="0">
                          <a:ln>
                            <a:noFill/>
                          </a:ln>
                          <a:solidFill>
                            <a:prstClr val="black"/>
                          </a:solidFill>
                          <a:effectLst/>
                          <a:uLnTx/>
                          <a:uFillTx/>
                          <a:latin typeface="+mn-lt"/>
                          <a:ea typeface="+mn-ea"/>
                          <a:cs typeface="+mn-cs"/>
                        </a:rPr>
                        <a:t> water the flowers.</a:t>
                      </a:r>
                    </a:p>
                  </a:txBody>
                  <a:tcP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89F"/>
                    </a:solidFill>
                  </a:tcPr>
                </a:tc>
                <a:extLst>
                  <a:ext uri="{0D108BD9-81ED-4DB2-BD59-A6C34878D82A}">
                    <a16:rowId xmlns:a16="http://schemas.microsoft.com/office/drawing/2014/main" val="3334458074"/>
                  </a:ext>
                </a:extLst>
              </a:tr>
            </a:tbl>
          </a:graphicData>
        </a:graphic>
      </p:graphicFrame>
      <p:cxnSp>
        <p:nvCxnSpPr>
          <p:cNvPr id="19" name="Straight Connector 18">
            <a:extLst>
              <a:ext uri="{FF2B5EF4-FFF2-40B4-BE49-F238E27FC236}">
                <a16:creationId xmlns:a16="http://schemas.microsoft.com/office/drawing/2014/main" id="{8D186769-F96E-4F24-8C9A-BAA773FEEBCD}"/>
              </a:ext>
            </a:extLst>
          </p:cNvPr>
          <p:cNvCxnSpPr>
            <a:cxnSpLocks/>
          </p:cNvCxnSpPr>
          <p:nvPr/>
        </p:nvCxnSpPr>
        <p:spPr>
          <a:xfrm flipV="1">
            <a:off x="2915816" y="1916832"/>
            <a:ext cx="1296144" cy="668279"/>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D186769-F96E-4F24-8C9A-BAA773FEEBCD}"/>
              </a:ext>
            </a:extLst>
          </p:cNvPr>
          <p:cNvCxnSpPr>
            <a:cxnSpLocks/>
          </p:cNvCxnSpPr>
          <p:nvPr/>
        </p:nvCxnSpPr>
        <p:spPr>
          <a:xfrm flipV="1">
            <a:off x="3002208" y="4709557"/>
            <a:ext cx="1195367" cy="251436"/>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D186769-F96E-4F24-8C9A-BAA773FEEBCD}"/>
              </a:ext>
            </a:extLst>
          </p:cNvPr>
          <p:cNvCxnSpPr>
            <a:cxnSpLocks/>
            <a:endCxn id="18" idx="1"/>
          </p:cNvCxnSpPr>
          <p:nvPr/>
        </p:nvCxnSpPr>
        <p:spPr>
          <a:xfrm>
            <a:off x="2915816" y="2614368"/>
            <a:ext cx="1230155" cy="312139"/>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D186769-F96E-4F24-8C9A-BAA773FEEBCD}"/>
              </a:ext>
            </a:extLst>
          </p:cNvPr>
          <p:cNvCxnSpPr>
            <a:cxnSpLocks/>
          </p:cNvCxnSpPr>
          <p:nvPr/>
        </p:nvCxnSpPr>
        <p:spPr>
          <a:xfrm flipV="1">
            <a:off x="3002208" y="3711330"/>
            <a:ext cx="1425776" cy="1249663"/>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186769-F96E-4F24-8C9A-BAA773FEEBCD}"/>
              </a:ext>
            </a:extLst>
          </p:cNvPr>
          <p:cNvCxnSpPr>
            <a:cxnSpLocks/>
          </p:cNvCxnSpPr>
          <p:nvPr/>
        </p:nvCxnSpPr>
        <p:spPr>
          <a:xfrm>
            <a:off x="2987824" y="2708920"/>
            <a:ext cx="1296144" cy="144016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D186769-F96E-4F24-8C9A-BAA773FEEBCD}"/>
              </a:ext>
            </a:extLst>
          </p:cNvPr>
          <p:cNvCxnSpPr>
            <a:cxnSpLocks/>
          </p:cNvCxnSpPr>
          <p:nvPr/>
        </p:nvCxnSpPr>
        <p:spPr>
          <a:xfrm flipV="1">
            <a:off x="3002208" y="2492896"/>
            <a:ext cx="1143762" cy="243686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D186769-F96E-4F24-8C9A-BAA773FEEBCD}"/>
              </a:ext>
            </a:extLst>
          </p:cNvPr>
          <p:cNvCxnSpPr>
            <a:cxnSpLocks/>
          </p:cNvCxnSpPr>
          <p:nvPr/>
        </p:nvCxnSpPr>
        <p:spPr>
          <a:xfrm>
            <a:off x="2925758" y="2560929"/>
            <a:ext cx="1209812" cy="2715033"/>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D186769-F96E-4F24-8C9A-BAA773FEEBCD}"/>
              </a:ext>
            </a:extLst>
          </p:cNvPr>
          <p:cNvCxnSpPr>
            <a:cxnSpLocks/>
          </p:cNvCxnSpPr>
          <p:nvPr/>
        </p:nvCxnSpPr>
        <p:spPr>
          <a:xfrm>
            <a:off x="2925758" y="2614368"/>
            <a:ext cx="1238833" cy="320616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3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9362209" cy="966354"/>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83997"/>
            <a:ext cx="627229" cy="621628"/>
          </a:xfrm>
          <a:prstGeom prst="rect">
            <a:avLst/>
          </a:prstGeom>
        </p:spPr>
      </p:pic>
      <p:sp>
        <p:nvSpPr>
          <p:cNvPr id="8" name="TextBox 7"/>
          <p:cNvSpPr txBox="1"/>
          <p:nvPr/>
        </p:nvSpPr>
        <p:spPr>
          <a:xfrm>
            <a:off x="1027397" y="94006"/>
            <a:ext cx="7547760" cy="461665"/>
          </a:xfrm>
          <a:prstGeom prst="rect">
            <a:avLst/>
          </a:prstGeom>
          <a:noFill/>
        </p:spPr>
        <p:txBody>
          <a:bodyPr wrap="square" rtlCol="0">
            <a:spAutoFit/>
          </a:bodyPr>
          <a:lstStyle/>
          <a:p>
            <a:pPr algn="just"/>
            <a:r>
              <a:rPr lang="en-US" sz="2400" b="1" spc="-50">
                <a:effectLst>
                  <a:glow rad="88900">
                    <a:schemeClr val="bg1"/>
                  </a:glow>
                </a:effectLst>
                <a:latin typeface="Arial" panose="020B0604020202020204" pitchFamily="34" charset="0"/>
                <a:cs typeface="Arial" panose="020B0604020202020204" pitchFamily="34" charset="0"/>
              </a:rPr>
              <a:t>Read the dialogue quickly to check your ideas in </a:t>
            </a:r>
            <a:r>
              <a:rPr lang="en-US" sz="2400" b="1" spc="-50">
                <a:solidFill>
                  <a:srgbClr val="FF0000"/>
                </a:solidFill>
                <a:effectLst>
                  <a:glow rad="88900">
                    <a:schemeClr val="bg1"/>
                  </a:glow>
                </a:effectLst>
                <a:latin typeface="Arial" panose="020B0604020202020204" pitchFamily="34" charset="0"/>
                <a:cs typeface="Arial" panose="020B0604020202020204" pitchFamily="34" charset="0"/>
              </a:rPr>
              <a:t>1</a:t>
            </a:r>
            <a:r>
              <a:rPr lang="en-US" sz="2400" b="1" spc="-50">
                <a:effectLst>
                  <a:glow rad="88900">
                    <a:schemeClr val="bg1"/>
                  </a:glow>
                </a:effectLst>
                <a:latin typeface="Arial" panose="020B0604020202020204" pitchFamily="34" charset="0"/>
                <a:cs typeface="Arial" panose="020B0604020202020204" pitchFamily="34" charset="0"/>
              </a:rPr>
              <a:t>.</a:t>
            </a:r>
          </a:p>
        </p:txBody>
      </p:sp>
      <p:sp>
        <p:nvSpPr>
          <p:cNvPr id="4" name="Rectangle 3"/>
          <p:cNvSpPr/>
          <p:nvPr/>
        </p:nvSpPr>
        <p:spPr>
          <a:xfrm>
            <a:off x="250709" y="1291122"/>
            <a:ext cx="8642582" cy="1697068"/>
          </a:xfrm>
          <a:prstGeom prst="rect">
            <a:avLst/>
          </a:prstGeom>
        </p:spPr>
        <p:txBody>
          <a:bodyPr wrap="square">
            <a:spAutoFit/>
          </a:bodyPr>
          <a:lstStyle/>
          <a:p>
            <a:pPr algn="just">
              <a:lnSpc>
                <a:spcPct val="150000"/>
              </a:lnSpc>
            </a:pPr>
            <a:r>
              <a:rPr lang="en-US" sz="2400" dirty="0"/>
              <a:t>My future house will be on an island. It will be surrounded by tall trees and the blue sea. There will be a swimming pool in front of the house. There will be a helicopter on the roof. I can ﬂy to school in it.</a:t>
            </a:r>
          </a:p>
        </p:txBody>
      </p:sp>
      <p:sp>
        <p:nvSpPr>
          <p:cNvPr id="9" name="Rectangle 8"/>
          <p:cNvSpPr/>
          <p:nvPr/>
        </p:nvSpPr>
        <p:spPr>
          <a:xfrm>
            <a:off x="250709" y="3064504"/>
            <a:ext cx="8642582" cy="1697068"/>
          </a:xfrm>
          <a:prstGeom prst="rect">
            <a:avLst/>
          </a:prstGeom>
        </p:spPr>
        <p:txBody>
          <a:bodyPr wrap="square">
            <a:spAutoFit/>
          </a:bodyPr>
          <a:lstStyle/>
          <a:p>
            <a:pPr algn="just">
              <a:lnSpc>
                <a:spcPct val="150000"/>
              </a:lnSpc>
            </a:pPr>
            <a:r>
              <a:rPr lang="en-US" sz="2400" dirty="0"/>
              <a:t>There will be some robots in the house. They will help me to </a:t>
            </a:r>
            <a:r>
              <a:rPr lang="en-US" sz="2400" b="1" u="sng" dirty="0">
                <a:solidFill>
                  <a:srgbClr val="00B0F0"/>
                </a:solidFill>
              </a:rPr>
              <a:t>clean the ﬂoors, cook meals, wash clothes and water the ﬂowers. They will also help me to feed the dogs and cats.</a:t>
            </a:r>
          </a:p>
        </p:txBody>
      </p:sp>
      <p:sp>
        <p:nvSpPr>
          <p:cNvPr id="10" name="Rectangle 9"/>
          <p:cNvSpPr/>
          <p:nvPr/>
        </p:nvSpPr>
        <p:spPr>
          <a:xfrm>
            <a:off x="250709" y="4837886"/>
            <a:ext cx="8642582" cy="1697068"/>
          </a:xfrm>
          <a:prstGeom prst="rect">
            <a:avLst/>
          </a:prstGeom>
        </p:spPr>
        <p:txBody>
          <a:bodyPr wrap="square">
            <a:spAutoFit/>
          </a:bodyPr>
          <a:lstStyle/>
          <a:p>
            <a:pPr algn="just">
              <a:lnSpc>
                <a:spcPct val="150000"/>
              </a:lnSpc>
            </a:pPr>
            <a:r>
              <a:rPr lang="en-US" sz="2400" dirty="0"/>
              <a:t>There will be a super smart TV. It will help me </a:t>
            </a:r>
            <a:r>
              <a:rPr lang="en-US" sz="2400" b="1" u="sng" dirty="0">
                <a:solidFill>
                  <a:srgbClr val="FF0000"/>
                </a:solidFill>
              </a:rPr>
              <a:t>to send and receive emails, and contact my friends on other planets. It will also help me to buy food from the supermarket.</a:t>
            </a:r>
          </a:p>
        </p:txBody>
      </p:sp>
    </p:spTree>
    <p:extLst>
      <p:ext uri="{BB962C8B-B14F-4D97-AF65-F5344CB8AC3E}">
        <p14:creationId xmlns:p14="http://schemas.microsoft.com/office/powerpoint/2010/main" val="1278858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1057</Words>
  <Application>Microsoft Office PowerPoint</Application>
  <PresentationFormat>On-screen Show (4:3)</PresentationFormat>
  <Paragraphs>140</Paragraphs>
  <Slides>17</Slides>
  <Notes>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17</vt:i4>
      </vt:variant>
    </vt:vector>
  </HeadingPairs>
  <TitlesOfParts>
    <vt:vector size="26" baseType="lpstr">
      <vt:lpstr>Arial</vt:lpstr>
      <vt:lpstr>Calibri</vt:lpstr>
      <vt:lpstr>Calibri Light</vt:lpstr>
      <vt:lpstr>Gigi</vt:lpstr>
      <vt:lpstr>Times New Roman</vt:lpstr>
      <vt:lpstr>Verdana</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YEN</dc:creator>
  <cp:lastModifiedBy>QH1</cp:lastModifiedBy>
  <cp:revision>21</cp:revision>
  <dcterms:created xsi:type="dcterms:W3CDTF">2022-04-05T03:31:14Z</dcterms:created>
  <dcterms:modified xsi:type="dcterms:W3CDTF">2023-03-31T00:53:32Z</dcterms:modified>
</cp:coreProperties>
</file>