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89" r:id="rId2"/>
    <p:sldId id="292" r:id="rId3"/>
    <p:sldId id="293" r:id="rId4"/>
    <p:sldId id="290" r:id="rId5"/>
    <p:sldId id="295" r:id="rId6"/>
    <p:sldId id="296" r:id="rId7"/>
    <p:sldId id="299" r:id="rId8"/>
    <p:sldId id="288" r:id="rId9"/>
    <p:sldId id="262" r:id="rId10"/>
    <p:sldId id="275" r:id="rId11"/>
    <p:sldId id="300" r:id="rId12"/>
    <p:sldId id="30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904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B7BD"/>
    <a:srgbClr val="AFDDFF"/>
    <a:srgbClr val="D9EFFF"/>
    <a:srgbClr val="97D2FF"/>
    <a:srgbClr val="4FB4FF"/>
    <a:srgbClr val="FFE89F"/>
    <a:srgbClr val="FFE07D"/>
    <a:srgbClr val="FFD13F"/>
    <a:srgbClr val="E1EFD9"/>
    <a:srgbClr val="F16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501" autoAdjust="0"/>
  </p:normalViewPr>
  <p:slideViewPr>
    <p:cSldViewPr snapToGrid="0" showGuides="1">
      <p:cViewPr varScale="1">
        <p:scale>
          <a:sx n="73" d="100"/>
          <a:sy n="73" d="100"/>
        </p:scale>
        <p:origin x="1236" y="78"/>
      </p:cViewPr>
      <p:guideLst>
        <p:guide pos="2904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72D4D-1DF0-4B55-8ED7-A235E7221085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B787D6-32E8-44A1-BF86-92D8E2001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030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727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12.jp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image" Target="../media/image11.jpg"/><Relationship Id="rId2" Type="http://schemas.openxmlformats.org/officeDocument/2006/relationships/audio" Target="../media/media1.mp3"/><Relationship Id="rId16" Type="http://schemas.openxmlformats.org/officeDocument/2006/relationships/image" Target="../media/image10.jp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19" Type="http://schemas.openxmlformats.org/officeDocument/2006/relationships/image" Target="../media/image13.png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4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NULL" TargetMode="External"/><Relationship Id="rId7" Type="http://schemas.openxmlformats.org/officeDocument/2006/relationships/image" Target="../media/image20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86789" y="306279"/>
            <a:ext cx="7098199" cy="10156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6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12. ROBOTS</a:t>
            </a:r>
            <a:endParaRPr lang="en-US" sz="6000" b="1" dirty="0">
              <a:ln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840" y="2835359"/>
            <a:ext cx="4176100" cy="9135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133" y="3001372"/>
            <a:ext cx="961782" cy="7776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80770" y="1794962"/>
            <a:ext cx="2985170" cy="523208"/>
          </a:xfrm>
          <a:prstGeom prst="rect">
            <a:avLst/>
          </a:prstGeom>
          <a:solidFill>
            <a:srgbClr val="79D1D5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91427" tIns="45714" rIns="91427" bIns="45714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.VnArial" pitchFamily="34" charset="0"/>
              </a:rPr>
              <a:t>LESSON 2: </a:t>
            </a:r>
            <a:endParaRPr lang="en-GB" sz="2800" b="1" dirty="0">
              <a:solidFill>
                <a:srgbClr val="FF0000"/>
              </a:solidFill>
              <a:latin typeface=".Vn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648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59"/>
          <a:stretch/>
        </p:blipFill>
        <p:spPr>
          <a:xfrm>
            <a:off x="5631872" y="2884531"/>
            <a:ext cx="2933699" cy="35571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38671"/>
            <a:ext cx="587409" cy="55384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807402" y="80652"/>
            <a:ext cx="792096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Practise saying the statements in the following paragraph. Then listen and repeat.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7402" y="1598397"/>
            <a:ext cx="559339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600" dirty="0"/>
              <a:t>My robot is </a:t>
            </a:r>
            <a:r>
              <a:rPr lang="en-US" sz="2600" dirty="0" err="1"/>
              <a:t>Jimba</a:t>
            </a:r>
            <a:r>
              <a:rPr lang="en-US" sz="2600" dirty="0"/>
              <a:t>. It’s a home robot. It’s very helpful. It can do the housework. It can also water plants and pick fruit. It can work as a guard. I love my robot very much.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405245" y="1181090"/>
            <a:ext cx="8323118" cy="5278582"/>
          </a:xfrm>
          <a:prstGeom prst="roundRect">
            <a:avLst/>
          </a:prstGeom>
          <a:noFill/>
          <a:ln w="38100">
            <a:solidFill>
              <a:srgbClr val="0FB7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B2_40">
            <a:hlinkClick r:id="" action="ppaction://media"/>
            <a:extLst>
              <a:ext uri="{FF2B5EF4-FFF2-40B4-BE49-F238E27FC236}">
                <a16:creationId xmlns:a16="http://schemas.microsoft.com/office/drawing/2014/main" id="{C42B364D-CCD2-4439-AEFD-27D8235ABC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00800" y="52488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91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4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" y="-138112"/>
            <a:ext cx="9525000" cy="7143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32428" y="2286000"/>
            <a:ext cx="79338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/>
              <a:t>-     </a:t>
            </a:r>
            <a:r>
              <a:rPr lang="en-US" sz="3600" b="1" dirty="0"/>
              <a:t>Learn </a:t>
            </a:r>
            <a:r>
              <a:rPr lang="en-US" sz="3600" b="1" dirty="0" smtClean="0"/>
              <a:t>all </a:t>
            </a:r>
            <a:r>
              <a:rPr lang="en-US" sz="3600" b="1" dirty="0"/>
              <a:t>the new words.</a:t>
            </a:r>
            <a:endParaRPr lang="en-GB" sz="3600" b="1" dirty="0"/>
          </a:p>
          <a:p>
            <a:r>
              <a:rPr lang="en-GB" sz="3600" b="1" dirty="0"/>
              <a:t>-     </a:t>
            </a:r>
            <a:r>
              <a:rPr lang="en-US" sz="3600" b="1" dirty="0"/>
              <a:t>Do exercises in the workbook</a:t>
            </a:r>
            <a:r>
              <a:rPr lang="en-US" sz="3600" b="1" dirty="0" smtClean="0"/>
              <a:t>.</a:t>
            </a:r>
            <a:endParaRPr lang="en-US" sz="3600" b="1" dirty="0"/>
          </a:p>
        </p:txBody>
      </p:sp>
      <p:sp>
        <p:nvSpPr>
          <p:cNvPr id="4" name="Rectangle 3"/>
          <p:cNvSpPr/>
          <p:nvPr/>
        </p:nvSpPr>
        <p:spPr>
          <a:xfrm>
            <a:off x="1524000" y="381002"/>
            <a:ext cx="5943600" cy="1015651"/>
          </a:xfrm>
          <a:prstGeom prst="rect">
            <a:avLst/>
          </a:prstGeom>
          <a:noFill/>
        </p:spPr>
        <p:txBody>
          <a:bodyPr lIns="91427" tIns="45714" rIns="91427" bIns="45714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0" cap="all" spc="0" normalizeH="0" baseline="0" noProof="0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</a:rPr>
              <a:t> homework</a:t>
            </a:r>
          </a:p>
        </p:txBody>
      </p:sp>
    </p:spTree>
    <p:extLst>
      <p:ext uri="{BB962C8B-B14F-4D97-AF65-F5344CB8AC3E}">
        <p14:creationId xmlns:p14="http://schemas.microsoft.com/office/powerpoint/2010/main" val="3956419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58" y="-1981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F92F8E0-7D61-4212-8BD6-F456DFE2EC85}"/>
              </a:ext>
            </a:extLst>
          </p:cNvPr>
          <p:cNvSpPr txBox="1"/>
          <p:nvPr/>
        </p:nvSpPr>
        <p:spPr>
          <a:xfrm>
            <a:off x="651346" y="129972"/>
            <a:ext cx="45163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buClr>
                <a:srgbClr val="000000"/>
              </a:buClr>
            </a:pPr>
            <a:r>
              <a:rPr lang="en-US" sz="2800" b="1" kern="0" dirty="0">
                <a:solidFill>
                  <a:srgbClr val="0FB7BD"/>
                </a:solidFill>
                <a:latin typeface="Mali Medium" panose="020B0604020202020204" charset="-34"/>
                <a:cs typeface="Mali Medium" panose="020B0604020202020204" charset="-34"/>
                <a:sym typeface="Arial"/>
              </a:rPr>
              <a:t>* Checking vocabulary</a:t>
            </a:r>
            <a:endParaRPr lang="en-US" sz="2800" kern="0" dirty="0">
              <a:solidFill>
                <a:srgbClr val="0FB7BD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Oval 11"/>
          <p:cNvSpPr>
            <a:spLocks noChangeArrowheads="1"/>
          </p:cNvSpPr>
          <p:nvPr/>
        </p:nvSpPr>
        <p:spPr bwMode="auto">
          <a:xfrm>
            <a:off x="3228494" y="1104948"/>
            <a:ext cx="2133600" cy="1447800"/>
          </a:xfrm>
          <a:prstGeom prst="ellipse">
            <a:avLst/>
          </a:prstGeom>
          <a:ln w="9525">
            <a:solidFill>
              <a:schemeClr val="tx1"/>
            </a:solidFill>
            <a:round/>
            <a:headEnd/>
            <a:tailEnd/>
          </a:ln>
          <a:effectLst>
            <a:innerShdw blurRad="63500" dist="508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none" lIns="91427" tIns="45714" rIns="91427" bIns="45714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understand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Oval 12"/>
          <p:cNvSpPr>
            <a:spLocks noChangeArrowheads="1"/>
          </p:cNvSpPr>
          <p:nvPr/>
        </p:nvSpPr>
        <p:spPr bwMode="auto">
          <a:xfrm>
            <a:off x="4946457" y="4392911"/>
            <a:ext cx="2133600" cy="1447800"/>
          </a:xfrm>
          <a:prstGeom prst="ellipse">
            <a:avLst/>
          </a:prstGeom>
          <a:solidFill>
            <a:srgbClr val="EF5F88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27" tIns="45714" rIns="91427" bIns="45714" anchor="ctr"/>
          <a:lstStyle/>
          <a:p>
            <a:pPr algn="ctr"/>
            <a:r>
              <a:rPr lang="en-GB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water</a:t>
            </a: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Oval 14"/>
          <p:cNvSpPr>
            <a:spLocks noChangeArrowheads="1"/>
          </p:cNvSpPr>
          <p:nvPr/>
        </p:nvSpPr>
        <p:spPr bwMode="auto">
          <a:xfrm>
            <a:off x="3228494" y="2825107"/>
            <a:ext cx="2133600" cy="14478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solidFill>
              <a:srgbClr val="FAC5BE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lIns="91427" tIns="45714" rIns="91427" bIns="45714" anchor="ctr"/>
          <a:lstStyle/>
          <a:p>
            <a:pPr algn="ctr"/>
            <a:r>
              <a:rPr lang="en-GB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helpful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9" name="Oval 15"/>
          <p:cNvSpPr>
            <a:spLocks noChangeArrowheads="1"/>
          </p:cNvSpPr>
          <p:nvPr/>
        </p:nvSpPr>
        <p:spPr bwMode="auto">
          <a:xfrm>
            <a:off x="651346" y="2285906"/>
            <a:ext cx="2133600" cy="1447800"/>
          </a:xfrm>
          <a:prstGeom prst="ellipse">
            <a:avLst/>
          </a:prstGeom>
          <a:solidFill>
            <a:srgbClr val="0EAAAE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 lIns="91427" tIns="45714" rIns="91427" bIns="45714" anchor="ctr"/>
          <a:lstStyle/>
          <a:p>
            <a:pPr algn="ctr"/>
            <a:r>
              <a:rPr lang="en-GB" sz="2800" b="1" dirty="0">
                <a:latin typeface="Times New Roman" pitchFamily="18" charset="0"/>
                <a:cs typeface="Times New Roman" pitchFamily="18" charset="0"/>
              </a:rPr>
              <a:t>pick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1538141" y="4272907"/>
            <a:ext cx="2133600" cy="14478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ECA55E"/>
            </a:solidFill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91427" tIns="45714" rIns="91427" bIns="45714" anchor="ctr"/>
          <a:lstStyle/>
          <a:p>
            <a:pPr algn="ctr"/>
            <a:r>
              <a:rPr lang="en-US" sz="3200" b="1" dirty="0">
                <a:solidFill>
                  <a:srgbClr val="FFFF00"/>
                </a:solidFill>
              </a:rPr>
              <a:t>delicious </a:t>
            </a:r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5819293" y="2101207"/>
            <a:ext cx="2133600" cy="1447800"/>
          </a:xfrm>
          <a:prstGeom prst="ellipse">
            <a:avLst/>
          </a:prstGeom>
          <a:solidFill>
            <a:srgbClr val="92D050"/>
          </a:solidFill>
          <a:ln w="952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1427" tIns="45714" rIns="91427" bIns="45714" anchor="ctr"/>
          <a:lstStyle/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guard </a:t>
            </a:r>
            <a:endParaRPr lang="en-US" sz="2800" b="1" dirty="0">
              <a:solidFill>
                <a:srgbClr val="3333CC"/>
              </a:solidFill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060768" y="391588"/>
            <a:ext cx="3639887" cy="523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7" tIns="45714" rIns="91427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</a:rPr>
              <a:t>What and Where</a:t>
            </a:r>
          </a:p>
        </p:txBody>
      </p:sp>
    </p:spTree>
    <p:extLst>
      <p:ext uri="{BB962C8B-B14F-4D97-AF65-F5344CB8AC3E}">
        <p14:creationId xmlns:p14="http://schemas.microsoft.com/office/powerpoint/2010/main" val="328829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59210" y="20688"/>
            <a:ext cx="3491346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200" b="1" dirty="0"/>
              <a:t>* Game: Matching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91" y="1537864"/>
            <a:ext cx="2285194" cy="172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839" y="1537864"/>
            <a:ext cx="2410685" cy="172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556" y="1537864"/>
            <a:ext cx="2410683" cy="1720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91" y="3987752"/>
            <a:ext cx="2259760" cy="177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716" y="4087104"/>
            <a:ext cx="2383852" cy="1690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984" y="4087104"/>
            <a:ext cx="2383853" cy="1690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412394" y="605463"/>
            <a:ext cx="19575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do the dishes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533785" y="628610"/>
            <a:ext cx="26489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move heavy things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555239" y="628610"/>
            <a:ext cx="34311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400" b="1" dirty="0">
                <a:solidFill>
                  <a:srgbClr val="FF0000"/>
                </a:solidFill>
              </a:rPr>
              <a:t>repair a broken </a:t>
            </a:r>
            <a:r>
              <a:rPr lang="en-US" sz="2400" b="1" dirty="0">
                <a:solidFill>
                  <a:srgbClr val="FF0000"/>
                </a:solidFill>
              </a:rPr>
              <a:t>machine</a:t>
            </a:r>
            <a:r>
              <a:rPr lang="en-GB" sz="2400" b="1" dirty="0">
                <a:solidFill>
                  <a:srgbClr val="FF0000"/>
                </a:solidFill>
              </a:rPr>
              <a:t>  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5604" y="1027845"/>
            <a:ext cx="2078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b="1" dirty="0">
                <a:solidFill>
                  <a:srgbClr val="FF0000"/>
                </a:solidFill>
              </a:rPr>
              <a:t>iron clothes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634217" y="1032623"/>
            <a:ext cx="20324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put toys away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343610" y="1034634"/>
            <a:ext cx="17760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400" b="1" dirty="0">
                <a:solidFill>
                  <a:srgbClr val="FF0000"/>
                </a:solidFill>
              </a:rPr>
              <a:t>make meals 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18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7.40741E-7 L -0.65295 0.318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56" y="1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33333E-6 L 0.30295 0.3148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39" y="1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22222E-6 L 0.39236 0.3106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18" y="1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0.0151 0.7428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3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1.48148E-6 L -0.33021 0.7388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67" y="3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0.36528 0.7407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64" y="3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image6.jpg">
            <a:extLst>
              <a:ext uri="{FF2B5EF4-FFF2-40B4-BE49-F238E27FC236}">
                <a16:creationId xmlns:a16="http://schemas.microsoft.com/office/drawing/2014/main" id="{2033F374-B355-4407-BC03-1F42E3BEA7EE}"/>
              </a:ext>
            </a:extLst>
          </p:cNvPr>
          <p:cNvPicPr/>
          <p:nvPr/>
        </p:nvPicPr>
        <p:blipFill>
          <a:blip r:embed="rId16"/>
          <a:srcRect/>
          <a:stretch>
            <a:fillRect/>
          </a:stretch>
        </p:blipFill>
        <p:spPr>
          <a:xfrm>
            <a:off x="5270104" y="1083403"/>
            <a:ext cx="3580103" cy="2477881"/>
          </a:xfrm>
          <a:prstGeom prst="rect">
            <a:avLst/>
          </a:prstGeom>
          <a:ln/>
        </p:spPr>
      </p:pic>
      <p:pic>
        <p:nvPicPr>
          <p:cNvPr id="5" name="image9.jpg">
            <a:extLst>
              <a:ext uri="{FF2B5EF4-FFF2-40B4-BE49-F238E27FC236}">
                <a16:creationId xmlns:a16="http://schemas.microsoft.com/office/drawing/2014/main" id="{57559BE9-79E2-4999-8CDA-71B362823FAF}"/>
              </a:ext>
            </a:extLst>
          </p:cNvPr>
          <p:cNvPicPr/>
          <p:nvPr/>
        </p:nvPicPr>
        <p:blipFill>
          <a:blip r:embed="rId17"/>
          <a:srcRect/>
          <a:stretch>
            <a:fillRect/>
          </a:stretch>
        </p:blipFill>
        <p:spPr>
          <a:xfrm>
            <a:off x="5413406" y="1083403"/>
            <a:ext cx="3411940" cy="2072429"/>
          </a:xfrm>
          <a:prstGeom prst="rect">
            <a:avLst/>
          </a:prstGeom>
          <a:ln/>
        </p:spPr>
      </p:pic>
      <p:pic>
        <p:nvPicPr>
          <p:cNvPr id="6" name="image10.jpg">
            <a:extLst>
              <a:ext uri="{FF2B5EF4-FFF2-40B4-BE49-F238E27FC236}">
                <a16:creationId xmlns:a16="http://schemas.microsoft.com/office/drawing/2014/main" id="{2F1B5D4B-167B-4E37-AFA3-96BB92D1224E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>
          <a:xfrm>
            <a:off x="5425836" y="1068524"/>
            <a:ext cx="3411940" cy="2507637"/>
          </a:xfrm>
          <a:prstGeom prst="rect">
            <a:avLst/>
          </a:prstGeom>
          <a:ln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F92F8E0-7D61-4212-8BD6-F456DFE2EC85}"/>
              </a:ext>
            </a:extLst>
          </p:cNvPr>
          <p:cNvSpPr txBox="1"/>
          <p:nvPr/>
        </p:nvSpPr>
        <p:spPr>
          <a:xfrm>
            <a:off x="651346" y="129972"/>
            <a:ext cx="29785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buClr>
                <a:srgbClr val="000000"/>
              </a:buClr>
            </a:pPr>
            <a:r>
              <a:rPr lang="en-US" sz="3200" b="1" kern="0" dirty="0">
                <a:solidFill>
                  <a:srgbClr val="0FB7BD"/>
                </a:solidFill>
                <a:latin typeface="Mali Medium" panose="020B0604020202020204" charset="-34"/>
                <a:cs typeface="Mali Medium" panose="020B0604020202020204" charset="-34"/>
                <a:sym typeface="Arial"/>
              </a:rPr>
              <a:t>* Vocabulary</a:t>
            </a:r>
            <a:endParaRPr lang="en-US" sz="3200" kern="0" dirty="0">
              <a:solidFill>
                <a:srgbClr val="0FB7BD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5885A4-B272-4875-B19D-13B7ED5A439B}"/>
              </a:ext>
            </a:extLst>
          </p:cNvPr>
          <p:cNvSpPr txBox="1"/>
          <p:nvPr/>
        </p:nvSpPr>
        <p:spPr>
          <a:xfrm>
            <a:off x="553885" y="1083403"/>
            <a:ext cx="456572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685800">
              <a:buClr>
                <a:srgbClr val="000000"/>
              </a:buClr>
              <a:buFont typeface="Arial"/>
              <a:buAutoNum type="arabicPeriod"/>
            </a:pPr>
            <a:r>
              <a:rPr lang="en-US" sz="3600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guard (n)</a:t>
            </a:r>
            <a:r>
              <a:rPr lang="en-US" sz="3600" kern="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/</a:t>
            </a:r>
            <a:r>
              <a:rPr lang="en-US" sz="3600" kern="0" dirty="0" err="1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ɡɑːrd</a:t>
            </a:r>
            <a:r>
              <a:rPr lang="en-US" sz="3600" kern="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/</a:t>
            </a:r>
            <a:endParaRPr lang="en-US" sz="3600" kern="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  <a:sym typeface="Arial"/>
            </a:endParaRPr>
          </a:p>
          <a:p>
            <a:pPr marL="342900" indent="-342900" defTabSz="685800">
              <a:buClr>
                <a:srgbClr val="000000"/>
              </a:buClr>
              <a:buFont typeface="Arial"/>
              <a:buAutoNum type="arabicPeriod"/>
            </a:pPr>
            <a:r>
              <a:rPr lang="en-US" sz="3600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pick (v) </a:t>
            </a:r>
            <a:r>
              <a:rPr lang="en-US" sz="3600" kern="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/</a:t>
            </a:r>
            <a:r>
              <a:rPr lang="en-US" sz="3600" kern="0" dirty="0" err="1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pɪk</a:t>
            </a:r>
            <a:r>
              <a:rPr lang="en-US" sz="3600" kern="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/</a:t>
            </a:r>
            <a:endParaRPr lang="en-US" sz="3600" kern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342900" indent="-342900" defTabSz="685800">
              <a:buClr>
                <a:srgbClr val="000000"/>
              </a:buClr>
              <a:buFont typeface="Arial"/>
              <a:buAutoNum type="arabicPeriod"/>
            </a:pPr>
            <a:r>
              <a:rPr lang="en-US" sz="3600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water (v)</a:t>
            </a:r>
            <a:r>
              <a:rPr lang="en-US" sz="3600" kern="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/ˈ</a:t>
            </a:r>
            <a:r>
              <a:rPr lang="en-US" sz="3600" kern="0" dirty="0" err="1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wɔːtər</a:t>
            </a:r>
            <a:r>
              <a:rPr lang="en-US" sz="3600" kern="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/</a:t>
            </a:r>
            <a:endParaRPr lang="en-US" sz="3600" kern="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  <a:sym typeface="Arial"/>
            </a:endParaRPr>
          </a:p>
          <a:p>
            <a:pPr marL="342900" indent="-342900" defTabSz="685800">
              <a:buClr>
                <a:srgbClr val="000000"/>
              </a:buClr>
              <a:buFont typeface="Arial"/>
              <a:buAutoNum type="arabicPeriod"/>
            </a:pPr>
            <a:r>
              <a:rPr lang="en-US" sz="3600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delicious (adj)</a:t>
            </a:r>
            <a:r>
              <a:rPr lang="en-US" sz="3600" kern="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/</a:t>
            </a:r>
            <a:r>
              <a:rPr lang="en-US" sz="3600" kern="0" dirty="0" err="1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dɪˈlɪʃəs</a:t>
            </a:r>
            <a:r>
              <a:rPr lang="en-US" sz="3600" kern="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/</a:t>
            </a:r>
          </a:p>
          <a:p>
            <a:pPr marL="342900" indent="-342900" defTabSz="685800">
              <a:buClr>
                <a:srgbClr val="000000"/>
              </a:buClr>
              <a:buFont typeface="Arial"/>
              <a:buAutoNum type="arabicPeriod"/>
            </a:pPr>
            <a:r>
              <a:rPr lang="en-US" sz="3600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understand (v)</a:t>
            </a:r>
            <a:r>
              <a:rPr lang="en-US" sz="3600" kern="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  /ˌ</a:t>
            </a:r>
            <a:r>
              <a:rPr lang="en-US" sz="3600" kern="0" dirty="0" err="1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ʌndərˈstænd</a:t>
            </a:r>
            <a:r>
              <a:rPr lang="en-US" sz="3600" kern="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/</a:t>
            </a:r>
            <a:endParaRPr lang="en-US" sz="3600" kern="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  <a:sym typeface="Arial"/>
            </a:endParaRPr>
          </a:p>
          <a:p>
            <a:pPr marL="342900" indent="-342900" defTabSz="685800">
              <a:buClr>
                <a:srgbClr val="000000"/>
              </a:buClr>
              <a:buFont typeface="Arial"/>
              <a:buAutoNum type="arabicPeriod"/>
            </a:pPr>
            <a:r>
              <a:rPr lang="en-US" sz="3600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helpful (adj)</a:t>
            </a:r>
            <a:r>
              <a:rPr lang="en-US" sz="3600" kern="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/ˈ</a:t>
            </a:r>
            <a:r>
              <a:rPr lang="en-US" sz="3600" kern="0" dirty="0" err="1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helpfl</a:t>
            </a:r>
            <a:r>
              <a:rPr lang="en-US" sz="3600" kern="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/</a:t>
            </a:r>
            <a:endParaRPr lang="en-US" sz="3600" kern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5F57D0-EF65-4A44-A398-1926C43A634E}"/>
              </a:ext>
            </a:extLst>
          </p:cNvPr>
          <p:cNvSpPr txBox="1"/>
          <p:nvPr/>
        </p:nvSpPr>
        <p:spPr>
          <a:xfrm>
            <a:off x="5054293" y="1096401"/>
            <a:ext cx="348778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buClr>
                <a:srgbClr val="000000"/>
              </a:buClr>
            </a:pPr>
            <a:r>
              <a:rPr lang="en-US" sz="3600" kern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Bảo</a:t>
            </a:r>
            <a:r>
              <a:rPr lang="en-US" sz="3600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600" kern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vệ</a:t>
            </a:r>
            <a:endParaRPr lang="en-US" sz="3600" kern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defTabSz="685800">
              <a:buClr>
                <a:srgbClr val="000000"/>
              </a:buClr>
            </a:pPr>
            <a:r>
              <a:rPr lang="en-US" sz="3600" kern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Hái</a:t>
            </a:r>
            <a:r>
              <a:rPr lang="en-US" sz="3600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</a:p>
          <a:p>
            <a:pPr defTabSz="685800">
              <a:buClr>
                <a:srgbClr val="000000"/>
              </a:buClr>
            </a:pPr>
            <a:r>
              <a:rPr lang="en-US" sz="3600" kern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Tưới</a:t>
            </a:r>
            <a:r>
              <a:rPr lang="en-US" sz="3600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600" kern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nước</a:t>
            </a:r>
            <a:endParaRPr lang="en-US" sz="3600" kern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defTabSz="685800">
              <a:buClr>
                <a:srgbClr val="000000"/>
              </a:buClr>
            </a:pPr>
            <a:r>
              <a:rPr lang="en-US" sz="3600" kern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Ngon</a:t>
            </a:r>
            <a:endParaRPr lang="en-US" sz="3600" kern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defTabSz="685800">
              <a:buClr>
                <a:srgbClr val="000000"/>
              </a:buClr>
            </a:pPr>
            <a:endParaRPr lang="en-US" sz="3600" kern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defTabSz="685800">
              <a:buClr>
                <a:srgbClr val="000000"/>
              </a:buClr>
            </a:pPr>
            <a:r>
              <a:rPr lang="en-US" sz="3600" kern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Hiểu</a:t>
            </a:r>
            <a:endParaRPr lang="en-US" sz="3600" kern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defTabSz="685800">
              <a:buClr>
                <a:srgbClr val="000000"/>
              </a:buClr>
            </a:pPr>
            <a:endParaRPr lang="en-US" sz="3600" kern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defTabSz="685800">
              <a:buClr>
                <a:srgbClr val="000000"/>
              </a:buClr>
            </a:pPr>
            <a:r>
              <a:rPr lang="en-US" sz="3600" kern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Hữu</a:t>
            </a:r>
            <a:r>
              <a:rPr lang="en-US" sz="3600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600" kern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ích</a:t>
            </a:r>
            <a:endParaRPr lang="en-US" sz="3600" kern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0" name="water">
            <a:hlinkClick r:id="" action="ppaction://media"/>
            <a:extLst>
              <a:ext uri="{FF2B5EF4-FFF2-40B4-BE49-F238E27FC236}">
                <a16:creationId xmlns:a16="http://schemas.microsoft.com/office/drawing/2014/main" id="{73782F8D-72BF-41F0-A632-08A17E868C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32485" y="2269321"/>
            <a:ext cx="345246" cy="345246"/>
          </a:xfrm>
          <a:prstGeom prst="rect">
            <a:avLst/>
          </a:prstGeom>
        </p:spPr>
      </p:pic>
      <p:pic>
        <p:nvPicPr>
          <p:cNvPr id="11" name="DELICIOUS - meaning in the Cambridge English Dictionary">
            <a:hlinkClick r:id="" action="ppaction://media"/>
            <a:extLst>
              <a:ext uri="{FF2B5EF4-FFF2-40B4-BE49-F238E27FC236}">
                <a16:creationId xmlns:a16="http://schemas.microsoft.com/office/drawing/2014/main" id="{38D5D5DA-12C4-4438-96F8-B2B19F462B3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6340" y="2947871"/>
            <a:ext cx="345246" cy="345246"/>
          </a:xfrm>
          <a:prstGeom prst="rect">
            <a:avLst/>
          </a:prstGeom>
        </p:spPr>
      </p:pic>
      <p:pic>
        <p:nvPicPr>
          <p:cNvPr id="12" name="guard">
            <a:hlinkClick r:id="" action="ppaction://media"/>
            <a:extLst>
              <a:ext uri="{FF2B5EF4-FFF2-40B4-BE49-F238E27FC236}">
                <a16:creationId xmlns:a16="http://schemas.microsoft.com/office/drawing/2014/main" id="{BC307C97-2DB5-4AA4-8C35-EB8A157AA3E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32485" y="1083403"/>
            <a:ext cx="345246" cy="345246"/>
          </a:xfrm>
          <a:prstGeom prst="rect">
            <a:avLst/>
          </a:prstGeom>
        </p:spPr>
      </p:pic>
      <p:pic>
        <p:nvPicPr>
          <p:cNvPr id="13" name="helpful">
            <a:hlinkClick r:id="" action="ppaction://media"/>
            <a:extLst>
              <a:ext uri="{FF2B5EF4-FFF2-40B4-BE49-F238E27FC236}">
                <a16:creationId xmlns:a16="http://schemas.microsoft.com/office/drawing/2014/main" id="{043A9C09-E289-4D0C-B132-F6ACEC4A8E3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57490" y="5119916"/>
            <a:ext cx="345246" cy="345246"/>
          </a:xfrm>
          <a:prstGeom prst="rect">
            <a:avLst/>
          </a:prstGeom>
        </p:spPr>
      </p:pic>
      <p:pic>
        <p:nvPicPr>
          <p:cNvPr id="14" name="pick">
            <a:hlinkClick r:id="" action="ppaction://media"/>
            <a:extLst>
              <a:ext uri="{FF2B5EF4-FFF2-40B4-BE49-F238E27FC236}">
                <a16:creationId xmlns:a16="http://schemas.microsoft.com/office/drawing/2014/main" id="{08BD9A35-D9FD-4E2C-A260-D147F4B46568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70562" y="1676362"/>
            <a:ext cx="345246" cy="345246"/>
          </a:xfrm>
          <a:prstGeom prst="rect">
            <a:avLst/>
          </a:prstGeom>
        </p:spPr>
      </p:pic>
      <p:pic>
        <p:nvPicPr>
          <p:cNvPr id="15" name="understand">
            <a:hlinkClick r:id="" action="ppaction://media"/>
            <a:extLst>
              <a:ext uri="{FF2B5EF4-FFF2-40B4-BE49-F238E27FC236}">
                <a16:creationId xmlns:a16="http://schemas.microsoft.com/office/drawing/2014/main" id="{D6C6E62F-B686-4786-BD62-84FA8DBE2E52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97266" y="4015294"/>
            <a:ext cx="345246" cy="345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18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FC5FA7D-E2AF-4AA1-A8BD-9CBD46BFF9A2}"/>
              </a:ext>
            </a:extLst>
          </p:cNvPr>
          <p:cNvGrpSpPr/>
          <p:nvPr/>
        </p:nvGrpSpPr>
        <p:grpSpPr>
          <a:xfrm>
            <a:off x="5259033" y="1887453"/>
            <a:ext cx="2092993" cy="4002318"/>
            <a:chOff x="5259033" y="1887453"/>
            <a:chExt cx="2092993" cy="4002318"/>
          </a:xfrm>
        </p:grpSpPr>
        <p:sp>
          <p:nvSpPr>
            <p:cNvPr id="5" name="Rounded Rectangle 19">
              <a:extLst>
                <a:ext uri="{FF2B5EF4-FFF2-40B4-BE49-F238E27FC236}">
                  <a16:creationId xmlns:a16="http://schemas.microsoft.com/office/drawing/2014/main" id="{42FCE7F4-0E23-406D-AB37-594935B8C281}"/>
                </a:ext>
              </a:extLst>
            </p:cNvPr>
            <p:cNvSpPr/>
            <p:nvPr/>
          </p:nvSpPr>
          <p:spPr>
            <a:xfrm>
              <a:off x="5264098" y="1887453"/>
              <a:ext cx="2087928" cy="537210"/>
            </a:xfrm>
            <a:prstGeom prst="roundRect">
              <a:avLst/>
            </a:prstGeom>
            <a:solidFill>
              <a:srgbClr val="A3E7FF"/>
            </a:solidFill>
            <a:ln>
              <a:solidFill>
                <a:srgbClr val="A3E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b="1" dirty="0">
                  <a:solidFill>
                    <a:srgbClr val="0070C0"/>
                  </a:solidFill>
                </a:rPr>
                <a:t>c.</a:t>
              </a:r>
              <a:r>
                <a:rPr lang="en-US" sz="2400" dirty="0"/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our feelings</a:t>
              </a:r>
            </a:p>
          </p:txBody>
        </p:sp>
        <p:sp>
          <p:nvSpPr>
            <p:cNvPr id="6" name="Rounded Rectangle 20">
              <a:extLst>
                <a:ext uri="{FF2B5EF4-FFF2-40B4-BE49-F238E27FC236}">
                  <a16:creationId xmlns:a16="http://schemas.microsoft.com/office/drawing/2014/main" id="{BEDA650F-D3C0-42D8-8CBA-C092731B8649}"/>
                </a:ext>
              </a:extLst>
            </p:cNvPr>
            <p:cNvSpPr/>
            <p:nvPr/>
          </p:nvSpPr>
          <p:spPr>
            <a:xfrm>
              <a:off x="5259034" y="2753730"/>
              <a:ext cx="2092992" cy="537210"/>
            </a:xfrm>
            <a:prstGeom prst="roundRect">
              <a:avLst/>
            </a:prstGeom>
            <a:solidFill>
              <a:srgbClr val="A3E7FF"/>
            </a:solidFill>
            <a:ln>
              <a:solidFill>
                <a:srgbClr val="A3E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b="1" dirty="0">
                  <a:solidFill>
                    <a:srgbClr val="0070C0"/>
                  </a:solidFill>
                </a:rPr>
                <a:t>a.</a:t>
              </a:r>
              <a:r>
                <a:rPr lang="en-US" sz="2400" dirty="0"/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fruit</a:t>
              </a:r>
            </a:p>
          </p:txBody>
        </p:sp>
        <p:sp>
          <p:nvSpPr>
            <p:cNvPr id="7" name="Rounded Rectangle 21">
              <a:extLst>
                <a:ext uri="{FF2B5EF4-FFF2-40B4-BE49-F238E27FC236}">
                  <a16:creationId xmlns:a16="http://schemas.microsoft.com/office/drawing/2014/main" id="{63C4DBE8-9785-40FB-977F-542AE262F062}"/>
                </a:ext>
              </a:extLst>
            </p:cNvPr>
            <p:cNvSpPr/>
            <p:nvPr/>
          </p:nvSpPr>
          <p:spPr>
            <a:xfrm>
              <a:off x="5259033" y="3620007"/>
              <a:ext cx="2087928" cy="537210"/>
            </a:xfrm>
            <a:prstGeom prst="roundRect">
              <a:avLst/>
            </a:prstGeom>
            <a:solidFill>
              <a:srgbClr val="A3E7FF"/>
            </a:solidFill>
            <a:ln>
              <a:solidFill>
                <a:srgbClr val="A3E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b="1" dirty="0">
                  <a:solidFill>
                    <a:srgbClr val="0070C0"/>
                  </a:solidFill>
                </a:rPr>
                <a:t>b.</a:t>
              </a:r>
              <a:r>
                <a:rPr lang="en-US" sz="2400" dirty="0"/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the washing</a:t>
              </a:r>
            </a:p>
          </p:txBody>
        </p:sp>
        <p:sp>
          <p:nvSpPr>
            <p:cNvPr id="8" name="Rounded Rectangle 22">
              <a:extLst>
                <a:ext uri="{FF2B5EF4-FFF2-40B4-BE49-F238E27FC236}">
                  <a16:creationId xmlns:a16="http://schemas.microsoft.com/office/drawing/2014/main" id="{928A4852-A196-4741-8AA5-8BC641CD55F4}"/>
                </a:ext>
              </a:extLst>
            </p:cNvPr>
            <p:cNvSpPr/>
            <p:nvPr/>
          </p:nvSpPr>
          <p:spPr>
            <a:xfrm>
              <a:off x="5259034" y="4486284"/>
              <a:ext cx="2087927" cy="537210"/>
            </a:xfrm>
            <a:prstGeom prst="roundRect">
              <a:avLst/>
            </a:prstGeom>
            <a:solidFill>
              <a:srgbClr val="A3E7FF"/>
            </a:solidFill>
            <a:ln>
              <a:solidFill>
                <a:srgbClr val="A3E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b="1" dirty="0">
                  <a:solidFill>
                    <a:srgbClr val="0070C0"/>
                  </a:solidFill>
                </a:rPr>
                <a:t>e.</a:t>
              </a:r>
              <a:r>
                <a:rPr lang="en-US" sz="2400" dirty="0"/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plants</a:t>
              </a:r>
            </a:p>
          </p:txBody>
        </p:sp>
        <p:sp>
          <p:nvSpPr>
            <p:cNvPr id="9" name="Rounded Rectangle 23">
              <a:extLst>
                <a:ext uri="{FF2B5EF4-FFF2-40B4-BE49-F238E27FC236}">
                  <a16:creationId xmlns:a16="http://schemas.microsoft.com/office/drawing/2014/main" id="{542351E3-B833-42DB-BA11-ED1347F1EA7C}"/>
                </a:ext>
              </a:extLst>
            </p:cNvPr>
            <p:cNvSpPr/>
            <p:nvPr/>
          </p:nvSpPr>
          <p:spPr>
            <a:xfrm>
              <a:off x="5259033" y="5352561"/>
              <a:ext cx="2087927" cy="537210"/>
            </a:xfrm>
            <a:prstGeom prst="roundRect">
              <a:avLst/>
            </a:prstGeom>
            <a:solidFill>
              <a:srgbClr val="A3E7FF"/>
            </a:solidFill>
            <a:ln>
              <a:solidFill>
                <a:srgbClr val="A3E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b="1" dirty="0">
                  <a:solidFill>
                    <a:srgbClr val="0070C0"/>
                  </a:solidFill>
                </a:rPr>
                <a:t>d.</a:t>
              </a:r>
              <a:r>
                <a:rPr lang="en-US" sz="2400" dirty="0"/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as a guard</a:t>
              </a: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74839"/>
            <a:ext cx="627229" cy="68150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12" name="TextBox 11"/>
          <p:cNvSpPr txBox="1"/>
          <p:nvPr/>
        </p:nvSpPr>
        <p:spPr>
          <a:xfrm>
            <a:off x="871978" y="31790"/>
            <a:ext cx="8011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Match the verbs in column A to the words or phrases in column B. Then listen, check and repeat them.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82621" y="1258803"/>
            <a:ext cx="777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/>
              <a:t>B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87D873-7EF0-42B1-A860-80B9720C08E7}"/>
              </a:ext>
            </a:extLst>
          </p:cNvPr>
          <p:cNvGrpSpPr/>
          <p:nvPr/>
        </p:nvGrpSpPr>
        <p:grpSpPr>
          <a:xfrm>
            <a:off x="1852660" y="1258803"/>
            <a:ext cx="2029478" cy="4630968"/>
            <a:chOff x="1723353" y="1471238"/>
            <a:chExt cx="2029478" cy="4630968"/>
          </a:xfrm>
        </p:grpSpPr>
        <p:sp>
          <p:nvSpPr>
            <p:cNvPr id="15" name="TextBox 14"/>
            <p:cNvSpPr txBox="1"/>
            <p:nvPr/>
          </p:nvSpPr>
          <p:spPr>
            <a:xfrm>
              <a:off x="2346941" y="1471238"/>
              <a:ext cx="7772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/>
                <a:t>A</a:t>
              </a: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1728418" y="2099888"/>
              <a:ext cx="2024413" cy="537210"/>
            </a:xfrm>
            <a:prstGeom prst="roundRect">
              <a:avLst/>
            </a:prstGeom>
            <a:solidFill>
              <a:srgbClr val="A3E7FF"/>
            </a:solidFill>
            <a:ln>
              <a:solidFill>
                <a:srgbClr val="A3E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1723354" y="2966165"/>
              <a:ext cx="2024413" cy="537210"/>
            </a:xfrm>
            <a:prstGeom prst="roundRect">
              <a:avLst/>
            </a:prstGeom>
            <a:solidFill>
              <a:srgbClr val="A3E7FF"/>
            </a:solidFill>
            <a:ln>
              <a:solidFill>
                <a:srgbClr val="A3E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1723353" y="3832442"/>
              <a:ext cx="2024413" cy="537210"/>
            </a:xfrm>
            <a:prstGeom prst="roundRect">
              <a:avLst/>
            </a:prstGeom>
            <a:solidFill>
              <a:srgbClr val="A3E7FF"/>
            </a:solidFill>
            <a:ln>
              <a:solidFill>
                <a:srgbClr val="A3E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1723354" y="4698719"/>
              <a:ext cx="2024413" cy="537210"/>
            </a:xfrm>
            <a:prstGeom prst="roundRect">
              <a:avLst/>
            </a:prstGeom>
            <a:solidFill>
              <a:srgbClr val="A3E7FF"/>
            </a:solidFill>
            <a:ln>
              <a:solidFill>
                <a:srgbClr val="A3E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1723353" y="5564996"/>
              <a:ext cx="2024413" cy="537210"/>
            </a:xfrm>
            <a:prstGeom prst="roundRect">
              <a:avLst/>
            </a:prstGeom>
            <a:solidFill>
              <a:srgbClr val="A3E7FF"/>
            </a:solidFill>
            <a:ln>
              <a:solidFill>
                <a:srgbClr val="A3E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723353" y="2134822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063101" y="2140500"/>
              <a:ext cx="16205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understand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723353" y="3003653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2.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063101" y="3009331"/>
              <a:ext cx="10447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pick</a:t>
              </a:r>
              <a:endParaRPr lang="en-US" sz="24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34783" y="3896579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3.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074531" y="3902257"/>
              <a:ext cx="10447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do</a:t>
              </a:r>
              <a:endParaRPr lang="en-US" sz="24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34783" y="4765410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4.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074531" y="4771088"/>
              <a:ext cx="10447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water</a:t>
              </a:r>
              <a:endParaRPr lang="en-US" sz="24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734783" y="5634863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5.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074531" y="5640541"/>
              <a:ext cx="10447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work</a:t>
              </a:r>
              <a:endParaRPr lang="en-US" sz="2400" dirty="0"/>
            </a:p>
          </p:txBody>
        </p:sp>
      </p:grpSp>
      <p:sp>
        <p:nvSpPr>
          <p:cNvPr id="31" name="Rounded Rectangle 30"/>
          <p:cNvSpPr/>
          <p:nvPr/>
        </p:nvSpPr>
        <p:spPr>
          <a:xfrm>
            <a:off x="5264098" y="1887453"/>
            <a:ext cx="2087928" cy="53721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070C0"/>
                </a:solidFill>
              </a:rPr>
              <a:t>a.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tx1"/>
                </a:solidFill>
              </a:rPr>
              <a:t>fruit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259034" y="2753730"/>
            <a:ext cx="2092992" cy="53721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070C0"/>
                </a:solidFill>
              </a:rPr>
              <a:t>b.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tx1"/>
                </a:solidFill>
              </a:rPr>
              <a:t>the washing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259033" y="3620007"/>
            <a:ext cx="2087928" cy="53721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070C0"/>
                </a:solidFill>
              </a:rPr>
              <a:t>c.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tx1"/>
                </a:solidFill>
              </a:rPr>
              <a:t>our feelings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259034" y="4486284"/>
            <a:ext cx="2087927" cy="53721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070C0"/>
                </a:solidFill>
              </a:rPr>
              <a:t>d.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tx1"/>
                </a:solidFill>
              </a:rPr>
              <a:t>as a guard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259033" y="5352561"/>
            <a:ext cx="2087927" cy="53721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070C0"/>
                </a:solidFill>
              </a:rPr>
              <a:t>e.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tx1"/>
                </a:solidFill>
              </a:rPr>
              <a:t>plants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3065919-1A0D-4C44-8D5B-F6ECA6DE4CE9}"/>
              </a:ext>
            </a:extLst>
          </p:cNvPr>
          <p:cNvCxnSpPr>
            <a:stCxn id="16" idx="3"/>
          </p:cNvCxnSpPr>
          <p:nvPr/>
        </p:nvCxnSpPr>
        <p:spPr>
          <a:xfrm>
            <a:off x="3882138" y="2156058"/>
            <a:ext cx="1376895" cy="15337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252A737-5BB1-4C4A-8286-94FD63C3C35C}"/>
              </a:ext>
            </a:extLst>
          </p:cNvPr>
          <p:cNvCxnSpPr/>
          <p:nvPr/>
        </p:nvCxnSpPr>
        <p:spPr>
          <a:xfrm flipV="1">
            <a:off x="3881020" y="2158897"/>
            <a:ext cx="1378013" cy="846907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E5F54F0-C57C-4F06-9C29-D2CE3CCE9800}"/>
              </a:ext>
            </a:extLst>
          </p:cNvPr>
          <p:cNvCxnSpPr/>
          <p:nvPr/>
        </p:nvCxnSpPr>
        <p:spPr>
          <a:xfrm flipV="1">
            <a:off x="3881020" y="3027728"/>
            <a:ext cx="1378013" cy="85553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49D3EAC5-D9E6-4A74-8EC1-DFFD1AB9CA11}"/>
              </a:ext>
            </a:extLst>
          </p:cNvPr>
          <p:cNvCxnSpPr/>
          <p:nvPr/>
        </p:nvCxnSpPr>
        <p:spPr>
          <a:xfrm>
            <a:off x="3877073" y="4788422"/>
            <a:ext cx="1381960" cy="63968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93C3921-C347-44E4-954B-C03CC226CECF}"/>
              </a:ext>
            </a:extLst>
          </p:cNvPr>
          <p:cNvCxnSpPr/>
          <p:nvPr/>
        </p:nvCxnSpPr>
        <p:spPr>
          <a:xfrm flipV="1">
            <a:off x="3877073" y="4789485"/>
            <a:ext cx="1381960" cy="83944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B2_38">
            <a:hlinkClick r:id="" action="ppaction://media"/>
            <a:extLst>
              <a:ext uri="{FF2B5EF4-FFF2-40B4-BE49-F238E27FC236}">
                <a16:creationId xmlns:a16="http://schemas.microsoft.com/office/drawing/2014/main" id="{9DFBA487-9AFB-48B0-894A-F8B69E8B3C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82797" y="44728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55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4595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827313" y="41983"/>
            <a:ext cx="790105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spc="-8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pairs. Tell your partner the activities in </a:t>
            </a:r>
            <a:r>
              <a:rPr lang="en-US" sz="2500" b="1" spc="-8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500" b="1" spc="-8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you can or can’t do now.</a:t>
            </a:r>
          </a:p>
        </p:txBody>
      </p:sp>
      <p:sp>
        <p:nvSpPr>
          <p:cNvPr id="7" name="Rectangle 6"/>
          <p:cNvSpPr/>
          <p:nvPr/>
        </p:nvSpPr>
        <p:spPr>
          <a:xfrm>
            <a:off x="300840" y="944162"/>
            <a:ext cx="1631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Example: </a:t>
            </a:r>
          </a:p>
        </p:txBody>
      </p:sp>
      <p:sp>
        <p:nvSpPr>
          <p:cNvPr id="8" name="Rectangle 7"/>
          <p:cNvSpPr/>
          <p:nvPr/>
        </p:nvSpPr>
        <p:spPr>
          <a:xfrm>
            <a:off x="300839" y="1467382"/>
            <a:ext cx="5786515" cy="107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800" dirty="0"/>
              <a:t>- I can pick fruit but I can’t understand your feelings. 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5461502" y="1889520"/>
            <a:ext cx="3612866" cy="3549380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5627001" y="1893033"/>
            <a:ext cx="32818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/>
              <a:t>1</a:t>
            </a:r>
            <a:r>
              <a:rPr lang="en-GB" sz="2400" dirty="0">
                <a:latin typeface=".VnArial Narrow" pitchFamily="34" charset="0"/>
              </a:rPr>
              <a:t>. Pick fruit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latin typeface=".VnArial Narrow" pitchFamily="34" charset="0"/>
              </a:rPr>
              <a:t>2. Understand our feelings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latin typeface=".VnArial Narrow" pitchFamily="34" charset="0"/>
              </a:rPr>
              <a:t>3. Do the washing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latin typeface=".VnArial Narrow" pitchFamily="34" charset="0"/>
              </a:rPr>
              <a:t>4. Water plants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latin typeface=".VnArial Narrow" pitchFamily="34" charset="0"/>
              </a:rPr>
              <a:t>5. Work as a guard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00839" y="2695401"/>
            <a:ext cx="57865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GB" sz="2800" dirty="0">
                <a:latin typeface=".VnArial Narrow" pitchFamily="34" charset="0"/>
              </a:rPr>
              <a:t>I can water plants but I can’t work as a guard</a:t>
            </a:r>
          </a:p>
          <a:p>
            <a:pPr marL="342900" indent="-342900">
              <a:buFontTx/>
              <a:buChar char="-"/>
            </a:pPr>
            <a:r>
              <a:rPr lang="en-GB" sz="2800" dirty="0">
                <a:latin typeface=".VnArial Narrow" pitchFamily="34" charset="0"/>
              </a:rPr>
              <a:t>………….</a:t>
            </a:r>
          </a:p>
          <a:p>
            <a:endParaRPr lang="en-GB" sz="2400" dirty="0">
              <a:latin typeface=".Vn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188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26984" y="38533"/>
            <a:ext cx="78013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pairs. Read the information about what V10, a robot, can or can’t do. Ask and answer questions.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04779"/>
            <a:ext cx="587409" cy="621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402201"/>
              </p:ext>
            </p:extLst>
          </p:nvPr>
        </p:nvGraphicFramePr>
        <p:xfrm>
          <a:off x="405244" y="1050630"/>
          <a:ext cx="8229600" cy="392314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5591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1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9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0449"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/>
                        <a:t>Skills of</a:t>
                      </a:r>
                      <a:r>
                        <a:rPr lang="en-US" sz="2600" b="1" baseline="0" dirty="0"/>
                        <a:t> V10</a:t>
                      </a:r>
                      <a:endParaRPr lang="en-US" sz="2600" b="1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/>
                        <a:t>Can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/>
                        <a:t>Can’t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449">
                <a:tc>
                  <a:txBody>
                    <a:bodyPr/>
                    <a:lstStyle/>
                    <a:p>
                      <a:r>
                        <a:rPr lang="en-US" sz="2400" dirty="0"/>
                        <a:t>Repair a broken machine</a:t>
                      </a:r>
                    </a:p>
                  </a:txBody>
                  <a:tcPr>
                    <a:solidFill>
                      <a:srgbClr val="D9E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ym typeface="Wingdings 2" panose="05020102010507070707" pitchFamily="18" charset="2"/>
                        </a:rPr>
                        <a:t></a:t>
                      </a:r>
                      <a:endParaRPr lang="en-US" sz="2400" b="1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449">
                <a:tc>
                  <a:txBody>
                    <a:bodyPr/>
                    <a:lstStyle/>
                    <a:p>
                      <a:r>
                        <a:rPr lang="en-US" sz="2400"/>
                        <a:t>Do the washing</a:t>
                      </a:r>
                    </a:p>
                  </a:txBody>
                  <a:tcPr>
                    <a:solidFill>
                      <a:srgbClr val="D9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>
                          <a:sym typeface="Wingdings 2" panose="05020102010507070707" pitchFamily="18" charset="2"/>
                        </a:rPr>
                        <a:t></a:t>
                      </a:r>
                      <a:endParaRPr lang="en-US" sz="2400" b="1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449">
                <a:tc>
                  <a:txBody>
                    <a:bodyPr/>
                    <a:lstStyle/>
                    <a:p>
                      <a:r>
                        <a:rPr lang="en-US" sz="2400"/>
                        <a:t>Work</a:t>
                      </a:r>
                      <a:r>
                        <a:rPr lang="en-US" sz="2400" baseline="0"/>
                        <a:t> as a guard</a:t>
                      </a:r>
                      <a:endParaRPr lang="en-US" sz="2400"/>
                    </a:p>
                  </a:txBody>
                  <a:tcPr>
                    <a:solidFill>
                      <a:srgbClr val="D9E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ym typeface="Wingdings 2" panose="05020102010507070707" pitchFamily="18" charset="2"/>
                        </a:rPr>
                        <a:t></a:t>
                      </a:r>
                      <a:endParaRPr lang="en-US" sz="2400" b="1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0449">
                <a:tc>
                  <a:txBody>
                    <a:bodyPr/>
                    <a:lstStyle/>
                    <a:p>
                      <a:r>
                        <a:rPr lang="en-US" sz="2400"/>
                        <a:t>Read our</a:t>
                      </a:r>
                      <a:r>
                        <a:rPr lang="en-US" sz="2400" baseline="0"/>
                        <a:t> moods</a:t>
                      </a:r>
                      <a:endParaRPr lang="en-US" sz="2400"/>
                    </a:p>
                  </a:txBody>
                  <a:tcPr>
                    <a:solidFill>
                      <a:srgbClr val="D9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>
                          <a:sym typeface="Wingdings 2" panose="05020102010507070707" pitchFamily="18" charset="2"/>
                        </a:rPr>
                        <a:t></a:t>
                      </a:r>
                      <a:endParaRPr lang="en-US" sz="2400" b="1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0449">
                <a:tc>
                  <a:txBody>
                    <a:bodyPr/>
                    <a:lstStyle/>
                    <a:p>
                      <a:r>
                        <a:rPr lang="en-US" sz="2400"/>
                        <a:t>Water</a:t>
                      </a:r>
                      <a:r>
                        <a:rPr lang="en-US" sz="2400" baseline="0"/>
                        <a:t> plants</a:t>
                      </a:r>
                      <a:endParaRPr lang="en-US" sz="2400"/>
                    </a:p>
                  </a:txBody>
                  <a:tcPr>
                    <a:solidFill>
                      <a:srgbClr val="D9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>
                          <a:sym typeface="Wingdings 2" panose="05020102010507070707" pitchFamily="18" charset="2"/>
                        </a:rPr>
                        <a:t></a:t>
                      </a:r>
                      <a:endParaRPr lang="en-US" sz="2400" b="1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0449">
                <a:tc>
                  <a:txBody>
                    <a:bodyPr/>
                    <a:lstStyle/>
                    <a:p>
                      <a:r>
                        <a:rPr lang="en-US" sz="2400"/>
                        <a:t>Understand what</a:t>
                      </a:r>
                      <a:r>
                        <a:rPr lang="en-US" sz="2400" baseline="0"/>
                        <a:t> we say</a:t>
                      </a:r>
                      <a:endParaRPr lang="en-US" sz="2400"/>
                    </a:p>
                  </a:txBody>
                  <a:tcPr>
                    <a:solidFill>
                      <a:srgbClr val="D9E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ym typeface="Wingdings 2" panose="05020102010507070707" pitchFamily="18" charset="2"/>
                        </a:rPr>
                        <a:t></a:t>
                      </a:r>
                      <a:endParaRPr lang="en-US" sz="2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80680" y="4999292"/>
            <a:ext cx="152759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Example: </a:t>
            </a:r>
          </a:p>
        </p:txBody>
      </p:sp>
      <p:sp>
        <p:nvSpPr>
          <p:cNvPr id="9" name="Rectangle 8"/>
          <p:cNvSpPr/>
          <p:nvPr/>
        </p:nvSpPr>
        <p:spPr>
          <a:xfrm>
            <a:off x="2171523" y="4992665"/>
            <a:ext cx="418524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i="1" dirty="0"/>
              <a:t>A:  </a:t>
            </a:r>
            <a:r>
              <a:rPr lang="en-US" sz="2600" dirty="0"/>
              <a:t>Can V10 do the washing?  </a:t>
            </a:r>
          </a:p>
          <a:p>
            <a:r>
              <a:rPr lang="en-US" sz="2600" b="1" i="1" dirty="0">
                <a:solidFill>
                  <a:srgbClr val="0070C0"/>
                </a:solidFill>
              </a:rPr>
              <a:t>B:  </a:t>
            </a:r>
            <a:r>
              <a:rPr lang="en-US" sz="2600" dirty="0"/>
              <a:t>Yes, it can.</a:t>
            </a:r>
          </a:p>
        </p:txBody>
      </p:sp>
    </p:spTree>
    <p:extLst>
      <p:ext uri="{BB962C8B-B14F-4D97-AF65-F5344CB8AC3E}">
        <p14:creationId xmlns:p14="http://schemas.microsoft.com/office/powerpoint/2010/main" val="1110188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26984" y="38533"/>
            <a:ext cx="78013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pairs. Read the information about what V10, a robot, can or can’t do. Ask and answer questions.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04779"/>
            <a:ext cx="587409" cy="621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438772"/>
              </p:ext>
            </p:extLst>
          </p:nvPr>
        </p:nvGraphicFramePr>
        <p:xfrm>
          <a:off x="405244" y="1050630"/>
          <a:ext cx="8229600" cy="392314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5591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1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9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0449"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/>
                        <a:t>Skills of</a:t>
                      </a:r>
                      <a:r>
                        <a:rPr lang="en-US" sz="2600" b="1" baseline="0" dirty="0"/>
                        <a:t> V10</a:t>
                      </a:r>
                      <a:endParaRPr lang="en-US" sz="2600" b="1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/>
                        <a:t>Can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/>
                        <a:t>Can’t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449">
                <a:tc>
                  <a:txBody>
                    <a:bodyPr/>
                    <a:lstStyle/>
                    <a:p>
                      <a:r>
                        <a:rPr lang="en-US" sz="2400" dirty="0"/>
                        <a:t>Repair a broken machine</a:t>
                      </a:r>
                    </a:p>
                  </a:txBody>
                  <a:tcPr>
                    <a:solidFill>
                      <a:srgbClr val="D9E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FF0000"/>
                          </a:solidFill>
                          <a:sym typeface="Wingdings 2" panose="05020102010507070707" pitchFamily="18" charset="2"/>
                        </a:rPr>
                        <a:t>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449">
                <a:tc>
                  <a:txBody>
                    <a:bodyPr/>
                    <a:lstStyle/>
                    <a:p>
                      <a:r>
                        <a:rPr lang="en-US" sz="2400"/>
                        <a:t>Do the washing</a:t>
                      </a:r>
                    </a:p>
                  </a:txBody>
                  <a:tcPr>
                    <a:solidFill>
                      <a:srgbClr val="D9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ym typeface="Wingdings 2" panose="05020102010507070707" pitchFamily="18" charset="2"/>
                        </a:rPr>
                        <a:t></a:t>
                      </a:r>
                      <a:endParaRPr lang="en-US" sz="2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449">
                <a:tc>
                  <a:txBody>
                    <a:bodyPr/>
                    <a:lstStyle/>
                    <a:p>
                      <a:r>
                        <a:rPr lang="en-US" sz="2400"/>
                        <a:t>Work</a:t>
                      </a:r>
                      <a:r>
                        <a:rPr lang="en-US" sz="2400" baseline="0"/>
                        <a:t> as a guard</a:t>
                      </a:r>
                      <a:endParaRPr lang="en-US" sz="2400"/>
                    </a:p>
                  </a:txBody>
                  <a:tcPr>
                    <a:solidFill>
                      <a:srgbClr val="D9E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ym typeface="Wingdings 2" panose="05020102010507070707" pitchFamily="18" charset="2"/>
                        </a:rPr>
                        <a:t></a:t>
                      </a:r>
                      <a:endParaRPr lang="en-US" sz="2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0449">
                <a:tc>
                  <a:txBody>
                    <a:bodyPr/>
                    <a:lstStyle/>
                    <a:p>
                      <a:r>
                        <a:rPr lang="en-US" sz="2400"/>
                        <a:t>Read our</a:t>
                      </a:r>
                      <a:r>
                        <a:rPr lang="en-US" sz="2400" baseline="0"/>
                        <a:t> moods</a:t>
                      </a:r>
                      <a:endParaRPr lang="en-US" sz="2400"/>
                    </a:p>
                  </a:txBody>
                  <a:tcPr>
                    <a:solidFill>
                      <a:srgbClr val="D9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sym typeface="Wingdings 2" panose="05020102010507070707" pitchFamily="18" charset="2"/>
                        </a:rPr>
                        <a:t>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0449">
                <a:tc>
                  <a:txBody>
                    <a:bodyPr/>
                    <a:lstStyle/>
                    <a:p>
                      <a:r>
                        <a:rPr lang="en-US" sz="2400"/>
                        <a:t>Water</a:t>
                      </a:r>
                      <a:r>
                        <a:rPr lang="en-US" sz="2400" baseline="0"/>
                        <a:t> plants</a:t>
                      </a:r>
                      <a:endParaRPr lang="en-US" sz="2400"/>
                    </a:p>
                  </a:txBody>
                  <a:tcPr>
                    <a:solidFill>
                      <a:srgbClr val="D9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>
                          <a:sym typeface="Wingdings 2" panose="05020102010507070707" pitchFamily="18" charset="2"/>
                        </a:rPr>
                        <a:t></a:t>
                      </a:r>
                      <a:endParaRPr lang="en-US" sz="2400" b="1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0449">
                <a:tc>
                  <a:txBody>
                    <a:bodyPr/>
                    <a:lstStyle/>
                    <a:p>
                      <a:r>
                        <a:rPr lang="en-US" sz="2400"/>
                        <a:t>Understand what</a:t>
                      </a:r>
                      <a:r>
                        <a:rPr lang="en-US" sz="2400" baseline="0"/>
                        <a:t> we say</a:t>
                      </a:r>
                      <a:endParaRPr lang="en-US" sz="2400"/>
                    </a:p>
                  </a:txBody>
                  <a:tcPr>
                    <a:solidFill>
                      <a:srgbClr val="D9E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sym typeface="Wingdings 2" panose="05020102010507070707" pitchFamily="18" charset="2"/>
                        </a:rPr>
                        <a:t>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357746" y="5142454"/>
            <a:ext cx="59574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.VnArial Narrow" pitchFamily="34" charset="0"/>
              </a:rPr>
              <a:t>A: </a:t>
            </a:r>
            <a:r>
              <a:rPr lang="en-US" sz="2400" dirty="0">
                <a:latin typeface=".VnArial Narrow" pitchFamily="34" charset="0"/>
              </a:rPr>
              <a:t>Can V10 repair a broken machine?</a:t>
            </a:r>
          </a:p>
          <a:p>
            <a:r>
              <a:rPr lang="en-US" sz="2400" b="1" dirty="0">
                <a:solidFill>
                  <a:srgbClr val="0070C0"/>
                </a:solidFill>
                <a:latin typeface=".VnArial Narrow" pitchFamily="34" charset="0"/>
              </a:rPr>
              <a:t>B: </a:t>
            </a:r>
            <a:r>
              <a:rPr lang="en-US" sz="2400" dirty="0">
                <a:latin typeface=".VnArial Narrow" pitchFamily="34" charset="0"/>
              </a:rPr>
              <a:t>No, it can’t.</a:t>
            </a:r>
          </a:p>
        </p:txBody>
      </p:sp>
      <p:sp>
        <p:nvSpPr>
          <p:cNvPr id="3" name="Rectangle 2"/>
          <p:cNvSpPr/>
          <p:nvPr/>
        </p:nvSpPr>
        <p:spPr>
          <a:xfrm>
            <a:off x="2050472" y="5144871"/>
            <a:ext cx="55141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.VnArial Narrow" pitchFamily="34" charset="0"/>
              </a:rPr>
              <a:t>A: Can V10 read our mood?</a:t>
            </a:r>
          </a:p>
          <a:p>
            <a:r>
              <a:rPr lang="en-US" sz="2400" dirty="0">
                <a:latin typeface=".VnArial Narrow" pitchFamily="34" charset="0"/>
              </a:rPr>
              <a:t>B: No: It can't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51709" y="516356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>
                <a:latin typeface=".VnArial Narrow" pitchFamily="34" charset="0"/>
                <a:ea typeface="Times New Roman"/>
                <a:cs typeface="Times New Roman"/>
              </a:rPr>
              <a:t>A: Can V10 water plant?</a:t>
            </a:r>
          </a:p>
          <a:p>
            <a:r>
              <a:rPr lang="en-US" sz="2400" dirty="0">
                <a:latin typeface=".VnArial Narrow" pitchFamily="34" charset="0"/>
                <a:ea typeface="Times New Roman"/>
                <a:cs typeface="Times New Roman"/>
              </a:rPr>
              <a:t>B: Yes, it can</a:t>
            </a:r>
          </a:p>
        </p:txBody>
      </p:sp>
    </p:spTree>
    <p:extLst>
      <p:ext uri="{BB962C8B-B14F-4D97-AF65-F5344CB8AC3E}">
        <p14:creationId xmlns:p14="http://schemas.microsoft.com/office/powerpoint/2010/main" val="156920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77847" y="89951"/>
            <a:ext cx="2819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84B1"/>
                </a:solidFill>
              </a:rPr>
              <a:t>Pronunciation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2257076" y="671097"/>
            <a:ext cx="4569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Falling tone in statements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85662" y="2017173"/>
            <a:ext cx="8533274" cy="2617021"/>
            <a:chOff x="-210529" y="1653644"/>
            <a:chExt cx="8533274" cy="2617021"/>
          </a:xfrm>
        </p:grpSpPr>
        <p:sp>
          <p:nvSpPr>
            <p:cNvPr id="8" name="Rectangle 7"/>
            <p:cNvSpPr/>
            <p:nvPr/>
          </p:nvSpPr>
          <p:spPr>
            <a:xfrm>
              <a:off x="-19021" y="2183305"/>
              <a:ext cx="7729076" cy="2087360"/>
            </a:xfrm>
            <a:prstGeom prst="rect">
              <a:avLst/>
            </a:prstGeom>
            <a:solidFill>
              <a:srgbClr val="FDE1D8"/>
            </a:solidFill>
            <a:ln>
              <a:solidFill>
                <a:srgbClr val="FDE1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0529" y="1653644"/>
              <a:ext cx="3007323" cy="769569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236497" y="2484702"/>
              <a:ext cx="80862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/>
                <a:t>Our voice often goes down at the end of a statement.</a:t>
              </a:r>
            </a:p>
          </p:txBody>
        </p:sp>
        <p:sp>
          <p:nvSpPr>
            <p:cNvPr id="3" name="Rectangle 2"/>
            <p:cNvSpPr/>
            <p:nvPr/>
          </p:nvSpPr>
          <p:spPr>
            <a:xfrm>
              <a:off x="392407" y="2946367"/>
              <a:ext cx="1452257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600" b="1">
                  <a:solidFill>
                    <a:srgbClr val="0070C0"/>
                  </a:solidFill>
                </a:rPr>
                <a:t>Example: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70822" y="3398590"/>
              <a:ext cx="4651943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400"/>
                <a:t>We go to school every morning.</a:t>
              </a:r>
            </a:p>
          </p:txBody>
        </p:sp>
      </p:grpSp>
      <p:sp>
        <p:nvSpPr>
          <p:cNvPr id="14" name="Circular Arrow 13"/>
          <p:cNvSpPr/>
          <p:nvPr/>
        </p:nvSpPr>
        <p:spPr>
          <a:xfrm rot="2301645">
            <a:off x="5085525" y="4609335"/>
            <a:ext cx="332509" cy="469227"/>
          </a:xfrm>
          <a:prstGeom prst="circularArrow">
            <a:avLst>
              <a:gd name="adj1" fmla="val 12500"/>
              <a:gd name="adj2" fmla="val 3228692"/>
              <a:gd name="adj3" fmla="val 20457681"/>
              <a:gd name="adj4" fmla="val 13679742"/>
              <a:gd name="adj5" fmla="val 205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89322" y="1244434"/>
            <a:ext cx="52981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i="1" dirty="0"/>
              <a:t>( Ngữ điệu xuống giọng trong câu trần thuật)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9711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82" y="829001"/>
            <a:ext cx="587409" cy="60435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839003" y="882416"/>
            <a:ext cx="81538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and repeat the following sentences.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1288" y="1700958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1.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6118" y="1694481"/>
            <a:ext cx="5603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 often water plants after school.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1288" y="2341413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2.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4080" y="307706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3.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8910" y="3068416"/>
            <a:ext cx="644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My dad makes delicious meals at weekends.</a:t>
            </a:r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121288" y="3821443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4.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96117" y="3812790"/>
            <a:ext cx="5603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WB2 is the strongest of all the robots.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1288" y="4592238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5.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96118" y="4592238"/>
            <a:ext cx="5603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H8 is a home robot.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6118" y="2350066"/>
            <a:ext cx="5603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Shifa can do many things like humans.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329" y="4322618"/>
            <a:ext cx="2575173" cy="26982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475" y="1534698"/>
            <a:ext cx="2695575" cy="3162300"/>
          </a:xfrm>
          <a:prstGeom prst="rect">
            <a:avLst/>
          </a:prstGeom>
        </p:spPr>
      </p:pic>
      <p:pic>
        <p:nvPicPr>
          <p:cNvPr id="4" name="B2_39">
            <a:hlinkClick r:id="" action="ppaction://media"/>
            <a:extLst>
              <a:ext uri="{FF2B5EF4-FFF2-40B4-BE49-F238E27FC236}">
                <a16:creationId xmlns:a16="http://schemas.microsoft.com/office/drawing/2014/main" id="{AF6212B3-3B3C-4EE8-A3D6-664E2FEDDD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236899" y="103470"/>
            <a:ext cx="487363" cy="487363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2E586B82-450F-4282-A98B-8283E753B24E}"/>
              </a:ext>
            </a:extLst>
          </p:cNvPr>
          <p:cNvSpPr/>
          <p:nvPr/>
        </p:nvSpPr>
        <p:spPr>
          <a:xfrm>
            <a:off x="4781460" y="1784148"/>
            <a:ext cx="274320" cy="274320"/>
          </a:xfrm>
          <a:prstGeom prst="ellipse">
            <a:avLst/>
          </a:prstGeom>
          <a:noFill/>
          <a:ln>
            <a:solidFill>
              <a:srgbClr val="0FB7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5C4AFA22-587E-484D-AF3A-6BCBEF66B19D}"/>
              </a:ext>
            </a:extLst>
          </p:cNvPr>
          <p:cNvSpPr/>
          <p:nvPr/>
        </p:nvSpPr>
        <p:spPr>
          <a:xfrm rot="5400000">
            <a:off x="4841882" y="1848918"/>
            <a:ext cx="182880" cy="137160"/>
          </a:xfrm>
          <a:prstGeom prst="triangle">
            <a:avLst/>
          </a:prstGeom>
          <a:solidFill>
            <a:srgbClr val="0FB7BD"/>
          </a:solidFill>
          <a:ln>
            <a:solidFill>
              <a:srgbClr val="0FB7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7B74691-6FF2-4371-ABD5-98577A326FD1}"/>
              </a:ext>
            </a:extLst>
          </p:cNvPr>
          <p:cNvGrpSpPr/>
          <p:nvPr/>
        </p:nvGrpSpPr>
        <p:grpSpPr>
          <a:xfrm rot="5400000">
            <a:off x="4832002" y="1833592"/>
            <a:ext cx="182883" cy="167811"/>
            <a:chOff x="4333009" y="4935682"/>
            <a:chExt cx="257677" cy="265613"/>
          </a:xfrm>
          <a:solidFill>
            <a:srgbClr val="0FB7BD"/>
          </a:solidFill>
        </p:grpSpPr>
        <p:sp>
          <p:nvSpPr>
            <p:cNvPr id="29" name="Minus Sign 28">
              <a:extLst>
                <a:ext uri="{FF2B5EF4-FFF2-40B4-BE49-F238E27FC236}">
                  <a16:creationId xmlns:a16="http://schemas.microsoft.com/office/drawing/2014/main" id="{424FE97D-085A-4504-9540-73DD3E2902D4}"/>
                </a:ext>
              </a:extLst>
            </p:cNvPr>
            <p:cNvSpPr/>
            <p:nvPr/>
          </p:nvSpPr>
          <p:spPr>
            <a:xfrm>
              <a:off x="4333013" y="4935682"/>
              <a:ext cx="257673" cy="144732"/>
            </a:xfrm>
            <a:prstGeom prst="mathMinus">
              <a:avLst/>
            </a:prstGeom>
            <a:grpFill/>
            <a:ln>
              <a:solidFill>
                <a:srgbClr val="0FB7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Minus Sign 29">
              <a:extLst>
                <a:ext uri="{FF2B5EF4-FFF2-40B4-BE49-F238E27FC236}">
                  <a16:creationId xmlns:a16="http://schemas.microsoft.com/office/drawing/2014/main" id="{DB7AD4C5-42DE-4DB6-AD89-E53736632327}"/>
                </a:ext>
              </a:extLst>
            </p:cNvPr>
            <p:cNvSpPr/>
            <p:nvPr/>
          </p:nvSpPr>
          <p:spPr>
            <a:xfrm>
              <a:off x="4333009" y="5056563"/>
              <a:ext cx="257673" cy="144732"/>
            </a:xfrm>
            <a:prstGeom prst="mathMinus">
              <a:avLst/>
            </a:prstGeom>
            <a:grpFill/>
            <a:ln>
              <a:solidFill>
                <a:srgbClr val="0FB7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41172BC5-5737-4381-A8A9-9F396E47B0FB}"/>
              </a:ext>
            </a:extLst>
          </p:cNvPr>
          <p:cNvSpPr/>
          <p:nvPr/>
        </p:nvSpPr>
        <p:spPr>
          <a:xfrm>
            <a:off x="5409533" y="2430202"/>
            <a:ext cx="274320" cy="274320"/>
          </a:xfrm>
          <a:prstGeom prst="ellipse">
            <a:avLst/>
          </a:prstGeom>
          <a:noFill/>
          <a:ln>
            <a:solidFill>
              <a:srgbClr val="0FB7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2AA9CB8B-E7BD-46CC-880A-4FF844932BF4}"/>
              </a:ext>
            </a:extLst>
          </p:cNvPr>
          <p:cNvSpPr/>
          <p:nvPr/>
        </p:nvSpPr>
        <p:spPr>
          <a:xfrm rot="5400000">
            <a:off x="5469955" y="2494972"/>
            <a:ext cx="182880" cy="137160"/>
          </a:xfrm>
          <a:prstGeom prst="triangle">
            <a:avLst/>
          </a:prstGeom>
          <a:solidFill>
            <a:srgbClr val="0FB7BD"/>
          </a:solidFill>
          <a:ln>
            <a:solidFill>
              <a:srgbClr val="0FB7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E4AD71C-FAA7-4170-AB2E-B225B3C2CDD0}"/>
              </a:ext>
            </a:extLst>
          </p:cNvPr>
          <p:cNvGrpSpPr/>
          <p:nvPr/>
        </p:nvGrpSpPr>
        <p:grpSpPr>
          <a:xfrm rot="5400000">
            <a:off x="5460075" y="2479646"/>
            <a:ext cx="182883" cy="167811"/>
            <a:chOff x="4333009" y="4935682"/>
            <a:chExt cx="257677" cy="265613"/>
          </a:xfrm>
          <a:solidFill>
            <a:srgbClr val="0FB7BD"/>
          </a:solidFill>
        </p:grpSpPr>
        <p:sp>
          <p:nvSpPr>
            <p:cNvPr id="34" name="Minus Sign 33">
              <a:extLst>
                <a:ext uri="{FF2B5EF4-FFF2-40B4-BE49-F238E27FC236}">
                  <a16:creationId xmlns:a16="http://schemas.microsoft.com/office/drawing/2014/main" id="{EA95B474-0B31-4C32-BEC7-F7B82DCC2D8E}"/>
                </a:ext>
              </a:extLst>
            </p:cNvPr>
            <p:cNvSpPr/>
            <p:nvPr/>
          </p:nvSpPr>
          <p:spPr>
            <a:xfrm>
              <a:off x="4333013" y="4935682"/>
              <a:ext cx="257673" cy="144732"/>
            </a:xfrm>
            <a:prstGeom prst="mathMinus">
              <a:avLst/>
            </a:prstGeom>
            <a:grpFill/>
            <a:ln>
              <a:solidFill>
                <a:srgbClr val="0FB7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Minus Sign 34">
              <a:extLst>
                <a:ext uri="{FF2B5EF4-FFF2-40B4-BE49-F238E27FC236}">
                  <a16:creationId xmlns:a16="http://schemas.microsoft.com/office/drawing/2014/main" id="{E454ABA1-397B-4CC8-A222-4B4D0623AD0E}"/>
                </a:ext>
              </a:extLst>
            </p:cNvPr>
            <p:cNvSpPr/>
            <p:nvPr/>
          </p:nvSpPr>
          <p:spPr>
            <a:xfrm>
              <a:off x="4333009" y="5056563"/>
              <a:ext cx="257673" cy="144732"/>
            </a:xfrm>
            <a:prstGeom prst="mathMinus">
              <a:avLst/>
            </a:prstGeom>
            <a:grpFill/>
            <a:ln>
              <a:solidFill>
                <a:srgbClr val="0FB7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Oval 35">
            <a:extLst>
              <a:ext uri="{FF2B5EF4-FFF2-40B4-BE49-F238E27FC236}">
                <a16:creationId xmlns:a16="http://schemas.microsoft.com/office/drawing/2014/main" id="{2CE28DD8-AB58-4FB2-968C-4DF8FCE17B48}"/>
              </a:ext>
            </a:extLst>
          </p:cNvPr>
          <p:cNvSpPr/>
          <p:nvPr/>
        </p:nvSpPr>
        <p:spPr>
          <a:xfrm>
            <a:off x="6169193" y="3135015"/>
            <a:ext cx="274320" cy="274320"/>
          </a:xfrm>
          <a:prstGeom prst="ellipse">
            <a:avLst/>
          </a:prstGeom>
          <a:noFill/>
          <a:ln>
            <a:solidFill>
              <a:srgbClr val="0FB7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72AD0A2D-A15A-4BD9-8CE1-E1E2B5F80F29}"/>
              </a:ext>
            </a:extLst>
          </p:cNvPr>
          <p:cNvSpPr/>
          <p:nvPr/>
        </p:nvSpPr>
        <p:spPr>
          <a:xfrm rot="5400000">
            <a:off x="6229615" y="3199785"/>
            <a:ext cx="182880" cy="137160"/>
          </a:xfrm>
          <a:prstGeom prst="triangle">
            <a:avLst/>
          </a:prstGeom>
          <a:solidFill>
            <a:srgbClr val="0FB7BD"/>
          </a:solidFill>
          <a:ln>
            <a:solidFill>
              <a:srgbClr val="0FB7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7DCCC8B-73E0-4A02-8FA3-06CA225EF7B9}"/>
              </a:ext>
            </a:extLst>
          </p:cNvPr>
          <p:cNvGrpSpPr/>
          <p:nvPr/>
        </p:nvGrpSpPr>
        <p:grpSpPr>
          <a:xfrm rot="5400000">
            <a:off x="6219735" y="3184459"/>
            <a:ext cx="182883" cy="167811"/>
            <a:chOff x="4333009" y="4935682"/>
            <a:chExt cx="257677" cy="265613"/>
          </a:xfrm>
          <a:solidFill>
            <a:srgbClr val="0FB7BD"/>
          </a:solidFill>
        </p:grpSpPr>
        <p:sp>
          <p:nvSpPr>
            <p:cNvPr id="39" name="Minus Sign 38">
              <a:extLst>
                <a:ext uri="{FF2B5EF4-FFF2-40B4-BE49-F238E27FC236}">
                  <a16:creationId xmlns:a16="http://schemas.microsoft.com/office/drawing/2014/main" id="{2A7ABF94-E407-460D-A45F-A3D88AE1844F}"/>
                </a:ext>
              </a:extLst>
            </p:cNvPr>
            <p:cNvSpPr/>
            <p:nvPr/>
          </p:nvSpPr>
          <p:spPr>
            <a:xfrm>
              <a:off x="4333013" y="4935682"/>
              <a:ext cx="257673" cy="144732"/>
            </a:xfrm>
            <a:prstGeom prst="mathMinus">
              <a:avLst/>
            </a:prstGeom>
            <a:grpFill/>
            <a:ln>
              <a:solidFill>
                <a:srgbClr val="0FB7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Minus Sign 39">
              <a:extLst>
                <a:ext uri="{FF2B5EF4-FFF2-40B4-BE49-F238E27FC236}">
                  <a16:creationId xmlns:a16="http://schemas.microsoft.com/office/drawing/2014/main" id="{E112E874-628E-4D3D-B815-C2950E21149C}"/>
                </a:ext>
              </a:extLst>
            </p:cNvPr>
            <p:cNvSpPr/>
            <p:nvPr/>
          </p:nvSpPr>
          <p:spPr>
            <a:xfrm>
              <a:off x="4333009" y="5056563"/>
              <a:ext cx="257673" cy="144732"/>
            </a:xfrm>
            <a:prstGeom prst="mathMinus">
              <a:avLst/>
            </a:prstGeom>
            <a:grpFill/>
            <a:ln>
              <a:solidFill>
                <a:srgbClr val="0FB7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Oval 40">
            <a:extLst>
              <a:ext uri="{FF2B5EF4-FFF2-40B4-BE49-F238E27FC236}">
                <a16:creationId xmlns:a16="http://schemas.microsoft.com/office/drawing/2014/main" id="{833A0C9B-AE47-4C01-8B8C-349B0DB4E8AB}"/>
              </a:ext>
            </a:extLst>
          </p:cNvPr>
          <p:cNvSpPr/>
          <p:nvPr/>
        </p:nvSpPr>
        <p:spPr>
          <a:xfrm>
            <a:off x="5429589" y="3916832"/>
            <a:ext cx="274320" cy="274320"/>
          </a:xfrm>
          <a:prstGeom prst="ellipse">
            <a:avLst/>
          </a:prstGeom>
          <a:noFill/>
          <a:ln>
            <a:solidFill>
              <a:srgbClr val="0FB7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DD2AF036-ECB9-4B70-998C-23BA312BA7BE}"/>
              </a:ext>
            </a:extLst>
          </p:cNvPr>
          <p:cNvSpPr/>
          <p:nvPr/>
        </p:nvSpPr>
        <p:spPr>
          <a:xfrm rot="5400000">
            <a:off x="5490011" y="3981602"/>
            <a:ext cx="182880" cy="137160"/>
          </a:xfrm>
          <a:prstGeom prst="triangle">
            <a:avLst/>
          </a:prstGeom>
          <a:solidFill>
            <a:srgbClr val="0FB7BD"/>
          </a:solidFill>
          <a:ln>
            <a:solidFill>
              <a:srgbClr val="0FB7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20394F5-D7FF-4FD1-ADA0-7017C24DD693}"/>
              </a:ext>
            </a:extLst>
          </p:cNvPr>
          <p:cNvGrpSpPr/>
          <p:nvPr/>
        </p:nvGrpSpPr>
        <p:grpSpPr>
          <a:xfrm rot="5400000">
            <a:off x="5480131" y="3966276"/>
            <a:ext cx="182883" cy="167811"/>
            <a:chOff x="4333009" y="4935682"/>
            <a:chExt cx="257677" cy="265613"/>
          </a:xfrm>
          <a:solidFill>
            <a:srgbClr val="0FB7BD"/>
          </a:solidFill>
        </p:grpSpPr>
        <p:sp>
          <p:nvSpPr>
            <p:cNvPr id="44" name="Minus Sign 43">
              <a:extLst>
                <a:ext uri="{FF2B5EF4-FFF2-40B4-BE49-F238E27FC236}">
                  <a16:creationId xmlns:a16="http://schemas.microsoft.com/office/drawing/2014/main" id="{F493E1C9-0E00-469E-9038-BF8B51E9EE0C}"/>
                </a:ext>
              </a:extLst>
            </p:cNvPr>
            <p:cNvSpPr/>
            <p:nvPr/>
          </p:nvSpPr>
          <p:spPr>
            <a:xfrm>
              <a:off x="4333013" y="4935682"/>
              <a:ext cx="257673" cy="144732"/>
            </a:xfrm>
            <a:prstGeom prst="mathMinus">
              <a:avLst/>
            </a:prstGeom>
            <a:grpFill/>
            <a:ln>
              <a:solidFill>
                <a:srgbClr val="0FB7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Minus Sign 44">
              <a:extLst>
                <a:ext uri="{FF2B5EF4-FFF2-40B4-BE49-F238E27FC236}">
                  <a16:creationId xmlns:a16="http://schemas.microsoft.com/office/drawing/2014/main" id="{0FBF0198-70DF-487F-873B-B0C82DE89C30}"/>
                </a:ext>
              </a:extLst>
            </p:cNvPr>
            <p:cNvSpPr/>
            <p:nvPr/>
          </p:nvSpPr>
          <p:spPr>
            <a:xfrm>
              <a:off x="4333009" y="5056563"/>
              <a:ext cx="257673" cy="144732"/>
            </a:xfrm>
            <a:prstGeom prst="mathMinus">
              <a:avLst/>
            </a:prstGeom>
            <a:grpFill/>
            <a:ln>
              <a:solidFill>
                <a:srgbClr val="0FB7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Oval 45">
            <a:extLst>
              <a:ext uri="{FF2B5EF4-FFF2-40B4-BE49-F238E27FC236}">
                <a16:creationId xmlns:a16="http://schemas.microsoft.com/office/drawing/2014/main" id="{FA37F103-B850-4887-8BD2-4F1471E251B9}"/>
              </a:ext>
            </a:extLst>
          </p:cNvPr>
          <p:cNvSpPr/>
          <p:nvPr/>
        </p:nvSpPr>
        <p:spPr>
          <a:xfrm>
            <a:off x="3195537" y="4692687"/>
            <a:ext cx="274320" cy="274320"/>
          </a:xfrm>
          <a:prstGeom prst="ellipse">
            <a:avLst/>
          </a:prstGeom>
          <a:noFill/>
          <a:ln>
            <a:solidFill>
              <a:srgbClr val="0FB7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Isosceles Triangle 46">
            <a:extLst>
              <a:ext uri="{FF2B5EF4-FFF2-40B4-BE49-F238E27FC236}">
                <a16:creationId xmlns:a16="http://schemas.microsoft.com/office/drawing/2014/main" id="{5FE96E90-33B5-41C5-BCB3-8FC52736ABA4}"/>
              </a:ext>
            </a:extLst>
          </p:cNvPr>
          <p:cNvSpPr/>
          <p:nvPr/>
        </p:nvSpPr>
        <p:spPr>
          <a:xfrm rot="5400000">
            <a:off x="3255959" y="4757457"/>
            <a:ext cx="182880" cy="137160"/>
          </a:xfrm>
          <a:prstGeom prst="triangle">
            <a:avLst/>
          </a:prstGeom>
          <a:solidFill>
            <a:srgbClr val="0FB7BD"/>
          </a:solidFill>
          <a:ln>
            <a:solidFill>
              <a:srgbClr val="0FB7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CB0A20C-B169-4CFF-93A0-A52370BE604A}"/>
              </a:ext>
            </a:extLst>
          </p:cNvPr>
          <p:cNvGrpSpPr/>
          <p:nvPr/>
        </p:nvGrpSpPr>
        <p:grpSpPr>
          <a:xfrm rot="5400000">
            <a:off x="3246079" y="4742131"/>
            <a:ext cx="182883" cy="167811"/>
            <a:chOff x="4333009" y="4935682"/>
            <a:chExt cx="257677" cy="265613"/>
          </a:xfrm>
          <a:solidFill>
            <a:srgbClr val="0FB7BD"/>
          </a:solidFill>
        </p:grpSpPr>
        <p:sp>
          <p:nvSpPr>
            <p:cNvPr id="49" name="Minus Sign 48">
              <a:extLst>
                <a:ext uri="{FF2B5EF4-FFF2-40B4-BE49-F238E27FC236}">
                  <a16:creationId xmlns:a16="http://schemas.microsoft.com/office/drawing/2014/main" id="{05260E72-0D97-431B-B1CE-E4557BA46E96}"/>
                </a:ext>
              </a:extLst>
            </p:cNvPr>
            <p:cNvSpPr/>
            <p:nvPr/>
          </p:nvSpPr>
          <p:spPr>
            <a:xfrm>
              <a:off x="4333013" y="4935682"/>
              <a:ext cx="257673" cy="144732"/>
            </a:xfrm>
            <a:prstGeom prst="mathMinus">
              <a:avLst/>
            </a:prstGeom>
            <a:grpFill/>
            <a:ln>
              <a:solidFill>
                <a:srgbClr val="0FB7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Minus Sign 49">
              <a:extLst>
                <a:ext uri="{FF2B5EF4-FFF2-40B4-BE49-F238E27FC236}">
                  <a16:creationId xmlns:a16="http://schemas.microsoft.com/office/drawing/2014/main" id="{A7C9C805-60CC-4F07-92F7-967D92C990C2}"/>
                </a:ext>
              </a:extLst>
            </p:cNvPr>
            <p:cNvSpPr/>
            <p:nvPr/>
          </p:nvSpPr>
          <p:spPr>
            <a:xfrm>
              <a:off x="4333009" y="5056563"/>
              <a:ext cx="257673" cy="144732"/>
            </a:xfrm>
            <a:prstGeom prst="mathMinus">
              <a:avLst/>
            </a:prstGeom>
            <a:grpFill/>
            <a:ln>
              <a:solidFill>
                <a:srgbClr val="0FB7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1" name="B2_39">
            <a:hlinkClick r:id="" action="ppaction://media"/>
            <a:extLst>
              <a:ext uri="{FF2B5EF4-FFF2-40B4-BE49-F238E27FC236}">
                <a16:creationId xmlns:a16="http://schemas.microsoft.com/office/drawing/2014/main" id="{A1448C03-E315-4BC9-A61B-937D6718555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18900" end="29862.986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41316" y="1479012"/>
            <a:ext cx="487363" cy="487363"/>
          </a:xfrm>
          <a:prstGeom prst="rect">
            <a:avLst/>
          </a:prstGeom>
        </p:spPr>
      </p:pic>
      <p:pic>
        <p:nvPicPr>
          <p:cNvPr id="52" name="B2_39">
            <a:hlinkClick r:id="" action="ppaction://media"/>
            <a:extLst>
              <a:ext uri="{FF2B5EF4-FFF2-40B4-BE49-F238E27FC236}">
                <a16:creationId xmlns:a16="http://schemas.microsoft.com/office/drawing/2014/main" id="{75523A77-9FE3-48CD-B815-61E15E1C100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25200" end="22687.986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41317" y="2293112"/>
            <a:ext cx="487363" cy="487363"/>
          </a:xfrm>
          <a:prstGeom prst="rect">
            <a:avLst/>
          </a:prstGeom>
        </p:spPr>
      </p:pic>
      <p:pic>
        <p:nvPicPr>
          <p:cNvPr id="53" name="B2_39">
            <a:hlinkClick r:id="" action="ppaction://media"/>
            <a:extLst>
              <a:ext uri="{FF2B5EF4-FFF2-40B4-BE49-F238E27FC236}">
                <a16:creationId xmlns:a16="http://schemas.microsoft.com/office/drawing/2014/main" id="{225CCA2C-6B52-4506-B68B-C49A86F4227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32283" end="15966.986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031453" y="3024681"/>
            <a:ext cx="487363" cy="487363"/>
          </a:xfrm>
          <a:prstGeom prst="rect">
            <a:avLst/>
          </a:prstGeom>
        </p:spPr>
      </p:pic>
      <p:pic>
        <p:nvPicPr>
          <p:cNvPr id="54" name="B2_39">
            <a:hlinkClick r:id="" action="ppaction://media"/>
            <a:extLst>
              <a:ext uri="{FF2B5EF4-FFF2-40B4-BE49-F238E27FC236}">
                <a16:creationId xmlns:a16="http://schemas.microsoft.com/office/drawing/2014/main" id="{67780775-0EB6-4041-9F5F-4D76A43B7E3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39300" end="7804.986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56126" y="3728029"/>
            <a:ext cx="487363" cy="487363"/>
          </a:xfrm>
          <a:prstGeom prst="rect">
            <a:avLst/>
          </a:prstGeom>
        </p:spPr>
      </p:pic>
      <p:pic>
        <p:nvPicPr>
          <p:cNvPr id="55" name="B2_39">
            <a:hlinkClick r:id="" action="ppaction://media"/>
            <a:extLst>
              <a:ext uri="{FF2B5EF4-FFF2-40B4-BE49-F238E27FC236}">
                <a16:creationId xmlns:a16="http://schemas.microsoft.com/office/drawing/2014/main" id="{B10E5A8B-7839-4C70-924E-0EE94E847E4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47300" end="1414.986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87565" y="4563227"/>
            <a:ext cx="487363" cy="487363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2222171" y="-24238"/>
            <a:ext cx="3557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FB7BD"/>
                </a:solidFill>
              </a:rPr>
              <a:t>* Pronunciation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535096" y="394680"/>
            <a:ext cx="4931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</a:rPr>
              <a:t>Falling tone in statements</a:t>
            </a:r>
          </a:p>
        </p:txBody>
      </p:sp>
    </p:spTree>
    <p:extLst>
      <p:ext uri="{BB962C8B-B14F-4D97-AF65-F5344CB8AC3E}">
        <p14:creationId xmlns:p14="http://schemas.microsoft.com/office/powerpoint/2010/main" val="111813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883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883"/>
                            </p:stCondLst>
                            <p:childTnLst>
                              <p:par>
                                <p:cTn id="1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758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758"/>
                            </p:stCondLst>
                            <p:childTnLst>
                              <p:par>
                                <p:cTn id="3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5396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396"/>
                            </p:stCondLst>
                            <p:childTnLst>
                              <p:par>
                                <p:cTn id="4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654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41"/>
                            </p:stCondLst>
                            <p:childTnLst>
                              <p:par>
                                <p:cTn id="6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4931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931"/>
                            </p:stCondLst>
                            <p:childTnLst>
                              <p:par>
                                <p:cTn id="7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</p:childTnLst>
        </p:cTn>
      </p:par>
    </p:tnLst>
    <p:bldLst>
      <p:bldP spid="27" grpId="0" animBg="1"/>
      <p:bldP spid="27" grpId="1" animBg="1"/>
      <p:bldP spid="32" grpId="0" animBg="1"/>
      <p:bldP spid="32" grpId="1" animBg="1"/>
      <p:bldP spid="37" grpId="0" animBg="1"/>
      <p:bldP spid="37" grpId="1" animBg="1"/>
      <p:bldP spid="42" grpId="0" animBg="1"/>
      <p:bldP spid="42" grpId="1" animBg="1"/>
      <p:bldP spid="47" grpId="0" animBg="1"/>
      <p:bldP spid="47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2077</TotalTime>
  <Words>587</Words>
  <Application>Microsoft Office PowerPoint</Application>
  <PresentationFormat>On-screen Show (4:3)</PresentationFormat>
  <Paragraphs>131</Paragraphs>
  <Slides>12</Slides>
  <Notes>1</Notes>
  <HiddenSlides>0</HiddenSlides>
  <MMClips>14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.VnArial</vt:lpstr>
      <vt:lpstr>.VnArial Narrow</vt:lpstr>
      <vt:lpstr>Arial</vt:lpstr>
      <vt:lpstr>Calibri</vt:lpstr>
      <vt:lpstr>Calibri Light</vt:lpstr>
      <vt:lpstr>Mali Medium</vt:lpstr>
      <vt:lpstr>Times New Roman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QH1</cp:lastModifiedBy>
  <cp:revision>108</cp:revision>
  <dcterms:created xsi:type="dcterms:W3CDTF">2020-12-09T02:04:09Z</dcterms:created>
  <dcterms:modified xsi:type="dcterms:W3CDTF">2023-01-24T09:58:26Z</dcterms:modified>
</cp:coreProperties>
</file>