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90" r:id="rId2"/>
    <p:sldId id="291" r:id="rId3"/>
    <p:sldId id="278" r:id="rId4"/>
    <p:sldId id="277" r:id="rId5"/>
    <p:sldId id="280" r:id="rId6"/>
    <p:sldId id="282" r:id="rId7"/>
    <p:sldId id="286" r:id="rId8"/>
    <p:sldId id="283" r:id="rId9"/>
    <p:sldId id="284" r:id="rId10"/>
    <p:sldId id="298" r:id="rId11"/>
    <p:sldId id="300" r:id="rId12"/>
    <p:sldId id="301" r:id="rId13"/>
    <p:sldId id="302" r:id="rId14"/>
    <p:sldId id="303" r:id="rId15"/>
    <p:sldId id="304" r:id="rId16"/>
    <p:sldId id="305" r:id="rId17"/>
    <p:sldId id="285" r:id="rId18"/>
    <p:sldId id="30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A69"/>
    <a:srgbClr val="6ECFF6"/>
    <a:srgbClr val="0FB7BD"/>
    <a:srgbClr val="C4E9FC"/>
    <a:srgbClr val="92DBF8"/>
    <a:srgbClr val="FAC5BE"/>
    <a:srgbClr val="F8ACA2"/>
    <a:srgbClr val="F09456"/>
    <a:srgbClr val="F490AD"/>
    <a:srgbClr val="EF5F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5501" autoAdjust="0"/>
  </p:normalViewPr>
  <p:slideViewPr>
    <p:cSldViewPr snapToGrid="0" showGuides="1">
      <p:cViewPr varScale="1">
        <p:scale>
          <a:sx n="69" d="100"/>
          <a:sy n="69" d="100"/>
        </p:scale>
        <p:origin x="81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388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0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0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0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0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0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hdphoto" Target="../media/hdphoto1.wdp"/><Relationship Id="rId7" Type="http://schemas.openxmlformats.org/officeDocument/2006/relationships/image" Target="../media/image3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18.jpeg"/><Relationship Id="rId10" Type="http://schemas.openxmlformats.org/officeDocument/2006/relationships/image" Target="../media/image36.png"/><Relationship Id="rId4" Type="http://schemas.openxmlformats.org/officeDocument/2006/relationships/image" Target="../media/image17.png"/><Relationship Id="rId9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image" Target="../media/image5.png"/><Relationship Id="rId3" Type="http://schemas.microsoft.com/office/2007/relationships/media" Target="../media/media2.mp3"/><Relationship Id="rId21" Type="http://schemas.openxmlformats.org/officeDocument/2006/relationships/image" Target="../media/image8.png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slideLayout" Target="../slideLayouts/slideLayout2.xml"/><Relationship Id="rId23" Type="http://schemas.openxmlformats.org/officeDocument/2006/relationships/image" Target="../media/image9.png"/><Relationship Id="rId10" Type="http://schemas.openxmlformats.org/officeDocument/2006/relationships/audio" Target="../media/media5.mp3"/><Relationship Id="rId19" Type="http://schemas.openxmlformats.org/officeDocument/2006/relationships/image" Target="../media/image6.png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8.wav"/><Relationship Id="rId1" Type="http://schemas.openxmlformats.org/officeDocument/2006/relationships/audio" Target="NULL" TargetMode="Externa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0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71485" y="336788"/>
            <a:ext cx="3344185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3600" b="1" i="1" dirty="0"/>
              <a:t>* Guessing word</a:t>
            </a:r>
            <a:endParaRPr lang="en-US" sz="3600" dirty="0"/>
          </a:p>
        </p:txBody>
      </p:sp>
      <p:sp>
        <p:nvSpPr>
          <p:cNvPr id="7" name="Oval 6"/>
          <p:cNvSpPr/>
          <p:nvPr/>
        </p:nvSpPr>
        <p:spPr>
          <a:xfrm>
            <a:off x="145143" y="112262"/>
            <a:ext cx="1930400" cy="870857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rgbClr val="FF0000"/>
                </a:solidFill>
                <a:latin typeface=".VnBahamasB" pitchFamily="34" charset="0"/>
              </a:rPr>
              <a:t>Game:</a:t>
            </a:r>
            <a:endParaRPr lang="en-US" sz="2800" b="1" dirty="0">
              <a:solidFill>
                <a:srgbClr val="FF0000"/>
              </a:solidFill>
              <a:latin typeface=".VnBahamasB" pitchFamily="34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375442"/>
              </p:ext>
            </p:extLst>
          </p:nvPr>
        </p:nvGraphicFramePr>
        <p:xfrm>
          <a:off x="1277257" y="1422399"/>
          <a:ext cx="54864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>
                          <a:solidFill>
                            <a:srgbClr val="C00000"/>
                          </a:solidFill>
                          <a:latin typeface=".VnBlack" pitchFamily="34" charset="0"/>
                        </a:rPr>
                        <a:t>R</a:t>
                      </a:r>
                      <a:endParaRPr lang="en-US" sz="3200" dirty="0">
                        <a:solidFill>
                          <a:srgbClr val="C00000"/>
                        </a:solidFill>
                        <a:latin typeface=".VnBlack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>
                          <a:solidFill>
                            <a:srgbClr val="C00000"/>
                          </a:solidFill>
                          <a:latin typeface=".VnBlack" pitchFamily="34" charset="0"/>
                        </a:rPr>
                        <a:t>O</a:t>
                      </a:r>
                      <a:endParaRPr lang="en-US" sz="3200" dirty="0">
                        <a:solidFill>
                          <a:srgbClr val="C00000"/>
                        </a:solidFill>
                        <a:latin typeface=".VnBlack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>
                          <a:solidFill>
                            <a:srgbClr val="C00000"/>
                          </a:solidFill>
                          <a:latin typeface=".VnBlack" pitchFamily="34" charset="0"/>
                        </a:rPr>
                        <a:t>B</a:t>
                      </a:r>
                      <a:endParaRPr lang="en-US" sz="3200" dirty="0">
                        <a:solidFill>
                          <a:srgbClr val="C00000"/>
                        </a:solidFill>
                        <a:latin typeface=".VnBlack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>
                          <a:solidFill>
                            <a:srgbClr val="C00000"/>
                          </a:solidFill>
                          <a:latin typeface=".VnBlack" pitchFamily="34" charset="0"/>
                        </a:rPr>
                        <a:t>O</a:t>
                      </a:r>
                      <a:endParaRPr lang="en-US" sz="3200" dirty="0">
                        <a:solidFill>
                          <a:srgbClr val="C00000"/>
                        </a:solidFill>
                        <a:latin typeface=".VnBlack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>
                          <a:solidFill>
                            <a:srgbClr val="C00000"/>
                          </a:solidFill>
                          <a:latin typeface=".VnBlack" pitchFamily="34" charset="0"/>
                        </a:rPr>
                        <a:t>T</a:t>
                      </a:r>
                      <a:endParaRPr lang="en-US" sz="3200" dirty="0">
                        <a:solidFill>
                          <a:srgbClr val="C00000"/>
                        </a:solidFill>
                        <a:latin typeface=".VnBlack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smtClean="0">
                          <a:solidFill>
                            <a:srgbClr val="C00000"/>
                          </a:solidFill>
                          <a:latin typeface=".VnBlack" pitchFamily="34" charset="0"/>
                        </a:rPr>
                        <a:t>S</a:t>
                      </a:r>
                      <a:endParaRPr lang="en-US" sz="3200" dirty="0">
                        <a:solidFill>
                          <a:srgbClr val="C00000"/>
                        </a:solidFill>
                        <a:latin typeface=".VnBlack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1393371" y="1436914"/>
            <a:ext cx="682172" cy="5950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286001" y="1436914"/>
            <a:ext cx="682172" cy="5950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217863" y="1429655"/>
            <a:ext cx="682172" cy="5950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4120697" y="1429654"/>
            <a:ext cx="682172" cy="5950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056869" y="1429652"/>
            <a:ext cx="682172" cy="5950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955395" y="1436913"/>
            <a:ext cx="682172" cy="5950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172" y="2365829"/>
            <a:ext cx="5138057" cy="4281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852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807404" y="160297"/>
            <a:ext cx="5604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Match the </a:t>
            </a:r>
            <a:r>
              <a:rPr lang="en-US" sz="2400" b="1" spc="-50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activities </a:t>
            </a:r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the pictures.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C13DEC-1637-4A83-88FF-11CF4286AE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8922" y="347587"/>
            <a:ext cx="2224793" cy="6090439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6FEBFDF6-DE0C-485A-BB42-C548131F8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94" y="1176811"/>
            <a:ext cx="5538257" cy="504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รูปภาพ 25">
            <a:extLst>
              <a:ext uri="{FF2B5EF4-FFF2-40B4-BE49-F238E27FC236}">
                <a16:creationId xmlns:a16="http://schemas.microsoft.com/office/drawing/2014/main" id="{5CB37110-6ABC-48C7-8B82-78E6F1E1604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411443" y="1575234"/>
            <a:ext cx="488610" cy="65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95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807404" y="160297"/>
            <a:ext cx="5604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Match the </a:t>
            </a:r>
            <a:r>
              <a:rPr lang="en-US" sz="2400" b="1" spc="-50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activities </a:t>
            </a:r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the pictures.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81C015-A8BA-4BEC-BEA6-3BEF18C288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1493" y="231292"/>
            <a:ext cx="2069528" cy="6395416"/>
          </a:xfrm>
          <a:prstGeom prst="rect">
            <a:avLst/>
          </a:prstGeom>
        </p:spPr>
      </p:pic>
      <p:pic>
        <p:nvPicPr>
          <p:cNvPr id="8" name="รูปภาพ 25">
            <a:extLst>
              <a:ext uri="{FF2B5EF4-FFF2-40B4-BE49-F238E27FC236}">
                <a16:creationId xmlns:a16="http://schemas.microsoft.com/office/drawing/2014/main" id="{5941241F-ED44-4AE7-A4F6-E89C2D3FD01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350543" y="2601929"/>
            <a:ext cx="488610" cy="650608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4F054E6F-FD2E-4E5D-97E0-CF0AE47CC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28" y="1214116"/>
            <a:ext cx="5711491" cy="520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22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807404" y="160297"/>
            <a:ext cx="5604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Match the </a:t>
            </a:r>
            <a:r>
              <a:rPr lang="en-US" sz="2400" b="1" spc="-50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activities </a:t>
            </a:r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the pictures.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81C015-A8BA-4BEC-BEA6-3BEF18C288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1493" y="100666"/>
            <a:ext cx="2069528" cy="6395416"/>
          </a:xfrm>
          <a:prstGeom prst="rect">
            <a:avLst/>
          </a:prstGeom>
        </p:spPr>
      </p:pic>
      <p:pic>
        <p:nvPicPr>
          <p:cNvPr id="8" name="รูปภาพ 25">
            <a:extLst>
              <a:ext uri="{FF2B5EF4-FFF2-40B4-BE49-F238E27FC236}">
                <a16:creationId xmlns:a16="http://schemas.microsoft.com/office/drawing/2014/main" id="{5941241F-ED44-4AE7-A4F6-E89C2D3FD01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297008" y="4564417"/>
            <a:ext cx="488610" cy="650608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7AFCC15-9D4A-4A0C-A152-028E8CADC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98" y="848580"/>
            <a:ext cx="5422733" cy="494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22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807404" y="160297"/>
            <a:ext cx="5604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Match the </a:t>
            </a:r>
            <a:r>
              <a:rPr lang="en-US" sz="2400" b="1" spc="-50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activities </a:t>
            </a:r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the pictures.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81C015-A8BA-4BEC-BEA6-3BEF18C288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1493" y="231292"/>
            <a:ext cx="2069528" cy="6395416"/>
          </a:xfrm>
          <a:prstGeom prst="rect">
            <a:avLst/>
          </a:prstGeom>
        </p:spPr>
      </p:pic>
      <p:pic>
        <p:nvPicPr>
          <p:cNvPr id="8" name="รูปภาพ 25">
            <a:extLst>
              <a:ext uri="{FF2B5EF4-FFF2-40B4-BE49-F238E27FC236}">
                <a16:creationId xmlns:a16="http://schemas.microsoft.com/office/drawing/2014/main" id="{5941241F-ED44-4AE7-A4F6-E89C2D3FD01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339350" y="3692791"/>
            <a:ext cx="488610" cy="650608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D5300733-D576-4A70-950C-A0644792D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41" y="914460"/>
            <a:ext cx="5254291" cy="478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22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807404" y="160297"/>
            <a:ext cx="5604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Match the </a:t>
            </a:r>
            <a:r>
              <a:rPr lang="en-US" sz="2400" b="1" spc="-50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activities </a:t>
            </a:r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the pictures.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81C015-A8BA-4BEC-BEA6-3BEF18C288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3783" y="158722"/>
            <a:ext cx="2069528" cy="6395416"/>
          </a:xfrm>
          <a:prstGeom prst="rect">
            <a:avLst/>
          </a:prstGeom>
        </p:spPr>
      </p:pic>
      <p:pic>
        <p:nvPicPr>
          <p:cNvPr id="8" name="รูปภาพ 25">
            <a:extLst>
              <a:ext uri="{FF2B5EF4-FFF2-40B4-BE49-F238E27FC236}">
                <a16:creationId xmlns:a16="http://schemas.microsoft.com/office/drawing/2014/main" id="{5941241F-ED44-4AE7-A4F6-E89C2D3FD01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019042" y="5605123"/>
            <a:ext cx="488610" cy="650608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E8FA565B-4996-48E5-B767-AFB4E2885A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81"/>
          <a:stretch/>
        </p:blipFill>
        <p:spPr bwMode="auto">
          <a:xfrm>
            <a:off x="1412969" y="717769"/>
            <a:ext cx="3429000" cy="4843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22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807404" y="160297"/>
            <a:ext cx="5604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Match the </a:t>
            </a:r>
            <a:r>
              <a:rPr lang="en-US" sz="2400" b="1" spc="-50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activities </a:t>
            </a:r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the pictures.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81C015-A8BA-4BEC-BEA6-3BEF18C288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1493" y="158722"/>
            <a:ext cx="2069528" cy="6395416"/>
          </a:xfrm>
          <a:prstGeom prst="rect">
            <a:avLst/>
          </a:prstGeom>
        </p:spPr>
      </p:pic>
      <p:pic>
        <p:nvPicPr>
          <p:cNvPr id="8" name="รูปภาพ 25">
            <a:extLst>
              <a:ext uri="{FF2B5EF4-FFF2-40B4-BE49-F238E27FC236}">
                <a16:creationId xmlns:a16="http://schemas.microsoft.com/office/drawing/2014/main" id="{5941241F-ED44-4AE7-A4F6-E89C2D3FD01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284976" y="445016"/>
            <a:ext cx="488610" cy="650608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B7F2E93F-E732-45B7-9A7D-97C243966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33" y="828376"/>
            <a:ext cx="5218978" cy="461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22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807404" y="160297"/>
            <a:ext cx="5604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Match the </a:t>
            </a:r>
            <a:r>
              <a:rPr lang="en-US" sz="2400" b="1" spc="-50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activities </a:t>
            </a:r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the pictures.</a:t>
            </a:r>
          </a:p>
        </p:txBody>
      </p:sp>
      <p:sp>
        <p:nvSpPr>
          <p:cNvPr id="7" name="Rectangle: Rounded Corners 34">
            <a:extLst>
              <a:ext uri="{FF2B5EF4-FFF2-40B4-BE49-F238E27FC236}">
                <a16:creationId xmlns:a16="http://schemas.microsoft.com/office/drawing/2014/main" id="{C5EF62D5-33B9-412B-ACD6-9ED72487B609}"/>
              </a:ext>
            </a:extLst>
          </p:cNvPr>
          <p:cNvSpPr/>
          <p:nvPr/>
        </p:nvSpPr>
        <p:spPr>
          <a:xfrm>
            <a:off x="0" y="24676"/>
            <a:ext cx="9144000" cy="105704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0F519CF-AC16-4268-81B2-D1F257DFEE79}"/>
              </a:ext>
            </a:extLst>
          </p:cNvPr>
          <p:cNvGrpSpPr/>
          <p:nvPr/>
        </p:nvGrpSpPr>
        <p:grpSpPr>
          <a:xfrm>
            <a:off x="219995" y="205965"/>
            <a:ext cx="2102050" cy="463898"/>
            <a:chOff x="219994" y="1172338"/>
            <a:chExt cx="2102050" cy="463898"/>
          </a:xfrm>
        </p:grpSpPr>
        <p:sp>
          <p:nvSpPr>
            <p:cNvPr id="9" name="TextBox 8"/>
            <p:cNvSpPr txBox="1"/>
            <p:nvPr/>
          </p:nvSpPr>
          <p:spPr>
            <a:xfrm>
              <a:off x="219994" y="1172338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a.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18177" y="1174571"/>
              <a:ext cx="18038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iron clothes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37B4218-002A-4E4F-8C0B-2AB340ACA3DF}"/>
              </a:ext>
            </a:extLst>
          </p:cNvPr>
          <p:cNvGrpSpPr/>
          <p:nvPr/>
        </p:nvGrpSpPr>
        <p:grpSpPr>
          <a:xfrm>
            <a:off x="219995" y="694734"/>
            <a:ext cx="2102050" cy="463898"/>
            <a:chOff x="219994" y="1661107"/>
            <a:chExt cx="2102050" cy="463898"/>
          </a:xfrm>
        </p:grpSpPr>
        <p:sp>
          <p:nvSpPr>
            <p:cNvPr id="12" name="TextBox 11"/>
            <p:cNvSpPr txBox="1"/>
            <p:nvPr/>
          </p:nvSpPr>
          <p:spPr>
            <a:xfrm>
              <a:off x="219994" y="166110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/>
                <a:t>b.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18177" y="1663340"/>
              <a:ext cx="18038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make meals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432FB39-8E37-4F3C-B315-7421468A315E}"/>
              </a:ext>
            </a:extLst>
          </p:cNvPr>
          <p:cNvGrpSpPr/>
          <p:nvPr/>
        </p:nvGrpSpPr>
        <p:grpSpPr>
          <a:xfrm>
            <a:off x="2471357" y="205965"/>
            <a:ext cx="2838396" cy="463898"/>
            <a:chOff x="2471356" y="1172338"/>
            <a:chExt cx="2838396" cy="463898"/>
          </a:xfrm>
        </p:grpSpPr>
        <p:sp>
          <p:nvSpPr>
            <p:cNvPr id="15" name="TextBox 14"/>
            <p:cNvSpPr txBox="1"/>
            <p:nvPr/>
          </p:nvSpPr>
          <p:spPr>
            <a:xfrm>
              <a:off x="2471356" y="1172338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/>
                <a:t>c.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69539" y="1174571"/>
              <a:ext cx="25402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move heavy things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96143F4-973C-43AB-99DD-B566DBECEF18}"/>
              </a:ext>
            </a:extLst>
          </p:cNvPr>
          <p:cNvGrpSpPr/>
          <p:nvPr/>
        </p:nvGrpSpPr>
        <p:grpSpPr>
          <a:xfrm>
            <a:off x="2471357" y="694734"/>
            <a:ext cx="2412368" cy="463898"/>
            <a:chOff x="2471356" y="1661107"/>
            <a:chExt cx="2412368" cy="463898"/>
          </a:xfrm>
        </p:grpSpPr>
        <p:sp>
          <p:nvSpPr>
            <p:cNvPr id="18" name="TextBox 17"/>
            <p:cNvSpPr txBox="1"/>
            <p:nvPr/>
          </p:nvSpPr>
          <p:spPr>
            <a:xfrm>
              <a:off x="2471356" y="166110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/>
                <a:t>d.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769539" y="1663340"/>
              <a:ext cx="21141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 do the dishes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F3E9E4B-F033-4081-9183-CFBEFDE4B09A}"/>
              </a:ext>
            </a:extLst>
          </p:cNvPr>
          <p:cNvGrpSpPr/>
          <p:nvPr/>
        </p:nvGrpSpPr>
        <p:grpSpPr>
          <a:xfrm>
            <a:off x="5549431" y="205965"/>
            <a:ext cx="3594569" cy="463898"/>
            <a:chOff x="5549430" y="1172338"/>
            <a:chExt cx="3594569" cy="463898"/>
          </a:xfrm>
        </p:grpSpPr>
        <p:sp>
          <p:nvSpPr>
            <p:cNvPr id="21" name="TextBox 20"/>
            <p:cNvSpPr txBox="1"/>
            <p:nvPr/>
          </p:nvSpPr>
          <p:spPr>
            <a:xfrm>
              <a:off x="5549430" y="1172338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/>
                <a:t>e.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878786" y="1174571"/>
              <a:ext cx="32652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repair a broken machine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1A497BF-CE2C-457B-B596-9F110004F8D0}"/>
              </a:ext>
            </a:extLst>
          </p:cNvPr>
          <p:cNvGrpSpPr/>
          <p:nvPr/>
        </p:nvGrpSpPr>
        <p:grpSpPr>
          <a:xfrm>
            <a:off x="5549431" y="694734"/>
            <a:ext cx="2453932" cy="463898"/>
            <a:chOff x="5549430" y="1661107"/>
            <a:chExt cx="2453932" cy="463898"/>
          </a:xfrm>
        </p:grpSpPr>
        <p:sp>
          <p:nvSpPr>
            <p:cNvPr id="24" name="TextBox 23"/>
            <p:cNvSpPr txBox="1"/>
            <p:nvPr/>
          </p:nvSpPr>
          <p:spPr>
            <a:xfrm>
              <a:off x="5549430" y="166110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/>
                <a:t>f.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89177" y="1663340"/>
              <a:ext cx="21141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put toys away</a:t>
              </a:r>
              <a:endParaRPr lang="en-US" sz="2400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21177AE-E0F3-41A0-A32D-B032929F393F}"/>
              </a:ext>
            </a:extLst>
          </p:cNvPr>
          <p:cNvGrpSpPr/>
          <p:nvPr/>
        </p:nvGrpSpPr>
        <p:grpSpPr>
          <a:xfrm>
            <a:off x="394163" y="1375026"/>
            <a:ext cx="1927882" cy="1947304"/>
            <a:chOff x="919446" y="2195153"/>
            <a:chExt cx="1872525" cy="2098256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690"/>
            <a:stretch/>
          </p:blipFill>
          <p:spPr>
            <a:xfrm>
              <a:off x="919446" y="2303755"/>
              <a:ext cx="1872525" cy="1989654"/>
            </a:xfrm>
            <a:prstGeom prst="ellips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28" name="Oval 27"/>
            <p:cNvSpPr/>
            <p:nvPr/>
          </p:nvSpPr>
          <p:spPr>
            <a:xfrm>
              <a:off x="1940544" y="2195153"/>
              <a:ext cx="365760" cy="36368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70C0"/>
                  </a:solidFill>
                </a:rPr>
                <a:t>1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E51B6DC-8568-481A-A533-7E94EC21B429}"/>
              </a:ext>
            </a:extLst>
          </p:cNvPr>
          <p:cNvGrpSpPr/>
          <p:nvPr/>
        </p:nvGrpSpPr>
        <p:grpSpPr>
          <a:xfrm>
            <a:off x="3018707" y="1317728"/>
            <a:ext cx="2300154" cy="1950119"/>
            <a:chOff x="2573620" y="2353028"/>
            <a:chExt cx="2587576" cy="2101289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3620" y="2403683"/>
              <a:ext cx="2587576" cy="2050634"/>
            </a:xfrm>
            <a:prstGeom prst="ellips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31" name="Oval 30"/>
            <p:cNvSpPr/>
            <p:nvPr/>
          </p:nvSpPr>
          <p:spPr>
            <a:xfrm>
              <a:off x="4178867" y="2353028"/>
              <a:ext cx="365760" cy="36368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0070C0"/>
                  </a:solidFill>
                </a:rPr>
                <a:t>2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4C9F5C-9E4A-40E3-8DF2-961A2F498240}"/>
              </a:ext>
            </a:extLst>
          </p:cNvPr>
          <p:cNvGrpSpPr/>
          <p:nvPr/>
        </p:nvGrpSpPr>
        <p:grpSpPr>
          <a:xfrm>
            <a:off x="6147859" y="1297610"/>
            <a:ext cx="2482291" cy="2086260"/>
            <a:chOff x="5117677" y="2439774"/>
            <a:chExt cx="2776146" cy="2247983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07"/>
            <a:stretch/>
          </p:blipFill>
          <p:spPr>
            <a:xfrm>
              <a:off x="5117677" y="2485325"/>
              <a:ext cx="2776146" cy="2202432"/>
            </a:xfrm>
            <a:prstGeom prst="ellipse">
              <a:avLst/>
            </a:prstGeom>
          </p:spPr>
        </p:pic>
        <p:sp>
          <p:nvSpPr>
            <p:cNvPr id="34" name="Oval 33"/>
            <p:cNvSpPr/>
            <p:nvPr/>
          </p:nvSpPr>
          <p:spPr>
            <a:xfrm>
              <a:off x="7000403" y="2439774"/>
              <a:ext cx="365760" cy="36368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70C0"/>
                  </a:solidFill>
                </a:rPr>
                <a:t>3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B92739D-F9E6-4CAE-A0D3-DD2A1B6A6BE9}"/>
              </a:ext>
            </a:extLst>
          </p:cNvPr>
          <p:cNvGrpSpPr/>
          <p:nvPr/>
        </p:nvGrpSpPr>
        <p:grpSpPr>
          <a:xfrm>
            <a:off x="179710" y="3954048"/>
            <a:ext cx="2181809" cy="1805198"/>
            <a:chOff x="518177" y="4235588"/>
            <a:chExt cx="2369904" cy="2182176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79"/>
            <a:stretch/>
          </p:blipFill>
          <p:spPr>
            <a:xfrm flipH="1">
              <a:off x="518177" y="4252002"/>
              <a:ext cx="2369904" cy="2165762"/>
            </a:xfrm>
            <a:prstGeom prst="ellips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37" name="Oval 36"/>
            <p:cNvSpPr/>
            <p:nvPr/>
          </p:nvSpPr>
          <p:spPr>
            <a:xfrm>
              <a:off x="2092520" y="4235588"/>
              <a:ext cx="365760" cy="36368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0070C0"/>
                  </a:solidFill>
                </a:rPr>
                <a:t>4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1202DEE-2BDC-4AD3-824C-F19214EBC62A}"/>
              </a:ext>
            </a:extLst>
          </p:cNvPr>
          <p:cNvGrpSpPr/>
          <p:nvPr/>
        </p:nvGrpSpPr>
        <p:grpSpPr>
          <a:xfrm>
            <a:off x="3385452" y="4055003"/>
            <a:ext cx="1773661" cy="1721683"/>
            <a:chOff x="2773188" y="4417429"/>
            <a:chExt cx="1926569" cy="2081221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64" b="18590"/>
            <a:stretch/>
          </p:blipFill>
          <p:spPr>
            <a:xfrm>
              <a:off x="2773188" y="4417429"/>
              <a:ext cx="1926569" cy="2081221"/>
            </a:xfrm>
            <a:prstGeom prst="ellips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40" name="Oval 39"/>
            <p:cNvSpPr/>
            <p:nvPr/>
          </p:nvSpPr>
          <p:spPr>
            <a:xfrm>
              <a:off x="4178028" y="4673063"/>
              <a:ext cx="365760" cy="36368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70C0"/>
                  </a:solidFill>
                </a:rPr>
                <a:t>5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387148C-59AF-435B-BB3A-B937FDA04FC3}"/>
              </a:ext>
            </a:extLst>
          </p:cNvPr>
          <p:cNvGrpSpPr/>
          <p:nvPr/>
        </p:nvGrpSpPr>
        <p:grpSpPr>
          <a:xfrm>
            <a:off x="6147860" y="4135890"/>
            <a:ext cx="2650658" cy="1587857"/>
            <a:chOff x="4304110" y="4498316"/>
            <a:chExt cx="2879173" cy="1919448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4110" y="4498316"/>
              <a:ext cx="2879173" cy="1919448"/>
            </a:xfrm>
            <a:prstGeom prst="ellips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43" name="Oval 42"/>
            <p:cNvSpPr/>
            <p:nvPr/>
          </p:nvSpPr>
          <p:spPr>
            <a:xfrm>
              <a:off x="6771888" y="4818992"/>
              <a:ext cx="365760" cy="36368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0070C0"/>
                  </a:solidFill>
                </a:rPr>
                <a:t>6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82B3304-568A-4466-ACBE-BF1BD763A2E3}"/>
              </a:ext>
            </a:extLst>
          </p:cNvPr>
          <p:cNvGrpSpPr/>
          <p:nvPr/>
        </p:nvGrpSpPr>
        <p:grpSpPr>
          <a:xfrm>
            <a:off x="219995" y="5692736"/>
            <a:ext cx="2412368" cy="463898"/>
            <a:chOff x="2471356" y="1661107"/>
            <a:chExt cx="2412368" cy="463898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DF04952-55A5-4369-A98C-F6EAB9153B8A}"/>
                </a:ext>
              </a:extLst>
            </p:cNvPr>
            <p:cNvSpPr txBox="1"/>
            <p:nvPr/>
          </p:nvSpPr>
          <p:spPr>
            <a:xfrm>
              <a:off x="2471356" y="166110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FF0000"/>
                  </a:solidFill>
                </a:rPr>
                <a:t>d.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8305DED-0671-4CD5-81A4-70F84952743B}"/>
                </a:ext>
              </a:extLst>
            </p:cNvPr>
            <p:cNvSpPr txBox="1"/>
            <p:nvPr/>
          </p:nvSpPr>
          <p:spPr>
            <a:xfrm>
              <a:off x="2769539" y="1663340"/>
              <a:ext cx="21141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 do the dishes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841F39E-EFD3-4C96-830D-524626454546}"/>
              </a:ext>
            </a:extLst>
          </p:cNvPr>
          <p:cNvGrpSpPr/>
          <p:nvPr/>
        </p:nvGrpSpPr>
        <p:grpSpPr>
          <a:xfrm>
            <a:off x="5591523" y="3359084"/>
            <a:ext cx="3580055" cy="473946"/>
            <a:chOff x="5549430" y="1160057"/>
            <a:chExt cx="3580055" cy="473946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D2F2D08-91C6-48F7-969A-8F42E5D2D53A}"/>
                </a:ext>
              </a:extLst>
            </p:cNvPr>
            <p:cNvSpPr txBox="1"/>
            <p:nvPr/>
          </p:nvSpPr>
          <p:spPr>
            <a:xfrm>
              <a:off x="5549430" y="1172338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FF0000"/>
                  </a:solidFill>
                </a:rPr>
                <a:t>e.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0A22ACD-15EF-4001-ACE1-9473F2CC3CB9}"/>
                </a:ext>
              </a:extLst>
            </p:cNvPr>
            <p:cNvSpPr txBox="1"/>
            <p:nvPr/>
          </p:nvSpPr>
          <p:spPr>
            <a:xfrm>
              <a:off x="5864272" y="1160057"/>
              <a:ext cx="32652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repair a broken machine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11233C7-CD3E-4D92-B545-B0B48E67BADB}"/>
              </a:ext>
            </a:extLst>
          </p:cNvPr>
          <p:cNvGrpSpPr/>
          <p:nvPr/>
        </p:nvGrpSpPr>
        <p:grpSpPr>
          <a:xfrm>
            <a:off x="6621241" y="5623284"/>
            <a:ext cx="2102050" cy="463898"/>
            <a:chOff x="219994" y="1172338"/>
            <a:chExt cx="2102050" cy="463898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E07697B-2E27-4AEF-9B87-C99080B6EE7A}"/>
                </a:ext>
              </a:extLst>
            </p:cNvPr>
            <p:cNvSpPr txBox="1"/>
            <p:nvPr/>
          </p:nvSpPr>
          <p:spPr>
            <a:xfrm>
              <a:off x="219994" y="1172338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FF0000"/>
                  </a:solidFill>
                </a:rPr>
                <a:t>a.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05C9775-30E9-40A9-A5B2-54E9BE1B7B73}"/>
                </a:ext>
              </a:extLst>
            </p:cNvPr>
            <p:cNvSpPr txBox="1"/>
            <p:nvPr/>
          </p:nvSpPr>
          <p:spPr>
            <a:xfrm>
              <a:off x="518177" y="1174571"/>
              <a:ext cx="18038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iron clothes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1DECBFD-963B-4DE8-BC6E-FAE602785C90}"/>
              </a:ext>
            </a:extLst>
          </p:cNvPr>
          <p:cNvGrpSpPr/>
          <p:nvPr/>
        </p:nvGrpSpPr>
        <p:grpSpPr>
          <a:xfrm>
            <a:off x="103883" y="3336423"/>
            <a:ext cx="2102050" cy="463898"/>
            <a:chOff x="219994" y="1661107"/>
            <a:chExt cx="2102050" cy="463898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FC8B5A7-E711-47F3-B9E0-D23A63B69A98}"/>
                </a:ext>
              </a:extLst>
            </p:cNvPr>
            <p:cNvSpPr txBox="1"/>
            <p:nvPr/>
          </p:nvSpPr>
          <p:spPr>
            <a:xfrm>
              <a:off x="219994" y="166110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FF0000"/>
                  </a:solidFill>
                </a:rPr>
                <a:t>b.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7AF2AD2-D7F1-4D5D-977A-9EC21B0A55AB}"/>
                </a:ext>
              </a:extLst>
            </p:cNvPr>
            <p:cNvSpPr txBox="1"/>
            <p:nvPr/>
          </p:nvSpPr>
          <p:spPr>
            <a:xfrm>
              <a:off x="518177" y="1663340"/>
              <a:ext cx="18038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make meals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7481FCB-5A10-46BA-9990-8AD3C0AD170D}"/>
              </a:ext>
            </a:extLst>
          </p:cNvPr>
          <p:cNvGrpSpPr/>
          <p:nvPr/>
        </p:nvGrpSpPr>
        <p:grpSpPr>
          <a:xfrm>
            <a:off x="3183086" y="5680947"/>
            <a:ext cx="2453932" cy="463898"/>
            <a:chOff x="5549430" y="1661107"/>
            <a:chExt cx="2453932" cy="463898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616ED39A-45B0-4A2F-BDBE-660D7AD1E47E}"/>
                </a:ext>
              </a:extLst>
            </p:cNvPr>
            <p:cNvSpPr txBox="1"/>
            <p:nvPr/>
          </p:nvSpPr>
          <p:spPr>
            <a:xfrm>
              <a:off x="5549430" y="166110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FF0000"/>
                  </a:solidFill>
                </a:rPr>
                <a:t>f.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ABC5070-6105-4156-B5F9-EB39E854F7A0}"/>
                </a:ext>
              </a:extLst>
            </p:cNvPr>
            <p:cNvSpPr txBox="1"/>
            <p:nvPr/>
          </p:nvSpPr>
          <p:spPr>
            <a:xfrm>
              <a:off x="5889177" y="1663340"/>
              <a:ext cx="21141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put toys away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2D1D17E-1BEE-4D4C-8A5C-D8F29431DA44}"/>
              </a:ext>
            </a:extLst>
          </p:cNvPr>
          <p:cNvGrpSpPr/>
          <p:nvPr/>
        </p:nvGrpSpPr>
        <p:grpSpPr>
          <a:xfrm>
            <a:off x="2680557" y="3301114"/>
            <a:ext cx="3138723" cy="463898"/>
            <a:chOff x="2398786" y="1172338"/>
            <a:chExt cx="3138723" cy="463898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A4C0C5C-A5CD-4CEB-8428-4015A0CE24DB}"/>
                </a:ext>
              </a:extLst>
            </p:cNvPr>
            <p:cNvSpPr txBox="1"/>
            <p:nvPr/>
          </p:nvSpPr>
          <p:spPr>
            <a:xfrm>
              <a:off x="2398786" y="1172338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c.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8BA2B63-0694-4C15-807C-376DD9D6C0C2}"/>
                </a:ext>
              </a:extLst>
            </p:cNvPr>
            <p:cNvSpPr txBox="1"/>
            <p:nvPr/>
          </p:nvSpPr>
          <p:spPr>
            <a:xfrm>
              <a:off x="2722422" y="1174571"/>
              <a:ext cx="28150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move heavy things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022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0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4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70163"/>
            <a:ext cx="587409" cy="55384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807403" y="606025"/>
            <a:ext cx="8044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groups. A student mimes one of the activities in </a:t>
            </a:r>
            <a:r>
              <a:rPr lang="en-US" sz="2400" b="1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and the others try to guess. Then swap.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3698" y="2190394"/>
            <a:ext cx="547600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b="1" i="1" dirty="0"/>
              <a:t>A:  </a:t>
            </a:r>
            <a:r>
              <a:rPr lang="en-US" sz="2600" dirty="0"/>
              <a:t>What am I doing?</a:t>
            </a:r>
          </a:p>
          <a:p>
            <a:pPr>
              <a:lnSpc>
                <a:spcPct val="200000"/>
              </a:lnSpc>
            </a:pPr>
            <a:r>
              <a:rPr lang="en-US" sz="2600" b="1" i="1" dirty="0"/>
              <a:t>B:  </a:t>
            </a:r>
            <a:r>
              <a:rPr lang="en-US" sz="2600" dirty="0"/>
              <a:t>You’re doing the dishes.</a:t>
            </a:r>
          </a:p>
          <a:p>
            <a:pPr>
              <a:lnSpc>
                <a:spcPct val="200000"/>
              </a:lnSpc>
            </a:pPr>
            <a:r>
              <a:rPr lang="en-US" sz="2600" b="1" i="1" dirty="0"/>
              <a:t>A:  </a:t>
            </a:r>
            <a:r>
              <a:rPr lang="en-US" sz="2600" dirty="0"/>
              <a:t>Yes, that’s right. / No, try again.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03" y="161195"/>
            <a:ext cx="1331768" cy="3892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66342" y="100863"/>
            <a:ext cx="13317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Miming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807403" y="1475493"/>
            <a:ext cx="1549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Example: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450" y="1437022"/>
            <a:ext cx="2225380" cy="4960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831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-138112"/>
            <a:ext cx="9525000" cy="714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32428" y="2286000"/>
            <a:ext cx="79338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 smtClean="0"/>
              <a:t>-  </a:t>
            </a:r>
            <a:r>
              <a:rPr lang="en-US" sz="3600" dirty="0" smtClean="0"/>
              <a:t>Learn all </a:t>
            </a:r>
            <a:r>
              <a:rPr lang="en-US" sz="3600" dirty="0"/>
              <a:t>the </a:t>
            </a:r>
            <a:r>
              <a:rPr lang="en-US" sz="3600"/>
              <a:t>new </a:t>
            </a:r>
            <a:r>
              <a:rPr lang="en-US" sz="3600" smtClean="0"/>
              <a:t>words.</a:t>
            </a:r>
            <a:endParaRPr lang="en-US" sz="3600" dirty="0"/>
          </a:p>
          <a:p>
            <a:r>
              <a:rPr lang="en-US" sz="3600" dirty="0"/>
              <a:t>- </a:t>
            </a:r>
            <a:r>
              <a:rPr lang="en-US" sz="3600" dirty="0" smtClean="0"/>
              <a:t> Read </a:t>
            </a:r>
            <a:r>
              <a:rPr lang="en-US" sz="3600" dirty="0"/>
              <a:t>the dialogue again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1524000" y="381002"/>
            <a:ext cx="5943600" cy="1015651"/>
          </a:xfrm>
          <a:prstGeom prst="rect">
            <a:avLst/>
          </a:prstGeom>
          <a:noFill/>
        </p:spPr>
        <p:txBody>
          <a:bodyPr lIns="91427" tIns="45714" rIns="91427" bIns="45714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0" cap="all" spc="0" normalizeH="0" baseline="0" noProof="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</a:rPr>
              <a:t> </a:t>
            </a:r>
            <a:r>
              <a:rPr kumimoji="0" lang="en-US" sz="6000" b="1" i="0" u="none" strike="noStrike" kern="0" cap="all" spc="0" normalizeH="0" baseline="0" noProof="0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</a:rPr>
              <a:t>homework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016" y="4067032"/>
            <a:ext cx="3437567" cy="2613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770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81344" y="43043"/>
            <a:ext cx="7098199" cy="10156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6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sz="6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12. ROBOTS</a:t>
            </a:r>
            <a:endParaRPr lang="en-US" sz="6000" b="1" dirty="0">
              <a:ln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491445" y="1190172"/>
            <a:ext cx="8436880" cy="7808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BahamasB" pitchFamily="34" charset="0"/>
              </a:rPr>
              <a:t>Lesson 1: GETTING STARTED </a:t>
            </a:r>
          </a:p>
        </p:txBody>
      </p: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172" y="2162629"/>
            <a:ext cx="5515428" cy="4484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465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1439" y="737542"/>
            <a:ext cx="52251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/>
                <a:ea typeface="Calibri"/>
                <a:cs typeface="Times New Roman"/>
              </a:rPr>
              <a:t>- robot  (n)  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ˈ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rəʊbɒt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/:</a:t>
            </a:r>
            <a:endParaRPr lang="en-US" sz="2400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/>
                <a:ea typeface="Calibri"/>
                <a:cs typeface="Times New Roman"/>
              </a:rPr>
              <a:t>- do the dishes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(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vph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  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 </a:t>
            </a:r>
            <a:r>
              <a:rPr lang="en-US" sz="24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dɪʃiz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/:</a:t>
            </a:r>
            <a:endParaRPr lang="en-US" sz="2400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/>
                <a:ea typeface="Calibri"/>
                <a:cs typeface="Times New Roman"/>
              </a:rPr>
              <a:t>- iron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(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v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en-US" sz="28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/ˈ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aɪən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/:</a:t>
            </a:r>
            <a:endParaRPr lang="en-US" sz="2800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/>
                <a:ea typeface="Calibri"/>
                <a:cs typeface="Times New Roman"/>
              </a:rPr>
              <a:t>- useful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(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adj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en-US" sz="28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/ˈ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juːsfl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/:</a:t>
            </a:r>
            <a:endParaRPr lang="en-US" sz="2800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/>
                <a:ea typeface="Calibri"/>
                <a:cs typeface="Times New Roman"/>
              </a:rPr>
              <a:t>- put 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sth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 away (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vph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en-US" sz="28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pʊt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əˈweɪ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/:</a:t>
            </a:r>
            <a:endParaRPr lang="en-US" sz="2800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/>
                <a:ea typeface="Calibri"/>
                <a:cs typeface="Times New Roman"/>
              </a:rPr>
              <a:t>- repair (v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 </a:t>
            </a:r>
            <a:r>
              <a:rPr lang="en-US" sz="2400" dirty="0" smtClean="0">
                <a:latin typeface="Times New Roman"/>
                <a:ea typeface="Calibri"/>
                <a:cs typeface="Times New Roman"/>
              </a:rPr>
              <a:t>/</a:t>
            </a:r>
            <a:r>
              <a:rPr lang="en-US" sz="24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rɪ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ˈpeə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(r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)/:</a:t>
            </a:r>
            <a:endParaRPr lang="en-US" sz="2800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/>
                <a:ea typeface="Calibri"/>
                <a:cs typeface="Times New Roman"/>
              </a:rPr>
              <a:t>- broken (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adj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en-US" sz="28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/ˈ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brəʊkən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/: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2800" dirty="0">
              <a:ea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0285" y="54040"/>
            <a:ext cx="2989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FB7BD"/>
                </a:solidFill>
              </a:rPr>
              <a:t>* </a:t>
            </a:r>
            <a:r>
              <a:rPr lang="vi-VN" sz="2800" b="1" dirty="0">
                <a:solidFill>
                  <a:srgbClr val="0FB7BD"/>
                </a:solidFill>
              </a:rPr>
              <a:t>Vocabulary</a:t>
            </a:r>
            <a:endParaRPr lang="en-US" sz="2800" dirty="0">
              <a:solidFill>
                <a:srgbClr val="0FB7BD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F47EA6-AEA1-4590-8CE8-9E7F6F8C037C}"/>
              </a:ext>
            </a:extLst>
          </p:cNvPr>
          <p:cNvSpPr txBox="1"/>
          <p:nvPr/>
        </p:nvSpPr>
        <p:spPr>
          <a:xfrm>
            <a:off x="4924022" y="697056"/>
            <a:ext cx="3292145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</a:t>
            </a:r>
            <a:r>
              <a:rPr lang="en-US" sz="2800" dirty="0" err="1" smtClean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gười</a:t>
            </a:r>
            <a:r>
              <a:rPr lang="en-US" sz="2800" dirty="0" smtClean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máy</a:t>
            </a:r>
            <a:endParaRPr lang="en-US" sz="2800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rửa</a:t>
            </a:r>
            <a:r>
              <a:rPr lang="en-US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bát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đĩa</a:t>
            </a:r>
            <a:endParaRPr lang="en-US" sz="28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l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à</a:t>
            </a:r>
            <a:r>
              <a:rPr lang="en-US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phẳng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(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quần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áo</a:t>
            </a:r>
            <a:r>
              <a:rPr lang="en-US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)</a:t>
            </a:r>
            <a:endParaRPr lang="en-US" sz="28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ó</a:t>
            </a:r>
            <a:r>
              <a:rPr lang="en-US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ích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hữu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dụng</a:t>
            </a:r>
            <a:endParaRPr lang="en-US" sz="28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ất</a:t>
            </a:r>
            <a:r>
              <a:rPr lang="en-US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đi</a:t>
            </a:r>
            <a:endParaRPr lang="en-US" sz="28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s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ửa</a:t>
            </a:r>
            <a:r>
              <a:rPr lang="en-US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chữa</a:t>
            </a:r>
            <a:endParaRPr lang="en-US" sz="28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vỡ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nát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hỏng</a:t>
            </a:r>
            <a:endParaRPr lang="en-US" sz="28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11" y="83851"/>
            <a:ext cx="3106056" cy="342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564" y="315650"/>
            <a:ext cx="2613367" cy="2430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202" y="220570"/>
            <a:ext cx="4633913" cy="262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022" y="2087011"/>
            <a:ext cx="4084637" cy="272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971" y="172540"/>
            <a:ext cx="3614737" cy="361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942" y="3066758"/>
            <a:ext cx="4529137" cy="32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777" y="83851"/>
            <a:ext cx="2922302" cy="3117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ROBO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0" y="1056739"/>
            <a:ext cx="304800" cy="304800"/>
          </a:xfrm>
          <a:prstGeom prst="rect">
            <a:avLst/>
          </a:prstGeom>
        </p:spPr>
      </p:pic>
      <p:pic>
        <p:nvPicPr>
          <p:cNvPr id="3" name="DO THE DISHES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22754" y="1642510"/>
            <a:ext cx="350308" cy="350308"/>
          </a:xfrm>
          <a:prstGeom prst="rect">
            <a:avLst/>
          </a:prstGeom>
        </p:spPr>
      </p:pic>
      <p:pic>
        <p:nvPicPr>
          <p:cNvPr id="6" name="IRON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52426" y="2235200"/>
            <a:ext cx="409652" cy="409652"/>
          </a:xfrm>
          <a:prstGeom prst="rect">
            <a:avLst/>
          </a:prstGeom>
        </p:spPr>
      </p:pic>
      <p:pic>
        <p:nvPicPr>
          <p:cNvPr id="7" name="USEFUL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8858" y="2875828"/>
            <a:ext cx="395755" cy="395755"/>
          </a:xfrm>
          <a:prstGeom prst="rect">
            <a:avLst/>
          </a:prstGeom>
        </p:spPr>
      </p:pic>
      <p:pic>
        <p:nvPicPr>
          <p:cNvPr id="9" name="PUT ST AWAY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0" y="3605206"/>
            <a:ext cx="486872" cy="486872"/>
          </a:xfrm>
          <a:prstGeom prst="rect">
            <a:avLst/>
          </a:prstGeom>
        </p:spPr>
      </p:pic>
      <p:pic>
        <p:nvPicPr>
          <p:cNvPr id="10" name="BROKEN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5518" y="4835784"/>
            <a:ext cx="395836" cy="395836"/>
          </a:xfrm>
          <a:prstGeom prst="rect">
            <a:avLst/>
          </a:prstGeom>
        </p:spPr>
      </p:pic>
      <p:pic>
        <p:nvPicPr>
          <p:cNvPr id="11" name="REPAIR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 flipV="1">
            <a:off x="7784" y="4326936"/>
            <a:ext cx="381858" cy="35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75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12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125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25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12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2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50"/>
                            </p:stCondLst>
                            <p:childTnLst>
                              <p:par>
                                <p:cTn id="8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7" dur="1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125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25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25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1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9" dur="12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4" dur="125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250"/>
                            </p:stCondLst>
                            <p:childTnLst>
                              <p:par>
                                <p:cTn id="13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1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12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8" dur="1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4" dur="6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0" dur="8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6" dur="4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2" dur="5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8" dur="118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4" dur="58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0" dur="71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0285" y="729398"/>
            <a:ext cx="52251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/>
                <a:ea typeface="Calibri"/>
                <a:cs typeface="Times New Roman"/>
              </a:rPr>
              <a:t>- robot  (n)  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ˈ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rəʊbɒt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/:</a:t>
            </a:r>
            <a:endParaRPr lang="en-US" sz="2400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/>
                <a:ea typeface="Calibri"/>
                <a:cs typeface="Times New Roman"/>
              </a:rPr>
              <a:t>- do the dishes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(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vph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  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 </a:t>
            </a:r>
            <a:r>
              <a:rPr lang="en-US" sz="24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dɪʃiz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/:</a:t>
            </a:r>
            <a:endParaRPr lang="en-US" sz="2400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/>
                <a:ea typeface="Calibri"/>
                <a:cs typeface="Times New Roman"/>
              </a:rPr>
              <a:t>- iron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(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v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en-US" sz="28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/ˈ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aɪən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/:</a:t>
            </a:r>
            <a:endParaRPr lang="en-US" sz="2800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/>
                <a:ea typeface="Calibri"/>
                <a:cs typeface="Times New Roman"/>
              </a:rPr>
              <a:t>- useful 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 (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adj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en-US" sz="28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/ˈ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juːsfl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/:</a:t>
            </a:r>
            <a:endParaRPr lang="en-US" sz="2800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/>
                <a:ea typeface="Calibri"/>
                <a:cs typeface="Times New Roman"/>
              </a:rPr>
              <a:t>- put 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sth</a:t>
            </a:r>
            <a:r>
              <a:rPr lang="en-US" sz="2800" dirty="0">
                <a:latin typeface="Times New Roman"/>
                <a:ea typeface="Calibri"/>
                <a:cs typeface="Times New Roman"/>
              </a:rPr>
              <a:t> away (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vph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en-US" sz="28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pʊt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əˈweɪ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/:</a:t>
            </a:r>
            <a:endParaRPr lang="en-US" sz="2800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/>
                <a:ea typeface="Calibri"/>
                <a:cs typeface="Times New Roman"/>
              </a:rPr>
              <a:t>- repair (v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 </a:t>
            </a:r>
            <a:r>
              <a:rPr lang="en-US" sz="2400" dirty="0" smtClean="0">
                <a:latin typeface="Times New Roman"/>
                <a:ea typeface="Calibri"/>
                <a:cs typeface="Times New Roman"/>
              </a:rPr>
              <a:t>/</a:t>
            </a:r>
            <a:r>
              <a:rPr lang="en-US" sz="24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rɪ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ˈpeə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(r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)/:</a:t>
            </a:r>
            <a:endParaRPr lang="en-US" sz="2800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/>
                <a:ea typeface="Calibri"/>
                <a:cs typeface="Times New Roman"/>
              </a:rPr>
              <a:t>- broken (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adj</a:t>
            </a:r>
            <a:r>
              <a:rPr lang="en-US" sz="2800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en-US" sz="28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/ˈ</a:t>
            </a:r>
            <a:r>
              <a:rPr lang="en-US" sz="2400" dirty="0" err="1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brəʊkən</a:t>
            </a:r>
            <a:r>
              <a:rPr lang="en-US" sz="24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 pitchFamily="18" charset="0"/>
                <a:ea typeface="Calibri"/>
                <a:cs typeface="Times New Roman" pitchFamily="18" charset="0"/>
              </a:rPr>
              <a:t>/: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2800" dirty="0">
              <a:ea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0284" y="-33046"/>
            <a:ext cx="4020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.VnBahamasB" pitchFamily="34" charset="0"/>
              </a:rPr>
              <a:t>* </a:t>
            </a:r>
            <a:r>
              <a:rPr lang="en-US" sz="2800" b="1" dirty="0" smtClean="0">
                <a:solidFill>
                  <a:srgbClr val="FF0000"/>
                </a:solidFill>
                <a:latin typeface=".VnBahamasB" pitchFamily="34" charset="0"/>
              </a:rPr>
              <a:t>Checking  </a:t>
            </a:r>
            <a:r>
              <a:rPr lang="en-GB" sz="2800" b="1" dirty="0" smtClean="0">
                <a:solidFill>
                  <a:srgbClr val="FF0000"/>
                </a:solidFill>
                <a:latin typeface=".VnBahamasB" pitchFamily="34" charset="0"/>
              </a:rPr>
              <a:t>vocabulary</a:t>
            </a:r>
            <a:endParaRPr lang="en-US" sz="2800" dirty="0">
              <a:solidFill>
                <a:srgbClr val="FF0000"/>
              </a:solidFill>
              <a:latin typeface=".VnBahamasB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F47EA6-AEA1-4590-8CE8-9E7F6F8C037C}"/>
              </a:ext>
            </a:extLst>
          </p:cNvPr>
          <p:cNvSpPr txBox="1"/>
          <p:nvPr/>
        </p:nvSpPr>
        <p:spPr>
          <a:xfrm>
            <a:off x="4924022" y="697056"/>
            <a:ext cx="3292145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</a:t>
            </a:r>
            <a:r>
              <a:rPr lang="en-US" sz="2800" dirty="0" err="1" smtClean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gười</a:t>
            </a:r>
            <a:r>
              <a:rPr lang="en-US" sz="2800" dirty="0" smtClean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máy</a:t>
            </a:r>
            <a:endParaRPr lang="en-US" sz="2800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rửa</a:t>
            </a:r>
            <a:r>
              <a:rPr lang="en-US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bát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đĩa</a:t>
            </a:r>
            <a:endParaRPr lang="en-US" sz="28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l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à</a:t>
            </a:r>
            <a:r>
              <a:rPr lang="en-US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phẳng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(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quần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áo</a:t>
            </a:r>
            <a:r>
              <a:rPr lang="en-US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)</a:t>
            </a:r>
            <a:endParaRPr lang="en-US" sz="28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ó</a:t>
            </a:r>
            <a:r>
              <a:rPr lang="en-US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ích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hữu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dụng</a:t>
            </a:r>
            <a:endParaRPr lang="en-US" sz="28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ất</a:t>
            </a:r>
            <a:r>
              <a:rPr lang="en-US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đi</a:t>
            </a:r>
            <a:endParaRPr lang="en-US" sz="28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s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ửa</a:t>
            </a:r>
            <a:r>
              <a:rPr lang="en-US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chữa</a:t>
            </a:r>
            <a:endParaRPr lang="en-US" sz="28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vỡ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nát</a:t>
            </a:r>
            <a:r>
              <a:rPr lang="en-US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hỏng</a:t>
            </a:r>
            <a:endParaRPr lang="en-US" sz="28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56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1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171" y="1354581"/>
            <a:ext cx="4732717" cy="34259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74839"/>
            <a:ext cx="627229" cy="68150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7" name="TextBox 6"/>
          <p:cNvSpPr txBox="1"/>
          <p:nvPr/>
        </p:nvSpPr>
        <p:spPr>
          <a:xfrm>
            <a:off x="913486" y="170286"/>
            <a:ext cx="305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41575" y="693506"/>
            <a:ext cx="7060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48DA4"/>
                </a:solidFill>
              </a:rPr>
              <a:t>At an International Robot Show</a:t>
            </a:r>
          </a:p>
        </p:txBody>
      </p:sp>
      <p:pic>
        <p:nvPicPr>
          <p:cNvPr id="9" name="B2_37">
            <a:hlinkClick r:id="" action="ppaction://media"/>
            <a:extLst>
              <a:ext uri="{FF2B5EF4-FFF2-40B4-BE49-F238E27FC236}">
                <a16:creationId xmlns:a16="http://schemas.microsoft.com/office/drawing/2014/main" id="{2E63BCFD-EA88-4308-9C6C-2D31899E1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73286" y="206143"/>
            <a:ext cx="487363" cy="487363"/>
          </a:xfrm>
          <a:prstGeom prst="rect">
            <a:avLst/>
          </a:prstGeom>
        </p:spPr>
      </p:pic>
      <p:sp>
        <p:nvSpPr>
          <p:cNvPr id="10" name="Google Shape;1088;p15">
            <a:extLst>
              <a:ext uri="{FF2B5EF4-FFF2-40B4-BE49-F238E27FC236}">
                <a16:creationId xmlns:a16="http://schemas.microsoft.com/office/drawing/2014/main" id="{220F0822-8B38-4BC3-99E5-0830317636F0}"/>
              </a:ext>
            </a:extLst>
          </p:cNvPr>
          <p:cNvSpPr txBox="1">
            <a:spLocks/>
          </p:cNvSpPr>
          <p:nvPr/>
        </p:nvSpPr>
        <p:spPr>
          <a:xfrm>
            <a:off x="88197" y="1401392"/>
            <a:ext cx="5424939" cy="49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9pPr>
          </a:lstStyle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Who are they in the picture?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Google Shape;1088;p15">
            <a:extLst>
              <a:ext uri="{FF2B5EF4-FFF2-40B4-BE49-F238E27FC236}">
                <a16:creationId xmlns:a16="http://schemas.microsoft.com/office/drawing/2014/main" id="{70A1CDF8-688E-42A2-A573-0F8DD8DD973A}"/>
              </a:ext>
            </a:extLst>
          </p:cNvPr>
          <p:cNvSpPr txBox="1">
            <a:spLocks/>
          </p:cNvSpPr>
          <p:nvPr/>
        </p:nvSpPr>
        <p:spPr>
          <a:xfrm>
            <a:off x="77911" y="3638251"/>
            <a:ext cx="5424939" cy="49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9pPr>
          </a:lstStyle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What types of robot do you know?</a:t>
            </a:r>
          </a:p>
        </p:txBody>
      </p:sp>
      <p:sp>
        <p:nvSpPr>
          <p:cNvPr id="12" name="Google Shape;1088;p15">
            <a:extLst>
              <a:ext uri="{FF2B5EF4-FFF2-40B4-BE49-F238E27FC236}">
                <a16:creationId xmlns:a16="http://schemas.microsoft.com/office/drawing/2014/main" id="{F5083E2B-25DA-482F-B76B-88E0F3ADF592}"/>
              </a:ext>
            </a:extLst>
          </p:cNvPr>
          <p:cNvSpPr txBox="1">
            <a:spLocks/>
          </p:cNvSpPr>
          <p:nvPr/>
        </p:nvSpPr>
        <p:spPr>
          <a:xfrm>
            <a:off x="-17627" y="3144495"/>
            <a:ext cx="5424939" cy="49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9pPr>
          </a:lstStyle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 in a robot show.</a:t>
            </a:r>
          </a:p>
        </p:txBody>
      </p:sp>
      <p:sp>
        <p:nvSpPr>
          <p:cNvPr id="13" name="Google Shape;1088;p15">
            <a:extLst>
              <a:ext uri="{FF2B5EF4-FFF2-40B4-BE49-F238E27FC236}">
                <a16:creationId xmlns:a16="http://schemas.microsoft.com/office/drawing/2014/main" id="{C0E20601-B290-4554-973E-39A60E31CBA7}"/>
              </a:ext>
            </a:extLst>
          </p:cNvPr>
          <p:cNvSpPr txBox="1">
            <a:spLocks/>
          </p:cNvSpPr>
          <p:nvPr/>
        </p:nvSpPr>
        <p:spPr>
          <a:xfrm>
            <a:off x="46947" y="4185194"/>
            <a:ext cx="5424939" cy="49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9pPr>
          </a:lstStyle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Doctor robot, teacher robot, worker robot, home robot, space robot</a:t>
            </a:r>
          </a:p>
        </p:txBody>
      </p:sp>
      <p:sp>
        <p:nvSpPr>
          <p:cNvPr id="14" name="Google Shape;1088;p15">
            <a:extLst>
              <a:ext uri="{FF2B5EF4-FFF2-40B4-BE49-F238E27FC236}">
                <a16:creationId xmlns:a16="http://schemas.microsoft.com/office/drawing/2014/main" id="{220F0822-8B38-4BC3-99E5-0830317636F0}"/>
              </a:ext>
            </a:extLst>
          </p:cNvPr>
          <p:cNvSpPr txBox="1">
            <a:spLocks/>
          </p:cNvSpPr>
          <p:nvPr/>
        </p:nvSpPr>
        <p:spPr>
          <a:xfrm>
            <a:off x="77910" y="2737963"/>
            <a:ext cx="5424939" cy="49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9pPr>
          </a:lstStyle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Where are they?</a:t>
            </a:r>
          </a:p>
        </p:txBody>
      </p:sp>
      <p:sp>
        <p:nvSpPr>
          <p:cNvPr id="15" name="Google Shape;1088;p15">
            <a:extLst>
              <a:ext uri="{FF2B5EF4-FFF2-40B4-BE49-F238E27FC236}">
                <a16:creationId xmlns:a16="http://schemas.microsoft.com/office/drawing/2014/main" id="{F5083E2B-25DA-482F-B76B-88E0F3ADF592}"/>
              </a:ext>
            </a:extLst>
          </p:cNvPr>
          <p:cNvSpPr txBox="1">
            <a:spLocks/>
          </p:cNvSpPr>
          <p:nvPr/>
        </p:nvSpPr>
        <p:spPr>
          <a:xfrm>
            <a:off x="134773" y="1892874"/>
            <a:ext cx="6820209" cy="49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anchers"/>
              <a:buNone/>
              <a:defRPr sz="3700" b="0" i="0" u="none" strike="noStrike" cap="none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9pPr>
          </a:lstStyle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Nick,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and </a:t>
            </a:r>
          </a:p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Adams.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07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71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2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04457" y="457638"/>
            <a:ext cx="8576685" cy="596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400" b="1" i="1" dirty="0"/>
              <a:t>Nick: </a:t>
            </a:r>
            <a:r>
              <a:rPr lang="en-US" sz="2400" dirty="0"/>
              <a:t>Dr Adams! Can you tell us about the robots in the show, please?</a:t>
            </a:r>
          </a:p>
          <a:p>
            <a:pPr>
              <a:lnSpc>
                <a:spcPct val="114000"/>
              </a:lnSpc>
            </a:pPr>
            <a:r>
              <a:rPr lang="en-US" sz="2400" b="1" i="1" dirty="0"/>
              <a:t>Dr Adams: </a:t>
            </a:r>
            <a:r>
              <a:rPr lang="en-US" sz="2400" dirty="0"/>
              <a:t>Sure. This is H8, a home robot. It can do the dishes, iron clothes, put toys away …</a:t>
            </a:r>
          </a:p>
          <a:p>
            <a:pPr>
              <a:lnSpc>
                <a:spcPct val="114000"/>
              </a:lnSpc>
            </a:pPr>
            <a:r>
              <a:rPr lang="en-US" sz="2400" b="1" i="1" dirty="0"/>
              <a:t>Nick: </a:t>
            </a:r>
            <a:r>
              <a:rPr lang="en-US" sz="2400" dirty="0"/>
              <a:t>It looks very useful!</a:t>
            </a:r>
          </a:p>
          <a:p>
            <a:pPr>
              <a:lnSpc>
                <a:spcPct val="114000"/>
              </a:lnSpc>
            </a:pPr>
            <a:r>
              <a:rPr lang="en-US" sz="2400" b="1" i="1" dirty="0"/>
              <a:t>Dr Adams: </a:t>
            </a:r>
            <a:r>
              <a:rPr lang="en-US" sz="2400" dirty="0"/>
              <a:t>Yes, it can even make meals.</a:t>
            </a:r>
          </a:p>
          <a:p>
            <a:pPr>
              <a:lnSpc>
                <a:spcPct val="114000"/>
              </a:lnSpc>
            </a:pPr>
            <a:r>
              <a:rPr lang="en-US" sz="2400" b="1" i="1" dirty="0" err="1"/>
              <a:t>Phong</a:t>
            </a:r>
            <a:r>
              <a:rPr lang="en-US" sz="2400" b="1" i="1" dirty="0"/>
              <a:t>: </a:t>
            </a:r>
            <a:r>
              <a:rPr lang="en-US" sz="2400" dirty="0"/>
              <a:t>Look! That’s the biggest robot in the show.</a:t>
            </a:r>
          </a:p>
          <a:p>
            <a:pPr>
              <a:lnSpc>
                <a:spcPct val="114000"/>
              </a:lnSpc>
            </a:pPr>
            <a:r>
              <a:rPr lang="en-US" sz="2400" b="1" i="1" dirty="0"/>
              <a:t>Dr Adams: </a:t>
            </a:r>
            <a:r>
              <a:rPr lang="en-US" sz="2400" dirty="0"/>
              <a:t>Right, it’s WB2, a worker robot. It’s the strongest and fastest robot here.</a:t>
            </a:r>
          </a:p>
          <a:p>
            <a:pPr>
              <a:lnSpc>
                <a:spcPct val="114000"/>
              </a:lnSpc>
            </a:pPr>
            <a:r>
              <a:rPr lang="en-US" sz="2400" b="1" i="1" dirty="0"/>
              <a:t>Nick: </a:t>
            </a:r>
            <a:r>
              <a:rPr lang="en-US" sz="2400" dirty="0"/>
              <a:t>What can it do?</a:t>
            </a:r>
          </a:p>
          <a:p>
            <a:pPr>
              <a:lnSpc>
                <a:spcPct val="114000"/>
              </a:lnSpc>
            </a:pPr>
            <a:r>
              <a:rPr lang="en-US" sz="2400" b="1" i="1" dirty="0"/>
              <a:t>Dr Adams: </a:t>
            </a:r>
            <a:r>
              <a:rPr lang="en-US" sz="2400" dirty="0"/>
              <a:t>It can move heavy things or repair broken machines.</a:t>
            </a:r>
          </a:p>
          <a:p>
            <a:pPr>
              <a:lnSpc>
                <a:spcPct val="114000"/>
              </a:lnSpc>
            </a:pPr>
            <a:r>
              <a:rPr lang="en-US" sz="2400" b="1" i="1" dirty="0"/>
              <a:t>Nick: </a:t>
            </a:r>
            <a:r>
              <a:rPr lang="en-US" sz="2400" dirty="0"/>
              <a:t>And what is this?</a:t>
            </a:r>
          </a:p>
          <a:p>
            <a:pPr>
              <a:lnSpc>
                <a:spcPct val="114000"/>
              </a:lnSpc>
            </a:pPr>
            <a:r>
              <a:rPr lang="en-US" sz="2400" b="1" i="1" dirty="0"/>
              <a:t>Dr Adams: </a:t>
            </a:r>
            <a:r>
              <a:rPr lang="en-US" sz="2400" dirty="0"/>
              <a:t>It’s </a:t>
            </a:r>
            <a:r>
              <a:rPr lang="en-US" sz="2400" dirty="0" err="1"/>
              <a:t>Shifa</a:t>
            </a:r>
            <a:r>
              <a:rPr lang="en-US" sz="2400" dirty="0"/>
              <a:t>, a doctor robot. It’s the smartest robot. It can help sick people and do many things like humans.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0244" y="4457"/>
            <a:ext cx="65887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48DA4"/>
                </a:solidFill>
              </a:rPr>
              <a:t>At an International Robot Show</a:t>
            </a:r>
          </a:p>
        </p:txBody>
      </p:sp>
      <p:pic>
        <p:nvPicPr>
          <p:cNvPr id="6" name="B2_37">
            <a:hlinkClick r:id="" action="ppaction://media"/>
            <a:extLst>
              <a:ext uri="{FF2B5EF4-FFF2-40B4-BE49-F238E27FC236}">
                <a16:creationId xmlns:a16="http://schemas.microsoft.com/office/drawing/2014/main" id="{D2C7B3A7-6F8E-4D80-B305-CA55F345627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37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56659" y="13508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1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2FDDFB-81F0-4651-8C88-A3E3F4BE5B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79" t="26122" r="-1"/>
          <a:stretch/>
        </p:blipFill>
        <p:spPr>
          <a:xfrm>
            <a:off x="29607" y="683672"/>
            <a:ext cx="8584855" cy="4323194"/>
          </a:xfrm>
          <a:prstGeom prst="rect">
            <a:avLst/>
          </a:prstGeom>
        </p:spPr>
      </p:pic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31A0CB34-C974-42FD-B445-D8BC94FDFD04}"/>
              </a:ext>
            </a:extLst>
          </p:cNvPr>
          <p:cNvSpPr/>
          <p:nvPr/>
        </p:nvSpPr>
        <p:spPr>
          <a:xfrm>
            <a:off x="757787" y="4982694"/>
            <a:ext cx="6555707" cy="138779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4000"/>
              </a:lnSpc>
            </a:pPr>
            <a:r>
              <a:rPr lang="en-US" sz="2400" b="1" i="1" dirty="0" err="1"/>
              <a:t>Dr</a:t>
            </a:r>
            <a:r>
              <a:rPr lang="en-US" sz="2400" b="1" i="1" dirty="0"/>
              <a:t> Adams: </a:t>
            </a:r>
            <a:r>
              <a:rPr lang="en-US" sz="2400" dirty="0"/>
              <a:t>Sure. This is H8, a home robot. It can do the dishes, iron clothes, put toys away …</a:t>
            </a:r>
          </a:p>
          <a:p>
            <a:pPr>
              <a:lnSpc>
                <a:spcPct val="114000"/>
              </a:lnSpc>
            </a:pPr>
            <a:r>
              <a:rPr lang="en-US" sz="2400" b="1" i="1" dirty="0"/>
              <a:t>Nick: </a:t>
            </a:r>
            <a:r>
              <a:rPr lang="en-US" sz="2400" b="1" dirty="0"/>
              <a:t>It looks very useful</a:t>
            </a:r>
            <a:r>
              <a:rPr lang="en-US" sz="2400" b="1" dirty="0" smtClean="0"/>
              <a:t>!</a:t>
            </a:r>
            <a:endParaRPr lang="en-US" sz="2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186C8E-6635-42E4-9EBE-55D56E003F32}"/>
              </a:ext>
            </a:extLst>
          </p:cNvPr>
          <p:cNvSpPr txBox="1"/>
          <p:nvPr/>
        </p:nvSpPr>
        <p:spPr>
          <a:xfrm>
            <a:off x="7028367" y="1451359"/>
            <a:ext cx="5702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✓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A9AA88-A4E6-460D-AB21-503B3389C383}"/>
              </a:ext>
            </a:extLst>
          </p:cNvPr>
          <p:cNvSpPr txBox="1"/>
          <p:nvPr/>
        </p:nvSpPr>
        <p:spPr>
          <a:xfrm>
            <a:off x="7861789" y="2080279"/>
            <a:ext cx="5702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✓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04E85EA-5012-4604-92C1-F7EDB4933CD5}"/>
              </a:ext>
            </a:extLst>
          </p:cNvPr>
          <p:cNvSpPr/>
          <p:nvPr/>
        </p:nvSpPr>
        <p:spPr>
          <a:xfrm>
            <a:off x="885486" y="4982694"/>
            <a:ext cx="6555707" cy="138779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Nick: What can it do?</a:t>
            </a:r>
            <a:b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Dr Adams: </a:t>
            </a:r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It can move heavy things or repair broken machines.</a:t>
            </a:r>
            <a:endParaRPr lang="en-US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80684D-F7F4-480A-BEA2-8C96B066C910}"/>
              </a:ext>
            </a:extLst>
          </p:cNvPr>
          <p:cNvSpPr txBox="1"/>
          <p:nvPr/>
        </p:nvSpPr>
        <p:spPr>
          <a:xfrm>
            <a:off x="7009038" y="2793292"/>
            <a:ext cx="5702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✓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E3627EF-4846-498A-B3C0-B6A0F5AA70EA}"/>
              </a:ext>
            </a:extLst>
          </p:cNvPr>
          <p:cNvSpPr/>
          <p:nvPr/>
        </p:nvSpPr>
        <p:spPr>
          <a:xfrm>
            <a:off x="757787" y="4982694"/>
            <a:ext cx="6555707" cy="138779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Nick: And what is this?</a:t>
            </a:r>
            <a:b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Dr Adams: </a:t>
            </a:r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It's </a:t>
            </a:r>
            <a:r>
              <a:rPr lang="en-US" sz="24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Shifa</a:t>
            </a:r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a doctor robot.</a:t>
            </a:r>
            <a: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 It's the smartest robot. It can help sick people and do many things like humans.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D3D791-1E70-47B4-A808-E9A66FCB66D5}"/>
              </a:ext>
            </a:extLst>
          </p:cNvPr>
          <p:cNvSpPr txBox="1"/>
          <p:nvPr/>
        </p:nvSpPr>
        <p:spPr>
          <a:xfrm>
            <a:off x="7882841" y="3436889"/>
            <a:ext cx="5702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✓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887ED74-BB9D-486A-A3F1-3C910F6BD904}"/>
              </a:ext>
            </a:extLst>
          </p:cNvPr>
          <p:cNvSpPr/>
          <p:nvPr/>
        </p:nvSpPr>
        <p:spPr>
          <a:xfrm>
            <a:off x="757787" y="4982694"/>
            <a:ext cx="6555707" cy="138779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Dr Adams: Yes, it can even make meals.]</a:t>
            </a:r>
            <a:b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Phong</a:t>
            </a:r>
            <a: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Look! </a:t>
            </a:r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That's the biggest robot in the show.</a:t>
            </a:r>
            <a:endParaRPr lang="en-US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90082F-DD36-449E-B705-F2701F11C556}"/>
              </a:ext>
            </a:extLst>
          </p:cNvPr>
          <p:cNvSpPr txBox="1"/>
          <p:nvPr/>
        </p:nvSpPr>
        <p:spPr>
          <a:xfrm>
            <a:off x="7017011" y="4092285"/>
            <a:ext cx="5702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✓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B06C828-FE43-4971-BC54-BE5E090E71BA}"/>
              </a:ext>
            </a:extLst>
          </p:cNvPr>
          <p:cNvSpPr/>
          <p:nvPr/>
        </p:nvSpPr>
        <p:spPr>
          <a:xfrm>
            <a:off x="859598" y="4982694"/>
            <a:ext cx="6555707" cy="138779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Dr Adams: It's </a:t>
            </a:r>
            <a:r>
              <a:rPr lang="en-US" sz="2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Shifa</a:t>
            </a:r>
            <a: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a doctor robot. </a:t>
            </a:r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It's the smartest robot.</a:t>
            </a:r>
            <a: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 It can help sick people and do many things like humans.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17" name="TextBox 16"/>
          <p:cNvSpPr txBox="1"/>
          <p:nvPr/>
        </p:nvSpPr>
        <p:spPr>
          <a:xfrm>
            <a:off x="912022" y="41498"/>
            <a:ext cx="76396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the conversation again and tick (</a:t>
            </a:r>
            <a:r>
              <a:rPr lang="en-US" sz="25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r>
              <a:rPr lang="en-US" sz="25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T (True) or F (False).</a:t>
            </a:r>
          </a:p>
        </p:txBody>
      </p:sp>
    </p:spTree>
    <p:extLst>
      <p:ext uri="{BB962C8B-B14F-4D97-AF65-F5344CB8AC3E}">
        <p14:creationId xmlns:p14="http://schemas.microsoft.com/office/powerpoint/2010/main" val="130716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/>
      <p:bldP spid="8" grpId="0"/>
      <p:bldP spid="9" grpId="0" animBg="1"/>
      <p:bldP spid="9" grpId="1" animBg="1"/>
      <p:bldP spid="10" grpId="0"/>
      <p:bldP spid="11" grpId="0" animBg="1"/>
      <p:bldP spid="11" grpId="1" animBg="1"/>
      <p:bldP spid="12" grpId="0"/>
      <p:bldP spid="13" grpId="0" animBg="1"/>
      <p:bldP spid="13" grpId="1" animBg="1"/>
      <p:bldP spid="14" grpId="0"/>
      <p:bldP spid="15" grpId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8" y="3220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807403" y="36921"/>
            <a:ext cx="817034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following sentences, using the adjectives in the box.</a:t>
            </a:r>
          </a:p>
        </p:txBody>
      </p:sp>
      <p:sp>
        <p:nvSpPr>
          <p:cNvPr id="2" name="Rectangle 1"/>
          <p:cNvSpPr/>
          <p:nvPr/>
        </p:nvSpPr>
        <p:spPr>
          <a:xfrm>
            <a:off x="219992" y="1814604"/>
            <a:ext cx="875775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dirty="0" smtClean="0">
                <a:solidFill>
                  <a:srgbClr val="FF0000"/>
                </a:solidFill>
              </a:rPr>
              <a:t>1. </a:t>
            </a:r>
            <a:r>
              <a:rPr lang="en-GB" sz="2600" dirty="0" smtClean="0"/>
              <a:t>My </a:t>
            </a:r>
            <a:r>
              <a:rPr lang="en-GB" sz="2600" dirty="0"/>
              <a:t>dad bought me a very</a:t>
            </a:r>
            <a:r>
              <a:rPr lang="en-GB" sz="2600" dirty="0" smtClean="0"/>
              <a:t>.............. </a:t>
            </a:r>
            <a:r>
              <a:rPr lang="en-GB" sz="2600" dirty="0"/>
              <a:t>home robot last week. </a:t>
            </a:r>
            <a:endParaRPr lang="en-GB" sz="2600" dirty="0" smtClean="0"/>
          </a:p>
          <a:p>
            <a:r>
              <a:rPr lang="en-GB" sz="2600" dirty="0" smtClean="0"/>
              <a:t>It </a:t>
            </a:r>
            <a:r>
              <a:rPr lang="en-GB" sz="2600" dirty="0"/>
              <a:t>helps me to do many household chores.</a:t>
            </a:r>
          </a:p>
          <a:p>
            <a:r>
              <a:rPr lang="en-GB" sz="2600" b="1" dirty="0">
                <a:solidFill>
                  <a:srgbClr val="FF0000"/>
                </a:solidFill>
              </a:rPr>
              <a:t>2. </a:t>
            </a:r>
            <a:r>
              <a:rPr lang="en-GB" sz="2600" dirty="0"/>
              <a:t>This is a very ........... </a:t>
            </a:r>
            <a:r>
              <a:rPr lang="en-GB" sz="2600" dirty="0" smtClean="0"/>
              <a:t>.car</a:t>
            </a:r>
            <a:r>
              <a:rPr lang="en-GB" sz="2600" dirty="0"/>
              <a:t>. It can travel at a speed of 300 km per hour.</a:t>
            </a:r>
          </a:p>
          <a:p>
            <a:r>
              <a:rPr lang="en-GB" sz="2600" b="1" dirty="0">
                <a:solidFill>
                  <a:srgbClr val="FF0000"/>
                </a:solidFill>
              </a:rPr>
              <a:t>3. </a:t>
            </a:r>
            <a:r>
              <a:rPr lang="en-GB" sz="2600" dirty="0"/>
              <a:t>He's very ................... He can move a big car!</a:t>
            </a:r>
          </a:p>
          <a:p>
            <a:r>
              <a:rPr lang="en-GB" sz="2600" b="1" dirty="0">
                <a:solidFill>
                  <a:srgbClr val="FF0000"/>
                </a:solidFill>
              </a:rPr>
              <a:t>4. </a:t>
            </a:r>
            <a:r>
              <a:rPr lang="en-GB" sz="2600" dirty="0"/>
              <a:t>They're making a very ............  robot. It can understand 30 languages.</a:t>
            </a:r>
          </a:p>
          <a:p>
            <a:r>
              <a:rPr lang="en-GB" sz="2600" b="1" dirty="0">
                <a:solidFill>
                  <a:srgbClr val="FF0000"/>
                </a:solidFill>
              </a:rPr>
              <a:t>5. </a:t>
            </a:r>
            <a:r>
              <a:rPr lang="en-GB" sz="2600" dirty="0"/>
              <a:t>The table is too </a:t>
            </a:r>
            <a:r>
              <a:rPr lang="en-GB" sz="2600" dirty="0" smtClean="0"/>
              <a:t>.............. </a:t>
            </a:r>
            <a:r>
              <a:rPr lang="en-GB" sz="2600" dirty="0"/>
              <a:t>for me to move on my own</a:t>
            </a:r>
            <a:r>
              <a:rPr lang="en-GB" sz="2600" dirty="0" smtClean="0"/>
              <a:t>.</a:t>
            </a:r>
            <a:endParaRPr lang="en-GB" sz="2600" dirty="0"/>
          </a:p>
        </p:txBody>
      </p:sp>
      <p:sp>
        <p:nvSpPr>
          <p:cNvPr id="8" name="Rounded Rectangle 7"/>
          <p:cNvSpPr/>
          <p:nvPr/>
        </p:nvSpPr>
        <p:spPr>
          <a:xfrm>
            <a:off x="957943" y="1039089"/>
            <a:ext cx="6749143" cy="581891"/>
          </a:xfrm>
          <a:prstGeom prst="roundRect">
            <a:avLst/>
          </a:prstGeom>
          <a:solidFill>
            <a:srgbClr val="C4E9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>
              <a:solidFill>
                <a:srgbClr val="F47A6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68028" y="1099201"/>
            <a:ext cx="1177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47A69"/>
                </a:solidFill>
              </a:rPr>
              <a:t>fast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45289" y="1099201"/>
            <a:ext cx="1177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47A69"/>
                </a:solidFill>
              </a:rPr>
              <a:t>smart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22550" y="1099201"/>
            <a:ext cx="1177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47A69"/>
                </a:solidFill>
              </a:rPr>
              <a:t>useful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99811" y="1099201"/>
            <a:ext cx="1177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47A69"/>
                </a:solidFill>
              </a:rPr>
              <a:t>heavy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77072" y="1099201"/>
            <a:ext cx="1177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47A69"/>
                </a:solidFill>
              </a:rPr>
              <a:t>strong</a:t>
            </a:r>
          </a:p>
        </p:txBody>
      </p:sp>
    </p:spTree>
    <p:extLst>
      <p:ext uri="{BB962C8B-B14F-4D97-AF65-F5344CB8AC3E}">
        <p14:creationId xmlns:p14="http://schemas.microsoft.com/office/powerpoint/2010/main" val="356831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-2.89017E-7 L 0.03316 0.08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4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21387E-6 L 0.10625 0.205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102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89017E-7 L -0.43663 0.3195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40" y="15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89017E-7 L 0.10469 0.3768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6" y="188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98844E-6 L -0.24132 0.4869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66" y="24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807403" y="174811"/>
            <a:ext cx="823813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Match the following activities with the pictures.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9994" y="780460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a.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8177" y="782693"/>
            <a:ext cx="1803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iron clothes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19994" y="126922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b.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8177" y="1271462"/>
            <a:ext cx="1803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make meals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471356" y="780460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c.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69539" y="782693"/>
            <a:ext cx="254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move heavy things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471356" y="126922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d.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69539" y="1271462"/>
            <a:ext cx="2114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 do the dishes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5549430" y="780460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e.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78786" y="782693"/>
            <a:ext cx="3265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repair a broken machine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5549430" y="126922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f.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89177" y="1271462"/>
            <a:ext cx="2114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put toys away</a:t>
            </a:r>
            <a:endParaRPr lang="en-US" sz="24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90"/>
          <a:stretch/>
        </p:blipFill>
        <p:spPr>
          <a:xfrm>
            <a:off x="919446" y="2115073"/>
            <a:ext cx="1872525" cy="1989654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620" y="2215001"/>
            <a:ext cx="2587576" cy="2050634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7"/>
          <a:stretch/>
        </p:blipFill>
        <p:spPr>
          <a:xfrm>
            <a:off x="5117677" y="2296643"/>
            <a:ext cx="2776146" cy="2202432"/>
          </a:xfrm>
          <a:prstGeom prst="ellipse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9"/>
          <a:stretch/>
        </p:blipFill>
        <p:spPr>
          <a:xfrm flipH="1">
            <a:off x="518177" y="4063320"/>
            <a:ext cx="2369904" cy="2165762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110" y="4309634"/>
            <a:ext cx="2879173" cy="1919448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4" b="18590"/>
          <a:stretch/>
        </p:blipFill>
        <p:spPr>
          <a:xfrm>
            <a:off x="2773188" y="4228747"/>
            <a:ext cx="1926569" cy="2081221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4" name="Oval 23"/>
          <p:cNvSpPr/>
          <p:nvPr/>
        </p:nvSpPr>
        <p:spPr>
          <a:xfrm>
            <a:off x="1940544" y="1614593"/>
            <a:ext cx="365760" cy="36368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1</a:t>
            </a:r>
          </a:p>
        </p:txBody>
      </p:sp>
      <p:sp>
        <p:nvSpPr>
          <p:cNvPr id="25" name="Oval 24"/>
          <p:cNvSpPr/>
          <p:nvPr/>
        </p:nvSpPr>
        <p:spPr>
          <a:xfrm>
            <a:off x="4178867" y="2164346"/>
            <a:ext cx="365760" cy="36368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26" name="Oval 25"/>
          <p:cNvSpPr/>
          <p:nvPr/>
        </p:nvSpPr>
        <p:spPr>
          <a:xfrm>
            <a:off x="7000403" y="2251092"/>
            <a:ext cx="365760" cy="36368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27" name="Oval 26"/>
          <p:cNvSpPr/>
          <p:nvPr/>
        </p:nvSpPr>
        <p:spPr>
          <a:xfrm>
            <a:off x="1972820" y="4187704"/>
            <a:ext cx="365760" cy="36368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28" name="Oval 27"/>
          <p:cNvSpPr/>
          <p:nvPr/>
        </p:nvSpPr>
        <p:spPr>
          <a:xfrm>
            <a:off x="4178028" y="4484381"/>
            <a:ext cx="365760" cy="36368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29" name="Oval 28"/>
          <p:cNvSpPr/>
          <p:nvPr/>
        </p:nvSpPr>
        <p:spPr>
          <a:xfrm>
            <a:off x="6771888" y="4630310"/>
            <a:ext cx="365760" cy="36368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56831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2225</TotalTime>
  <Words>833</Words>
  <Application>Microsoft Office PowerPoint</Application>
  <PresentationFormat>On-screen Show (4:3)</PresentationFormat>
  <Paragraphs>150</Paragraphs>
  <Slides>18</Slides>
  <Notes>1</Notes>
  <HiddenSlides>0</HiddenSlides>
  <MMClips>9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.VnBahamasB</vt:lpstr>
      <vt:lpstr>.VnBlack</vt:lpstr>
      <vt:lpstr>arial</vt:lpstr>
      <vt:lpstr>arial</vt:lpstr>
      <vt:lpstr>Calibri</vt:lpstr>
      <vt:lpstr>Calibri Light</vt:lpstr>
      <vt:lpstr>Cambria</vt:lpstr>
      <vt:lpstr>Ranchers</vt:lpstr>
      <vt:lpstr>Times New Roman</vt:lpstr>
      <vt:lpstr>Wingdings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QH1</cp:lastModifiedBy>
  <cp:revision>120</cp:revision>
  <dcterms:created xsi:type="dcterms:W3CDTF">2020-12-09T02:04:09Z</dcterms:created>
  <dcterms:modified xsi:type="dcterms:W3CDTF">2023-01-24T10:05:26Z</dcterms:modified>
</cp:coreProperties>
</file>