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14"/>
  </p:notesMasterIdLst>
  <p:sldIdLst>
    <p:sldId id="302" r:id="rId3"/>
    <p:sldId id="276" r:id="rId4"/>
    <p:sldId id="300" r:id="rId5"/>
    <p:sldId id="273" r:id="rId6"/>
    <p:sldId id="260" r:id="rId7"/>
    <p:sldId id="301" r:id="rId8"/>
    <p:sldId id="277" r:id="rId9"/>
    <p:sldId id="294" r:id="rId10"/>
    <p:sldId id="262" r:id="rId11"/>
    <p:sldId id="303" r:id="rId12"/>
    <p:sldId id="27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6649"/>
    <a:srgbClr val="C4E9FC"/>
    <a:srgbClr val="ECF8FE"/>
    <a:srgbClr val="D3EFFD"/>
    <a:srgbClr val="84D1F8"/>
    <a:srgbClr val="AAE0FA"/>
    <a:srgbClr val="F4A6C7"/>
    <a:srgbClr val="FBDFEB"/>
    <a:srgbClr val="76ABDC"/>
    <a:srgbClr val="C39B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showGuides="1">
      <p:cViewPr varScale="1">
        <p:scale>
          <a:sx n="94" d="100"/>
          <a:sy n="94" d="100"/>
        </p:scale>
        <p:origin x="636"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FE4638-3800-4EA1-9090-2CD9B2C76F05}" type="datetimeFigureOut">
              <a:rPr lang="en-US" smtClean="0"/>
              <a:t>6/16/2023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447670-85F4-4951-8719-5BFAF2299720}" type="slidenum">
              <a:rPr lang="en-US" smtClean="0"/>
              <a:t>‹#›</a:t>
            </a:fld>
            <a:endParaRPr lang="en-US"/>
          </a:p>
        </p:txBody>
      </p:sp>
    </p:spTree>
    <p:extLst>
      <p:ext uri="{BB962C8B-B14F-4D97-AF65-F5344CB8AC3E}">
        <p14:creationId xmlns:p14="http://schemas.microsoft.com/office/powerpoint/2010/main" val="2798375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6/16/2023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6/16/2023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6/16/2023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451538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288611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495283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297523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271350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18527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501045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19860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6/16/2023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203904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353274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56297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6/16/2023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6/16/2023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6/16/2023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6/16/2023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6/16/2023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6/16/2023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6/16/2023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6/16/2023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0D4EDD1-43A2-4E20-85B0-862CB28179B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C332147-706D-43FF-8055-AE65528810C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3050046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wav"/><Relationship Id="rId1" Type="http://schemas.openxmlformats.org/officeDocument/2006/relationships/audio" Target="NULL" TargetMode="External"/><Relationship Id="rId6" Type="http://schemas.openxmlformats.org/officeDocument/2006/relationships/image" Target="../media/image6.png"/><Relationship Id="rId5" Type="http://schemas.openxmlformats.org/officeDocument/2006/relationships/slide" Target="slide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6.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wav"/><Relationship Id="rId1" Type="http://schemas.openxmlformats.org/officeDocument/2006/relationships/audio" Target="NULL" TargetMode="External"/><Relationship Id="rId6" Type="http://schemas.openxmlformats.org/officeDocument/2006/relationships/image" Target="../media/image6.png"/><Relationship Id="rId5" Type="http://schemas.openxmlformats.org/officeDocument/2006/relationships/slide" Target="slide5.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71600" y="622239"/>
            <a:ext cx="5425159" cy="923330"/>
          </a:xfrm>
          <a:prstGeom prst="rect">
            <a:avLst/>
          </a:prstGeom>
          <a:noFill/>
          <a:ln>
            <a:noFill/>
          </a:ln>
        </p:spPr>
        <p:txBody>
          <a:bodyPr wrap="square">
            <a:spAutoFit/>
          </a:bodyPr>
          <a:lstStyle>
            <a:defPPr>
              <a:defRPr lang="en-US"/>
            </a:defPPr>
            <a:lvl1pPr eaLnBrk="1" hangingPunct="1">
              <a:defRPr sz="6000" b="1">
                <a:ln w="19050">
                  <a:solidFill>
                    <a:srgbClr val="FA0000"/>
                  </a:solidFill>
                </a:ln>
                <a:solidFill>
                  <a:srgbClr val="002060"/>
                </a:solidFill>
                <a:latin typeface=".VnTifani HeavyH"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610" normalizeH="0" baseline="0" noProof="0" dirty="0">
                <a:ln w="28575">
                  <a:solidFill>
                    <a:prstClr val="white"/>
                  </a:solidFill>
                </a:ln>
                <a:solidFill>
                  <a:srgbClr val="0000FF"/>
                </a:solidFill>
                <a:effectLst/>
                <a:uLnTx/>
                <a:uFillTx/>
                <a:latin typeface=".VnTifani HeavyH" pitchFamily="34" charset="0"/>
                <a:ea typeface="+mn-ea"/>
                <a:cs typeface="+mn-cs"/>
              </a:rPr>
              <a:t>ENGLISH </a:t>
            </a:r>
            <a:r>
              <a:rPr kumimoji="0" lang="en-US" sz="5400" b="1" i="0" u="none" strike="noStrike" kern="1200" cap="none" spc="610" normalizeH="0" baseline="0" noProof="0" dirty="0" smtClean="0">
                <a:ln w="28575">
                  <a:solidFill>
                    <a:prstClr val="white"/>
                  </a:solidFill>
                </a:ln>
                <a:solidFill>
                  <a:srgbClr val="0000FF"/>
                </a:solidFill>
                <a:effectLst/>
                <a:uLnTx/>
                <a:uFillTx/>
                <a:latin typeface=".VnTifani HeavyH" pitchFamily="34" charset="0"/>
                <a:ea typeface="+mn-ea"/>
                <a:cs typeface="+mn-cs"/>
              </a:rPr>
              <a:t>6</a:t>
            </a:r>
            <a:endParaRPr kumimoji="0" lang="en-US" sz="5400" b="1" i="0" u="none" strike="noStrike" kern="1200" cap="none" spc="610" normalizeH="0" baseline="0" noProof="0" dirty="0">
              <a:ln w="28575">
                <a:solidFill>
                  <a:prstClr val="white"/>
                </a:solidFill>
              </a:ln>
              <a:solidFill>
                <a:srgbClr val="0000FF"/>
              </a:solidFill>
              <a:effectLst/>
              <a:uLnTx/>
              <a:uFillTx/>
              <a:latin typeface=".VnTifani HeavyH" pitchFamily="34" charset="0"/>
              <a:ea typeface="+mn-ea"/>
              <a:cs typeface="+mn-cs"/>
            </a:endParaRPr>
          </a:p>
        </p:txBody>
      </p:sp>
      <p:sp>
        <p:nvSpPr>
          <p:cNvPr id="9" name="TextBox 8"/>
          <p:cNvSpPr txBox="1"/>
          <p:nvPr/>
        </p:nvSpPr>
        <p:spPr>
          <a:xfrm>
            <a:off x="1107440" y="1818103"/>
            <a:ext cx="709676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sng" strike="noStrike" kern="1200" cap="none" spc="0" normalizeH="0" baseline="0" noProof="0" dirty="0" smtClean="0">
                <a:ln>
                  <a:noFill/>
                </a:ln>
                <a:solidFill>
                  <a:srgbClr val="FF0000"/>
                </a:solidFill>
                <a:effectLst/>
                <a:uLnTx/>
                <a:uFillTx/>
                <a:latin typeface=".VnBodoni" pitchFamily="34" charset="0"/>
                <a:ea typeface="+mn-ea"/>
                <a:cs typeface="+mn-cs"/>
              </a:rPr>
              <a:t>Unit 12 :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4800" b="1" dirty="0">
                <a:solidFill>
                  <a:srgbClr val="002060"/>
                </a:solidFill>
                <a:latin typeface=".VnBodoni" pitchFamily="34" charset="0"/>
              </a:rPr>
              <a:t> </a:t>
            </a:r>
            <a:r>
              <a:rPr lang="en-US" sz="4800" b="1" dirty="0" smtClean="0">
                <a:solidFill>
                  <a:srgbClr val="002060"/>
                </a:solidFill>
                <a:latin typeface=".VnBodoni" pitchFamily="34" charset="0"/>
              </a:rPr>
              <a:t>               </a:t>
            </a:r>
            <a:r>
              <a:rPr kumimoji="0" lang="en-US" sz="4800" b="1" i="0" strike="noStrike" kern="1200" cap="none" spc="0" normalizeH="0" baseline="0" noProof="0" dirty="0" smtClean="0">
                <a:ln>
                  <a:noFill/>
                </a:ln>
                <a:solidFill>
                  <a:srgbClr val="002060"/>
                </a:solidFill>
                <a:effectLst/>
                <a:uLnTx/>
                <a:uFillTx/>
                <a:latin typeface=".VnBodoni" pitchFamily="34" charset="0"/>
              </a:rPr>
              <a:t>ROBOTS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strike="noStrike" kern="1200" cap="none" spc="0" normalizeH="0" noProof="0" dirty="0" smtClean="0">
                <a:ln>
                  <a:noFill/>
                </a:ln>
                <a:solidFill>
                  <a:srgbClr val="002060"/>
                </a:solidFill>
                <a:effectLst/>
                <a:uLnTx/>
                <a:uFillTx/>
                <a:latin typeface=".VnBodoni" pitchFamily="34" charset="0"/>
              </a:rPr>
              <a:t> </a:t>
            </a:r>
            <a:endParaRPr kumimoji="0" lang="en-US" sz="4800" b="1" i="0" strike="noStrike" kern="1200" cap="none" spc="0" normalizeH="0" baseline="0" noProof="0" dirty="0">
              <a:ln>
                <a:noFill/>
              </a:ln>
              <a:solidFill>
                <a:srgbClr val="002060"/>
              </a:solidFill>
              <a:effectLst/>
              <a:uLnTx/>
              <a:uFillTx/>
              <a:latin typeface=".VnBodon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0918" y="3429000"/>
            <a:ext cx="4176100" cy="732987"/>
          </a:xfrm>
          <a:prstGeom prst="rect">
            <a:avLst/>
          </a:prstGeom>
        </p:spPr>
      </p:pic>
    </p:spTree>
    <p:extLst>
      <p:ext uri="{BB962C8B-B14F-4D97-AF65-F5344CB8AC3E}">
        <p14:creationId xmlns:p14="http://schemas.microsoft.com/office/powerpoint/2010/main" val="41696013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4" y="0"/>
            <a:ext cx="9144000" cy="160466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94" y="113416"/>
            <a:ext cx="587409" cy="604353"/>
          </a:xfrm>
          <a:prstGeom prst="rect">
            <a:avLst/>
          </a:prstGeom>
        </p:spPr>
      </p:pic>
      <p:sp>
        <p:nvSpPr>
          <p:cNvPr id="8" name="TextBox 7"/>
          <p:cNvSpPr txBox="1"/>
          <p:nvPr/>
        </p:nvSpPr>
        <p:spPr>
          <a:xfrm>
            <a:off x="853236" y="0"/>
            <a:ext cx="7906300" cy="1200329"/>
          </a:xfrm>
          <a:prstGeom prst="rect">
            <a:avLst/>
          </a:prstGeom>
          <a:noFill/>
        </p:spPr>
        <p:txBody>
          <a:bodyPr wrap="square" rtlCol="0">
            <a:spAutoFit/>
          </a:bodyPr>
          <a:lstStyle/>
          <a:p>
            <a:r>
              <a:rPr lang="en-US" sz="2400" b="1">
                <a:effectLst>
                  <a:glow rad="88900">
                    <a:schemeClr val="bg1"/>
                  </a:glow>
                </a:effectLst>
                <a:latin typeface="Arial" panose="020B0604020202020204" pitchFamily="34" charset="0"/>
                <a:cs typeface="Arial" panose="020B0604020202020204" pitchFamily="34" charset="0"/>
              </a:rPr>
              <a:t>Now write a paragraph of 50-60 words about the robot you would like to have. Use the information in </a:t>
            </a:r>
            <a:r>
              <a:rPr lang="en-US" sz="2400" b="1">
                <a:solidFill>
                  <a:srgbClr val="F16649"/>
                </a:solidFill>
                <a:effectLst>
                  <a:glow rad="88900">
                    <a:schemeClr val="bg1"/>
                  </a:glow>
                </a:effectLst>
                <a:latin typeface="Arial" panose="020B0604020202020204" pitchFamily="34" charset="0"/>
                <a:cs typeface="Arial" panose="020B0604020202020204" pitchFamily="34" charset="0"/>
              </a:rPr>
              <a:t>3</a:t>
            </a:r>
            <a:r>
              <a:rPr lang="en-US" sz="2400" b="1">
                <a:effectLst>
                  <a:glow rad="88900">
                    <a:schemeClr val="bg1"/>
                  </a:glow>
                </a:effectLst>
                <a:latin typeface="Arial" panose="020B0604020202020204" pitchFamily="34" charset="0"/>
                <a:cs typeface="Arial" panose="020B0604020202020204" pitchFamily="34" charset="0"/>
              </a:rPr>
              <a:t> to help you.</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402774"/>
            <a:ext cx="9003723" cy="5507182"/>
          </a:xfrm>
          <a:prstGeom prst="rect">
            <a:avLst/>
          </a:prstGeom>
        </p:spPr>
      </p:pic>
      <p:sp>
        <p:nvSpPr>
          <p:cNvPr id="3" name="Rectangle 2"/>
          <p:cNvSpPr/>
          <p:nvPr/>
        </p:nvSpPr>
        <p:spPr>
          <a:xfrm>
            <a:off x="676894" y="2289672"/>
            <a:ext cx="7481454" cy="3539430"/>
          </a:xfrm>
          <a:prstGeom prst="rect">
            <a:avLst/>
          </a:prstGeom>
        </p:spPr>
        <p:txBody>
          <a:bodyPr wrap="square">
            <a:spAutoFit/>
          </a:bodyPr>
          <a:lstStyle/>
          <a:p>
            <a:r>
              <a:rPr lang="en-US" sz="3200" dirty="0">
                <a:solidFill>
                  <a:srgbClr val="000000"/>
                </a:solidFill>
                <a:latin typeface="OpenSans"/>
              </a:rPr>
              <a:t>My robot’s name is Funny. It is an entertainment robot. It can work at home and at school. It can sing, dance and tell stories to make me happy. It can also help me to do my homework and practice English. I like it so much.</a:t>
            </a:r>
            <a:br>
              <a:rPr lang="en-US" sz="3200" dirty="0">
                <a:solidFill>
                  <a:srgbClr val="000000"/>
                </a:solidFill>
                <a:latin typeface="OpenSans"/>
              </a:rPr>
            </a:br>
            <a:endParaRPr lang="en-US" sz="3200" dirty="0"/>
          </a:p>
        </p:txBody>
      </p:sp>
    </p:spTree>
    <p:extLst>
      <p:ext uri="{BB962C8B-B14F-4D97-AF65-F5344CB8AC3E}">
        <p14:creationId xmlns:p14="http://schemas.microsoft.com/office/powerpoint/2010/main" val="30387364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 name="Content Placeholder 10"/>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449" y="19902"/>
            <a:ext cx="9095102" cy="6803136"/>
          </a:xfrm>
        </p:spPr>
      </p:pic>
      <p:pic>
        <p:nvPicPr>
          <p:cNvPr id="12" name="Picture 11">
            <a:extLst>
              <a:ext uri="{FF2B5EF4-FFF2-40B4-BE49-F238E27FC236}">
                <a16:creationId xmlns:a16="http://schemas.microsoft.com/office/drawing/2014/main" id="{E879C85B-8CF1-467C-90E2-2EFA7DD634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0066" y="3490844"/>
            <a:ext cx="1327361" cy="1862055"/>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3" name="Picture 12">
            <a:extLst>
              <a:ext uri="{FF2B5EF4-FFF2-40B4-BE49-F238E27FC236}">
                <a16:creationId xmlns:a16="http://schemas.microsoft.com/office/drawing/2014/main" id="{CA8DCC60-7CC6-4BB5-93C9-B6ABD7122B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3147" y="3490392"/>
            <a:ext cx="1319185" cy="1862962"/>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4" name="Picture 13">
            <a:extLst>
              <a:ext uri="{FF2B5EF4-FFF2-40B4-BE49-F238E27FC236}">
                <a16:creationId xmlns:a16="http://schemas.microsoft.com/office/drawing/2014/main" id="{2953C47D-F5F3-4C8B-95AB-CB1D25CCA4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0482" y="3494196"/>
            <a:ext cx="1323683" cy="1855354"/>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5" name="Picture 14">
            <a:extLst>
              <a:ext uri="{FF2B5EF4-FFF2-40B4-BE49-F238E27FC236}">
                <a16:creationId xmlns:a16="http://schemas.microsoft.com/office/drawing/2014/main" id="{F3DF6CF5-0997-49BE-A637-2641803BF9F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03180" y="3490390"/>
            <a:ext cx="1329112" cy="1862964"/>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6" name="Picture 15">
            <a:extLst>
              <a:ext uri="{FF2B5EF4-FFF2-40B4-BE49-F238E27FC236}">
                <a16:creationId xmlns:a16="http://schemas.microsoft.com/office/drawing/2014/main" id="{10B541C0-B76C-43AB-9EAF-B49801DFF8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01900" y="3490391"/>
            <a:ext cx="1329112" cy="1862962"/>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spTree>
    <p:extLst>
      <p:ext uri="{BB962C8B-B14F-4D97-AF65-F5344CB8AC3E}">
        <p14:creationId xmlns:p14="http://schemas.microsoft.com/office/powerpoint/2010/main" val="606494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2000"/>
                                        <p:tgtEl>
                                          <p:spTgt spid="13"/>
                                        </p:tgtEl>
                                      </p:cBhvr>
                                    </p:animEffect>
                                  </p:childTnLst>
                                </p:cTn>
                              </p:par>
                              <p:par>
                                <p:cTn id="8" presetID="63" presetClass="path" presetSubtype="0" decel="100000" fill="hold" nodeType="withEffect">
                                  <p:stCondLst>
                                    <p:cond delay="0"/>
                                  </p:stCondLst>
                                  <p:childTnLst>
                                    <p:animMotion origin="layout" path="M 1.66667E-6 2.22222E-6 L -0.07878 2.22222E-6 " pathEditMode="relative" rAng="0" ptsTypes="AA">
                                      <p:cBhvr>
                                        <p:cTn id="9" dur="2000" spd="-100000" fill="hold"/>
                                        <p:tgtEl>
                                          <p:spTgt spid="13"/>
                                        </p:tgtEl>
                                        <p:attrNameLst>
                                          <p:attrName>ppt_x</p:attrName>
                                          <p:attrName>ppt_y</p:attrName>
                                        </p:attrNameLst>
                                      </p:cBhvr>
                                      <p:rCtr x="-3945" y="0"/>
                                    </p:animMotion>
                                  </p:childTnLst>
                                </p:cTn>
                              </p:par>
                              <p:par>
                                <p:cTn id="10" presetID="22" presetClass="entr" presetSubtype="8"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2000"/>
                                        <p:tgtEl>
                                          <p:spTgt spid="14"/>
                                        </p:tgtEl>
                                      </p:cBhvr>
                                    </p:animEffect>
                                  </p:childTnLst>
                                </p:cTn>
                              </p:par>
                              <p:par>
                                <p:cTn id="13" presetID="63" presetClass="path" presetSubtype="0" decel="100000" fill="hold" nodeType="withEffect">
                                  <p:stCondLst>
                                    <p:cond delay="0"/>
                                  </p:stCondLst>
                                  <p:childTnLst>
                                    <p:animMotion origin="layout" path="M 2.08333E-6 -7.40741E-7 L -0.07878 -7.40741E-7 " pathEditMode="relative" rAng="0" ptsTypes="AA">
                                      <p:cBhvr>
                                        <p:cTn id="14" dur="2000" spd="-100000" fill="hold"/>
                                        <p:tgtEl>
                                          <p:spTgt spid="14"/>
                                        </p:tgtEl>
                                        <p:attrNameLst>
                                          <p:attrName>ppt_x</p:attrName>
                                          <p:attrName>ppt_y</p:attrName>
                                        </p:attrNameLst>
                                      </p:cBhvr>
                                      <p:rCtr x="-3945" y="0"/>
                                    </p:animMotion>
                                  </p:childTnLst>
                                </p:cTn>
                              </p:par>
                              <p:par>
                                <p:cTn id="15" presetID="22" presetClass="entr" presetSubtype="8"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2000"/>
                                        <p:tgtEl>
                                          <p:spTgt spid="12"/>
                                        </p:tgtEl>
                                      </p:cBhvr>
                                    </p:animEffect>
                                  </p:childTnLst>
                                </p:cTn>
                              </p:par>
                              <p:par>
                                <p:cTn id="18" presetID="63" presetClass="path" presetSubtype="0" decel="100000" fill="hold" nodeType="withEffect">
                                  <p:stCondLst>
                                    <p:cond delay="0"/>
                                  </p:stCondLst>
                                  <p:childTnLst>
                                    <p:animMotion origin="layout" path="M 6.25E-7 -7.40741E-7 L -0.07878 -7.40741E-7 " pathEditMode="relative" rAng="0" ptsTypes="AA">
                                      <p:cBhvr>
                                        <p:cTn id="19" dur="2000" spd="-100000" fill="hold"/>
                                        <p:tgtEl>
                                          <p:spTgt spid="12"/>
                                        </p:tgtEl>
                                        <p:attrNameLst>
                                          <p:attrName>ppt_x</p:attrName>
                                          <p:attrName>ppt_y</p:attrName>
                                        </p:attrNameLst>
                                      </p:cBhvr>
                                      <p:rCtr x="-3945" y="0"/>
                                    </p:animMotion>
                                  </p:childTnLst>
                                </p:cTn>
                              </p:par>
                              <p:par>
                                <p:cTn id="20" presetID="22" presetClass="entr" presetSubtype="8"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2000"/>
                                        <p:tgtEl>
                                          <p:spTgt spid="16"/>
                                        </p:tgtEl>
                                      </p:cBhvr>
                                    </p:animEffect>
                                  </p:childTnLst>
                                </p:cTn>
                              </p:par>
                              <p:par>
                                <p:cTn id="23" presetID="63" presetClass="path" presetSubtype="0" decel="100000" fill="hold" nodeType="withEffect">
                                  <p:stCondLst>
                                    <p:cond delay="0"/>
                                  </p:stCondLst>
                                  <p:childTnLst>
                                    <p:animMotion origin="layout" path="M 1.66667E-6 2.22222E-6 L -0.07878 2.22222E-6 " pathEditMode="relative" rAng="0" ptsTypes="AA">
                                      <p:cBhvr>
                                        <p:cTn id="24" dur="2000" spd="-100000" fill="hold"/>
                                        <p:tgtEl>
                                          <p:spTgt spid="16"/>
                                        </p:tgtEl>
                                        <p:attrNameLst>
                                          <p:attrName>ppt_x</p:attrName>
                                          <p:attrName>ppt_y</p:attrName>
                                        </p:attrNameLst>
                                      </p:cBhvr>
                                      <p:rCtr x="-3945" y="0"/>
                                    </p:animMotion>
                                  </p:childTnLst>
                                </p:cTn>
                              </p:par>
                              <p:par>
                                <p:cTn id="25" presetID="22" presetClass="entr" presetSubtype="8"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2000"/>
                                        <p:tgtEl>
                                          <p:spTgt spid="15"/>
                                        </p:tgtEl>
                                      </p:cBhvr>
                                    </p:animEffect>
                                  </p:childTnLst>
                                </p:cTn>
                              </p:par>
                              <p:par>
                                <p:cTn id="28" presetID="63" presetClass="path" presetSubtype="0" decel="100000" fill="hold" nodeType="withEffect">
                                  <p:stCondLst>
                                    <p:cond delay="0"/>
                                  </p:stCondLst>
                                  <p:childTnLst>
                                    <p:animMotion origin="layout" path="M 1.66667E-6 2.22222E-6 L -0.07878 2.22222E-6 " pathEditMode="relative" rAng="0" ptsTypes="AA">
                                      <p:cBhvr>
                                        <p:cTn id="29" dur="2000" spd="-100000" fill="hold"/>
                                        <p:tgtEl>
                                          <p:spTgt spid="15"/>
                                        </p:tgtEl>
                                        <p:attrNameLst>
                                          <p:attrName>ppt_x</p:attrName>
                                          <p:attrName>ppt_y</p:attrName>
                                        </p:attrNameLst>
                                      </p:cBhvr>
                                      <p:rCtr x="-394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0"/>
            <a:ext cx="9144000" cy="6858000"/>
            <a:chOff x="193701" y="1590291"/>
            <a:chExt cx="8653859" cy="5137079"/>
          </a:xfrm>
        </p:grpSpPr>
        <p:sp>
          <p:nvSpPr>
            <p:cNvPr id="15" name="Rounded Rectangle 14"/>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314872" y="1767152"/>
              <a:ext cx="8369436" cy="4952146"/>
            </a:xfrm>
            <a:prstGeom prst="roundRect">
              <a:avLst/>
            </a:prstGeom>
            <a:solidFill>
              <a:srgbClr val="E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2094743" y="2570480"/>
            <a:ext cx="4954515" cy="1717040"/>
            <a:chOff x="2094743" y="1826837"/>
            <a:chExt cx="4954515" cy="1717040"/>
          </a:xfrm>
        </p:grpSpPr>
        <p:grpSp>
          <p:nvGrpSpPr>
            <p:cNvPr id="12" name="Group 11"/>
            <p:cNvGrpSpPr/>
            <p:nvPr/>
          </p:nvGrpSpPr>
          <p:grpSpPr>
            <a:xfrm>
              <a:off x="2094743" y="1826837"/>
              <a:ext cx="4954515" cy="777611"/>
              <a:chOff x="2100847" y="1826837"/>
              <a:chExt cx="4954515" cy="777611"/>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9262" y="1829932"/>
                <a:ext cx="4176100" cy="73298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0847" y="1826837"/>
                <a:ext cx="961782" cy="777611"/>
              </a:xfrm>
              <a:prstGeom prst="rect">
                <a:avLst/>
              </a:prstGeom>
            </p:spPr>
          </p:pic>
        </p:grpSp>
        <p:sp>
          <p:nvSpPr>
            <p:cNvPr id="6" name="TextBox 5"/>
            <p:cNvSpPr txBox="1"/>
            <p:nvPr/>
          </p:nvSpPr>
          <p:spPr>
            <a:xfrm>
              <a:off x="2796464" y="2835991"/>
              <a:ext cx="3557176" cy="707886"/>
            </a:xfrm>
            <a:prstGeom prst="rect">
              <a:avLst/>
            </a:prstGeom>
            <a:noFill/>
          </p:spPr>
          <p:txBody>
            <a:bodyPr wrap="square" rtlCol="0">
              <a:spAutoFit/>
            </a:bodyPr>
            <a:lstStyle/>
            <a:p>
              <a:pPr algn="ctr"/>
              <a:r>
                <a:rPr lang="en-US" sz="4000" b="1">
                  <a:solidFill>
                    <a:srgbClr val="0084B1"/>
                  </a:solidFill>
                </a:rPr>
                <a:t>Listening</a:t>
              </a:r>
            </a:p>
          </p:txBody>
        </p:sp>
      </p:grpSp>
    </p:spTree>
    <p:extLst>
      <p:ext uri="{BB962C8B-B14F-4D97-AF65-F5344CB8AC3E}">
        <p14:creationId xmlns:p14="http://schemas.microsoft.com/office/powerpoint/2010/main" val="730030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179246" y="1781043"/>
            <a:ext cx="5442740" cy="461665"/>
            <a:chOff x="1776345" y="1370716"/>
            <a:chExt cx="5442740" cy="461665"/>
          </a:xfrm>
        </p:grpSpPr>
        <p:sp>
          <p:nvSpPr>
            <p:cNvPr id="14" name="TextBox 13"/>
            <p:cNvSpPr txBox="1"/>
            <p:nvPr/>
          </p:nvSpPr>
          <p:spPr>
            <a:xfrm>
              <a:off x="1776345" y="1370716"/>
              <a:ext cx="5442740" cy="461665"/>
            </a:xfrm>
            <a:prstGeom prst="rect">
              <a:avLst/>
            </a:prstGeom>
            <a:noFill/>
          </p:spPr>
          <p:txBody>
            <a:bodyPr wrap="square" rtlCol="0">
              <a:spAutoFit/>
            </a:bodyPr>
            <a:lstStyle/>
            <a:p>
              <a:r>
                <a:rPr lang="en-US" sz="2400"/>
                <a:t>- look after sick people</a:t>
              </a:r>
              <a:endParaRPr lang="en-US" sz="2400" dirty="0">
                <a:solidFill>
                  <a:srgbClr val="0070C0"/>
                </a:solidFill>
              </a:endParaRPr>
            </a:p>
          </p:txBody>
        </p:sp>
        <p:sp>
          <p:nvSpPr>
            <p:cNvPr id="18" name="Rectangle 17"/>
            <p:cNvSpPr/>
            <p:nvPr/>
          </p:nvSpPr>
          <p:spPr>
            <a:xfrm>
              <a:off x="5799677" y="1429656"/>
              <a:ext cx="365760" cy="34378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4179246" y="2643378"/>
            <a:ext cx="5442740" cy="461665"/>
            <a:chOff x="1776345" y="1891321"/>
            <a:chExt cx="5442740" cy="461665"/>
          </a:xfrm>
        </p:grpSpPr>
        <p:sp>
          <p:nvSpPr>
            <p:cNvPr id="20" name="TextBox 19"/>
            <p:cNvSpPr txBox="1"/>
            <p:nvPr/>
          </p:nvSpPr>
          <p:spPr>
            <a:xfrm>
              <a:off x="1776345" y="1891321"/>
              <a:ext cx="5442740" cy="461665"/>
            </a:xfrm>
            <a:prstGeom prst="rect">
              <a:avLst/>
            </a:prstGeom>
            <a:noFill/>
          </p:spPr>
          <p:txBody>
            <a:bodyPr wrap="square" rtlCol="0">
              <a:spAutoFit/>
            </a:bodyPr>
            <a:lstStyle/>
            <a:p>
              <a:r>
                <a:rPr lang="en-US" sz="2400"/>
                <a:t>- understand what we say</a:t>
              </a:r>
              <a:endParaRPr lang="en-US" sz="2400" dirty="0">
                <a:solidFill>
                  <a:srgbClr val="0070C0"/>
                </a:solidFill>
              </a:endParaRPr>
            </a:p>
          </p:txBody>
        </p:sp>
        <p:sp>
          <p:nvSpPr>
            <p:cNvPr id="21" name="Rectangle 20"/>
            <p:cNvSpPr/>
            <p:nvPr/>
          </p:nvSpPr>
          <p:spPr>
            <a:xfrm>
              <a:off x="5799677" y="1950261"/>
              <a:ext cx="365760" cy="34378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p:cNvGrpSpPr/>
          <p:nvPr/>
        </p:nvGrpSpPr>
        <p:grpSpPr>
          <a:xfrm>
            <a:off x="4179246" y="3505713"/>
            <a:ext cx="5442740" cy="461665"/>
            <a:chOff x="1776345" y="2411926"/>
            <a:chExt cx="5442740" cy="461665"/>
          </a:xfrm>
        </p:grpSpPr>
        <p:sp>
          <p:nvSpPr>
            <p:cNvPr id="23" name="TextBox 22"/>
            <p:cNvSpPr txBox="1"/>
            <p:nvPr/>
          </p:nvSpPr>
          <p:spPr>
            <a:xfrm>
              <a:off x="1776345" y="2411926"/>
              <a:ext cx="5442740" cy="461665"/>
            </a:xfrm>
            <a:prstGeom prst="rect">
              <a:avLst/>
            </a:prstGeom>
            <a:noFill/>
          </p:spPr>
          <p:txBody>
            <a:bodyPr wrap="square" rtlCol="0">
              <a:spAutoFit/>
            </a:bodyPr>
            <a:lstStyle/>
            <a:p>
              <a:r>
                <a:rPr lang="en-US" sz="2400"/>
                <a:t>- build the very high buildings</a:t>
              </a:r>
              <a:endParaRPr lang="en-US" sz="2400" dirty="0">
                <a:solidFill>
                  <a:srgbClr val="0070C0"/>
                </a:solidFill>
              </a:endParaRPr>
            </a:p>
          </p:txBody>
        </p:sp>
        <p:sp>
          <p:nvSpPr>
            <p:cNvPr id="24" name="Rectangle 23"/>
            <p:cNvSpPr/>
            <p:nvPr/>
          </p:nvSpPr>
          <p:spPr>
            <a:xfrm>
              <a:off x="5799677" y="2470866"/>
              <a:ext cx="365760" cy="34378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4179246" y="4368048"/>
            <a:ext cx="5442740" cy="461665"/>
            <a:chOff x="1776345" y="2932531"/>
            <a:chExt cx="5442740" cy="461665"/>
          </a:xfrm>
        </p:grpSpPr>
        <p:sp>
          <p:nvSpPr>
            <p:cNvPr id="26" name="TextBox 25"/>
            <p:cNvSpPr txBox="1"/>
            <p:nvPr/>
          </p:nvSpPr>
          <p:spPr>
            <a:xfrm>
              <a:off x="1776345" y="2932531"/>
              <a:ext cx="5442740" cy="461665"/>
            </a:xfrm>
            <a:prstGeom prst="rect">
              <a:avLst/>
            </a:prstGeom>
            <a:noFill/>
          </p:spPr>
          <p:txBody>
            <a:bodyPr wrap="square" rtlCol="0">
              <a:spAutoFit/>
            </a:bodyPr>
            <a:lstStyle/>
            <a:p>
              <a:r>
                <a:rPr lang="en-US" sz="2400"/>
                <a:t>- teach many subjects</a:t>
              </a:r>
              <a:endParaRPr lang="en-US" sz="2400" dirty="0">
                <a:solidFill>
                  <a:srgbClr val="0070C0"/>
                </a:solidFill>
              </a:endParaRPr>
            </a:p>
          </p:txBody>
        </p:sp>
        <p:sp>
          <p:nvSpPr>
            <p:cNvPr id="27" name="Rectangle 26"/>
            <p:cNvSpPr/>
            <p:nvPr/>
          </p:nvSpPr>
          <p:spPr>
            <a:xfrm>
              <a:off x="5799677" y="2991471"/>
              <a:ext cx="365760" cy="34378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4179246" y="5230383"/>
            <a:ext cx="5442740" cy="461665"/>
            <a:chOff x="1776345" y="3453136"/>
            <a:chExt cx="5442740" cy="461665"/>
          </a:xfrm>
        </p:grpSpPr>
        <p:sp>
          <p:nvSpPr>
            <p:cNvPr id="29" name="TextBox 28"/>
            <p:cNvSpPr txBox="1"/>
            <p:nvPr/>
          </p:nvSpPr>
          <p:spPr>
            <a:xfrm>
              <a:off x="1776345" y="3453136"/>
              <a:ext cx="5442740" cy="461665"/>
            </a:xfrm>
            <a:prstGeom prst="rect">
              <a:avLst/>
            </a:prstGeom>
            <a:noFill/>
          </p:spPr>
          <p:txBody>
            <a:bodyPr wrap="square" rtlCol="0">
              <a:spAutoFit/>
            </a:bodyPr>
            <a:lstStyle/>
            <a:p>
              <a:r>
                <a:rPr lang="en-US" sz="2400"/>
                <a:t>- move heavy things</a:t>
              </a:r>
              <a:endParaRPr lang="en-US" sz="2400" dirty="0">
                <a:solidFill>
                  <a:srgbClr val="0070C0"/>
                </a:solidFill>
              </a:endParaRPr>
            </a:p>
          </p:txBody>
        </p:sp>
        <p:sp>
          <p:nvSpPr>
            <p:cNvPr id="30" name="Rectangle 29"/>
            <p:cNvSpPr/>
            <p:nvPr/>
          </p:nvSpPr>
          <p:spPr>
            <a:xfrm>
              <a:off x="5799677" y="3512076"/>
              <a:ext cx="365760" cy="34378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0084" y="2447282"/>
            <a:ext cx="3867785" cy="2578523"/>
          </a:xfrm>
          <a:prstGeom prst="roundRect">
            <a:avLst/>
          </a:prstGeom>
        </p:spPr>
      </p:pic>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258300" cy="1267691"/>
          </a:xfrm>
          <a:prstGeom prst="rect">
            <a:avLst/>
          </a:prstGeom>
        </p:spPr>
      </p:pic>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0084" y="74839"/>
            <a:ext cx="627229" cy="681509"/>
          </a:xfrm>
          <a:prstGeom prst="rect">
            <a:avLst/>
          </a:prstGeom>
        </p:spPr>
      </p:pic>
      <p:sp>
        <p:nvSpPr>
          <p:cNvPr id="31" name="TextBox 30"/>
          <p:cNvSpPr txBox="1"/>
          <p:nvPr/>
        </p:nvSpPr>
        <p:spPr>
          <a:xfrm>
            <a:off x="827314" y="74839"/>
            <a:ext cx="7776360" cy="892552"/>
          </a:xfrm>
          <a:prstGeom prst="rect">
            <a:avLst/>
          </a:prstGeom>
          <a:noFill/>
        </p:spPr>
        <p:txBody>
          <a:bodyPr wrap="square" rtlCol="0">
            <a:spAutoFit/>
          </a:bodyPr>
          <a:lstStyle/>
          <a:p>
            <a:r>
              <a:rPr lang="en-US" sz="2600" b="1">
                <a:effectLst>
                  <a:glow rad="88900">
                    <a:schemeClr val="bg1"/>
                  </a:glow>
                </a:effectLst>
                <a:latin typeface="Arial" panose="020B0604020202020204" pitchFamily="34" charset="0"/>
                <a:cs typeface="Arial" panose="020B0604020202020204" pitchFamily="34" charset="0"/>
              </a:rPr>
              <a:t>Listen to the conversation between Khang and Dr Adams and tick (</a:t>
            </a:r>
            <a:r>
              <a:rPr lang="en-US" sz="2600" b="1">
                <a:effectLst>
                  <a:glow rad="88900">
                    <a:schemeClr val="bg1"/>
                  </a:glow>
                </a:effectLst>
                <a:latin typeface="Arial" panose="020B0604020202020204" pitchFamily="34" charset="0"/>
                <a:cs typeface="Arial" panose="020B0604020202020204" pitchFamily="34" charset="0"/>
                <a:sym typeface="Wingdings 2" panose="05020102010507070707" pitchFamily="18" charset="2"/>
              </a:rPr>
              <a:t></a:t>
            </a:r>
            <a:r>
              <a:rPr lang="en-US" sz="2600" b="1">
                <a:effectLst>
                  <a:glow rad="88900">
                    <a:schemeClr val="bg1"/>
                  </a:glow>
                </a:effectLst>
                <a:latin typeface="Arial" panose="020B0604020202020204" pitchFamily="34" charset="0"/>
                <a:cs typeface="Arial" panose="020B0604020202020204" pitchFamily="34" charset="0"/>
              </a:rPr>
              <a:t>) the phrases you hear.</a:t>
            </a:r>
          </a:p>
        </p:txBody>
      </p:sp>
      <p:pic>
        <p:nvPicPr>
          <p:cNvPr id="3" name="B2_43">
            <a:hlinkClick r:id="" action="ppaction://media"/>
            <a:extLst>
              <a:ext uri="{FF2B5EF4-FFF2-40B4-BE49-F238E27FC236}">
                <a16:creationId xmlns:a16="http://schemas.microsoft.com/office/drawing/2014/main" id="{4ACF13D9-9E90-4E48-A630-5ECE4F5C119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08684" y="509499"/>
            <a:ext cx="487363" cy="487363"/>
          </a:xfrm>
          <a:prstGeom prst="rect">
            <a:avLst/>
          </a:prstGeom>
        </p:spPr>
      </p:pic>
      <p:sp>
        <p:nvSpPr>
          <p:cNvPr id="8" name="TextBox 7">
            <a:extLst>
              <a:ext uri="{FF2B5EF4-FFF2-40B4-BE49-F238E27FC236}">
                <a16:creationId xmlns:a16="http://schemas.microsoft.com/office/drawing/2014/main" id="{DEAB7A52-90DC-4CCD-BA21-C9F0F7BA8A82}"/>
              </a:ext>
            </a:extLst>
          </p:cNvPr>
          <p:cNvSpPr txBox="1"/>
          <p:nvPr/>
        </p:nvSpPr>
        <p:spPr>
          <a:xfrm>
            <a:off x="8175304" y="1809486"/>
            <a:ext cx="420308" cy="461665"/>
          </a:xfrm>
          <a:prstGeom prst="rect">
            <a:avLst/>
          </a:prstGeom>
          <a:noFill/>
        </p:spPr>
        <p:txBody>
          <a:bodyPr wrap="none" rtlCol="0">
            <a:spAutoFit/>
          </a:bodyPr>
          <a:lstStyle/>
          <a:p>
            <a:r>
              <a:rPr lang="en-US" sz="2400" b="1" dirty="0">
                <a:solidFill>
                  <a:srgbClr val="00B050"/>
                </a:solidFill>
                <a:sym typeface="Wingdings 2" panose="05020102010507070707" pitchFamily="18" charset="2"/>
              </a:rPr>
              <a:t></a:t>
            </a:r>
            <a:endParaRPr lang="en-US" sz="2400" b="1" dirty="0">
              <a:solidFill>
                <a:srgbClr val="00B050"/>
              </a:solidFill>
            </a:endParaRPr>
          </a:p>
        </p:txBody>
      </p:sp>
      <p:sp>
        <p:nvSpPr>
          <p:cNvPr id="32" name="TextBox 31">
            <a:extLst>
              <a:ext uri="{FF2B5EF4-FFF2-40B4-BE49-F238E27FC236}">
                <a16:creationId xmlns:a16="http://schemas.microsoft.com/office/drawing/2014/main" id="{88F743F6-B7FC-4F49-8A56-28CAC37F2FD9}"/>
              </a:ext>
            </a:extLst>
          </p:cNvPr>
          <p:cNvSpPr txBox="1"/>
          <p:nvPr/>
        </p:nvSpPr>
        <p:spPr>
          <a:xfrm>
            <a:off x="8175304" y="2649357"/>
            <a:ext cx="420308" cy="461665"/>
          </a:xfrm>
          <a:prstGeom prst="rect">
            <a:avLst/>
          </a:prstGeom>
          <a:noFill/>
        </p:spPr>
        <p:txBody>
          <a:bodyPr wrap="none" rtlCol="0">
            <a:spAutoFit/>
          </a:bodyPr>
          <a:lstStyle/>
          <a:p>
            <a:r>
              <a:rPr lang="en-US" sz="2400" b="1" dirty="0">
                <a:solidFill>
                  <a:srgbClr val="00B050"/>
                </a:solidFill>
                <a:sym typeface="Wingdings 2" panose="05020102010507070707" pitchFamily="18" charset="2"/>
              </a:rPr>
              <a:t></a:t>
            </a:r>
            <a:endParaRPr lang="en-US" sz="2400" b="1" dirty="0">
              <a:solidFill>
                <a:srgbClr val="00B050"/>
              </a:solidFill>
            </a:endParaRPr>
          </a:p>
        </p:txBody>
      </p:sp>
      <p:sp>
        <p:nvSpPr>
          <p:cNvPr id="33" name="TextBox 32">
            <a:extLst>
              <a:ext uri="{FF2B5EF4-FFF2-40B4-BE49-F238E27FC236}">
                <a16:creationId xmlns:a16="http://schemas.microsoft.com/office/drawing/2014/main" id="{D07260C6-38AF-4B2A-8251-5AC9C52F08E7}"/>
              </a:ext>
            </a:extLst>
          </p:cNvPr>
          <p:cNvSpPr txBox="1"/>
          <p:nvPr/>
        </p:nvSpPr>
        <p:spPr>
          <a:xfrm>
            <a:off x="8175304" y="3521551"/>
            <a:ext cx="420308" cy="461665"/>
          </a:xfrm>
          <a:prstGeom prst="rect">
            <a:avLst/>
          </a:prstGeom>
          <a:noFill/>
        </p:spPr>
        <p:txBody>
          <a:bodyPr wrap="none" rtlCol="0">
            <a:spAutoFit/>
          </a:bodyPr>
          <a:lstStyle/>
          <a:p>
            <a:r>
              <a:rPr lang="en-US" sz="2400" b="1" dirty="0">
                <a:solidFill>
                  <a:srgbClr val="00B050"/>
                </a:solidFill>
                <a:sym typeface="Wingdings 2" panose="05020102010507070707" pitchFamily="18" charset="2"/>
              </a:rPr>
              <a:t></a:t>
            </a:r>
            <a:endParaRPr lang="en-US" sz="2400" b="1" dirty="0">
              <a:solidFill>
                <a:srgbClr val="00B050"/>
              </a:solidFill>
            </a:endParaRPr>
          </a:p>
        </p:txBody>
      </p:sp>
      <p:sp>
        <p:nvSpPr>
          <p:cNvPr id="34" name="TextBox 33">
            <a:extLst>
              <a:ext uri="{FF2B5EF4-FFF2-40B4-BE49-F238E27FC236}">
                <a16:creationId xmlns:a16="http://schemas.microsoft.com/office/drawing/2014/main" id="{DA61C6C7-EA4D-49D9-8C45-3C05238F7C1C}"/>
              </a:ext>
            </a:extLst>
          </p:cNvPr>
          <p:cNvSpPr txBox="1"/>
          <p:nvPr/>
        </p:nvSpPr>
        <p:spPr>
          <a:xfrm>
            <a:off x="8175304" y="4413047"/>
            <a:ext cx="420308" cy="461665"/>
          </a:xfrm>
          <a:prstGeom prst="rect">
            <a:avLst/>
          </a:prstGeom>
          <a:noFill/>
        </p:spPr>
        <p:txBody>
          <a:bodyPr wrap="none" rtlCol="0">
            <a:spAutoFit/>
          </a:bodyPr>
          <a:lstStyle/>
          <a:p>
            <a:r>
              <a:rPr lang="en-US" sz="2400" b="1" dirty="0">
                <a:solidFill>
                  <a:srgbClr val="00B050"/>
                </a:solidFill>
                <a:sym typeface="Wingdings 2" panose="05020102010507070707" pitchFamily="18" charset="2"/>
              </a:rPr>
              <a:t></a:t>
            </a:r>
            <a:endParaRPr lang="en-US" sz="2400" b="1" dirty="0">
              <a:solidFill>
                <a:srgbClr val="00B050"/>
              </a:solidFill>
            </a:endParaRPr>
          </a:p>
        </p:txBody>
      </p:sp>
      <p:sp>
        <p:nvSpPr>
          <p:cNvPr id="35" name="Rounded Rectangle 3">
            <a:hlinkClick r:id="rId8" action="ppaction://hlinksldjump"/>
            <a:extLst>
              <a:ext uri="{FF2B5EF4-FFF2-40B4-BE49-F238E27FC236}">
                <a16:creationId xmlns:a16="http://schemas.microsoft.com/office/drawing/2014/main" id="{9F89DAFF-342F-4254-BBE9-26C191AEFFAB}"/>
              </a:ext>
            </a:extLst>
          </p:cNvPr>
          <p:cNvSpPr/>
          <p:nvPr/>
        </p:nvSpPr>
        <p:spPr>
          <a:xfrm>
            <a:off x="3684494" y="6297203"/>
            <a:ext cx="1801906" cy="461666"/>
          </a:xfrm>
          <a:prstGeom prst="roundRect">
            <a:avLst/>
          </a:prstGeom>
          <a:solidFill>
            <a:srgbClr val="0FB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rPr>
              <a:t>Audio script</a:t>
            </a:r>
          </a:p>
        </p:txBody>
      </p:sp>
    </p:spTree>
    <p:extLst>
      <p:ext uri="{BB962C8B-B14F-4D97-AF65-F5344CB8AC3E}">
        <p14:creationId xmlns:p14="http://schemas.microsoft.com/office/powerpoint/2010/main" val="4003342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3"/>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74758" fill="hold"/>
                                        <p:tgtEl>
                                          <p:spTgt spid="3"/>
                                        </p:tgtEl>
                                      </p:cBhvr>
                                    </p:cmd>
                                  </p:childTnLst>
                                </p:cTn>
                              </p:par>
                            </p:childTnLst>
                          </p:cTn>
                        </p:par>
                      </p:childTnLst>
                    </p:cTn>
                  </p:par>
                </p:childTnLst>
              </p:cTn>
              <p:nextCondLst>
                <p:cond evt="onClick" delay="0">
                  <p:tgtEl>
                    <p:spTgt spid="3"/>
                  </p:tgtEl>
                </p:cond>
              </p:nextCondLst>
            </p:seq>
            <p:audio>
              <p:cMediaNode vol="80000">
                <p:cTn id="24" fill="hold" display="0">
                  <p:stCondLst>
                    <p:cond delay="indefinite"/>
                  </p:stCondLst>
                  <p:endCondLst>
                    <p:cond evt="onStopAudio" delay="0">
                      <p:tgtEl>
                        <p:sldTgt/>
                      </p:tgtEl>
                    </p:cond>
                  </p:endCondLst>
                </p:cTn>
                <p:tgtEl>
                  <p:spTgt spid="3"/>
                </p:tgtEl>
              </p:cMediaNode>
            </p:audio>
          </p:childTnLst>
        </p:cTn>
      </p:par>
    </p:tnLst>
    <p:bldLst>
      <p:bldP spid="8" grpId="0"/>
      <p:bldP spid="32" grpId="0"/>
      <p:bldP spid="33"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C11514E-B568-4EDC-AA1A-6B7D24C74198}"/>
              </a:ext>
            </a:extLst>
          </p:cNvPr>
          <p:cNvGrpSpPr/>
          <p:nvPr/>
        </p:nvGrpSpPr>
        <p:grpSpPr>
          <a:xfrm>
            <a:off x="0" y="0"/>
            <a:ext cx="9144000" cy="6884155"/>
            <a:chOff x="0" y="0"/>
            <a:chExt cx="9144000" cy="6884155"/>
          </a:xfrm>
        </p:grpSpPr>
        <p:sp>
          <p:nvSpPr>
            <p:cNvPr id="2" name="Rectangle 1">
              <a:extLst>
                <a:ext uri="{FF2B5EF4-FFF2-40B4-BE49-F238E27FC236}">
                  <a16:creationId xmlns:a16="http://schemas.microsoft.com/office/drawing/2014/main" id="{93B4FA3A-7C98-4049-9207-F7722E240A55}"/>
                </a:ext>
              </a:extLst>
            </p:cNvPr>
            <p:cNvSpPr/>
            <p:nvPr/>
          </p:nvSpPr>
          <p:spPr>
            <a:xfrm>
              <a:off x="0" y="0"/>
              <a:ext cx="9144000" cy="6137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99A6BE0-9C8A-4C38-B997-ADB4E8B327B7}"/>
                </a:ext>
              </a:extLst>
            </p:cNvPr>
            <p:cNvSpPr txBox="1"/>
            <p:nvPr/>
          </p:nvSpPr>
          <p:spPr>
            <a:xfrm>
              <a:off x="338595" y="720545"/>
              <a:ext cx="8486470" cy="6163610"/>
            </a:xfrm>
            <a:prstGeom prst="rect">
              <a:avLst/>
            </a:prstGeom>
            <a:noFill/>
            <a:ln w="19050">
              <a:solidFill>
                <a:srgbClr val="0FB7BD"/>
              </a:solidFill>
            </a:ln>
          </p:spPr>
          <p:txBody>
            <a:bodyPr wrap="square">
              <a:spAutoFit/>
            </a:bodyPr>
            <a:lstStyle/>
            <a:p>
              <a:pPr algn="just">
                <a:lnSpc>
                  <a:spcPct val="110000"/>
                </a:lnSpc>
              </a:pPr>
              <a:r>
                <a:rPr lang="en-US" sz="2400" b="1" i="1" dirty="0" err="1">
                  <a:solidFill>
                    <a:srgbClr val="333333"/>
                  </a:solidFill>
                  <a:effectLst/>
                  <a:latin typeface="Helvetica Neue"/>
                </a:rPr>
                <a:t>Khang</a:t>
              </a:r>
              <a:r>
                <a:rPr lang="en-US" sz="2400" b="1" i="1" dirty="0">
                  <a:solidFill>
                    <a:srgbClr val="333333"/>
                  </a:solidFill>
                  <a:effectLst/>
                  <a:latin typeface="Helvetica Neue"/>
                </a:rPr>
                <a:t>:</a:t>
              </a:r>
              <a:r>
                <a:rPr lang="en-US" sz="2400" b="0" i="0" dirty="0">
                  <a:solidFill>
                    <a:srgbClr val="333333"/>
                  </a:solidFill>
                  <a:effectLst/>
                  <a:latin typeface="Helvetica Neue"/>
                </a:rPr>
                <a:t> Dr Adams, please tell me something about robots.</a:t>
              </a:r>
            </a:p>
            <a:p>
              <a:pPr algn="just">
                <a:lnSpc>
                  <a:spcPct val="110000"/>
                </a:lnSpc>
              </a:pPr>
              <a:r>
                <a:rPr lang="en-US" sz="2400" b="1" i="1" dirty="0">
                  <a:solidFill>
                    <a:srgbClr val="333333"/>
                  </a:solidFill>
                  <a:effectLst/>
                  <a:latin typeface="Helvetica Neue"/>
                </a:rPr>
                <a:t>Dr Adams:</a:t>
              </a:r>
              <a:r>
                <a:rPr lang="en-US" sz="2400" b="0" i="0" dirty="0">
                  <a:solidFill>
                    <a:srgbClr val="333333"/>
                  </a:solidFill>
                  <a:effectLst/>
                  <a:latin typeface="Helvetica Neue"/>
                </a:rPr>
                <a:t> Sure. Robots can do quite a lot today. Home robots can do housework. Doctor robots can look after sick people. And...</a:t>
              </a:r>
            </a:p>
            <a:p>
              <a:pPr algn="just">
                <a:lnSpc>
                  <a:spcPct val="110000"/>
                </a:lnSpc>
              </a:pPr>
              <a:r>
                <a:rPr lang="en-US" sz="2400" b="1" i="1" dirty="0" err="1">
                  <a:solidFill>
                    <a:srgbClr val="333333"/>
                  </a:solidFill>
                  <a:effectLst/>
                  <a:latin typeface="Helvetica Neue"/>
                </a:rPr>
                <a:t>Khang</a:t>
              </a:r>
              <a:r>
                <a:rPr lang="en-US" sz="2400" b="1" i="1" dirty="0">
                  <a:solidFill>
                    <a:srgbClr val="333333"/>
                  </a:solidFill>
                  <a:effectLst/>
                  <a:latin typeface="Helvetica Neue"/>
                </a:rPr>
                <a:t>:</a:t>
              </a:r>
              <a:r>
                <a:rPr lang="en-US" sz="2400" b="0" i="0" dirty="0">
                  <a:solidFill>
                    <a:srgbClr val="333333"/>
                  </a:solidFill>
                  <a:effectLst/>
                  <a:latin typeface="Helvetica Neue"/>
                </a:rPr>
                <a:t> Can robots build houses?</a:t>
              </a:r>
            </a:p>
            <a:p>
              <a:pPr algn="just">
                <a:lnSpc>
                  <a:spcPct val="110000"/>
                </a:lnSpc>
              </a:pPr>
              <a:r>
                <a:rPr lang="en-US" sz="2400" b="1" i="1" dirty="0">
                  <a:solidFill>
                    <a:srgbClr val="333333"/>
                  </a:solidFill>
                  <a:effectLst/>
                  <a:latin typeface="Helvetica Neue"/>
                </a:rPr>
                <a:t>Dr Adams:</a:t>
              </a:r>
              <a:r>
                <a:rPr lang="en-US" sz="2400" b="0" i="0" dirty="0">
                  <a:solidFill>
                    <a:srgbClr val="333333"/>
                  </a:solidFill>
                  <a:effectLst/>
                  <a:latin typeface="Helvetica Neue"/>
                </a:rPr>
                <a:t> Yes. Worker robots can even build the very high buildings.</a:t>
              </a:r>
            </a:p>
            <a:p>
              <a:pPr algn="just">
                <a:lnSpc>
                  <a:spcPct val="110000"/>
                </a:lnSpc>
              </a:pPr>
              <a:r>
                <a:rPr lang="en-US" sz="2400" b="1" i="1" dirty="0" err="1">
                  <a:solidFill>
                    <a:srgbClr val="333333"/>
                  </a:solidFill>
                  <a:effectLst/>
                  <a:latin typeface="Helvetica Neue"/>
                </a:rPr>
                <a:t>Khang</a:t>
              </a:r>
              <a:r>
                <a:rPr lang="en-US" sz="2400" b="1" i="1" dirty="0">
                  <a:solidFill>
                    <a:srgbClr val="333333"/>
                  </a:solidFill>
                  <a:effectLst/>
                  <a:latin typeface="Helvetica Neue"/>
                </a:rPr>
                <a:t>:</a:t>
              </a:r>
              <a:r>
                <a:rPr lang="en-US" sz="2400" b="0" i="0" dirty="0">
                  <a:solidFill>
                    <a:srgbClr val="333333"/>
                  </a:solidFill>
                  <a:effectLst/>
                  <a:latin typeface="Helvetica Neue"/>
                </a:rPr>
                <a:t> Can they teach?</a:t>
              </a:r>
            </a:p>
            <a:p>
              <a:pPr algn="just">
                <a:lnSpc>
                  <a:spcPct val="110000"/>
                </a:lnSpc>
              </a:pPr>
              <a:r>
                <a:rPr lang="en-US" sz="2400" b="1" i="1" dirty="0">
                  <a:solidFill>
                    <a:srgbClr val="333333"/>
                  </a:solidFill>
                  <a:effectLst/>
                  <a:latin typeface="Helvetica Neue"/>
                </a:rPr>
                <a:t>Dr Adams:</a:t>
              </a:r>
              <a:r>
                <a:rPr lang="en-US" sz="2400" b="0" i="0" dirty="0">
                  <a:solidFill>
                    <a:srgbClr val="333333"/>
                  </a:solidFill>
                  <a:effectLst/>
                  <a:latin typeface="Helvetica Neue"/>
                </a:rPr>
                <a:t> Yes. Teacher robots can teach many subjects in a classroom or online.</a:t>
              </a:r>
            </a:p>
            <a:p>
              <a:pPr algn="just">
                <a:lnSpc>
                  <a:spcPct val="110000"/>
                </a:lnSpc>
              </a:pPr>
              <a:r>
                <a:rPr lang="en-US" sz="2400" b="1" i="1" dirty="0" err="1">
                  <a:solidFill>
                    <a:srgbClr val="333333"/>
                  </a:solidFill>
                  <a:effectLst/>
                  <a:latin typeface="Helvetica Neue"/>
                </a:rPr>
                <a:t>Khang</a:t>
              </a:r>
              <a:r>
                <a:rPr lang="en-US" sz="2400" b="1" i="1" dirty="0">
                  <a:solidFill>
                    <a:srgbClr val="333333"/>
                  </a:solidFill>
                  <a:effectLst/>
                  <a:latin typeface="Helvetica Neue"/>
                </a:rPr>
                <a:t>:</a:t>
              </a:r>
              <a:r>
                <a:rPr lang="en-US" sz="2400" b="0" i="0" dirty="0">
                  <a:solidFill>
                    <a:srgbClr val="333333"/>
                  </a:solidFill>
                  <a:effectLst/>
                  <a:latin typeface="Helvetica Neue"/>
                </a:rPr>
                <a:t> Can they understand what we say?</a:t>
              </a:r>
            </a:p>
            <a:p>
              <a:pPr algn="just">
                <a:lnSpc>
                  <a:spcPct val="110000"/>
                </a:lnSpc>
              </a:pPr>
              <a:r>
                <a:rPr lang="en-US" sz="2400" b="1" i="1" dirty="0">
                  <a:solidFill>
                    <a:srgbClr val="333333"/>
                  </a:solidFill>
                  <a:effectLst/>
                  <a:latin typeface="Helvetica Neue"/>
                </a:rPr>
                <a:t>Dr Adams:</a:t>
              </a:r>
              <a:r>
                <a:rPr lang="en-US" sz="2400" b="0" i="0" dirty="0">
                  <a:solidFill>
                    <a:srgbClr val="333333"/>
                  </a:solidFill>
                  <a:effectLst/>
                  <a:latin typeface="Helvetica Neue"/>
                </a:rPr>
                <a:t> Yes, they do. They can even speak to us.</a:t>
              </a:r>
            </a:p>
            <a:p>
              <a:pPr algn="just">
                <a:lnSpc>
                  <a:spcPct val="110000"/>
                </a:lnSpc>
              </a:pPr>
              <a:r>
                <a:rPr lang="en-US" sz="2400" b="1" i="1" dirty="0" err="1">
                  <a:solidFill>
                    <a:srgbClr val="333333"/>
                  </a:solidFill>
                  <a:effectLst/>
                  <a:latin typeface="Helvetica Neue"/>
                </a:rPr>
                <a:t>Khang</a:t>
              </a:r>
              <a:r>
                <a:rPr lang="en-US" sz="2400" b="1" i="1" dirty="0">
                  <a:solidFill>
                    <a:srgbClr val="333333"/>
                  </a:solidFill>
                  <a:effectLst/>
                  <a:latin typeface="Helvetica Neue"/>
                </a:rPr>
                <a:t>:</a:t>
              </a:r>
              <a:r>
                <a:rPr lang="en-US" sz="2400" b="0" i="0" dirty="0">
                  <a:solidFill>
                    <a:srgbClr val="333333"/>
                  </a:solidFill>
                  <a:effectLst/>
                  <a:latin typeface="Helvetica Neue"/>
                </a:rPr>
                <a:t> Robots can do everything like humans?</a:t>
              </a:r>
            </a:p>
            <a:p>
              <a:pPr algn="just">
                <a:lnSpc>
                  <a:spcPct val="110000"/>
                </a:lnSpc>
              </a:pPr>
              <a:r>
                <a:rPr lang="en-US" sz="2400" b="1" i="1" dirty="0">
                  <a:solidFill>
                    <a:srgbClr val="333333"/>
                  </a:solidFill>
                  <a:effectLst/>
                  <a:latin typeface="Helvetica Neue"/>
                </a:rPr>
                <a:t>Dr Adams:</a:t>
              </a:r>
              <a:r>
                <a:rPr lang="en-US" sz="2400" b="0" i="0" dirty="0">
                  <a:solidFill>
                    <a:srgbClr val="333333"/>
                  </a:solidFill>
                  <a:effectLst/>
                  <a:latin typeface="Helvetica Neue"/>
                </a:rPr>
                <a:t> No, not everything. They can't understand our feelings or play football.</a:t>
              </a:r>
              <a:endParaRPr lang="en-US" sz="2400" i="0" dirty="0">
                <a:effectLst/>
              </a:endParaRPr>
            </a:p>
          </p:txBody>
        </p:sp>
        <p:pic>
          <p:nvPicPr>
            <p:cNvPr id="6" name="Picture 5">
              <a:extLst>
                <a:ext uri="{FF2B5EF4-FFF2-40B4-BE49-F238E27FC236}">
                  <a16:creationId xmlns:a16="http://schemas.microsoft.com/office/drawing/2014/main" id="{CD7D81FC-37DB-4FB5-9734-64BA5B583A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63" y="1"/>
              <a:ext cx="8726747" cy="825910"/>
            </a:xfrm>
            <a:prstGeom prst="rect">
              <a:avLst/>
            </a:prstGeom>
          </p:spPr>
        </p:pic>
        <p:sp>
          <p:nvSpPr>
            <p:cNvPr id="7" name="TextBox 6">
              <a:extLst>
                <a:ext uri="{FF2B5EF4-FFF2-40B4-BE49-F238E27FC236}">
                  <a16:creationId xmlns:a16="http://schemas.microsoft.com/office/drawing/2014/main" id="{0655EF60-59B4-4757-B066-A4ACC7BA287F}"/>
                </a:ext>
              </a:extLst>
            </p:cNvPr>
            <p:cNvSpPr txBox="1"/>
            <p:nvPr/>
          </p:nvSpPr>
          <p:spPr>
            <a:xfrm>
              <a:off x="3573041" y="135812"/>
              <a:ext cx="1997919" cy="461665"/>
            </a:xfrm>
            <a:prstGeom prst="rect">
              <a:avLst/>
            </a:prstGeom>
            <a:noFill/>
          </p:spPr>
          <p:txBody>
            <a:bodyPr wrap="none" rtlCol="0">
              <a:spAutoFit/>
            </a:bodyPr>
            <a:lstStyle/>
            <a:p>
              <a:r>
                <a:rPr lang="en-US" sz="2400" b="1" dirty="0">
                  <a:solidFill>
                    <a:schemeClr val="bg1"/>
                  </a:solidFill>
                </a:rPr>
                <a:t>AUDIO SCRIPT</a:t>
              </a:r>
            </a:p>
          </p:txBody>
        </p:sp>
      </p:grpSp>
      <p:sp>
        <p:nvSpPr>
          <p:cNvPr id="8" name="Multiplication Sign 7">
            <a:hlinkClick r:id="rId5" action="ppaction://hlinksldjump"/>
            <a:extLst>
              <a:ext uri="{FF2B5EF4-FFF2-40B4-BE49-F238E27FC236}">
                <a16:creationId xmlns:a16="http://schemas.microsoft.com/office/drawing/2014/main" id="{159A5070-05F6-4C54-98F1-7743575FF3DA}"/>
              </a:ext>
            </a:extLst>
          </p:cNvPr>
          <p:cNvSpPr/>
          <p:nvPr/>
        </p:nvSpPr>
        <p:spPr>
          <a:xfrm>
            <a:off x="8209935" y="129441"/>
            <a:ext cx="491613" cy="461665"/>
          </a:xfrm>
          <a:prstGeom prst="mathMultipl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B2_43">
            <a:hlinkClick r:id="" action="ppaction://media"/>
            <a:extLst>
              <a:ext uri="{FF2B5EF4-FFF2-40B4-BE49-F238E27FC236}">
                <a16:creationId xmlns:a16="http://schemas.microsoft.com/office/drawing/2014/main" id="{8F8D4EE5-E574-43EC-9A79-9466C5199DDE}"/>
              </a:ext>
            </a:extLst>
          </p:cNvPr>
          <p:cNvPicPr>
            <a:picLocks noChangeAspect="1"/>
          </p:cNvPicPr>
          <p:nvPr>
            <a:audioFile r:link="rId1"/>
            <p:extLst>
              <p:ext uri="{DAA4B4D4-6D71-4841-9C94-3DE7FCFB9230}">
                <p14:media xmlns:p14="http://schemas.microsoft.com/office/powerpoint/2010/main" r:embed="rId2">
                  <p14:trim st="17100" end="1693.3219"/>
                </p14:media>
              </p:ext>
            </p:extLst>
          </p:nvPr>
        </p:nvPicPr>
        <p:blipFill>
          <a:blip r:embed="rId6"/>
          <a:stretch>
            <a:fillRect/>
          </a:stretch>
        </p:blipFill>
        <p:spPr>
          <a:xfrm>
            <a:off x="5570960" y="135811"/>
            <a:ext cx="487363" cy="487363"/>
          </a:xfrm>
          <a:prstGeom prst="rect">
            <a:avLst/>
          </a:prstGeom>
        </p:spPr>
      </p:pic>
    </p:spTree>
    <p:extLst>
      <p:ext uri="{BB962C8B-B14F-4D97-AF65-F5344CB8AC3E}">
        <p14:creationId xmlns:p14="http://schemas.microsoft.com/office/powerpoint/2010/main" val="804884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965"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
            <a:ext cx="9144000" cy="10287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0084" y="104779"/>
            <a:ext cx="627229" cy="621628"/>
          </a:xfrm>
          <a:prstGeom prst="rect">
            <a:avLst/>
          </a:prstGeom>
        </p:spPr>
      </p:pic>
      <p:sp>
        <p:nvSpPr>
          <p:cNvPr id="8" name="TextBox 7"/>
          <p:cNvSpPr txBox="1"/>
          <p:nvPr/>
        </p:nvSpPr>
        <p:spPr>
          <a:xfrm>
            <a:off x="827313" y="12704"/>
            <a:ext cx="8008810" cy="830997"/>
          </a:xfrm>
          <a:prstGeom prst="rect">
            <a:avLst/>
          </a:prstGeom>
          <a:noFill/>
        </p:spPr>
        <p:txBody>
          <a:bodyPr wrap="square" rtlCol="0">
            <a:spAutoFit/>
          </a:bodyPr>
          <a:lstStyle/>
          <a:p>
            <a:r>
              <a:rPr lang="en-US" sz="2400" b="1" spc="-50" dirty="0">
                <a:effectLst>
                  <a:glow rad="88900">
                    <a:schemeClr val="bg1"/>
                  </a:glow>
                </a:effectLst>
                <a:latin typeface="Arial" panose="020B0604020202020204" pitchFamily="34" charset="0"/>
                <a:cs typeface="Arial" panose="020B0604020202020204" pitchFamily="34" charset="0"/>
              </a:rPr>
              <a:t>Listen to the conversation again and tick (</a:t>
            </a:r>
            <a:r>
              <a:rPr lang="en-US" sz="2400" b="1" spc="-50" dirty="0">
                <a:effectLst>
                  <a:glow rad="88900">
                    <a:schemeClr val="bg1"/>
                  </a:glow>
                </a:effectLst>
                <a:latin typeface="Arial" panose="020B0604020202020204" pitchFamily="34" charset="0"/>
                <a:cs typeface="Arial" panose="020B0604020202020204" pitchFamily="34" charset="0"/>
                <a:sym typeface="Wingdings 2" panose="05020102010507070707" pitchFamily="18" charset="2"/>
              </a:rPr>
              <a:t></a:t>
            </a:r>
            <a:r>
              <a:rPr lang="en-US" sz="2400" b="1" spc="-50" dirty="0">
                <a:effectLst>
                  <a:glow rad="88900">
                    <a:schemeClr val="bg1"/>
                  </a:glow>
                </a:effectLst>
                <a:latin typeface="Arial" panose="020B0604020202020204" pitchFamily="34" charset="0"/>
                <a:cs typeface="Arial" panose="020B0604020202020204" pitchFamily="34" charset="0"/>
              </a:rPr>
              <a:t>) T (True) or F (False).</a:t>
            </a:r>
          </a:p>
        </p:txBody>
      </p:sp>
      <p:graphicFrame>
        <p:nvGraphicFramePr>
          <p:cNvPr id="3" name="Table 2"/>
          <p:cNvGraphicFramePr>
            <a:graphicFrameLocks noGrp="1"/>
          </p:cNvGraphicFramePr>
          <p:nvPr>
            <p:extLst>
              <p:ext uri="{D42A27DB-BD31-4B8C-83A1-F6EECF244321}">
                <p14:modId xmlns:p14="http://schemas.microsoft.com/office/powerpoint/2010/main" val="3393237189"/>
              </p:ext>
            </p:extLst>
          </p:nvPr>
        </p:nvGraphicFramePr>
        <p:xfrm>
          <a:off x="157191" y="1192652"/>
          <a:ext cx="8829617" cy="4806070"/>
        </p:xfrm>
        <a:graphic>
          <a:graphicData uri="http://schemas.openxmlformats.org/drawingml/2006/table">
            <a:tbl>
              <a:tblPr firstRow="1" bandRow="1">
                <a:tableStyleId>{00A15C55-8517-42AA-B614-E9B94910E393}</a:tableStyleId>
              </a:tblPr>
              <a:tblGrid>
                <a:gridCol w="7217346">
                  <a:extLst>
                    <a:ext uri="{9D8B030D-6E8A-4147-A177-3AD203B41FA5}">
                      <a16:colId xmlns:a16="http://schemas.microsoft.com/office/drawing/2014/main" val="20000"/>
                    </a:ext>
                  </a:extLst>
                </a:gridCol>
                <a:gridCol w="833187">
                  <a:extLst>
                    <a:ext uri="{9D8B030D-6E8A-4147-A177-3AD203B41FA5}">
                      <a16:colId xmlns:a16="http://schemas.microsoft.com/office/drawing/2014/main" val="20001"/>
                    </a:ext>
                  </a:extLst>
                </a:gridCol>
                <a:gridCol w="779084">
                  <a:extLst>
                    <a:ext uri="{9D8B030D-6E8A-4147-A177-3AD203B41FA5}">
                      <a16:colId xmlns:a16="http://schemas.microsoft.com/office/drawing/2014/main" val="20002"/>
                    </a:ext>
                  </a:extLst>
                </a:gridCol>
              </a:tblGrid>
              <a:tr h="624219">
                <a:tc>
                  <a:txBody>
                    <a:bodyPr/>
                    <a:lstStyle/>
                    <a:p>
                      <a:pPr algn="ctr"/>
                      <a:endParaRPr lang="en-US" sz="3600">
                        <a:solidFill>
                          <a:srgbClr val="0070C0"/>
                        </a:solidFill>
                      </a:endParaRPr>
                    </a:p>
                  </a:txBody>
                  <a:tcPr anchor="ctr"/>
                </a:tc>
                <a:tc>
                  <a:txBody>
                    <a:bodyPr/>
                    <a:lstStyle/>
                    <a:p>
                      <a:pPr algn="ctr"/>
                      <a:r>
                        <a:rPr lang="en-US" sz="3600" dirty="0">
                          <a:solidFill>
                            <a:schemeClr val="bg1"/>
                          </a:solidFill>
                        </a:rPr>
                        <a:t>T</a:t>
                      </a:r>
                    </a:p>
                  </a:txBody>
                  <a:tcPr anchor="ctr"/>
                </a:tc>
                <a:tc>
                  <a:txBody>
                    <a:bodyPr/>
                    <a:lstStyle/>
                    <a:p>
                      <a:pPr algn="ctr"/>
                      <a:r>
                        <a:rPr lang="en-US" sz="3600" dirty="0">
                          <a:solidFill>
                            <a:schemeClr val="bg1"/>
                          </a:solidFill>
                        </a:rPr>
                        <a:t>F</a:t>
                      </a:r>
                    </a:p>
                  </a:txBody>
                  <a:tcPr anchor="ctr"/>
                </a:tc>
                <a:extLst>
                  <a:ext uri="{0D108BD9-81ED-4DB2-BD59-A6C34878D82A}">
                    <a16:rowId xmlns:a16="http://schemas.microsoft.com/office/drawing/2014/main" val="10000"/>
                  </a:ext>
                </a:extLst>
              </a:tr>
              <a:tr h="833198">
                <a:tc>
                  <a:txBody>
                    <a:bodyPr/>
                    <a:lstStyle/>
                    <a:p>
                      <a:r>
                        <a:rPr lang="en-US" sz="2400" b="1" dirty="0">
                          <a:solidFill>
                            <a:srgbClr val="0070C0"/>
                          </a:solidFill>
                        </a:rPr>
                        <a:t>1. </a:t>
                      </a:r>
                      <a:r>
                        <a:rPr lang="en-US" sz="2400" dirty="0"/>
                        <a:t>Robots can’t do many things today.</a:t>
                      </a:r>
                    </a:p>
                  </a:txBody>
                  <a:tcPr anchor="ctr"/>
                </a:tc>
                <a:tc>
                  <a:txBody>
                    <a:bodyPr/>
                    <a:lstStyle/>
                    <a:p>
                      <a:endParaRPr lang="en-US" sz="2400"/>
                    </a:p>
                  </a:txBody>
                  <a:tcPr anchor="ctr"/>
                </a:tc>
                <a:tc>
                  <a:txBody>
                    <a:bodyPr/>
                    <a:lstStyle/>
                    <a:p>
                      <a:endParaRPr lang="en-US" sz="2400"/>
                    </a:p>
                  </a:txBody>
                  <a:tcPr anchor="ctr"/>
                </a:tc>
                <a:extLst>
                  <a:ext uri="{0D108BD9-81ED-4DB2-BD59-A6C34878D82A}">
                    <a16:rowId xmlns:a16="http://schemas.microsoft.com/office/drawing/2014/main" val="10001"/>
                  </a:ext>
                </a:extLst>
              </a:tr>
              <a:tr h="833198">
                <a:tc>
                  <a:txBody>
                    <a:bodyPr/>
                    <a:lstStyle/>
                    <a:p>
                      <a:r>
                        <a:rPr lang="en-US" sz="2400" b="1" kern="1200">
                          <a:solidFill>
                            <a:srgbClr val="0070C0"/>
                          </a:solidFill>
                        </a:rPr>
                        <a:t>2. </a:t>
                      </a:r>
                      <a:r>
                        <a:rPr lang="en-US" sz="2400"/>
                        <a:t>Worker robots can build the very high buildings.</a:t>
                      </a:r>
                    </a:p>
                  </a:txBody>
                  <a:tcPr anchor="ctr"/>
                </a:tc>
                <a:tc>
                  <a:txBody>
                    <a:bodyPr/>
                    <a:lstStyle/>
                    <a:p>
                      <a:endParaRPr lang="en-US" sz="2400"/>
                    </a:p>
                  </a:txBody>
                  <a:tcPr anchor="ctr"/>
                </a:tc>
                <a:tc>
                  <a:txBody>
                    <a:bodyPr/>
                    <a:lstStyle/>
                    <a:p>
                      <a:endParaRPr lang="en-US" sz="2400"/>
                    </a:p>
                  </a:txBody>
                  <a:tcPr anchor="ctr"/>
                </a:tc>
                <a:extLst>
                  <a:ext uri="{0D108BD9-81ED-4DB2-BD59-A6C34878D82A}">
                    <a16:rowId xmlns:a16="http://schemas.microsoft.com/office/drawing/2014/main" val="10002"/>
                  </a:ext>
                </a:extLst>
              </a:tr>
              <a:tr h="833198">
                <a:tc>
                  <a:txBody>
                    <a:bodyPr/>
                    <a:lstStyle/>
                    <a:p>
                      <a:r>
                        <a:rPr lang="en-US" sz="2400" b="1" kern="1200">
                          <a:solidFill>
                            <a:srgbClr val="0070C0"/>
                          </a:solidFill>
                        </a:rPr>
                        <a:t>3. </a:t>
                      </a:r>
                      <a:r>
                        <a:rPr lang="en-US" sz="2400"/>
                        <a:t>Teacher robots can teach on the internet.</a:t>
                      </a:r>
                    </a:p>
                  </a:txBody>
                  <a:tcPr anchor="ctr"/>
                </a:tc>
                <a:tc>
                  <a:txBody>
                    <a:bodyPr/>
                    <a:lstStyle/>
                    <a:p>
                      <a:endParaRPr lang="en-US" sz="2400"/>
                    </a:p>
                  </a:txBody>
                  <a:tcPr anchor="ctr"/>
                </a:tc>
                <a:tc>
                  <a:txBody>
                    <a:bodyPr/>
                    <a:lstStyle/>
                    <a:p>
                      <a:endParaRPr lang="en-US" sz="2400"/>
                    </a:p>
                  </a:txBody>
                  <a:tcPr anchor="ctr"/>
                </a:tc>
                <a:extLst>
                  <a:ext uri="{0D108BD9-81ED-4DB2-BD59-A6C34878D82A}">
                    <a16:rowId xmlns:a16="http://schemas.microsoft.com/office/drawing/2014/main" val="10003"/>
                  </a:ext>
                </a:extLst>
              </a:tr>
              <a:tr h="833198">
                <a:tc>
                  <a:txBody>
                    <a:bodyPr/>
                    <a:lstStyle/>
                    <a:p>
                      <a:r>
                        <a:rPr lang="en-US" sz="2400" b="1" kern="1200">
                          <a:solidFill>
                            <a:srgbClr val="0070C0"/>
                          </a:solidFill>
                        </a:rPr>
                        <a:t>4. </a:t>
                      </a:r>
                      <a:r>
                        <a:rPr lang="en-US" sz="2400"/>
                        <a:t>Robots can talk to humans.</a:t>
                      </a:r>
                    </a:p>
                  </a:txBody>
                  <a:tcPr anchor="ctr"/>
                </a:tc>
                <a:tc>
                  <a:txBody>
                    <a:bodyPr/>
                    <a:lstStyle/>
                    <a:p>
                      <a:endParaRPr lang="en-US" sz="2400"/>
                    </a:p>
                  </a:txBody>
                  <a:tcPr anchor="ctr"/>
                </a:tc>
                <a:tc>
                  <a:txBody>
                    <a:bodyPr/>
                    <a:lstStyle/>
                    <a:p>
                      <a:endParaRPr lang="en-US" sz="2400"/>
                    </a:p>
                  </a:txBody>
                  <a:tcPr anchor="ctr"/>
                </a:tc>
                <a:extLst>
                  <a:ext uri="{0D108BD9-81ED-4DB2-BD59-A6C34878D82A}">
                    <a16:rowId xmlns:a16="http://schemas.microsoft.com/office/drawing/2014/main" val="10004"/>
                  </a:ext>
                </a:extLst>
              </a:tr>
              <a:tr h="833198">
                <a:tc>
                  <a:txBody>
                    <a:bodyPr/>
                    <a:lstStyle/>
                    <a:p>
                      <a:r>
                        <a:rPr lang="en-US" sz="2400" b="1">
                          <a:solidFill>
                            <a:srgbClr val="0070C0"/>
                          </a:solidFill>
                        </a:rPr>
                        <a:t>5. </a:t>
                      </a:r>
                      <a:r>
                        <a:rPr lang="en-US" sz="2400"/>
                        <a:t>Robots can do everything like humans.</a:t>
                      </a:r>
                    </a:p>
                  </a:txBody>
                  <a:tcPr anchor="ctr"/>
                </a:tc>
                <a:tc>
                  <a:txBody>
                    <a:bodyPr/>
                    <a:lstStyle/>
                    <a:p>
                      <a:endParaRPr lang="en-US" sz="2400"/>
                    </a:p>
                  </a:txBody>
                  <a:tcPr anchor="ctr"/>
                </a:tc>
                <a:tc>
                  <a:txBody>
                    <a:bodyPr/>
                    <a:lstStyle/>
                    <a:p>
                      <a:endParaRPr lang="en-US" sz="2400" dirty="0"/>
                    </a:p>
                  </a:txBody>
                  <a:tcPr anchor="ctr"/>
                </a:tc>
                <a:extLst>
                  <a:ext uri="{0D108BD9-81ED-4DB2-BD59-A6C34878D82A}">
                    <a16:rowId xmlns:a16="http://schemas.microsoft.com/office/drawing/2014/main" val="10005"/>
                  </a:ext>
                </a:extLst>
              </a:tr>
            </a:tbl>
          </a:graphicData>
        </a:graphic>
      </p:graphicFrame>
      <p:pic>
        <p:nvPicPr>
          <p:cNvPr id="2" name="B2_44">
            <a:hlinkClick r:id="" action="ppaction://media"/>
            <a:extLst>
              <a:ext uri="{FF2B5EF4-FFF2-40B4-BE49-F238E27FC236}">
                <a16:creationId xmlns:a16="http://schemas.microsoft.com/office/drawing/2014/main" id="{4F086009-83A1-4FD8-9AE5-151196FA731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498725" y="415593"/>
            <a:ext cx="487363" cy="487363"/>
          </a:xfrm>
          <a:prstGeom prst="rect">
            <a:avLst/>
          </a:prstGeom>
        </p:spPr>
      </p:pic>
      <p:sp>
        <p:nvSpPr>
          <p:cNvPr id="9" name="TextBox 8">
            <a:extLst>
              <a:ext uri="{FF2B5EF4-FFF2-40B4-BE49-F238E27FC236}">
                <a16:creationId xmlns:a16="http://schemas.microsoft.com/office/drawing/2014/main" id="{7C547BE2-0536-4CB0-B761-E64633EED35D}"/>
              </a:ext>
            </a:extLst>
          </p:cNvPr>
          <p:cNvSpPr txBox="1"/>
          <p:nvPr/>
        </p:nvSpPr>
        <p:spPr>
          <a:xfrm>
            <a:off x="8310676" y="1892615"/>
            <a:ext cx="577402" cy="707886"/>
          </a:xfrm>
          <a:prstGeom prst="rect">
            <a:avLst/>
          </a:prstGeom>
          <a:noFill/>
        </p:spPr>
        <p:txBody>
          <a:bodyPr wrap="none" rtlCol="0">
            <a:spAutoFit/>
          </a:bodyPr>
          <a:lstStyle/>
          <a:p>
            <a:r>
              <a:rPr lang="en-US" sz="4000" b="1" dirty="0">
                <a:solidFill>
                  <a:srgbClr val="00B050"/>
                </a:solidFill>
                <a:sym typeface="Wingdings 2" panose="05020102010507070707" pitchFamily="18" charset="2"/>
              </a:rPr>
              <a:t></a:t>
            </a:r>
            <a:endParaRPr lang="en-US" sz="4000" b="1" dirty="0">
              <a:solidFill>
                <a:srgbClr val="00B050"/>
              </a:solidFill>
            </a:endParaRPr>
          </a:p>
        </p:txBody>
      </p:sp>
      <p:sp>
        <p:nvSpPr>
          <p:cNvPr id="10" name="TextBox 9">
            <a:extLst>
              <a:ext uri="{FF2B5EF4-FFF2-40B4-BE49-F238E27FC236}">
                <a16:creationId xmlns:a16="http://schemas.microsoft.com/office/drawing/2014/main" id="{E81D990A-AD12-4B46-A996-A2BCBFB282C5}"/>
              </a:ext>
            </a:extLst>
          </p:cNvPr>
          <p:cNvSpPr txBox="1"/>
          <p:nvPr/>
        </p:nvSpPr>
        <p:spPr>
          <a:xfrm>
            <a:off x="7461349" y="2733124"/>
            <a:ext cx="577402" cy="707886"/>
          </a:xfrm>
          <a:prstGeom prst="rect">
            <a:avLst/>
          </a:prstGeom>
          <a:noFill/>
        </p:spPr>
        <p:txBody>
          <a:bodyPr wrap="none" rtlCol="0">
            <a:spAutoFit/>
          </a:bodyPr>
          <a:lstStyle/>
          <a:p>
            <a:r>
              <a:rPr lang="en-US" sz="4000" b="1" dirty="0">
                <a:solidFill>
                  <a:srgbClr val="00B050"/>
                </a:solidFill>
                <a:sym typeface="Wingdings 2" panose="05020102010507070707" pitchFamily="18" charset="2"/>
              </a:rPr>
              <a:t></a:t>
            </a:r>
            <a:endParaRPr lang="en-US" sz="4000" b="1" dirty="0">
              <a:solidFill>
                <a:srgbClr val="00B050"/>
              </a:solidFill>
            </a:endParaRPr>
          </a:p>
        </p:txBody>
      </p:sp>
      <p:sp>
        <p:nvSpPr>
          <p:cNvPr id="11" name="TextBox 10">
            <a:extLst>
              <a:ext uri="{FF2B5EF4-FFF2-40B4-BE49-F238E27FC236}">
                <a16:creationId xmlns:a16="http://schemas.microsoft.com/office/drawing/2014/main" id="{DD3D7EB1-D96D-426A-94AC-41433DD94DC8}"/>
              </a:ext>
            </a:extLst>
          </p:cNvPr>
          <p:cNvSpPr txBox="1"/>
          <p:nvPr/>
        </p:nvSpPr>
        <p:spPr>
          <a:xfrm>
            <a:off x="7461349" y="3595687"/>
            <a:ext cx="577402" cy="707886"/>
          </a:xfrm>
          <a:prstGeom prst="rect">
            <a:avLst/>
          </a:prstGeom>
          <a:noFill/>
        </p:spPr>
        <p:txBody>
          <a:bodyPr wrap="none" rtlCol="0">
            <a:spAutoFit/>
          </a:bodyPr>
          <a:lstStyle/>
          <a:p>
            <a:r>
              <a:rPr lang="en-US" sz="4000" b="1" dirty="0">
                <a:solidFill>
                  <a:srgbClr val="00B050"/>
                </a:solidFill>
                <a:sym typeface="Wingdings 2" panose="05020102010507070707" pitchFamily="18" charset="2"/>
              </a:rPr>
              <a:t></a:t>
            </a:r>
            <a:endParaRPr lang="en-US" sz="4000" b="1" dirty="0">
              <a:solidFill>
                <a:srgbClr val="00B050"/>
              </a:solidFill>
            </a:endParaRPr>
          </a:p>
        </p:txBody>
      </p:sp>
      <p:sp>
        <p:nvSpPr>
          <p:cNvPr id="12" name="TextBox 11">
            <a:extLst>
              <a:ext uri="{FF2B5EF4-FFF2-40B4-BE49-F238E27FC236}">
                <a16:creationId xmlns:a16="http://schemas.microsoft.com/office/drawing/2014/main" id="{BB3EB52F-D78A-4439-8AFC-9109B1BEA704}"/>
              </a:ext>
            </a:extLst>
          </p:cNvPr>
          <p:cNvSpPr txBox="1"/>
          <p:nvPr/>
        </p:nvSpPr>
        <p:spPr>
          <a:xfrm>
            <a:off x="8310676" y="5226184"/>
            <a:ext cx="577402" cy="707886"/>
          </a:xfrm>
          <a:prstGeom prst="rect">
            <a:avLst/>
          </a:prstGeom>
          <a:noFill/>
        </p:spPr>
        <p:txBody>
          <a:bodyPr wrap="none" rtlCol="0">
            <a:spAutoFit/>
          </a:bodyPr>
          <a:lstStyle/>
          <a:p>
            <a:r>
              <a:rPr lang="en-US" sz="4000" b="1" dirty="0">
                <a:solidFill>
                  <a:srgbClr val="00B050"/>
                </a:solidFill>
                <a:sym typeface="Wingdings 2" panose="05020102010507070707" pitchFamily="18" charset="2"/>
              </a:rPr>
              <a:t></a:t>
            </a:r>
            <a:endParaRPr lang="en-US" sz="4000" b="1" dirty="0">
              <a:solidFill>
                <a:srgbClr val="00B050"/>
              </a:solidFill>
            </a:endParaRPr>
          </a:p>
        </p:txBody>
      </p:sp>
      <p:sp>
        <p:nvSpPr>
          <p:cNvPr id="13" name="Rounded Rectangle 3">
            <a:hlinkClick r:id="rId7" action="ppaction://hlinksldjump"/>
            <a:extLst>
              <a:ext uri="{FF2B5EF4-FFF2-40B4-BE49-F238E27FC236}">
                <a16:creationId xmlns:a16="http://schemas.microsoft.com/office/drawing/2014/main" id="{2D298D02-63C3-4742-A9D5-7B0CB088C6B2}"/>
              </a:ext>
            </a:extLst>
          </p:cNvPr>
          <p:cNvSpPr/>
          <p:nvPr/>
        </p:nvSpPr>
        <p:spPr>
          <a:xfrm>
            <a:off x="3684494" y="6297203"/>
            <a:ext cx="1801906" cy="461666"/>
          </a:xfrm>
          <a:prstGeom prst="roundRect">
            <a:avLst/>
          </a:prstGeom>
          <a:solidFill>
            <a:srgbClr val="0FB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rPr>
              <a:t>Audio script</a:t>
            </a:r>
          </a:p>
        </p:txBody>
      </p:sp>
      <p:sp>
        <p:nvSpPr>
          <p:cNvPr id="14" name="TextBox 13">
            <a:extLst>
              <a:ext uri="{FF2B5EF4-FFF2-40B4-BE49-F238E27FC236}">
                <a16:creationId xmlns:a16="http://schemas.microsoft.com/office/drawing/2014/main" id="{C8D96D42-1543-4FAF-8BE8-A58D5EBA314C}"/>
              </a:ext>
            </a:extLst>
          </p:cNvPr>
          <p:cNvSpPr txBox="1"/>
          <p:nvPr/>
        </p:nvSpPr>
        <p:spPr>
          <a:xfrm>
            <a:off x="7461349" y="4415553"/>
            <a:ext cx="577402" cy="707886"/>
          </a:xfrm>
          <a:prstGeom prst="rect">
            <a:avLst/>
          </a:prstGeom>
          <a:noFill/>
        </p:spPr>
        <p:txBody>
          <a:bodyPr wrap="none" rtlCol="0">
            <a:spAutoFit/>
          </a:bodyPr>
          <a:lstStyle/>
          <a:p>
            <a:r>
              <a:rPr lang="en-US" sz="4000" b="1" dirty="0">
                <a:solidFill>
                  <a:srgbClr val="00B050"/>
                </a:solidFill>
                <a:sym typeface="Wingdings 2" panose="05020102010507070707" pitchFamily="18" charset="2"/>
              </a:rPr>
              <a:t></a:t>
            </a:r>
            <a:endParaRPr lang="en-US" sz="4000" b="1" dirty="0">
              <a:solidFill>
                <a:srgbClr val="00B050"/>
              </a:solidFill>
            </a:endParaRPr>
          </a:p>
        </p:txBody>
      </p:sp>
    </p:spTree>
    <p:extLst>
      <p:ext uri="{BB962C8B-B14F-4D97-AF65-F5344CB8AC3E}">
        <p14:creationId xmlns:p14="http://schemas.microsoft.com/office/powerpoint/2010/main" val="1360288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2"/>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74864" fill="hold"/>
                                        <p:tgtEl>
                                          <p:spTgt spid="2"/>
                                        </p:tgtEl>
                                      </p:cBhvr>
                                    </p:cmd>
                                  </p:childTnLst>
                                </p:cTn>
                              </p:par>
                            </p:childTnLst>
                          </p:cTn>
                        </p:par>
                      </p:childTnLst>
                    </p:cTn>
                  </p:par>
                </p:childTnLst>
              </p:cTn>
              <p:nextCondLst>
                <p:cond evt="onClick" delay="0">
                  <p:tgtEl>
                    <p:spTgt spid="2"/>
                  </p:tgtEl>
                </p:cond>
              </p:nextCondLst>
            </p:seq>
            <p:audio>
              <p:cMediaNode vol="80000">
                <p:cTn id="28" fill="hold" display="0">
                  <p:stCondLst>
                    <p:cond delay="indefinite"/>
                  </p:stCondLst>
                  <p:endCondLst>
                    <p:cond evt="onStopAudio" delay="0">
                      <p:tgtEl>
                        <p:sldTgt/>
                      </p:tgtEl>
                    </p:cond>
                  </p:endCondLst>
                </p:cTn>
                <p:tgtEl>
                  <p:spTgt spid="2"/>
                </p:tgtEl>
              </p:cMediaNode>
            </p:audio>
          </p:childTnLst>
        </p:cTn>
      </p:par>
    </p:tnLst>
    <p:bldLst>
      <p:bldP spid="9" grpId="0"/>
      <p:bldP spid="10" grpId="0"/>
      <p:bldP spid="11" grpId="0"/>
      <p:bldP spid="12"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C11514E-B568-4EDC-AA1A-6B7D24C74198}"/>
              </a:ext>
            </a:extLst>
          </p:cNvPr>
          <p:cNvGrpSpPr/>
          <p:nvPr/>
        </p:nvGrpSpPr>
        <p:grpSpPr>
          <a:xfrm>
            <a:off x="0" y="0"/>
            <a:ext cx="9144000" cy="6884155"/>
            <a:chOff x="0" y="0"/>
            <a:chExt cx="9144000" cy="6884155"/>
          </a:xfrm>
        </p:grpSpPr>
        <p:sp>
          <p:nvSpPr>
            <p:cNvPr id="2" name="Rectangle 1">
              <a:extLst>
                <a:ext uri="{FF2B5EF4-FFF2-40B4-BE49-F238E27FC236}">
                  <a16:creationId xmlns:a16="http://schemas.microsoft.com/office/drawing/2014/main" id="{93B4FA3A-7C98-4049-9207-F7722E240A55}"/>
                </a:ext>
              </a:extLst>
            </p:cNvPr>
            <p:cNvSpPr/>
            <p:nvPr/>
          </p:nvSpPr>
          <p:spPr>
            <a:xfrm>
              <a:off x="0" y="0"/>
              <a:ext cx="9144000" cy="6137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99A6BE0-9C8A-4C38-B997-ADB4E8B327B7}"/>
                </a:ext>
              </a:extLst>
            </p:cNvPr>
            <p:cNvSpPr txBox="1"/>
            <p:nvPr/>
          </p:nvSpPr>
          <p:spPr>
            <a:xfrm>
              <a:off x="338595" y="720545"/>
              <a:ext cx="8486470" cy="6163610"/>
            </a:xfrm>
            <a:prstGeom prst="rect">
              <a:avLst/>
            </a:prstGeom>
            <a:noFill/>
            <a:ln w="19050">
              <a:solidFill>
                <a:srgbClr val="0FB7BD"/>
              </a:solidFill>
            </a:ln>
          </p:spPr>
          <p:txBody>
            <a:bodyPr wrap="square">
              <a:spAutoFit/>
            </a:bodyPr>
            <a:lstStyle/>
            <a:p>
              <a:pPr algn="just">
                <a:lnSpc>
                  <a:spcPct val="110000"/>
                </a:lnSpc>
              </a:pPr>
              <a:r>
                <a:rPr lang="en-US" sz="2400" b="1" i="1" dirty="0" err="1">
                  <a:solidFill>
                    <a:srgbClr val="333333"/>
                  </a:solidFill>
                  <a:effectLst/>
                  <a:latin typeface="Helvetica Neue"/>
                </a:rPr>
                <a:t>Khang</a:t>
              </a:r>
              <a:r>
                <a:rPr lang="en-US" sz="2400" b="1" i="1" dirty="0">
                  <a:solidFill>
                    <a:srgbClr val="333333"/>
                  </a:solidFill>
                  <a:effectLst/>
                  <a:latin typeface="Helvetica Neue"/>
                </a:rPr>
                <a:t>:</a:t>
              </a:r>
              <a:r>
                <a:rPr lang="en-US" sz="2400" b="0" i="0" dirty="0">
                  <a:solidFill>
                    <a:srgbClr val="333333"/>
                  </a:solidFill>
                  <a:effectLst/>
                  <a:latin typeface="Helvetica Neue"/>
                </a:rPr>
                <a:t> Dr Adams, please tell me something about robots.</a:t>
              </a:r>
            </a:p>
            <a:p>
              <a:pPr algn="just">
                <a:lnSpc>
                  <a:spcPct val="110000"/>
                </a:lnSpc>
              </a:pPr>
              <a:r>
                <a:rPr lang="en-US" sz="2400" b="1" i="1" dirty="0">
                  <a:solidFill>
                    <a:srgbClr val="333333"/>
                  </a:solidFill>
                  <a:effectLst/>
                  <a:latin typeface="Helvetica Neue"/>
                </a:rPr>
                <a:t>Dr Adams:</a:t>
              </a:r>
              <a:r>
                <a:rPr lang="en-US" sz="2400" b="0" i="0" dirty="0">
                  <a:solidFill>
                    <a:srgbClr val="333333"/>
                  </a:solidFill>
                  <a:effectLst/>
                  <a:latin typeface="Helvetica Neue"/>
                </a:rPr>
                <a:t> Sure. </a:t>
              </a:r>
              <a:r>
                <a:rPr lang="en-US" sz="2400" b="0" i="0" dirty="0">
                  <a:solidFill>
                    <a:srgbClr val="F16649"/>
                  </a:solidFill>
                  <a:effectLst/>
                  <a:latin typeface="Helvetica Neue"/>
                </a:rPr>
                <a:t>Robots can do quite a lot today.</a:t>
              </a:r>
              <a:r>
                <a:rPr lang="en-US" sz="2400" b="0" i="0" dirty="0">
                  <a:solidFill>
                    <a:srgbClr val="333333"/>
                  </a:solidFill>
                  <a:effectLst/>
                  <a:latin typeface="Helvetica Neue"/>
                </a:rPr>
                <a:t> Home robots can do housework. Doctor robots can look after sick people. And...</a:t>
              </a:r>
            </a:p>
            <a:p>
              <a:pPr algn="just">
                <a:lnSpc>
                  <a:spcPct val="110000"/>
                </a:lnSpc>
              </a:pPr>
              <a:r>
                <a:rPr lang="en-US" sz="2400" b="1" i="1" dirty="0" err="1">
                  <a:solidFill>
                    <a:srgbClr val="333333"/>
                  </a:solidFill>
                  <a:effectLst/>
                  <a:latin typeface="Helvetica Neue"/>
                </a:rPr>
                <a:t>Khang</a:t>
              </a:r>
              <a:r>
                <a:rPr lang="en-US" sz="2400" b="1" i="1" dirty="0">
                  <a:solidFill>
                    <a:srgbClr val="333333"/>
                  </a:solidFill>
                  <a:effectLst/>
                  <a:latin typeface="Helvetica Neue"/>
                </a:rPr>
                <a:t>:</a:t>
              </a:r>
              <a:r>
                <a:rPr lang="en-US" sz="2400" b="0" i="0" dirty="0">
                  <a:solidFill>
                    <a:srgbClr val="333333"/>
                  </a:solidFill>
                  <a:effectLst/>
                  <a:latin typeface="Helvetica Neue"/>
                </a:rPr>
                <a:t> Can robots build houses?</a:t>
              </a:r>
            </a:p>
            <a:p>
              <a:pPr algn="just">
                <a:lnSpc>
                  <a:spcPct val="110000"/>
                </a:lnSpc>
              </a:pPr>
              <a:r>
                <a:rPr lang="en-US" sz="2400" b="1" i="1" dirty="0">
                  <a:solidFill>
                    <a:srgbClr val="333333"/>
                  </a:solidFill>
                  <a:effectLst/>
                  <a:latin typeface="Helvetica Neue"/>
                </a:rPr>
                <a:t>Dr Adams:</a:t>
              </a:r>
              <a:r>
                <a:rPr lang="en-US" sz="2400" b="0" i="0" dirty="0">
                  <a:solidFill>
                    <a:srgbClr val="333333"/>
                  </a:solidFill>
                  <a:effectLst/>
                  <a:latin typeface="Helvetica Neue"/>
                </a:rPr>
                <a:t> Yes. </a:t>
              </a:r>
              <a:r>
                <a:rPr lang="en-US" sz="2400" b="0" i="0" dirty="0">
                  <a:solidFill>
                    <a:srgbClr val="F16649"/>
                  </a:solidFill>
                  <a:effectLst/>
                  <a:latin typeface="Helvetica Neue"/>
                </a:rPr>
                <a:t>Worker robots can even build the very high buildings.</a:t>
              </a:r>
            </a:p>
            <a:p>
              <a:pPr algn="just">
                <a:lnSpc>
                  <a:spcPct val="110000"/>
                </a:lnSpc>
              </a:pPr>
              <a:r>
                <a:rPr lang="en-US" sz="2400" b="1" i="1" dirty="0" err="1">
                  <a:solidFill>
                    <a:srgbClr val="333333"/>
                  </a:solidFill>
                  <a:effectLst/>
                  <a:latin typeface="Helvetica Neue"/>
                </a:rPr>
                <a:t>Khang</a:t>
              </a:r>
              <a:r>
                <a:rPr lang="en-US" sz="2400" b="1" i="1" dirty="0">
                  <a:solidFill>
                    <a:srgbClr val="333333"/>
                  </a:solidFill>
                  <a:effectLst/>
                  <a:latin typeface="Helvetica Neue"/>
                </a:rPr>
                <a:t>:</a:t>
              </a:r>
              <a:r>
                <a:rPr lang="en-US" sz="2400" b="0" i="0" dirty="0">
                  <a:solidFill>
                    <a:srgbClr val="333333"/>
                  </a:solidFill>
                  <a:effectLst/>
                  <a:latin typeface="Helvetica Neue"/>
                </a:rPr>
                <a:t> Can they teach?</a:t>
              </a:r>
            </a:p>
            <a:p>
              <a:pPr algn="just">
                <a:lnSpc>
                  <a:spcPct val="110000"/>
                </a:lnSpc>
              </a:pPr>
              <a:r>
                <a:rPr lang="en-US" sz="2400" b="1" i="1" dirty="0">
                  <a:solidFill>
                    <a:srgbClr val="333333"/>
                  </a:solidFill>
                  <a:effectLst/>
                  <a:latin typeface="Helvetica Neue"/>
                </a:rPr>
                <a:t>Dr Adams:</a:t>
              </a:r>
              <a:r>
                <a:rPr lang="en-US" sz="2400" b="0" i="0" dirty="0">
                  <a:solidFill>
                    <a:srgbClr val="333333"/>
                  </a:solidFill>
                  <a:effectLst/>
                  <a:latin typeface="Helvetica Neue"/>
                </a:rPr>
                <a:t> Yes. </a:t>
              </a:r>
              <a:r>
                <a:rPr lang="en-US" sz="2400" b="0" i="0" dirty="0">
                  <a:solidFill>
                    <a:srgbClr val="F16649"/>
                  </a:solidFill>
                  <a:effectLst/>
                  <a:latin typeface="Helvetica Neue"/>
                </a:rPr>
                <a:t>Teacher robots can teach many subjects in a classroom or online.</a:t>
              </a:r>
            </a:p>
            <a:p>
              <a:pPr algn="just">
                <a:lnSpc>
                  <a:spcPct val="110000"/>
                </a:lnSpc>
              </a:pPr>
              <a:r>
                <a:rPr lang="en-US" sz="2400" b="1" i="1" dirty="0" err="1">
                  <a:solidFill>
                    <a:srgbClr val="333333"/>
                  </a:solidFill>
                  <a:effectLst/>
                  <a:latin typeface="Helvetica Neue"/>
                </a:rPr>
                <a:t>Khang</a:t>
              </a:r>
              <a:r>
                <a:rPr lang="en-US" sz="2400" b="1" i="1" dirty="0">
                  <a:solidFill>
                    <a:srgbClr val="333333"/>
                  </a:solidFill>
                  <a:effectLst/>
                  <a:latin typeface="Helvetica Neue"/>
                </a:rPr>
                <a:t>:</a:t>
              </a:r>
              <a:r>
                <a:rPr lang="en-US" sz="2400" b="0" i="0" dirty="0">
                  <a:solidFill>
                    <a:srgbClr val="333333"/>
                  </a:solidFill>
                  <a:effectLst/>
                  <a:latin typeface="Helvetica Neue"/>
                </a:rPr>
                <a:t> Can they understand what we say?</a:t>
              </a:r>
            </a:p>
            <a:p>
              <a:pPr algn="just">
                <a:lnSpc>
                  <a:spcPct val="110000"/>
                </a:lnSpc>
              </a:pPr>
              <a:r>
                <a:rPr lang="en-US" sz="2400" b="1" i="1" dirty="0">
                  <a:solidFill>
                    <a:srgbClr val="333333"/>
                  </a:solidFill>
                  <a:effectLst/>
                  <a:latin typeface="Helvetica Neue"/>
                </a:rPr>
                <a:t>Dr Adams:</a:t>
              </a:r>
              <a:r>
                <a:rPr lang="en-US" sz="2400" b="0" i="0" dirty="0">
                  <a:solidFill>
                    <a:srgbClr val="333333"/>
                  </a:solidFill>
                  <a:effectLst/>
                  <a:latin typeface="Helvetica Neue"/>
                </a:rPr>
                <a:t> Yes, they do. </a:t>
              </a:r>
              <a:r>
                <a:rPr lang="en-US" sz="2400" b="0" i="0" dirty="0">
                  <a:solidFill>
                    <a:srgbClr val="F16649"/>
                  </a:solidFill>
                  <a:effectLst/>
                  <a:latin typeface="Helvetica Neue"/>
                </a:rPr>
                <a:t>They can even speak to us.</a:t>
              </a:r>
            </a:p>
            <a:p>
              <a:pPr algn="just">
                <a:lnSpc>
                  <a:spcPct val="110000"/>
                </a:lnSpc>
              </a:pPr>
              <a:r>
                <a:rPr lang="en-US" sz="2400" b="1" i="1" dirty="0" err="1">
                  <a:solidFill>
                    <a:srgbClr val="333333"/>
                  </a:solidFill>
                  <a:effectLst/>
                  <a:latin typeface="Helvetica Neue"/>
                </a:rPr>
                <a:t>Khang</a:t>
              </a:r>
              <a:r>
                <a:rPr lang="en-US" sz="2400" b="1" i="1" dirty="0">
                  <a:solidFill>
                    <a:srgbClr val="333333"/>
                  </a:solidFill>
                  <a:effectLst/>
                  <a:latin typeface="Helvetica Neue"/>
                </a:rPr>
                <a:t>:</a:t>
              </a:r>
              <a:r>
                <a:rPr lang="en-US" sz="2400" b="0" i="0" dirty="0">
                  <a:solidFill>
                    <a:srgbClr val="333333"/>
                  </a:solidFill>
                  <a:effectLst/>
                  <a:latin typeface="Helvetica Neue"/>
                </a:rPr>
                <a:t> Robots can do everything like humans?</a:t>
              </a:r>
            </a:p>
            <a:p>
              <a:pPr algn="just">
                <a:lnSpc>
                  <a:spcPct val="110000"/>
                </a:lnSpc>
              </a:pPr>
              <a:r>
                <a:rPr lang="en-US" sz="2400" b="1" i="1" dirty="0">
                  <a:solidFill>
                    <a:srgbClr val="333333"/>
                  </a:solidFill>
                  <a:effectLst/>
                  <a:latin typeface="Helvetica Neue"/>
                </a:rPr>
                <a:t>Dr Adams:</a:t>
              </a:r>
              <a:r>
                <a:rPr lang="en-US" sz="2400" b="0" i="0" dirty="0">
                  <a:solidFill>
                    <a:srgbClr val="333333"/>
                  </a:solidFill>
                  <a:effectLst/>
                  <a:latin typeface="Helvetica Neue"/>
                </a:rPr>
                <a:t> </a:t>
              </a:r>
              <a:r>
                <a:rPr lang="en-US" sz="2400" b="0" i="0" dirty="0">
                  <a:solidFill>
                    <a:srgbClr val="F16649"/>
                  </a:solidFill>
                  <a:effectLst/>
                  <a:latin typeface="Helvetica Neue"/>
                </a:rPr>
                <a:t>No, not everything. They can't understand our feelings or play football.</a:t>
              </a:r>
              <a:endParaRPr lang="en-US" sz="2400" i="0" dirty="0">
                <a:solidFill>
                  <a:srgbClr val="F16649"/>
                </a:solidFill>
                <a:effectLst/>
              </a:endParaRPr>
            </a:p>
          </p:txBody>
        </p:sp>
        <p:pic>
          <p:nvPicPr>
            <p:cNvPr id="6" name="Picture 5">
              <a:extLst>
                <a:ext uri="{FF2B5EF4-FFF2-40B4-BE49-F238E27FC236}">
                  <a16:creationId xmlns:a16="http://schemas.microsoft.com/office/drawing/2014/main" id="{CD7D81FC-37DB-4FB5-9734-64BA5B583A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63" y="1"/>
              <a:ext cx="8726747" cy="825910"/>
            </a:xfrm>
            <a:prstGeom prst="rect">
              <a:avLst/>
            </a:prstGeom>
          </p:spPr>
        </p:pic>
        <p:sp>
          <p:nvSpPr>
            <p:cNvPr id="7" name="TextBox 6">
              <a:extLst>
                <a:ext uri="{FF2B5EF4-FFF2-40B4-BE49-F238E27FC236}">
                  <a16:creationId xmlns:a16="http://schemas.microsoft.com/office/drawing/2014/main" id="{0655EF60-59B4-4757-B066-A4ACC7BA287F}"/>
                </a:ext>
              </a:extLst>
            </p:cNvPr>
            <p:cNvSpPr txBox="1"/>
            <p:nvPr/>
          </p:nvSpPr>
          <p:spPr>
            <a:xfrm>
              <a:off x="3573041" y="135812"/>
              <a:ext cx="1997919" cy="461665"/>
            </a:xfrm>
            <a:prstGeom prst="rect">
              <a:avLst/>
            </a:prstGeom>
            <a:noFill/>
          </p:spPr>
          <p:txBody>
            <a:bodyPr wrap="none" rtlCol="0">
              <a:spAutoFit/>
            </a:bodyPr>
            <a:lstStyle/>
            <a:p>
              <a:r>
                <a:rPr lang="en-US" sz="2400" b="1" dirty="0">
                  <a:solidFill>
                    <a:schemeClr val="bg1"/>
                  </a:solidFill>
                </a:rPr>
                <a:t>AUDIO SCRIPT</a:t>
              </a:r>
            </a:p>
          </p:txBody>
        </p:sp>
      </p:grpSp>
      <p:sp>
        <p:nvSpPr>
          <p:cNvPr id="8" name="Multiplication Sign 7">
            <a:hlinkClick r:id="rId5" action="ppaction://hlinksldjump"/>
            <a:extLst>
              <a:ext uri="{FF2B5EF4-FFF2-40B4-BE49-F238E27FC236}">
                <a16:creationId xmlns:a16="http://schemas.microsoft.com/office/drawing/2014/main" id="{159A5070-05F6-4C54-98F1-7743575FF3DA}"/>
              </a:ext>
            </a:extLst>
          </p:cNvPr>
          <p:cNvSpPr/>
          <p:nvPr/>
        </p:nvSpPr>
        <p:spPr>
          <a:xfrm>
            <a:off x="8209935" y="129441"/>
            <a:ext cx="491613" cy="461665"/>
          </a:xfrm>
          <a:prstGeom prst="mathMultipl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B2_43">
            <a:hlinkClick r:id="" action="ppaction://media"/>
            <a:extLst>
              <a:ext uri="{FF2B5EF4-FFF2-40B4-BE49-F238E27FC236}">
                <a16:creationId xmlns:a16="http://schemas.microsoft.com/office/drawing/2014/main" id="{8F8D4EE5-E574-43EC-9A79-9466C5199DDE}"/>
              </a:ext>
            </a:extLst>
          </p:cNvPr>
          <p:cNvPicPr>
            <a:picLocks noChangeAspect="1"/>
          </p:cNvPicPr>
          <p:nvPr>
            <a:audioFile r:link="rId1"/>
            <p:extLst>
              <p:ext uri="{DAA4B4D4-6D71-4841-9C94-3DE7FCFB9230}">
                <p14:media xmlns:p14="http://schemas.microsoft.com/office/powerpoint/2010/main" r:embed="rId2">
                  <p14:trim st="17100" end="1693.3219"/>
                </p14:media>
              </p:ext>
            </p:extLst>
          </p:nvPr>
        </p:nvPicPr>
        <p:blipFill>
          <a:blip r:embed="rId6"/>
          <a:stretch>
            <a:fillRect/>
          </a:stretch>
        </p:blipFill>
        <p:spPr>
          <a:xfrm>
            <a:off x="5570960" y="135811"/>
            <a:ext cx="487363" cy="487363"/>
          </a:xfrm>
          <a:prstGeom prst="rect">
            <a:avLst/>
          </a:prstGeom>
        </p:spPr>
      </p:pic>
    </p:spTree>
    <p:extLst>
      <p:ext uri="{BB962C8B-B14F-4D97-AF65-F5344CB8AC3E}">
        <p14:creationId xmlns:p14="http://schemas.microsoft.com/office/powerpoint/2010/main" val="1842779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965"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0"/>
            <a:ext cx="9144000" cy="6858000"/>
            <a:chOff x="193701" y="1590291"/>
            <a:chExt cx="8653859" cy="5137079"/>
          </a:xfrm>
        </p:grpSpPr>
        <p:sp>
          <p:nvSpPr>
            <p:cNvPr id="15" name="Rounded Rectangle 14"/>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314872" y="1767152"/>
              <a:ext cx="8369436" cy="4952146"/>
            </a:xfrm>
            <a:prstGeom prst="roundRect">
              <a:avLst/>
            </a:prstGeom>
            <a:solidFill>
              <a:srgbClr val="E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2091691" y="2573874"/>
            <a:ext cx="4954515" cy="1717040"/>
            <a:chOff x="2094743" y="1826837"/>
            <a:chExt cx="4954515" cy="1717040"/>
          </a:xfrm>
        </p:grpSpPr>
        <p:grpSp>
          <p:nvGrpSpPr>
            <p:cNvPr id="12" name="Group 11"/>
            <p:cNvGrpSpPr/>
            <p:nvPr/>
          </p:nvGrpSpPr>
          <p:grpSpPr>
            <a:xfrm>
              <a:off x="2094743" y="1826837"/>
              <a:ext cx="4954515" cy="777611"/>
              <a:chOff x="2100847" y="1826837"/>
              <a:chExt cx="4954515" cy="777611"/>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9262" y="1829932"/>
                <a:ext cx="4176100" cy="73298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0847" y="1826837"/>
                <a:ext cx="961782" cy="777611"/>
              </a:xfrm>
              <a:prstGeom prst="rect">
                <a:avLst/>
              </a:prstGeom>
            </p:spPr>
          </p:pic>
        </p:grpSp>
        <p:sp>
          <p:nvSpPr>
            <p:cNvPr id="6" name="TextBox 5"/>
            <p:cNvSpPr txBox="1"/>
            <p:nvPr/>
          </p:nvSpPr>
          <p:spPr>
            <a:xfrm>
              <a:off x="2796464" y="2835991"/>
              <a:ext cx="3557176" cy="707886"/>
            </a:xfrm>
            <a:prstGeom prst="rect">
              <a:avLst/>
            </a:prstGeom>
            <a:noFill/>
          </p:spPr>
          <p:txBody>
            <a:bodyPr wrap="square" rtlCol="0">
              <a:spAutoFit/>
            </a:bodyPr>
            <a:lstStyle/>
            <a:p>
              <a:pPr algn="ctr"/>
              <a:r>
                <a:rPr lang="en-US" sz="4000" b="1">
                  <a:solidFill>
                    <a:srgbClr val="0084B1"/>
                  </a:solidFill>
                </a:rPr>
                <a:t>Writing</a:t>
              </a:r>
            </a:p>
          </p:txBody>
        </p:sp>
      </p:grpSp>
    </p:spTree>
    <p:extLst>
      <p:ext uri="{BB962C8B-B14F-4D97-AF65-F5344CB8AC3E}">
        <p14:creationId xmlns:p14="http://schemas.microsoft.com/office/powerpoint/2010/main" val="659132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23252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94" y="104779"/>
            <a:ext cx="587409" cy="621628"/>
          </a:xfrm>
          <a:prstGeom prst="rect">
            <a:avLst/>
          </a:prstGeom>
        </p:spPr>
      </p:pic>
      <p:sp>
        <p:nvSpPr>
          <p:cNvPr id="8" name="TextBox 7"/>
          <p:cNvSpPr txBox="1"/>
          <p:nvPr/>
        </p:nvSpPr>
        <p:spPr>
          <a:xfrm>
            <a:off x="915477" y="0"/>
            <a:ext cx="7903436" cy="892552"/>
          </a:xfrm>
          <a:prstGeom prst="rect">
            <a:avLst/>
          </a:prstGeom>
          <a:noFill/>
        </p:spPr>
        <p:txBody>
          <a:bodyPr wrap="square" rtlCol="0">
            <a:spAutoFit/>
          </a:bodyPr>
          <a:lstStyle/>
          <a:p>
            <a:r>
              <a:rPr lang="en-US" sz="2600" b="1">
                <a:effectLst>
                  <a:glow rad="88900">
                    <a:schemeClr val="bg1"/>
                  </a:glow>
                </a:effectLst>
                <a:latin typeface="Arial" panose="020B0604020202020204" pitchFamily="34" charset="0"/>
                <a:cs typeface="Arial" panose="020B0604020202020204" pitchFamily="34" charset="0"/>
              </a:rPr>
              <a:t>Imagine a robot you would like to have. </a:t>
            </a:r>
          </a:p>
          <a:p>
            <a:r>
              <a:rPr lang="en-US" sz="2600" b="1">
                <a:effectLst>
                  <a:glow rad="88900">
                    <a:schemeClr val="bg1"/>
                  </a:glow>
                </a:effectLst>
                <a:latin typeface="Arial" panose="020B0604020202020204" pitchFamily="34" charset="0"/>
                <a:cs typeface="Arial" panose="020B0604020202020204" pitchFamily="34" charset="0"/>
              </a:rPr>
              <a:t>Make notes about it.</a:t>
            </a:r>
          </a:p>
        </p:txBody>
      </p:sp>
      <p:graphicFrame>
        <p:nvGraphicFramePr>
          <p:cNvPr id="4" name="Table 3"/>
          <p:cNvGraphicFramePr>
            <a:graphicFrameLocks noGrp="1"/>
          </p:cNvGraphicFramePr>
          <p:nvPr>
            <p:extLst>
              <p:ext uri="{D42A27DB-BD31-4B8C-83A1-F6EECF244321}">
                <p14:modId xmlns:p14="http://schemas.microsoft.com/office/powerpoint/2010/main" val="1850838343"/>
              </p:ext>
            </p:extLst>
          </p:nvPr>
        </p:nvGraphicFramePr>
        <p:xfrm>
          <a:off x="566304" y="1750291"/>
          <a:ext cx="8011392" cy="4536208"/>
        </p:xfrm>
        <a:graphic>
          <a:graphicData uri="http://schemas.openxmlformats.org/drawingml/2006/table">
            <a:tbl>
              <a:tblPr firstRow="1" bandRow="1">
                <a:tableStyleId>{69CF1AB2-1976-4502-BF36-3FF5EA218861}</a:tableStyleId>
              </a:tblPr>
              <a:tblGrid>
                <a:gridCol w="4005696">
                  <a:extLst>
                    <a:ext uri="{9D8B030D-6E8A-4147-A177-3AD203B41FA5}">
                      <a16:colId xmlns:a16="http://schemas.microsoft.com/office/drawing/2014/main" val="20000"/>
                    </a:ext>
                  </a:extLst>
                </a:gridCol>
                <a:gridCol w="4005696">
                  <a:extLst>
                    <a:ext uri="{9D8B030D-6E8A-4147-A177-3AD203B41FA5}">
                      <a16:colId xmlns:a16="http://schemas.microsoft.com/office/drawing/2014/main" val="20001"/>
                    </a:ext>
                  </a:extLst>
                </a:gridCol>
              </a:tblGrid>
              <a:tr h="1134052">
                <a:tc>
                  <a:txBody>
                    <a:bodyPr/>
                    <a:lstStyle/>
                    <a:p>
                      <a:pPr algn="l"/>
                      <a:r>
                        <a:rPr lang="en-US" sz="2400" b="0"/>
                        <a:t>1. Name of</a:t>
                      </a:r>
                      <a:r>
                        <a:rPr lang="en-US" sz="2400" b="0" baseline="0"/>
                        <a:t> your robot</a:t>
                      </a:r>
                      <a:endParaRPr lang="en-US" sz="2400" b="0"/>
                    </a:p>
                  </a:txBody>
                  <a:tcPr anchor="ctr">
                    <a:solidFill>
                      <a:srgbClr val="C4E9FC"/>
                    </a:solidFill>
                  </a:tcPr>
                </a:tc>
                <a:tc>
                  <a:txBody>
                    <a:bodyPr/>
                    <a:lstStyle/>
                    <a:p>
                      <a:pPr algn="ctr"/>
                      <a:r>
                        <a:rPr lang="en-US"/>
                        <a:t>_______________________________</a:t>
                      </a:r>
                    </a:p>
                  </a:txBody>
                  <a:tcPr anchor="ctr">
                    <a:solidFill>
                      <a:schemeClr val="bg1"/>
                    </a:solidFill>
                  </a:tcPr>
                </a:tc>
                <a:extLst>
                  <a:ext uri="{0D108BD9-81ED-4DB2-BD59-A6C34878D82A}">
                    <a16:rowId xmlns:a16="http://schemas.microsoft.com/office/drawing/2014/main" val="10000"/>
                  </a:ext>
                </a:extLst>
              </a:tr>
              <a:tr h="1134052">
                <a:tc>
                  <a:txBody>
                    <a:bodyPr/>
                    <a:lstStyle/>
                    <a:p>
                      <a:pPr algn="l"/>
                      <a:r>
                        <a:rPr lang="en-US" sz="2400" b="0"/>
                        <a:t>2. Type of</a:t>
                      </a:r>
                      <a:r>
                        <a:rPr lang="en-US" sz="2400" b="0" baseline="0"/>
                        <a:t> robot</a:t>
                      </a:r>
                      <a:endParaRPr lang="en-US" sz="2400" b="0"/>
                    </a:p>
                  </a:txBody>
                  <a:tcPr anchor="ctr">
                    <a:solidFill>
                      <a:srgbClr val="C4E9F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a:t>_______________________________</a:t>
                      </a:r>
                    </a:p>
                  </a:txBody>
                  <a:tcPr anchor="ctr">
                    <a:solidFill>
                      <a:schemeClr val="bg1"/>
                    </a:solidFill>
                  </a:tcPr>
                </a:tc>
                <a:extLst>
                  <a:ext uri="{0D108BD9-81ED-4DB2-BD59-A6C34878D82A}">
                    <a16:rowId xmlns:a16="http://schemas.microsoft.com/office/drawing/2014/main" val="10001"/>
                  </a:ext>
                </a:extLst>
              </a:tr>
              <a:tr h="1134052">
                <a:tc>
                  <a:txBody>
                    <a:bodyPr/>
                    <a:lstStyle/>
                    <a:p>
                      <a:pPr algn="l"/>
                      <a:r>
                        <a:rPr lang="en-US" sz="2400" b="0"/>
                        <a:t>3. Where</a:t>
                      </a:r>
                      <a:r>
                        <a:rPr lang="en-US" sz="2400" b="0" baseline="0"/>
                        <a:t> it can work</a:t>
                      </a:r>
                      <a:endParaRPr lang="en-US" sz="2400" b="0"/>
                    </a:p>
                  </a:txBody>
                  <a:tcPr anchor="ctr">
                    <a:solidFill>
                      <a:srgbClr val="C4E9F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a:t>_______________________________</a:t>
                      </a:r>
                    </a:p>
                  </a:txBody>
                  <a:tcPr anchor="ctr">
                    <a:solidFill>
                      <a:schemeClr val="bg1"/>
                    </a:solidFill>
                  </a:tcPr>
                </a:tc>
                <a:extLst>
                  <a:ext uri="{0D108BD9-81ED-4DB2-BD59-A6C34878D82A}">
                    <a16:rowId xmlns:a16="http://schemas.microsoft.com/office/drawing/2014/main" val="10002"/>
                  </a:ext>
                </a:extLst>
              </a:tr>
              <a:tr h="1134052">
                <a:tc>
                  <a:txBody>
                    <a:bodyPr/>
                    <a:lstStyle/>
                    <a:p>
                      <a:pPr algn="l"/>
                      <a:r>
                        <a:rPr lang="en-US" sz="2400" b="0"/>
                        <a:t>4. What</a:t>
                      </a:r>
                      <a:r>
                        <a:rPr lang="en-US" sz="2400" b="0" baseline="0"/>
                        <a:t> it can do for you</a:t>
                      </a:r>
                      <a:endParaRPr lang="en-US" sz="2400" b="0"/>
                    </a:p>
                  </a:txBody>
                  <a:tcPr anchor="ctr">
                    <a:solidFill>
                      <a:srgbClr val="C4E9FC"/>
                    </a:solidFill>
                  </a:tcPr>
                </a:tc>
                <a:tc>
                  <a:txBody>
                    <a:bodyPr/>
                    <a:lstStyle/>
                    <a:p>
                      <a:pPr algn="ctr"/>
                      <a:r>
                        <a:rPr lang="en-US" b="1"/>
                        <a:t>_______________________________</a:t>
                      </a:r>
                    </a:p>
                  </a:txBody>
                  <a:tcPr anchor="ctr">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44834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4" y="0"/>
            <a:ext cx="9144000" cy="160466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94" y="113416"/>
            <a:ext cx="587409" cy="604353"/>
          </a:xfrm>
          <a:prstGeom prst="rect">
            <a:avLst/>
          </a:prstGeom>
        </p:spPr>
      </p:pic>
      <p:sp>
        <p:nvSpPr>
          <p:cNvPr id="8" name="TextBox 7"/>
          <p:cNvSpPr txBox="1"/>
          <p:nvPr/>
        </p:nvSpPr>
        <p:spPr>
          <a:xfrm>
            <a:off x="853236" y="0"/>
            <a:ext cx="7906300" cy="1200329"/>
          </a:xfrm>
          <a:prstGeom prst="rect">
            <a:avLst/>
          </a:prstGeom>
          <a:noFill/>
        </p:spPr>
        <p:txBody>
          <a:bodyPr wrap="square" rtlCol="0">
            <a:spAutoFit/>
          </a:bodyPr>
          <a:lstStyle/>
          <a:p>
            <a:r>
              <a:rPr lang="en-US" sz="2400" b="1">
                <a:effectLst>
                  <a:glow rad="88900">
                    <a:schemeClr val="bg1"/>
                  </a:glow>
                </a:effectLst>
                <a:latin typeface="Arial" panose="020B0604020202020204" pitchFamily="34" charset="0"/>
                <a:cs typeface="Arial" panose="020B0604020202020204" pitchFamily="34" charset="0"/>
              </a:rPr>
              <a:t>Now write a paragraph of 50-60 words about the robot you would like to have. Use the information in </a:t>
            </a:r>
            <a:r>
              <a:rPr lang="en-US" sz="2400" b="1">
                <a:solidFill>
                  <a:srgbClr val="F16649"/>
                </a:solidFill>
                <a:effectLst>
                  <a:glow rad="88900">
                    <a:schemeClr val="bg1"/>
                  </a:glow>
                </a:effectLst>
                <a:latin typeface="Arial" panose="020B0604020202020204" pitchFamily="34" charset="0"/>
                <a:cs typeface="Arial" panose="020B0604020202020204" pitchFamily="34" charset="0"/>
              </a:rPr>
              <a:t>3</a:t>
            </a:r>
            <a:r>
              <a:rPr lang="en-US" sz="2400" b="1">
                <a:effectLst>
                  <a:glow rad="88900">
                    <a:schemeClr val="bg1"/>
                  </a:glow>
                </a:effectLst>
                <a:latin typeface="Arial" panose="020B0604020202020204" pitchFamily="34" charset="0"/>
                <a:cs typeface="Arial" panose="020B0604020202020204" pitchFamily="34" charset="0"/>
              </a:rPr>
              <a:t> to help you.</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402774"/>
            <a:ext cx="9003723" cy="5507182"/>
          </a:xfrm>
          <a:prstGeom prst="rect">
            <a:avLst/>
          </a:prstGeom>
        </p:spPr>
      </p:pic>
      <p:sp>
        <p:nvSpPr>
          <p:cNvPr id="2" name="Rectangle 1"/>
          <p:cNvSpPr/>
          <p:nvPr/>
        </p:nvSpPr>
        <p:spPr>
          <a:xfrm>
            <a:off x="1465119" y="2236575"/>
            <a:ext cx="6452754" cy="4093428"/>
          </a:xfrm>
          <a:prstGeom prst="rect">
            <a:avLst/>
          </a:prstGeom>
        </p:spPr>
        <p:txBody>
          <a:bodyPr wrap="square">
            <a:spAutoFit/>
          </a:bodyPr>
          <a:lstStyle/>
          <a:p>
            <a:r>
              <a:rPr lang="en-US" sz="2600"/>
              <a:t>My robot’s name is  </a:t>
            </a:r>
            <a:r>
              <a:rPr lang="en-US" sz="2600">
                <a:solidFill>
                  <a:schemeClr val="bg2">
                    <a:lumMod val="50000"/>
                  </a:schemeClr>
                </a:solidFill>
              </a:rPr>
              <a:t>____________________</a:t>
            </a:r>
            <a:r>
              <a:rPr lang="en-US" sz="2600"/>
              <a:t>. </a:t>
            </a:r>
          </a:p>
          <a:p>
            <a:pPr>
              <a:lnSpc>
                <a:spcPct val="150000"/>
              </a:lnSpc>
            </a:pPr>
            <a:r>
              <a:rPr lang="en-US" sz="2600"/>
              <a:t>It is a </a:t>
            </a:r>
            <a:r>
              <a:rPr lang="en-US" sz="2600">
                <a:solidFill>
                  <a:schemeClr val="bg2">
                    <a:lumMod val="50000"/>
                  </a:schemeClr>
                </a:solidFill>
              </a:rPr>
              <a:t>________________________________</a:t>
            </a:r>
            <a:r>
              <a:rPr lang="en-US" sz="2600"/>
              <a:t>. </a:t>
            </a:r>
            <a:r>
              <a:rPr lang="en-US" sz="2600">
                <a:solidFill>
                  <a:schemeClr val="bg2">
                    <a:lumMod val="50000"/>
                  </a:schemeClr>
                </a:solidFill>
              </a:rPr>
              <a:t>_____________________________________ _____________________________________ _____________________________________ _____________________________________ _____________________________________</a:t>
            </a:r>
          </a:p>
        </p:txBody>
      </p:sp>
    </p:spTree>
    <p:extLst>
      <p:ext uri="{BB962C8B-B14F-4D97-AF65-F5344CB8AC3E}">
        <p14:creationId xmlns:p14="http://schemas.microsoft.com/office/powerpoint/2010/main" val="111813541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1936</TotalTime>
  <Words>302</Words>
  <Application>Microsoft Office PowerPoint</Application>
  <PresentationFormat>On-screen Show (4:3)</PresentationFormat>
  <Paragraphs>68</Paragraphs>
  <Slides>11</Slides>
  <Notes>0</Notes>
  <HiddenSlides>2</HiddenSlides>
  <MMClips>4</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11</vt:i4>
      </vt:variant>
    </vt:vector>
  </HeadingPairs>
  <TitlesOfParts>
    <vt:vector size="21" baseType="lpstr">
      <vt:lpstr>.VnBodoni</vt:lpstr>
      <vt:lpstr>.VnTifani HeavyH</vt:lpstr>
      <vt:lpstr>Arial</vt:lpstr>
      <vt:lpstr>Calibri</vt:lpstr>
      <vt:lpstr>Calibri Light</vt:lpstr>
      <vt:lpstr>Helvetica Neue</vt:lpstr>
      <vt:lpstr>OpenSans</vt:lpstr>
      <vt:lpstr>Wingdings 2</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Admin</cp:lastModifiedBy>
  <cp:revision>128</cp:revision>
  <dcterms:created xsi:type="dcterms:W3CDTF">2020-12-09T02:04:09Z</dcterms:created>
  <dcterms:modified xsi:type="dcterms:W3CDTF">2023-06-16T03:02:28Z</dcterms:modified>
</cp:coreProperties>
</file>