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vml" ContentType="application/vnd.openxmlformats-officedocument.vmlDrawing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audio1.wav" ContentType="audio/x-wav"/>
  <Override PartName="/ppt/media/audio2.wav" ContentType="audio/x-wav"/>
  <Override PartName="/ppt/media/audio3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5"/>
  </p:notesMasterIdLst>
  <p:sldIdLst>
    <p:sldId id="300" r:id="rId2"/>
    <p:sldId id="354" r:id="rId3"/>
    <p:sldId id="341" r:id="rId4"/>
    <p:sldId id="343" r:id="rId5"/>
    <p:sldId id="344" r:id="rId6"/>
    <p:sldId id="368" r:id="rId7"/>
    <p:sldId id="351" r:id="rId8"/>
    <p:sldId id="353" r:id="rId9"/>
    <p:sldId id="373" r:id="rId10"/>
    <p:sldId id="374" r:id="rId11"/>
    <p:sldId id="375" r:id="rId12"/>
    <p:sldId id="365" r:id="rId13"/>
    <p:sldId id="358" r:id="rId14"/>
    <p:sldId id="359" r:id="rId15"/>
    <p:sldId id="360" r:id="rId16"/>
    <p:sldId id="361" r:id="rId17"/>
    <p:sldId id="362" r:id="rId18"/>
    <p:sldId id="363" r:id="rId19"/>
    <p:sldId id="366" r:id="rId20"/>
    <p:sldId id="376" r:id="rId21"/>
    <p:sldId id="377" r:id="rId22"/>
    <p:sldId id="333" r:id="rId23"/>
    <p:sldId id="357" r:id="rId24"/>
  </p:sldIdLst>
  <p:sldSz cx="18288000" cy="10287000"/>
  <p:notesSz cx="6858000" cy="9144000"/>
  <p:embeddedFontLst>
    <p:embeddedFont>
      <p:font typeface="宋体" pitchFamily="2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Tahoma" pitchFamily="34" charset="0"/>
      <p:regular r:id="rId29"/>
      <p:bold r:id="rId30"/>
    </p:embeddedFont>
    <p:embeddedFont>
      <p:font typeface="Wingdings 2" pitchFamily="18" charset="2"/>
      <p:regular r:id="rId31"/>
    </p:embeddedFont>
    <p:embeddedFont>
      <p:font typeface="Century Schoolbook" pitchFamily="18" charset="0"/>
      <p:regular r:id="rId32"/>
      <p:bold r:id="rId33"/>
      <p:italic r:id="rId34"/>
      <p:boldItalic r:id="rId35"/>
    </p:embeddedFont>
    <p:embeddedFont>
      <p:font typeface="Cambria Math" pitchFamily="18" charset="0"/>
      <p:regular r:id="rId36"/>
    </p:embeddedFont>
    <p:embeddedFont>
      <p:font typeface="Calibri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D214275-701B-4D4E-9687-38E5852ED2EC}">
          <p14:sldIdLst>
            <p14:sldId id="300"/>
            <p14:sldId id="354"/>
            <p14:sldId id="341"/>
            <p14:sldId id="343"/>
            <p14:sldId id="344"/>
            <p14:sldId id="368"/>
            <p14:sldId id="351"/>
            <p14:sldId id="353"/>
            <p14:sldId id="373"/>
            <p14:sldId id="374"/>
            <p14:sldId id="375"/>
            <p14:sldId id="365"/>
            <p14:sldId id="358"/>
            <p14:sldId id="359"/>
            <p14:sldId id="360"/>
            <p14:sldId id="361"/>
            <p14:sldId id="362"/>
            <p14:sldId id="363"/>
            <p14:sldId id="366"/>
            <p14:sldId id="376"/>
            <p14:sldId id="377"/>
          </p14:sldIdLst>
        </p14:section>
        <p14:section name="Untitled Section" id="{BCF57B3B-1A14-4D0D-AB60-75B94D603A8B}">
          <p14:sldIdLst>
            <p14:sldId id="333"/>
            <p14:sldId id="35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6F3FA"/>
    <a:srgbClr val="F8D8CF"/>
    <a:srgbClr val="E694FF"/>
    <a:srgbClr val="FAE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7" autoAdjust="0"/>
    <p:restoredTop sz="93995" autoAdjust="0"/>
  </p:normalViewPr>
  <p:slideViewPr>
    <p:cSldViewPr>
      <p:cViewPr>
        <p:scale>
          <a:sx n="41" d="100"/>
          <a:sy n="41" d="100"/>
        </p:scale>
        <p:origin x="-132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1DAF7-0D4C-BE49-BB42-A1BF20524303}" type="datetimeFigureOut">
              <a:rPr lang="x-none" smtClean="0"/>
              <a:t>21/08/2024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132446-00AD-EE47-B076-873E6EF1B3E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4807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Hành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xu</a:t>
            </a:r>
            <a:r>
              <a:rPr lang="en-US" baseline="0" dirty="0" smtClean="0"/>
              <a:t> 1 </a:t>
            </a:r>
            <a:r>
              <a:rPr lang="en-US" baseline="0" dirty="0" err="1" smtClean="0"/>
              <a:t>lần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gọi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 ”</a:t>
            </a:r>
            <a:r>
              <a:rPr lang="en-US" baseline="0" dirty="0" err="1" smtClean="0"/>
              <a:t>Phép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thử</a:t>
            </a:r>
            <a:r>
              <a:rPr lang="en-US" baseline="0" dirty="0" smtClean="0"/>
              <a:t>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32446-00AD-EE47-B076-873E6EF1B3EB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5560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32446-00AD-EE47-B076-873E6EF1B3EB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075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0" y="4686300"/>
            <a:ext cx="12344400" cy="2841543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0" y="7504983"/>
            <a:ext cx="12344400" cy="2057400"/>
          </a:xfrm>
        </p:spPr>
        <p:txBody>
          <a:bodyPr/>
          <a:lstStyle>
            <a:lvl1pPr marL="0" indent="0" algn="l">
              <a:buNone/>
              <a:defRPr sz="3200" b="1">
                <a:solidFill>
                  <a:schemeClr val="tx2"/>
                </a:solidFill>
              </a:defRPr>
            </a:lvl1pPr>
            <a:lvl2pPr marL="816422" indent="0" algn="ctr">
              <a:buNone/>
            </a:lvl2pPr>
            <a:lvl3pPr marL="1632844" indent="0" algn="ctr">
              <a:buNone/>
            </a:lvl3pPr>
            <a:lvl4pPr marL="2449266" indent="0" algn="ctr">
              <a:buNone/>
            </a:lvl4pPr>
            <a:lvl5pPr marL="3265688" indent="0" algn="ctr">
              <a:buNone/>
            </a:lvl5pPr>
            <a:lvl6pPr marL="4082110" indent="0" algn="ctr">
              <a:buNone/>
            </a:lvl6pPr>
            <a:lvl7pPr marL="4898532" indent="0" algn="ctr">
              <a:buNone/>
            </a:lvl7pPr>
            <a:lvl8pPr marL="5714954" indent="0" algn="ctr">
              <a:buNone/>
            </a:lvl8pPr>
            <a:lvl9pPr marL="6531376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6100742" y="1665896"/>
            <a:ext cx="3429000" cy="762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5068938" y="6176492"/>
            <a:ext cx="5486400" cy="768096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762000" y="0"/>
            <a:ext cx="1219200" cy="10287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552672" y="0"/>
            <a:ext cx="209328" cy="10287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1981200" y="0"/>
            <a:ext cx="363744" cy="10287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2282640" y="0"/>
            <a:ext cx="460560" cy="10287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212688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1828800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708224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3453280" y="0"/>
            <a:ext cx="0" cy="10287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1336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18227712" y="0"/>
            <a:ext cx="0" cy="10287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2438400" y="0"/>
            <a:ext cx="152400" cy="10287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219200" y="5143500"/>
            <a:ext cx="2590800" cy="19431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2619264" y="7300128"/>
            <a:ext cx="1282848" cy="962136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2182160" y="8250948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3328416" y="8682228"/>
            <a:ext cx="548640" cy="4114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3810000" y="6743700"/>
            <a:ext cx="731520" cy="54864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2651088" y="7393053"/>
            <a:ext cx="1219200" cy="77628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411959"/>
            <a:ext cx="3352800" cy="8777288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11957"/>
            <a:ext cx="12039600" cy="8777288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2400300"/>
            <a:ext cx="14935200" cy="731062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4343400"/>
            <a:ext cx="12344400" cy="3080385"/>
          </a:xfrm>
        </p:spPr>
        <p:txBody>
          <a:bodyPr/>
          <a:lstStyle>
            <a:lvl1pPr algn="l">
              <a:buNone/>
              <a:defRPr sz="54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7515225"/>
            <a:ext cx="12344400" cy="2057400"/>
          </a:xfrm>
        </p:spPr>
        <p:txBody>
          <a:bodyPr anchor="t"/>
          <a:lstStyle>
            <a:lvl1pPr marL="0" indent="0">
              <a:buNone/>
              <a:defRPr sz="3200" b="1">
                <a:solidFill>
                  <a:schemeClr val="tx2"/>
                </a:solidFill>
              </a:defRPr>
            </a:lvl1pPr>
            <a:lvl2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6098012" y="1660398"/>
            <a:ext cx="3429000" cy="762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5069312" y="6172200"/>
            <a:ext cx="5486400" cy="768096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762000" y="0"/>
            <a:ext cx="1219200" cy="10287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552672" y="0"/>
            <a:ext cx="209328" cy="10287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981200" y="0"/>
            <a:ext cx="363744" cy="10287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282640" y="0"/>
            <a:ext cx="460560" cy="10287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212688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828800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708224" y="0"/>
            <a:ext cx="0" cy="10287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3453280" y="0"/>
            <a:ext cx="0" cy="10287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21336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2438400" y="0"/>
            <a:ext cx="152400" cy="10287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219200" y="5143500"/>
            <a:ext cx="2590800" cy="19431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2649408" y="7300128"/>
            <a:ext cx="1282848" cy="962136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2182160" y="8250948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3328416" y="8686800"/>
            <a:ext cx="548640" cy="4114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3758080" y="6719832"/>
            <a:ext cx="731520" cy="54864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18195888" y="0"/>
            <a:ext cx="0" cy="10287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2681232" y="7393053"/>
            <a:ext cx="1219200" cy="77628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2400300"/>
            <a:ext cx="7315200" cy="6858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540496" y="2400300"/>
            <a:ext cx="7315200" cy="6858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9575"/>
            <a:ext cx="15087600" cy="17145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914400" y="3543300"/>
            <a:ext cx="7315200" cy="58293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8743950" y="3543300"/>
            <a:ext cx="7315200" cy="58293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914400" y="2354580"/>
            <a:ext cx="7315200" cy="9875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36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8686800" y="2354580"/>
            <a:ext cx="7315200" cy="9875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36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7526000" y="0"/>
            <a:ext cx="0" cy="10287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8321040" y="4686300"/>
            <a:ext cx="9464040" cy="914400"/>
          </a:xfrm>
        </p:spPr>
        <p:txBody>
          <a:bodyPr anchor="b"/>
          <a:lstStyle>
            <a:lvl1pPr algn="l">
              <a:buNone/>
              <a:defRPr sz="36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3624560" y="411480"/>
            <a:ext cx="3054096" cy="7475220"/>
          </a:xfrm>
        </p:spPr>
        <p:txBody>
          <a:bodyPr/>
          <a:lstStyle>
            <a:lvl1pPr marL="0" indent="0">
              <a:spcBef>
                <a:spcPts val="714"/>
              </a:spcBef>
              <a:spcAft>
                <a:spcPts val="1786"/>
              </a:spcAft>
              <a:buNone/>
              <a:defRPr sz="2100"/>
            </a:lvl1pPr>
            <a:lvl2pPr>
              <a:buNone/>
              <a:defRPr sz="21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2496800" y="0"/>
            <a:ext cx="0" cy="10287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2384592" y="0"/>
            <a:ext cx="0" cy="10287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983200" y="0"/>
            <a:ext cx="0" cy="10287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7678400" y="0"/>
            <a:ext cx="609600" cy="10287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8308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16312896" y="8572500"/>
            <a:ext cx="1097280" cy="82296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609600" y="411480"/>
            <a:ext cx="11277600" cy="949147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7526000" y="0"/>
            <a:ext cx="0" cy="10287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6312896" y="8572500"/>
            <a:ext cx="1097280" cy="82296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8277606" y="4686300"/>
            <a:ext cx="9464040" cy="914400"/>
          </a:xfrm>
        </p:spPr>
        <p:txBody>
          <a:bodyPr anchor="b"/>
          <a:lstStyle>
            <a:lvl1pPr algn="l">
              <a:buNone/>
              <a:defRPr sz="36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344400" cy="10287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57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531596" y="397192"/>
            <a:ext cx="3048000" cy="7434072"/>
          </a:xfrm>
        </p:spPr>
        <p:txBody>
          <a:bodyPr rot="0" spcFirstLastPara="0" vertOverflow="overflow" horzOverflow="overflow" vert="horz" wrap="square" lIns="163284" tIns="81642" rIns="163284" bIns="81642" numCol="1" spcCol="489853" rtlCol="0" fromWordArt="0" anchor="t" anchorCtr="0" forceAA="0" compatLnSpc="1">
            <a:normAutofit/>
          </a:bodyPr>
          <a:lstStyle>
            <a:lvl1pPr marL="0" indent="0">
              <a:spcBef>
                <a:spcPts val="179"/>
              </a:spcBef>
              <a:spcAft>
                <a:spcPts val="714"/>
              </a:spcAft>
              <a:buFontTx/>
              <a:buNone/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79832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7678400" y="0"/>
            <a:ext cx="609600" cy="10287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78308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12496800" y="0"/>
            <a:ext cx="0" cy="10287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2384592" y="0"/>
            <a:ext cx="0" cy="10287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526000" y="0"/>
            <a:ext cx="0" cy="10287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411957"/>
            <a:ext cx="14935200" cy="1714500"/>
          </a:xfrm>
          <a:prstGeom prst="rect">
            <a:avLst/>
          </a:prstGeom>
        </p:spPr>
        <p:txBody>
          <a:bodyPr vert="horz" lIns="163284" tIns="81642" rIns="163284" bIns="81642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2400300"/>
            <a:ext cx="14935200" cy="7310628"/>
          </a:xfrm>
          <a:prstGeom prst="rect">
            <a:avLst/>
          </a:prstGeom>
        </p:spPr>
        <p:txBody>
          <a:bodyPr vert="horz" lIns="163284" tIns="81642" rIns="163284" bIns="81642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15681960" y="1526765"/>
            <a:ext cx="3017520" cy="768096"/>
          </a:xfrm>
          <a:prstGeom prst="rect">
            <a:avLst/>
          </a:prstGeom>
        </p:spPr>
        <p:txBody>
          <a:bodyPr vert="horz" lIns="163284" tIns="81642" rIns="163284" bIns="81642" anchor="ctr" anchorCtr="0"/>
          <a:lstStyle>
            <a:lvl1pPr algn="r" eaLnBrk="1" latinLnBrk="0" hangingPunct="1">
              <a:defRPr kumimoji="0" sz="2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14780472" y="5514420"/>
            <a:ext cx="4800600" cy="731520"/>
          </a:xfrm>
          <a:prstGeom prst="rect">
            <a:avLst/>
          </a:prstGeom>
        </p:spPr>
        <p:txBody>
          <a:bodyPr vert="horz" lIns="163284" tIns="81642" rIns="163284" bIns="81642" anchor="ctr" anchorCtr="0"/>
          <a:lstStyle>
            <a:lvl1pPr algn="l" eaLnBrk="1" latinLnBrk="0" hangingPunct="1">
              <a:defRPr kumimoji="0" sz="2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2400" y="0"/>
            <a:ext cx="0" cy="10287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7983200" y="0"/>
            <a:ext cx="0" cy="10287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17678400" y="0"/>
            <a:ext cx="609600" cy="10287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830800" y="0"/>
            <a:ext cx="0" cy="10287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16312896" y="8572500"/>
            <a:ext cx="1097280" cy="82296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6258032" y="8601075"/>
            <a:ext cx="1219200" cy="781812"/>
          </a:xfrm>
          <a:prstGeom prst="rect">
            <a:avLst/>
          </a:prstGeom>
        </p:spPr>
        <p:txBody>
          <a:bodyPr vert="horz" lIns="163284" tIns="81642" rIns="163284" bIns="81642" anchor="ctr"/>
          <a:lstStyle>
            <a:lvl1pPr algn="ctr" eaLnBrk="1" latinLnBrk="0" hangingPunct="1">
              <a:defRPr kumimoji="0" sz="25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4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89853" indent="-489853" algn="l" rtl="0" eaLnBrk="1" latinLnBrk="0" hangingPunct="1">
        <a:spcBef>
          <a:spcPts val="1071"/>
        </a:spcBef>
        <a:buClr>
          <a:schemeClr val="accent1"/>
        </a:buClr>
        <a:buSzPct val="70000"/>
        <a:buFont typeface="Wingdings"/>
        <a:buChar char=""/>
        <a:defRPr kumimoji="0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142991" indent="-489853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844" indent="-32656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22697" indent="-32656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551" indent="-326569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102404" indent="-326569" algn="l" rtl="0" eaLnBrk="1" latinLnBrk="0" hangingPunct="1">
        <a:spcBef>
          <a:spcPct val="20000"/>
        </a:spcBef>
        <a:buClr>
          <a:schemeClr val="accent1"/>
        </a:buClr>
        <a:buChar char="•"/>
        <a:defRPr kumimoji="0" sz="2900" kern="1200">
          <a:solidFill>
            <a:schemeClr val="tx2"/>
          </a:solidFill>
          <a:latin typeface="+mn-lt"/>
          <a:ea typeface="+mn-ea"/>
          <a:cs typeface="+mn-cs"/>
        </a:defRPr>
      </a:lvl6pPr>
      <a:lvl7pPr marL="3592257" indent="-32656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2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4082110" indent="-326569" algn="l" rtl="0" eaLnBrk="1" latinLnBrk="0" hangingPunct="1">
        <a:spcBef>
          <a:spcPct val="20000"/>
        </a:spcBef>
        <a:buClr>
          <a:schemeClr val="accent2"/>
        </a:buClr>
        <a:buChar char="•"/>
        <a:defRPr kumimoji="0" sz="25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4571963" indent="-32656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2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8164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6328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492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32656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40821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8985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714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65313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6.xml"/><Relationship Id="rId12" Type="http://schemas.openxmlformats.org/officeDocument/2006/relationships/image" Target="../media/image20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5.xml"/><Relationship Id="rId11" Type="http://schemas.openxmlformats.org/officeDocument/2006/relationships/image" Target="../media/image19.gif"/><Relationship Id="rId5" Type="http://schemas.openxmlformats.org/officeDocument/2006/relationships/slide" Target="slide14.xml"/><Relationship Id="rId15" Type="http://schemas.openxmlformats.org/officeDocument/2006/relationships/slide" Target="slide19.xml"/><Relationship Id="rId10" Type="http://schemas.openxmlformats.org/officeDocument/2006/relationships/image" Target="../media/image18.gif"/><Relationship Id="rId4" Type="http://schemas.openxmlformats.org/officeDocument/2006/relationships/image" Target="../media/image17.png"/><Relationship Id="rId9" Type="http://schemas.openxmlformats.org/officeDocument/2006/relationships/slide" Target="slide18.xml"/><Relationship Id="rId1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4.bin"/><Relationship Id="rId3" Type="http://schemas.openxmlformats.org/officeDocument/2006/relationships/audio" Target="../media/audio1.wav"/><Relationship Id="rId7" Type="http://schemas.microsoft.com/office/2007/relationships/hdphoto" Target="../media/hdphoto2.wdp"/><Relationship Id="rId12" Type="http://schemas.openxmlformats.org/officeDocument/2006/relationships/oleObject" Target="../embeddings/oleObject1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.bin"/><Relationship Id="rId20" Type="http://schemas.openxmlformats.org/officeDocument/2006/relationships/image" Target="../media/image30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11" Type="http://schemas.openxmlformats.org/officeDocument/2006/relationships/slide" Target="slide13.xml"/><Relationship Id="rId5" Type="http://schemas.openxmlformats.org/officeDocument/2006/relationships/audio" Target="../media/audio3.wav"/><Relationship Id="rId15" Type="http://schemas.openxmlformats.org/officeDocument/2006/relationships/image" Target="../media/image23.wmf"/><Relationship Id="rId10" Type="http://schemas.openxmlformats.org/officeDocument/2006/relationships/image" Target="../media/image29.png"/><Relationship Id="rId19" Type="http://schemas.openxmlformats.org/officeDocument/2006/relationships/image" Target="../media/image25.wmf"/><Relationship Id="rId4" Type="http://schemas.openxmlformats.org/officeDocument/2006/relationships/audio" Target="../media/audio2.wav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png"/><Relationship Id="rId11" Type="http://schemas.openxmlformats.org/officeDocument/2006/relationships/oleObject" Target="../embeddings/oleObject6.bin"/><Relationship Id="rId5" Type="http://schemas.openxmlformats.org/officeDocument/2006/relationships/audio" Target="../media/audio3.wav"/><Relationship Id="rId10" Type="http://schemas.openxmlformats.org/officeDocument/2006/relationships/image" Target="../media/image33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46.png"/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44.png"/><Relationship Id="rId5" Type="http://schemas.openxmlformats.org/officeDocument/2006/relationships/image" Target="../media/image40.jpeg"/><Relationship Id="rId15" Type="http://schemas.openxmlformats.org/officeDocument/2006/relationships/image" Target="../media/image48.jpg"/><Relationship Id="rId10" Type="http://schemas.openxmlformats.org/officeDocument/2006/relationships/image" Target="../media/image43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4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sv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5" Type="http://schemas.openxmlformats.org/officeDocument/2006/relationships/image" Target="../media/image19.svg"/><Relationship Id="rId10" Type="http://schemas.openxmlformats.org/officeDocument/2006/relationships/image" Target="../media/image13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2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een nature border with grass and flower Vector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832"/>
          <a:stretch/>
        </p:blipFill>
        <p:spPr bwMode="auto">
          <a:xfrm>
            <a:off x="181225" y="75102"/>
            <a:ext cx="17954375" cy="1017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4938712" y="4762500"/>
            <a:ext cx="8334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 dirty="0" err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48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48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: VŨ THỊ HIÊN</a:t>
            </a:r>
          </a:p>
        </p:txBody>
      </p:sp>
      <p:sp>
        <p:nvSpPr>
          <p:cNvPr id="12" name="WordArt 15"/>
          <p:cNvSpPr>
            <a:spLocks noChangeArrowheads="1" noChangeShapeType="1" noTextEdit="1"/>
          </p:cNvSpPr>
          <p:nvPr/>
        </p:nvSpPr>
        <p:spPr bwMode="auto">
          <a:xfrm>
            <a:off x="228600" y="342900"/>
            <a:ext cx="17754600" cy="3200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2"/>
              </a:avLst>
            </a:prstTxWarp>
          </a:bodyPr>
          <a:lstStyle/>
          <a:p>
            <a:pPr>
              <a:defRPr/>
            </a:pPr>
            <a:r>
              <a:rPr lang="en-US" kern="10" dirty="0">
                <a:ln w="9525" cap="sq">
                  <a:solidFill>
                    <a:srgbClr val="4318E0"/>
                  </a:solidFill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 MỪNG CÁC THẦY CÔ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CÁC EM	!</a:t>
            </a:r>
            <a:endParaRPr lang="vi-VN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038240" y="5829300"/>
            <a:ext cx="7739362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KHOA HỌC TỰ NHIÊN</a:t>
            </a:r>
          </a:p>
          <a:p>
            <a:pPr eaLnBrk="1" hangingPunct="1">
              <a:spcBef>
                <a:spcPct val="50000"/>
              </a:spcBef>
            </a:pPr>
            <a:r>
              <a:rPr lang="en-US" sz="4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2024- 2025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7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00" y="3644106"/>
            <a:ext cx="1676400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8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91031" y="6962098"/>
            <a:ext cx="18272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0" descr="SPARKL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5" y="3543300"/>
            <a:ext cx="182721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4675657" y="3562171"/>
            <a:ext cx="91543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7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ĐẠI SỐ 9</a:t>
            </a:r>
            <a:endParaRPr lang="en-US" sz="7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4" descr="Picture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605839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17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866900"/>
            <a:ext cx="16840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(X),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(Đ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(V),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(H)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 algn="just">
              <a:lnSpc>
                <a:spcPct val="150000"/>
              </a:lnSpc>
              <a:buAutoNum type="alphaLcParenR"/>
              <a:defRPr/>
            </a:pP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x-none" sz="4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9">
            <a:extLst>
              <a:ext uri="{FF2B5EF4-FFF2-40B4-BE49-F238E27FC236}">
                <a16:creationId xmlns:a16="http://schemas.microsoft.com/office/drawing/2014/main" xmlns="" id="{1F5EAE8F-C3B7-FCAB-7D33-6DAA55B1B404}"/>
              </a:ext>
            </a:extLst>
          </p:cNvPr>
          <p:cNvSpPr/>
          <p:nvPr/>
        </p:nvSpPr>
        <p:spPr>
          <a:xfrm>
            <a:off x="304800" y="114300"/>
            <a:ext cx="4800600" cy="154349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3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44614"/>
            <a:ext cx="16840200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(X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Đ),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V),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H)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3892349"/>
            <a:ext cx="176784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(X; Đ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); (X;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V);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 (X;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H);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(Đ; V);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(Đ; H);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(V; H) 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400" dirty="0" smtClean="0">
                <a:solidFill>
                  <a:srgbClr val="7030A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400" b="1" dirty="0">
                <a:solidFill>
                  <a:srgbClr val="7030A0"/>
                </a:solidFill>
                <a:ea typeface="Times New Roman" panose="02020603050405020304" pitchFamily="18" charset="0"/>
                <a:sym typeface="Symbol"/>
              </a:rPr>
              <a:t>(X; Đ</a:t>
            </a:r>
            <a:r>
              <a:rPr lang="en-US" sz="4400" b="1" dirty="0" smtClean="0">
                <a:solidFill>
                  <a:srgbClr val="7030A0"/>
                </a:solidFill>
                <a:ea typeface="Times New Roman" panose="02020603050405020304" pitchFamily="18" charset="0"/>
                <a:sym typeface="Symbol"/>
              </a:rPr>
              <a:t>)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là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kết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quả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lấy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được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quả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bóng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màu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xanh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và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màu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đỏ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,…</a:t>
            </a:r>
            <a:endParaRPr lang="en-US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 =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(</a:t>
            </a:r>
            <a:r>
              <a:rPr lang="en-US" sz="4400" b="1" dirty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X; Đ); (X; V); (X; H); (Đ; V); (Đ; H); (V; H) </a:t>
            </a:r>
            <a:endParaRPr lang="en-US" sz="4400" b="1" dirty="0" smtClean="0">
              <a:solidFill>
                <a:srgbClr val="0000FF"/>
              </a:solidFill>
              <a:ea typeface="Times New Roman" panose="02020603050405020304" pitchFamily="18" charset="0"/>
              <a:sym typeface="Symbol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 -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Tập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hợp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r>
              <a:rPr lang="en-US" sz="4400" b="1" dirty="0" smtClean="0">
                <a:solidFill>
                  <a:srgbClr val="0000FF"/>
                </a:solidFill>
                <a:ea typeface="Times New Roman" panose="02020603050405020304" pitchFamily="18" charset="0"/>
                <a:sym typeface="Symbol"/>
              </a:rPr>
              <a:t> 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có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6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phần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tử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sz="4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33294" y="3154859"/>
            <a:ext cx="12202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9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ong bóng Ý nghĩ: Hình đám mây 5">
            <a:extLst>
              <a:ext uri="{FF2B5EF4-FFF2-40B4-BE49-F238E27FC236}">
                <a16:creationId xmlns:a16="http://schemas.microsoft.com/office/drawing/2014/main" xmlns="" id="{A78FCB6D-E94E-E0B0-040C-2269C42F0C15}"/>
              </a:ext>
            </a:extLst>
          </p:cNvPr>
          <p:cNvSpPr/>
          <p:nvPr/>
        </p:nvSpPr>
        <p:spPr>
          <a:xfrm flipH="1">
            <a:off x="195178" y="1048049"/>
            <a:ext cx="11506200" cy="8318837"/>
          </a:xfrm>
          <a:prstGeom prst="cloudCallout">
            <a:avLst>
              <a:gd name="adj1" fmla="val 32592"/>
              <a:gd name="adj2" fmla="val -29908"/>
            </a:avLst>
          </a:prstGeom>
          <a:solidFill>
            <a:srgbClr val="C6F3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dung: 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mắn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4600" y="0"/>
            <a:ext cx="140953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SỐ </a:t>
            </a:r>
            <a:r>
              <a:rPr kumimoji="0" lang="en-US" sz="60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</a:t>
            </a: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MẮN</a:t>
            </a:r>
          </a:p>
        </p:txBody>
      </p:sp>
      <p:grpSp>
        <p:nvGrpSpPr>
          <p:cNvPr id="6" name="vong quay"/>
          <p:cNvGrpSpPr/>
          <p:nvPr/>
        </p:nvGrpSpPr>
        <p:grpSpPr>
          <a:xfrm>
            <a:off x="11716876" y="1254120"/>
            <a:ext cx="5969608" cy="5929774"/>
            <a:chOff x="5425622" y="292790"/>
            <a:chExt cx="5834378" cy="58282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14949661">
              <a:off x="6674685" y="1292215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2232592">
              <a:off x="5742637" y="2303578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7590276">
              <a:off x="8020996" y="1392615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20155085">
              <a:off x="8917980" y="2308181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9501114">
              <a:off x="5697321" y="3643371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6703311">
              <a:off x="6660976" y="4619250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3829829">
              <a:off x="8019634" y="4626490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321648">
              <a:off x="8940448" y="3674880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6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vong quay"/>
          <p:cNvGrpSpPr/>
          <p:nvPr/>
        </p:nvGrpSpPr>
        <p:grpSpPr>
          <a:xfrm>
            <a:off x="8060375" y="509126"/>
            <a:ext cx="8043833" cy="7759248"/>
            <a:chOff x="5425622" y="292790"/>
            <a:chExt cx="5834378" cy="58282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 rot="14949661">
              <a:off x="6674685" y="1292215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12232592">
              <a:off x="5742637" y="2303578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17590276">
              <a:off x="8020996" y="1392615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20155085">
              <a:off x="8917980" y="2308181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9501114">
              <a:off x="5697321" y="3643371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6703311">
              <a:off x="6660976" y="4619250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3829829">
              <a:off x="8019634" y="4626490"/>
              <a:ext cx="2025648" cy="42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321648">
              <a:off x="8940448" y="3674880"/>
              <a:ext cx="2025648" cy="43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2" name="Isosceles Triangle 11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quay dung"/>
          <p:cNvSpPr/>
          <p:nvPr/>
        </p:nvSpPr>
        <p:spPr>
          <a:xfrm>
            <a:off x="10227559" y="8496300"/>
            <a:ext cx="5304053" cy="1605672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ounded Rectangle 13">
            <a:hlinkClick r:id="rId5" action="ppaction://hlinksldjump"/>
          </p:cNvPr>
          <p:cNvSpPr/>
          <p:nvPr/>
        </p:nvSpPr>
        <p:spPr>
          <a:xfrm>
            <a:off x="1421585" y="2963566"/>
            <a:ext cx="1828800" cy="1722734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ounded Rectangle 14">
            <a:hlinkClick r:id="rId6" action="ppaction://hlinksldjump"/>
          </p:cNvPr>
          <p:cNvSpPr/>
          <p:nvPr/>
        </p:nvSpPr>
        <p:spPr>
          <a:xfrm>
            <a:off x="3607099" y="2945438"/>
            <a:ext cx="1828800" cy="1722734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ounded Rectangle 15">
            <a:hlinkClick r:id="rId7" action="ppaction://hlinksldjump"/>
          </p:cNvPr>
          <p:cNvSpPr/>
          <p:nvPr/>
        </p:nvSpPr>
        <p:spPr>
          <a:xfrm>
            <a:off x="5738905" y="2953331"/>
            <a:ext cx="1828800" cy="1722734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ounded Rectangle 16">
            <a:hlinkClick r:id="rId8" action="ppaction://hlinksldjump"/>
          </p:cNvPr>
          <p:cNvSpPr/>
          <p:nvPr/>
        </p:nvSpPr>
        <p:spPr>
          <a:xfrm>
            <a:off x="2286000" y="5542435"/>
            <a:ext cx="1828800" cy="1722734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ounded Rectangle 17">
            <a:hlinkClick r:id="rId9" action="ppaction://hlinksldjump"/>
          </p:cNvPr>
          <p:cNvSpPr/>
          <p:nvPr/>
        </p:nvSpPr>
        <p:spPr>
          <a:xfrm>
            <a:off x="4572000" y="5554366"/>
            <a:ext cx="1828800" cy="1722734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97089" y="183018"/>
            <a:ext cx="76193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SỐ </a:t>
            </a:r>
            <a:endParaRPr kumimoji="0" lang="en-US" sz="6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70" y="826963"/>
            <a:ext cx="971555" cy="92566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402" y="1188904"/>
            <a:ext cx="971555" cy="92566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813" y="661710"/>
            <a:ext cx="971555" cy="92566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0459" y="661710"/>
            <a:ext cx="1401281" cy="251540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08" y="3416632"/>
            <a:ext cx="2250778" cy="1956142"/>
          </a:xfrm>
          <a:prstGeom prst="rect">
            <a:avLst/>
          </a:prstGeom>
        </p:spPr>
      </p:pic>
      <p:pic>
        <p:nvPicPr>
          <p:cNvPr id="29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273220" y="-78542"/>
            <a:ext cx="1195760" cy="1287887"/>
          </a:xfrm>
          <a:prstGeom prst="rect">
            <a:avLst/>
          </a:prstGeom>
        </p:spPr>
      </p:pic>
      <p:sp>
        <p:nvSpPr>
          <p:cNvPr id="30" name="Isosceles Triangle 29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Isosceles Triangle 30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Isosceles Triangle 34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Isosceles Triangle 35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7" name="Isosceles Triangle 36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" name="Isosceles Triangle 37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9" name="Isosceles Triangle 38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Isosceles Triangle 39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Isosceles Triangle 40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5" name="Isosceles Triangle 44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" name="Isosceles Triangle 45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Isosceles Triangle 46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6330369" y="3186208"/>
            <a:ext cx="1145445" cy="25893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Cloud 49">
            <a:hlinkClick r:id="rId14" action="ppaction://hlinksldjump"/>
          </p:cNvPr>
          <p:cNvSpPr/>
          <p:nvPr/>
        </p:nvSpPr>
        <p:spPr>
          <a:xfrm>
            <a:off x="16170459" y="8769118"/>
            <a:ext cx="2027325" cy="1333500"/>
          </a:xfrm>
          <a:prstGeom prst="cloud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Cloud 50">
            <a:hlinkClick r:id="rId15" action="ppaction://hlinksldjump"/>
          </p:cNvPr>
          <p:cNvSpPr/>
          <p:nvPr/>
        </p:nvSpPr>
        <p:spPr>
          <a:xfrm>
            <a:off x="211264" y="8768472"/>
            <a:ext cx="2816411" cy="1333500"/>
          </a:xfrm>
          <a:prstGeom prst="cloud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HD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554097" y="8769118"/>
            <a:ext cx="6198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mắn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07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3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175" y="6630652"/>
            <a:ext cx="1131672" cy="1232106"/>
          </a:xfrm>
          <a:prstGeom prst="rect">
            <a:avLst/>
          </a:prstGeom>
        </p:spPr>
      </p:pic>
      <p:sp>
        <p:nvSpPr>
          <p:cNvPr id="5" name="Snip Diagonal Corner Rectangle 4"/>
          <p:cNvSpPr/>
          <p:nvPr/>
        </p:nvSpPr>
        <p:spPr>
          <a:xfrm>
            <a:off x="457200" y="199869"/>
            <a:ext cx="16840200" cy="2483011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6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 </a:t>
            </a:r>
            <a:r>
              <a:rPr lang="nl-NL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 mẫu 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 phép thử :  “</a:t>
            </a:r>
            <a:r>
              <a:rPr lang="nl-NL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Gieo </a:t>
            </a:r>
            <a:r>
              <a:rPr lang="nl-NL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 đồng </a:t>
            </a:r>
            <a:r>
              <a:rPr lang="nl-NL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 cân đối, đồng chất</a:t>
            </a:r>
            <a:r>
              <a:rPr lang="nl-NL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là: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09026" y="2857639"/>
            <a:ext cx="8139371" cy="167626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 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9026" y="4457700"/>
            <a:ext cx="8139371" cy="167626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214" y="6134239"/>
            <a:ext cx="8205183" cy="167626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3000" y="7734439"/>
            <a:ext cx="8205397" cy="167626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1240847" y="3133735"/>
            <a:ext cx="1295400" cy="10362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11063694" y="6391562"/>
            <a:ext cx="1265263" cy="11072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957" y="7955447"/>
            <a:ext cx="1309137" cy="11504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797" y="4716162"/>
            <a:ext cx="1266676" cy="1113138"/>
          </a:xfrm>
          <a:prstGeom prst="rect">
            <a:avLst/>
          </a:prstGeom>
        </p:spPr>
      </p:pic>
      <p:sp>
        <p:nvSpPr>
          <p:cNvPr id="14" name="Cloud 13">
            <a:hlinkClick r:id="rId11" action="ppaction://hlinksldjump"/>
          </p:cNvPr>
          <p:cNvSpPr/>
          <p:nvPr/>
        </p:nvSpPr>
        <p:spPr>
          <a:xfrm>
            <a:off x="15468600" y="8572500"/>
            <a:ext cx="2514600" cy="1447800"/>
          </a:xfrm>
          <a:prstGeom prst="cloud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VỀ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694065"/>
              </p:ext>
            </p:extLst>
          </p:nvPr>
        </p:nvGraphicFramePr>
        <p:xfrm>
          <a:off x="2460167" y="3264685"/>
          <a:ext cx="5440430" cy="1013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4" name="Equation" r:id="rId12" imgW="1396394" imgH="253890" progId="Equation.DSMT4">
                  <p:embed/>
                </p:oleObj>
              </mc:Choice>
              <mc:Fallback>
                <p:oleObj name="Equation" r:id="rId12" imgW="1396394" imgH="25389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167" y="3264685"/>
                        <a:ext cx="5440430" cy="10138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94621"/>
              </p:ext>
            </p:extLst>
          </p:nvPr>
        </p:nvGraphicFramePr>
        <p:xfrm>
          <a:off x="2414197" y="4838700"/>
          <a:ext cx="468351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5" name="Equation" r:id="rId14" imgW="1143000" imgH="254000" progId="Equation.DSMT4">
                  <p:embed/>
                </p:oleObj>
              </mc:Choice>
              <mc:Fallback>
                <p:oleObj name="Equation" r:id="rId14" imgW="1143000" imgH="25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197" y="4838700"/>
                        <a:ext cx="4683512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063940"/>
              </p:ext>
            </p:extLst>
          </p:nvPr>
        </p:nvGraphicFramePr>
        <p:xfrm>
          <a:off x="2490397" y="6457203"/>
          <a:ext cx="3812996" cy="1124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6" name="Equation" r:id="rId16" imgW="888614" imgH="253890" progId="Equation.DSMT4">
                  <p:embed/>
                </p:oleObj>
              </mc:Choice>
              <mc:Fallback>
                <p:oleObj name="Equation" r:id="rId16" imgW="88861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0397" y="6457203"/>
                        <a:ext cx="3812996" cy="1124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411438"/>
              </p:ext>
            </p:extLst>
          </p:nvPr>
        </p:nvGraphicFramePr>
        <p:xfrm>
          <a:off x="2566597" y="8110785"/>
          <a:ext cx="3611492" cy="1096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7" name="Equation" r:id="rId18" imgW="863225" imgH="253890" progId="Equation.DSMT4">
                  <p:embed/>
                </p:oleObj>
              </mc:Choice>
              <mc:Fallback>
                <p:oleObj name="Equation" r:id="rId18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597" y="8110785"/>
                        <a:ext cx="3611492" cy="10968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 descr="500 vietnamese coin stock image. Image of shiny, bank - 37541295"/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0" y="3120174"/>
            <a:ext cx="4343400" cy="2175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387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279231"/>
            <a:ext cx="18473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6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nip Diagonal Corner Rectangle 6"/>
          <p:cNvSpPr/>
          <p:nvPr/>
        </p:nvSpPr>
        <p:spPr>
          <a:xfrm>
            <a:off x="304800" y="0"/>
            <a:ext cx="17150564" cy="4092461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6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iết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80.</a:t>
            </a:r>
            <a:r>
              <a:rPr lang="vi-VN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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gồm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các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kết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quả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thể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xảy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ra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đối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với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số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tự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nhiên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được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viết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ra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là</a:t>
            </a:r>
            <a:r>
              <a:rPr lang="en-US" sz="6000" b="1" dirty="0" smtClean="0">
                <a:solidFill>
                  <a:schemeClr val="tx1"/>
                </a:solidFill>
                <a:ea typeface="Times New Roman" panose="02020603050405020304" pitchFamily="18" charset="0"/>
                <a:sym typeface="Symbol"/>
              </a:rPr>
              <a:t>: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7357" y="4238563"/>
            <a:ext cx="9144000" cy="13621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29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7357" y="5467418"/>
            <a:ext cx="9144000" cy="180968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19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87357" y="6991418"/>
            <a:ext cx="9144000" cy="180968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7357" y="8477318"/>
            <a:ext cx="9144000" cy="177747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90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897" y="4533900"/>
            <a:ext cx="1373903" cy="12073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12344400" y="7232801"/>
            <a:ext cx="1371881" cy="12005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0525" y="8890600"/>
            <a:ext cx="1372232" cy="12059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967" y="5874515"/>
            <a:ext cx="1372233" cy="1097785"/>
          </a:xfrm>
          <a:prstGeom prst="rect">
            <a:avLst/>
          </a:prstGeom>
        </p:spPr>
      </p:pic>
      <p:sp>
        <p:nvSpPr>
          <p:cNvPr id="16" name="Cloud 15">
            <a:hlinkClick r:id="rId8" action="ppaction://hlinksldjump"/>
          </p:cNvPr>
          <p:cNvSpPr/>
          <p:nvPr/>
        </p:nvSpPr>
        <p:spPr>
          <a:xfrm>
            <a:off x="15198929" y="8724900"/>
            <a:ext cx="2742049" cy="1529891"/>
          </a:xfrm>
          <a:prstGeom prst="cloud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VỀ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2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228600" y="114300"/>
            <a:ext cx="17221200" cy="3657600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5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An,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Cúc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Dung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song ca.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4700" y="4076700"/>
            <a:ext cx="9228681" cy="15928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 </a:t>
            </a:r>
            <a:r>
              <a:rPr kumimoji="0" lang="en-US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cách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4700" y="5451069"/>
            <a:ext cx="9228681" cy="15928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6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6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endParaRPr lang="vi-VN" sz="6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399" y="6906232"/>
            <a:ext cx="9228681" cy="15928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6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6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endParaRPr lang="vi-VN" sz="6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54700" y="8354032"/>
            <a:ext cx="9228681" cy="15928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6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6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endParaRPr lang="vi-VN" sz="6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1963400" y="4440577"/>
            <a:ext cx="1420198" cy="11360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12003700" y="7430398"/>
            <a:ext cx="1290874" cy="11297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3794" y="8885606"/>
            <a:ext cx="1291205" cy="11346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3794" y="5888377"/>
            <a:ext cx="1291205" cy="1134694"/>
          </a:xfrm>
          <a:prstGeom prst="rect">
            <a:avLst/>
          </a:prstGeom>
        </p:spPr>
      </p:pic>
      <p:sp>
        <p:nvSpPr>
          <p:cNvPr id="16" name="Cloud 15">
            <a:hlinkClick r:id="rId8" action="ppaction://hlinksldjump"/>
          </p:cNvPr>
          <p:cNvSpPr/>
          <p:nvPr/>
        </p:nvSpPr>
        <p:spPr>
          <a:xfrm>
            <a:off x="14935200" y="8506432"/>
            <a:ext cx="3048000" cy="1666268"/>
          </a:xfrm>
          <a:prstGeom prst="cloud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VỀ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9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228600" y="114300"/>
            <a:ext cx="17437497" cy="3124200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600450" algn="l"/>
                <a:tab pos="5040313" algn="l"/>
              </a:tabLst>
            </a:pPr>
            <a:r>
              <a:rPr 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vi-VN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hộp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gồm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phiếu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được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đánh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đến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phiếu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khác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thì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đánh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khác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Lan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nhìn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hộp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bốc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thăm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ngẫu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nhiên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phiếu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4800" dirty="0"/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A), B), C), D) 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3455584"/>
            <a:ext cx="16693363" cy="17641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3600450" algn="l"/>
                <a:tab pos="5040313" algn="l"/>
              </a:tabLst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Lan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nhìn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hộp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bốc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thăm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ngẫu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nhiên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phiếu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phép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thử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ngẫu</a:t>
            </a: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nhiên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" y="5284384"/>
            <a:ext cx="16766782" cy="13069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gian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mẫu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6027" y="6579784"/>
            <a:ext cx="16829973" cy="13069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0450" algn="l"/>
                <a:tab pos="5040313" algn="l"/>
              </a:tabLst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gian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mẫu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0" y="4339936"/>
            <a:ext cx="914400" cy="8035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1511" y="6824695"/>
            <a:ext cx="1021369" cy="8170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4519" y="5545396"/>
            <a:ext cx="930036" cy="817304"/>
          </a:xfrm>
          <a:prstGeom prst="rect">
            <a:avLst/>
          </a:prstGeom>
        </p:spPr>
      </p:pic>
      <p:sp>
        <p:nvSpPr>
          <p:cNvPr id="16" name="Cloud 15">
            <a:hlinkClick r:id="rId8" action="ppaction://hlinksldjump"/>
          </p:cNvPr>
          <p:cNvSpPr/>
          <p:nvPr/>
        </p:nvSpPr>
        <p:spPr>
          <a:xfrm>
            <a:off x="15468600" y="8801100"/>
            <a:ext cx="2667000" cy="1371600"/>
          </a:xfrm>
          <a:prstGeom prst="cloud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VỀ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777272"/>
              </p:ext>
            </p:extLst>
          </p:nvPr>
        </p:nvGraphicFramePr>
        <p:xfrm>
          <a:off x="8229600" y="6824695"/>
          <a:ext cx="5715000" cy="1083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9" imgW="1371600" imgH="253800" progId="Equation.DSMT4">
                  <p:embed/>
                </p:oleObj>
              </mc:Choice>
              <mc:Fallback>
                <p:oleObj name="Equation" r:id="rId9" imgW="13716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6824695"/>
                        <a:ext cx="5715000" cy="10834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744965"/>
              </p:ext>
            </p:extLst>
          </p:nvPr>
        </p:nvGraphicFramePr>
        <p:xfrm>
          <a:off x="8153400" y="5448300"/>
          <a:ext cx="5410200" cy="1128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11" imgW="1244520" imgH="253800" progId="Equation.DSMT4">
                  <p:embed/>
                </p:oleObj>
              </mc:Choice>
              <mc:Fallback>
                <p:oleObj name="Equation" r:id="rId11" imgW="12445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5448300"/>
                        <a:ext cx="5410200" cy="112853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685800" y="7875184"/>
            <a:ext cx="13928809" cy="13069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600450" algn="l"/>
                <a:tab pos="5040313" algn="l"/>
              </a:tabLst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</a:t>
            </a:r>
            <a:r>
              <a:rPr kumimoji="0" lang="vi-V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phần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tử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gian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mẫu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endParaRPr lang="en-US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4728" y="7984006"/>
            <a:ext cx="1021369" cy="81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6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457200" y="199869"/>
            <a:ext cx="16769564" cy="3267231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6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vi-VN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 tất cả bao nhiêu kết quả có thể xảy ra của phép </a:t>
            </a:r>
            <a:r>
              <a:rPr lang="nl-NL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thử : 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52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nl-NL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?</a:t>
            </a:r>
            <a:endParaRPr lang="vi-VN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3924300"/>
            <a:ext cx="9859614" cy="142235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5321345"/>
            <a:ext cx="9859614" cy="142235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52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200" y="6692945"/>
            <a:ext cx="9859614" cy="142235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13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8200" y="8140745"/>
            <a:ext cx="9859614" cy="142235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12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0" y="4533900"/>
            <a:ext cx="1104302" cy="9704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12911766" y="7226495"/>
            <a:ext cx="1102676" cy="9650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165" y="8441434"/>
            <a:ext cx="1102959" cy="9692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5829300"/>
            <a:ext cx="1102959" cy="882366"/>
          </a:xfrm>
          <a:prstGeom prst="rect">
            <a:avLst/>
          </a:prstGeom>
        </p:spPr>
      </p:pic>
      <p:sp>
        <p:nvSpPr>
          <p:cNvPr id="16" name="Cloud 15">
            <a:hlinkClick r:id="rId8" action="ppaction://hlinksldjump"/>
          </p:cNvPr>
          <p:cNvSpPr/>
          <p:nvPr/>
        </p:nvSpPr>
        <p:spPr>
          <a:xfrm>
            <a:off x="15014389" y="8763000"/>
            <a:ext cx="2816411" cy="1333500"/>
          </a:xfrm>
          <a:prstGeom prst="cloud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VỀ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13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7">
            <a:extLst>
              <a:ext uri="{FF2B5EF4-FFF2-40B4-BE49-F238E27FC236}">
                <a16:creationId xmlns:a16="http://schemas.microsoft.com/office/drawing/2014/main" xmlns="" id="{3DEF13FE-BE07-08DC-78D0-D758F661BC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4" t="15742" r="21012" b="6334"/>
          <a:stretch/>
        </p:blipFill>
        <p:spPr>
          <a:xfrm>
            <a:off x="685801" y="6172328"/>
            <a:ext cx="3429000" cy="369557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1237495-3499-2CE3-ECB3-AC24C3FB57A3}"/>
              </a:ext>
            </a:extLst>
          </p:cNvPr>
          <p:cNvGrpSpPr/>
          <p:nvPr/>
        </p:nvGrpSpPr>
        <p:grpSpPr>
          <a:xfrm>
            <a:off x="4724408" y="133267"/>
            <a:ext cx="3276506" cy="9081748"/>
            <a:chOff x="4275952" y="1120203"/>
            <a:chExt cx="1528191" cy="4310405"/>
          </a:xfrm>
        </p:grpSpPr>
        <p:sp>
          <p:nvSpPr>
            <p:cNvPr id="4" name="Moon 3">
              <a:extLst>
                <a:ext uri="{FF2B5EF4-FFF2-40B4-BE49-F238E27FC236}">
                  <a16:creationId xmlns:a16="http://schemas.microsoft.com/office/drawing/2014/main" xmlns="" id="{F9A4BD96-C63D-785A-DEB3-BE2EDA4AF340}"/>
                </a:ext>
              </a:extLst>
            </p:cNvPr>
            <p:cNvSpPr/>
            <p:nvPr/>
          </p:nvSpPr>
          <p:spPr>
            <a:xfrm flipH="1">
              <a:off x="4275952" y="1452015"/>
              <a:ext cx="1264074" cy="3978593"/>
            </a:xfrm>
            <a:prstGeom prst="moon">
              <a:avLst>
                <a:gd name="adj" fmla="val 2185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/>
            </a:p>
          </p:txBody>
        </p:sp>
        <p:grpSp>
          <p:nvGrpSpPr>
            <p:cNvPr id="5" name="组合 39">
              <a:extLst>
                <a:ext uri="{FF2B5EF4-FFF2-40B4-BE49-F238E27FC236}">
                  <a16:creationId xmlns:a16="http://schemas.microsoft.com/office/drawing/2014/main" xmlns="" id="{0512D40B-CD16-4E30-2219-02A5982C34E6}"/>
                </a:ext>
              </a:extLst>
            </p:cNvPr>
            <p:cNvGrpSpPr/>
            <p:nvPr/>
          </p:nvGrpSpPr>
          <p:grpSpPr>
            <a:xfrm>
              <a:off x="4347071" y="1120203"/>
              <a:ext cx="924009" cy="924678"/>
              <a:chOff x="-18942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40">
                <a:extLst>
                  <a:ext uri="{FF2B5EF4-FFF2-40B4-BE49-F238E27FC236}">
                    <a16:creationId xmlns:a16="http://schemas.microsoft.com/office/drawing/2014/main" xmlns="" id="{B3B42B5A-0104-E68D-CFAE-E4C62E559C72}"/>
                  </a:ext>
                </a:extLst>
              </p:cNvPr>
              <p:cNvSpPr/>
              <p:nvPr/>
            </p:nvSpPr>
            <p:spPr>
              <a:xfrm>
                <a:off x="-18942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5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椭圆 41">
                <a:extLst>
                  <a:ext uri="{FF2B5EF4-FFF2-40B4-BE49-F238E27FC236}">
                    <a16:creationId xmlns:a16="http://schemas.microsoft.com/office/drawing/2014/main" xmlns="" id="{C7F54AEF-5F49-EA26-CC62-7B87935111C2}"/>
                  </a:ext>
                </a:extLst>
              </p:cNvPr>
              <p:cNvSpPr/>
              <p:nvPr/>
            </p:nvSpPr>
            <p:spPr>
              <a:xfrm>
                <a:off x="-35720" y="760412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5400" b="1" dirty="0">
                    <a:solidFill>
                      <a:srgbClr val="0F54B9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5400" b="1" dirty="0">
                  <a:solidFill>
                    <a:srgbClr val="0F54B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42">
              <a:extLst>
                <a:ext uri="{FF2B5EF4-FFF2-40B4-BE49-F238E27FC236}">
                  <a16:creationId xmlns:a16="http://schemas.microsoft.com/office/drawing/2014/main" xmlns="" id="{7D01CFC6-6E95-2CA4-A0EE-54E7372A77A7}"/>
                </a:ext>
              </a:extLst>
            </p:cNvPr>
            <p:cNvGrpSpPr/>
            <p:nvPr/>
          </p:nvGrpSpPr>
          <p:grpSpPr>
            <a:xfrm>
              <a:off x="4880135" y="2702516"/>
              <a:ext cx="924008" cy="924678"/>
              <a:chOff x="-1390699" y="45831"/>
              <a:chExt cx="4000498" cy="4000501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43">
                <a:extLst>
                  <a:ext uri="{FF2B5EF4-FFF2-40B4-BE49-F238E27FC236}">
                    <a16:creationId xmlns:a16="http://schemas.microsoft.com/office/drawing/2014/main" xmlns="" id="{1D6686DD-46FC-60F6-40CF-BA47A2FDCC10}"/>
                  </a:ext>
                </a:extLst>
              </p:cNvPr>
              <p:cNvSpPr/>
              <p:nvPr/>
            </p:nvSpPr>
            <p:spPr>
              <a:xfrm>
                <a:off x="-1390699" y="45831"/>
                <a:ext cx="4000498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5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椭圆 44">
                <a:extLst>
                  <a:ext uri="{FF2B5EF4-FFF2-40B4-BE49-F238E27FC236}">
                    <a16:creationId xmlns:a16="http://schemas.microsoft.com/office/drawing/2014/main" xmlns="" id="{A6D7CA9E-7AD7-1387-4265-B045CC4C3EC3}"/>
                  </a:ext>
                </a:extLst>
              </p:cNvPr>
              <p:cNvSpPr/>
              <p:nvPr/>
            </p:nvSpPr>
            <p:spPr>
              <a:xfrm>
                <a:off x="-1236825" y="202304"/>
                <a:ext cx="3825871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5400" b="1" dirty="0">
                    <a:solidFill>
                      <a:srgbClr val="0F54B9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5400" b="1" dirty="0">
                  <a:solidFill>
                    <a:srgbClr val="0F54B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45">
              <a:extLst>
                <a:ext uri="{FF2B5EF4-FFF2-40B4-BE49-F238E27FC236}">
                  <a16:creationId xmlns:a16="http://schemas.microsoft.com/office/drawing/2014/main" xmlns="" id="{1F84E75A-278F-FF54-68DA-100BDD0FFC56}"/>
                </a:ext>
              </a:extLst>
            </p:cNvPr>
            <p:cNvGrpSpPr/>
            <p:nvPr/>
          </p:nvGrpSpPr>
          <p:grpSpPr>
            <a:xfrm>
              <a:off x="4595812" y="4402331"/>
              <a:ext cx="924051" cy="924677"/>
              <a:chOff x="916492" y="-1019950"/>
              <a:chExt cx="4000679" cy="4000502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46">
                <a:extLst>
                  <a:ext uri="{FF2B5EF4-FFF2-40B4-BE49-F238E27FC236}">
                    <a16:creationId xmlns:a16="http://schemas.microsoft.com/office/drawing/2014/main" xmlns="" id="{B12FE1D3-4777-432F-BC66-303E7560844C}"/>
                  </a:ext>
                </a:extLst>
              </p:cNvPr>
              <p:cNvSpPr/>
              <p:nvPr/>
            </p:nvSpPr>
            <p:spPr>
              <a:xfrm>
                <a:off x="916672" y="-1019948"/>
                <a:ext cx="4000499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5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椭圆 47">
                <a:extLst>
                  <a:ext uri="{FF2B5EF4-FFF2-40B4-BE49-F238E27FC236}">
                    <a16:creationId xmlns:a16="http://schemas.microsoft.com/office/drawing/2014/main" xmlns="" id="{13CE8072-0D9D-47CF-227F-DE448C086CBB}"/>
                  </a:ext>
                </a:extLst>
              </p:cNvPr>
              <p:cNvSpPr/>
              <p:nvPr/>
            </p:nvSpPr>
            <p:spPr>
              <a:xfrm>
                <a:off x="916492" y="-1019950"/>
                <a:ext cx="3825872" cy="382587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5400" b="1" dirty="0">
                    <a:solidFill>
                      <a:srgbClr val="0F54B9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5400" b="1" dirty="0">
                  <a:solidFill>
                    <a:srgbClr val="0F54B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A6DB65C4-94B7-E78A-B1DE-4BBF9B473BCB}"/>
              </a:ext>
            </a:extLst>
          </p:cNvPr>
          <p:cNvGrpSpPr/>
          <p:nvPr/>
        </p:nvGrpSpPr>
        <p:grpSpPr>
          <a:xfrm>
            <a:off x="258093" y="2179524"/>
            <a:ext cx="5609307" cy="3573576"/>
            <a:chOff x="570807" y="1062783"/>
            <a:chExt cx="3555462" cy="1696101"/>
          </a:xfrm>
        </p:grpSpPr>
        <p:grpSp>
          <p:nvGrpSpPr>
            <p:cNvPr id="15" name="组合 34">
              <a:extLst>
                <a:ext uri="{FF2B5EF4-FFF2-40B4-BE49-F238E27FC236}">
                  <a16:creationId xmlns:a16="http://schemas.microsoft.com/office/drawing/2014/main" xmlns="" id="{28D0EBAC-6C6C-F8B5-F105-6E5E66CE136B}"/>
                </a:ext>
              </a:extLst>
            </p:cNvPr>
            <p:cNvGrpSpPr/>
            <p:nvPr/>
          </p:nvGrpSpPr>
          <p:grpSpPr>
            <a:xfrm>
              <a:off x="570807" y="1062783"/>
              <a:ext cx="3555462" cy="16961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54">
                <a:extLst>
                  <a:ext uri="{FF2B5EF4-FFF2-40B4-BE49-F238E27FC236}">
                    <a16:creationId xmlns:a16="http://schemas.microsoft.com/office/drawing/2014/main" xmlns="" id="{EFD47CAA-206E-7D09-0FCD-694363EC534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roundRect">
                <a:avLst>
                  <a:gd name="adj" fmla="val 9468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5400" b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椭圆 55">
                <a:extLst>
                  <a:ext uri="{FF2B5EF4-FFF2-40B4-BE49-F238E27FC236}">
                    <a16:creationId xmlns:a16="http://schemas.microsoft.com/office/drawing/2014/main" xmlns="" id="{E35F86BE-39F9-F741-4E4D-240CC1811F76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roundRect">
                <a:avLst>
                  <a:gd name="adj" fmla="val 5913"/>
                </a:avLst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5400" b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8FA43394-126A-EFE1-2337-5884A91972BD}"/>
                </a:ext>
              </a:extLst>
            </p:cNvPr>
            <p:cNvSpPr txBox="1"/>
            <p:nvPr/>
          </p:nvSpPr>
          <p:spPr>
            <a:xfrm>
              <a:off x="769686" y="1416366"/>
              <a:ext cx="3157703" cy="832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solidFill>
                    <a:srgbClr val="FF0000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HƯỚNG DẪN VỀ NHÀ</a:t>
              </a:r>
              <a:endParaRPr lang="zh-CN" altLang="en-US" sz="5400" b="1" dirty="0"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Freeform: Shape 22">
            <a:extLst>
              <a:ext uri="{FF2B5EF4-FFF2-40B4-BE49-F238E27FC236}">
                <a16:creationId xmlns:a16="http://schemas.microsoft.com/office/drawing/2014/main" xmlns="" id="{90C1775F-3697-A513-8413-8CD3404915ED}"/>
              </a:ext>
            </a:extLst>
          </p:cNvPr>
          <p:cNvSpPr/>
          <p:nvPr/>
        </p:nvSpPr>
        <p:spPr>
          <a:xfrm>
            <a:off x="7010400" y="147301"/>
            <a:ext cx="11125200" cy="2030845"/>
          </a:xfrm>
          <a:custGeom>
            <a:avLst/>
            <a:gdLst>
              <a:gd name="connsiteX0" fmla="*/ 5580729 w 5960957"/>
              <a:gd name="connsiteY0" fmla="*/ 764394 h 764394"/>
              <a:gd name="connsiteX1" fmla="*/ 4987656 w 5960957"/>
              <a:gd name="connsiteY1" fmla="*/ 764394 h 764394"/>
              <a:gd name="connsiteX2" fmla="*/ 4987656 w 5960957"/>
              <a:gd name="connsiteY2" fmla="*/ 760715 h 764394"/>
              <a:gd name="connsiteX3" fmla="*/ 973301 w 5960957"/>
              <a:gd name="connsiteY3" fmla="*/ 760715 h 764394"/>
              <a:gd name="connsiteX4" fmla="*/ 973301 w 5960957"/>
              <a:gd name="connsiteY4" fmla="*/ 760457 h 764394"/>
              <a:gd name="connsiteX5" fmla="*/ 380228 w 5960957"/>
              <a:gd name="connsiteY5" fmla="*/ 760457 h 764394"/>
              <a:gd name="connsiteX6" fmla="*/ 0 w 5960957"/>
              <a:gd name="connsiteY6" fmla="*/ 380228 h 764394"/>
              <a:gd name="connsiteX7" fmla="*/ 380228 w 5960957"/>
              <a:gd name="connsiteY7" fmla="*/ 0 h 764394"/>
              <a:gd name="connsiteX8" fmla="*/ 973301 w 5960957"/>
              <a:gd name="connsiteY8" fmla="*/ 0 h 764394"/>
              <a:gd name="connsiteX9" fmla="*/ 973301 w 5960957"/>
              <a:gd name="connsiteY9" fmla="*/ 258 h 764394"/>
              <a:gd name="connsiteX10" fmla="*/ 5025873 w 5960957"/>
              <a:gd name="connsiteY10" fmla="*/ 258 h 764394"/>
              <a:gd name="connsiteX11" fmla="*/ 5025873 w 5960957"/>
              <a:gd name="connsiteY11" fmla="*/ 3937 h 764394"/>
              <a:gd name="connsiteX12" fmla="*/ 5580729 w 5960957"/>
              <a:gd name="connsiteY12" fmla="*/ 3937 h 764394"/>
              <a:gd name="connsiteX13" fmla="*/ 5960957 w 5960957"/>
              <a:gd name="connsiteY13" fmla="*/ 384166 h 76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60957" h="764394">
                <a:moveTo>
                  <a:pt x="5580729" y="764394"/>
                </a:moveTo>
                <a:lnTo>
                  <a:pt x="4987656" y="764394"/>
                </a:lnTo>
                <a:lnTo>
                  <a:pt x="4987656" y="760715"/>
                </a:lnTo>
                <a:lnTo>
                  <a:pt x="973301" y="760715"/>
                </a:lnTo>
                <a:lnTo>
                  <a:pt x="973301" y="760457"/>
                </a:lnTo>
                <a:lnTo>
                  <a:pt x="380228" y="760457"/>
                </a:lnTo>
                <a:lnTo>
                  <a:pt x="0" y="380228"/>
                </a:lnTo>
                <a:lnTo>
                  <a:pt x="380228" y="0"/>
                </a:lnTo>
                <a:lnTo>
                  <a:pt x="973301" y="0"/>
                </a:lnTo>
                <a:lnTo>
                  <a:pt x="973301" y="258"/>
                </a:lnTo>
                <a:lnTo>
                  <a:pt x="5025873" y="258"/>
                </a:lnTo>
                <a:lnTo>
                  <a:pt x="5025873" y="3937"/>
                </a:lnTo>
                <a:lnTo>
                  <a:pt x="5580729" y="3937"/>
                </a:lnTo>
                <a:lnTo>
                  <a:pt x="5960957" y="3841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5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5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5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5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5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endParaRPr lang="zh-CN" altLang="en-US" sz="5400" b="1" kern="0" dirty="0">
              <a:solidFill>
                <a:srgbClr val="3333FF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Freeform: Shape 23">
            <a:extLst>
              <a:ext uri="{FF2B5EF4-FFF2-40B4-BE49-F238E27FC236}">
                <a16:creationId xmlns:a16="http://schemas.microsoft.com/office/drawing/2014/main" xmlns="" id="{52265E70-0F3B-41F0-09AC-13D84EF2F933}"/>
              </a:ext>
            </a:extLst>
          </p:cNvPr>
          <p:cNvSpPr/>
          <p:nvPr/>
        </p:nvSpPr>
        <p:spPr>
          <a:xfrm>
            <a:off x="8079999" y="3271463"/>
            <a:ext cx="9903201" cy="1948237"/>
          </a:xfrm>
          <a:custGeom>
            <a:avLst/>
            <a:gdLst>
              <a:gd name="connsiteX0" fmla="*/ 5580729 w 5960957"/>
              <a:gd name="connsiteY0" fmla="*/ 764394 h 764394"/>
              <a:gd name="connsiteX1" fmla="*/ 4987656 w 5960957"/>
              <a:gd name="connsiteY1" fmla="*/ 764394 h 764394"/>
              <a:gd name="connsiteX2" fmla="*/ 4987656 w 5960957"/>
              <a:gd name="connsiteY2" fmla="*/ 760715 h 764394"/>
              <a:gd name="connsiteX3" fmla="*/ 973301 w 5960957"/>
              <a:gd name="connsiteY3" fmla="*/ 760715 h 764394"/>
              <a:gd name="connsiteX4" fmla="*/ 973301 w 5960957"/>
              <a:gd name="connsiteY4" fmla="*/ 760457 h 764394"/>
              <a:gd name="connsiteX5" fmla="*/ 380228 w 5960957"/>
              <a:gd name="connsiteY5" fmla="*/ 760457 h 764394"/>
              <a:gd name="connsiteX6" fmla="*/ 0 w 5960957"/>
              <a:gd name="connsiteY6" fmla="*/ 380228 h 764394"/>
              <a:gd name="connsiteX7" fmla="*/ 380228 w 5960957"/>
              <a:gd name="connsiteY7" fmla="*/ 0 h 764394"/>
              <a:gd name="connsiteX8" fmla="*/ 973301 w 5960957"/>
              <a:gd name="connsiteY8" fmla="*/ 0 h 764394"/>
              <a:gd name="connsiteX9" fmla="*/ 973301 w 5960957"/>
              <a:gd name="connsiteY9" fmla="*/ 258 h 764394"/>
              <a:gd name="connsiteX10" fmla="*/ 5025873 w 5960957"/>
              <a:gd name="connsiteY10" fmla="*/ 258 h 764394"/>
              <a:gd name="connsiteX11" fmla="*/ 5025873 w 5960957"/>
              <a:gd name="connsiteY11" fmla="*/ 3937 h 764394"/>
              <a:gd name="connsiteX12" fmla="*/ 5580729 w 5960957"/>
              <a:gd name="connsiteY12" fmla="*/ 3937 h 764394"/>
              <a:gd name="connsiteX13" fmla="*/ 5960957 w 5960957"/>
              <a:gd name="connsiteY13" fmla="*/ 384166 h 76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60957" h="764394">
                <a:moveTo>
                  <a:pt x="5580729" y="764394"/>
                </a:moveTo>
                <a:lnTo>
                  <a:pt x="4987656" y="764394"/>
                </a:lnTo>
                <a:lnTo>
                  <a:pt x="4987656" y="760715"/>
                </a:lnTo>
                <a:lnTo>
                  <a:pt x="973301" y="760715"/>
                </a:lnTo>
                <a:lnTo>
                  <a:pt x="973301" y="760457"/>
                </a:lnTo>
                <a:lnTo>
                  <a:pt x="380228" y="760457"/>
                </a:lnTo>
                <a:lnTo>
                  <a:pt x="0" y="380228"/>
                </a:lnTo>
                <a:lnTo>
                  <a:pt x="380228" y="0"/>
                </a:lnTo>
                <a:lnTo>
                  <a:pt x="973301" y="0"/>
                </a:lnTo>
                <a:lnTo>
                  <a:pt x="973301" y="258"/>
                </a:lnTo>
                <a:lnTo>
                  <a:pt x="5025873" y="258"/>
                </a:lnTo>
                <a:lnTo>
                  <a:pt x="5025873" y="3937"/>
                </a:lnTo>
                <a:lnTo>
                  <a:pt x="5580729" y="3937"/>
                </a:lnTo>
                <a:lnTo>
                  <a:pt x="5960957" y="3841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5400" b="1" kern="0" dirty="0" err="1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Làm</a:t>
            </a:r>
            <a:r>
              <a:rPr lang="en-US" altLang="zh-CN" sz="5400" b="1" kern="0" dirty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kern="0" dirty="0" err="1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các</a:t>
            </a:r>
            <a:r>
              <a:rPr lang="en-US" altLang="zh-CN" sz="5400" b="1" kern="0" dirty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kern="0" dirty="0" err="1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bài</a:t>
            </a:r>
            <a:r>
              <a:rPr lang="en-US" altLang="zh-CN" sz="5400" b="1" kern="0" dirty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kern="0" dirty="0" err="1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tập</a:t>
            </a:r>
            <a:r>
              <a:rPr lang="en-US" altLang="zh-CN" sz="5400" b="1" kern="0" dirty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kern="0" dirty="0" err="1" smtClean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trong</a:t>
            </a:r>
            <a:r>
              <a:rPr lang="en-US" altLang="zh-CN" sz="5400" b="1" kern="0" dirty="0" smtClean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kern="0" dirty="0">
                <a:solidFill>
                  <a:srgbClr val="FF00FF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SGK</a:t>
            </a:r>
            <a:endParaRPr lang="zh-CN" altLang="en-US" sz="5400" b="1" kern="0" dirty="0">
              <a:solidFill>
                <a:srgbClr val="FF00FF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Freeform: Shape 24">
            <a:extLst>
              <a:ext uri="{FF2B5EF4-FFF2-40B4-BE49-F238E27FC236}">
                <a16:creationId xmlns:a16="http://schemas.microsoft.com/office/drawing/2014/main" xmlns="" id="{53B3E4EE-C28E-0D6D-E3DA-2330F6D44F04}"/>
              </a:ext>
            </a:extLst>
          </p:cNvPr>
          <p:cNvSpPr/>
          <p:nvPr/>
        </p:nvSpPr>
        <p:spPr>
          <a:xfrm>
            <a:off x="7620000" y="5895733"/>
            <a:ext cx="10255614" cy="3819767"/>
          </a:xfrm>
          <a:custGeom>
            <a:avLst/>
            <a:gdLst>
              <a:gd name="connsiteX0" fmla="*/ 5580729 w 5960957"/>
              <a:gd name="connsiteY0" fmla="*/ 764394 h 764394"/>
              <a:gd name="connsiteX1" fmla="*/ 4987656 w 5960957"/>
              <a:gd name="connsiteY1" fmla="*/ 764394 h 764394"/>
              <a:gd name="connsiteX2" fmla="*/ 4987656 w 5960957"/>
              <a:gd name="connsiteY2" fmla="*/ 760715 h 764394"/>
              <a:gd name="connsiteX3" fmla="*/ 973301 w 5960957"/>
              <a:gd name="connsiteY3" fmla="*/ 760715 h 764394"/>
              <a:gd name="connsiteX4" fmla="*/ 973301 w 5960957"/>
              <a:gd name="connsiteY4" fmla="*/ 760457 h 764394"/>
              <a:gd name="connsiteX5" fmla="*/ 380228 w 5960957"/>
              <a:gd name="connsiteY5" fmla="*/ 760457 h 764394"/>
              <a:gd name="connsiteX6" fmla="*/ 0 w 5960957"/>
              <a:gd name="connsiteY6" fmla="*/ 380228 h 764394"/>
              <a:gd name="connsiteX7" fmla="*/ 380228 w 5960957"/>
              <a:gd name="connsiteY7" fmla="*/ 0 h 764394"/>
              <a:gd name="connsiteX8" fmla="*/ 973301 w 5960957"/>
              <a:gd name="connsiteY8" fmla="*/ 0 h 764394"/>
              <a:gd name="connsiteX9" fmla="*/ 973301 w 5960957"/>
              <a:gd name="connsiteY9" fmla="*/ 258 h 764394"/>
              <a:gd name="connsiteX10" fmla="*/ 5025873 w 5960957"/>
              <a:gd name="connsiteY10" fmla="*/ 258 h 764394"/>
              <a:gd name="connsiteX11" fmla="*/ 5025873 w 5960957"/>
              <a:gd name="connsiteY11" fmla="*/ 3937 h 764394"/>
              <a:gd name="connsiteX12" fmla="*/ 5580729 w 5960957"/>
              <a:gd name="connsiteY12" fmla="*/ 3937 h 764394"/>
              <a:gd name="connsiteX13" fmla="*/ 5960957 w 5960957"/>
              <a:gd name="connsiteY13" fmla="*/ 384166 h 76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60957" h="764394">
                <a:moveTo>
                  <a:pt x="5580729" y="764394"/>
                </a:moveTo>
                <a:lnTo>
                  <a:pt x="4987656" y="764394"/>
                </a:lnTo>
                <a:lnTo>
                  <a:pt x="4987656" y="760715"/>
                </a:lnTo>
                <a:lnTo>
                  <a:pt x="973301" y="760715"/>
                </a:lnTo>
                <a:lnTo>
                  <a:pt x="973301" y="760457"/>
                </a:lnTo>
                <a:lnTo>
                  <a:pt x="380228" y="760457"/>
                </a:lnTo>
                <a:lnTo>
                  <a:pt x="0" y="380228"/>
                </a:lnTo>
                <a:lnTo>
                  <a:pt x="380228" y="0"/>
                </a:lnTo>
                <a:lnTo>
                  <a:pt x="973301" y="0"/>
                </a:lnTo>
                <a:lnTo>
                  <a:pt x="973301" y="258"/>
                </a:lnTo>
                <a:lnTo>
                  <a:pt x="5025873" y="258"/>
                </a:lnTo>
                <a:lnTo>
                  <a:pt x="5025873" y="3937"/>
                </a:lnTo>
                <a:lnTo>
                  <a:pt x="5580729" y="3937"/>
                </a:lnTo>
                <a:lnTo>
                  <a:pt x="5960957" y="3841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dung: “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XÁC SUẤT CỦA BIẾN CỐ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zh-CN" altLang="en-US" sz="5400" b="1" kern="0" dirty="0">
              <a:solidFill>
                <a:srgbClr val="002060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58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ọng tài Ryuji Sato (cre_ tiktok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4800" y="127214"/>
            <a:ext cx="9525000" cy="10159785"/>
          </a:xfrm>
          <a:prstGeom prst="rect">
            <a:avLst/>
          </a:prstGeom>
        </p:spPr>
      </p:pic>
      <p:pic>
        <p:nvPicPr>
          <p:cNvPr id="5" name="Hình ảnh 3" descr="Ảnh có chứa văn bản, bảng trắng&#10;&#10;Mô tả được tạo tự động">
            <a:extLst>
              <a:ext uri="{FF2B5EF4-FFF2-40B4-BE49-F238E27FC236}">
                <a16:creationId xmlns:a16="http://schemas.microsoft.com/office/drawing/2014/main" xmlns="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200" y="127214"/>
            <a:ext cx="3581400" cy="10045486"/>
          </a:xfrm>
          <a:prstGeom prst="rect">
            <a:avLst/>
          </a:prstGeom>
        </p:spPr>
      </p:pic>
      <p:pic>
        <p:nvPicPr>
          <p:cNvPr id="6" name="Hình ảnh 3" descr="Ảnh có chứa văn bản, bảng trắng&#10;&#10;Mô tả được tạo tự động">
            <a:extLst>
              <a:ext uri="{FF2B5EF4-FFF2-40B4-BE49-F238E27FC236}">
                <a16:creationId xmlns:a16="http://schemas.microsoft.com/office/drawing/2014/main" xmlns="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7214"/>
            <a:ext cx="3581400" cy="1004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790700"/>
            <a:ext cx="16840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;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;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;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;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;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lnSpc>
                <a:spcPct val="150000"/>
              </a:lnSpc>
              <a:buAutoNum type="alphaLcParenR"/>
              <a:defRPr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x-none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9">
            <a:extLst>
              <a:ext uri="{FF2B5EF4-FFF2-40B4-BE49-F238E27FC236}">
                <a16:creationId xmlns:a16="http://schemas.microsoft.com/office/drawing/2014/main" xmlns="" id="{1F5EAE8F-C3B7-FCAB-7D33-6DAA55B1B404}"/>
              </a:ext>
            </a:extLst>
          </p:cNvPr>
          <p:cNvSpPr/>
          <p:nvPr/>
        </p:nvSpPr>
        <p:spPr>
          <a:xfrm>
            <a:off x="6553200" y="3229"/>
            <a:ext cx="4800600" cy="13302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5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endParaRPr lang="en-US" sz="5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loud 4">
            <a:hlinkClick r:id="rId2" action="ppaction://hlinksldjump"/>
          </p:cNvPr>
          <p:cNvSpPr/>
          <p:nvPr/>
        </p:nvSpPr>
        <p:spPr>
          <a:xfrm>
            <a:off x="15166789" y="8915400"/>
            <a:ext cx="2816411" cy="1333500"/>
          </a:xfrm>
          <a:prstGeom prst="cloud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QUAY VỀ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4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14300"/>
            <a:ext cx="170688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1, 2, 3, 4.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lnSpc>
                <a:spcPct val="150000"/>
              </a:lnSpc>
              <a:buAutoNum type="alphaLcParenR"/>
              <a:defRPr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x-none" sz="4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5905500"/>
            <a:ext cx="170688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Gieo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lnSpc>
                <a:spcPct val="150000"/>
              </a:lnSpc>
              <a:buAutoNum type="alphaLcParenR"/>
              <a:defRPr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x-none" sz="4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96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85;p25" descr="图片包含 地图, 文字&#10;&#10;描述已自动生成"/>
          <p:cNvPicPr preferRelativeResize="0"/>
          <p:nvPr/>
        </p:nvPicPr>
        <p:blipFill rotWithShape="1">
          <a:blip r:embed="rId2">
            <a:alphaModFix/>
          </a:blip>
          <a:srcRect l="11111"/>
          <a:stretch/>
        </p:blipFill>
        <p:spPr>
          <a:xfrm>
            <a:off x="228600" y="0"/>
            <a:ext cx="178308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86;p25"/>
          <p:cNvSpPr txBox="1"/>
          <p:nvPr/>
        </p:nvSpPr>
        <p:spPr>
          <a:xfrm>
            <a:off x="3196191" y="2879934"/>
            <a:ext cx="10687200" cy="21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600" b="1">
                <a:solidFill>
                  <a:schemeClr val="dk1"/>
                </a:solidFill>
              </a:rPr>
              <a:t>Thank you</a:t>
            </a:r>
            <a:r>
              <a:rPr lang="zh-CN" sz="1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！</a:t>
            </a:r>
            <a:endParaRPr sz="1200"/>
          </a:p>
        </p:txBody>
      </p:sp>
      <p:pic>
        <p:nvPicPr>
          <p:cNvPr id="4" name="Google Shape;887;p25" descr="图片包含 文字&#10;&#10;描述已自动生成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72869">
            <a:off x="2256985" y="3176201"/>
            <a:ext cx="1593263" cy="15932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riangle 76">
            <a:extLst>
              <a:ext uri="{FF2B5EF4-FFF2-40B4-BE49-F238E27FC236}">
                <a16:creationId xmlns="" xmlns:a16="http://schemas.microsoft.com/office/drawing/2014/main" id="{1F8E2E17-5932-EB49-BF48-938E54D9F394}"/>
              </a:ext>
            </a:extLst>
          </p:cNvPr>
          <p:cNvSpPr/>
          <p:nvPr/>
        </p:nvSpPr>
        <p:spPr>
          <a:xfrm>
            <a:off x="240224" y="5143500"/>
            <a:ext cx="2971800" cy="2476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4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1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01">
            <a:extLst>
              <a:ext uri="{FF2B5EF4-FFF2-40B4-BE49-F238E27FC236}">
                <a16:creationId xmlns="" xmlns:a16="http://schemas.microsoft.com/office/drawing/2014/main" id="{B6E94EB5-B625-7F45-9A69-7E83AE0566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719" y="0"/>
            <a:ext cx="17813868" cy="10287000"/>
          </a:xfrm>
          <a:prstGeom prst="rect">
            <a:avLst/>
          </a:prstGeom>
        </p:spPr>
      </p:pic>
      <p:pic>
        <p:nvPicPr>
          <p:cNvPr id="3" name="Picture 2" descr="Background pattern&#10;&#10;Description automatically generated">
            <a:extLst>
              <a:ext uri="{FF2B5EF4-FFF2-40B4-BE49-F238E27FC236}">
                <a16:creationId xmlns=""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2791977" y="4156913"/>
            <a:ext cx="3119067" cy="3540879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4" name="Picture 3" descr="Background pattern&#10;&#10;Description automatically generated">
            <a:extLst>
              <a:ext uri="{FF2B5EF4-FFF2-40B4-BE49-F238E27FC236}">
                <a16:creationId xmlns=""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5557544" y="3112464"/>
            <a:ext cx="5222526" cy="5222526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=""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10287000" y="3803144"/>
            <a:ext cx="3735263" cy="4256398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10" y="3228781"/>
            <a:ext cx="3540879" cy="35408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972800" y="4106913"/>
            <a:ext cx="3540879" cy="35408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42" y="4454586"/>
            <a:ext cx="2375720" cy="2375720"/>
          </a:xfrm>
          <a:prstGeom prst="rect">
            <a:avLst/>
          </a:prstGeom>
        </p:spPr>
      </p:pic>
      <p:sp>
        <p:nvSpPr>
          <p:cNvPr id="9" name="Freeform: Shape 11">
            <a:extLst>
              <a:ext uri="{FF2B5EF4-FFF2-40B4-BE49-F238E27FC236}">
                <a16:creationId xmlns=""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36014" y="207209"/>
            <a:ext cx="3480531" cy="311906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7"/>
            <a:endParaRPr lang="en-US" sz="1351">
              <a:solidFill>
                <a:prstClr val="white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46989" y="1942378"/>
            <a:ext cx="3081321" cy="2340173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8749" y="967836"/>
            <a:ext cx="3081321" cy="2107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939623" y="2175011"/>
            <a:ext cx="3310855" cy="210754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18538194">
            <a:off x="-176249" y="687080"/>
            <a:ext cx="27485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/>
            <a:r>
              <a:rPr lang="en-US" sz="4400" b="1" spc="51" dirty="0" err="1">
                <a:ln w="9525" cmpd="sng">
                  <a:solidFill>
                    <a:srgbClr val="5B9BD5"/>
                  </a:solidFill>
                  <a:prstDash val="solid"/>
                </a:ln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Chú</a:t>
            </a:r>
            <a:r>
              <a:rPr lang="en-US" sz="4400" b="1" spc="51" dirty="0">
                <a:ln w="9525" cmpd="sng">
                  <a:solidFill>
                    <a:srgbClr val="5B9BD5"/>
                  </a:solidFill>
                  <a:prstDash val="solid"/>
                </a:ln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 </a:t>
            </a:r>
            <a:r>
              <a:rPr lang="en-US" sz="4400" b="1" spc="51" dirty="0" err="1">
                <a:ln w="9525" cmpd="sng">
                  <a:solidFill>
                    <a:srgbClr val="5B9BD5"/>
                  </a:solidFill>
                  <a:prstDash val="solid"/>
                </a:ln>
                <a:blipFill dpi="0"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thích</a:t>
            </a:r>
            <a:endParaRPr lang="en-US" sz="4400" b="1" spc="51" dirty="0">
              <a:ln w="9525" cmpd="sng">
                <a:solidFill>
                  <a:srgbClr val="5B9BD5"/>
                </a:solidFill>
                <a:prstDash val="solid"/>
              </a:ln>
              <a:blipFill dpi="0"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glow rad="38100">
                  <a:srgbClr val="5B9BD5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554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9">
            <a:extLst>
              <a:ext uri="{FF2B5EF4-FFF2-40B4-BE49-F238E27FC236}">
                <a16:creationId xmlns:a16="http://schemas.microsoft.com/office/drawing/2014/main" xmlns="" id="{F9C999A7-ADA0-7330-487F-CE49E451AF61}"/>
              </a:ext>
            </a:extLst>
          </p:cNvPr>
          <p:cNvSpPr txBox="1"/>
          <p:nvPr/>
        </p:nvSpPr>
        <p:spPr>
          <a:xfrm>
            <a:off x="533399" y="3086099"/>
            <a:ext cx="16611601" cy="5078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60 - BÀI 4: </a:t>
            </a:r>
          </a:p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 THỬ NGẪU NHIÊN VÀ KHÔNG GIAN MẪU. XÁC SUẤT CỦA BIẾN CỐ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xmlns="" id="{EA56F9D4-B392-D7F8-399A-0CB617154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4">
            <a:off x="782758" y="400091"/>
            <a:ext cx="1239243" cy="1259102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DF44213E-090F-C495-4E13-5D8F8554C4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06800" y="121443"/>
            <a:ext cx="1287861" cy="13517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6800" y="1308376"/>
            <a:ext cx="15468600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CHƯƠNG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VI: MỘT SỐ YẾU TỐ THỐNG KÊ VÀ XÁC SUẤT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6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;p38"/>
          <p:cNvSpPr/>
          <p:nvPr/>
        </p:nvSpPr>
        <p:spPr>
          <a:xfrm rot="5400000">
            <a:off x="3525141" y="2554753"/>
            <a:ext cx="1611014" cy="1629976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/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xmlns="" id="{D892C9C4-1EA7-C4DA-0A01-1B455527A86C}"/>
              </a:ext>
            </a:extLst>
          </p:cNvPr>
          <p:cNvSpPr txBox="1"/>
          <p:nvPr/>
        </p:nvSpPr>
        <p:spPr>
          <a:xfrm>
            <a:off x="2372859" y="647700"/>
            <a:ext cx="14118919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en-US" sz="8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 </a:t>
            </a: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</a:p>
        </p:txBody>
      </p:sp>
      <p:sp>
        <p:nvSpPr>
          <p:cNvPr id="4" name="Hình chữ nhật: Góc Tròn 16">
            <a:extLst>
              <a:ext uri="{FF2B5EF4-FFF2-40B4-BE49-F238E27FC236}">
                <a16:creationId xmlns:a16="http://schemas.microsoft.com/office/drawing/2014/main" xmlns="" id="{8BD194DA-DECA-872F-CC89-D17FE906A826}"/>
              </a:ext>
            </a:extLst>
          </p:cNvPr>
          <p:cNvSpPr/>
          <p:nvPr/>
        </p:nvSpPr>
        <p:spPr>
          <a:xfrm>
            <a:off x="303508" y="1790700"/>
            <a:ext cx="5411492" cy="800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dirty="0" err="1" smtClean="0">
                <a:solidFill>
                  <a:schemeClr val="tx1"/>
                </a:solidFill>
              </a:rPr>
              <a:t>Phép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thử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ngẫu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nhiên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và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không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gian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mẫu</a:t>
            </a:r>
            <a:r>
              <a:rPr lang="en-US" sz="6000" b="1" dirty="0" smtClean="0">
                <a:solidFill>
                  <a:schemeClr val="tx1"/>
                </a:solidFill>
              </a:rPr>
              <a:t>. </a:t>
            </a:r>
            <a:r>
              <a:rPr lang="en-US" sz="6000" b="1" dirty="0" err="1" smtClean="0">
                <a:solidFill>
                  <a:schemeClr val="tx1"/>
                </a:solidFill>
              </a:rPr>
              <a:t>Xác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suất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của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biến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err="1" smtClean="0">
                <a:solidFill>
                  <a:schemeClr val="tx1"/>
                </a:solidFill>
              </a:rPr>
              <a:t>cố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5" name="Hình chữ nhật: Góc Tròn 17">
            <a:extLst>
              <a:ext uri="{FF2B5EF4-FFF2-40B4-BE49-F238E27FC236}">
                <a16:creationId xmlns:a16="http://schemas.microsoft.com/office/drawing/2014/main" xmlns="" id="{1571537E-2BC3-6C21-4A7D-4E5638E591D1}"/>
              </a:ext>
            </a:extLst>
          </p:cNvPr>
          <p:cNvSpPr/>
          <p:nvPr/>
        </p:nvSpPr>
        <p:spPr>
          <a:xfrm>
            <a:off x="5998379" y="1790700"/>
            <a:ext cx="11680021" cy="3629889"/>
          </a:xfrm>
          <a:prstGeom prst="roundRect">
            <a:avLst/>
          </a:prstGeom>
          <a:solidFill>
            <a:srgbClr val="00B0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600" b="1" dirty="0" err="1">
                <a:solidFill>
                  <a:schemeClr val="tx1"/>
                </a:solidFill>
              </a:rPr>
              <a:t>Phép</a:t>
            </a:r>
            <a:r>
              <a:rPr lang="en-US" sz="6600" b="1" dirty="0">
                <a:solidFill>
                  <a:schemeClr val="tx1"/>
                </a:solidFill>
              </a:rPr>
              <a:t> </a:t>
            </a:r>
            <a:r>
              <a:rPr lang="en-US" sz="6600" b="1" dirty="0" err="1">
                <a:solidFill>
                  <a:schemeClr val="tx1"/>
                </a:solidFill>
              </a:rPr>
              <a:t>thử</a:t>
            </a:r>
            <a:r>
              <a:rPr lang="en-US" sz="6600" b="1" dirty="0">
                <a:solidFill>
                  <a:schemeClr val="tx1"/>
                </a:solidFill>
              </a:rPr>
              <a:t> </a:t>
            </a:r>
            <a:r>
              <a:rPr lang="en-US" sz="6600" b="1" dirty="0" err="1">
                <a:solidFill>
                  <a:schemeClr val="tx1"/>
                </a:solidFill>
              </a:rPr>
              <a:t>ngẫu</a:t>
            </a:r>
            <a:r>
              <a:rPr lang="en-US" sz="6600" b="1" dirty="0">
                <a:solidFill>
                  <a:schemeClr val="tx1"/>
                </a:solidFill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</a:rPr>
              <a:t>nhiên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6" name="Hình chữ nhật: Góc Tròn 18">
            <a:extLst>
              <a:ext uri="{FF2B5EF4-FFF2-40B4-BE49-F238E27FC236}">
                <a16:creationId xmlns:a16="http://schemas.microsoft.com/office/drawing/2014/main" xmlns="" id="{99572963-8C25-2F57-39A4-8B130C9306A6}"/>
              </a:ext>
            </a:extLst>
          </p:cNvPr>
          <p:cNvSpPr/>
          <p:nvPr/>
        </p:nvSpPr>
        <p:spPr>
          <a:xfrm>
            <a:off x="5958342" y="6210300"/>
            <a:ext cx="11643858" cy="358140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600" b="1" dirty="0" err="1" smtClean="0">
                <a:solidFill>
                  <a:schemeClr val="tx1"/>
                </a:solidFill>
              </a:rPr>
              <a:t>Không</a:t>
            </a:r>
            <a:r>
              <a:rPr lang="en-US" sz="6600" b="1" dirty="0" smtClean="0">
                <a:solidFill>
                  <a:schemeClr val="tx1"/>
                </a:solidFill>
              </a:rPr>
              <a:t> </a:t>
            </a:r>
            <a:r>
              <a:rPr lang="en-US" sz="6600" b="1" dirty="0" err="1">
                <a:solidFill>
                  <a:schemeClr val="tx1"/>
                </a:solidFill>
              </a:rPr>
              <a:t>gian</a:t>
            </a:r>
            <a:r>
              <a:rPr lang="en-US" sz="6600" b="1" dirty="0">
                <a:solidFill>
                  <a:schemeClr val="tx1"/>
                </a:solidFill>
              </a:rPr>
              <a:t> </a:t>
            </a:r>
            <a:r>
              <a:rPr lang="en-US" sz="6600" b="1" dirty="0" err="1">
                <a:solidFill>
                  <a:schemeClr val="tx1"/>
                </a:solidFill>
              </a:rPr>
              <a:t>mẫu</a:t>
            </a:r>
            <a:endParaRPr lang="en-US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61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5">
            <a:extLst>
              <a:ext uri="{FF2B5EF4-FFF2-40B4-BE49-F238E27FC236}">
                <a16:creationId xmlns:a16="http://schemas.microsoft.com/office/drawing/2014/main" xmlns="" id="{FF192BFD-F028-D23F-B3BD-97FCB37916DD}"/>
              </a:ext>
            </a:extLst>
          </p:cNvPr>
          <p:cNvSpPr txBox="1"/>
          <p:nvPr/>
        </p:nvSpPr>
        <p:spPr>
          <a:xfrm>
            <a:off x="228600" y="70811"/>
            <a:ext cx="17221199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I. 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 THỬ NGẪU NHIÊN VÀ KHÔNG GIAN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ounded Rectangle 9">
            <a:extLst>
              <a:ext uri="{FF2B5EF4-FFF2-40B4-BE49-F238E27FC236}">
                <a16:creationId xmlns:a16="http://schemas.microsoft.com/office/drawing/2014/main" xmlns="" id="{1F5EAE8F-C3B7-FCAB-7D33-6DAA55B1B404}"/>
              </a:ext>
            </a:extLst>
          </p:cNvPr>
          <p:cNvSpPr/>
          <p:nvPr/>
        </p:nvSpPr>
        <p:spPr>
          <a:xfrm>
            <a:off x="192437" y="1104900"/>
            <a:ext cx="2689108" cy="141058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4" name="Hộp Văn bản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0A161B55-46D7-F4C5-145E-924A5C50E60F}"/>
              </a:ext>
            </a:extLst>
          </p:cNvPr>
          <p:cNvSpPr txBox="1"/>
          <p:nvPr/>
        </p:nvSpPr>
        <p:spPr>
          <a:xfrm>
            <a:off x="350003" y="2628900"/>
            <a:ext cx="70413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914400" algn="just">
              <a:spcAft>
                <a:spcPts val="600"/>
              </a:spcAft>
              <a:buAutoNum type="alphaLcParenR"/>
            </a:pP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Tung </a:t>
            </a:r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5" name="Hộp Văn bản 25">
            <a:extLst>
              <a:ext uri="{FF2B5EF4-FFF2-40B4-BE49-F238E27FC236}">
                <a16:creationId xmlns:a16="http://schemas.microsoft.com/office/drawing/2014/main" xmlns="" id="{3C9E1E47-FB38-9A6F-9AC9-B70261D75A7D}"/>
              </a:ext>
            </a:extLst>
          </p:cNvPr>
          <p:cNvSpPr txBox="1"/>
          <p:nvPr/>
        </p:nvSpPr>
        <p:spPr>
          <a:xfrm>
            <a:off x="453325" y="3771900"/>
            <a:ext cx="1275639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b)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: “Tung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8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Hộp Văn bản 25">
            <a:extLst>
              <a:ext uri="{FF2B5EF4-FFF2-40B4-BE49-F238E27FC236}">
                <a16:creationId xmlns:a16="http://schemas.microsoft.com/office/drawing/2014/main" xmlns="" id="{3C9E1E47-FB38-9A6F-9AC9-B70261D75A7D}"/>
              </a:ext>
            </a:extLst>
          </p:cNvPr>
          <p:cNvSpPr txBox="1"/>
          <p:nvPr/>
        </p:nvSpPr>
        <p:spPr>
          <a:xfrm>
            <a:off x="654803" y="5448300"/>
            <a:ext cx="16185397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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Viết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tập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hợp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 </a:t>
            </a:r>
            <a:r>
              <a:rPr lang="vi-VN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(</a:t>
            </a:r>
            <a:r>
              <a:rPr lang="vi-VN" sz="48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sym typeface="Symbol"/>
              </a:rPr>
              <a:t>Ô</a:t>
            </a:r>
            <a:r>
              <a:rPr lang="vi-VN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–</a:t>
            </a:r>
            <a:r>
              <a:rPr lang="vi-VN" sz="48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sym typeface="Symbol"/>
              </a:rPr>
              <a:t>mê –ga)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gồm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kết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quả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thể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xảy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ra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đối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với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mặt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xuất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hiện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của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đồng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xu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 </a:t>
            </a:r>
            <a:r>
              <a:rPr lang="en-US" sz="4800" dirty="0" err="1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  <a:sym typeface="Symbol"/>
              </a:rPr>
              <a:t>Tập</a:t>
            </a:r>
            <a:r>
              <a:rPr lang="en-US" sz="48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  <a:sym typeface="Symbol"/>
              </a:rPr>
              <a:t>hợp</a:t>
            </a:r>
            <a:r>
              <a:rPr lang="en-US" sz="48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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bao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nhiêu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phần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tử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?</a:t>
            </a:r>
            <a:endParaRPr lang="en-US" sz="48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7" name="Bong bóng Ý nghĩ: Hình đám mây 5">
            <a:extLst>
              <a:ext uri="{FF2B5EF4-FFF2-40B4-BE49-F238E27FC236}">
                <a16:creationId xmlns:a16="http://schemas.microsoft.com/office/drawing/2014/main" xmlns="" id="{A78FCB6D-E94E-E0B0-040C-2269C42F0C15}"/>
              </a:ext>
            </a:extLst>
          </p:cNvPr>
          <p:cNvSpPr/>
          <p:nvPr/>
        </p:nvSpPr>
        <p:spPr>
          <a:xfrm flipH="1">
            <a:off x="7924800" y="1126210"/>
            <a:ext cx="9372600" cy="2357140"/>
          </a:xfrm>
          <a:prstGeom prst="cloudCallout">
            <a:avLst>
              <a:gd name="adj1" fmla="val 53817"/>
              <a:gd name="adj2" fmla="val 35801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Hành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động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“Tung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đồng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xu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1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lần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”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trong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xác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suất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gọi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là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phép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thử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315866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8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9">
            <a:extLst>
              <a:ext uri="{FF2B5EF4-FFF2-40B4-BE49-F238E27FC236}">
                <a16:creationId xmlns:a16="http://schemas.microsoft.com/office/drawing/2014/main" xmlns="" id="{1F5EAE8F-C3B7-FCAB-7D33-6DAA55B1B404}"/>
              </a:ext>
            </a:extLst>
          </p:cNvPr>
          <p:cNvSpPr/>
          <p:nvPr/>
        </p:nvSpPr>
        <p:spPr>
          <a:xfrm>
            <a:off x="457200" y="1547524"/>
            <a:ext cx="2689108" cy="141058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4" name="Hộp Văn bản 25">
            <a:extLst>
              <a:ext uri="{FF2B5EF4-FFF2-40B4-BE49-F238E27FC236}">
                <a16:creationId xmlns:a16="http://schemas.microsoft.com/office/drawing/2014/main" xmlns="" id="{3C9E1E47-FB38-9A6F-9AC9-B70261D75A7D}"/>
              </a:ext>
            </a:extLst>
          </p:cNvPr>
          <p:cNvSpPr txBox="1"/>
          <p:nvPr/>
        </p:nvSpPr>
        <p:spPr>
          <a:xfrm>
            <a:off x="654803" y="3243416"/>
            <a:ext cx="16185397" cy="2173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 indent="-685800" algn="just">
              <a:lnSpc>
                <a:spcPct val="150000"/>
              </a:lnSpc>
              <a:spcAft>
                <a:spcPts val="600"/>
              </a:spcAft>
              <a:buFont typeface="Symbol" pitchFamily="18" charset="2"/>
              <a:buChar char="-"/>
            </a:pP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</a:rPr>
              <a:t>Tập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hợp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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gồm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kết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quả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thể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xảy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ra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đối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với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mặt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xuất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hiện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của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đồng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xu</a:t>
            </a:r>
            <a:r>
              <a:rPr lang="vi-VN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là</a:t>
            </a:r>
            <a:r>
              <a:rPr lang="vi-VN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: 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sym typeface="Symbol"/>
              </a:rPr>
              <a:t> =S; N </a:t>
            </a:r>
            <a:endParaRPr lang="en-US" sz="4800" dirty="0" smtClean="0">
              <a:solidFill>
                <a:srgbClr val="000000"/>
              </a:solidFill>
              <a:ea typeface="Times New Roman" panose="02020603050405020304" pitchFamily="18" charset="0"/>
              <a:sym typeface="Symbo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6076771"/>
            <a:ext cx="108696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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itchFamily="18" charset="0"/>
                <a:sym typeface="Symbol"/>
              </a:rPr>
              <a:t>Tập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itchFamily="18" charset="0"/>
                <a:sym typeface="Symbol"/>
              </a:rPr>
              <a:t>hợp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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2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phần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tử</a:t>
            </a:r>
            <a:r>
              <a:rPr lang="vi-VN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.</a:t>
            </a:r>
            <a:endParaRPr lang="en-US" sz="48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FF192BFD-F028-D23F-B3BD-97FCB37916DD}"/>
              </a:ext>
            </a:extLst>
          </p:cNvPr>
          <p:cNvSpPr txBox="1"/>
          <p:nvPr/>
        </p:nvSpPr>
        <p:spPr>
          <a:xfrm>
            <a:off x="228600" y="70811"/>
            <a:ext cx="17221199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I. 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 THỬ NGẪU NHIÊN VÀ KHÔNG GIAN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547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25">
            <a:extLst>
              <a:ext uri="{FF2B5EF4-FFF2-40B4-BE49-F238E27FC236}">
                <a16:creationId xmlns:a16="http://schemas.microsoft.com/office/drawing/2014/main" xmlns="" id="{3C9E1E47-FB38-9A6F-9AC9-B70261D75A7D}"/>
              </a:ext>
            </a:extLst>
          </p:cNvPr>
          <p:cNvSpPr txBox="1"/>
          <p:nvPr/>
        </p:nvSpPr>
        <p:spPr>
          <a:xfrm>
            <a:off x="228600" y="742771"/>
            <a:ext cx="35090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b="1" dirty="0" err="1" smtClean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Nhận</a:t>
            </a:r>
            <a:r>
              <a:rPr lang="en-US" sz="4800" b="1" dirty="0" smtClean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xét</a:t>
            </a:r>
            <a:r>
              <a:rPr lang="en-US" sz="4800" b="1" dirty="0" smtClean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sym typeface="Symbol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25">
                <a:extLst>
                  <a:ext uri="{FF2B5EF4-FFF2-40B4-BE49-F238E27FC236}">
                    <a16:creationId xmlns:a16="http://schemas.microsoft.com/office/drawing/2014/main" xmlns="" id="{3C9E1E47-FB38-9A6F-9AC9-B70261D75A7D}"/>
                  </a:ext>
                </a:extLst>
              </p:cNvPr>
              <p:cNvSpPr txBox="1"/>
              <p:nvPr/>
            </p:nvSpPr>
            <p:spPr>
              <a:xfrm>
                <a:off x="1143000" y="1914585"/>
                <a:ext cx="16185397" cy="452431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4800" i="1" dirty="0" smtClean="0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 panose="02020603050405020304" pitchFamily="18" charset="0"/>
                        <a:sym typeface="Symbol"/>
                      </a:rPr>
                      <m:t>−</m:t>
                    </m:r>
                  </m:oMath>
                </a14:m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Các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kết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quả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có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thể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xảy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ra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của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phép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thử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hoàn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toàn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xác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định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được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,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tuy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nhiên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các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kết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quả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xảy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ra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có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tính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ngẫu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nhiên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, ta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không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đoán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trước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được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.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Phép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thử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đó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gọi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dirty="0" err="1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là</a:t>
                </a:r>
                <a:r>
                  <a:rPr lang="en-US" sz="4800" dirty="0" smtClean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b="1" dirty="0" err="1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phép</a:t>
                </a:r>
                <a:r>
                  <a:rPr lang="en-US" sz="4800" b="1" dirty="0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b="1" dirty="0" err="1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thử</a:t>
                </a:r>
                <a:r>
                  <a:rPr lang="en-US" sz="4800" b="1" dirty="0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b="1" dirty="0" err="1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ngẫu</a:t>
                </a:r>
                <a:r>
                  <a:rPr lang="en-US" sz="4800" b="1" dirty="0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 </a:t>
                </a:r>
                <a:r>
                  <a:rPr lang="en-US" sz="4800" b="1" dirty="0" err="1" smtClean="0">
                    <a:solidFill>
                      <a:srgbClr val="FF0000"/>
                    </a:solidFill>
                    <a:effectLst/>
                    <a:latin typeface="+mj-lt"/>
                    <a:ea typeface="Times New Roman" panose="02020603050405020304" pitchFamily="18" charset="0"/>
                    <a:sym typeface="Symbol"/>
                  </a:rPr>
                  <a:t>nhiên</a:t>
                </a:r>
                <a:r>
                  <a:rPr lang="en-US" sz="4800" b="1" dirty="0">
                    <a:solidFill>
                      <a:srgbClr val="FF0000"/>
                    </a:solidFill>
                    <a:latin typeface="+mj-lt"/>
                    <a:ea typeface="Times New Roman" panose="02020603050405020304" pitchFamily="18" charset="0"/>
                    <a:sym typeface="Symbol"/>
                  </a:rPr>
                  <a:t>.</a:t>
                </a:r>
                <a:endParaRPr lang="en-US" sz="4800" b="1" dirty="0">
                  <a:solidFill>
                    <a:srgbClr val="FF0000"/>
                  </a:solidFill>
                  <a:effectLst/>
                  <a:latin typeface="Times New Roman" pitchFamily="18" charset="0"/>
                  <a:ea typeface="Times New Roman" panose="02020603050405020304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Hộp Văn bản 25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3C9E1E47-FB38-9A6F-9AC9-B70261D75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1914585"/>
                <a:ext cx="16185397" cy="4524315"/>
              </a:xfrm>
              <a:prstGeom prst="rect">
                <a:avLst/>
              </a:prstGeom>
              <a:blipFill rotWithShape="1">
                <a:blip r:embed="rId2"/>
                <a:stretch>
                  <a:fillRect l="-1694" r="-1656" b="-3226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142997" y="6568976"/>
            <a:ext cx="16185398" cy="23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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Tập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hợp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tất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cả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các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kết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quả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có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thể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xảy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ra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của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phép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thử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được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gọi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là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không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gian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mẫu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của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phép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thử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.</a:t>
            </a:r>
            <a:endParaRPr lang="en-US" sz="48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2039" y="8972371"/>
            <a:ext cx="16145361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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Không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gian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mẫu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của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phép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thử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được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kí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hiệu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là</a:t>
            </a:r>
            <a:r>
              <a:rPr lang="en-US" sz="4800" dirty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r>
              <a:rPr lang="en-US" sz="4800" b="1" dirty="0">
                <a:solidFill>
                  <a:srgbClr val="FF0000"/>
                </a:solidFill>
                <a:ea typeface="Times New Roman" panose="02020603050405020304" pitchFamily="18" charset="0"/>
                <a:sym typeface="Symbol"/>
              </a:rPr>
              <a:t></a:t>
            </a:r>
            <a:r>
              <a:rPr lang="en-US" sz="4800" dirty="0" smtClean="0">
                <a:solidFill>
                  <a:srgbClr val="000000"/>
                </a:solidFill>
                <a:ea typeface="Times New Roman" panose="02020603050405020304" pitchFamily="18" charset="0"/>
                <a:sym typeface="Symbol"/>
              </a:rPr>
              <a:t> </a:t>
            </a:r>
            <a:endParaRPr lang="en-US" sz="48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7" name="Hộp Văn bản 5">
            <a:extLst>
              <a:ext uri="{FF2B5EF4-FFF2-40B4-BE49-F238E27FC236}">
                <a16:creationId xmlns:a16="http://schemas.microsoft.com/office/drawing/2014/main" xmlns="" id="{FF192BFD-F028-D23F-B3BD-97FCB37916DD}"/>
              </a:ext>
            </a:extLst>
          </p:cNvPr>
          <p:cNvSpPr txBox="1"/>
          <p:nvPr/>
        </p:nvSpPr>
        <p:spPr>
          <a:xfrm>
            <a:off x="228600" y="70811"/>
            <a:ext cx="17221199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I. 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PHÉP THỬ NGẪU NHIÊN VÀ KHÔNG GIAN 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731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ong bóng Ý nghĩ: Hình đám mây 5">
            <a:extLst>
              <a:ext uri="{FF2B5EF4-FFF2-40B4-BE49-F238E27FC236}">
                <a16:creationId xmlns:a16="http://schemas.microsoft.com/office/drawing/2014/main" xmlns="" id="{A78FCB6D-E94E-E0B0-040C-2269C42F0C15}"/>
              </a:ext>
            </a:extLst>
          </p:cNvPr>
          <p:cNvSpPr/>
          <p:nvPr/>
        </p:nvSpPr>
        <p:spPr>
          <a:xfrm flipH="1">
            <a:off x="2133600" y="209550"/>
            <a:ext cx="15621000" cy="9296400"/>
          </a:xfrm>
          <a:prstGeom prst="cloudCallout">
            <a:avLst>
              <a:gd name="adj1" fmla="val 58161"/>
              <a:gd name="adj2" fmla="val 5111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6000" b="1" dirty="0" err="1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Chú</a:t>
            </a:r>
            <a:r>
              <a:rPr lang="en-US" sz="6000" b="1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ý: 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60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Các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kết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quả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có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thể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xảy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ra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của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một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phép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thử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có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khả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năng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xuất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hiện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như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nhau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được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gọi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là</a:t>
            </a:r>
            <a:r>
              <a:rPr lang="en-US" sz="60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đồng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khả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năng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760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0898631-C5E8-8146-8D16-3152A32607BB}"/>
              </a:ext>
            </a:extLst>
          </p:cNvPr>
          <p:cNvGrpSpPr/>
          <p:nvPr/>
        </p:nvGrpSpPr>
        <p:grpSpPr>
          <a:xfrm>
            <a:off x="4863268" y="247898"/>
            <a:ext cx="8166932" cy="1542802"/>
            <a:chOff x="3254084" y="1309257"/>
            <a:chExt cx="9073957" cy="1397819"/>
          </a:xfrm>
        </p:grpSpPr>
        <p:sp>
          <p:nvSpPr>
            <p:cNvPr id="3" name="Trapezoid 2">
              <a:extLst>
                <a:ext uri="{FF2B5EF4-FFF2-40B4-BE49-F238E27FC236}">
                  <a16:creationId xmlns:a16="http://schemas.microsoft.com/office/drawing/2014/main" xmlns="" id="{9268E693-5966-4E45-9A44-AA4DA13F1A93}"/>
                </a:ext>
              </a:extLst>
            </p:cNvPr>
            <p:cNvSpPr/>
            <p:nvPr/>
          </p:nvSpPr>
          <p:spPr>
            <a:xfrm>
              <a:off x="3293780" y="1455757"/>
              <a:ext cx="9034261" cy="1235910"/>
            </a:xfrm>
            <a:prstGeom prst="trapezoid">
              <a:avLst>
                <a:gd name="adj" fmla="val 62498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2"/>
            <p:cNvSpPr txBox="1"/>
            <p:nvPr/>
          </p:nvSpPr>
          <p:spPr>
            <a:xfrm>
              <a:off x="3254084" y="1309257"/>
              <a:ext cx="8830352" cy="13978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lnSpc>
                  <a:spcPts val="10940"/>
                </a:lnSpc>
              </a:pPr>
              <a:r>
                <a:rPr lang="en-US" sz="7200" b="1" spc="230" dirty="0" err="1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</a:t>
              </a:r>
              <a:r>
                <a:rPr lang="en-US" sz="7200" b="1" spc="23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7200" b="1" spc="230" dirty="0" err="1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endParaRPr lang="en-US" sz="7200" spc="230" dirty="0">
                <a:solidFill>
                  <a:srgbClr val="FF0000"/>
                </a:solidFill>
                <a:latin typeface="Barlow Condensed Bold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481035" y="442572"/>
            <a:ext cx="438710" cy="4076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912591" y="101585"/>
            <a:ext cx="438710" cy="407601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10401" y="-102215"/>
            <a:ext cx="5109220" cy="10240562"/>
            <a:chOff x="0" y="0"/>
            <a:chExt cx="6812294" cy="13654083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584946" y="998117"/>
              <a:ext cx="584946" cy="54346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0" y="8301067"/>
              <a:ext cx="584946" cy="54346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5642401" y="11635813"/>
              <a:ext cx="584946" cy="54346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227347" y="0"/>
              <a:ext cx="584946" cy="54346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2701438" y="3995948"/>
              <a:ext cx="584946" cy="54346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931925" y="13110615"/>
              <a:ext cx="584946" cy="543468"/>
            </a:xfrm>
            <a:prstGeom prst="rect">
              <a:avLst/>
            </a:prstGeom>
          </p:spPr>
        </p:pic>
      </p:grpSp>
      <p:pic>
        <p:nvPicPr>
          <p:cNvPr id="35" name="Picture 34" descr="Preguntas 5º iBrújula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19" y="1174531"/>
            <a:ext cx="1323340" cy="1720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36" descr="Preguntas 5º iBrújula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31" y="2532502"/>
            <a:ext cx="1323340" cy="1720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Picture 37" descr="Preguntas 5º iBrújula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" y="8601992"/>
            <a:ext cx="1323340" cy="1720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39" descr="手绘卡通紫色盒子装饰素材设计元素素材免费下载(图片编号:9211099)-六图网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957" y="952500"/>
            <a:ext cx="1627643" cy="1558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Picture 40" descr="手绘卡通紫色盒子装饰素材设计元素素材免费下载(图片编号:9211099)-六图网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418" y="114300"/>
            <a:ext cx="1627643" cy="1558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Đồng hồ đếm ngược 2 phú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74552" y="283840"/>
            <a:ext cx="1436093" cy="807803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472795" y="1790700"/>
            <a:ext cx="8100122" cy="8377197"/>
            <a:chOff x="472795" y="1790700"/>
            <a:chExt cx="8100122" cy="837719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D075B5C5-66AC-B944-B692-F4E27FBB7727}"/>
                </a:ext>
              </a:extLst>
            </p:cNvPr>
            <p:cNvGrpSpPr/>
            <p:nvPr/>
          </p:nvGrpSpPr>
          <p:grpSpPr>
            <a:xfrm>
              <a:off x="472795" y="1790700"/>
              <a:ext cx="8100122" cy="8377197"/>
              <a:chOff x="184078" y="4846597"/>
              <a:chExt cx="4298384" cy="4824719"/>
            </a:xfrm>
          </p:grpSpPr>
          <p:pic>
            <p:nvPicPr>
              <p:cNvPr id="23" name="Picture 13">
                <a:extLst>
                  <a:ext uri="{FF2B5EF4-FFF2-40B4-BE49-F238E27FC236}">
                    <a16:creationId xmlns:a16="http://schemas.microsoft.com/office/drawing/2014/main" xmlns="" id="{0EB60769-231A-5B4B-B53A-91803B3779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rcRect/>
              <a:stretch>
                <a:fillRect/>
              </a:stretch>
            </p:blipFill>
            <p:spPr>
              <a:xfrm rot="10305401">
                <a:off x="184078" y="4846597"/>
                <a:ext cx="4298384" cy="4824719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9F32ADE0-C9C2-AA47-9FCF-3819D1817DFE}"/>
                  </a:ext>
                </a:extLst>
              </p:cNvPr>
              <p:cNvSpPr txBox="1"/>
              <p:nvPr/>
            </p:nvSpPr>
            <p:spPr>
              <a:xfrm>
                <a:off x="741907" y="5667304"/>
                <a:ext cx="3371628" cy="3172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sz="4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Câu</a:t>
                </a:r>
                <a:r>
                  <a:rPr lang="en-US" sz="4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hỏi</a:t>
                </a:r>
                <a:r>
                  <a:rPr lang="en-US" sz="4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1: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Xét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phép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thử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: “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Gieo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1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xúc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xắc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cân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đối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đồng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chất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lần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”</a:t>
                </a:r>
              </a:p>
              <a:p>
                <a:pPr lvl="0" algn="ctr">
                  <a:defRPr/>
                </a:pP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Nêu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kết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quả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thể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xảy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ra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đối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mặt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xuất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hiện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xúc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xắc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  <a:p>
                <a:pPr lvl="0" algn="ctr">
                  <a:defRPr/>
                </a:pP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Viết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gian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mẫu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phép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thử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en-US" sz="4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vi-VN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2" name="Bong bóng Ý nghĩ: Hình đám mây 5">
              <a:extLst>
                <a:ext uri="{FF2B5EF4-FFF2-40B4-BE49-F238E27FC236}">
                  <a16:creationId xmlns:a16="http://schemas.microsoft.com/office/drawing/2014/main" xmlns="" id="{A78FCB6D-E94E-E0B0-040C-2269C42F0C15}"/>
                </a:ext>
              </a:extLst>
            </p:cNvPr>
            <p:cNvSpPr/>
            <p:nvPr/>
          </p:nvSpPr>
          <p:spPr>
            <a:xfrm flipH="1">
              <a:off x="2895600" y="9105900"/>
              <a:ext cx="3124200" cy="1025370"/>
            </a:xfrm>
            <a:prstGeom prst="cloudCallout">
              <a:avLst>
                <a:gd name="adj1" fmla="val -47676"/>
                <a:gd name="adj2" fmla="val -429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sz="36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/>
                </a:rPr>
                <a:t>NHÓM 1</a:t>
              </a:r>
              <a:endParaRPr lang="en-US" sz="3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756636" y="1667635"/>
            <a:ext cx="9655469" cy="8488649"/>
            <a:chOff x="8756636" y="1667635"/>
            <a:chExt cx="9655469" cy="848864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7259300" y="2124901"/>
              <a:ext cx="438710" cy="40760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7973395" y="7111089"/>
              <a:ext cx="438710" cy="40760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1597802" y="9258300"/>
              <a:ext cx="438710" cy="40760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15948062" y="4804524"/>
              <a:ext cx="438710" cy="40760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16633065" y="9730746"/>
              <a:ext cx="438710" cy="40760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5BC0073B-72A1-BC44-91D3-29899F7B85B8}"/>
                </a:ext>
              </a:extLst>
            </p:cNvPr>
            <p:cNvGrpSpPr/>
            <p:nvPr/>
          </p:nvGrpSpPr>
          <p:grpSpPr>
            <a:xfrm>
              <a:off x="8756636" y="1667635"/>
              <a:ext cx="9016520" cy="8364875"/>
              <a:chOff x="4888600" y="4892736"/>
              <a:chExt cx="3860562" cy="4373895"/>
            </a:xfrm>
          </p:grpSpPr>
          <p:pic>
            <p:nvPicPr>
              <p:cNvPr id="26" name="Picture 13">
                <a:extLst>
                  <a:ext uri="{FF2B5EF4-FFF2-40B4-BE49-F238E27FC236}">
                    <a16:creationId xmlns:a16="http://schemas.microsoft.com/office/drawing/2014/main" xmlns="" id="{68B19E6D-28EA-4044-8B7D-5148C5760B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rcRect/>
              <a:stretch>
                <a:fillRect/>
              </a:stretch>
            </p:blipFill>
            <p:spPr>
              <a:xfrm rot="10534722">
                <a:off x="4888600" y="4892736"/>
                <a:ext cx="3860562" cy="4373895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D584799A-09FA-8E42-AD98-036002242DB3}"/>
                  </a:ext>
                </a:extLst>
              </p:cNvPr>
              <p:cNvSpPr txBox="1"/>
              <p:nvPr/>
            </p:nvSpPr>
            <p:spPr>
              <a:xfrm>
                <a:off x="5478597" y="5299770"/>
                <a:ext cx="2914169" cy="3588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sz="40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Câu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hỏi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2: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hộp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kín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chứa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4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quả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bóng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màu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xanh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(X),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đỏ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(Đ),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vàng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(V),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hồng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(H)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kích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thước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khối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lượng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giống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nhau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Lấy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ngẫu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nhiên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1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quả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bóng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từ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hộp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algn="ctr">
                  <a:defRPr/>
                </a:pP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Viết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gian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mẫu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phép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thử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endParaRPr lang="en-US" sz="4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defRPr/>
                </a:pP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b) </a:t>
                </a:r>
                <a:r>
                  <a:rPr lang="en-US" sz="40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40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gian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mẫu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phép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thử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trên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bao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nhiêu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phần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tử</a:t>
                </a:r>
                <a:r>
                  <a:rPr lang="en-US" sz="40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? </a:t>
                </a:r>
                <a:endParaRPr lang="x-none" sz="40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3" name="Bong bóng Ý nghĩ: Hình đám mây 5">
              <a:extLst>
                <a:ext uri="{FF2B5EF4-FFF2-40B4-BE49-F238E27FC236}">
                  <a16:creationId xmlns:a16="http://schemas.microsoft.com/office/drawing/2014/main" xmlns="" id="{A78FCB6D-E94E-E0B0-040C-2269C42F0C15}"/>
                </a:ext>
              </a:extLst>
            </p:cNvPr>
            <p:cNvSpPr/>
            <p:nvPr/>
          </p:nvSpPr>
          <p:spPr>
            <a:xfrm flipH="1">
              <a:off x="11590281" y="9182100"/>
              <a:ext cx="3075957" cy="974184"/>
            </a:xfrm>
            <a:prstGeom prst="cloudCallout">
              <a:avLst>
                <a:gd name="adj1" fmla="val -39739"/>
                <a:gd name="adj2" fmla="val -192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en-US" sz="36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/>
                </a:rPr>
                <a:t>NHÓM 2</a:t>
              </a:r>
              <a:endParaRPr lang="en-US" sz="3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endParaRPr>
            </a:p>
          </p:txBody>
        </p:sp>
      </p:grpSp>
      <p:pic>
        <p:nvPicPr>
          <p:cNvPr id="44" name="Picture 43" descr="手绘卡通紫色盒子装饰素材设计元素素材免费下载(图片编号:9211099)-六图网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800" y="1845520"/>
            <a:ext cx="1627643" cy="15589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44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4701</TotalTime>
  <Words>1426</Words>
  <Application>Microsoft Office PowerPoint</Application>
  <PresentationFormat>Custom</PresentationFormat>
  <Paragraphs>133</Paragraphs>
  <Slides>23</Slides>
  <Notes>2</Notes>
  <HiddenSlides>0</HiddenSlides>
  <MMClips>3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Arial</vt:lpstr>
      <vt:lpstr>宋体</vt:lpstr>
      <vt:lpstr>微软雅黑</vt:lpstr>
      <vt:lpstr>Tahoma</vt:lpstr>
      <vt:lpstr>Symbol</vt:lpstr>
      <vt:lpstr>Barlow Condensed Bold</vt:lpstr>
      <vt:lpstr>Wingdings 2</vt:lpstr>
      <vt:lpstr>Wingdings</vt:lpstr>
      <vt:lpstr>Century Schoolbook</vt:lpstr>
      <vt:lpstr>Cambria Math</vt:lpstr>
      <vt:lpstr>Times New Roman</vt:lpstr>
      <vt:lpstr>Calibri</vt:lpstr>
      <vt:lpstr>Oriel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Xanh lá và Vàng Minh họa Lớp Khoa học Giáo dục Bài thuyết trình</dc:title>
  <dc:creator>Asus</dc:creator>
  <cp:lastModifiedBy>DELL</cp:lastModifiedBy>
  <cp:revision>279</cp:revision>
  <dcterms:created xsi:type="dcterms:W3CDTF">2006-08-16T00:00:00Z</dcterms:created>
  <dcterms:modified xsi:type="dcterms:W3CDTF">2024-08-21T15:43:22Z</dcterms:modified>
  <dc:identifier>DAEchAHVUPE</dc:identifier>
</cp:coreProperties>
</file>