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fif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media/image10.jpg" ContentType="image/png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963" r:id="rId1"/>
  </p:sldMasterIdLst>
  <p:notesMasterIdLst>
    <p:notesMasterId r:id="rId33"/>
  </p:notesMasterIdLst>
  <p:sldIdLst>
    <p:sldId id="257" r:id="rId2"/>
    <p:sldId id="501" r:id="rId3"/>
    <p:sldId id="498" r:id="rId4"/>
    <p:sldId id="503" r:id="rId5"/>
    <p:sldId id="499" r:id="rId6"/>
    <p:sldId id="366" r:id="rId7"/>
    <p:sldId id="502" r:id="rId8"/>
    <p:sldId id="490" r:id="rId9"/>
    <p:sldId id="282" r:id="rId10"/>
    <p:sldId id="489" r:id="rId11"/>
    <p:sldId id="497" r:id="rId12"/>
    <p:sldId id="420" r:id="rId13"/>
    <p:sldId id="433" r:id="rId14"/>
    <p:sldId id="430" r:id="rId15"/>
    <p:sldId id="432" r:id="rId16"/>
    <p:sldId id="506" r:id="rId17"/>
    <p:sldId id="504" r:id="rId18"/>
    <p:sldId id="496" r:id="rId19"/>
    <p:sldId id="348" r:id="rId20"/>
    <p:sldId id="493" r:id="rId21"/>
    <p:sldId id="475" r:id="rId22"/>
    <p:sldId id="476" r:id="rId23"/>
    <p:sldId id="477" r:id="rId24"/>
    <p:sldId id="478" r:id="rId25"/>
    <p:sldId id="479" r:id="rId26"/>
    <p:sldId id="480" r:id="rId27"/>
    <p:sldId id="481" r:id="rId28"/>
    <p:sldId id="482" r:id="rId29"/>
    <p:sldId id="483" r:id="rId30"/>
    <p:sldId id="484" r:id="rId31"/>
    <p:sldId id="485" r:id="rId32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34"/>
    </p:embeddedFont>
    <p:embeddedFont>
      <p:font typeface="Mouse Memoirs" panose="020B0604020202020204" charset="0"/>
      <p:regular r:id="rId35"/>
    </p:embeddedFont>
    <p:embeddedFont>
      <p:font typeface="Tahoma" panose="020B0604030504040204" pitchFamily="34" charset="0"/>
      <p:regular r:id="rId36"/>
      <p:bold r:id="rId37"/>
    </p:embeddedFont>
    <p:embeddedFont>
      <p:font typeface="Trebuchet MS" panose="020B0603020202020204" pitchFamily="34" charset="0"/>
      <p:regular r:id="rId38"/>
      <p:bold r:id="rId39"/>
      <p:italic r:id="rId40"/>
      <p:boldItalic r:id="rId41"/>
    </p:embeddedFont>
    <p:embeddedFont>
      <p:font typeface="Wingdings 3" panose="05040102010807070707" pitchFamily="18" charset="2"/>
      <p:regular r:id="rId4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1" clrIdx="0">
    <p:extLst>
      <p:ext uri="{19B8F6BF-5375-455C-9EA6-DF929625EA0E}">
        <p15:presenceInfo xmlns:p15="http://schemas.microsoft.com/office/powerpoint/2012/main" userId="HP" providerId="None"/>
      </p:ext>
    </p:extLst>
  </p:cmAuthor>
  <p:cmAuthor id="2" name="DELL" initials="D" lastIdx="1" clrIdx="1">
    <p:extLst>
      <p:ext uri="{19B8F6BF-5375-455C-9EA6-DF929625EA0E}">
        <p15:presenceInfo xmlns:p15="http://schemas.microsoft.com/office/powerpoint/2012/main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CC"/>
    <a:srgbClr val="FF0000"/>
    <a:srgbClr val="FFFFCC"/>
    <a:srgbClr val="FFFF81"/>
    <a:srgbClr val="CCCCFF"/>
    <a:srgbClr val="FFFF00"/>
    <a:srgbClr val="FFCC00"/>
    <a:srgbClr val="00CC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427AA28-F561-483F-BFC7-0E76C9974BC7}">
  <a:tblStyle styleId="{7427AA28-F561-483F-BFC7-0E76C9974BC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5" autoAdjust="0"/>
    <p:restoredTop sz="94163" autoAdjust="0"/>
  </p:normalViewPr>
  <p:slideViewPr>
    <p:cSldViewPr snapToGrid="0">
      <p:cViewPr varScale="1">
        <p:scale>
          <a:sx n="109" d="100"/>
          <a:sy n="109" d="100"/>
        </p:scale>
        <p:origin x="509" y="82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8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4-11-26T06:14:22.098" idx="1">
    <p:pos x="5800" y="-22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11-02T09:24:44.490" idx="1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BAD480-E2AD-4237-BE02-1171F705ACE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0FFA651-219D-4635-A1D8-9B44B4A792A6}">
      <dgm:prSet/>
      <dgm:spPr>
        <a:solidFill>
          <a:srgbClr val="009900"/>
        </a:solidFill>
      </dgm:spPr>
      <dgm:t>
        <a:bodyPr/>
        <a:lstStyle/>
        <a:p>
          <a:pPr algn="ctr"/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CHÀO MỪNG THẦY CÔ GIÁO VÀ CÁC EM</a:t>
          </a:r>
        </a:p>
        <a:p>
          <a:pPr algn="ctr"/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HỌC SINH ĐẾN HỘI THI </a:t>
          </a:r>
        </a:p>
        <a:p>
          <a:pPr algn="ctr"/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GIÁO VIÊN GIỎI CẤP QUẬN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C0AA44-714F-4B55-9992-343E013247A6}" type="parTrans" cxnId="{80FD46A8-8836-4E19-B604-972217885C18}">
      <dgm:prSet/>
      <dgm:spPr/>
      <dgm:t>
        <a:bodyPr/>
        <a:lstStyle/>
        <a:p>
          <a:endParaRPr lang="en-US"/>
        </a:p>
      </dgm:t>
    </dgm:pt>
    <dgm:pt modelId="{52FDBB54-764B-41AA-888B-954AA98C56C1}" type="sibTrans" cxnId="{80FD46A8-8836-4E19-B604-972217885C18}">
      <dgm:prSet/>
      <dgm:spPr/>
      <dgm:t>
        <a:bodyPr/>
        <a:lstStyle/>
        <a:p>
          <a:endParaRPr lang="en-US"/>
        </a:p>
      </dgm:t>
    </dgm:pt>
    <dgm:pt modelId="{FDB8A189-1273-4721-953E-C4697B2AB587}">
      <dgm:prSet/>
      <dgm:spPr>
        <a:solidFill>
          <a:srgbClr val="0070C0"/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TIẾT 46: BÀI TẬP CHỦ ĐỀ 4: TỐC ĐỘ (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tiết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thứ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3)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6B9FB0-7797-46CA-AFC0-2145C6C11955}" type="parTrans" cxnId="{FA0B8A9D-F3A3-4E86-8F50-A3DB54B609DA}">
      <dgm:prSet/>
      <dgm:spPr/>
      <dgm:t>
        <a:bodyPr/>
        <a:lstStyle/>
        <a:p>
          <a:endParaRPr lang="en-US"/>
        </a:p>
      </dgm:t>
    </dgm:pt>
    <dgm:pt modelId="{C1EE6102-1050-491E-B14E-167FDC117747}" type="sibTrans" cxnId="{FA0B8A9D-F3A3-4E86-8F50-A3DB54B609DA}">
      <dgm:prSet/>
      <dgm:spPr/>
      <dgm:t>
        <a:bodyPr/>
        <a:lstStyle/>
        <a:p>
          <a:endParaRPr lang="en-US"/>
        </a:p>
      </dgm:t>
    </dgm:pt>
    <dgm:pt modelId="{E7763F0E-F629-47A3-AA65-E738F775EA88}">
      <dgm:prSet/>
      <dgm:spPr>
        <a:solidFill>
          <a:srgbClr val="009900"/>
        </a:solidFill>
      </dgm:spPr>
      <dgm:t>
        <a:bodyPr/>
        <a:lstStyle/>
        <a:p>
          <a:pPr algn="ctr"/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Môn: Khoa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tự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nhiên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Lớp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dạy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7C5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DFC4EB-7607-4AFB-8177-A0461215E706}" type="parTrans" cxnId="{0A42C2E7-A0BF-4768-9094-53AEC34ED520}">
      <dgm:prSet/>
      <dgm:spPr/>
      <dgm:t>
        <a:bodyPr/>
        <a:lstStyle/>
        <a:p>
          <a:endParaRPr lang="en-US"/>
        </a:p>
      </dgm:t>
    </dgm:pt>
    <dgm:pt modelId="{0ABFC246-88A0-43EB-873D-641ABBD05D58}" type="sibTrans" cxnId="{0A42C2E7-A0BF-4768-9094-53AEC34ED520}">
      <dgm:prSet/>
      <dgm:spPr/>
      <dgm:t>
        <a:bodyPr/>
        <a:lstStyle/>
        <a:p>
          <a:endParaRPr lang="en-US"/>
        </a:p>
      </dgm:t>
    </dgm:pt>
    <dgm:pt modelId="{1E92635B-A3B5-494B-BAF5-9806BDC69B73}" type="pres">
      <dgm:prSet presAssocID="{43BAD480-E2AD-4237-BE02-1171F705ACE4}" presName="linear" presStyleCnt="0">
        <dgm:presLayoutVars>
          <dgm:animLvl val="lvl"/>
          <dgm:resizeHandles val="exact"/>
        </dgm:presLayoutVars>
      </dgm:prSet>
      <dgm:spPr/>
    </dgm:pt>
    <dgm:pt modelId="{D04547FD-C2FC-4C15-93DC-7DA1FFAA3C16}" type="pres">
      <dgm:prSet presAssocID="{00FFA651-219D-4635-A1D8-9B44B4A792A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F2E532A-D9A1-473E-9938-A7D82C56232C}" type="pres">
      <dgm:prSet presAssocID="{52FDBB54-764B-41AA-888B-954AA98C56C1}" presName="spacer" presStyleCnt="0"/>
      <dgm:spPr/>
    </dgm:pt>
    <dgm:pt modelId="{50FC0038-8777-4488-ACDC-BC11E0EDCE7F}" type="pres">
      <dgm:prSet presAssocID="{FDB8A189-1273-4721-953E-C4697B2AB587}" presName="parentText" presStyleLbl="node1" presStyleIdx="1" presStyleCnt="3" custScaleY="47821">
        <dgm:presLayoutVars>
          <dgm:chMax val="0"/>
          <dgm:bulletEnabled val="1"/>
        </dgm:presLayoutVars>
      </dgm:prSet>
      <dgm:spPr/>
    </dgm:pt>
    <dgm:pt modelId="{9FB62B28-E9AF-44A1-8E82-4EF14D63D47E}" type="pres">
      <dgm:prSet presAssocID="{C1EE6102-1050-491E-B14E-167FDC117747}" presName="spacer" presStyleCnt="0"/>
      <dgm:spPr/>
    </dgm:pt>
    <dgm:pt modelId="{6F145021-EAE7-44F6-A479-C1F6857621C5}" type="pres">
      <dgm:prSet presAssocID="{E7763F0E-F629-47A3-AA65-E738F775EA88}" presName="parentText" presStyleLbl="node1" presStyleIdx="2" presStyleCnt="3" custScaleY="65144">
        <dgm:presLayoutVars>
          <dgm:chMax val="0"/>
          <dgm:bulletEnabled val="1"/>
        </dgm:presLayoutVars>
      </dgm:prSet>
      <dgm:spPr/>
    </dgm:pt>
  </dgm:ptLst>
  <dgm:cxnLst>
    <dgm:cxn modelId="{D77AE006-41C0-4D49-B590-57FFD49D4DCD}" type="presOf" srcId="{43BAD480-E2AD-4237-BE02-1171F705ACE4}" destId="{1E92635B-A3B5-494B-BAF5-9806BDC69B73}" srcOrd="0" destOrd="0" presId="urn:microsoft.com/office/officeart/2005/8/layout/vList2"/>
    <dgm:cxn modelId="{F55A452F-03CB-4A4A-A6B7-B13B937F5E13}" type="presOf" srcId="{E7763F0E-F629-47A3-AA65-E738F775EA88}" destId="{6F145021-EAE7-44F6-A479-C1F6857621C5}" srcOrd="0" destOrd="0" presId="urn:microsoft.com/office/officeart/2005/8/layout/vList2"/>
    <dgm:cxn modelId="{00ABD752-DBF9-475B-A6FC-D743867F50BE}" type="presOf" srcId="{FDB8A189-1273-4721-953E-C4697B2AB587}" destId="{50FC0038-8777-4488-ACDC-BC11E0EDCE7F}" srcOrd="0" destOrd="0" presId="urn:microsoft.com/office/officeart/2005/8/layout/vList2"/>
    <dgm:cxn modelId="{FA0B8A9D-F3A3-4E86-8F50-A3DB54B609DA}" srcId="{43BAD480-E2AD-4237-BE02-1171F705ACE4}" destId="{FDB8A189-1273-4721-953E-C4697B2AB587}" srcOrd="1" destOrd="0" parTransId="{066B9FB0-7797-46CA-AFC0-2145C6C11955}" sibTransId="{C1EE6102-1050-491E-B14E-167FDC117747}"/>
    <dgm:cxn modelId="{80FD46A8-8836-4E19-B604-972217885C18}" srcId="{43BAD480-E2AD-4237-BE02-1171F705ACE4}" destId="{00FFA651-219D-4635-A1D8-9B44B4A792A6}" srcOrd="0" destOrd="0" parTransId="{F9C0AA44-714F-4B55-9992-343E013247A6}" sibTransId="{52FDBB54-764B-41AA-888B-954AA98C56C1}"/>
    <dgm:cxn modelId="{0A42C2E7-A0BF-4768-9094-53AEC34ED520}" srcId="{43BAD480-E2AD-4237-BE02-1171F705ACE4}" destId="{E7763F0E-F629-47A3-AA65-E738F775EA88}" srcOrd="2" destOrd="0" parTransId="{D2DFC4EB-7607-4AFB-8177-A0461215E706}" sibTransId="{0ABFC246-88A0-43EB-873D-641ABBD05D58}"/>
    <dgm:cxn modelId="{DC642CFA-B125-43EB-BD2D-B9547E9BC967}" type="presOf" srcId="{00FFA651-219D-4635-A1D8-9B44B4A792A6}" destId="{D04547FD-C2FC-4C15-93DC-7DA1FFAA3C16}" srcOrd="0" destOrd="0" presId="urn:microsoft.com/office/officeart/2005/8/layout/vList2"/>
    <dgm:cxn modelId="{2CFE24D2-E16B-4262-86FC-64D64E668290}" type="presParOf" srcId="{1E92635B-A3B5-494B-BAF5-9806BDC69B73}" destId="{D04547FD-C2FC-4C15-93DC-7DA1FFAA3C16}" srcOrd="0" destOrd="0" presId="urn:microsoft.com/office/officeart/2005/8/layout/vList2"/>
    <dgm:cxn modelId="{5115BB42-2241-4672-9467-F653E43908DD}" type="presParOf" srcId="{1E92635B-A3B5-494B-BAF5-9806BDC69B73}" destId="{8F2E532A-D9A1-473E-9938-A7D82C56232C}" srcOrd="1" destOrd="0" presId="urn:microsoft.com/office/officeart/2005/8/layout/vList2"/>
    <dgm:cxn modelId="{06B16911-9808-404E-9CD0-1D96ADAF6EC8}" type="presParOf" srcId="{1E92635B-A3B5-494B-BAF5-9806BDC69B73}" destId="{50FC0038-8777-4488-ACDC-BC11E0EDCE7F}" srcOrd="2" destOrd="0" presId="urn:microsoft.com/office/officeart/2005/8/layout/vList2"/>
    <dgm:cxn modelId="{F1E329E6-39CB-4E95-AE2F-E1B36884F016}" type="presParOf" srcId="{1E92635B-A3B5-494B-BAF5-9806BDC69B73}" destId="{9FB62B28-E9AF-44A1-8E82-4EF14D63D47E}" srcOrd="3" destOrd="0" presId="urn:microsoft.com/office/officeart/2005/8/layout/vList2"/>
    <dgm:cxn modelId="{1FEB789A-36F8-4F7F-AE3D-A0DB8A14E06B}" type="presParOf" srcId="{1E92635B-A3B5-494B-BAF5-9806BDC69B73}" destId="{6F145021-EAE7-44F6-A479-C1F6857621C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4547FD-C2FC-4C15-93DC-7DA1FFAA3C16}">
      <dsp:nvSpPr>
        <dsp:cNvPr id="0" name=""/>
        <dsp:cNvSpPr/>
      </dsp:nvSpPr>
      <dsp:spPr>
        <a:xfrm>
          <a:off x="0" y="14235"/>
          <a:ext cx="7935351" cy="1480049"/>
        </a:xfrm>
        <a:prstGeom prst="roundRect">
          <a:avLst/>
        </a:prstGeom>
        <a:solidFill>
          <a:srgbClr val="0099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CHÀO MỪNG THẦY CÔ GIÁO VÀ CÁC EM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HỌC SINH ĐẾN HỘI THI 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GIÁO VIÊN GIỎI CẤP QUẬN</a:t>
          </a:r>
          <a:endParaRPr lang="en-US" sz="2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250" y="86485"/>
        <a:ext cx="7790851" cy="1335549"/>
      </dsp:txXfrm>
    </dsp:sp>
    <dsp:sp modelId="{50FC0038-8777-4488-ACDC-BC11E0EDCE7F}">
      <dsp:nvSpPr>
        <dsp:cNvPr id="0" name=""/>
        <dsp:cNvSpPr/>
      </dsp:nvSpPr>
      <dsp:spPr>
        <a:xfrm>
          <a:off x="0" y="1560525"/>
          <a:ext cx="7935351" cy="707774"/>
        </a:xfrm>
        <a:prstGeom prst="roundRect">
          <a:avLst/>
        </a:prstGeom>
        <a:solidFill>
          <a:srgbClr val="0070C0"/>
        </a:solidFill>
        <a:ln w="19050" cap="rnd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TIẾT 46: BÀI TẬP CHỦ ĐỀ 4: TỐC ĐỘ (</a:t>
          </a:r>
          <a:r>
            <a:rPr lang="en-US" sz="2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tiết</a:t>
          </a: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thứ</a:t>
          </a: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3)</a:t>
          </a:r>
          <a:endParaRPr lang="en-US" sz="2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551" y="1595076"/>
        <a:ext cx="7866249" cy="638672"/>
      </dsp:txXfrm>
    </dsp:sp>
    <dsp:sp modelId="{6F145021-EAE7-44F6-A479-C1F6857621C5}">
      <dsp:nvSpPr>
        <dsp:cNvPr id="0" name=""/>
        <dsp:cNvSpPr/>
      </dsp:nvSpPr>
      <dsp:spPr>
        <a:xfrm>
          <a:off x="0" y="2334540"/>
          <a:ext cx="7935351" cy="964163"/>
        </a:xfrm>
        <a:prstGeom prst="roundRect">
          <a:avLst/>
        </a:prstGeom>
        <a:solidFill>
          <a:srgbClr val="0099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Môn: Khoa </a:t>
          </a:r>
          <a:r>
            <a:rPr lang="en-US" sz="2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tự</a:t>
          </a: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nhiên</a:t>
          </a: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2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Lớp</a:t>
          </a: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dạy</a:t>
          </a:r>
          <a:r>
            <a:rPr lang="en-US" sz="2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7C5</a:t>
          </a:r>
          <a:endParaRPr lang="en-US" sz="2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067" y="2381607"/>
        <a:ext cx="7841217" cy="8700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94830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479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4812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08702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1637221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08459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651156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2690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942779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763977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ne column text">
  <p:cSld name="One column 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"/>
          <p:cNvSpPr txBox="1">
            <a:spLocks noGrp="1"/>
          </p:cNvSpPr>
          <p:nvPr>
            <p:ph type="title"/>
          </p:nvPr>
        </p:nvSpPr>
        <p:spPr>
          <a:xfrm>
            <a:off x="858275" y="1340925"/>
            <a:ext cx="3455400" cy="9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7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7"/>
          <p:cNvSpPr txBox="1">
            <a:spLocks noGrp="1"/>
          </p:cNvSpPr>
          <p:nvPr>
            <p:ph type="subTitle" idx="1"/>
          </p:nvPr>
        </p:nvSpPr>
        <p:spPr>
          <a:xfrm>
            <a:off x="1164425" y="2427825"/>
            <a:ext cx="2843100" cy="99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937401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nly title 4">
  <p:cSld name="Only title 4">
    <p:spTree>
      <p:nvGrpSpPr>
        <p:cNvPr id="1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p2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503759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ext 5">
  <p:cSld name="Title and text 5"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27"/>
          <p:cNvSpPr txBox="1">
            <a:spLocks noGrp="1"/>
          </p:cNvSpPr>
          <p:nvPr>
            <p:ph type="title"/>
          </p:nvPr>
        </p:nvSpPr>
        <p:spPr>
          <a:xfrm>
            <a:off x="1453425" y="863350"/>
            <a:ext cx="55998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57" name="Google Shape;557;p27"/>
          <p:cNvSpPr txBox="1">
            <a:spLocks noGrp="1"/>
          </p:cNvSpPr>
          <p:nvPr>
            <p:ph type="subTitle" idx="1"/>
          </p:nvPr>
        </p:nvSpPr>
        <p:spPr>
          <a:xfrm>
            <a:off x="1453425" y="2187038"/>
            <a:ext cx="43602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use Memoirs"/>
              <a:buNone/>
              <a:defRPr sz="3500">
                <a:solidFill>
                  <a:schemeClr val="accent4"/>
                </a:solidFill>
                <a:latin typeface="Mouse Memoirs"/>
                <a:ea typeface="Mouse Memoirs"/>
                <a:cs typeface="Mouse Memoirs"/>
                <a:sym typeface="Mouse Memoir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8" name="Google Shape;558;p27"/>
          <p:cNvSpPr txBox="1">
            <a:spLocks noGrp="1"/>
          </p:cNvSpPr>
          <p:nvPr>
            <p:ph type="subTitle" idx="2"/>
          </p:nvPr>
        </p:nvSpPr>
        <p:spPr>
          <a:xfrm>
            <a:off x="1453425" y="1691743"/>
            <a:ext cx="4360200" cy="3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9pPr>
          </a:lstStyle>
          <a:p>
            <a:endParaRPr/>
          </a:p>
        </p:txBody>
      </p:sp>
      <p:sp>
        <p:nvSpPr>
          <p:cNvPr id="559" name="Google Shape;559;p27"/>
          <p:cNvSpPr txBox="1">
            <a:spLocks noGrp="1"/>
          </p:cNvSpPr>
          <p:nvPr>
            <p:ph type="subTitle" idx="3"/>
          </p:nvPr>
        </p:nvSpPr>
        <p:spPr>
          <a:xfrm>
            <a:off x="1453425" y="3949175"/>
            <a:ext cx="2152800" cy="3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200"/>
              <a:buNone/>
              <a:defRPr sz="1200">
                <a:solidFill>
                  <a:srgbClr val="302F2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200"/>
              <a:buNone/>
              <a:defRPr sz="1200">
                <a:solidFill>
                  <a:srgbClr val="302F2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200"/>
              <a:buNone/>
              <a:defRPr sz="1200">
                <a:solidFill>
                  <a:srgbClr val="302F2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200"/>
              <a:buNone/>
              <a:defRPr sz="1200">
                <a:solidFill>
                  <a:srgbClr val="302F2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200"/>
              <a:buNone/>
              <a:defRPr sz="1200">
                <a:solidFill>
                  <a:srgbClr val="302F2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200"/>
              <a:buNone/>
              <a:defRPr sz="1200">
                <a:solidFill>
                  <a:srgbClr val="302F2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200"/>
              <a:buNone/>
              <a:defRPr sz="1200">
                <a:solidFill>
                  <a:srgbClr val="302F2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200"/>
              <a:buNone/>
              <a:defRPr sz="1200">
                <a:solidFill>
                  <a:srgbClr val="302F2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200"/>
              <a:buNone/>
              <a:defRPr sz="1200">
                <a:solidFill>
                  <a:srgbClr val="302F2F"/>
                </a:solidFill>
              </a:defRPr>
            </a:lvl9pPr>
          </a:lstStyle>
          <a:p>
            <a:endParaRPr/>
          </a:p>
        </p:txBody>
      </p:sp>
      <p:sp>
        <p:nvSpPr>
          <p:cNvPr id="560" name="Google Shape;560;p27"/>
          <p:cNvSpPr txBox="1">
            <a:spLocks noGrp="1"/>
          </p:cNvSpPr>
          <p:nvPr>
            <p:ph type="subTitle" idx="4"/>
          </p:nvPr>
        </p:nvSpPr>
        <p:spPr>
          <a:xfrm>
            <a:off x="1453425" y="2891902"/>
            <a:ext cx="4360200" cy="6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4998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39591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24141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12740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96267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324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74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88850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47858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36BEE-32A6-419A-9267-0A96AC97D17C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6BC0CA1D-218A-46AE-ACB5-A2785DD35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548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  <p:sldLayoutId id="2147483975" r:id="rId12"/>
    <p:sldLayoutId id="2147483976" r:id="rId13"/>
    <p:sldLayoutId id="2147483977" r:id="rId14"/>
    <p:sldLayoutId id="2147483978" r:id="rId15"/>
    <p:sldLayoutId id="2147483979" r:id="rId16"/>
    <p:sldLayoutId id="2147483980" r:id="rId17"/>
    <p:sldLayoutId id="2147483981" r:id="rId18"/>
    <p:sldLayoutId id="2147483983" r:id="rId19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6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fif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31.xml"/><Relationship Id="rId3" Type="http://schemas.openxmlformats.org/officeDocument/2006/relationships/slideLayout" Target="../slideLayouts/slideLayout2.xml"/><Relationship Id="rId7" Type="http://schemas.openxmlformats.org/officeDocument/2006/relationships/slide" Target="slide25.xml"/><Relationship Id="rId12" Type="http://schemas.openxmlformats.org/officeDocument/2006/relationships/slide" Target="slide30.xml"/><Relationship Id="rId17" Type="http://schemas.openxmlformats.org/officeDocument/2006/relationships/image" Target="../media/image29.png"/><Relationship Id="rId2" Type="http://schemas.openxmlformats.org/officeDocument/2006/relationships/audio" Target="../media/media5.wav"/><Relationship Id="rId16" Type="http://schemas.openxmlformats.org/officeDocument/2006/relationships/image" Target="../media/image28.gif"/><Relationship Id="rId1" Type="http://schemas.microsoft.com/office/2007/relationships/media" Target="../media/media5.wav"/><Relationship Id="rId6" Type="http://schemas.openxmlformats.org/officeDocument/2006/relationships/slide" Target="slide24.xml"/><Relationship Id="rId11" Type="http://schemas.openxmlformats.org/officeDocument/2006/relationships/slide" Target="slide29.xml"/><Relationship Id="rId5" Type="http://schemas.openxmlformats.org/officeDocument/2006/relationships/slide" Target="slide23.xml"/><Relationship Id="rId15" Type="http://schemas.openxmlformats.org/officeDocument/2006/relationships/image" Target="../media/image27.gif"/><Relationship Id="rId10" Type="http://schemas.openxmlformats.org/officeDocument/2006/relationships/slide" Target="slide28.xml"/><Relationship Id="rId4" Type="http://schemas.openxmlformats.org/officeDocument/2006/relationships/image" Target="../media/image25.png"/><Relationship Id="rId9" Type="http://schemas.openxmlformats.org/officeDocument/2006/relationships/slide" Target="slide27.xml"/><Relationship Id="rId14" Type="http://schemas.openxmlformats.org/officeDocument/2006/relationships/image" Target="../media/image26.gif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5.png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32.png"/><Relationship Id="rId1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6.png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5" Type="http://schemas.openxmlformats.org/officeDocument/2006/relationships/image" Target="../media/image37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32.png"/><Relationship Id="rId1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5.png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5" Type="http://schemas.openxmlformats.org/officeDocument/2006/relationships/image" Target="../media/image38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32.png"/><Relationship Id="rId1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22.xml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6.png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32.png"/><Relationship Id="rId1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22.xml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32.png"/><Relationship Id="rId1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22.xml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comments" Target="../comments/commen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722" y="268794"/>
            <a:ext cx="3953023" cy="571500"/>
          </a:xfrm>
        </p:spPr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UBND QUẬN HẢI AN</a:t>
            </a:r>
            <a:b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</a:b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PHÒNG GD VÀ ĐT QUẬN HẢI AN</a:t>
            </a:r>
            <a:b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CE11F4AB-0656-09ED-794F-A46B695EF8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1823279"/>
              </p:ext>
            </p:extLst>
          </p:nvPr>
        </p:nvGraphicFramePr>
        <p:xfrm>
          <a:off x="773722" y="1012873"/>
          <a:ext cx="7935351" cy="33129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3982329" y="4047433"/>
            <a:ext cx="4914900" cy="102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28700" algn="ctr">
              <a:lnSpc>
                <a:spcPct val="115000"/>
              </a:lnSpc>
            </a:pPr>
            <a:endParaRPr lang="en-US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028700" algn="ctr">
              <a:lnSpc>
                <a:spcPct val="115000"/>
              </a:lnSpc>
            </a:pPr>
            <a:r>
              <a:rPr lang="en-US" b="1" dirty="0" err="1">
                <a:solidFill>
                  <a:srgbClr val="00B050"/>
                </a:solidFill>
                <a:latin typeface="Times New Roman"/>
                <a:ea typeface="Times New Roman"/>
              </a:rPr>
              <a:t>Giáo</a:t>
            </a:r>
            <a:r>
              <a:rPr lang="en-US" b="1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Times New Roman"/>
                <a:ea typeface="Times New Roman"/>
              </a:rPr>
              <a:t>viên</a:t>
            </a:r>
            <a:r>
              <a:rPr lang="en-US" b="1" dirty="0">
                <a:solidFill>
                  <a:srgbClr val="00B050"/>
                </a:solidFill>
                <a:latin typeface="Times New Roman"/>
                <a:ea typeface="Times New Roman"/>
              </a:rPr>
              <a:t>: </a:t>
            </a:r>
            <a:r>
              <a:rPr lang="en-US" b="1" dirty="0" err="1">
                <a:solidFill>
                  <a:srgbClr val="00B050"/>
                </a:solidFill>
                <a:latin typeface="Times New Roman"/>
                <a:ea typeface="Times New Roman"/>
              </a:rPr>
              <a:t>Trịnh</a:t>
            </a:r>
            <a:r>
              <a:rPr lang="en-US" b="1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Times New Roman"/>
                <a:ea typeface="Times New Roman"/>
              </a:rPr>
              <a:t>Thị</a:t>
            </a:r>
            <a:r>
              <a:rPr lang="en-US" b="1" dirty="0">
                <a:solidFill>
                  <a:srgbClr val="00B050"/>
                </a:solidFill>
                <a:latin typeface="Times New Roman"/>
                <a:ea typeface="Times New Roman"/>
              </a:rPr>
              <a:t> Thanh Mai</a:t>
            </a:r>
            <a:endParaRPr lang="en-US" dirty="0">
              <a:solidFill>
                <a:srgbClr val="00B050"/>
              </a:solidFill>
              <a:latin typeface="Times New Roman"/>
              <a:ea typeface="Times New Roman"/>
            </a:endParaRPr>
          </a:p>
          <a:p>
            <a:pPr marL="1028700" algn="ctr">
              <a:lnSpc>
                <a:spcPct val="115000"/>
              </a:lnSpc>
            </a:pPr>
            <a:r>
              <a:rPr lang="en-US" b="1" dirty="0" err="1">
                <a:solidFill>
                  <a:srgbClr val="00B050"/>
                </a:solidFill>
                <a:latin typeface="Times New Roman"/>
                <a:ea typeface="Times New Roman"/>
              </a:rPr>
              <a:t>Giáo</a:t>
            </a:r>
            <a:r>
              <a:rPr lang="en-US" b="1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Times New Roman"/>
                <a:ea typeface="Times New Roman"/>
              </a:rPr>
              <a:t>viên</a:t>
            </a:r>
            <a:r>
              <a:rPr lang="en-US" b="1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Times New Roman"/>
                <a:ea typeface="Times New Roman"/>
              </a:rPr>
              <a:t>trường</a:t>
            </a:r>
            <a:r>
              <a:rPr lang="en-US" b="1" dirty="0">
                <a:solidFill>
                  <a:srgbClr val="00B050"/>
                </a:solidFill>
                <a:latin typeface="Times New Roman"/>
                <a:ea typeface="Times New Roman"/>
              </a:rPr>
              <a:t>: THCS </a:t>
            </a:r>
            <a:r>
              <a:rPr lang="en-US" b="1" dirty="0" err="1">
                <a:solidFill>
                  <a:srgbClr val="00B050"/>
                </a:solidFill>
                <a:latin typeface="Times New Roman"/>
                <a:ea typeface="Times New Roman"/>
              </a:rPr>
              <a:t>Tràng</a:t>
            </a:r>
            <a:r>
              <a:rPr lang="en-US" b="1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Times New Roman"/>
                <a:ea typeface="Times New Roman"/>
              </a:rPr>
              <a:t>Cát</a:t>
            </a:r>
            <a:endParaRPr lang="en-US" dirty="0">
              <a:solidFill>
                <a:srgbClr val="00B05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5287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1A5FB-AD85-596F-EB69-395D67393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390" y="170125"/>
            <a:ext cx="6294917" cy="713795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98855F-7552-9779-38B6-ED470F87C1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8390" y="645010"/>
            <a:ext cx="7905334" cy="3406140"/>
          </a:xfrm>
        </p:spPr>
        <p:txBody>
          <a:bodyPr>
            <a:noAutofit/>
          </a:bodyPr>
          <a:lstStyle/>
          <a:p>
            <a:pPr marL="0" algn="just">
              <a:lnSpc>
                <a:spcPct val="114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	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km. </a:t>
            </a:r>
          </a:p>
          <a:p>
            <a:pPr marL="0" algn="just">
              <a:lnSpc>
                <a:spcPct val="114000"/>
              </a:lnSpc>
            </a:pP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đạp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km/h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algn="just">
              <a:lnSpc>
                <a:spcPct val="114000"/>
              </a:lnSpc>
            </a:pP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just">
              <a:lnSpc>
                <a:spcPct val="114000"/>
              </a:lnSpc>
            </a:pP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7h.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muộn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4" name="3 phút đếm ngược với nhạc sôi động 3 minutes countdown with music">
            <a:hlinkClick r:id="" action="ppaction://media"/>
            <a:extLst>
              <a:ext uri="{FF2B5EF4-FFF2-40B4-BE49-F238E27FC236}">
                <a16:creationId xmlns:a16="http://schemas.microsoft.com/office/drawing/2014/main" id="{0F790AAC-B883-DD59-251A-E5F602173B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37231" y="3901073"/>
            <a:ext cx="1406768" cy="124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79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90BB1-EA87-13D6-DD8C-01CB2566C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00BFBC2-406A-C07C-E3A9-89BFFBCB8190}"/>
              </a:ext>
            </a:extLst>
          </p:cNvPr>
          <p:cNvSpPr txBox="1">
            <a:spLocks/>
          </p:cNvSpPr>
          <p:nvPr/>
        </p:nvSpPr>
        <p:spPr>
          <a:xfrm>
            <a:off x="670976" y="2232660"/>
            <a:ext cx="2590384" cy="1775460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b" anchorCtr="0">
            <a:normAutofit fontScale="25000" lnSpcReduction="20000"/>
          </a:bodyPr>
          <a:lstStyle>
            <a:lvl1pPr lvl="0" algn="ctr" defTabSz="342900" rtl="0" eaLnBrk="1" latinLnBrk="0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 sz="7000" kern="120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  <a:lvl2pPr lvl="1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2pPr>
            <a:lvl3pPr lvl="2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3pPr>
            <a:lvl4pPr lvl="3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4pPr>
            <a:lvl5pPr lvl="4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5pPr>
            <a:lvl6pPr lvl="5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6pPr>
            <a:lvl7pPr lvl="6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7pPr>
            <a:lvl8pPr lvl="7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8pPr>
            <a:lvl9pPr lvl="8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9pPr>
          </a:lstStyle>
          <a:p>
            <a:pPr algn="l" defTabSz="457200">
              <a:lnSpc>
                <a:spcPct val="134000"/>
              </a:lnSpc>
              <a:spcBef>
                <a:spcPct val="0"/>
              </a:spcBef>
            </a:pPr>
            <a:r>
              <a:rPr lang="en-US" sz="9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9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br>
              <a:rPr lang="en-US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9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= 5 km.</a:t>
            </a:r>
            <a:br>
              <a:rPr lang="en-US" sz="9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9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= 20 km/h.</a:t>
            </a:r>
            <a:br>
              <a:rPr lang="en-US" sz="9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9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t =?</a:t>
            </a:r>
          </a:p>
          <a:p>
            <a:pPr algn="l" defTabSz="457200">
              <a:lnSpc>
                <a:spcPct val="134000"/>
              </a:lnSpc>
              <a:spcBef>
                <a:spcPct val="0"/>
              </a:spcBef>
            </a:pPr>
            <a:r>
              <a:rPr lang="en-US" sz="9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An </a:t>
            </a:r>
            <a:r>
              <a:rPr lang="en-US" sz="9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9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muộn</a:t>
            </a:r>
            <a:r>
              <a:rPr lang="en-US" sz="9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9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9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9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1200" dirty="0">
                <a:solidFill>
                  <a:schemeClr val="accent1"/>
                </a:solidFill>
              </a:rPr>
            </a:br>
            <a:endParaRPr lang="en-US" sz="12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0F14B8CB-7D6F-30D7-E7B9-AABB1BB98D2F}"/>
                  </a:ext>
                </a:extLst>
              </p:cNvPr>
              <p:cNvSpPr/>
              <p:nvPr/>
            </p:nvSpPr>
            <p:spPr>
              <a:xfrm>
                <a:off x="3767882" y="1803554"/>
                <a:ext cx="4835098" cy="160672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>
                  <a:lnSpc>
                    <a:spcPct val="114000"/>
                  </a:lnSpc>
                </a:pP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	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làm</a:t>
                </a:r>
                <a:b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trường</a:t>
                </a:r>
                <a:r>
                  <a:rPr 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en-US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n-US" sz="2800" b="0" i="0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800" i="1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  <m:r>
                      <a:rPr lang="en-US" sz="2800" b="0" i="0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0,25 </a:t>
                </a:r>
                <a:r>
                  <a:rPr lang="en-US" sz="24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giờ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=15 (</a:t>
                </a:r>
                <a:r>
                  <a:rPr lang="en-US" sz="24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phút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b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trường</a:t>
                </a:r>
                <a:r>
                  <a:rPr 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40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6h50’+15’= 7h05’</a:t>
                </a:r>
              </a:p>
              <a:p>
                <a:r>
                  <a:rPr lang="en-US" sz="24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 </a:t>
                </a:r>
                <a:r>
                  <a:rPr lang="en-US" sz="24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bị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muộn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học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muộn</a:t>
                </a:r>
                <a:r>
                  <a:rPr lang="en-US" sz="2400" dirty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 </a:t>
                </a:r>
                <a:r>
                  <a:rPr lang="en-US" sz="2400" dirty="0" err="1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phút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0F14B8CB-7D6F-30D7-E7B9-AABB1BB98D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7882" y="1803554"/>
                <a:ext cx="4835098" cy="1606728"/>
              </a:xfrm>
              <a:prstGeom prst="rect">
                <a:avLst/>
              </a:prstGeom>
              <a:blipFill>
                <a:blip r:embed="rId2"/>
                <a:stretch>
                  <a:fillRect l="-1892" t="-34221" r="-126" b="-4144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C2809D-DBF3-BD95-CEFF-D5BCAF8A0366}"/>
              </a:ext>
            </a:extLst>
          </p:cNvPr>
          <p:cNvCxnSpPr>
            <a:cxnSpLocks/>
          </p:cNvCxnSpPr>
          <p:nvPr/>
        </p:nvCxnSpPr>
        <p:spPr>
          <a:xfrm>
            <a:off x="750778" y="2606918"/>
            <a:ext cx="1611422" cy="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07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09A3040-D839-E2A9-9933-9D6941C34D89}"/>
              </a:ext>
            </a:extLst>
          </p:cNvPr>
          <p:cNvSpPr txBox="1"/>
          <p:nvPr/>
        </p:nvSpPr>
        <p:spPr>
          <a:xfrm>
            <a:off x="1314429" y="1922257"/>
            <a:ext cx="6999577" cy="2293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4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nl-NL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32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 6 biển báo</a:t>
            </a:r>
            <a:r>
              <a:rPr lang="vi-VN" sz="32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32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g</a:t>
            </a:r>
            <a:r>
              <a:rPr lang="vi-VN" sz="32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hép đúng mỗi biển báo với </a:t>
            </a:r>
            <a:r>
              <a:rPr lang="en-US" sz="32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dung </a:t>
            </a:r>
            <a:r>
              <a:rPr lang="en-US" sz="32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32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32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14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đội sẽ hoạt động nhóm trong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vòng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14000"/>
              </a:lnSpc>
              <a:buClr>
                <a:srgbClr val="FF0000"/>
              </a:buClr>
              <a:tabLst>
                <a:tab pos="457200" algn="l"/>
              </a:tabLst>
            </a:pP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2 phút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500" dirty="0">
              <a:solidFill>
                <a:srgbClr val="0000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9BA43B-4A07-D1AA-41F3-6F0CB9DD8127}"/>
              </a:ext>
            </a:extLst>
          </p:cNvPr>
          <p:cNvSpPr/>
          <p:nvPr/>
        </p:nvSpPr>
        <p:spPr>
          <a:xfrm>
            <a:off x="50800" y="50800"/>
            <a:ext cx="9029700" cy="5029200"/>
          </a:xfrm>
          <a:prstGeom prst="rect">
            <a:avLst/>
          </a:prstGeom>
          <a:noFill/>
          <a:ln w="38100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C443910-876C-BB52-5A1D-43F33C845115}"/>
              </a:ext>
            </a:extLst>
          </p:cNvPr>
          <p:cNvSpPr/>
          <p:nvPr/>
        </p:nvSpPr>
        <p:spPr>
          <a:xfrm>
            <a:off x="1555592" y="635729"/>
            <a:ext cx="6296785" cy="701599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wo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8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</a:p>
        </p:txBody>
      </p:sp>
    </p:spTree>
    <p:extLst>
      <p:ext uri="{BB962C8B-B14F-4D97-AF65-F5344CB8AC3E}">
        <p14:creationId xmlns:p14="http://schemas.microsoft.com/office/powerpoint/2010/main" val="792742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1CE1F332-F447-5B40-B321-D45FDDA62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501" y="146659"/>
            <a:ext cx="72846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CÁC TIÊU CHÍ ĐÁNH GIÁ VÀ THANG ĐIỂM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F9A521-0BFA-90C2-1798-557B2BBD1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125327"/>
              </p:ext>
            </p:extLst>
          </p:nvPr>
        </p:nvGraphicFramePr>
        <p:xfrm>
          <a:off x="182880" y="727586"/>
          <a:ext cx="8709660" cy="4180747"/>
        </p:xfrm>
        <a:graphic>
          <a:graphicData uri="http://schemas.openxmlformats.org/drawingml/2006/table">
            <a:tbl>
              <a:tblPr firstRow="1" bandRow="1">
                <a:tableStyleId>{7427AA28-F561-483F-BFC7-0E76C9974BC7}</a:tableStyleId>
              </a:tblPr>
              <a:tblGrid>
                <a:gridCol w="1337089">
                  <a:extLst>
                    <a:ext uri="{9D8B030D-6E8A-4147-A177-3AD203B41FA5}">
                      <a16:colId xmlns:a16="http://schemas.microsoft.com/office/drawing/2014/main" val="2701367709"/>
                    </a:ext>
                  </a:extLst>
                </a:gridCol>
                <a:gridCol w="5437698">
                  <a:extLst>
                    <a:ext uri="{9D8B030D-6E8A-4147-A177-3AD203B41FA5}">
                      <a16:colId xmlns:a16="http://schemas.microsoft.com/office/drawing/2014/main" val="1351242564"/>
                    </a:ext>
                  </a:extLst>
                </a:gridCol>
                <a:gridCol w="1934873">
                  <a:extLst>
                    <a:ext uri="{9D8B030D-6E8A-4147-A177-3AD203B41FA5}">
                      <a16:colId xmlns:a16="http://schemas.microsoft.com/office/drawing/2014/main" val="3803106482"/>
                    </a:ext>
                  </a:extLst>
                </a:gridCol>
              </a:tblGrid>
              <a:tr h="466635"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000" b="0" dirty="0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endParaRPr lang="en-US" sz="2000" b="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 b="1" kern="1200">
                          <a:solidFill>
                            <a:srgbClr val="FF0000"/>
                          </a:solidFill>
                          <a:effectLst/>
                          <a:latin typeface="Arial"/>
                          <a:cs typeface="Arial"/>
                        </a:rPr>
                        <a:t>TIÊU CHÍ ĐÁNH GIÁ</a:t>
                      </a:r>
                      <a:endParaRPr lang="en-US" sz="2400" b="1" kern="1200">
                        <a:solidFill>
                          <a:srgbClr val="FF0000"/>
                        </a:solidFill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2388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cs typeface="Arial"/>
                        </a:rPr>
                        <a:t>ĐIỂM </a:t>
                      </a:r>
                      <a:endParaRPr lang="en-US" sz="2400" b="1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621333"/>
                  </a:ext>
                </a:extLst>
              </a:tr>
              <a:tr h="4776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2388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TỐI ĐA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661980"/>
                  </a:ext>
                </a:extLst>
              </a:tr>
              <a:tr h="617008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đội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đánh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endParaRPr lang="en-US" sz="2400" b="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buFont typeface="Times New Roman" panose="02020603050405020304" pitchFamily="18" charset="0"/>
                        <a:buNone/>
                      </a:pP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biển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305904"/>
                  </a:ext>
                </a:extLst>
              </a:tr>
              <a:tr h="7712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Tinh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thần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762041"/>
                  </a:ext>
                </a:extLst>
              </a:tr>
              <a:tr h="7242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246021"/>
                  </a:ext>
                </a:extLst>
              </a:tr>
              <a:tr h="680732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gìn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b="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288291"/>
                  </a:ext>
                </a:extLst>
              </a:tr>
              <a:tr h="443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954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7321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3F3ECF9-06F3-DE69-D746-D48CAA8FC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74594"/>
              </p:ext>
            </p:extLst>
          </p:nvPr>
        </p:nvGraphicFramePr>
        <p:xfrm>
          <a:off x="225468" y="1656586"/>
          <a:ext cx="8680537" cy="3430892"/>
        </p:xfrm>
        <a:graphic>
          <a:graphicData uri="http://schemas.openxmlformats.org/drawingml/2006/table">
            <a:tbl>
              <a:tblPr firstRow="1" firstCol="1" bandRow="1">
                <a:tableStyleId>{7427AA28-F561-483F-BFC7-0E76C9974BC7}</a:tableStyleId>
              </a:tblPr>
              <a:tblGrid>
                <a:gridCol w="1251300">
                  <a:extLst>
                    <a:ext uri="{9D8B030D-6E8A-4147-A177-3AD203B41FA5}">
                      <a16:colId xmlns:a16="http://schemas.microsoft.com/office/drawing/2014/main" val="3478502094"/>
                    </a:ext>
                  </a:extLst>
                </a:gridCol>
                <a:gridCol w="3088969">
                  <a:extLst>
                    <a:ext uri="{9D8B030D-6E8A-4147-A177-3AD203B41FA5}">
                      <a16:colId xmlns:a16="http://schemas.microsoft.com/office/drawing/2014/main" val="3994335399"/>
                    </a:ext>
                  </a:extLst>
                </a:gridCol>
                <a:gridCol w="1301238">
                  <a:extLst>
                    <a:ext uri="{9D8B030D-6E8A-4147-A177-3AD203B41FA5}">
                      <a16:colId xmlns:a16="http://schemas.microsoft.com/office/drawing/2014/main" val="504948359"/>
                    </a:ext>
                  </a:extLst>
                </a:gridCol>
                <a:gridCol w="3039030">
                  <a:extLst>
                    <a:ext uri="{9D8B030D-6E8A-4147-A177-3AD203B41FA5}">
                      <a16:colId xmlns:a16="http://schemas.microsoft.com/office/drawing/2014/main" val="1412934967"/>
                    </a:ext>
                  </a:extLst>
                </a:gridCol>
              </a:tblGrid>
              <a:tr h="4227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</a:rPr>
                        <a:t>BIỂN BÁO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NỘI DUNG BIỂN BÁO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</a:rPr>
                        <a:t>BIỂN BÁO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</a:rPr>
                        <a:t>NỘI DUNG BIỂN BÁO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587639"/>
                  </a:ext>
                </a:extLst>
              </a:tr>
              <a:tr h="9322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Biển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báo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tốc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độ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tối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thiểu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cho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phép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là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60km/h</a:t>
                      </a:r>
                      <a:endParaRPr lang="en-US" sz="1100" b="1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Biển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báo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tốc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độ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tối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đa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cho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phép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là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50km/h</a:t>
                      </a:r>
                      <a:endParaRPr lang="en-US" sz="1100" b="1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097468"/>
                  </a:ext>
                </a:extLst>
              </a:tr>
              <a:tr h="10379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Biển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báo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hết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hạn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chế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tốc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độ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tối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đa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là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50km/h</a:t>
                      </a:r>
                      <a:endParaRPr lang="en-US" sz="1100" b="1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Biển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báo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hết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mọi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lệnh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cấm</a:t>
                      </a:r>
                      <a:endParaRPr lang="en-US" sz="1100" b="1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686482"/>
                  </a:ext>
                </a:extLst>
              </a:tr>
              <a:tr h="10379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Biển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báo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khoảng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cách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tối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thiểu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giữa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hai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xe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là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100m</a:t>
                      </a:r>
                      <a:endParaRPr lang="en-US" sz="1100" b="1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Biển báo hết hạn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chế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CC"/>
                          </a:solidFill>
                          <a:effectLst/>
                        </a:rPr>
                        <a:t>tốc</a:t>
                      </a:r>
                      <a:r>
                        <a:rPr lang="en-US" sz="1900" b="1" dirty="0">
                          <a:solidFill>
                            <a:srgbClr val="0000CC"/>
                          </a:solidFill>
                          <a:effectLst/>
                        </a:rPr>
                        <a:t> độ tối thiểu là 60km/h</a:t>
                      </a:r>
                      <a:endParaRPr lang="en-US" sz="1100" b="1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18749"/>
                  </a:ext>
                </a:extLst>
              </a:tr>
            </a:tbl>
          </a:graphicData>
        </a:graphic>
      </p:graphicFrame>
      <p:pic>
        <p:nvPicPr>
          <p:cNvPr id="2054" name="Picture 1">
            <a:extLst>
              <a:ext uri="{FF2B5EF4-FFF2-40B4-BE49-F238E27FC236}">
                <a16:creationId xmlns:a16="http://schemas.microsoft.com/office/drawing/2014/main" id="{AE3AD81D-BC97-E135-70FE-70B57A4F2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381" y="657081"/>
            <a:ext cx="895056" cy="87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8">
            <a:extLst>
              <a:ext uri="{FF2B5EF4-FFF2-40B4-BE49-F238E27FC236}">
                <a16:creationId xmlns:a16="http://schemas.microsoft.com/office/drawing/2014/main" id="{6C139C6A-F40F-9DD6-F531-C74F19F69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556" y="657081"/>
            <a:ext cx="912460" cy="90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2">
            <a:extLst>
              <a:ext uri="{FF2B5EF4-FFF2-40B4-BE49-F238E27FC236}">
                <a16:creationId xmlns:a16="http://schemas.microsoft.com/office/drawing/2014/main" id="{8C96AC63-463E-27A2-E9AE-BE7DB48E8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983" y="673588"/>
            <a:ext cx="912460" cy="91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7">
            <a:extLst>
              <a:ext uri="{FF2B5EF4-FFF2-40B4-BE49-F238E27FC236}">
                <a16:creationId xmlns:a16="http://schemas.microsoft.com/office/drawing/2014/main" id="{4F3473AC-8D49-EAEB-4D22-D91F893BB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669" y="770032"/>
            <a:ext cx="873267" cy="76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9">
            <a:extLst>
              <a:ext uri="{FF2B5EF4-FFF2-40B4-BE49-F238E27FC236}">
                <a16:creationId xmlns:a16="http://schemas.microsoft.com/office/drawing/2014/main" id="{528896E5-8E83-6E8E-FCED-C75192DF0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04" y="714703"/>
            <a:ext cx="918538" cy="889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B73D995C-BA92-C21A-8D65-A6035230B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0756" y="43947"/>
            <a:ext cx="512095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SẮP</a:t>
            </a:r>
            <a:r>
              <a:rPr kumimoji="0" lang="en-US" altLang="en-US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XẾP CÁC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BIỂN BÁO GIAO THÔNG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 NỘI DUNG TƯƠNG ỨNG SAO CHO ĐÚNG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1290D1A8-1F47-EC82-5852-1A649DDF4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710" y="322357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6DC1F13-A753-5ED4-CBFA-FCC2CAD9AE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55332" y="720769"/>
            <a:ext cx="918538" cy="9185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2436" y="974897"/>
            <a:ext cx="316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17955" y="963146"/>
            <a:ext cx="316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21296" y="956952"/>
            <a:ext cx="256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17877" y="974897"/>
            <a:ext cx="316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97566" y="974897"/>
            <a:ext cx="316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88169" y="949205"/>
            <a:ext cx="316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4" name="Đồng hồ đếm ngược 2 phút - có âm thanh">
            <a:hlinkClick r:id="" action="ppaction://media"/>
            <a:extLst>
              <a:ext uri="{FF2B5EF4-FFF2-40B4-BE49-F238E27FC236}">
                <a16:creationId xmlns:a16="http://schemas.microsoft.com/office/drawing/2014/main" id="{2EBD7E6E-C8A9-51E3-BC8D-D365BFC69FC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34598" y="43947"/>
            <a:ext cx="1149033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26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6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3F3ECF9-06F3-DE69-D746-D48CAA8FC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352959"/>
              </p:ext>
            </p:extLst>
          </p:nvPr>
        </p:nvGraphicFramePr>
        <p:xfrm>
          <a:off x="451945" y="838277"/>
          <a:ext cx="8297867" cy="4210258"/>
        </p:xfrm>
        <a:graphic>
          <a:graphicData uri="http://schemas.openxmlformats.org/drawingml/2006/table">
            <a:tbl>
              <a:tblPr firstRow="1" firstCol="1" bandRow="1">
                <a:tableStyleId>{7427AA28-F561-483F-BFC7-0E76C9974BC7}</a:tableStyleId>
              </a:tblPr>
              <a:tblGrid>
                <a:gridCol w="1196137">
                  <a:extLst>
                    <a:ext uri="{9D8B030D-6E8A-4147-A177-3AD203B41FA5}">
                      <a16:colId xmlns:a16="http://schemas.microsoft.com/office/drawing/2014/main" val="3478502094"/>
                    </a:ext>
                  </a:extLst>
                </a:gridCol>
                <a:gridCol w="2952796">
                  <a:extLst>
                    <a:ext uri="{9D8B030D-6E8A-4147-A177-3AD203B41FA5}">
                      <a16:colId xmlns:a16="http://schemas.microsoft.com/office/drawing/2014/main" val="3994335399"/>
                    </a:ext>
                  </a:extLst>
                </a:gridCol>
                <a:gridCol w="1243875">
                  <a:extLst>
                    <a:ext uri="{9D8B030D-6E8A-4147-A177-3AD203B41FA5}">
                      <a16:colId xmlns:a16="http://schemas.microsoft.com/office/drawing/2014/main" val="504948359"/>
                    </a:ext>
                  </a:extLst>
                </a:gridCol>
                <a:gridCol w="2905059">
                  <a:extLst>
                    <a:ext uri="{9D8B030D-6E8A-4147-A177-3AD203B41FA5}">
                      <a16:colId xmlns:a16="http://schemas.microsoft.com/office/drawing/2014/main" val="1412934967"/>
                    </a:ext>
                  </a:extLst>
                </a:gridCol>
              </a:tblGrid>
              <a:tr h="3881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</a:rPr>
                        <a:t>BIỂN BÁO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</a:rPr>
                        <a:t>NỘI DUNG BIỂN BÁO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</a:rPr>
                        <a:t>BIỂN BÁO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</a:rPr>
                        <a:t>NỘI DUNG BIỂN BÁO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587639"/>
                  </a:ext>
                </a:extLst>
              </a:tr>
              <a:tr h="11844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1900" b="1">
                          <a:solidFill>
                            <a:srgbClr val="0000CC"/>
                          </a:solidFill>
                          <a:effectLst/>
                        </a:rPr>
                        <a:t>Biển báo tốc độ tối thiểu cho phép là 60km/h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1900" b="1">
                          <a:solidFill>
                            <a:srgbClr val="0000CC"/>
                          </a:solidFill>
                          <a:effectLst/>
                        </a:rPr>
                        <a:t>Biển báo tốc độ tối đa cho phép là 50km/h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097468"/>
                  </a:ext>
                </a:extLst>
              </a:tr>
              <a:tr h="13188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1900" b="1">
                          <a:solidFill>
                            <a:srgbClr val="0000CC"/>
                          </a:solidFill>
                          <a:effectLst/>
                        </a:rPr>
                        <a:t>Biển báo hết hạn chế tốc độ tối đa là 50km/h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1900" b="1">
                          <a:solidFill>
                            <a:srgbClr val="0000CC"/>
                          </a:solidFill>
                          <a:effectLst/>
                        </a:rPr>
                        <a:t>Biển báo hết mọi lệnh cấm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686482"/>
                  </a:ext>
                </a:extLst>
              </a:tr>
              <a:tr h="13188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1900" b="1">
                          <a:solidFill>
                            <a:srgbClr val="0000CC"/>
                          </a:solidFill>
                          <a:effectLst/>
                        </a:rPr>
                        <a:t>Biển báo khoảng cách tối thiểu giữa hai xe là 100m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1900" b="1">
                          <a:solidFill>
                            <a:srgbClr val="0000CC"/>
                          </a:solidFill>
                          <a:effectLst/>
                        </a:rPr>
                        <a:t>Biển báo hết hạn chế tốc độ tối thiểu là 60km/h</a:t>
                      </a:r>
                      <a:endParaRPr lang="en-US" sz="1100" b="1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611" marR="536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18749"/>
                  </a:ext>
                </a:extLst>
              </a:tr>
            </a:tbl>
          </a:graphicData>
        </a:graphic>
      </p:graphicFrame>
      <p:pic>
        <p:nvPicPr>
          <p:cNvPr id="2054" name="Picture 1">
            <a:extLst>
              <a:ext uri="{FF2B5EF4-FFF2-40B4-BE49-F238E27FC236}">
                <a16:creationId xmlns:a16="http://schemas.microsoft.com/office/drawing/2014/main" id="{AE3AD81D-BC97-E135-70FE-70B57A4F2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231" y="1256267"/>
            <a:ext cx="1177358" cy="105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8">
            <a:extLst>
              <a:ext uri="{FF2B5EF4-FFF2-40B4-BE49-F238E27FC236}">
                <a16:creationId xmlns:a16="http://schemas.microsoft.com/office/drawing/2014/main" id="{6C139C6A-F40F-9DD6-F531-C74F19F69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715" y="3941722"/>
            <a:ext cx="1045731" cy="110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2">
            <a:extLst>
              <a:ext uri="{FF2B5EF4-FFF2-40B4-BE49-F238E27FC236}">
                <a16:creationId xmlns:a16="http://schemas.microsoft.com/office/drawing/2014/main" id="{8C96AC63-463E-27A2-E9AE-BE7DB48E8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93" y="2540515"/>
            <a:ext cx="1094460" cy="1087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7">
            <a:extLst>
              <a:ext uri="{FF2B5EF4-FFF2-40B4-BE49-F238E27FC236}">
                <a16:creationId xmlns:a16="http://schemas.microsoft.com/office/drawing/2014/main" id="{4F3473AC-8D49-EAEB-4D22-D91F893BB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716" y="2627908"/>
            <a:ext cx="992387" cy="99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9">
            <a:extLst>
              <a:ext uri="{FF2B5EF4-FFF2-40B4-BE49-F238E27FC236}">
                <a16:creationId xmlns:a16="http://schemas.microsoft.com/office/drawing/2014/main" id="{528896E5-8E83-6E8E-FCED-C75192DF0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98" y="1235633"/>
            <a:ext cx="1094460" cy="107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B73D995C-BA92-C21A-8D65-A6035230B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2727" y="182446"/>
            <a:ext cx="61770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BIỂN BÁO GIAO THÔNG VỚI</a:t>
            </a:r>
            <a:r>
              <a:rPr kumimoji="0" lang="en-US" altLang="en-US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 DUNG TƯƠNG ỨNG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5C936A-C8E3-4E6C-3D23-DEE0B5C9FA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793" y="3907288"/>
            <a:ext cx="1048964" cy="107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60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3305A-AC48-E972-98E1-22F6B8F988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8A193499-F7C7-322A-6BB2-ED11F5EDE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501" y="146659"/>
            <a:ext cx="72846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CÁC TIÊU CHÍ ĐÁNH GIÁ VÀ THANG ĐIỂM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D2948AE-E96E-C9E2-9509-AABE266F5C7D}"/>
              </a:ext>
            </a:extLst>
          </p:cNvPr>
          <p:cNvGraphicFramePr>
            <a:graphicFrameLocks noGrp="1"/>
          </p:cNvGraphicFramePr>
          <p:nvPr/>
        </p:nvGraphicFramePr>
        <p:xfrm>
          <a:off x="182880" y="727586"/>
          <a:ext cx="8709660" cy="4180747"/>
        </p:xfrm>
        <a:graphic>
          <a:graphicData uri="http://schemas.openxmlformats.org/drawingml/2006/table">
            <a:tbl>
              <a:tblPr firstRow="1" bandRow="1">
                <a:tableStyleId>{7427AA28-F561-483F-BFC7-0E76C9974BC7}</a:tableStyleId>
              </a:tblPr>
              <a:tblGrid>
                <a:gridCol w="1337089">
                  <a:extLst>
                    <a:ext uri="{9D8B030D-6E8A-4147-A177-3AD203B41FA5}">
                      <a16:colId xmlns:a16="http://schemas.microsoft.com/office/drawing/2014/main" val="2701367709"/>
                    </a:ext>
                  </a:extLst>
                </a:gridCol>
                <a:gridCol w="5437698">
                  <a:extLst>
                    <a:ext uri="{9D8B030D-6E8A-4147-A177-3AD203B41FA5}">
                      <a16:colId xmlns:a16="http://schemas.microsoft.com/office/drawing/2014/main" val="1351242564"/>
                    </a:ext>
                  </a:extLst>
                </a:gridCol>
                <a:gridCol w="1934873">
                  <a:extLst>
                    <a:ext uri="{9D8B030D-6E8A-4147-A177-3AD203B41FA5}">
                      <a16:colId xmlns:a16="http://schemas.microsoft.com/office/drawing/2014/main" val="3803106482"/>
                    </a:ext>
                  </a:extLst>
                </a:gridCol>
              </a:tblGrid>
              <a:tr h="466635"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000" b="0" dirty="0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endParaRPr lang="en-US" sz="2000" b="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 b="1" kern="1200">
                          <a:solidFill>
                            <a:srgbClr val="FF0000"/>
                          </a:solidFill>
                          <a:effectLst/>
                          <a:latin typeface="Arial"/>
                          <a:cs typeface="Arial"/>
                        </a:rPr>
                        <a:t>TIÊU CHÍ ĐÁNH GIÁ</a:t>
                      </a:r>
                      <a:endParaRPr lang="en-US" sz="2400" b="1" kern="1200">
                        <a:solidFill>
                          <a:srgbClr val="FF0000"/>
                        </a:solidFill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2388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cs typeface="Arial"/>
                        </a:rPr>
                        <a:t>ĐIỂM </a:t>
                      </a:r>
                      <a:endParaRPr lang="en-US" sz="2400" b="1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621333"/>
                  </a:ext>
                </a:extLst>
              </a:tr>
              <a:tr h="4776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2388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TỐI ĐA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661980"/>
                  </a:ext>
                </a:extLst>
              </a:tr>
              <a:tr h="617008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đội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đánh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endParaRPr lang="en-US" sz="2400" b="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buFont typeface="Times New Roman" panose="02020603050405020304" pitchFamily="18" charset="0"/>
                        <a:buNone/>
                      </a:pP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biển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305904"/>
                  </a:ext>
                </a:extLst>
              </a:tr>
              <a:tr h="7712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Tinh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thần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762041"/>
                  </a:ext>
                </a:extLst>
              </a:tr>
              <a:tr h="7242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246021"/>
                  </a:ext>
                </a:extLst>
              </a:tr>
              <a:tr h="680732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gìn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</a:rPr>
                        <a:t> </a:t>
                      </a: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b="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288291"/>
                  </a:ext>
                </a:extLst>
              </a:tr>
              <a:tr h="443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59394" marR="59394" marT="29697" marB="2969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954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246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FC0DA-46AB-BE6F-7013-11BA99AF7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6B6904-4AE0-537C-E8D5-0D74AE5A4F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7FD5D05-F371-145B-2112-2877B3C280A6}"/>
              </a:ext>
            </a:extLst>
          </p:cNvPr>
          <p:cNvSpPr>
            <a:spLocks noGrp="1"/>
          </p:cNvSpPr>
          <p:nvPr>
            <p:ph type="subTitle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0892648-FC31-0D89-3A3A-BD0EF9A8DCB5}"/>
              </a:ext>
            </a:extLst>
          </p:cNvPr>
          <p:cNvSpPr>
            <a:spLocks noGrp="1"/>
          </p:cNvSpPr>
          <p:nvPr>
            <p:ph type="subTitle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94FDAF0-EA93-1D69-FA20-47D2869BD6AF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 descr="A close-up of a letter&#10;&#10;Description automatically generated">
            <a:extLst>
              <a:ext uri="{FF2B5EF4-FFF2-40B4-BE49-F238E27FC236}">
                <a16:creationId xmlns:a16="http://schemas.microsoft.com/office/drawing/2014/main" id="{06B833D0-04E1-0A1C-9389-D89706B658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718" r="-488" b="35726"/>
          <a:stretch/>
        </p:blipFill>
        <p:spPr>
          <a:xfrm>
            <a:off x="2148132" y="0"/>
            <a:ext cx="4469144" cy="496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272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4DF741-A125-2C41-70B3-62C02BA37676}"/>
              </a:ext>
            </a:extLst>
          </p:cNvPr>
          <p:cNvSpPr txBox="1"/>
          <p:nvPr/>
        </p:nvSpPr>
        <p:spPr>
          <a:xfrm>
            <a:off x="2287759" y="2251222"/>
            <a:ext cx="4575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https://www.youtube.com/watch?v=DyNbH3Q2850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397AE8-FC48-3D92-8275-773955196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B45047-7DBF-C7C4-46E4-551E77ECB31F}"/>
              </a:ext>
            </a:extLst>
          </p:cNvPr>
          <p:cNvSpPr txBox="1"/>
          <p:nvPr/>
        </p:nvSpPr>
        <p:spPr>
          <a:xfrm>
            <a:off x="3167452" y="762886"/>
            <a:ext cx="2656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ĐIỆP</a:t>
            </a:r>
          </a:p>
        </p:txBody>
      </p:sp>
      <p:pic>
        <p:nvPicPr>
          <p:cNvPr id="5" name="Picture 4" descr="A red sign with yellow text&#10;&#10;Description automatically generated">
            <a:extLst>
              <a:ext uri="{FF2B5EF4-FFF2-40B4-BE49-F238E27FC236}">
                <a16:creationId xmlns:a16="http://schemas.microsoft.com/office/drawing/2014/main" id="{34080533-F72C-255E-4371-16C9A8D754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554" t="43775" r="4052" b="34907"/>
          <a:stretch/>
        </p:blipFill>
        <p:spPr>
          <a:xfrm>
            <a:off x="724486" y="1496990"/>
            <a:ext cx="8032653" cy="214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98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6323635-6BC7-E7E1-1BD2-130E3AF21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7152" y="122233"/>
            <a:ext cx="6005613" cy="9144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  <a:endParaRPr lang="en-US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9BAAAE32-1C6C-C50D-DBD7-E9971F4EBA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0921" y="1063151"/>
            <a:ext cx="8349458" cy="3081130"/>
          </a:xfrm>
        </p:spPr>
        <p:txBody>
          <a:bodyPr>
            <a:noAutofit/>
          </a:bodyPr>
          <a:lstStyle/>
          <a:p>
            <a:pPr marL="30480" algn="just">
              <a:lnSpc>
                <a:spcPct val="107000"/>
              </a:lnSpc>
              <a:spcAft>
                <a:spcPts val="800"/>
              </a:spcAft>
            </a:pPr>
            <a:r>
              <a:rPr lang="nl-NL" sz="2800" b="1" dirty="0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nl-NL" sz="2800" b="1" dirty="0">
                <a:solidFill>
                  <a:srgbClr val="0B0BB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 tập và ghi nhớ kiến thức về tốc độ</a:t>
            </a:r>
            <a:r>
              <a:rPr lang="en-US" sz="2800" b="1" dirty="0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Chuẩn</a:t>
            </a:r>
            <a:r>
              <a:rPr lang="en-US" sz="2800" b="1" dirty="0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b="1" dirty="0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</a:t>
            </a:r>
            <a:r>
              <a:rPr lang="en-US" sz="2800" b="1" dirty="0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b="1" dirty="0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0BB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theo.</a:t>
            </a:r>
            <a:endParaRPr lang="en-US" sz="2600" b="1" dirty="0">
              <a:solidFill>
                <a:srgbClr val="0B0BB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56D754-BA47-93F3-80AE-FEFEDB3C66F9}"/>
              </a:ext>
            </a:extLst>
          </p:cNvPr>
          <p:cNvSpPr/>
          <p:nvPr/>
        </p:nvSpPr>
        <p:spPr>
          <a:xfrm>
            <a:off x="50800" y="50800"/>
            <a:ext cx="9029700" cy="5029200"/>
          </a:xfrm>
          <a:prstGeom prst="rect">
            <a:avLst/>
          </a:prstGeom>
          <a:noFill/>
          <a:ln w="38100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08424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1A3D386-6F64-21F3-F9CF-5DDE3ECFD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11E8470A-44A9-49B8-CAC9-AAC23FBACD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A Ram Sam Sam - Best SONGS For KIDS ">
            <a:hlinkClick r:id="" action="ppaction://media"/>
            <a:extLst>
              <a:ext uri="{FF2B5EF4-FFF2-40B4-BE49-F238E27FC236}">
                <a16:creationId xmlns:a16="http://schemas.microsoft.com/office/drawing/2014/main" id="{728CC1C2-FE8E-A540-F2E2-45DF20512FB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6057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69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6350"/>
            <a:ext cx="9144001" cy="5149850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6350"/>
            <a:ext cx="9144001" cy="5149850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360045"/>
            <a:ext cx="8428482" cy="442341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ard with a bow and roses&#10;&#10;Description automatically generated">
            <a:extLst>
              <a:ext uri="{FF2B5EF4-FFF2-40B4-BE49-F238E27FC236}">
                <a16:creationId xmlns:a16="http://schemas.microsoft.com/office/drawing/2014/main" id="{9FC89A00-62A5-788E-7EF9-06467CB897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2811" r="-1" b="27565"/>
          <a:stretch/>
        </p:blipFill>
        <p:spPr>
          <a:xfrm>
            <a:off x="426339" y="428625"/>
            <a:ext cx="8291322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28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199" y="487811"/>
            <a:ext cx="7824019" cy="937867"/>
          </a:xfrm>
        </p:spPr>
        <p:txBody>
          <a:bodyPr>
            <a:normAutofit/>
          </a:bodyPr>
          <a:lstStyle/>
          <a:p>
            <a:r>
              <a:rPr lang="en-US" sz="54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 QUAY MAY MẮN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247" y="1563330"/>
            <a:ext cx="5279922" cy="307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872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4369488" y="455474"/>
            <a:ext cx="3781594" cy="3777641"/>
            <a:chOff x="5425622" y="292790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51479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2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8" y="2167066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24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vi-VN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5" y="1248554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GB" sz="24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vi-VN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71669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GB" sz="24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9</a:t>
              </a:r>
              <a:endParaRPr lang="vi-VN" sz="2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97322" y="3506858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vi-VN" sz="2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7" y="4475190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GB" sz="24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vi-VN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5" y="4482429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GB" sz="24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vi-VN" sz="2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38367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GB" sz="24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6965768" y="4408715"/>
            <a:ext cx="2028009" cy="636814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lang="vi-VN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5" action="ppaction://hlinksldjump"/>
          </p:cNvPr>
          <p:cNvSpPr/>
          <p:nvPr/>
        </p:nvSpPr>
        <p:spPr>
          <a:xfrm>
            <a:off x="643354" y="164023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sz="33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sz="33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6" action="ppaction://hlinksldjump"/>
          </p:cNvPr>
          <p:cNvSpPr/>
          <p:nvPr/>
        </p:nvSpPr>
        <p:spPr>
          <a:xfrm>
            <a:off x="1766792" y="164023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sz="33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vi-VN" sz="33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7" action="ppaction://hlinksldjump"/>
          </p:cNvPr>
          <p:cNvSpPr/>
          <p:nvPr/>
        </p:nvSpPr>
        <p:spPr>
          <a:xfrm>
            <a:off x="2890229" y="164023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sz="33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sz="33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8" action="ppaction://hlinksldjump"/>
          </p:cNvPr>
          <p:cNvSpPr/>
          <p:nvPr/>
        </p:nvSpPr>
        <p:spPr>
          <a:xfrm>
            <a:off x="643922" y="2799787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sz="33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sz="33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>
            <a:hlinkClick r:id="rId9" action="ppaction://hlinksldjump"/>
          </p:cNvPr>
          <p:cNvSpPr/>
          <p:nvPr/>
        </p:nvSpPr>
        <p:spPr>
          <a:xfrm>
            <a:off x="1767360" y="2799787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sz="33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sz="33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ounded Rectangle 36">
            <a:hlinkClick r:id="rId10" action="ppaction://hlinksldjump"/>
          </p:cNvPr>
          <p:cNvSpPr/>
          <p:nvPr/>
        </p:nvSpPr>
        <p:spPr>
          <a:xfrm>
            <a:off x="2890797" y="2799787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sz="33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vi-VN" sz="33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ounded Rectangle 37">
            <a:hlinkClick r:id="rId11" action="ppaction://hlinksldjump"/>
          </p:cNvPr>
          <p:cNvSpPr/>
          <p:nvPr/>
        </p:nvSpPr>
        <p:spPr>
          <a:xfrm>
            <a:off x="644491" y="395934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sz="33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vi-VN" sz="33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ounded Rectangle 38">
            <a:hlinkClick r:id="rId12" action="ppaction://hlinksldjump"/>
          </p:cNvPr>
          <p:cNvSpPr/>
          <p:nvPr/>
        </p:nvSpPr>
        <p:spPr>
          <a:xfrm>
            <a:off x="1767929" y="395934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sz="33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vi-VN" sz="33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ounded Rectangle 39">
            <a:hlinkClick r:id="rId13" action="ppaction://hlinksldjump"/>
          </p:cNvPr>
          <p:cNvSpPr/>
          <p:nvPr/>
        </p:nvSpPr>
        <p:spPr>
          <a:xfrm>
            <a:off x="2891366" y="395934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sz="33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vi-VN" sz="33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5" y="634148"/>
            <a:ext cx="371475" cy="32861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304" y="905604"/>
            <a:ext cx="371475" cy="32861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363" y="510208"/>
            <a:ext cx="371475" cy="32861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873" y="358881"/>
            <a:ext cx="535781" cy="89296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645" y="1894601"/>
            <a:ext cx="1015661" cy="866298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285614" y="-520300"/>
            <a:ext cx="457200" cy="4572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8513716" y="1939837"/>
            <a:ext cx="587829" cy="587828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10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9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2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482253" y="268845"/>
            <a:ext cx="8203244" cy="1478996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 từ ngữ thích hợp điền vào dấu “…” trong câu sau:</a:t>
            </a:r>
            <a:b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“Phương tiện giao thông có khối lượng càng …và chuyển động càng … thì càng khó dừng lại và khả năng gây hại càng lớn”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52835" y="2041793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 - nhanh</a:t>
            </a:r>
            <a:endParaRPr lang="vi-V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203783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100" dirty="0">
                <a:solidFill>
                  <a:prstClr val="black"/>
                </a:solidFill>
                <a:latin typeface="+mj-lt"/>
              </a:rPr>
              <a:t>.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 - chậm.</a:t>
            </a:r>
            <a:endParaRPr lang="vi-V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76053" y="271418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sz="2100" dirty="0">
                <a:solidFill>
                  <a:prstClr val="black"/>
                </a:solidFill>
                <a:latin typeface="+mj-lt"/>
              </a:rPr>
              <a:t>C.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 - nhanh</a:t>
            </a:r>
            <a:r>
              <a:rPr lang="en-US" sz="2100" dirty="0">
                <a:solidFill>
                  <a:prstClr val="black"/>
                </a:solidFill>
                <a:latin typeface="+mj-lt"/>
              </a:rPr>
              <a:t>.</a:t>
            </a:r>
            <a:endParaRPr lang="vi-VN" sz="21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72699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sz="2100" dirty="0">
                <a:solidFill>
                  <a:prstClr val="black"/>
                </a:solidFill>
                <a:latin typeface="+mj-lt"/>
              </a:rPr>
              <a:t>D.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 – chậm</a:t>
            </a:r>
            <a:endParaRPr lang="vi-V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3811380" y="2061364"/>
            <a:ext cx="663853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725600" y="2739203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694" y="2749691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694" y="2081079"/>
            <a:ext cx="603557" cy="530398"/>
          </a:xfrm>
          <a:prstGeom prst="rect">
            <a:avLst/>
          </a:prstGeom>
        </p:spPr>
      </p:pic>
      <p:sp>
        <p:nvSpPr>
          <p:cNvPr id="57" name="Cloud 56">
            <a:hlinkClick r:id="rId14" action="ppaction://hlinksldjump"/>
          </p:cNvPr>
          <p:cNvSpPr/>
          <p:nvPr/>
        </p:nvSpPr>
        <p:spPr>
          <a:xfrm>
            <a:off x="636397" y="4339692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71484" y="4891368"/>
            <a:ext cx="1295196" cy="3000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07918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731754" y="93588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908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b="1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Theo bảng 1.1 dưới đây, hãy cho biết khoảng cách nào sau đây là an toàn khi xe ô tô chạy với tốc độ 20 m/s.</a:t>
            </a:r>
            <a:endParaRPr lang="en-US" altLang="en-US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73230" y="3676647"/>
            <a:ext cx="1830075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A.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35m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470104" y="3683065"/>
            <a:ext cx="1849148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B.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55m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422498" y="3694611"/>
            <a:ext cx="2086397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C.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70m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619669" y="3709465"/>
            <a:ext cx="2035733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D.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100m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974" y="3700181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824343" y="3744657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269" y="3738273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67" y="3700181"/>
            <a:ext cx="603557" cy="482845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505289" y="4272723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81569" y="4861112"/>
            <a:ext cx="1295196" cy="30008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350" dirty="0"/>
          </a:p>
        </p:txBody>
      </p:sp>
      <p:pic>
        <p:nvPicPr>
          <p:cNvPr id="3" name="Picture 2" descr="A table with numbers and text&#10;&#10;Description automatically generated">
            <a:extLst>
              <a:ext uri="{FF2B5EF4-FFF2-40B4-BE49-F238E27FC236}">
                <a16:creationId xmlns:a16="http://schemas.microsoft.com/office/drawing/2014/main" id="{24BEC628-6210-A622-FB09-5A7DD9FC539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16769" y="1324348"/>
            <a:ext cx="3668106" cy="22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94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763" y="420515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388" y="4378780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95" y="4498201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738777" y="19164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ô tô chạy trên đường cao tốc quan sát thấy biển chỉ dẫn như hình vẽ. Ô tô phải chuyển động với tốc độ </a:t>
            </a:r>
          </a:p>
          <a:p>
            <a:pPr algn="ctr" defTabSz="68580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 nhiêu để đảm bảo an toàn?</a:t>
            </a:r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2664" y="1462010"/>
            <a:ext cx="5217261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+mj-lt"/>
              </a:rPr>
              <a:t>A</a:t>
            </a:r>
            <a:r>
              <a:rPr lang="vi-VN" sz="2400" dirty="0">
                <a:solidFill>
                  <a:schemeClr val="tx1"/>
                </a:solidFill>
                <a:latin typeface="+mj-lt"/>
              </a:rPr>
              <a:t>.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nắng: 70km/h &lt; v &lt; 120km/h.</a:t>
            </a:r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32665" y="2114896"/>
            <a:ext cx="5217260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+mj-lt"/>
              </a:rPr>
              <a:t>B.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mưa:100km/h &lt; v &lt; 120km/h.</a:t>
            </a:r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732024"/>
            <a:ext cx="5217260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+mj-lt"/>
              </a:rPr>
              <a:t>C</a:t>
            </a: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.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mưa: 70km/h &lt; v &lt; 120km/h</a:t>
            </a:r>
            <a:r>
              <a:rPr lang="en-US" dirty="0"/>
              <a:t>.</a:t>
            </a:r>
            <a:endParaRPr lang="vi-VN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2664" y="3357495"/>
            <a:ext cx="5217261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sz="2400" dirty="0">
                <a:solidFill>
                  <a:prstClr val="black"/>
                </a:solidFill>
                <a:latin typeface="+mj-lt"/>
              </a:rPr>
              <a:t>D.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nắng: v &gt; 120km/h.</a:t>
            </a:r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465059" y="1522732"/>
            <a:ext cx="663853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495284" y="2111338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861" y="3381352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207" y="2763219"/>
            <a:ext cx="603557" cy="530398"/>
          </a:xfrm>
          <a:prstGeom prst="rect">
            <a:avLst/>
          </a:prstGeom>
        </p:spPr>
      </p:pic>
      <p:sp>
        <p:nvSpPr>
          <p:cNvPr id="17" name="Cloud 16">
            <a:hlinkClick r:id="rId14" action="ppaction://hlinksldjump"/>
          </p:cNvPr>
          <p:cNvSpPr/>
          <p:nvPr/>
        </p:nvSpPr>
        <p:spPr>
          <a:xfrm>
            <a:off x="76937" y="4263679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71484" y="4891368"/>
            <a:ext cx="1295196" cy="3000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35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912" y="1462009"/>
            <a:ext cx="2997709" cy="303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60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94335"/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vi-VN" b="1" spc="-6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vi-VN" b="1" spc="-6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“bắn</a:t>
            </a:r>
            <a:r>
              <a:rPr lang="vi-VN" b="1" spc="-6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tốc</a:t>
            </a:r>
            <a:r>
              <a:rPr lang="vi-VN" b="1" spc="-56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độ”</a:t>
            </a:r>
            <a:r>
              <a:rPr lang="vi-VN" b="1" spc="-6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ghi</a:t>
            </a:r>
            <a:r>
              <a:rPr lang="vi-VN" b="1" spc="-6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vi-VN" b="1" spc="-56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vi-VN" b="1" spc="-6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vi-VN" b="1" spc="-53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vi-VN" b="1" spc="-6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ô</a:t>
            </a:r>
            <a:r>
              <a:rPr lang="vi-VN" b="1" spc="-6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tô</a:t>
            </a:r>
            <a:r>
              <a:rPr lang="vi-VN" b="1" spc="-6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chạy</a:t>
            </a:r>
            <a:r>
              <a:rPr lang="vi-VN" b="1" spc="-7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</a:t>
            </a:r>
            <a:r>
              <a:rPr lang="vi-VN" b="1" spc="-56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vi-VN" b="1" spc="-56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vi-VN" b="1" spc="-4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vạch</a:t>
            </a:r>
            <a:r>
              <a:rPr lang="vi-VN" b="1" spc="-6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mốc</a:t>
            </a:r>
            <a:r>
              <a:rPr lang="vi-VN" b="1" spc="-56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 nhau</a:t>
            </a:r>
            <a:r>
              <a:rPr lang="vi-VN" b="1" spc="-34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</a:t>
            </a:r>
            <a:r>
              <a:rPr lang="vi-VN" b="1" spc="-26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vi-VN" b="1" spc="-34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vi-VN" b="1" spc="-3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0,40</a:t>
            </a:r>
            <a:r>
              <a:rPr lang="vi-VN" b="1" spc="-19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s.</a:t>
            </a:r>
            <a:r>
              <a:rPr lang="vi-VN" b="1" spc="-3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vi-VN" b="1" spc="-3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trị</a:t>
            </a:r>
            <a:r>
              <a:rPr lang="vi-VN" b="1" spc="-3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tốc</a:t>
            </a:r>
            <a:r>
              <a:rPr lang="vi-VN" b="1" spc="-34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vi-VN" b="1" spc="-23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hiển</a:t>
            </a:r>
            <a:r>
              <a:rPr lang="vi-VN" b="1" spc="-3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vi-VN" b="1" spc="-23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vi-VN" b="1" spc="-23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vi-VN" b="1" spc="-34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vi-VN" b="1" spc="-34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là: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2665" y="146201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A.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km/h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1465151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B.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6,9 km/h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C.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km/h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D.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km/h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472" y="1481116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362" y="2176584"/>
            <a:ext cx="603402" cy="4827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2162610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616" y="1519870"/>
            <a:ext cx="549444" cy="482845"/>
          </a:xfrm>
          <a:prstGeom prst="rect">
            <a:avLst/>
          </a:prstGeom>
        </p:spPr>
      </p:pic>
      <p:sp>
        <p:nvSpPr>
          <p:cNvPr id="18" name="Cloud 17">
            <a:hlinkClick r:id="rId13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71484" y="4881283"/>
            <a:ext cx="1295196" cy="3000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49113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4778" marR="234791" indent="269558"/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Dùng quy tắc “3 giây” tính nhanh khoảng cách an toàn khi xe ô tô đang di chuyển trên đường cao tốc với tốc độ 96</a:t>
            </a:r>
            <a:r>
              <a:rPr lang="vi-VN" b="1" spc="-26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km/h.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2665" y="146201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A</a:t>
            </a:r>
            <a:r>
              <a:rPr lang="vi-VN" sz="2400" dirty="0">
                <a:solidFill>
                  <a:prstClr val="black"/>
                </a:solidFill>
                <a:latin typeface="+mj-lt"/>
              </a:rPr>
              <a:t>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m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1465151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B.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m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C</a:t>
            </a:r>
            <a:r>
              <a:rPr lang="vi-VN" dirty="0">
                <a:solidFill>
                  <a:prstClr val="black"/>
                </a:solidFill>
                <a:latin typeface="Arial" panose="020B0604020202020204" pitchFamily="34" charset="0"/>
              </a:rPr>
              <a:t>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13203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D.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288 m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472" y="1481116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909362" y="2153912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2162610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1519870"/>
            <a:ext cx="603557" cy="482845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71484" y="4891368"/>
            <a:ext cx="1295196" cy="3000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14754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908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b="1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Adobe Devanagari" panose="02040503050201020203" pitchFamily="18" charset="0"/>
              </a:rPr>
              <a:t>Biển báo nào dưới đây quy định tốc độ </a:t>
            </a:r>
            <a:r>
              <a:rPr lang="vi-VN" altLang="en-US" b="1" u="sng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Adobe Devanagari" panose="02040503050201020203" pitchFamily="18" charset="0"/>
              </a:rPr>
              <a:t>tối đa </a:t>
            </a:r>
            <a:r>
              <a:rPr lang="vi-VN" altLang="en-US" b="1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Adobe Devanagari" panose="02040503050201020203" pitchFamily="18" charset="0"/>
              </a:rPr>
              <a:t>cho phép của phương tiện tham gia giao thông:</a:t>
            </a:r>
            <a:endParaRPr lang="en-US" altLang="en-US" b="1" dirty="0">
              <a:solidFill>
                <a:schemeClr val="tx1"/>
              </a:solidFill>
              <a:latin typeface="+mj-lt"/>
              <a:cs typeface="Adobe Devanagari" panose="02040503050201020203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24477" y="3392651"/>
            <a:ext cx="1570431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A.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 1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633689" y="3379565"/>
            <a:ext cx="1560953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B.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 2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581669" y="3392651"/>
            <a:ext cx="1580373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C.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 3</a:t>
            </a:r>
            <a:r>
              <a:rPr lang="vi-V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549069" y="3398535"/>
            <a:ext cx="1675647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vi-VN" dirty="0">
                <a:solidFill>
                  <a:prstClr val="black"/>
                </a:solidFill>
                <a:latin typeface="+mj-lt"/>
              </a:rPr>
              <a:t>D.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 4</a:t>
            </a:r>
            <a:endParaRPr lang="vi-V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616" y="3411125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079" y="3427260"/>
            <a:ext cx="549303" cy="4827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159" y="3420078"/>
            <a:ext cx="603557" cy="48284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408" y="3411125"/>
            <a:ext cx="549444" cy="482845"/>
          </a:xfrm>
          <a:prstGeom prst="rect">
            <a:avLst/>
          </a:prstGeom>
        </p:spPr>
      </p:pic>
      <p:sp>
        <p:nvSpPr>
          <p:cNvPr id="18" name="Cloud 17">
            <a:hlinkClick r:id="rId13" action="ppaction://hlinksldjump"/>
          </p:cNvPr>
          <p:cNvSpPr/>
          <p:nvPr/>
        </p:nvSpPr>
        <p:spPr>
          <a:xfrm>
            <a:off x="1" y="4258827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71484" y="4921624"/>
            <a:ext cx="1295196" cy="3000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350" dirty="0"/>
          </a:p>
        </p:txBody>
      </p:sp>
      <p:pic>
        <p:nvPicPr>
          <p:cNvPr id="19" name="image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905" y="1387959"/>
            <a:ext cx="6090690" cy="186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86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524036" y="1330435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bạn!</a:t>
            </a:r>
            <a:endParaRPr lang="vi-V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8" name="Cloud 17">
            <a:hlinkClick r:id="rId8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71484" y="4891368"/>
            <a:ext cx="1295196" cy="3000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68941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718F3D-89A0-3619-DF39-53917E8BC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1040" y="225346"/>
            <a:ext cx="7932420" cy="365590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</a:pPr>
            <a:r>
              <a:rPr lang="en-US" sz="3200" b="1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3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lnSpc>
                <a:spcPct val="150000"/>
              </a:lnSpc>
            </a:pP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tai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nạn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" name="Picture 4" descr="A group of colorful chat bubbles with question marks&#10;&#10;Description automatically generated">
            <a:extLst>
              <a:ext uri="{FF2B5EF4-FFF2-40B4-BE49-F238E27FC236}">
                <a16:creationId xmlns:a16="http://schemas.microsoft.com/office/drawing/2014/main" id="{BFEEF767-D1A7-FF7A-10BB-3B826881C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" y="3195640"/>
            <a:ext cx="1684020" cy="194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41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534121" y="1160707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bạn!</a:t>
            </a:r>
            <a:endParaRPr lang="vi-V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7" name="Cloud 16">
            <a:hlinkClick r:id="rId8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81569" y="4871197"/>
            <a:ext cx="1295196" cy="30008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12004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  <p:bldP spid="4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6" y="1"/>
            <a:ext cx="8061021" cy="1524440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 từ còn thiếu vào chỗ trống để được câu phù hợp:</a:t>
            </a:r>
            <a:endParaRPr lang="en-US" sz="2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vi-VN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 tuân thủ các quy định về ...(1)..; nhớ quy định về..(2). an toàn hoặc dùng quy tắc “....(3)...” tính nhanh khoảng cách an toàn khi </a:t>
            </a:r>
            <a:endParaRPr lang="en-US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 gia giao thông.</a:t>
            </a:r>
            <a:endParaRPr lang="en-US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11467" y="1641052"/>
            <a:ext cx="5339535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3 giây, (2) khoảng cách, (3) tốc độ</a:t>
            </a:r>
            <a:r>
              <a:rPr lang="vi-VN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11467" y="2251552"/>
            <a:ext cx="5339535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(1) khoảng cách, (2) tốc độ, (3) 3 giây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3" name="Rectangle 42"/>
          <p:cNvSpPr/>
          <p:nvPr/>
        </p:nvSpPr>
        <p:spPr>
          <a:xfrm>
            <a:off x="820171" y="2877098"/>
            <a:ext cx="5330831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 sz="21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vi-VN" sz="21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(1) tốc độ, (2) khoảng cách, (3) 3 giây</a:t>
            </a:r>
            <a:r>
              <a:rPr lang="vi-VN" sz="2100" dirty="0">
                <a:solidFill>
                  <a:sysClr val="windowText" lastClr="000000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en-US" sz="2100" dirty="0">
              <a:solidFill>
                <a:sysClr val="windowText" lastClr="000000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vi-VN" sz="2100" dirty="0">
                <a:solidFill>
                  <a:sysClr val="windowText" lastClr="000000"/>
                </a:solidFill>
                <a:latin typeface="+mj-lt"/>
              </a:rPr>
              <a:t> </a:t>
            </a:r>
            <a:endParaRPr lang="vi-VN" sz="2400" dirty="0">
              <a:solidFill>
                <a:sysClr val="windowText" lastClr="00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20171" y="3502645"/>
            <a:ext cx="5330831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(1) 3 giây, (2) khoảng cách, (3) tốc độ</a:t>
            </a:r>
            <a:r>
              <a:rPr lang="vi-VN" sz="2100" dirty="0">
                <a:solidFill>
                  <a:schemeClr val="tx1"/>
                </a:solidFill>
                <a:latin typeface="+mj-lt"/>
              </a:rPr>
              <a:t>. </a:t>
            </a:r>
            <a:endParaRPr lang="en-US" sz="21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11" y="1677937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847" y="2936036"/>
            <a:ext cx="603402" cy="4827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92" y="3545675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135" y="2335775"/>
            <a:ext cx="549444" cy="482845"/>
          </a:xfrm>
          <a:prstGeom prst="rect">
            <a:avLst/>
          </a:prstGeom>
        </p:spPr>
      </p:pic>
      <p:sp>
        <p:nvSpPr>
          <p:cNvPr id="18" name="Cloud 17">
            <a:hlinkClick r:id="rId13" action="ppaction://hlinksldjump"/>
          </p:cNvPr>
          <p:cNvSpPr/>
          <p:nvPr/>
        </p:nvSpPr>
        <p:spPr>
          <a:xfrm>
            <a:off x="715706" y="4272723"/>
            <a:ext cx="1347009" cy="689914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QUAY VỀ</a:t>
            </a:r>
            <a:endParaRPr lang="vi-V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71484" y="4891368"/>
            <a:ext cx="1295196" cy="30008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78799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DF7D5-B0E1-B884-DD61-C82CBCB01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EC082-21CB-C375-C5D1-5290174A0D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van de giao thong">
            <a:hlinkClick r:id="" action="ppaction://media"/>
            <a:extLst>
              <a:ext uri="{FF2B5EF4-FFF2-40B4-BE49-F238E27FC236}">
                <a16:creationId xmlns:a16="http://schemas.microsoft.com/office/drawing/2014/main" id="{2183E423-3D8E-D7D4-C68C-3890D7B7588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352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35092"/>
            <a:ext cx="920816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46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4B89A-0E99-A453-8C63-F065AAE25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447" y="470498"/>
            <a:ext cx="6843932" cy="948000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01A316-FCD4-2D36-BC6D-2364C9C7413B}"/>
              </a:ext>
            </a:extLst>
          </p:cNvPr>
          <p:cNvSpPr txBox="1">
            <a:spLocks/>
          </p:cNvSpPr>
          <p:nvPr/>
        </p:nvSpPr>
        <p:spPr>
          <a:xfrm>
            <a:off x="401075" y="1418498"/>
            <a:ext cx="8090646" cy="9480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342900" rtl="0" eaLnBrk="1" latinLnBrk="0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 sz="7000" kern="120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  <a:lvl2pPr lvl="1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2pPr>
            <a:lvl3pPr lvl="2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3pPr>
            <a:lvl4pPr lvl="3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4pPr>
            <a:lvl5pPr lvl="4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5pPr>
            <a:lvl6pPr lvl="5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6pPr>
            <a:lvl7pPr lvl="6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7pPr>
            <a:lvl8pPr lvl="7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8pPr>
            <a:lvl9pPr lvl="8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85211F-EA68-D4C1-9A25-478BEA619FAA}"/>
              </a:ext>
            </a:extLst>
          </p:cNvPr>
          <p:cNvSpPr txBox="1">
            <a:spLocks/>
          </p:cNvSpPr>
          <p:nvPr/>
        </p:nvSpPr>
        <p:spPr>
          <a:xfrm>
            <a:off x="298149" y="2584451"/>
            <a:ext cx="7921833" cy="9480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342900" rtl="0" eaLnBrk="1" latinLnBrk="0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 sz="7000" kern="120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  <a:lvl2pPr lvl="1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2pPr>
            <a:lvl3pPr lvl="2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3pPr>
            <a:lvl4pPr lvl="3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4pPr>
            <a:lvl5pPr lvl="4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5pPr>
            <a:lvl6pPr lvl="5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6pPr>
            <a:lvl7pPr lvl="6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7pPr>
            <a:lvl8pPr lvl="7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8pPr>
            <a:lvl9pPr lvl="8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tiễn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58F44E1-C501-7317-2516-326A22B65DAC}"/>
              </a:ext>
            </a:extLst>
          </p:cNvPr>
          <p:cNvSpPr txBox="1">
            <a:spLocks/>
          </p:cNvSpPr>
          <p:nvPr/>
        </p:nvSpPr>
        <p:spPr>
          <a:xfrm>
            <a:off x="576921" y="3725002"/>
            <a:ext cx="8090646" cy="9480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342900" rtl="0" eaLnBrk="1" latinLnBrk="0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 sz="7000" kern="120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  <a:lvl2pPr lvl="1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2pPr>
            <a:lvl3pPr lvl="2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3pPr>
            <a:lvl4pPr lvl="3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4pPr>
            <a:lvl5pPr lvl="4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5pPr>
            <a:lvl6pPr lvl="5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6pPr>
            <a:lvl7pPr lvl="6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7pPr>
            <a:lvl8pPr lvl="7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8pPr>
            <a:lvl9pPr lvl="8" rtl="0" eaLnBrk="1" hangingPunct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000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219;p41">
            <a:extLst>
              <a:ext uri="{FF2B5EF4-FFF2-40B4-BE49-F238E27FC236}">
                <a16:creationId xmlns:a16="http://schemas.microsoft.com/office/drawing/2014/main" id="{344971A5-7A41-97DD-4C8E-AE5215260CAB}"/>
              </a:ext>
            </a:extLst>
          </p:cNvPr>
          <p:cNvSpPr txBox="1">
            <a:spLocks/>
          </p:cNvSpPr>
          <p:nvPr/>
        </p:nvSpPr>
        <p:spPr>
          <a:xfrm rot="302">
            <a:off x="915499" y="910707"/>
            <a:ext cx="7938148" cy="180810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lvl="0" algn="ctr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0" kern="120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pPr>
              <a:lnSpc>
                <a:spcPct val="130000"/>
              </a:lnSpc>
              <a:buClr>
                <a:schemeClr val="dk1"/>
              </a:buClr>
              <a:buSzPts val="1100"/>
            </a:pPr>
            <a:br>
              <a:rPr lang="vi-VN" sz="2800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46</a:t>
            </a:r>
          </a:p>
          <a:p>
            <a:pPr>
              <a:lnSpc>
                <a:spcPct val="130000"/>
              </a:lnSpc>
              <a:buClr>
                <a:schemeClr val="dk1"/>
              </a:buClr>
              <a:buSzPts val="1100"/>
            </a:pP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CHỦ ĐỀ 4 (</a:t>
            </a:r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vi-VN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</a:br>
            <a:endParaRPr lang="vi-VN" sz="28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F6B3BF-F073-A137-F85E-17E4DE281B52}"/>
              </a:ext>
            </a:extLst>
          </p:cNvPr>
          <p:cNvSpPr txBox="1"/>
          <p:nvPr/>
        </p:nvSpPr>
        <p:spPr>
          <a:xfrm>
            <a:off x="3584472" y="2655232"/>
            <a:ext cx="4644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Giáo viên : Trịnh Thị Thanh Mai</a:t>
            </a:r>
          </a:p>
          <a:p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Lớp dạy   : 7C5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5268" y="4077954"/>
            <a:ext cx="1311442" cy="6632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48" y="2296928"/>
            <a:ext cx="1547603" cy="15476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318" y="3975601"/>
            <a:ext cx="1045470" cy="11019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5448" y="335396"/>
            <a:ext cx="1125398" cy="11114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319" y="3449017"/>
            <a:ext cx="832585" cy="162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20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0FC89-1F08-CE6C-93F2-AEEA13023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340" y="387600"/>
            <a:ext cx="7854258" cy="57270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 VỤ</a:t>
            </a:r>
            <a:b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b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28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247CF1C-695A-1DBD-1C32-535DC44508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14" y="2656117"/>
            <a:ext cx="6010964" cy="99300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4000"/>
              </a:lnSpc>
            </a:pP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Plickers.</a:t>
            </a:r>
            <a:endParaRPr lang="en-US" sz="2800" b="1" dirty="0">
              <a:solidFill>
                <a:srgbClr val="0000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4000"/>
              </a:lnSpc>
            </a:pP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 sinh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vi-VN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tương ứng, 4 cạnh của thẻ có mã là 4 đáp án A, B, C, D. </a:t>
            </a:r>
            <a:endParaRPr lang="en-US" sz="2800" dirty="0">
              <a:solidFill>
                <a:srgbClr val="0000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4000"/>
              </a:lnSpc>
            </a:pP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 sinh đọc câu hỏi trên màn hình và chọn đáp án nào thì giơ cạnh có chữ đó lên </a:t>
            </a:r>
            <a:r>
              <a:rPr lang="en-US" sz="2800" dirty="0" err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14000"/>
              </a:lnSpc>
              <a:buFontTx/>
              <a:buChar char="-"/>
            </a:pP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 descr="the Plickers">
            <a:extLst>
              <a:ext uri="{FF2B5EF4-FFF2-40B4-BE49-F238E27FC236}">
                <a16:creationId xmlns:a16="http://schemas.microsoft.com/office/drawing/2014/main" id="{2FB4B00B-C758-5D65-C1AF-15EA3B8FD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014" y="2571750"/>
            <a:ext cx="2493895" cy="2379198"/>
          </a:xfrm>
          <a:prstGeom prst="rect">
            <a:avLst/>
          </a:prstGeom>
          <a:noFill/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BB5D9BC-4DF6-9726-7FF4-F49538359357}"/>
              </a:ext>
            </a:extLst>
          </p:cNvPr>
          <p:cNvSpPr/>
          <p:nvPr/>
        </p:nvSpPr>
        <p:spPr>
          <a:xfrm>
            <a:off x="1423607" y="192552"/>
            <a:ext cx="6296785" cy="701599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wo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8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CÁ NHÂN</a:t>
            </a:r>
          </a:p>
        </p:txBody>
      </p:sp>
    </p:spTree>
    <p:extLst>
      <p:ext uri="{BB962C8B-B14F-4D97-AF65-F5344CB8AC3E}">
        <p14:creationId xmlns:p14="http://schemas.microsoft.com/office/powerpoint/2010/main" val="20569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A6E2B5F-6F1D-C7F2-1E5A-B568212F5260}"/>
              </a:ext>
            </a:extLst>
          </p:cNvPr>
          <p:cNvSpPr/>
          <p:nvPr/>
        </p:nvSpPr>
        <p:spPr>
          <a:xfrm>
            <a:off x="1597795" y="389545"/>
            <a:ext cx="6296785" cy="701599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wo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8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9A3040-D839-E2A9-9933-9D6941C34D89}"/>
              </a:ext>
            </a:extLst>
          </p:cNvPr>
          <p:cNvSpPr txBox="1"/>
          <p:nvPr/>
        </p:nvSpPr>
        <p:spPr>
          <a:xfrm>
            <a:off x="0" y="1556058"/>
            <a:ext cx="5455920" cy="268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892" indent="-342892" algn="just">
              <a:lnSpc>
                <a:spcPct val="114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tabLst>
                <a:tab pos="457189" algn="l"/>
              </a:tabLst>
            </a:pP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892" indent="-342892" algn="just">
              <a:lnSpc>
                <a:spcPct val="114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tabLst>
                <a:tab pos="457189" algn="l"/>
              </a:tabLst>
            </a:pP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nhanh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mang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4000"/>
              </a:lnSpc>
              <a:buClr>
                <a:srgbClr val="FF0000"/>
              </a:buClr>
              <a:tabLst>
                <a:tab pos="457189" algn="l"/>
              </a:tabLst>
            </a:pP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dán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892" indent="-342892" algn="just">
              <a:lnSpc>
                <a:spcPct val="114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tabLst>
                <a:tab pos="457189" algn="l"/>
              </a:tabLst>
            </a:pP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bổ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sung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sữa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chữa</a:t>
            </a:r>
            <a:endParaRPr lang="en-US" sz="2500" dirty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  <a:buClr>
                <a:srgbClr val="FF0000"/>
              </a:buClr>
              <a:tabLst>
                <a:tab pos="457189" algn="l"/>
              </a:tabLst>
            </a:pP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(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9BA43B-4A07-D1AA-41F3-6F0CB9DD8127}"/>
              </a:ext>
            </a:extLst>
          </p:cNvPr>
          <p:cNvSpPr/>
          <p:nvPr/>
        </p:nvSpPr>
        <p:spPr>
          <a:xfrm>
            <a:off x="50800" y="50800"/>
            <a:ext cx="9029700" cy="5029200"/>
          </a:xfrm>
          <a:prstGeom prst="rect">
            <a:avLst/>
          </a:prstGeom>
          <a:noFill/>
          <a:ln w="38100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5" name="Picture 4" descr="A diagram of a house and a building&#10;&#10;Description automatically generated">
            <a:extLst>
              <a:ext uri="{FF2B5EF4-FFF2-40B4-BE49-F238E27FC236}">
                <a16:creationId xmlns:a16="http://schemas.microsoft.com/office/drawing/2014/main" id="{561F5F1F-EFA4-F37B-8D6B-70A1E45EA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9161" y="1688076"/>
            <a:ext cx="3122043" cy="267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81972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3FCB716-46C5-4F2E-B441-34996AFC1B2F}">
  <we:reference id="wa104051163" version="1.2.0.3" store="en-US" storeType="OMEX"/>
  <we:alternateReferences>
    <we:reference id="WA104051163" version="1.2.0.3" store="WA10405116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7525</TotalTime>
  <Words>1427</Words>
  <Application>Microsoft Office PowerPoint</Application>
  <PresentationFormat>On-screen Show (16:9)</PresentationFormat>
  <Paragraphs>212</Paragraphs>
  <Slides>31</Slides>
  <Notes>1</Notes>
  <HiddenSlides>0</HiddenSlides>
  <MMClips>5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Wingdings 3</vt:lpstr>
      <vt:lpstr>Trebuchet MS</vt:lpstr>
      <vt:lpstr>Arial</vt:lpstr>
      <vt:lpstr>Mouse Memoirs</vt:lpstr>
      <vt:lpstr>Tahoma</vt:lpstr>
      <vt:lpstr>Wingdings</vt:lpstr>
      <vt:lpstr>Times New Roman</vt:lpstr>
      <vt:lpstr>Cambria Math</vt:lpstr>
      <vt:lpstr>Facet</vt:lpstr>
      <vt:lpstr>UBND QUẬN HẢI AN PHÒNG GD VÀ ĐT QUẬN HẢI AN </vt:lpstr>
      <vt:lpstr>PowerPoint Presentation</vt:lpstr>
      <vt:lpstr>PowerPoint Presentation</vt:lpstr>
      <vt:lpstr>PowerPoint Presentation</vt:lpstr>
      <vt:lpstr>Tiết 1: Ôn tập tốc độ của chuyển động.</vt:lpstr>
      <vt:lpstr>PowerPoint Presentation</vt:lpstr>
      <vt:lpstr>NHIỆM VỤ Đại diện nhóm trình bày  nội dung đã chuẩn bị ở nhà.   Tóm tắt ngắn gọn kiến thức đã học trong  chủ đề 4: Tốc độ </vt:lpstr>
      <vt:lpstr>PowerPoint Presentation</vt:lpstr>
      <vt:lpstr>PowerPoint Presentation</vt:lpstr>
      <vt:lpstr>II. Bài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HƯỚNG DẪN VỀ NHÀ</vt:lpstr>
      <vt:lpstr>PowerPoint Presentation</vt:lpstr>
      <vt:lpstr>VÒNG QUAY MAY MẮN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KHOA HỌC TỰ NHIÊN LỚP 7</dc:title>
  <dc:creator>Admin</dc:creator>
  <cp:lastModifiedBy>DELL</cp:lastModifiedBy>
  <cp:revision>381</cp:revision>
  <dcterms:modified xsi:type="dcterms:W3CDTF">2024-11-26T04:50:28Z</dcterms:modified>
</cp:coreProperties>
</file>