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1.wav" ContentType="audio/wav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7"/>
  </p:notesMasterIdLst>
  <p:sldIdLst>
    <p:sldId id="278" r:id="rId2"/>
    <p:sldId id="279" r:id="rId3"/>
    <p:sldId id="277" r:id="rId4"/>
    <p:sldId id="280" r:id="rId5"/>
    <p:sldId id="281" r:id="rId6"/>
    <p:sldId id="258" r:id="rId7"/>
    <p:sldId id="259" r:id="rId8"/>
    <p:sldId id="260" r:id="rId9"/>
    <p:sldId id="276" r:id="rId10"/>
    <p:sldId id="261" r:id="rId11"/>
    <p:sldId id="274" r:id="rId12"/>
    <p:sldId id="292" r:id="rId13"/>
    <p:sldId id="284" r:id="rId14"/>
    <p:sldId id="285" r:id="rId15"/>
    <p:sldId id="288" r:id="rId16"/>
    <p:sldId id="291" r:id="rId17"/>
    <p:sldId id="286" r:id="rId18"/>
    <p:sldId id="287" r:id="rId19"/>
    <p:sldId id="283" r:id="rId20"/>
    <p:sldId id="289" r:id="rId21"/>
    <p:sldId id="297" r:id="rId22"/>
    <p:sldId id="275" r:id="rId23"/>
    <p:sldId id="282" r:id="rId24"/>
    <p:sldId id="296" r:id="rId25"/>
    <p:sldId id="294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FF3300"/>
    <a:srgbClr val="E6E6E6"/>
    <a:srgbClr val="0EAAAE"/>
    <a:srgbClr val="F47A69"/>
    <a:srgbClr val="62C8CE"/>
    <a:srgbClr val="92DBF8"/>
    <a:srgbClr val="6ECFF6"/>
    <a:srgbClr val="FAC5BE"/>
    <a:srgbClr val="F8AC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5501" autoAdjust="0"/>
  </p:normalViewPr>
  <p:slideViewPr>
    <p:cSldViewPr snapToGrid="0" showGuides="1">
      <p:cViewPr varScale="1">
        <p:scale>
          <a:sx n="78" d="100"/>
          <a:sy n="78" d="100"/>
        </p:scale>
        <p:origin x="1531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9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89326-CA7F-4AC7-A28A-D38F40EC3D3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465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B526A92-8AAF-4BF0-85FE-B336BF0F8D2D}" type="datetimeFigureOut">
              <a:rPr lang="en-US" smtClean="0"/>
              <a:t>3/12/2024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slide" Target="slide21.xml"/><Relationship Id="rId5" Type="http://schemas.openxmlformats.org/officeDocument/2006/relationships/slide" Target="slide16.xml"/><Relationship Id="rId10" Type="http://schemas.openxmlformats.org/officeDocument/2006/relationships/slide" Target="slide20.xml"/><Relationship Id="rId4" Type="http://schemas.openxmlformats.org/officeDocument/2006/relationships/slide" Target="slide14.xml"/><Relationship Id="rId9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5" Type="http://schemas.openxmlformats.org/officeDocument/2006/relationships/slide" Target="slide10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600200" y="2365463"/>
            <a:ext cx="5943600" cy="144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7" tIns="45714" rIns="91427" bIns="45714">
            <a:spAutoFit/>
          </a:bodyPr>
          <a:lstStyle/>
          <a:p>
            <a:pPr algn="ctr"/>
            <a:r>
              <a:rPr lang="en-GB" sz="4400" b="1" dirty="0">
                <a:solidFill>
                  <a:srgbClr val="FF3300"/>
                </a:solidFill>
                <a:latin typeface="VNI Times" pitchFamily="2" charset="0"/>
              </a:rPr>
              <a:t>WELCOME TO OUR CLASS!!!</a:t>
            </a:r>
            <a:endParaRPr lang="en-US" sz="4400" b="1" dirty="0">
              <a:solidFill>
                <a:srgbClr val="FF3300"/>
              </a:solidFill>
              <a:latin typeface="VNI Times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4CB474-7DFA-9056-3FD9-B571332121D8}"/>
              </a:ext>
            </a:extLst>
          </p:cNvPr>
          <p:cNvSpPr txBox="1"/>
          <p:nvPr/>
        </p:nvSpPr>
        <p:spPr>
          <a:xfrm>
            <a:off x="530941" y="6177464"/>
            <a:ext cx="6017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Teacher: Quach </a:t>
            </a:r>
            <a:r>
              <a:rPr lang="en-US" sz="2800" dirty="0" err="1"/>
              <a:t>Thi</a:t>
            </a:r>
            <a:r>
              <a:rPr lang="en-US" sz="2800" dirty="0"/>
              <a:t> Huong Giang</a:t>
            </a:r>
          </a:p>
        </p:txBody>
      </p:sp>
    </p:spTree>
    <p:extLst>
      <p:ext uri="{BB962C8B-B14F-4D97-AF65-F5344CB8AC3E}">
        <p14:creationId xmlns:p14="http://schemas.microsoft.com/office/powerpoint/2010/main" val="52226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04779"/>
            <a:ext cx="587409" cy="621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07404" y="36921"/>
            <a:ext cx="7421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conversation again. Tick (</a:t>
            </a:r>
            <a:r>
              <a:rPr lang="en-US" sz="26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  <a:sym typeface="Wingdings 2" panose="05020102010507070707" pitchFamily="18" charset="2"/>
              </a:rPr>
              <a:t></a:t>
            </a:r>
            <a:r>
              <a:rPr lang="en-US" sz="26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 T (True) or F (False).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149353"/>
              </p:ext>
            </p:extLst>
          </p:nvPr>
        </p:nvGraphicFramePr>
        <p:xfrm>
          <a:off x="513698" y="1464598"/>
          <a:ext cx="8052954" cy="44115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2397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6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2304">
                <a:tc>
                  <a:txBody>
                    <a:bodyPr/>
                    <a:lstStyle/>
                    <a:p>
                      <a:pPr algn="ctr"/>
                      <a:endParaRPr lang="en-US" sz="4000" dirty="0">
                        <a:solidFill>
                          <a:srgbClr val="0070C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>
                          <a:solidFill>
                            <a:srgbClr val="0070C0"/>
                          </a:solidFill>
                        </a:rPr>
                        <a:t>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>
                          <a:solidFill>
                            <a:srgbClr val="0070C0"/>
                          </a:solidFill>
                        </a:rPr>
                        <a:t>F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304">
                <a:tc>
                  <a:txBody>
                    <a:bodyPr/>
                    <a:lstStyle/>
                    <a:p>
                      <a:r>
                        <a:rPr lang="en-US" sz="2400" b="1">
                          <a:solidFill>
                            <a:srgbClr val="0070C0"/>
                          </a:solidFill>
                        </a:rPr>
                        <a:t>1. </a:t>
                      </a:r>
                      <a:r>
                        <a:rPr lang="en-US" sz="2400"/>
                        <a:t>Phong’s house will be in the mountains.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304">
                <a:tc>
                  <a:txBody>
                    <a:bodyPr/>
                    <a:lstStyle/>
                    <a:p>
                      <a:r>
                        <a:rPr lang="en-US" sz="2400" b="1" kern="1200" dirty="0">
                          <a:solidFill>
                            <a:srgbClr val="0070C0"/>
                          </a:solidFill>
                        </a:rPr>
                        <a:t>2.</a:t>
                      </a:r>
                      <a:r>
                        <a:rPr lang="en-US" sz="2400" dirty="0"/>
                        <a:t> His house will be large.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304">
                <a:tc>
                  <a:txBody>
                    <a:bodyPr/>
                    <a:lstStyle/>
                    <a:p>
                      <a:r>
                        <a:rPr lang="en-US" sz="2400" b="1" kern="1200">
                          <a:solidFill>
                            <a:srgbClr val="0070C0"/>
                          </a:solidFill>
                        </a:rPr>
                        <a:t>3.</a:t>
                      </a:r>
                      <a:r>
                        <a:rPr lang="en-US" sz="2400"/>
                        <a:t> There’ll be a lot of rooms in his house.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304">
                <a:tc>
                  <a:txBody>
                    <a:bodyPr/>
                    <a:lstStyle/>
                    <a:p>
                      <a:r>
                        <a:rPr lang="en-US" sz="2400" b="1" kern="1200">
                          <a:solidFill>
                            <a:srgbClr val="0070C0"/>
                          </a:solidFill>
                        </a:rPr>
                        <a:t>4. </a:t>
                      </a:r>
                      <a:r>
                        <a:rPr lang="en-US" sz="2400"/>
                        <a:t>He might have a smart TV and five robots.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DC98BD5-D887-4605-B0BC-564D0204EA2D}"/>
              </a:ext>
            </a:extLst>
          </p:cNvPr>
          <p:cNvSpPr txBox="1"/>
          <p:nvPr/>
        </p:nvSpPr>
        <p:spPr>
          <a:xfrm>
            <a:off x="6928700" y="2437759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0DDEA2-42DA-4F75-A05D-FD97E05815B3}"/>
              </a:ext>
            </a:extLst>
          </p:cNvPr>
          <p:cNvSpPr txBox="1"/>
          <p:nvPr/>
        </p:nvSpPr>
        <p:spPr>
          <a:xfrm>
            <a:off x="6928699" y="3306918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A21453-C140-4ED9-A699-7FA8A7208760}"/>
              </a:ext>
            </a:extLst>
          </p:cNvPr>
          <p:cNvSpPr txBox="1"/>
          <p:nvPr/>
        </p:nvSpPr>
        <p:spPr>
          <a:xfrm>
            <a:off x="6928698" y="4176077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AE4D5-F20D-4421-87E2-465EADAD1C74}"/>
              </a:ext>
            </a:extLst>
          </p:cNvPr>
          <p:cNvSpPr txBox="1"/>
          <p:nvPr/>
        </p:nvSpPr>
        <p:spPr>
          <a:xfrm>
            <a:off x="7810751" y="5108082"/>
            <a:ext cx="5774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Action Button: Return 3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7E188B08-8C97-4122-964F-C91173E84EC5}"/>
              </a:ext>
            </a:extLst>
          </p:cNvPr>
          <p:cNvSpPr/>
          <p:nvPr/>
        </p:nvSpPr>
        <p:spPr>
          <a:xfrm>
            <a:off x="4267200" y="6326909"/>
            <a:ext cx="609600" cy="415636"/>
          </a:xfrm>
          <a:prstGeom prst="actionButtonReturn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35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14995" y="86618"/>
            <a:ext cx="823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the words to make a phrase about a place.</a:t>
            </a:r>
          </a:p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group has one extra word.</a:t>
            </a:r>
          </a:p>
        </p:txBody>
      </p:sp>
      <p:sp>
        <p:nvSpPr>
          <p:cNvPr id="4" name="Rectangle 3"/>
          <p:cNvSpPr/>
          <p:nvPr/>
        </p:nvSpPr>
        <p:spPr>
          <a:xfrm>
            <a:off x="2014538" y="1906490"/>
            <a:ext cx="4800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1. sea/ a/ by/ the</a:t>
            </a:r>
          </a:p>
          <a:p>
            <a:r>
              <a:rPr lang="en-US" sz="2000" dirty="0"/>
              <a:t>...........................................</a:t>
            </a:r>
          </a:p>
          <a:p>
            <a:r>
              <a:rPr lang="en-US" sz="2000" dirty="0"/>
              <a:t>2. on/ in/  the / city</a:t>
            </a:r>
          </a:p>
          <a:p>
            <a:r>
              <a:rPr lang="en-US" sz="2000" dirty="0"/>
              <a:t>............................................</a:t>
            </a:r>
          </a:p>
          <a:p>
            <a:r>
              <a:rPr lang="en-US" sz="2000" dirty="0"/>
              <a:t>3. the / in/ at / town</a:t>
            </a:r>
          </a:p>
          <a:p>
            <a:r>
              <a:rPr lang="en-US" sz="2000" dirty="0"/>
              <a:t>..........................................</a:t>
            </a:r>
          </a:p>
          <a:p>
            <a:r>
              <a:rPr lang="en-US" sz="2000" dirty="0"/>
              <a:t>4 the/ on/ in/ mountains</a:t>
            </a:r>
          </a:p>
          <a:p>
            <a:r>
              <a:rPr lang="en-US" sz="2000" dirty="0"/>
              <a:t>...........................................</a:t>
            </a:r>
          </a:p>
          <a:p>
            <a:r>
              <a:rPr lang="en-US" sz="2000" dirty="0"/>
              <a:t>5. countryside / a/ the / in</a:t>
            </a:r>
          </a:p>
          <a:p>
            <a:r>
              <a:rPr lang="en-US" sz="2000" dirty="0"/>
              <a:t>.............................................</a:t>
            </a:r>
          </a:p>
          <a:p>
            <a:r>
              <a:rPr lang="en-US" sz="2000" dirty="0"/>
              <a:t>6. Moon / in / the / on</a:t>
            </a:r>
          </a:p>
          <a:p>
            <a:r>
              <a:rPr lang="en-US" sz="2000" dirty="0"/>
              <a:t>............................................</a:t>
            </a:r>
          </a:p>
          <a:p>
            <a:r>
              <a:rPr lang="en-US" sz="2000" dirty="0"/>
              <a:t>7. in / at/ the / sky</a:t>
            </a:r>
          </a:p>
          <a:p>
            <a:r>
              <a:rPr lang="en-US" sz="2000" dirty="0"/>
              <a:t>...........................................</a:t>
            </a:r>
          </a:p>
        </p:txBody>
      </p:sp>
      <p:sp>
        <p:nvSpPr>
          <p:cNvPr id="5" name="Rectangle 4"/>
          <p:cNvSpPr/>
          <p:nvPr/>
        </p:nvSpPr>
        <p:spPr>
          <a:xfrm>
            <a:off x="1600200" y="93735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Example:      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ocean / in / on / the</a:t>
            </a:r>
          </a:p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=&gt; 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the 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ocean</a:t>
            </a:r>
          </a:p>
        </p:txBody>
      </p:sp>
    </p:spTree>
    <p:extLst>
      <p:ext uri="{BB962C8B-B14F-4D97-AF65-F5344CB8AC3E}">
        <p14:creationId xmlns:p14="http://schemas.microsoft.com/office/powerpoint/2010/main" val="161861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106471" cy="4525963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525000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72487" y="442912"/>
            <a:ext cx="6218554" cy="1337956"/>
          </a:xfrm>
          <a:prstGeom prst="rect">
            <a:avLst/>
          </a:prstGeom>
          <a:noFill/>
        </p:spPr>
        <p:txBody>
          <a:bodyPr wrap="square" lIns="91427" tIns="45714" rIns="91427" bIns="45714" rtlCol="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LUCKY NUMBER!</a:t>
            </a:r>
          </a:p>
        </p:txBody>
      </p:sp>
      <p:sp>
        <p:nvSpPr>
          <p:cNvPr id="6" name="Oval 5">
            <a:hlinkClick r:id="rId3" action="ppaction://hlinksldjump"/>
          </p:cNvPr>
          <p:cNvSpPr/>
          <p:nvPr/>
        </p:nvSpPr>
        <p:spPr>
          <a:xfrm>
            <a:off x="395536" y="2060849"/>
            <a:ext cx="1560474" cy="1440160"/>
          </a:xfrm>
          <a:prstGeom prst="ellipse">
            <a:avLst/>
          </a:prstGeom>
          <a:solidFill>
            <a:srgbClr val="00808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400" b="1" dirty="0"/>
              <a:t>1</a:t>
            </a:r>
          </a:p>
        </p:txBody>
      </p:sp>
      <p:sp>
        <p:nvSpPr>
          <p:cNvPr id="7" name="Oval 6">
            <a:hlinkClick r:id="rId4" action="ppaction://hlinksldjump"/>
          </p:cNvPr>
          <p:cNvSpPr/>
          <p:nvPr/>
        </p:nvSpPr>
        <p:spPr>
          <a:xfrm>
            <a:off x="2555776" y="2050863"/>
            <a:ext cx="1560474" cy="1440160"/>
          </a:xfrm>
          <a:prstGeom prst="ellipse">
            <a:avLst/>
          </a:prstGeom>
          <a:solidFill>
            <a:srgbClr val="87D5D9"/>
          </a:solidFill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400" b="1" dirty="0"/>
              <a:t>2</a:t>
            </a:r>
          </a:p>
        </p:txBody>
      </p:sp>
      <p:sp>
        <p:nvSpPr>
          <p:cNvPr id="8" name="Oval 7">
            <a:hlinkClick r:id="rId5" action="ppaction://hlinksldjump"/>
          </p:cNvPr>
          <p:cNvSpPr/>
          <p:nvPr/>
        </p:nvSpPr>
        <p:spPr>
          <a:xfrm>
            <a:off x="4762501" y="2060849"/>
            <a:ext cx="1560474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400" b="1" dirty="0"/>
              <a:t>3</a:t>
            </a:r>
          </a:p>
        </p:txBody>
      </p:sp>
      <p:sp>
        <p:nvSpPr>
          <p:cNvPr id="9" name="Oval 8">
            <a:hlinkClick r:id="rId6" action="ppaction://hlinksldjump"/>
          </p:cNvPr>
          <p:cNvSpPr/>
          <p:nvPr/>
        </p:nvSpPr>
        <p:spPr>
          <a:xfrm>
            <a:off x="6850908" y="2060849"/>
            <a:ext cx="1560474" cy="1440160"/>
          </a:xfrm>
          <a:prstGeom prst="ellipse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400" b="1" dirty="0"/>
              <a:t>4</a:t>
            </a:r>
          </a:p>
        </p:txBody>
      </p:sp>
      <p:sp>
        <p:nvSpPr>
          <p:cNvPr id="10" name="Oval 9">
            <a:hlinkClick r:id="rId7" action="ppaction://hlinksldjump"/>
          </p:cNvPr>
          <p:cNvSpPr/>
          <p:nvPr/>
        </p:nvSpPr>
        <p:spPr>
          <a:xfrm>
            <a:off x="457111" y="3889079"/>
            <a:ext cx="1560474" cy="1440160"/>
          </a:xfrm>
          <a:prstGeom prst="ellips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400" b="1" dirty="0"/>
              <a:t>5</a:t>
            </a:r>
          </a:p>
        </p:txBody>
      </p:sp>
      <p:sp>
        <p:nvSpPr>
          <p:cNvPr id="11" name="Oval 10">
            <a:hlinkClick r:id="rId8" action="ppaction://hlinksldjump"/>
          </p:cNvPr>
          <p:cNvSpPr/>
          <p:nvPr/>
        </p:nvSpPr>
        <p:spPr>
          <a:xfrm>
            <a:off x="2617351" y="3889079"/>
            <a:ext cx="1560474" cy="1440160"/>
          </a:xfrm>
          <a:prstGeom prst="ellips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400" b="1" dirty="0"/>
              <a:t>6</a:t>
            </a:r>
          </a:p>
        </p:txBody>
      </p:sp>
      <p:sp>
        <p:nvSpPr>
          <p:cNvPr id="12" name="Oval 11">
            <a:hlinkClick r:id="rId9" action="ppaction://hlinksldjump"/>
          </p:cNvPr>
          <p:cNvSpPr/>
          <p:nvPr/>
        </p:nvSpPr>
        <p:spPr>
          <a:xfrm>
            <a:off x="4762501" y="4003379"/>
            <a:ext cx="1560474" cy="1440160"/>
          </a:xfrm>
          <a:prstGeom prst="ellipse">
            <a:avLst/>
          </a:prstGeom>
          <a:solidFill>
            <a:srgbClr val="F47A69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US" sz="4400" b="1" dirty="0"/>
              <a:t>7</a:t>
            </a:r>
          </a:p>
        </p:txBody>
      </p:sp>
      <p:sp>
        <p:nvSpPr>
          <p:cNvPr id="13" name="Oval 12">
            <a:hlinkClick r:id="rId10" action="ppaction://hlinksldjump"/>
          </p:cNvPr>
          <p:cNvSpPr/>
          <p:nvPr/>
        </p:nvSpPr>
        <p:spPr>
          <a:xfrm>
            <a:off x="6700839" y="3940525"/>
            <a:ext cx="1560474" cy="1440160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r>
              <a:rPr lang="en-GB" sz="4400" b="1" dirty="0"/>
              <a:t>8</a:t>
            </a:r>
            <a:endParaRPr lang="en-US" sz="4400" b="1" dirty="0"/>
          </a:p>
        </p:txBody>
      </p:sp>
      <p:sp>
        <p:nvSpPr>
          <p:cNvPr id="14" name="Right Arrow 13">
            <a:hlinkClick r:id="rId11" action="ppaction://hlinksldjump"/>
          </p:cNvPr>
          <p:cNvSpPr/>
          <p:nvPr/>
        </p:nvSpPr>
        <p:spPr>
          <a:xfrm>
            <a:off x="1195310" y="6286498"/>
            <a:ext cx="685800" cy="442913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8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14995" y="86618"/>
            <a:ext cx="823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the words to make a phrase about a place.</a:t>
            </a:r>
          </a:p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group has one extra word.</a:t>
            </a:r>
          </a:p>
        </p:txBody>
      </p:sp>
      <p:sp>
        <p:nvSpPr>
          <p:cNvPr id="2" name="Rectangle 1"/>
          <p:cNvSpPr/>
          <p:nvPr/>
        </p:nvSpPr>
        <p:spPr>
          <a:xfrm>
            <a:off x="1300161" y="1148438"/>
            <a:ext cx="58150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/>
              <a:t>1. sea/ a/ by/ the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...........................................</a:t>
            </a:r>
          </a:p>
        </p:txBody>
      </p:sp>
      <p:sp>
        <p:nvSpPr>
          <p:cNvPr id="3" name="Rectangle 2"/>
          <p:cNvSpPr/>
          <p:nvPr/>
        </p:nvSpPr>
        <p:spPr>
          <a:xfrm>
            <a:off x="1395948" y="1696931"/>
            <a:ext cx="254589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rgbClr val="FF3300"/>
                </a:solidFill>
                <a:sym typeface="Wingdings" pitchFamily="2" charset="2"/>
              </a:rPr>
              <a:t> by</a:t>
            </a:r>
            <a:r>
              <a:rPr lang="en-US" sz="2800" b="1" dirty="0">
                <a:solidFill>
                  <a:srgbClr val="FF3300"/>
                </a:solidFill>
              </a:rPr>
              <a:t> the sea </a:t>
            </a:r>
          </a:p>
        </p:txBody>
      </p:sp>
      <p:sp>
        <p:nvSpPr>
          <p:cNvPr id="4" name="5-Point Star 3">
            <a:hlinkClick r:id="rId3" action="ppaction://hlinksldjump"/>
          </p:cNvPr>
          <p:cNvSpPr/>
          <p:nvPr/>
        </p:nvSpPr>
        <p:spPr>
          <a:xfrm>
            <a:off x="8301045" y="6043608"/>
            <a:ext cx="685800" cy="700087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7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14995" y="86618"/>
            <a:ext cx="823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the words to make a phrase about a place.</a:t>
            </a:r>
          </a:p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group has one extra word.</a:t>
            </a:r>
          </a:p>
        </p:txBody>
      </p:sp>
      <p:sp>
        <p:nvSpPr>
          <p:cNvPr id="2" name="Rectangle 1"/>
          <p:cNvSpPr/>
          <p:nvPr/>
        </p:nvSpPr>
        <p:spPr>
          <a:xfrm>
            <a:off x="971550" y="1134150"/>
            <a:ext cx="6700838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/>
              <a:t>2. on/ in/  the / city</a:t>
            </a:r>
          </a:p>
          <a:p>
            <a:pPr>
              <a:lnSpc>
                <a:spcPct val="150000"/>
              </a:lnSpc>
            </a:pPr>
            <a:r>
              <a:rPr lang="en-GB" sz="2800" b="1" dirty="0"/>
              <a:t>............................................</a:t>
            </a:r>
            <a:endParaRPr lang="en-US" sz="2800" b="1" dirty="0"/>
          </a:p>
        </p:txBody>
      </p:sp>
      <p:sp>
        <p:nvSpPr>
          <p:cNvPr id="3" name="Rectangle 2"/>
          <p:cNvSpPr/>
          <p:nvPr/>
        </p:nvSpPr>
        <p:spPr>
          <a:xfrm>
            <a:off x="1260060" y="1887021"/>
            <a:ext cx="253466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FF3300"/>
                </a:solidFill>
              </a:rPr>
              <a:t>  </a:t>
            </a:r>
            <a:r>
              <a:rPr lang="en-US" sz="2600" b="1" dirty="0">
                <a:solidFill>
                  <a:srgbClr val="FF3300"/>
                </a:solidFill>
                <a:sym typeface="Wingdings" pitchFamily="2" charset="2"/>
              </a:rPr>
              <a:t> </a:t>
            </a:r>
            <a:r>
              <a:rPr lang="en-US" sz="2600" b="1" dirty="0">
                <a:solidFill>
                  <a:srgbClr val="FF3300"/>
                </a:solidFill>
              </a:rPr>
              <a:t>in the city </a:t>
            </a:r>
          </a:p>
        </p:txBody>
      </p:sp>
      <p:sp>
        <p:nvSpPr>
          <p:cNvPr id="6" name="5-Point Star 5">
            <a:hlinkClick r:id="rId3" action="ppaction://hlinksldjump"/>
          </p:cNvPr>
          <p:cNvSpPr/>
          <p:nvPr/>
        </p:nvSpPr>
        <p:spPr>
          <a:xfrm>
            <a:off x="8301045" y="6043608"/>
            <a:ext cx="685800" cy="700087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7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14995" y="86618"/>
            <a:ext cx="823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the words to make a phrase about a place.</a:t>
            </a:r>
          </a:p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group has one extra word.</a:t>
            </a:r>
          </a:p>
        </p:txBody>
      </p:sp>
      <p:sp>
        <p:nvSpPr>
          <p:cNvPr id="2" name="Rectangle 1"/>
          <p:cNvSpPr/>
          <p:nvPr/>
        </p:nvSpPr>
        <p:spPr>
          <a:xfrm>
            <a:off x="814995" y="1205595"/>
            <a:ext cx="5857268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/>
              <a:t>3. the / in/ at / town</a:t>
            </a:r>
          </a:p>
          <a:p>
            <a:pPr>
              <a:lnSpc>
                <a:spcPct val="150000"/>
              </a:lnSpc>
            </a:pPr>
            <a:r>
              <a:rPr lang="en-GB" sz="2800" b="1" dirty="0"/>
              <a:t>..........................................</a:t>
            </a:r>
          </a:p>
        </p:txBody>
      </p:sp>
      <p:sp>
        <p:nvSpPr>
          <p:cNvPr id="3" name="Rectangle 2"/>
          <p:cNvSpPr/>
          <p:nvPr/>
        </p:nvSpPr>
        <p:spPr>
          <a:xfrm>
            <a:off x="1122864" y="1972746"/>
            <a:ext cx="254909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FF3300"/>
                </a:solidFill>
                <a:sym typeface="Wingdings" pitchFamily="2" charset="2"/>
              </a:rPr>
              <a:t></a:t>
            </a:r>
            <a:r>
              <a:rPr lang="en-US" sz="2600" b="1" dirty="0">
                <a:solidFill>
                  <a:srgbClr val="FF3300"/>
                </a:solidFill>
              </a:rPr>
              <a:t> in the town </a:t>
            </a:r>
          </a:p>
        </p:txBody>
      </p:sp>
      <p:sp>
        <p:nvSpPr>
          <p:cNvPr id="6" name="5-Point Star 5">
            <a:hlinkClick r:id="rId3" action="ppaction://hlinksldjump"/>
          </p:cNvPr>
          <p:cNvSpPr/>
          <p:nvPr/>
        </p:nvSpPr>
        <p:spPr>
          <a:xfrm>
            <a:off x="8301045" y="6043608"/>
            <a:ext cx="685800" cy="700087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7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110" y="2276873"/>
            <a:ext cx="4591813" cy="396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626926"/>
            <a:ext cx="6768752" cy="1433923"/>
          </a:xfrm>
          <a:prstGeom prst="rect">
            <a:avLst/>
          </a:prstGeom>
          <a:noFill/>
        </p:spPr>
        <p:txBody>
          <a:bodyPr wrap="square" lIns="91427" tIns="45714" rIns="91427" bIns="45714" rtlCol="0">
            <a:prstTxWarp prst="textWave1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6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LUCKY NUMBER!</a:t>
            </a:r>
          </a:p>
        </p:txBody>
      </p:sp>
      <p:sp>
        <p:nvSpPr>
          <p:cNvPr id="5" name="5-Point Star 4">
            <a:hlinkClick r:id="rId4" action="ppaction://hlinksldjump"/>
          </p:cNvPr>
          <p:cNvSpPr/>
          <p:nvPr/>
        </p:nvSpPr>
        <p:spPr>
          <a:xfrm>
            <a:off x="8301045" y="6043608"/>
            <a:ext cx="685800" cy="700087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1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14995" y="86618"/>
            <a:ext cx="823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the words to make a phrase about a place.</a:t>
            </a:r>
          </a:p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group has one extra word.</a:t>
            </a:r>
          </a:p>
        </p:txBody>
      </p:sp>
      <p:sp>
        <p:nvSpPr>
          <p:cNvPr id="2" name="Rectangle 1"/>
          <p:cNvSpPr/>
          <p:nvPr/>
        </p:nvSpPr>
        <p:spPr>
          <a:xfrm>
            <a:off x="671513" y="1105580"/>
            <a:ext cx="6515100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/>
              <a:t>4 the/ on/ in/ mountains</a:t>
            </a:r>
          </a:p>
          <a:p>
            <a:pPr>
              <a:lnSpc>
                <a:spcPct val="150000"/>
              </a:lnSpc>
            </a:pPr>
            <a:r>
              <a:rPr lang="en-GB" sz="2800" b="1" dirty="0"/>
              <a:t>...........................................</a:t>
            </a:r>
          </a:p>
        </p:txBody>
      </p:sp>
      <p:sp>
        <p:nvSpPr>
          <p:cNvPr id="3" name="Rectangle 2"/>
          <p:cNvSpPr/>
          <p:nvPr/>
        </p:nvSpPr>
        <p:spPr>
          <a:xfrm>
            <a:off x="891305" y="1829869"/>
            <a:ext cx="336181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FF3300"/>
                </a:solidFill>
                <a:sym typeface="Wingdings" pitchFamily="2" charset="2"/>
              </a:rPr>
              <a:t> </a:t>
            </a:r>
            <a:r>
              <a:rPr lang="en-US" sz="2600" b="1" dirty="0">
                <a:solidFill>
                  <a:srgbClr val="FF3300"/>
                </a:solidFill>
              </a:rPr>
              <a:t>in the mountains</a:t>
            </a:r>
          </a:p>
        </p:txBody>
      </p:sp>
      <p:sp>
        <p:nvSpPr>
          <p:cNvPr id="6" name="5-Point Star 5">
            <a:hlinkClick r:id="rId3" action="ppaction://hlinksldjump"/>
          </p:cNvPr>
          <p:cNvSpPr/>
          <p:nvPr/>
        </p:nvSpPr>
        <p:spPr>
          <a:xfrm>
            <a:off x="8301045" y="6043608"/>
            <a:ext cx="685800" cy="700087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7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814995" y="86618"/>
            <a:ext cx="823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the words to make a phrase about a place.</a:t>
            </a:r>
          </a:p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group has one extra word.</a:t>
            </a:r>
          </a:p>
        </p:txBody>
      </p:sp>
      <p:sp>
        <p:nvSpPr>
          <p:cNvPr id="2" name="Rectangle 1"/>
          <p:cNvSpPr/>
          <p:nvPr/>
        </p:nvSpPr>
        <p:spPr>
          <a:xfrm>
            <a:off x="814994" y="1319897"/>
            <a:ext cx="5985855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/>
              <a:t>5. countryside / a/ the / in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.............................................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4718" y="2044181"/>
            <a:ext cx="353814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FF3300"/>
                </a:solidFill>
                <a:sym typeface="Wingdings" pitchFamily="2" charset="2"/>
              </a:rPr>
              <a:t></a:t>
            </a:r>
            <a:r>
              <a:rPr lang="en-US" sz="2600" b="1" dirty="0">
                <a:solidFill>
                  <a:srgbClr val="FF3300"/>
                </a:solidFill>
              </a:rPr>
              <a:t>in the countryside </a:t>
            </a:r>
          </a:p>
        </p:txBody>
      </p:sp>
      <p:sp>
        <p:nvSpPr>
          <p:cNvPr id="6" name="5-Point Star 5">
            <a:hlinkClick r:id="rId3" action="ppaction://hlinksldjump"/>
          </p:cNvPr>
          <p:cNvSpPr/>
          <p:nvPr/>
        </p:nvSpPr>
        <p:spPr>
          <a:xfrm>
            <a:off x="8301045" y="6043608"/>
            <a:ext cx="685800" cy="700087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7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814995" y="86618"/>
            <a:ext cx="823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the words to make a phrase about a place.</a:t>
            </a:r>
          </a:p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group has one extra word.</a:t>
            </a:r>
          </a:p>
        </p:txBody>
      </p:sp>
      <p:sp>
        <p:nvSpPr>
          <p:cNvPr id="6" name="Rectangle 5"/>
          <p:cNvSpPr/>
          <p:nvPr/>
        </p:nvSpPr>
        <p:spPr>
          <a:xfrm>
            <a:off x="807402" y="1077005"/>
            <a:ext cx="6393497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b="1" dirty="0"/>
              <a:t>6. Moon / in / the / on</a:t>
            </a:r>
          </a:p>
          <a:p>
            <a:pPr>
              <a:lnSpc>
                <a:spcPct val="150000"/>
              </a:lnSpc>
            </a:pPr>
            <a:r>
              <a:rPr lang="en-GB" sz="2800" b="1" dirty="0"/>
              <a:t>............................................</a:t>
            </a:r>
          </a:p>
        </p:txBody>
      </p:sp>
      <p:sp>
        <p:nvSpPr>
          <p:cNvPr id="7" name="Rectangle 6"/>
          <p:cNvSpPr/>
          <p:nvPr/>
        </p:nvSpPr>
        <p:spPr>
          <a:xfrm>
            <a:off x="1179213" y="1815583"/>
            <a:ext cx="276870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FF3300"/>
                </a:solidFill>
                <a:sym typeface="Wingdings" pitchFamily="2" charset="2"/>
              </a:rPr>
              <a:t> </a:t>
            </a:r>
            <a:r>
              <a:rPr lang="en-US" sz="2600" b="1" dirty="0">
                <a:solidFill>
                  <a:srgbClr val="FF3300"/>
                </a:solidFill>
              </a:rPr>
              <a:t>on the Moon </a:t>
            </a:r>
          </a:p>
        </p:txBody>
      </p:sp>
      <p:sp>
        <p:nvSpPr>
          <p:cNvPr id="8" name="5-Point Star 7">
            <a:hlinkClick r:id="rId3" action="ppaction://hlinksldjump"/>
          </p:cNvPr>
          <p:cNvSpPr/>
          <p:nvPr/>
        </p:nvSpPr>
        <p:spPr>
          <a:xfrm>
            <a:off x="8301045" y="6043608"/>
            <a:ext cx="685800" cy="700087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32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57261" y="176897"/>
            <a:ext cx="67437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Game:</a:t>
            </a:r>
            <a:r>
              <a:rPr lang="en-US" sz="3200" b="1" dirty="0">
                <a:solidFill>
                  <a:srgbClr val="0EAAAE"/>
                </a:solidFill>
              </a:rPr>
              <a:t> 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Brainstorming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3200" b="1" dirty="0">
              <a:solidFill>
                <a:srgbClr val="0EAAA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71481" y="1266349"/>
            <a:ext cx="7152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Villa</a:t>
            </a:r>
          </a:p>
        </p:txBody>
      </p:sp>
      <p:sp>
        <p:nvSpPr>
          <p:cNvPr id="7" name="Rectangle 6"/>
          <p:cNvSpPr/>
          <p:nvPr/>
        </p:nvSpPr>
        <p:spPr>
          <a:xfrm>
            <a:off x="5398739" y="1283762"/>
            <a:ext cx="13163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Smart TV</a:t>
            </a:r>
          </a:p>
        </p:txBody>
      </p:sp>
      <p:sp>
        <p:nvSpPr>
          <p:cNvPr id="8" name="Explosion 1 7"/>
          <p:cNvSpPr/>
          <p:nvPr/>
        </p:nvSpPr>
        <p:spPr>
          <a:xfrm>
            <a:off x="2786060" y="1685926"/>
            <a:ext cx="3929065" cy="3250405"/>
          </a:xfrm>
          <a:prstGeom prst="irregularSeal1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b="1" i="1" kern="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types of houses and appliances in house</a:t>
            </a:r>
            <a:endParaRPr lang="en-US" sz="2400" kern="0" dirty="0">
              <a:solidFill>
                <a:sysClr val="windowText" lastClr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288044" y="1894998"/>
            <a:ext cx="1521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48DA4"/>
                </a:solidFill>
              </a:rPr>
              <a:t>skyscraper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01534" y="1361630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48DA4"/>
                </a:solidFill>
              </a:rPr>
              <a:t>apartment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136774" y="2558532"/>
            <a:ext cx="1489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48DA4"/>
                </a:solidFill>
              </a:rPr>
              <a:t>houseboat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16320" y="3145388"/>
            <a:ext cx="9012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48DA4"/>
                </a:solidFill>
              </a:rPr>
              <a:t>castle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629311" y="3787249"/>
            <a:ext cx="976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48DA4"/>
                </a:solidFill>
              </a:rPr>
              <a:t>palace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204909" y="4437329"/>
            <a:ext cx="699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048DA4"/>
                </a:solidFill>
              </a:rPr>
              <a:t>UFO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062145" y="4935253"/>
            <a:ext cx="7441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rgbClr val="048DA4"/>
                </a:solidFill>
              </a:rPr>
              <a:t>Stilt </a:t>
            </a:r>
            <a:endParaRPr lang="en-US" sz="2000" b="1" dirty="0">
              <a:solidFill>
                <a:srgbClr val="048DA4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611539" y="2333172"/>
            <a:ext cx="16690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 dishwasher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935001" y="3402618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 fridge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759453" y="2838666"/>
            <a:ext cx="17059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 smart clock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236265" y="1863386"/>
            <a:ext cx="23326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washing machine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601577" y="4061307"/>
            <a:ext cx="13773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computer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092692" y="4630232"/>
            <a:ext cx="8627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chemeClr val="bg2">
                    <a:lumMod val="25000"/>
                  </a:schemeClr>
                </a:solidFill>
              </a:rPr>
              <a:t>robot</a:t>
            </a:r>
            <a:endParaRPr 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580864" y="5058918"/>
            <a:ext cx="21242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chemeClr val="bg2">
                    <a:lumMod val="25000"/>
                  </a:schemeClr>
                </a:solidFill>
              </a:rPr>
              <a:t>vacuum cleaner</a:t>
            </a:r>
          </a:p>
        </p:txBody>
      </p:sp>
    </p:spTree>
    <p:extLst>
      <p:ext uri="{BB962C8B-B14F-4D97-AF65-F5344CB8AC3E}">
        <p14:creationId xmlns:p14="http://schemas.microsoft.com/office/powerpoint/2010/main" val="277921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07403" y="991277"/>
            <a:ext cx="5679122" cy="1331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/>
              <a:t>7. in / at/ the / sky</a:t>
            </a:r>
          </a:p>
          <a:p>
            <a:pPr>
              <a:lnSpc>
                <a:spcPct val="150000"/>
              </a:lnSpc>
            </a:pPr>
            <a:r>
              <a:rPr lang="en-US" sz="2800" b="1" dirty="0"/>
              <a:t>...........................................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814995" y="86618"/>
            <a:ext cx="823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the words to make a phrase about a place.</a:t>
            </a:r>
          </a:p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group has one extra word.</a:t>
            </a:r>
          </a:p>
        </p:txBody>
      </p:sp>
      <p:sp>
        <p:nvSpPr>
          <p:cNvPr id="7" name="Rectangle 6"/>
          <p:cNvSpPr/>
          <p:nvPr/>
        </p:nvSpPr>
        <p:spPr>
          <a:xfrm>
            <a:off x="1135902" y="1729856"/>
            <a:ext cx="219002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b="1" dirty="0">
                <a:solidFill>
                  <a:srgbClr val="FF3300"/>
                </a:solidFill>
                <a:sym typeface="Wingdings" pitchFamily="2" charset="2"/>
              </a:rPr>
              <a:t> </a:t>
            </a:r>
            <a:r>
              <a:rPr lang="en-US" sz="2600" b="1" dirty="0">
                <a:solidFill>
                  <a:srgbClr val="FF3300"/>
                </a:solidFill>
              </a:rPr>
              <a:t>in the sky</a:t>
            </a:r>
          </a:p>
        </p:txBody>
      </p:sp>
      <p:sp>
        <p:nvSpPr>
          <p:cNvPr id="8" name="5-Point Star 7">
            <a:hlinkClick r:id="rId3" action="ppaction://hlinksldjump"/>
          </p:cNvPr>
          <p:cNvSpPr/>
          <p:nvPr/>
        </p:nvSpPr>
        <p:spPr>
          <a:xfrm>
            <a:off x="8301045" y="6043608"/>
            <a:ext cx="685800" cy="700087"/>
          </a:xfrm>
          <a:prstGeom prst="star5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16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85850" y="128900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Answer key: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1. in the sea </a:t>
            </a: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2. in the city </a:t>
            </a: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3. in the town </a:t>
            </a: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4. in the mountains</a:t>
            </a: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5. in the countryside </a:t>
            </a: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6. on the Moon </a:t>
            </a:r>
          </a:p>
          <a:p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7. in the sky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13416"/>
            <a:ext cx="587409" cy="60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" name="TextBox 5"/>
          <p:cNvSpPr txBox="1"/>
          <p:nvPr/>
        </p:nvSpPr>
        <p:spPr>
          <a:xfrm>
            <a:off x="957875" y="86618"/>
            <a:ext cx="8238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the words to make a phrase about a place.</a:t>
            </a:r>
          </a:p>
          <a:p>
            <a:r>
              <a:rPr lang="en-US" sz="2400" b="1" spc="-50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Each group has one extra word.</a:t>
            </a:r>
          </a:p>
        </p:txBody>
      </p:sp>
    </p:spTree>
    <p:extLst>
      <p:ext uri="{BB962C8B-B14F-4D97-AF65-F5344CB8AC3E}">
        <p14:creationId xmlns:p14="http://schemas.microsoft.com/office/powerpoint/2010/main" val="31424171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94" y="138671"/>
            <a:ext cx="587409" cy="5538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0" name="TextBox 9"/>
          <p:cNvSpPr txBox="1"/>
          <p:nvPr/>
        </p:nvSpPr>
        <p:spPr>
          <a:xfrm>
            <a:off x="835979" y="57278"/>
            <a:ext cx="8044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groups, describe to your classmates what you can see outside the window of your future house. Your group tries to guess where your house is.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3697" y="1317578"/>
            <a:ext cx="2465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Example: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823" y="1748354"/>
            <a:ext cx="678526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A: 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Outside my window I can see the beach and the water. Where’s my house?</a:t>
            </a:r>
          </a:p>
          <a:p>
            <a:pPr>
              <a:lnSpc>
                <a:spcPct val="150000"/>
              </a:lnSpc>
            </a:pPr>
            <a:r>
              <a:rPr lang="en-US" sz="26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B: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It’s in the sea.</a:t>
            </a:r>
          </a:p>
          <a:p>
            <a:pPr>
              <a:lnSpc>
                <a:spcPct val="150000"/>
              </a:lnSpc>
            </a:pPr>
            <a:r>
              <a:rPr lang="en-US" sz="2600" b="1" i="1" dirty="0">
                <a:latin typeface="Times New Roman" pitchFamily="18" charset="0"/>
                <a:cs typeface="Times New Roman" pitchFamily="18" charset="0"/>
              </a:rPr>
              <a:t>A: </a:t>
            </a: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Correct!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692" y="3468688"/>
            <a:ext cx="5376863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94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5737" y="177164"/>
            <a:ext cx="82581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 :</a:t>
            </a:r>
            <a:r>
              <a:rPr lang="en-GB" sz="28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Outside my window I can see the building office and shopping center. Where's my house?</a:t>
            </a: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B: It's in the city.</a:t>
            </a:r>
          </a:p>
          <a:p>
            <a:r>
              <a:rPr lang="vi-VN" sz="2800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A: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 Correct.</a:t>
            </a:r>
          </a:p>
          <a:p>
            <a:endParaRPr lang="vi-VN" sz="2800" b="1" dirty="0">
              <a:latin typeface="Times New Roman" pitchFamily="18" charset="0"/>
              <a:cs typeface="Times New Roman" pitchFamily="18" charset="0"/>
            </a:endParaRPr>
          </a:p>
          <a:p>
            <a:endParaRPr lang="vi-VN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1828800"/>
            <a:ext cx="6357937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196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WordArt 9"/>
          <p:cNvSpPr>
            <a:spLocks noChangeArrowheads="1" noChangeShapeType="1" noTextEdit="1"/>
          </p:cNvSpPr>
          <p:nvPr/>
        </p:nvSpPr>
        <p:spPr bwMode="auto">
          <a:xfrm>
            <a:off x="2624138" y="314325"/>
            <a:ext cx="3890962" cy="647700"/>
          </a:xfrm>
          <a:prstGeom prst="rect">
            <a:avLst/>
          </a:prstGeom>
        </p:spPr>
        <p:txBody>
          <a:bodyPr wrap="none" lIns="91427" tIns="45714" rIns="91427" bIns="45714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HOMEWORK</a:t>
            </a:r>
          </a:p>
        </p:txBody>
      </p:sp>
      <p:sp>
        <p:nvSpPr>
          <p:cNvPr id="2" name="Rectangle 1"/>
          <p:cNvSpPr/>
          <p:nvPr/>
        </p:nvSpPr>
        <p:spPr>
          <a:xfrm>
            <a:off x="728662" y="1843980"/>
            <a:ext cx="8243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Learn by heart all the new words.</a:t>
            </a:r>
          </a:p>
          <a:p>
            <a:r>
              <a:rPr lang="en-US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Read the dialogue again.</a:t>
            </a:r>
          </a:p>
          <a:p>
            <a:r>
              <a:rPr lang="en-US" sz="40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Prepare  lesson 2 ( A closer look 1)</a:t>
            </a:r>
            <a:r>
              <a:rPr lang="en-US" sz="4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0501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61at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10836"/>
            <a:ext cx="9144000" cy="6968836"/>
          </a:xfrm>
          <a:prstGeom prst="rect">
            <a:avLst/>
          </a:prstGeom>
          <a:solidFill>
            <a:srgbClr val="FFCC66"/>
          </a:solidFill>
        </p:spPr>
      </p:pic>
      <p:sp>
        <p:nvSpPr>
          <p:cNvPr id="3" name="Rectangle 2"/>
          <p:cNvSpPr/>
          <p:nvPr/>
        </p:nvSpPr>
        <p:spPr>
          <a:xfrm>
            <a:off x="2154789" y="2698217"/>
            <a:ext cx="4870346" cy="1754314"/>
          </a:xfrm>
          <a:prstGeom prst="rect">
            <a:avLst/>
          </a:prstGeom>
          <a:noFill/>
        </p:spPr>
        <p:txBody>
          <a:bodyPr wrap="none" lIns="91427" tIns="45714" rIns="91427" bIns="45714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Thank you!</a:t>
            </a:r>
          </a:p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Have a nice day!</a:t>
            </a:r>
          </a:p>
        </p:txBody>
      </p:sp>
      <p:sp>
        <p:nvSpPr>
          <p:cNvPr id="4" name="Rectangle 3"/>
          <p:cNvSpPr/>
          <p:nvPr/>
        </p:nvSpPr>
        <p:spPr>
          <a:xfrm>
            <a:off x="1683735" y="667458"/>
            <a:ext cx="60886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4000" b="1" spc="400" dirty="0">
                <a:ln w="28575">
                  <a:solidFill>
                    <a:srgbClr val="FF0000"/>
                  </a:solidFill>
                </a:ln>
                <a:solidFill>
                  <a:srgbClr val="FFFF00"/>
                </a:solidFill>
                <a:latin typeface=".VnAvantH" pitchFamily="34" charset="0"/>
              </a:rPr>
              <a:t>Goodbye!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sz="4000" b="1" spc="400" dirty="0">
                <a:ln w="28575">
                  <a:solidFill>
                    <a:schemeClr val="bg1"/>
                  </a:solidFill>
                </a:ln>
                <a:solidFill>
                  <a:srgbClr val="008000"/>
                </a:solidFill>
                <a:latin typeface=".VnAvantH" pitchFamily="34" charset="0"/>
              </a:rPr>
              <a:t>See you again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0292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160" y="3192488"/>
            <a:ext cx="4491358" cy="8308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5932" y="3219084"/>
            <a:ext cx="961782" cy="77761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27714" y="4264825"/>
            <a:ext cx="3510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48DA4"/>
                </a:solidFill>
              </a:rPr>
              <a:t>My future house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4" y="20221"/>
            <a:ext cx="9123476" cy="228679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623722" y="2310134"/>
            <a:ext cx="3230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rgbClr val="0FB7BD"/>
                </a:solidFill>
                <a:latin typeface=".VnBodoni" pitchFamily="34" charset="0"/>
              </a:rPr>
              <a:t>LESSON 1</a:t>
            </a:r>
            <a:endParaRPr lang="en-US" sz="4000" b="1" dirty="0">
              <a:solidFill>
                <a:srgbClr val="0FB7BD"/>
              </a:solidFill>
              <a:latin typeface=".VnBodon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640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599" y="0"/>
            <a:ext cx="6657975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3200" b="1" dirty="0">
                <a:solidFill>
                  <a:srgbClr val="F47A69"/>
                </a:solidFill>
                <a:latin typeface="Berlin Sans FB Demi" pitchFamily="34" charset="0"/>
                <a:ea typeface="Times New Roman"/>
                <a:cs typeface="Calibri"/>
              </a:rPr>
              <a:t>Unit 10: Houses in the future </a:t>
            </a:r>
            <a:endParaRPr lang="en-US" sz="3200" b="1" dirty="0">
              <a:solidFill>
                <a:srgbClr val="F47A69"/>
              </a:solidFill>
              <a:latin typeface="Berlin Sans FB Demi" pitchFamily="34" charset="0"/>
              <a:ea typeface="Times New Roman"/>
              <a:cs typeface="Times New Roman"/>
            </a:endParaRPr>
          </a:p>
          <a:p>
            <a:pPr algn="ctr">
              <a:lnSpc>
                <a:spcPct val="110000"/>
              </a:lnSpc>
            </a:pPr>
            <a:r>
              <a:rPr lang="en-US" sz="3200" b="1" dirty="0">
                <a:solidFill>
                  <a:srgbClr val="00B0F0"/>
                </a:solidFill>
                <a:latin typeface="Berlin Sans FB Demi" pitchFamily="34" charset="0"/>
                <a:ea typeface="Times New Roman"/>
                <a:cs typeface="Calibri"/>
              </a:rPr>
              <a:t>Lesson 1: Getting started</a:t>
            </a:r>
            <a:endParaRPr lang="en-US" sz="3200" b="1" dirty="0">
              <a:solidFill>
                <a:srgbClr val="00B0F0"/>
              </a:solidFill>
              <a:effectLst/>
              <a:latin typeface="Berlin Sans FB Demi" pitchFamily="34" charset="0"/>
              <a:ea typeface="Times New Roman"/>
              <a:cs typeface="Times New Roman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7257" y="1144979"/>
            <a:ext cx="32246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48DA4"/>
                </a:solidFill>
                <a:latin typeface=".VnArabia" pitchFamily="34" charset="0"/>
              </a:rPr>
              <a:t>* Vocabulary</a:t>
            </a:r>
          </a:p>
        </p:txBody>
      </p:sp>
      <p:sp>
        <p:nvSpPr>
          <p:cNvPr id="7" name="Rectangle 6"/>
          <p:cNvSpPr/>
          <p:nvPr/>
        </p:nvSpPr>
        <p:spPr>
          <a:xfrm>
            <a:off x="300029" y="1889076"/>
            <a:ext cx="1834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UFO (n): </a:t>
            </a:r>
          </a:p>
        </p:txBody>
      </p:sp>
      <p:sp>
        <p:nvSpPr>
          <p:cNvPr id="8" name="Rectangle 7"/>
          <p:cNvSpPr/>
          <p:nvPr/>
        </p:nvSpPr>
        <p:spPr>
          <a:xfrm>
            <a:off x="5586430" y="1874788"/>
            <a:ext cx="28020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vât thể bay, đĩa bay.</a:t>
            </a:r>
          </a:p>
        </p:txBody>
      </p:sp>
      <p:sp>
        <p:nvSpPr>
          <p:cNvPr id="9" name="Rectangle 8"/>
          <p:cNvSpPr/>
          <p:nvPr/>
        </p:nvSpPr>
        <p:spPr>
          <a:xfrm>
            <a:off x="5527258" y="2344136"/>
            <a:ext cx="29145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năng lượng mặt trời.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02408" y="1874788"/>
            <a:ext cx="40302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 unidentified Flying object):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498682" y="2799189"/>
            <a:ext cx="2400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456790" y="3263088"/>
            <a:ext cx="22998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Tivi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minh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30789" y="3333450"/>
            <a:ext cx="23888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Smart TV (n):  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14693" y="2850892"/>
            <a:ext cx="3611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appliance [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ə'plaiəns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] (n):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2213" y="2384764"/>
            <a:ext cx="25803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Solar energy (n):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509" y="1729754"/>
            <a:ext cx="4495501" cy="2758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327" y="2417308"/>
            <a:ext cx="4744582" cy="2755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900" y="3030020"/>
            <a:ext cx="4071938" cy="2887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327" y="3312557"/>
            <a:ext cx="4671013" cy="3062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69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448" y="100009"/>
            <a:ext cx="3257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48DA4"/>
                </a:solidFill>
                <a:latin typeface="Times New Roman" pitchFamily="18" charset="0"/>
                <a:cs typeface="Times New Roman" pitchFamily="18" charset="0"/>
              </a:rPr>
              <a:t>* Checking Vocab.</a:t>
            </a:r>
            <a:endParaRPr lang="en-US" sz="2800" b="1" dirty="0">
              <a:solidFill>
                <a:srgbClr val="048DA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4985800" y="1759343"/>
            <a:ext cx="2008959" cy="1447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Smart TV</a:t>
            </a:r>
            <a:endParaRPr lang="en-US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4861158" y="1655775"/>
            <a:ext cx="2258242" cy="1551368"/>
          </a:xfrm>
          <a:prstGeom prst="ellipse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TV</a:t>
            </a:r>
          </a:p>
          <a:p>
            <a:pPr algn="ctr"/>
            <a:r>
              <a:rPr lang="en-GB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GB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minh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375682" y="1753975"/>
            <a:ext cx="2008959" cy="14478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UFO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327145" y="1670063"/>
            <a:ext cx="2258242" cy="1551368"/>
          </a:xfrm>
          <a:prstGeom prst="ellipse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Đĩa</a:t>
            </a:r>
            <a:r>
              <a:rPr lang="en-GB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bay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153841" y="4209448"/>
            <a:ext cx="2247083" cy="14049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appliance</a:t>
            </a:r>
          </a:p>
        </p:txBody>
      </p:sp>
      <p:sp>
        <p:nvSpPr>
          <p:cNvPr id="9" name="Oval 8"/>
          <p:cNvSpPr/>
          <p:nvPr/>
        </p:nvSpPr>
        <p:spPr>
          <a:xfrm>
            <a:off x="5142682" y="4170786"/>
            <a:ext cx="2258242" cy="1551368"/>
          </a:xfrm>
          <a:prstGeom prst="ellipse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GB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494651" y="4343400"/>
            <a:ext cx="2138728" cy="132276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Solar energy </a:t>
            </a:r>
          </a:p>
        </p:txBody>
      </p:sp>
      <p:sp>
        <p:nvSpPr>
          <p:cNvPr id="11" name="Oval 10"/>
          <p:cNvSpPr/>
          <p:nvPr/>
        </p:nvSpPr>
        <p:spPr>
          <a:xfrm>
            <a:off x="1384297" y="4138008"/>
            <a:ext cx="2373316" cy="1551368"/>
          </a:xfrm>
          <a:prstGeom prst="ellipse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GB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GB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GB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trời</a:t>
            </a:r>
            <a:endParaRPr 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633379" y="105450"/>
            <a:ext cx="2791642" cy="523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7" tIns="45714" rIns="91427" bIns="4571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2800" b="1" dirty="0">
                <a:solidFill>
                  <a:srgbClr val="FF0000"/>
                </a:solidFill>
              </a:rPr>
              <a:t>Look and say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212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9" grpId="0" animBg="1"/>
      <p:bldP spid="9" grpId="1" animBg="1"/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112" y="680200"/>
            <a:ext cx="5883235" cy="43538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4839"/>
            <a:ext cx="598713" cy="61866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12" name="TextBox 11"/>
          <p:cNvSpPr txBox="1"/>
          <p:nvPr/>
        </p:nvSpPr>
        <p:spPr>
          <a:xfrm>
            <a:off x="913486" y="170286"/>
            <a:ext cx="305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31522" y="680200"/>
            <a:ext cx="3813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48DA4"/>
                </a:solidFill>
              </a:rPr>
              <a:t>My future house</a:t>
            </a:r>
          </a:p>
        </p:txBody>
      </p:sp>
      <p:pic>
        <p:nvPicPr>
          <p:cNvPr id="3" name="B2_23">
            <a:hlinkClick r:id="" action="ppaction://media"/>
            <a:extLst>
              <a:ext uri="{FF2B5EF4-FFF2-40B4-BE49-F238E27FC236}">
                <a16:creationId xmlns:a16="http://schemas.microsoft.com/office/drawing/2014/main" id="{99EFFF89-42B1-4D03-B170-1DECE40513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81404" y="212261"/>
            <a:ext cx="487363" cy="4873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95404" y="337146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They are </a:t>
            </a:r>
            <a:r>
              <a:rPr lang="en-GB" sz="2400" b="1" i="1" dirty="0" err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and Nick.</a:t>
            </a:r>
          </a:p>
          <a:p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He is painting/ drawing…</a:t>
            </a:r>
          </a:p>
          <a:p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GB" sz="2400" b="1" i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They are talking  about…</a:t>
            </a:r>
          </a:p>
          <a:p>
            <a:endParaRPr lang="en-GB" sz="2400" b="1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95404" y="18473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1.Who are they? </a:t>
            </a:r>
          </a:p>
          <a:p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2. What is </a:t>
            </a:r>
            <a:r>
              <a:rPr lang="en-GB" sz="2400" b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 doing?</a:t>
            </a:r>
          </a:p>
          <a:p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3. What are they talking about?</a:t>
            </a:r>
          </a:p>
        </p:txBody>
      </p:sp>
    </p:spTree>
    <p:extLst>
      <p:ext uri="{BB962C8B-B14F-4D97-AF65-F5344CB8AC3E}">
        <p14:creationId xmlns:p14="http://schemas.microsoft.com/office/powerpoint/2010/main" val="324056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92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0341" y="406258"/>
            <a:ext cx="869521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What are you doing,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I’m painting a picture of my house.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Your house! That’s a UFO.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It looks like a UFO but it’s my house in the future. 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Where will it be?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It’ll be in the mountains.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What will it be like?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It’ll be a large house. It’ll have twenty rooms.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Twenty rooms! 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Yes, and it’ll have solar energy.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Fantastic! Which room will you like best?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My bedroom, of course. 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What appliances might the house have?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My house might have some smart TVs and ten robots. 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Sounds great! And how much will 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33451" y="0"/>
            <a:ext cx="5277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48DA4"/>
                </a:solidFill>
              </a:rPr>
              <a:t>My future house</a:t>
            </a:r>
          </a:p>
        </p:txBody>
      </p:sp>
      <p:pic>
        <p:nvPicPr>
          <p:cNvPr id="5" name="B2_23">
            <a:hlinkClick r:id="" action="ppaction://media"/>
            <a:extLst>
              <a:ext uri="{FF2B5EF4-FFF2-40B4-BE49-F238E27FC236}">
                <a16:creationId xmlns:a16="http://schemas.microsoft.com/office/drawing/2014/main" id="{7FEFE763-3EB1-4383-85FB-6B06BF40019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006" end="1312.569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31758" y="11026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58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84" y="104779"/>
            <a:ext cx="627229" cy="621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912022" y="41498"/>
            <a:ext cx="75461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spc="-5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 the conversation again. Find and write down the words or phrases that show: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4DD31997-A525-49AE-A2F5-5E075D6D53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344835"/>
              </p:ext>
            </p:extLst>
          </p:nvPr>
        </p:nvGraphicFramePr>
        <p:xfrm>
          <a:off x="1016972" y="1638849"/>
          <a:ext cx="7110056" cy="288967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3832960">
                  <a:extLst>
                    <a:ext uri="{9D8B030D-6E8A-4147-A177-3AD203B41FA5}">
                      <a16:colId xmlns:a16="http://schemas.microsoft.com/office/drawing/2014/main" val="2641860504"/>
                    </a:ext>
                  </a:extLst>
                </a:gridCol>
                <a:gridCol w="3277096">
                  <a:extLst>
                    <a:ext uri="{9D8B030D-6E8A-4147-A177-3AD203B41FA5}">
                      <a16:colId xmlns:a16="http://schemas.microsoft.com/office/drawing/2014/main" val="1171818408"/>
                    </a:ext>
                  </a:extLst>
                </a:gridCol>
              </a:tblGrid>
              <a:tr h="963226">
                <a:tc>
                  <a:txBody>
                    <a:bodyPr/>
                    <a:lstStyle/>
                    <a:p>
                      <a:r>
                        <a:rPr lang="en-US" sz="2800" b="0" dirty="0"/>
                        <a:t>Type of house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504880"/>
                  </a:ext>
                </a:extLst>
              </a:tr>
              <a:tr h="963226">
                <a:tc>
                  <a:txBody>
                    <a:bodyPr/>
                    <a:lstStyle/>
                    <a:p>
                      <a:r>
                        <a:rPr lang="en-US" sz="2800" b="0" dirty="0"/>
                        <a:t>Location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029213"/>
                  </a:ext>
                </a:extLst>
              </a:tr>
              <a:tr h="963226">
                <a:tc>
                  <a:txBody>
                    <a:bodyPr/>
                    <a:lstStyle/>
                    <a:p>
                      <a:r>
                        <a:rPr lang="en-US" sz="2800" b="0" dirty="0"/>
                        <a:t>Appliances in the house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89457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25C3D93-9151-4584-BD56-48AEECF8F0D2}"/>
              </a:ext>
            </a:extLst>
          </p:cNvPr>
          <p:cNvSpPr txBox="1"/>
          <p:nvPr/>
        </p:nvSpPr>
        <p:spPr>
          <a:xfrm>
            <a:off x="5125251" y="2822078"/>
            <a:ext cx="2762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 the mountains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8C97ED-011A-46A7-AECF-B9639F9FCD15}"/>
              </a:ext>
            </a:extLst>
          </p:cNvPr>
          <p:cNvSpPr txBox="1"/>
          <p:nvPr/>
        </p:nvSpPr>
        <p:spPr>
          <a:xfrm>
            <a:off x="4753396" y="3574420"/>
            <a:ext cx="34085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some smart TVs and ten robots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A0A8CD-696B-4D07-A6F5-09C16FE6D212}"/>
              </a:ext>
            </a:extLst>
          </p:cNvPr>
          <p:cNvSpPr txBox="1"/>
          <p:nvPr/>
        </p:nvSpPr>
        <p:spPr>
          <a:xfrm>
            <a:off x="5954488" y="1904701"/>
            <a:ext cx="942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UFO</a:t>
            </a:r>
          </a:p>
        </p:txBody>
      </p:sp>
    </p:spTree>
    <p:extLst>
      <p:ext uri="{BB962C8B-B14F-4D97-AF65-F5344CB8AC3E}">
        <p14:creationId xmlns:p14="http://schemas.microsoft.com/office/powerpoint/2010/main" val="136028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6053" y="377682"/>
            <a:ext cx="869521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What are you doing, </a:t>
            </a:r>
            <a:r>
              <a:rPr lang="en-US" sz="22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I’m painting a picture of my house.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Your house! That’s a UFO.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It looks like a UFO but it’s my house in the future. 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Where will it be?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It’ll be in the mountains.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What will it be like?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It’ll be a large house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It’ll have twenty rooms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Twenty rooms! 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Yes, and it’ll have solar energy.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Fantastic! Which room will you like best?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My bedroom, of course. 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What appliances might the house have?</a:t>
            </a:r>
          </a:p>
          <a:p>
            <a:pPr>
              <a:lnSpc>
                <a:spcPct val="120000"/>
              </a:lnSpc>
            </a:pP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My house might have some smart TVs and ten robots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lnSpc>
                <a:spcPct val="120000"/>
              </a:lnSpc>
            </a:pP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Nick: </a:t>
            </a:r>
            <a:r>
              <a:rPr lang="en-US" sz="2200" dirty="0">
                <a:latin typeface="Times New Roman" pitchFamily="18" charset="0"/>
                <a:cs typeface="Times New Roman" pitchFamily="18" charset="0"/>
              </a:rPr>
              <a:t>Sounds great! And how much will 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33451" y="0"/>
            <a:ext cx="5277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48DA4"/>
                </a:solidFill>
              </a:rPr>
              <a:t>My future house</a:t>
            </a:r>
          </a:p>
        </p:txBody>
      </p:sp>
      <p:pic>
        <p:nvPicPr>
          <p:cNvPr id="5" name="B2_23">
            <a:hlinkClick r:id="" action="ppaction://media"/>
            <a:extLst>
              <a:ext uri="{FF2B5EF4-FFF2-40B4-BE49-F238E27FC236}">
                <a16:creationId xmlns:a16="http://schemas.microsoft.com/office/drawing/2014/main" id="{7FEFE763-3EB1-4383-85FB-6B06BF40019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006" end="1312.569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31758" y="110262"/>
            <a:ext cx="487363" cy="487363"/>
          </a:xfrm>
          <a:prstGeom prst="rect">
            <a:avLst/>
          </a:prstGeom>
        </p:spPr>
      </p:pic>
      <p:sp>
        <p:nvSpPr>
          <p:cNvPr id="6" name="Multiplication Sign 5">
            <a:hlinkClick r:id="rId5" action="ppaction://hlinksldjump"/>
            <a:extLst>
              <a:ext uri="{FF2B5EF4-FFF2-40B4-BE49-F238E27FC236}">
                <a16:creationId xmlns:a16="http://schemas.microsoft.com/office/drawing/2014/main" id="{4073AFA4-AD6F-4693-84A2-741E4410488E}"/>
              </a:ext>
            </a:extLst>
          </p:cNvPr>
          <p:cNvSpPr/>
          <p:nvPr/>
        </p:nvSpPr>
        <p:spPr>
          <a:xfrm>
            <a:off x="8209935" y="72289"/>
            <a:ext cx="491613" cy="461665"/>
          </a:xfrm>
          <a:prstGeom prst="mathMultiply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23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1524</TotalTime>
  <Words>1111</Words>
  <Application>Microsoft Office PowerPoint</Application>
  <PresentationFormat>On-screen Show (4:3)</PresentationFormat>
  <Paragraphs>194</Paragraphs>
  <Slides>25</Slides>
  <Notes>2</Notes>
  <HiddenSlides>1</HiddenSlides>
  <MMClips>3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0" baseType="lpstr">
      <vt:lpstr>.VnArabia</vt:lpstr>
      <vt:lpstr>.VnAvantH</vt:lpstr>
      <vt:lpstr>.VnBodoni</vt:lpstr>
      <vt:lpstr>Arial</vt:lpstr>
      <vt:lpstr>Arial Black</vt:lpstr>
      <vt:lpstr>Berlin Sans FB Demi</vt:lpstr>
      <vt:lpstr>Calibri</vt:lpstr>
      <vt:lpstr>Lucida Sans Unicode</vt:lpstr>
      <vt:lpstr>Times New Roman</vt:lpstr>
      <vt:lpstr>Verdana</vt:lpstr>
      <vt:lpstr>VNI Times</vt:lpstr>
      <vt:lpstr>Wingdings</vt:lpstr>
      <vt:lpstr>Wingdings 2</vt:lpstr>
      <vt:lpstr>Wingdings 3</vt:lpstr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huong giang</cp:lastModifiedBy>
  <cp:revision>108</cp:revision>
  <dcterms:created xsi:type="dcterms:W3CDTF">2020-12-09T02:04:09Z</dcterms:created>
  <dcterms:modified xsi:type="dcterms:W3CDTF">2024-03-12T03:42:07Z</dcterms:modified>
</cp:coreProperties>
</file>