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303" r:id="rId3"/>
    <p:sldId id="400" r:id="rId4"/>
    <p:sldId id="394" r:id="rId5"/>
    <p:sldId id="397" r:id="rId6"/>
    <p:sldId id="399" r:id="rId7"/>
    <p:sldId id="398" r:id="rId8"/>
    <p:sldId id="355" r:id="rId9"/>
    <p:sldId id="375" r:id="rId10"/>
    <p:sldId id="385" r:id="rId11"/>
    <p:sldId id="386" r:id="rId12"/>
    <p:sldId id="388" r:id="rId13"/>
    <p:sldId id="395" r:id="rId14"/>
    <p:sldId id="389" r:id="rId15"/>
    <p:sldId id="390" r:id="rId16"/>
    <p:sldId id="391" r:id="rId17"/>
    <p:sldId id="360" r:id="rId18"/>
    <p:sldId id="363" r:id="rId19"/>
    <p:sldId id="382" r:id="rId20"/>
    <p:sldId id="371" r:id="rId21"/>
    <p:sldId id="298" r:id="rId22"/>
  </p:sldIdLst>
  <p:sldSz cx="12192000" cy="6858000"/>
  <p:notesSz cx="7104063" cy="10234613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05802"/>
    <a:srgbClr val="323433"/>
    <a:srgbClr val="75C502"/>
    <a:srgbClr val="00D60A"/>
    <a:srgbClr val="9E441A"/>
    <a:srgbClr val="ED7D31"/>
    <a:srgbClr val="6AA216"/>
    <a:srgbClr val="6FB420"/>
    <a:srgbClr val="E4E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9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F9A05-F734-4C5C-8424-29013E9CD876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954C5-FDAF-4C0B-8577-26697BD19A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954C5-FDAF-4C0B-8577-26697BD19A0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954C5-FDAF-4C0B-8577-26697BD19A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15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C954C5-FDAF-4C0B-8577-26697BD19A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366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C954C5-FDAF-4C0B-8577-26697BD19A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603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C954C5-FDAF-4C0B-8577-26697BD19A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5580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C954C5-FDAF-4C0B-8577-26697BD19A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57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C954C5-FDAF-4C0B-8577-26697BD19A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094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C954C5-FDAF-4C0B-8577-26697BD19A0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226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954C5-FDAF-4C0B-8577-26697BD19A0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25686" y="1716729"/>
            <a:ext cx="892145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4800" spc="200" dirty="0">
                <a:solidFill>
                  <a:srgbClr val="6FB420"/>
                </a:solidFill>
                <a:latin typeface="+mj-lt"/>
                <a:ea typeface="方正少儿简体" panose="03000509000000000000" charset="-122"/>
                <a:cs typeface="#9Slide03 Arima Madurai Black" panose="00000A00000000000000" pitchFamily="2" charset="0"/>
              </a:rPr>
              <a:t>CHÀO MỪNG</a:t>
            </a:r>
            <a:r>
              <a:rPr lang="en-US" sz="4800" spc="200" dirty="0">
                <a:solidFill>
                  <a:srgbClr val="6FB420"/>
                </a:solidFill>
                <a:latin typeface="+mj-lt"/>
                <a:ea typeface="方正少儿简体" panose="03000509000000000000" charset="-122"/>
                <a:cs typeface="#9Slide03 Arima Madurai Black" panose="00000A00000000000000" pitchFamily="2" charset="0"/>
              </a:rPr>
              <a:t> </a:t>
            </a:r>
            <a:r>
              <a:rPr lang="en-US" sz="4800" spc="200" dirty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CÁC THẦY CÔ GIÁO</a:t>
            </a:r>
            <a:r>
              <a:rPr lang="vi-VN" sz="4800" spc="200" dirty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 ĐẾN VỚI TIẾT HỌC </a:t>
            </a:r>
            <a:endParaRPr sz="4800" spc="200" dirty="0">
              <a:solidFill>
                <a:srgbClr val="6FB420"/>
              </a:solidFill>
              <a:latin typeface="Times New Roman" panose="02020603050405020304" pitchFamily="18" charset="0"/>
              <a:ea typeface="方正少儿简体" panose="03000509000000000000" charset="-122"/>
              <a:cs typeface="Times New Roman" panose="02020603050405020304" pitchFamily="18" charset="0"/>
            </a:endParaRPr>
          </a:p>
        </p:txBody>
      </p:sp>
      <p:pic>
        <p:nvPicPr>
          <p:cNvPr id="8" name="PA_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238" y="-142611"/>
            <a:ext cx="3814762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47851" y="3811428"/>
            <a:ext cx="7477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MÔN: </a:t>
            </a:r>
            <a:r>
              <a:rPr lang="vi-VN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 HỌC TỰ NHIÊN 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vi-VN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01664" y="4878688"/>
            <a:ext cx="450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Nguyễn Thị Lý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hững chiếc xe đạp thồ &quot;phi thường&quot; trên đường lên Điện Biên Phủ">
            <a:extLst>
              <a:ext uri="{FF2B5EF4-FFF2-40B4-BE49-F238E27FC236}">
                <a16:creationId xmlns:a16="http://schemas.microsoft.com/office/drawing/2014/main" id="{941EA963-95BC-30E8-9D24-4C5CEBC071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5"/>
          <a:stretch/>
        </p:blipFill>
        <p:spPr bwMode="auto"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hiếc xe đạp thồ và những kỷ lục “không thể tin nổi” trong chiến dịch Điện  Biên Phủ - Xe Đạp Thống Nhất">
            <a:extLst>
              <a:ext uri="{FF2B5EF4-FFF2-40B4-BE49-F238E27FC236}">
                <a16:creationId xmlns:a16="http://schemas.microsoft.com/office/drawing/2014/main" id="{EFB62609-CF48-EBE4-F9E7-7B4EE9AB55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1" r="11530" b="-1"/>
          <a:stretch/>
        </p:blipFill>
        <p:spPr bwMode="auto"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4" descr="A person riding a bicycle&#10;&#10;Description automatically generated">
            <a:extLst>
              <a:ext uri="{FF2B5EF4-FFF2-40B4-BE49-F238E27FC236}">
                <a16:creationId xmlns:a16="http://schemas.microsoft.com/office/drawing/2014/main" id="{7A5BCB39-7736-AE16-6E11-1FF5010BE2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" b="1243"/>
          <a:stretch/>
        </p:blipFill>
        <p:spPr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1456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" name="Rectangle 2355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561" name="Freeform: Shape 2356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563" name="Rectangle 2356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5" name="Rectangle 2356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7" name="Freeform: Shape 2356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569" name="Isosceles Triangle 2356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1E5C1BFD-7CD9-E55D-F829-36EA6E239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6804" y="79514"/>
            <a:ext cx="8380414" cy="649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71" name="Isosceles Triangle 2357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2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1E5C1BFD-7CD9-E55D-F829-36EA6E239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514" y="88392"/>
            <a:ext cx="4429507" cy="667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83FA68-3C3B-D530-53FD-4F86201B37C4}"/>
              </a:ext>
            </a:extLst>
          </p:cNvPr>
          <p:cNvSpPr txBox="1"/>
          <p:nvPr/>
        </p:nvSpPr>
        <p:spPr>
          <a:xfrm>
            <a:off x="4962618" y="266329"/>
            <a:ext cx="722938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Bom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giật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rung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vỡ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Ung dung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r"/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Duật</a:t>
            </a:r>
            <a:endParaRPr lang="en-US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23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3C072-EB09-16B5-9B12-E01FB68F5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Khoảnh khắc hai xe tăng húc đổ cổng chính tiến vào dinh Độc Lập 40 năm trước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66BE4EF7-7688-0E89-CDCD-F13DA61839E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1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7670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DA5FB268-C250-5910-5B74-C37AD74673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" r="2" b="1302"/>
          <a:stretch/>
        </p:blipFill>
        <p:spPr bwMode="auto">
          <a:xfrm>
            <a:off x="6887045" y="10"/>
            <a:ext cx="4661488" cy="310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2BA52C9-5C2B-03A7-004E-E90C5023A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1"/>
          <a:stretch/>
        </p:blipFill>
        <p:spPr bwMode="auto">
          <a:xfrm>
            <a:off x="5419264" y="3265080"/>
            <a:ext cx="6129269" cy="359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etnam Airlines thực hiện chuyến bay truyền thông điệp về bình đẳng giới -  Tuổi Trẻ Online">
            <a:extLst>
              <a:ext uri="{FF2B5EF4-FFF2-40B4-BE49-F238E27FC236}">
                <a16:creationId xmlns:a16="http://schemas.microsoft.com/office/drawing/2014/main" id="{0C1595EB-2BF1-A50D-1E5F-DAEC870609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6" r="1" b="1"/>
          <a:stretch/>
        </p:blipFill>
        <p:spPr bwMode="auto">
          <a:xfrm>
            <a:off x="643467" y="-5"/>
            <a:ext cx="6082711" cy="3920044"/>
          </a:xfrm>
          <a:custGeom>
            <a:avLst/>
            <a:gdLst/>
            <a:ahLst/>
            <a:cxnLst/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" name="Rectangle 1049">
            <a:extLst>
              <a:ext uri="{FF2B5EF4-FFF2-40B4-BE49-F238E27FC236}">
                <a16:creationId xmlns:a16="http://schemas.microsoft.com/office/drawing/2014/main" id="{749FA6A2-2239-4EF2-9EB3-B1DC295FE1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E760EA-B341-FD84-BF1E-6789247A74C7}"/>
              </a:ext>
            </a:extLst>
          </p:cNvPr>
          <p:cNvSpPr txBox="1"/>
          <p:nvPr/>
        </p:nvSpPr>
        <p:spPr>
          <a:xfrm>
            <a:off x="596909" y="3880862"/>
            <a:ext cx="46149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Vietnam Airlines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900km/h</a:t>
            </a:r>
          </a:p>
        </p:txBody>
      </p:sp>
    </p:spTree>
    <p:extLst>
      <p:ext uri="{BB962C8B-B14F-4D97-AF65-F5344CB8AC3E}">
        <p14:creationId xmlns:p14="http://schemas.microsoft.com/office/powerpoint/2010/main" val="10412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726B9B9-FA41-4124-4993-F62E6C9497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1267" b="46418"/>
          <a:stretch/>
        </p:blipFill>
        <p:spPr>
          <a:xfrm>
            <a:off x="20" y="1021"/>
            <a:ext cx="12191980" cy="6855958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07977D39-626F-40D7-B00F-16E02602DD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5495" y="197110"/>
            <a:ext cx="2020824" cy="202082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68B1183-41F9-6FCE-DDA7-A1EB1C4E25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24749"/>
          <a:stretch/>
        </p:blipFill>
        <p:spPr>
          <a:xfrm>
            <a:off x="5680087" y="361702"/>
            <a:ext cx="1691640" cy="1691640"/>
          </a:xfrm>
          <a:custGeom>
            <a:avLst/>
            <a:gdLst/>
            <a:ahLst/>
            <a:cxnLst/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905CDE4-B751-4B3E-B625-6E59F89034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4932" y="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8108C16-F4C0-44AA-999D-17BD39219B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3660" y="2557569"/>
            <a:ext cx="3072384" cy="307238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C14F6F2-149D-21F5-7175-E00DB3F405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" b="24753"/>
          <a:stretch/>
        </p:blipFill>
        <p:spPr>
          <a:xfrm>
            <a:off x="5838252" y="2722161"/>
            <a:ext cx="2743200" cy="2743200"/>
          </a:xfrm>
          <a:custGeom>
            <a:avLst/>
            <a:gdLst/>
            <a:ahLst/>
            <a:cxnLst/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8F575F-82D7-643C-3FDB-B450B1499B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4" r="-2" b="36023"/>
          <a:stretch/>
        </p:blipFill>
        <p:spPr>
          <a:xfrm>
            <a:off x="8278624" y="2"/>
            <a:ext cx="3913376" cy="3281569"/>
          </a:xfrm>
          <a:custGeom>
            <a:avLst/>
            <a:gdLst/>
            <a:ahLst/>
            <a:cxnLst/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8F10CB3-3B5E-4C7A-98CF-B87454DDFA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6B1EAC-BE22-7272-61EC-E3E2AC9023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43" r="-2" b="34817"/>
          <a:stretch/>
        </p:blipFill>
        <p:spPr>
          <a:xfrm>
            <a:off x="9009416" y="4131546"/>
            <a:ext cx="3178912" cy="2726454"/>
          </a:xfrm>
          <a:custGeom>
            <a:avLst/>
            <a:gdLst/>
            <a:ahLst/>
            <a:cxnLst/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85141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57FF9-8E65-A395-767D-54D4C1574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STEM+- Bài nhảy -AN TOÀN GIAO THÔNG-- MGTH - STEM - STEAM (1)">
            <a:hlinkClick r:id="" action="ppaction://media"/>
            <a:extLst>
              <a:ext uri="{FF2B5EF4-FFF2-40B4-BE49-F238E27FC236}">
                <a16:creationId xmlns:a16="http://schemas.microsoft.com/office/drawing/2014/main" id="{4F511389-9073-BE02-F775-194901060A3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4075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iệu lực của biển báo hạn chế tốc đ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381" y="277090"/>
            <a:ext cx="8515927" cy="393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618183"/>
            <a:ext cx="3389745" cy="22841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74336" y="4121788"/>
            <a:ext cx="5775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rgbClr val="0000FF"/>
                </a:solidFill>
              </a:rPr>
              <a:t>Biển báo này có ý nghĩa gì?</a:t>
            </a:r>
          </a:p>
        </p:txBody>
      </p:sp>
    </p:spTree>
    <p:extLst>
      <p:ext uri="{BB962C8B-B14F-4D97-AF65-F5344CB8AC3E}">
        <p14:creationId xmlns:p14="http://schemas.microsoft.com/office/powerpoint/2010/main" val="34708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94328" y="258618"/>
            <a:ext cx="117578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bị”bắn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630" y="1027112"/>
            <a:ext cx="4762500" cy="3076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1600" y="1027112"/>
            <a:ext cx="4575810" cy="3118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8112" y="4507449"/>
            <a:ext cx="119157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070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80008" y="101702"/>
            <a:ext cx="5305264" cy="710996"/>
            <a:chOff x="4255125" y="1163259"/>
            <a:chExt cx="5305264" cy="935178"/>
          </a:xfrm>
        </p:grpSpPr>
        <p:sp>
          <p:nvSpPr>
            <p:cNvPr id="11" name="矩形 8"/>
            <p:cNvSpPr/>
            <p:nvPr/>
          </p:nvSpPr>
          <p:spPr>
            <a:xfrm>
              <a:off x="4255125" y="1163259"/>
              <a:ext cx="3931945" cy="93517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pitchFamily="2" charset="-122"/>
                <a:ea typeface="微软雅黑" charset="-122"/>
                <a:cs typeface="+mn-ea"/>
                <a:sym typeface="华文细黑" panose="02010600040101010101" pitchFamily="2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0675" y="1235414"/>
              <a:ext cx="4969714" cy="850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23433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TÔI TỎA SÁNG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2343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16379" y="2760846"/>
            <a:ext cx="6668892" cy="3788297"/>
            <a:chOff x="93426" y="1779371"/>
            <a:chExt cx="4636230" cy="4086743"/>
          </a:xfrm>
        </p:grpSpPr>
        <p:sp>
          <p:nvSpPr>
            <p:cNvPr id="10" name="Rectangle 9"/>
            <p:cNvSpPr/>
            <p:nvPr/>
          </p:nvSpPr>
          <p:spPr>
            <a:xfrm>
              <a:off x="93426" y="1802422"/>
              <a:ext cx="4497166" cy="4063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42950" lvl="0" indent="-285750" algn="just">
                <a:lnSpc>
                  <a:spcPct val="107000"/>
                </a:lnSpc>
                <a:spcBef>
                  <a:spcPts val="200"/>
                </a:spcBef>
                <a:spcAft>
                  <a:spcPts val="600"/>
                </a:spcAft>
                <a:buFontTx/>
                <a:buChar char="-"/>
                <a:defRPr/>
              </a:pPr>
              <a:r>
                <a:rPr lang="vi-VN" sz="3200" dirty="0">
                  <a:solidFill>
                    <a:srgbClr val="C00000"/>
                  </a:solidFill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Thời gian trình bày</a:t>
              </a:r>
              <a:r>
                <a:rPr lang="en-US" sz="3200" dirty="0">
                  <a:solidFill>
                    <a:srgbClr val="C00000"/>
                  </a:solidFill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:</a:t>
              </a:r>
              <a:r>
                <a:rPr lang="vi-VN" sz="3200" dirty="0">
                  <a:solidFill>
                    <a:srgbClr val="C00000"/>
                  </a:solidFill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200" dirty="0">
                  <a:solidFill>
                    <a:srgbClr val="0000FF"/>
                  </a:solidFill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2-3</a:t>
              </a:r>
              <a:r>
                <a:rPr lang="vi-VN" sz="3200" dirty="0">
                  <a:solidFill>
                    <a:srgbClr val="0000FF"/>
                  </a:solidFill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 phút</a:t>
              </a:r>
              <a:endPara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endParaRPr>
            </a:p>
            <a:p>
              <a:pPr marL="742950" marR="0" lvl="0" indent="-285750" algn="just" defTabSz="914400" rtl="0" eaLnBrk="1" fontAlgn="auto" latinLnBrk="0" hangingPunct="1">
                <a:lnSpc>
                  <a:spcPct val="107000"/>
                </a:lnSpc>
                <a:spcBef>
                  <a:spcPts val="200"/>
                </a:spcBef>
                <a:spcAft>
                  <a:spcPts val="600"/>
                </a:spcAft>
                <a:buClrTx/>
                <a:buSzTx/>
                <a:buFontTx/>
                <a:buChar char="-"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Tiêu </a:t>
              </a: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chí:</a:t>
              </a:r>
            </a:p>
            <a:p>
              <a:pPr marL="457200" marR="0" lvl="0" indent="0" algn="just" defTabSz="914400" rtl="0" eaLnBrk="1" fontAlgn="auto" latinLnBrk="0" hangingPunct="1">
                <a:lnSpc>
                  <a:spcPct val="107000"/>
                </a:lnSpc>
                <a:spcBef>
                  <a:spcPts val="2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+ Ngắn gọn, súc tích.</a:t>
              </a:r>
            </a:p>
            <a:p>
              <a:pPr marL="457200" marR="0" lvl="0" indent="0" algn="just" defTabSz="914400" rtl="0" eaLnBrk="1" fontAlgn="auto" latinLnBrk="0" hangingPunct="1">
                <a:lnSpc>
                  <a:spcPct val="107000"/>
                </a:lnSpc>
                <a:spcBef>
                  <a:spcPts val="2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+ Đúng trọng tâm.</a:t>
              </a:r>
            </a:p>
            <a:p>
              <a:pPr marL="457200" marR="0" lvl="0" indent="0" algn="just" defTabSz="914400" rtl="0" eaLnBrk="1" fontAlgn="auto" latinLnBrk="0" hangingPunct="1">
                <a:lnSpc>
                  <a:spcPct val="107000"/>
                </a:lnSpc>
                <a:spcBef>
                  <a:spcPts val="2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+ Đúng </a:t>
              </a:r>
              <a:r>
                <a:rPr kumimoji="0" lang="vi-V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giờ.</a:t>
              </a:r>
            </a:p>
            <a:p>
              <a:pPr marL="457200" marR="0" lvl="0" indent="0" algn="just" defTabSz="914400" rtl="0" eaLnBrk="1" fontAlgn="auto" latinLnBrk="0" hangingPunct="1">
                <a:lnSpc>
                  <a:spcPct val="107000"/>
                </a:lnSpc>
                <a:spcBef>
                  <a:spcPts val="2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+ </a:t>
              </a: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Thần thái phong cách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355790" y="1779371"/>
              <a:ext cx="4373866" cy="3507332"/>
            </a:xfrm>
            <a:prstGeom prst="roundRect">
              <a:avLst/>
            </a:prstGeom>
            <a:noFill/>
            <a:ln w="19050">
              <a:solidFill>
                <a:srgbClr val="6AA21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4" name="图片 4" descr="E:\素材\卡通\56c4d60e7458727b73666ec5ee22d060.png56c4d60e7458727b73666ec5ee22d06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0" y="457200"/>
            <a:ext cx="4527550" cy="58058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6378" y="1089371"/>
            <a:ext cx="7475621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THUYẾT TRÌNH TRANH TUYÊN TRUYỀN VỀ ẢNH HƯỞNG CỦA TỐC ĐỘ TRONG AN TOÀN GIAO THÔNG</a:t>
            </a:r>
          </a:p>
        </p:txBody>
      </p:sp>
    </p:spTree>
    <p:extLst>
      <p:ext uri="{BB962C8B-B14F-4D97-AF65-F5344CB8AC3E}">
        <p14:creationId xmlns:p14="http://schemas.microsoft.com/office/powerpoint/2010/main" val="132889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:\素材\卡通\56c4d60e7458727b73666ec5ee22d060.png56c4d60e7458727b73666ec5ee22d06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-1460500" y="2613660"/>
            <a:ext cx="4527550" cy="58058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2181" y="614371"/>
            <a:ext cx="6032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dirty="0">
                <a:solidFill>
                  <a:srgbClr val="FA55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4800" dirty="0">
                <a:solidFill>
                  <a:srgbClr val="FA55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4800" dirty="0">
                <a:solidFill>
                  <a:srgbClr val="FA55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800" dirty="0">
                <a:solidFill>
                  <a:srgbClr val="FA55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 ĐỘ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59099" y="1584097"/>
            <a:ext cx="86286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1278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E058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41:</a:t>
            </a:r>
          </a:p>
          <a:p>
            <a:endParaRPr lang="en-US" sz="3600" dirty="0">
              <a:solidFill>
                <a:srgbClr val="1278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1278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7: TỐC ĐỘ CỦA CHUYỂN ĐỘNG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12CAD8-5F37-6BB9-C919-A69CBB48790E}"/>
              </a:ext>
            </a:extLst>
          </p:cNvPr>
          <p:cNvSpPr txBox="1"/>
          <p:nvPr/>
        </p:nvSpPr>
        <p:spPr>
          <a:xfrm>
            <a:off x="4057650" y="3709035"/>
            <a:ext cx="577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E058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“VŨ ĐIỆU ĐƯỜNG PHỐ”</a:t>
            </a:r>
          </a:p>
        </p:txBody>
      </p:sp>
    </p:spTree>
    <p:extLst>
      <p:ext uri="{BB962C8B-B14F-4D97-AF65-F5344CB8AC3E}">
        <p14:creationId xmlns:p14="http://schemas.microsoft.com/office/powerpoint/2010/main" val="204543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30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Google Shape;219;p23"/>
          <p:cNvSpPr txBox="1"/>
          <p:nvPr/>
        </p:nvSpPr>
        <p:spPr>
          <a:xfrm>
            <a:off x="2290621" y="2444063"/>
            <a:ext cx="6721764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HƯỚNG DẪN VỀ NHÀ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87781" y="3247846"/>
            <a:ext cx="7038110" cy="3017346"/>
          </a:xfrm>
          <a:prstGeom prst="round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-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Ôn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lại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nội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dung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kiến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thức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học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lvl="0" algn="just">
              <a:defRPr/>
            </a:pPr>
            <a:r>
              <a:rPr lang="en-US" sz="3200" kern="0" baseline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0" dirty="0" err="1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kern="0" dirty="0">
                <a:solidFill>
                  <a:srgbClr val="2313F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2313F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Chuẩn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bị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mới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2313F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8. </a:t>
            </a:r>
            <a:r>
              <a:rPr kumimoji="0" lang="en-US" sz="3200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Đồ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thị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quãng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đường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kumimoji="0" lang="en-US" sz="3200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thời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gian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”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50 SGK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50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_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  <p:sp>
        <p:nvSpPr>
          <p:cNvPr id="9" name="PA_文本框 1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2044" y="2369983"/>
            <a:ext cx="8289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4800" spc="200" dirty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CHÚC </a:t>
            </a:r>
            <a:r>
              <a:rPr lang="vi-VN" sz="4800" spc="200" dirty="0" smtClean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CÁC</a:t>
            </a:r>
            <a:r>
              <a:rPr lang="en-US" sz="4800" spc="200" dirty="0" smtClean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 EM</a:t>
            </a:r>
            <a:r>
              <a:rPr lang="vi-VN" sz="4800" spc="200" dirty="0" smtClean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 </a:t>
            </a:r>
            <a:r>
              <a:rPr lang="vi-VN" sz="4800" spc="200" dirty="0">
                <a:solidFill>
                  <a:srgbClr val="6FB420"/>
                </a:solidFill>
                <a:latin typeface="Times New Roman" panose="02020603050405020304" pitchFamily="18" charset="0"/>
                <a:ea typeface="方正少儿简体" panose="03000509000000000000" charset="-122"/>
                <a:cs typeface="Times New Roman" panose="02020603050405020304" pitchFamily="18" charset="0"/>
              </a:rPr>
              <a:t>HỌC TỐT</a:t>
            </a:r>
            <a:endParaRPr sz="4800" spc="200" dirty="0">
              <a:solidFill>
                <a:srgbClr val="6FB420"/>
              </a:solidFill>
              <a:latin typeface="Times New Roman" panose="02020603050405020304" pitchFamily="18" charset="0"/>
              <a:ea typeface="方正少儿简体" panose="03000509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B5290-FB55-4B5D-4168-A84128313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endParaRPr lang="en-US" sz="5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144A2-9F63-6383-B795-25CC03553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endParaRPr lang="en-US" sz="2200"/>
          </a:p>
        </p:txBody>
      </p:sp>
      <p:pic>
        <p:nvPicPr>
          <p:cNvPr id="4" name="Picture 2" descr="SZ169">
            <a:extLst>
              <a:ext uri="{FF2B5EF4-FFF2-40B4-BE49-F238E27FC236}">
                <a16:creationId xmlns:a16="http://schemas.microsoft.com/office/drawing/2014/main" id="{61D134E0-36BD-919A-1B46-D60080E2E0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6" r="13164" b="-3"/>
          <a:stretch/>
        </p:blipFill>
        <p:spPr bwMode="auto">
          <a:xfrm>
            <a:off x="-1525" y="-215900"/>
            <a:ext cx="12190477" cy="79502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solidFill>
            <a:srgbClr val="FF0066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78D0D3-44FF-F0EE-C981-068EF73F89ED}"/>
              </a:ext>
            </a:extLst>
          </p:cNvPr>
          <p:cNvSpPr txBox="1"/>
          <p:nvPr/>
        </p:nvSpPr>
        <p:spPr>
          <a:xfrm>
            <a:off x="1231900" y="1037089"/>
            <a:ext cx="8966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058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10 TẶNG CÔ</a:t>
            </a:r>
          </a:p>
          <a:p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00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B5290-FB55-4B5D-4168-A84128313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endParaRPr lang="en-US" sz="54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144A2-9F63-6383-B795-25CC03553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endParaRPr lang="en-US" sz="2200"/>
          </a:p>
        </p:txBody>
      </p:sp>
      <p:pic>
        <p:nvPicPr>
          <p:cNvPr id="4" name="Picture 2" descr="SZ169">
            <a:extLst>
              <a:ext uri="{FF2B5EF4-FFF2-40B4-BE49-F238E27FC236}">
                <a16:creationId xmlns:a16="http://schemas.microsoft.com/office/drawing/2014/main" id="{61D134E0-36BD-919A-1B46-D60080E2E0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6" r="13164" b="-3"/>
          <a:stretch/>
        </p:blipFill>
        <p:spPr bwMode="auto">
          <a:xfrm>
            <a:off x="-1525" y="-215900"/>
            <a:ext cx="12190477" cy="79502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solidFill>
            <a:srgbClr val="FF0066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78D0D3-44FF-F0EE-C981-068EF73F89ED}"/>
              </a:ext>
            </a:extLst>
          </p:cNvPr>
          <p:cNvSpPr txBox="1"/>
          <p:nvPr/>
        </p:nvSpPr>
        <p:spPr>
          <a:xfrm>
            <a:off x="1231900" y="1037089"/>
            <a:ext cx="8966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058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10 TẶNG CÔ</a:t>
            </a:r>
          </a:p>
          <a:p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Digit 120">
            <a:extLst>
              <a:ext uri="{FF2B5EF4-FFF2-40B4-BE49-F238E27FC236}">
                <a16:creationId xmlns:a16="http://schemas.microsoft.com/office/drawing/2014/main" id="{1D8F49BA-CFD6-9514-A5F3-938A923532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0" y="720569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35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162FEC-E687-482A-B323-6AD795101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76200"/>
            <a:ext cx="4721915" cy="66197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C7CC13-6E17-418C-AA1D-090D90B6E2FB}"/>
              </a:ext>
            </a:extLst>
          </p:cNvPr>
          <p:cNvSpPr txBox="1"/>
          <p:nvPr/>
        </p:nvSpPr>
        <p:spPr>
          <a:xfrm>
            <a:off x="5178287" y="595520"/>
            <a:ext cx="6766063" cy="4401205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544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870D7-3956-7243-FE93-2E18515DCF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D94B95-DE1B-CEA3-D329-6A368301CE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DIỆU MINH VIDEO">
            <a:hlinkClick r:id="" action="ppaction://media"/>
            <a:extLst>
              <a:ext uri="{FF2B5EF4-FFF2-40B4-BE49-F238E27FC236}">
                <a16:creationId xmlns:a16="http://schemas.microsoft.com/office/drawing/2014/main" id="{9D3D6A05-CB92-90F9-AA09-A48533F4C3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1388" y="123478"/>
            <a:ext cx="5228812" cy="673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39688E-BE53-F6FE-EB8C-2C533EE95749}"/>
              </a:ext>
            </a:extLst>
          </p:cNvPr>
          <p:cNvSpPr txBox="1"/>
          <p:nvPr/>
        </p:nvSpPr>
        <p:spPr>
          <a:xfrm>
            <a:off x="5532151" y="348685"/>
            <a:ext cx="6802724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TRÀNG CÁT KẾT NỐI</a:t>
            </a:r>
          </a:p>
          <a:p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BẠN HÃY TRẢ LỜI CÂU HỎI TRONG VIDEO NHÉ!</a:t>
            </a:r>
          </a:p>
          <a:p>
            <a:pPr algn="ctr"/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ạn Bè Hoặc Người Bị Cô Lập Khái Niệm Vòng Tròn Tay Hình minh họa Sẵn có -  Tải xuống Hình ảnh Ngay bây giờ - iStock">
            <a:extLst>
              <a:ext uri="{FF2B5EF4-FFF2-40B4-BE49-F238E27FC236}">
                <a16:creationId xmlns:a16="http://schemas.microsoft.com/office/drawing/2014/main" id="{2F5211E4-351F-2A62-415F-5C6A228CC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1371600"/>
            <a:ext cx="5457825" cy="313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5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B64187-3659-F050-27E6-4E1F45711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4" y="0"/>
            <a:ext cx="7096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7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39" name="Rectangle 1843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70DDCB72-A4EC-173E-2339-AB31F740AF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04"/>
          <a:stretch/>
        </p:blipFill>
        <p:spPr bwMode="auto">
          <a:xfrm>
            <a:off x="3474974" y="1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1" name="Rectangle 1844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6D1FBC-2A66-9DB6-5E2F-D20E5FF3FACF}"/>
              </a:ext>
            </a:extLst>
          </p:cNvPr>
          <p:cNvSpPr txBox="1"/>
          <p:nvPr/>
        </p:nvSpPr>
        <p:spPr>
          <a:xfrm>
            <a:off x="-113962" y="1057387"/>
            <a:ext cx="8316929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PHƯƠNG TIỆN VÀ TỐC ĐỘ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XƯA VÀ NAY</a:t>
            </a:r>
          </a:p>
        </p:txBody>
      </p:sp>
      <p:sp>
        <p:nvSpPr>
          <p:cNvPr id="18443" name="Rectangle 1844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445" name="Rectangle 1844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9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467" name="Rectangle 19466">
            <a:extLst>
              <a:ext uri="{FF2B5EF4-FFF2-40B4-BE49-F238E27FC236}">
                <a16:creationId xmlns:a16="http://schemas.microsoft.com/office/drawing/2014/main" id="{854ECEBE-9353-406C-9313-02A517A310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9469" name="Freeform: Shape 19468">
            <a:extLst>
              <a:ext uri="{FF2B5EF4-FFF2-40B4-BE49-F238E27FC236}">
                <a16:creationId xmlns:a16="http://schemas.microsoft.com/office/drawing/2014/main" id="{86806086-A782-4311-A63B-1A68574D80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902" y="-15901"/>
            <a:ext cx="6578337" cy="5814891"/>
          </a:xfrm>
          <a:custGeom>
            <a:avLst/>
            <a:gdLst>
              <a:gd name="connsiteX0" fmla="*/ 1667657 w 6578337"/>
              <a:gd name="connsiteY0" fmla="*/ 0 h 5814891"/>
              <a:gd name="connsiteX1" fmla="*/ 5296215 w 6578337"/>
              <a:gd name="connsiteY1" fmla="*/ 0 h 5814891"/>
              <a:gd name="connsiteX2" fmla="*/ 5354505 w 6578337"/>
              <a:gd name="connsiteY2" fmla="*/ 38974 h 5814891"/>
              <a:gd name="connsiteX3" fmla="*/ 5772761 w 6578337"/>
              <a:gd name="connsiteY3" fmla="*/ 430996 h 5814891"/>
              <a:gd name="connsiteX4" fmla="*/ 6578337 w 6578337"/>
              <a:gd name="connsiteY4" fmla="*/ 2842158 h 5814891"/>
              <a:gd name="connsiteX5" fmla="*/ 6219497 w 6578337"/>
              <a:gd name="connsiteY5" fmla="*/ 3831001 h 5814891"/>
              <a:gd name="connsiteX6" fmla="*/ 5157059 w 6578337"/>
              <a:gd name="connsiteY6" fmla="*/ 4751758 h 5814891"/>
              <a:gd name="connsiteX7" fmla="*/ 4923464 w 6578337"/>
              <a:gd name="connsiteY7" fmla="*/ 4927890 h 5814891"/>
              <a:gd name="connsiteX8" fmla="*/ 3004017 w 6578337"/>
              <a:gd name="connsiteY8" fmla="*/ 5814891 h 5814891"/>
              <a:gd name="connsiteX9" fmla="*/ 475534 w 6578337"/>
              <a:gd name="connsiteY9" fmla="*/ 4373098 h 5814891"/>
              <a:gd name="connsiteX10" fmla="*/ 206071 w 6578337"/>
              <a:gd name="connsiteY10" fmla="*/ 4004246 h 5814891"/>
              <a:gd name="connsiteX11" fmla="*/ 79385 w 6578337"/>
              <a:gd name="connsiteY11" fmla="*/ 3833508 h 5814891"/>
              <a:gd name="connsiteX12" fmla="*/ 0 w 6578337"/>
              <a:gd name="connsiteY12" fmla="*/ 3721725 h 5814891"/>
              <a:gd name="connsiteX13" fmla="*/ 0 w 6578337"/>
              <a:gd name="connsiteY13" fmla="*/ 1581323 h 5814891"/>
              <a:gd name="connsiteX14" fmla="*/ 168477 w 6578337"/>
              <a:gd name="connsiteY14" fmla="*/ 1300525 h 5814891"/>
              <a:gd name="connsiteX15" fmla="*/ 885512 w 6578337"/>
              <a:gd name="connsiteY15" fmla="*/ 515238 h 5814891"/>
              <a:gd name="connsiteX16" fmla="*/ 1494824 w 6578337"/>
              <a:gd name="connsiteY16" fmla="*/ 90742 h 581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78337" h="5814891">
                <a:moveTo>
                  <a:pt x="1667657" y="0"/>
                </a:moveTo>
                <a:lnTo>
                  <a:pt x="5296215" y="0"/>
                </a:lnTo>
                <a:lnTo>
                  <a:pt x="5354505" y="38974"/>
                </a:lnTo>
                <a:cubicBezTo>
                  <a:pt x="5505893" y="152699"/>
                  <a:pt x="5645664" y="283643"/>
                  <a:pt x="5772761" y="430996"/>
                </a:cubicBezTo>
                <a:cubicBezTo>
                  <a:pt x="6292274" y="1033532"/>
                  <a:pt x="6578337" y="1889809"/>
                  <a:pt x="6578337" y="2842158"/>
                </a:cubicBezTo>
                <a:cubicBezTo>
                  <a:pt x="6578337" y="3222117"/>
                  <a:pt x="6467617" y="3527065"/>
                  <a:pt x="6219497" y="3831001"/>
                </a:cubicBezTo>
                <a:cubicBezTo>
                  <a:pt x="5959965" y="4148933"/>
                  <a:pt x="5569997" y="4441763"/>
                  <a:pt x="5157059" y="4751758"/>
                </a:cubicBezTo>
                <a:cubicBezTo>
                  <a:pt x="5080873" y="4808882"/>
                  <a:pt x="5002168" y="4868026"/>
                  <a:pt x="4923464" y="4927890"/>
                </a:cubicBezTo>
                <a:cubicBezTo>
                  <a:pt x="4218974" y="5463640"/>
                  <a:pt x="3704799" y="5814891"/>
                  <a:pt x="3004017" y="5814891"/>
                </a:cubicBezTo>
                <a:cubicBezTo>
                  <a:pt x="1936240" y="5814891"/>
                  <a:pt x="1180025" y="5383723"/>
                  <a:pt x="475534" y="4373098"/>
                </a:cubicBezTo>
                <a:cubicBezTo>
                  <a:pt x="383343" y="4240819"/>
                  <a:pt x="293225" y="4120515"/>
                  <a:pt x="206071" y="4004246"/>
                </a:cubicBezTo>
                <a:cubicBezTo>
                  <a:pt x="160920" y="3943985"/>
                  <a:pt x="118700" y="3887339"/>
                  <a:pt x="79385" y="3833508"/>
                </a:cubicBezTo>
                <a:lnTo>
                  <a:pt x="0" y="3721725"/>
                </a:lnTo>
                <a:lnTo>
                  <a:pt x="0" y="1581323"/>
                </a:lnTo>
                <a:lnTo>
                  <a:pt x="168477" y="1300525"/>
                </a:lnTo>
                <a:cubicBezTo>
                  <a:pt x="359173" y="1017017"/>
                  <a:pt x="599372" y="753795"/>
                  <a:pt x="885512" y="515238"/>
                </a:cubicBezTo>
                <a:cubicBezTo>
                  <a:pt x="1073010" y="358870"/>
                  <a:pt x="1278109" y="216205"/>
                  <a:pt x="1494824" y="90742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60831088-E0DC-698C-13B9-333165B464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0" r="14209" b="1"/>
          <a:stretch/>
        </p:blipFill>
        <p:spPr bwMode="auto">
          <a:xfrm>
            <a:off x="20" y="-2"/>
            <a:ext cx="6323142" cy="5593660"/>
          </a:xfrm>
          <a:custGeom>
            <a:avLst/>
            <a:gdLst/>
            <a:ahLst/>
            <a:cxnLst/>
            <a:rect l="l" t="t" r="r" b="b"/>
            <a:pathLst>
              <a:path w="6323162" h="5593660">
                <a:moveTo>
                  <a:pt x="2177447" y="0"/>
                </a:move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71" name="Freeform: Shape 19470">
            <a:extLst>
              <a:ext uri="{FF2B5EF4-FFF2-40B4-BE49-F238E27FC236}">
                <a16:creationId xmlns:a16="http://schemas.microsoft.com/office/drawing/2014/main" id="{CE71458B-DF80-43DF-9693-2EC3878ACA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323162" cy="5593660"/>
          </a:xfrm>
          <a:custGeom>
            <a:avLst/>
            <a:gdLst>
              <a:gd name="connsiteX0" fmla="*/ 2177447 w 6323162"/>
              <a:gd name="connsiteY0" fmla="*/ 0 h 5593660"/>
              <a:gd name="connsiteX1" fmla="*/ 2572776 w 6323162"/>
              <a:gd name="connsiteY1" fmla="*/ 0 h 5593660"/>
              <a:gd name="connsiteX2" fmla="*/ 2279674 w 6323162"/>
              <a:gd name="connsiteY2" fmla="*/ 98163 h 5593660"/>
              <a:gd name="connsiteX3" fmla="*/ 1163390 w 6323162"/>
              <a:gd name="connsiteY3" fmla="*/ 758946 h 5593660"/>
              <a:gd name="connsiteX4" fmla="*/ 391288 w 6323162"/>
              <a:gd name="connsiteY4" fmla="*/ 1711778 h 5593660"/>
              <a:gd name="connsiteX5" fmla="*/ 111318 w 6323162"/>
              <a:gd name="connsiteY5" fmla="*/ 2820666 h 5593660"/>
              <a:gd name="connsiteX6" fmla="*/ 574682 w 6323162"/>
              <a:gd name="connsiteY6" fmla="*/ 3850310 h 5593660"/>
              <a:gd name="connsiteX7" fmla="*/ 808161 w 6323162"/>
              <a:gd name="connsiteY7" fmla="*/ 4177123 h 5593660"/>
              <a:gd name="connsiteX8" fmla="*/ 2998992 w 6323162"/>
              <a:gd name="connsiteY8" fmla="*/ 5454594 h 5593660"/>
              <a:gd name="connsiteX9" fmla="*/ 4662117 w 6323162"/>
              <a:gd name="connsiteY9" fmla="*/ 4668685 h 5593660"/>
              <a:gd name="connsiteX10" fmla="*/ 4864518 w 6323162"/>
              <a:gd name="connsiteY10" fmla="*/ 4512627 h 5593660"/>
              <a:gd name="connsiteX11" fmla="*/ 5785079 w 6323162"/>
              <a:gd name="connsiteY11" fmla="*/ 3696808 h 5593660"/>
              <a:gd name="connsiteX12" fmla="*/ 6095999 w 6323162"/>
              <a:gd name="connsiteY12" fmla="*/ 2820666 h 5593660"/>
              <a:gd name="connsiteX13" fmla="*/ 5397999 w 6323162"/>
              <a:gd name="connsiteY13" fmla="*/ 684305 h 5593660"/>
              <a:gd name="connsiteX14" fmla="*/ 4612801 w 6323162"/>
              <a:gd name="connsiteY14" fmla="*/ 81166 h 5593660"/>
              <a:gd name="connsiteX15" fmla="*/ 4406067 w 6323162"/>
              <a:gd name="connsiteY15" fmla="*/ 0 h 5593660"/>
              <a:gd name="connsiteX16" fmla="*/ 4826316 w 6323162"/>
              <a:gd name="connsiteY16" fmla="*/ 0 h 5593660"/>
              <a:gd name="connsiteX17" fmla="*/ 4971508 w 6323162"/>
              <a:gd name="connsiteY17" fmla="*/ 75777 h 5593660"/>
              <a:gd name="connsiteX18" fmla="*/ 5577109 w 6323162"/>
              <a:gd name="connsiteY18" fmla="*/ 586873 h 5593660"/>
              <a:gd name="connsiteX19" fmla="*/ 6323162 w 6323162"/>
              <a:gd name="connsiteY19" fmla="*/ 2829148 h 5593660"/>
              <a:gd name="connsiteX20" fmla="*/ 5990836 w 6323162"/>
              <a:gd name="connsiteY20" fmla="*/ 3748729 h 5593660"/>
              <a:gd name="connsiteX21" fmla="*/ 5006899 w 6323162"/>
              <a:gd name="connsiteY21" fmla="*/ 4604992 h 5593660"/>
              <a:gd name="connsiteX22" fmla="*/ 4790566 w 6323162"/>
              <a:gd name="connsiteY22" fmla="*/ 4768788 h 5593660"/>
              <a:gd name="connsiteX23" fmla="*/ 3012943 w 6323162"/>
              <a:gd name="connsiteY23" fmla="*/ 5593660 h 5593660"/>
              <a:gd name="connsiteX24" fmla="*/ 671286 w 6323162"/>
              <a:gd name="connsiteY24" fmla="*/ 4252856 h 5593660"/>
              <a:gd name="connsiteX25" fmla="*/ 421733 w 6323162"/>
              <a:gd name="connsiteY25" fmla="*/ 3909839 h 5593660"/>
              <a:gd name="connsiteX26" fmla="*/ 48655 w 6323162"/>
              <a:gd name="connsiteY26" fmla="*/ 3351082 h 5593660"/>
              <a:gd name="connsiteX27" fmla="*/ 0 w 6323162"/>
              <a:gd name="connsiteY27" fmla="*/ 3239820 h 5593660"/>
              <a:gd name="connsiteX28" fmla="*/ 0 w 6323162"/>
              <a:gd name="connsiteY28" fmla="*/ 2248150 h 5593660"/>
              <a:gd name="connsiteX29" fmla="*/ 1658 w 6323162"/>
              <a:gd name="connsiteY29" fmla="*/ 2239520 h 5593660"/>
              <a:gd name="connsiteX30" fmla="*/ 225714 w 6323162"/>
              <a:gd name="connsiteY30" fmla="*/ 1665285 h 5593660"/>
              <a:gd name="connsiteX31" fmla="*/ 1050970 w 6323162"/>
              <a:gd name="connsiteY31" fmla="*/ 665214 h 5593660"/>
              <a:gd name="connsiteX32" fmla="*/ 1923692 w 6323162"/>
              <a:gd name="connsiteY32" fmla="*/ 107844 h 559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323162" h="5593660">
                <a:moveTo>
                  <a:pt x="2177447" y="0"/>
                </a:moveTo>
                <a:lnTo>
                  <a:pt x="2572776" y="0"/>
                </a:lnTo>
                <a:lnTo>
                  <a:pt x="2279674" y="98163"/>
                </a:lnTo>
                <a:cubicBezTo>
                  <a:pt x="1874231" y="253327"/>
                  <a:pt x="1488311" y="481852"/>
                  <a:pt x="1163390" y="758946"/>
                </a:cubicBezTo>
                <a:cubicBezTo>
                  <a:pt x="832819" y="1040772"/>
                  <a:pt x="573013" y="1361447"/>
                  <a:pt x="391288" y="1711778"/>
                </a:cubicBezTo>
                <a:cubicBezTo>
                  <a:pt x="205583" y="2069903"/>
                  <a:pt x="111318" y="2442986"/>
                  <a:pt x="111318" y="2820666"/>
                </a:cubicBezTo>
                <a:cubicBezTo>
                  <a:pt x="111318" y="3201031"/>
                  <a:pt x="261705" y="3423166"/>
                  <a:pt x="574682" y="3850310"/>
                </a:cubicBezTo>
                <a:cubicBezTo>
                  <a:pt x="650197" y="3953327"/>
                  <a:pt x="728281" y="4059920"/>
                  <a:pt x="808161" y="4177123"/>
                </a:cubicBezTo>
                <a:cubicBezTo>
                  <a:pt x="1418574" y="5072567"/>
                  <a:pt x="2073806" y="5454594"/>
                  <a:pt x="2998992" y="5454594"/>
                </a:cubicBezTo>
                <a:cubicBezTo>
                  <a:pt x="3606192" y="5454594"/>
                  <a:pt x="4051705" y="5143376"/>
                  <a:pt x="4662117" y="4668685"/>
                </a:cubicBezTo>
                <a:cubicBezTo>
                  <a:pt x="4730310" y="4615645"/>
                  <a:pt x="4798505" y="4563242"/>
                  <a:pt x="4864518" y="4512627"/>
                </a:cubicBezTo>
                <a:cubicBezTo>
                  <a:pt x="5222313" y="4237963"/>
                  <a:pt x="5560204" y="3978506"/>
                  <a:pt x="5785079" y="3696808"/>
                </a:cubicBezTo>
                <a:cubicBezTo>
                  <a:pt x="6000066" y="3427513"/>
                  <a:pt x="6095999" y="3157320"/>
                  <a:pt x="6095999" y="2820666"/>
                </a:cubicBezTo>
                <a:cubicBezTo>
                  <a:pt x="6095999" y="1976856"/>
                  <a:pt x="5848138" y="1218170"/>
                  <a:pt x="5397999" y="684305"/>
                </a:cubicBezTo>
                <a:cubicBezTo>
                  <a:pt x="5177750" y="423188"/>
                  <a:pt x="4913577" y="220223"/>
                  <a:pt x="4612801" y="81166"/>
                </a:cubicBezTo>
                <a:lnTo>
                  <a:pt x="4406067" y="0"/>
                </a:ln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473" name="Freeform: Shape 19472">
            <a:extLst>
              <a:ext uri="{FF2B5EF4-FFF2-40B4-BE49-F238E27FC236}">
                <a16:creationId xmlns:a16="http://schemas.microsoft.com/office/drawing/2014/main" id="{DE1994AC-22D1-4B48-9EDA-BE373E7045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41758" y="1415331"/>
            <a:ext cx="5665992" cy="5466522"/>
          </a:xfrm>
          <a:custGeom>
            <a:avLst/>
            <a:gdLst>
              <a:gd name="connsiteX0" fmla="*/ 3113576 w 5665992"/>
              <a:gd name="connsiteY0" fmla="*/ 1556 h 5401530"/>
              <a:gd name="connsiteX1" fmla="*/ 4468777 w 5665992"/>
              <a:gd name="connsiteY1" fmla="*/ 405866 h 5401530"/>
              <a:gd name="connsiteX2" fmla="*/ 5525792 w 5665992"/>
              <a:gd name="connsiteY2" fmla="*/ 1317461 h 5401530"/>
              <a:gd name="connsiteX3" fmla="*/ 5665992 w 5665992"/>
              <a:gd name="connsiteY3" fmla="*/ 1506159 h 5401530"/>
              <a:gd name="connsiteX4" fmla="*/ 5665992 w 5665992"/>
              <a:gd name="connsiteY4" fmla="*/ 5401530 h 5401530"/>
              <a:gd name="connsiteX5" fmla="*/ 965932 w 5665992"/>
              <a:gd name="connsiteY5" fmla="*/ 5401530 h 5401530"/>
              <a:gd name="connsiteX6" fmla="*/ 836753 w 5665992"/>
              <a:gd name="connsiteY6" fmla="*/ 5181943 h 5401530"/>
              <a:gd name="connsiteX7" fmla="*/ 509793 w 5665992"/>
              <a:gd name="connsiteY7" fmla="*/ 4458111 h 5401530"/>
              <a:gd name="connsiteX8" fmla="*/ 251995 w 5665992"/>
              <a:gd name="connsiteY8" fmla="*/ 1805844 h 5401530"/>
              <a:gd name="connsiteX9" fmla="*/ 3113576 w 5665992"/>
              <a:gd name="connsiteY9" fmla="*/ 1556 h 540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5992" h="5401530">
                <a:moveTo>
                  <a:pt x="3113576" y="1556"/>
                </a:moveTo>
                <a:cubicBezTo>
                  <a:pt x="3559807" y="16866"/>
                  <a:pt x="4018025" y="145625"/>
                  <a:pt x="4468777" y="405866"/>
                </a:cubicBezTo>
                <a:cubicBezTo>
                  <a:pt x="4871803" y="638554"/>
                  <a:pt x="5229811" y="952545"/>
                  <a:pt x="5525792" y="1317461"/>
                </a:cubicBezTo>
                <a:lnTo>
                  <a:pt x="5665992" y="1506159"/>
                </a:lnTo>
                <a:lnTo>
                  <a:pt x="5665992" y="5401530"/>
                </a:lnTo>
                <a:lnTo>
                  <a:pt x="965932" y="5401530"/>
                </a:lnTo>
                <a:lnTo>
                  <a:pt x="836753" y="5181943"/>
                </a:lnTo>
                <a:cubicBezTo>
                  <a:pt x="713569" y="4953383"/>
                  <a:pt x="611679" y="4708683"/>
                  <a:pt x="509793" y="4458111"/>
                </a:cubicBezTo>
                <a:cubicBezTo>
                  <a:pt x="136790" y="3540808"/>
                  <a:pt x="-278612" y="2724882"/>
                  <a:pt x="251995" y="1805844"/>
                </a:cubicBezTo>
                <a:cubicBezTo>
                  <a:pt x="911122" y="664202"/>
                  <a:pt x="1973207" y="-37572"/>
                  <a:pt x="3113576" y="1556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19462" name="Picture 6" descr="A person in a hat pushing a rickshaw&#10;&#10;Description automatically generated">
            <a:extLst>
              <a:ext uri="{FF2B5EF4-FFF2-40B4-BE49-F238E27FC236}">
                <a16:creationId xmlns:a16="http://schemas.microsoft.com/office/drawing/2014/main" id="{B471618F-A98B-2D65-9971-8C0A31E131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0" r="19257" b="-1"/>
          <a:stretch/>
        </p:blipFill>
        <p:spPr bwMode="auto">
          <a:xfrm>
            <a:off x="6795930" y="1685367"/>
            <a:ext cx="5396070" cy="5172635"/>
          </a:xfrm>
          <a:custGeom>
            <a:avLst/>
            <a:gdLst/>
            <a:ahLst/>
            <a:cxnLst/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600"/>
                </a:lnTo>
                <a:lnTo>
                  <a:pt x="5396070" y="4888539"/>
                </a:lnTo>
                <a:lnTo>
                  <a:pt x="5373530" y="4924165"/>
                </a:lnTo>
                <a:cubicBezTo>
                  <a:pt x="5310112" y="5013254"/>
                  <a:pt x="5241620" y="5088864"/>
                  <a:pt x="5168684" y="5154829"/>
                </a:cubicBezTo>
                <a:lnTo>
                  <a:pt x="5146924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2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75" name="Freeform: Shape 19474">
            <a:extLst>
              <a:ext uri="{FF2B5EF4-FFF2-40B4-BE49-F238E27FC236}">
                <a16:creationId xmlns:a16="http://schemas.microsoft.com/office/drawing/2014/main" id="{22220111-5018-4EB7-A38B-79BD37F7C0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95930" y="1685365"/>
            <a:ext cx="5396070" cy="5172635"/>
          </a:xfrm>
          <a:custGeom>
            <a:avLst/>
            <a:gdLst>
              <a:gd name="connsiteX0" fmla="*/ 2809770 w 5396070"/>
              <a:gd name="connsiteY0" fmla="*/ 1442 h 5172635"/>
              <a:gd name="connsiteX1" fmla="*/ 4032739 w 5396070"/>
              <a:gd name="connsiteY1" fmla="*/ 376223 h 5172635"/>
              <a:gd name="connsiteX2" fmla="*/ 5362614 w 5396070"/>
              <a:gd name="connsiteY2" fmla="*/ 1796088 h 5172635"/>
              <a:gd name="connsiteX3" fmla="*/ 5396070 w 5396070"/>
              <a:gd name="connsiteY3" fmla="*/ 1864599 h 5172635"/>
              <a:gd name="connsiteX4" fmla="*/ 5396070 w 5396070"/>
              <a:gd name="connsiteY4" fmla="*/ 1981756 h 5172635"/>
              <a:gd name="connsiteX5" fmla="*/ 5363566 w 5396070"/>
              <a:gd name="connsiteY5" fmla="*/ 1915670 h 5172635"/>
              <a:gd name="connsiteX6" fmla="*/ 4071524 w 5396070"/>
              <a:gd name="connsiteY6" fmla="*/ 546090 h 5172635"/>
              <a:gd name="connsiteX7" fmla="*/ 2883346 w 5396070"/>
              <a:gd name="connsiteY7" fmla="*/ 184583 h 5172635"/>
              <a:gd name="connsiteX8" fmla="*/ 374449 w 5396070"/>
              <a:gd name="connsiteY8" fmla="*/ 1797850 h 5172635"/>
              <a:gd name="connsiteX9" fmla="*/ 600473 w 5396070"/>
              <a:gd name="connsiteY9" fmla="*/ 4169322 h 5172635"/>
              <a:gd name="connsiteX10" fmla="*/ 971928 w 5396070"/>
              <a:gd name="connsiteY10" fmla="*/ 4966944 h 5172635"/>
              <a:gd name="connsiteX11" fmla="*/ 1112598 w 5396070"/>
              <a:gd name="connsiteY11" fmla="*/ 5172635 h 5172635"/>
              <a:gd name="connsiteX12" fmla="*/ 987172 w 5396070"/>
              <a:gd name="connsiteY12" fmla="*/ 5172635 h 5172635"/>
              <a:gd name="connsiteX13" fmla="*/ 842383 w 5396070"/>
              <a:gd name="connsiteY13" fmla="*/ 4959392 h 5172635"/>
              <a:gd name="connsiteX14" fmla="*/ 460051 w 5396070"/>
              <a:gd name="connsiteY14" fmla="*/ 4132485 h 5172635"/>
              <a:gd name="connsiteX15" fmla="*/ 227408 w 5396070"/>
              <a:gd name="connsiteY15" fmla="*/ 1673941 h 5172635"/>
              <a:gd name="connsiteX16" fmla="*/ 2809770 w 5396070"/>
              <a:gd name="connsiteY16" fmla="*/ 1442 h 517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599"/>
                </a:lnTo>
                <a:lnTo>
                  <a:pt x="5396070" y="1981756"/>
                </a:lnTo>
                <a:lnTo>
                  <a:pt x="5363566" y="1915670"/>
                </a:lnTo>
                <a:cubicBezTo>
                  <a:pt x="5061125" y="1353703"/>
                  <a:pt x="4612597" y="864671"/>
                  <a:pt x="4071524" y="546090"/>
                </a:cubicBezTo>
                <a:cubicBezTo>
                  <a:pt x="3676324" y="313400"/>
                  <a:pt x="3274582" y="198273"/>
                  <a:pt x="2883346" y="184583"/>
                </a:cubicBezTo>
                <a:cubicBezTo>
                  <a:pt x="1883526" y="149597"/>
                  <a:pt x="952339" y="777074"/>
                  <a:pt x="374449" y="1797850"/>
                </a:cubicBezTo>
                <a:cubicBezTo>
                  <a:pt x="-90765" y="2619591"/>
                  <a:pt x="273440" y="3349133"/>
                  <a:pt x="600473" y="4169322"/>
                </a:cubicBezTo>
                <a:cubicBezTo>
                  <a:pt x="712134" y="4449376"/>
                  <a:pt x="823802" y="4721229"/>
                  <a:pt x="971928" y="4966944"/>
                </a:cubicBezTo>
                <a:lnTo>
                  <a:pt x="1112598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1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AutoShape 2" descr="Hình Ảnh Dấu Chấm Hỏi Đẹp Độc Đáo Nhất [vẽ, biểu tượng]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4" descr="Hình Ảnh Dấu Chấm Hỏi Đẹp Độc Đáo Nhất [vẽ, biểu tượng]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F67ED1-62EA-73EF-BF28-A5890FA24040}"/>
              </a:ext>
            </a:extLst>
          </p:cNvPr>
          <p:cNvSpPr txBox="1"/>
          <p:nvPr/>
        </p:nvSpPr>
        <p:spPr>
          <a:xfrm>
            <a:off x="-2724" y="5459995"/>
            <a:ext cx="7752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culi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kiếp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3600" dirty="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>
                <a:solidFill>
                  <a:srgbClr val="3234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3600" dirty="0">
              <a:solidFill>
                <a:srgbClr val="3234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4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色初二家长会学校教育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338">
      <a:dk1>
        <a:sysClr val="windowText" lastClr="000000"/>
      </a:dk1>
      <a:lt1>
        <a:sysClr val="window" lastClr="FFFFFF"/>
      </a:lt1>
      <a:dk2>
        <a:srgbClr val="6FB420"/>
      </a:dk2>
      <a:lt2>
        <a:srgbClr val="E7E6E6"/>
      </a:lt2>
      <a:accent1>
        <a:srgbClr val="6FB420"/>
      </a:accent1>
      <a:accent2>
        <a:srgbClr val="ED7D31"/>
      </a:accent2>
      <a:accent3>
        <a:srgbClr val="6FB420"/>
      </a:accent3>
      <a:accent4>
        <a:srgbClr val="ED7D31"/>
      </a:accent4>
      <a:accent5>
        <a:srgbClr val="6FB420"/>
      </a:accent5>
      <a:accent6>
        <a:srgbClr val="ED7D31"/>
      </a:accent6>
      <a:hlink>
        <a:srgbClr val="6FB420"/>
      </a:hlink>
      <a:folHlink>
        <a:srgbClr val="ED7D3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</TotalTime>
  <Words>452</Words>
  <Application>Microsoft Office PowerPoint</Application>
  <PresentationFormat>Widescreen</PresentationFormat>
  <Paragraphs>68</Paragraphs>
  <Slides>21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微软雅黑</vt:lpstr>
      <vt:lpstr>宋体</vt:lpstr>
      <vt:lpstr>#9Slide03 Arima Madurai Black</vt:lpstr>
      <vt:lpstr>Arial</vt:lpstr>
      <vt:lpstr>Calibri</vt:lpstr>
      <vt:lpstr>Calibri Light</vt:lpstr>
      <vt:lpstr>等线</vt:lpstr>
      <vt:lpstr>Meiryo</vt:lpstr>
      <vt:lpstr>华文细黑</vt:lpstr>
      <vt:lpstr>Times New Roman</vt:lpstr>
      <vt:lpstr>方正少儿简体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Du An - Mien Phi - STEM</Manager>
  <Company>Du An - Mien Phi - STEM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 An - Mien Phi - STEM</dc:title>
  <dc:subject>Du An - Mien Phi - STEM</dc:subject>
  <dc:creator>Du An - Mien Phi - STEM</dc:creator>
  <dc:description>Du An - Mien Phi - STEM</dc:description>
  <cp:lastModifiedBy>Admin</cp:lastModifiedBy>
  <cp:revision>219</cp:revision>
  <dcterms:created xsi:type="dcterms:W3CDTF">2017-11-12T12:09:00Z</dcterms:created>
  <dcterms:modified xsi:type="dcterms:W3CDTF">2024-03-12T03:38:40Z</dcterms:modified>
  <cp:category>Du An - Mien Phi - STEM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