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2" r:id="rId2"/>
    <p:sldId id="259" r:id="rId3"/>
    <p:sldId id="258" r:id="rId4"/>
    <p:sldId id="268" r:id="rId5"/>
    <p:sldId id="267" r:id="rId6"/>
    <p:sldId id="271" r:id="rId7"/>
    <p:sldId id="270" r:id="rId8"/>
    <p:sldId id="261" r:id="rId9"/>
    <p:sldId id="277" r:id="rId10"/>
    <p:sldId id="272" r:id="rId11"/>
    <p:sldId id="273" r:id="rId12"/>
    <p:sldId id="275" r:id="rId13"/>
    <p:sldId id="274" r:id="rId14"/>
    <p:sldId id="265" r:id="rId15"/>
    <p:sldId id="276" r:id="rId16"/>
    <p:sldId id="278" r:id="rId17"/>
    <p:sldId id="279" r:id="rId18"/>
    <p:sldId id="264" r:id="rId19"/>
    <p:sldId id="280" r:id="rId20"/>
    <p:sldId id="263" r:id="rId21"/>
  </p:sldIdLst>
  <p:sldSz cx="18288000" cy="10287000"/>
  <p:notesSz cx="6858000" cy="9144000"/>
  <p:embeddedFontLst>
    <p:embeddedFont>
      <p:font typeface="Calibri" panose="020F0502020204030204" pitchFamily="34" charset="0"/>
      <p:regular r:id="rId22"/>
      <p:bold r:id="rId23"/>
      <p:italic r:id="rId24"/>
      <p:boldItalic r:id="rId25"/>
    </p:embeddedFont>
    <p:embeddedFont>
      <p:font typeface="Mali" panose="020B0604020202020204" charset="-34"/>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5332" autoAdjust="0"/>
  </p:normalViewPr>
  <p:slideViewPr>
    <p:cSldViewPr>
      <p:cViewPr varScale="1">
        <p:scale>
          <a:sx n="46" d="100"/>
          <a:sy n="46" d="100"/>
        </p:scale>
        <p:origin x="540"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8.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7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2.svg"/><Relationship Id="rId5" Type="http://schemas.openxmlformats.org/officeDocument/2006/relationships/image" Target="../media/image4.svg"/><Relationship Id="rId15" Type="http://schemas.openxmlformats.org/officeDocument/2006/relationships/image" Target="../media/image20.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 Id="rId11" Type="http://schemas.openxmlformats.org/officeDocument/2006/relationships/image" Target="../media/image42.svg"/></Relationships>
</file>

<file path=ppt/slides/_rels/slide13.xml.rels><?xml version="1.0" encoding="UTF-8" standalone="yes"?>
<Relationships xmlns="http://schemas.openxmlformats.org/package/2006/relationships"><Relationship Id="rId13" Type="http://schemas.openxmlformats.org/officeDocument/2006/relationships/image" Target="../media/image54.svg"/><Relationship Id="rId12"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11" Type="http://schemas.openxmlformats.org/officeDocument/2006/relationships/image" Target="../media/image42.svg"/><Relationship Id="rId1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82.svg"/><Relationship Id="rId18" Type="http://schemas.openxmlformats.org/officeDocument/2006/relationships/image" Target="../media/image27.png"/><Relationship Id="rId26" Type="http://schemas.openxmlformats.org/officeDocument/2006/relationships/image" Target="../media/image31.png"/><Relationship Id="rId3" Type="http://schemas.openxmlformats.org/officeDocument/2006/relationships/image" Target="../media/image76.svg"/><Relationship Id="rId21" Type="http://schemas.openxmlformats.org/officeDocument/2006/relationships/image" Target="../media/image84.svg"/><Relationship Id="rId7" Type="http://schemas.openxmlformats.org/officeDocument/2006/relationships/image" Target="../media/image78.svg"/><Relationship Id="rId12" Type="http://schemas.openxmlformats.org/officeDocument/2006/relationships/image" Target="../media/image24.png"/><Relationship Id="rId17" Type="http://schemas.openxmlformats.org/officeDocument/2006/relationships/image" Target="../media/image74.svg"/><Relationship Id="rId25" Type="http://schemas.openxmlformats.org/officeDocument/2006/relationships/image" Target="../media/image88.svg"/><Relationship Id="rId2" Type="http://schemas.openxmlformats.org/officeDocument/2006/relationships/image" Target="../media/image8.png"/><Relationship Id="rId16" Type="http://schemas.openxmlformats.org/officeDocument/2006/relationships/image" Target="../media/image26.png"/><Relationship Id="rId20" Type="http://schemas.openxmlformats.org/officeDocument/2006/relationships/image" Target="../media/image28.png"/><Relationship Id="rId29" Type="http://schemas.openxmlformats.org/officeDocument/2006/relationships/image" Target="../media/image90.sv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44.svg"/><Relationship Id="rId24" Type="http://schemas.openxmlformats.org/officeDocument/2006/relationships/image" Target="../media/image30.png"/><Relationship Id="rId5" Type="http://schemas.openxmlformats.org/officeDocument/2006/relationships/image" Target="../media/image2.svg"/><Relationship Id="rId15" Type="http://schemas.openxmlformats.org/officeDocument/2006/relationships/image" Target="../media/image16.svg"/><Relationship Id="rId23" Type="http://schemas.openxmlformats.org/officeDocument/2006/relationships/image" Target="../media/image86.svg"/><Relationship Id="rId28" Type="http://schemas.openxmlformats.org/officeDocument/2006/relationships/image" Target="../media/image32.png"/><Relationship Id="rId10" Type="http://schemas.openxmlformats.org/officeDocument/2006/relationships/image" Target="../media/image23.png"/><Relationship Id="rId19" Type="http://schemas.openxmlformats.org/officeDocument/2006/relationships/image" Target="../media/image70.svg"/><Relationship Id="rId4" Type="http://schemas.openxmlformats.org/officeDocument/2006/relationships/image" Target="../media/image1.png"/><Relationship Id="rId9" Type="http://schemas.openxmlformats.org/officeDocument/2006/relationships/image" Target="../media/image80.svg"/><Relationship Id="rId14" Type="http://schemas.openxmlformats.org/officeDocument/2006/relationships/image" Target="../media/image25.png"/><Relationship Id="rId22" Type="http://schemas.openxmlformats.org/officeDocument/2006/relationships/image" Target="../media/image29.png"/><Relationship Id="rId27" Type="http://schemas.openxmlformats.org/officeDocument/2006/relationships/image" Target="../media/image40.svg"/><Relationship Id="rId30"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7" Type="http://schemas.openxmlformats.org/officeDocument/2006/relationships/image" Target="../media/image98.svg"/><Relationship Id="rId2" Type="http://schemas.openxmlformats.org/officeDocument/2006/relationships/image" Target="../media/image42.png"/><Relationship Id="rId1" Type="http://schemas.openxmlformats.org/officeDocument/2006/relationships/slideLayout" Target="../slideLayouts/slideLayout7.xml"/><Relationship Id="rId9" Type="http://schemas.openxmlformats.org/officeDocument/2006/relationships/image" Target="../media/image100.svg"/></Relationships>
</file>

<file path=ppt/slides/_rels/slide19.xml.rels><?xml version="1.0" encoding="UTF-8" standalone="yes"?>
<Relationships xmlns="http://schemas.openxmlformats.org/package/2006/relationships"><Relationship Id="rId8" Type="http://schemas.openxmlformats.org/officeDocument/2006/relationships/image" Target="../media/image43.png"/><Relationship Id="rId7" Type="http://schemas.openxmlformats.org/officeDocument/2006/relationships/image" Target="../media/image98.svg"/><Relationship Id="rId2" Type="http://schemas.openxmlformats.org/officeDocument/2006/relationships/image" Target="../media/image42.png"/><Relationship Id="rId1" Type="http://schemas.openxmlformats.org/officeDocument/2006/relationships/slideLayout" Target="../slideLayouts/slideLayout7.xml"/><Relationship Id="rId10" Type="http://schemas.openxmlformats.org/officeDocument/2006/relationships/image" Target="../media/image44.png"/><Relationship Id="rId9" Type="http://schemas.openxmlformats.org/officeDocument/2006/relationships/image" Target="../media/image100.svg"/></Relationships>
</file>

<file path=ppt/slides/_rels/slide2.xml.rels><?xml version="1.0" encoding="UTF-8" standalone="yes"?>
<Relationships xmlns="http://schemas.openxmlformats.org/package/2006/relationships"><Relationship Id="rId13" Type="http://schemas.openxmlformats.org/officeDocument/2006/relationships/image" Target="../media/image54.svg"/><Relationship Id="rId3" Type="http://schemas.openxmlformats.org/officeDocument/2006/relationships/image" Target="../media/image58.svg"/><Relationship Id="rId12"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7.xml"/><Relationship Id="rId11" Type="http://schemas.openxmlformats.org/officeDocument/2006/relationships/image" Target="../media/image42.svg"/><Relationship Id="rId4" Type="http://schemas.openxmlformats.org/officeDocument/2006/relationships/image" Target="../media/image11.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47.png"/><Relationship Id="rId9" Type="http://schemas.openxmlformats.org/officeDocument/2006/relationships/image" Target="../media/image30.svg"/></Relationships>
</file>

<file path=ppt/slides/_rels/slide3.xml.rels><?xml version="1.0" encoding="UTF-8" standalone="yes"?>
<Relationships xmlns="http://schemas.openxmlformats.org/package/2006/relationships"><Relationship Id="rId13" Type="http://schemas.openxmlformats.org/officeDocument/2006/relationships/image" Target="../media/image54.svg"/><Relationship Id="rId3" Type="http://schemas.openxmlformats.org/officeDocument/2006/relationships/image" Target="../media/image58.svg"/><Relationship Id="rId12"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11" Type="http://schemas.openxmlformats.org/officeDocument/2006/relationships/image" Target="../media/image42.sv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7"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60.svg"/></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60.sv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82.svg"/><Relationship Id="rId18" Type="http://schemas.openxmlformats.org/officeDocument/2006/relationships/image" Target="../media/image27.png"/><Relationship Id="rId26" Type="http://schemas.openxmlformats.org/officeDocument/2006/relationships/image" Target="../media/image31.png"/><Relationship Id="rId3" Type="http://schemas.openxmlformats.org/officeDocument/2006/relationships/image" Target="../media/image76.svg"/><Relationship Id="rId21" Type="http://schemas.openxmlformats.org/officeDocument/2006/relationships/image" Target="../media/image84.svg"/><Relationship Id="rId7" Type="http://schemas.openxmlformats.org/officeDocument/2006/relationships/image" Target="../media/image78.svg"/><Relationship Id="rId12" Type="http://schemas.openxmlformats.org/officeDocument/2006/relationships/image" Target="../media/image24.png"/><Relationship Id="rId17" Type="http://schemas.openxmlformats.org/officeDocument/2006/relationships/image" Target="../media/image74.svg"/><Relationship Id="rId25" Type="http://schemas.openxmlformats.org/officeDocument/2006/relationships/image" Target="../media/image88.svg"/><Relationship Id="rId2" Type="http://schemas.openxmlformats.org/officeDocument/2006/relationships/image" Target="../media/image8.png"/><Relationship Id="rId16" Type="http://schemas.openxmlformats.org/officeDocument/2006/relationships/image" Target="../media/image26.png"/><Relationship Id="rId20" Type="http://schemas.openxmlformats.org/officeDocument/2006/relationships/image" Target="../media/image28.png"/><Relationship Id="rId29" Type="http://schemas.openxmlformats.org/officeDocument/2006/relationships/image" Target="../media/image90.sv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44.svg"/><Relationship Id="rId24" Type="http://schemas.openxmlformats.org/officeDocument/2006/relationships/image" Target="../media/image30.png"/><Relationship Id="rId5" Type="http://schemas.openxmlformats.org/officeDocument/2006/relationships/image" Target="../media/image2.svg"/><Relationship Id="rId15" Type="http://schemas.openxmlformats.org/officeDocument/2006/relationships/image" Target="../media/image16.svg"/><Relationship Id="rId23" Type="http://schemas.openxmlformats.org/officeDocument/2006/relationships/image" Target="../media/image86.svg"/><Relationship Id="rId28" Type="http://schemas.openxmlformats.org/officeDocument/2006/relationships/image" Target="../media/image32.png"/><Relationship Id="rId10" Type="http://schemas.openxmlformats.org/officeDocument/2006/relationships/image" Target="../media/image23.png"/><Relationship Id="rId19" Type="http://schemas.openxmlformats.org/officeDocument/2006/relationships/image" Target="../media/image70.svg"/><Relationship Id="rId4" Type="http://schemas.openxmlformats.org/officeDocument/2006/relationships/image" Target="../media/image1.png"/><Relationship Id="rId9" Type="http://schemas.openxmlformats.org/officeDocument/2006/relationships/image" Target="../media/image80.svg"/><Relationship Id="rId14" Type="http://schemas.openxmlformats.org/officeDocument/2006/relationships/image" Target="../media/image25.png"/><Relationship Id="rId22" Type="http://schemas.openxmlformats.org/officeDocument/2006/relationships/image" Target="../media/image29.png"/><Relationship Id="rId27" Type="http://schemas.openxmlformats.org/officeDocument/2006/relationships/image" Target="../media/image40.svg"/><Relationship Id="rId30" Type="http://schemas.openxmlformats.org/officeDocument/2006/relationships/image" Target="../media/image33.png"/></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37525">
            <a:off x="16907719" y="300904"/>
            <a:ext cx="1241580" cy="122126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64629">
            <a:off x="16777980" y="447430"/>
            <a:ext cx="1590841" cy="1090449"/>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26941" flipH="1">
            <a:off x="388697" y="-386901"/>
            <a:ext cx="1379048" cy="237023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33573">
            <a:off x="16871827" y="9002699"/>
            <a:ext cx="1403145" cy="1380185"/>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63128">
            <a:off x="4234793" y="9688062"/>
            <a:ext cx="1539821" cy="56273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3331250">
            <a:off x="-4907" y="9120732"/>
            <a:ext cx="1315850" cy="1062250"/>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5628841">
            <a:off x="-515323" y="4612927"/>
            <a:ext cx="1538166" cy="819423"/>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8328514">
            <a:off x="17217873" y="4742707"/>
            <a:ext cx="1222922" cy="1194017"/>
          </a:xfrm>
          <a:prstGeom prst="rect">
            <a:avLst/>
          </a:prstGeom>
        </p:spPr>
      </p:pic>
      <p:sp>
        <p:nvSpPr>
          <p:cNvPr id="11" name="TextBox 11"/>
          <p:cNvSpPr txBox="1"/>
          <p:nvPr/>
        </p:nvSpPr>
        <p:spPr>
          <a:xfrm>
            <a:off x="2346722" y="788551"/>
            <a:ext cx="13639800" cy="923330"/>
          </a:xfrm>
          <a:prstGeom prst="rect">
            <a:avLst/>
          </a:prstGeom>
        </p:spPr>
        <p:txBody>
          <a:bodyPr wrap="square" lIns="0" tIns="0" rIns="0" bIns="0" rtlCol="0" anchor="t">
            <a:spAutoFit/>
          </a:bodyPr>
          <a:lstStyle/>
          <a:p>
            <a:pPr algn="ctr">
              <a:lnSpc>
                <a:spcPts val="7200"/>
              </a:lnSpc>
            </a:pPr>
            <a:r>
              <a:rPr lang="en-US" sz="9600" spc="-288" dirty="0" smtClean="0">
                <a:solidFill>
                  <a:srgbClr val="FFFFFF"/>
                </a:solidFill>
                <a:latin typeface="Times New Roman" panose="02020603050405020304" pitchFamily="18" charset="0"/>
                <a:cs typeface="Times New Roman" panose="02020603050405020304" pitchFamily="18" charset="0"/>
              </a:rPr>
              <a:t>BÀI</a:t>
            </a:r>
            <a:r>
              <a:rPr lang="en-US" sz="9600" spc="-288" dirty="0" smtClean="0">
                <a:solidFill>
                  <a:srgbClr val="FFFFFF"/>
                </a:solidFill>
                <a:latin typeface="ไอติม Bold"/>
              </a:rPr>
              <a:t> 21: HÔ HẤP TẾ BÀO</a:t>
            </a:r>
            <a:endParaRPr lang="en-US" sz="9600" spc="-288" dirty="0">
              <a:solidFill>
                <a:srgbClr val="FFFFFF"/>
              </a:solidFill>
              <a:latin typeface="ไอติม Bold"/>
            </a:endParaRPr>
          </a:p>
        </p:txBody>
      </p:sp>
      <p:pic>
        <p:nvPicPr>
          <p:cNvPr id="26" name="Picture 25"/>
          <p:cNvPicPr>
            <a:picLocks noChangeAspect="1"/>
          </p:cNvPicPr>
          <p:nvPr/>
        </p:nvPicPr>
        <p:blipFill>
          <a:blip r:embed="rId18"/>
          <a:stretch>
            <a:fillRect/>
          </a:stretch>
        </p:blipFill>
        <p:spPr>
          <a:xfrm>
            <a:off x="2212871" y="1697496"/>
            <a:ext cx="13357302" cy="853207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772867"/>
            <a:ext cx="15451021" cy="1354217"/>
          </a:xfrm>
          <a:prstGeom prst="rect">
            <a:avLst/>
          </a:prstGeom>
        </p:spPr>
        <p:txBody>
          <a:bodyPr wrap="square" lIns="0" tIns="0" rIns="0" bIns="0" rtlCol="0" anchor="t">
            <a:spAutoFit/>
          </a:bodyPr>
          <a:lstStyle/>
          <a:p>
            <a:pPr lvl="0"/>
            <a:r>
              <a:rPr kumimoji="0" lang="en-US" sz="4400" b="1" u="none" strike="noStrike" kern="1200" cap="none" spc="0" normalizeH="0" baseline="0" noProof="0" dirty="0" smtClean="0">
                <a:ln>
                  <a:noFill/>
                </a:ln>
                <a:solidFill>
                  <a:srgbClr val="FFFF00"/>
                </a:solidFill>
                <a:effectLst/>
                <a:uLnTx/>
                <a:uFillTx/>
                <a:latin typeface="Times New Roman" panose="02020603050405020304" pitchFamily="18" charset="0"/>
                <a:cs typeface="Times New Roman" panose="02020603050405020304" pitchFamily="18" charset="0"/>
              </a:rPr>
              <a:t>I</a:t>
            </a:r>
            <a:r>
              <a:rPr lang="en-US" sz="4400" noProof="0" dirty="0" smtClean="0">
                <a:solidFill>
                  <a:srgbClr val="FFFF00"/>
                </a:solidFill>
                <a:latin typeface="Times New Roman" panose="02020603050405020304" pitchFamily="18" charset="0"/>
                <a:cs typeface="Times New Roman" panose="02020603050405020304" pitchFamily="18" charset="0"/>
              </a:rPr>
              <a:t>I</a:t>
            </a:r>
            <a:r>
              <a:rPr kumimoji="0" lang="en-US" sz="4400" b="1" u="none" strike="noStrike" kern="1200" cap="none" spc="0" normalizeH="0" baseline="0" noProof="0" dirty="0" smtClean="0">
                <a:ln>
                  <a:noFill/>
                </a:ln>
                <a:solidFill>
                  <a:srgbClr val="FFFF00"/>
                </a:solidFill>
                <a:effectLst/>
                <a:uLnTx/>
                <a:uFillTx/>
                <a:latin typeface="Times New Roman" panose="02020603050405020304" pitchFamily="18" charset="0"/>
                <a:cs typeface="Times New Roman" panose="02020603050405020304" pitchFamily="18" charset="0"/>
              </a:rPr>
              <a:t>. </a:t>
            </a:r>
            <a:r>
              <a:rPr lang="en-US" sz="4400" b="1" dirty="0" smtClean="0">
                <a:solidFill>
                  <a:srgbClr val="FFFF00"/>
                </a:solidFill>
                <a:latin typeface="Times New Roman" panose="02020603050405020304" pitchFamily="18" charset="0"/>
                <a:cs typeface="Times New Roman" panose="02020603050405020304" pitchFamily="18" charset="0"/>
              </a:rPr>
              <a:t>MỐI QUAN HỆ HAI CHIỀU GIỮA TỔNG HỢP VÀ PHÂN GIẢI CHẤT HỮU CƠ Ở TẾ BÀO</a:t>
            </a:r>
            <a:endParaRPr kumimoji="0" lang="en-US" sz="4400" b="1" u="none" strike="noStrike" kern="1200" cap="none" spc="-96" normalizeH="0" baseline="0" noProof="0" dirty="0">
              <a:ln>
                <a:noFill/>
              </a:ln>
              <a:solidFill>
                <a:srgbClr val="FFFF00"/>
              </a:solidFill>
              <a:effectLst/>
              <a:uLnTx/>
              <a:uFillTx/>
              <a:latin typeface="Times New Roman" panose="02020603050405020304" pitchFamily="18" charset="0"/>
              <a:cs typeface="Times New Roman" panose="02020603050405020304" pitchFamily="18" charset="0"/>
            </a:endParaRPr>
          </a:p>
        </p:txBody>
      </p:sp>
      <p:sp>
        <p:nvSpPr>
          <p:cNvPr id="11" name="TextBox 11"/>
          <p:cNvSpPr txBox="1"/>
          <p:nvPr/>
        </p:nvSpPr>
        <p:spPr>
          <a:xfrm>
            <a:off x="1704731" y="2772575"/>
            <a:ext cx="17316945" cy="939681"/>
          </a:xfrm>
          <a:prstGeom prst="rect">
            <a:avLst/>
          </a:prstGeom>
        </p:spPr>
        <p:txBody>
          <a:bodyPr wrap="square" lIns="0" tIns="0" rIns="0" bIns="0" rtlCol="0" anchor="t">
            <a:spAutoFit/>
          </a:bodyPr>
          <a:lstStyle/>
          <a:p>
            <a:pPr marL="0" marR="0" lvl="0" indent="0" algn="l" defTabSz="914400" rtl="0" eaLnBrk="1" fontAlgn="auto" latinLnBrk="0" hangingPunct="1">
              <a:lnSpc>
                <a:spcPts val="3569"/>
              </a:lnSpc>
              <a:spcBef>
                <a:spcPts val="0"/>
              </a:spcBef>
              <a:spcAft>
                <a:spcPts val="0"/>
              </a:spcAft>
              <a:buClrTx/>
              <a:buSzTx/>
              <a:buFontTx/>
              <a:buNone/>
              <a:tabLst/>
              <a:defRPr/>
            </a:pP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Quan</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sát</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hình</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21.3</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21.4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kết</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hợp</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đọc</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mục</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thông</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tin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sgk</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trang</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103,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hoàn</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thành</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p>
          <a:p>
            <a:pPr marL="0" marR="0" lvl="0" indent="0" algn="l" defTabSz="914400" rtl="0" eaLnBrk="1" fontAlgn="auto" latinLnBrk="0" hangingPunct="1">
              <a:lnSpc>
                <a:spcPts val="3569"/>
              </a:lnSpc>
              <a:spcBef>
                <a:spcPts val="0"/>
              </a:spcBef>
              <a:spcAft>
                <a:spcPts val="0"/>
              </a:spcAft>
              <a:buClrTx/>
              <a:buSzTx/>
              <a:buFontTx/>
              <a:buNone/>
              <a:tabLst/>
              <a:defRPr/>
            </a:pP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PHT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số</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2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trong</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thời</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gian</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 5 </a:t>
            </a:r>
            <a:r>
              <a:rPr kumimoji="0" lang="en-US" sz="4000" b="0" i="0" u="none" strike="noStrike" kern="1200" cap="none" spc="0" normalizeH="0" baseline="0" noProof="0" dirty="0" err="1" smtClean="0">
                <a:ln>
                  <a:noFill/>
                </a:ln>
                <a:solidFill>
                  <a:prstClr val="white"/>
                </a:solidFill>
                <a:effectLst/>
                <a:uLnTx/>
                <a:uFillTx/>
                <a:latin typeface="Calibri"/>
                <a:ea typeface="+mn-ea"/>
                <a:cs typeface="+mn-cs"/>
              </a:rPr>
              <a:t>phút</a:t>
            </a:r>
            <a:r>
              <a:rPr kumimoji="0" lang="en-US" sz="4000" b="0" i="0" u="none" strike="noStrike" kern="1200" cap="none" spc="0" normalizeH="0" baseline="0" noProof="0" dirty="0" smtClean="0">
                <a:ln>
                  <a:noFill/>
                </a:ln>
                <a:solidFill>
                  <a:prstClr val="white"/>
                </a:solidFill>
                <a:effectLst/>
                <a:uLnTx/>
                <a:uFillTx/>
                <a:latin typeface="Calibri"/>
                <a:ea typeface="+mn-ea"/>
                <a:cs typeface="+mn-cs"/>
              </a:rPr>
              <a:t>!</a:t>
            </a:r>
            <a:endParaRPr kumimoji="0" lang="en-US" sz="4000" b="0" i="0" u="none" strike="noStrike" kern="1200" cap="none" spc="-102" normalizeH="0" baseline="0" noProof="0" dirty="0">
              <a:ln>
                <a:noFill/>
              </a:ln>
              <a:solidFill>
                <a:prstClr val="white"/>
              </a:solidFill>
              <a:effectLst/>
              <a:uLnTx/>
              <a:uFillTx/>
              <a:latin typeface="Mali"/>
              <a:ea typeface="+mn-ea"/>
              <a:cs typeface="+mn-cs"/>
            </a:endParaRPr>
          </a:p>
        </p:txBody>
      </p:sp>
      <p:grpSp>
        <p:nvGrpSpPr>
          <p:cNvPr id="28" name="Group 27"/>
          <p:cNvGrpSpPr/>
          <p:nvPr/>
        </p:nvGrpSpPr>
        <p:grpSpPr>
          <a:xfrm>
            <a:off x="2057400" y="4076700"/>
            <a:ext cx="14249400" cy="5953652"/>
            <a:chOff x="1295400" y="2054815"/>
            <a:chExt cx="12402157" cy="5269010"/>
          </a:xfrm>
        </p:grpSpPr>
        <p:grpSp>
          <p:nvGrpSpPr>
            <p:cNvPr id="22" name="Group 2"/>
            <p:cNvGrpSpPr/>
            <p:nvPr/>
          </p:nvGrpSpPr>
          <p:grpSpPr>
            <a:xfrm>
              <a:off x="1295400" y="2062008"/>
              <a:ext cx="12402157" cy="5261817"/>
              <a:chOff x="-3810" y="0"/>
              <a:chExt cx="6898911" cy="2495225"/>
            </a:xfrm>
          </p:grpSpPr>
          <p:sp>
            <p:nvSpPr>
              <p:cNvPr id="24" name="Freeform 3"/>
              <p:cNvSpPr/>
              <p:nvPr/>
            </p:nvSpPr>
            <p:spPr>
              <a:xfrm>
                <a:off x="156955" y="29845"/>
                <a:ext cx="6738146" cy="2465380"/>
              </a:xfrm>
              <a:custGeom>
                <a:avLst/>
                <a:gdLst/>
                <a:ahLst/>
                <a:cxnLst/>
                <a:rect l="l" t="t" r="r" b="b"/>
                <a:pathLst>
                  <a:path w="6738146" h="2465380">
                    <a:moveTo>
                      <a:pt x="6738146" y="2465380"/>
                    </a:moveTo>
                    <a:lnTo>
                      <a:pt x="0" y="2457760"/>
                    </a:lnTo>
                    <a:lnTo>
                      <a:pt x="0" y="868285"/>
                    </a:lnTo>
                    <a:lnTo>
                      <a:pt x="17780" y="19050"/>
                    </a:lnTo>
                    <a:lnTo>
                      <a:pt x="3358132" y="0"/>
                    </a:lnTo>
                    <a:lnTo>
                      <a:pt x="6719096" y="5080"/>
                    </a:lnTo>
                    <a:close/>
                  </a:path>
                </a:pathLst>
              </a:custGeom>
              <a:solidFill>
                <a:srgbClr val="082A44"/>
              </a:solidFill>
            </p:spPr>
          </p:sp>
          <p:sp>
            <p:nvSpPr>
              <p:cNvPr id="25" name="Freeform 4"/>
              <p:cNvSpPr/>
              <p:nvPr/>
            </p:nvSpPr>
            <p:spPr>
              <a:xfrm>
                <a:off x="-3810" y="0"/>
                <a:ext cx="6767356" cy="2492050"/>
              </a:xfrm>
              <a:custGeom>
                <a:avLst/>
                <a:gdLst/>
                <a:ahLst/>
                <a:cxnLst/>
                <a:rect l="l" t="t" r="r" b="b"/>
                <a:pathLst>
                  <a:path w="6767356" h="2492050">
                    <a:moveTo>
                      <a:pt x="6733066" y="21590"/>
                    </a:moveTo>
                    <a:cubicBezTo>
                      <a:pt x="6734336" y="34290"/>
                      <a:pt x="6734336" y="44450"/>
                      <a:pt x="6735606" y="54610"/>
                    </a:cubicBezTo>
                    <a:cubicBezTo>
                      <a:pt x="6738146" y="100951"/>
                      <a:pt x="6739416" y="153964"/>
                      <a:pt x="6741956" y="205085"/>
                    </a:cubicBezTo>
                    <a:cubicBezTo>
                      <a:pt x="6741956" y="278925"/>
                      <a:pt x="6754656" y="1734907"/>
                      <a:pt x="6761006" y="1808747"/>
                    </a:cubicBezTo>
                    <a:cubicBezTo>
                      <a:pt x="6767356" y="1920454"/>
                      <a:pt x="6763546" y="2034055"/>
                      <a:pt x="6763546" y="2145762"/>
                    </a:cubicBezTo>
                    <a:cubicBezTo>
                      <a:pt x="6763546" y="2244216"/>
                      <a:pt x="6764816" y="2335096"/>
                      <a:pt x="6766086" y="2431090"/>
                    </a:cubicBezTo>
                    <a:cubicBezTo>
                      <a:pt x="6766086" y="2452680"/>
                      <a:pt x="6766086" y="2466650"/>
                      <a:pt x="6766086" y="2490780"/>
                    </a:cubicBezTo>
                    <a:cubicBezTo>
                      <a:pt x="6743227" y="2490780"/>
                      <a:pt x="6722906" y="2492050"/>
                      <a:pt x="6686197" y="2490780"/>
                    </a:cubicBezTo>
                    <a:cubicBezTo>
                      <a:pt x="6343178" y="2485700"/>
                      <a:pt x="5994881" y="2492050"/>
                      <a:pt x="5651862" y="2486970"/>
                    </a:cubicBezTo>
                    <a:cubicBezTo>
                      <a:pt x="5446050" y="2483160"/>
                      <a:pt x="5245516" y="2485700"/>
                      <a:pt x="5039704" y="2483160"/>
                    </a:cubicBezTo>
                    <a:cubicBezTo>
                      <a:pt x="4944714" y="2481890"/>
                      <a:pt x="4849724" y="2480620"/>
                      <a:pt x="4754734" y="2479350"/>
                    </a:cubicBezTo>
                    <a:cubicBezTo>
                      <a:pt x="4696684" y="2479350"/>
                      <a:pt x="4643912" y="2480620"/>
                      <a:pt x="4585863" y="2480620"/>
                    </a:cubicBezTo>
                    <a:cubicBezTo>
                      <a:pt x="4438101" y="2479350"/>
                      <a:pt x="4031754" y="2480620"/>
                      <a:pt x="3883992" y="2479350"/>
                    </a:cubicBezTo>
                    <a:cubicBezTo>
                      <a:pt x="3778448" y="2478080"/>
                      <a:pt x="1667559" y="2486970"/>
                      <a:pt x="1562015" y="2485700"/>
                    </a:cubicBezTo>
                    <a:cubicBezTo>
                      <a:pt x="1535629" y="2485700"/>
                      <a:pt x="1503965" y="2486970"/>
                      <a:pt x="1477579" y="2486970"/>
                    </a:cubicBezTo>
                    <a:cubicBezTo>
                      <a:pt x="1414252" y="2486970"/>
                      <a:pt x="1356203" y="2488240"/>
                      <a:pt x="1292876" y="2488240"/>
                    </a:cubicBezTo>
                    <a:cubicBezTo>
                      <a:pt x="1134560" y="2488240"/>
                      <a:pt x="981520" y="2486970"/>
                      <a:pt x="823204" y="2485700"/>
                    </a:cubicBezTo>
                    <a:cubicBezTo>
                      <a:pt x="728214" y="2484430"/>
                      <a:pt x="633224" y="2483160"/>
                      <a:pt x="543511" y="2481890"/>
                    </a:cubicBezTo>
                    <a:cubicBezTo>
                      <a:pt x="374640" y="2480620"/>
                      <a:pt x="205769" y="2479350"/>
                      <a:pt x="48260" y="2479350"/>
                    </a:cubicBezTo>
                    <a:cubicBezTo>
                      <a:pt x="38100" y="2479350"/>
                      <a:pt x="29210" y="2479350"/>
                      <a:pt x="19050" y="2478080"/>
                    </a:cubicBezTo>
                    <a:cubicBezTo>
                      <a:pt x="10160" y="2476810"/>
                      <a:pt x="5080" y="2470460"/>
                      <a:pt x="7620" y="2461570"/>
                    </a:cubicBezTo>
                    <a:cubicBezTo>
                      <a:pt x="16510" y="2429764"/>
                      <a:pt x="12700" y="2382430"/>
                      <a:pt x="11430" y="2333203"/>
                    </a:cubicBezTo>
                    <a:cubicBezTo>
                      <a:pt x="10160" y="2232856"/>
                      <a:pt x="6350" y="2134402"/>
                      <a:pt x="7620" y="2034055"/>
                    </a:cubicBezTo>
                    <a:cubicBezTo>
                      <a:pt x="5080" y="1909094"/>
                      <a:pt x="0" y="362232"/>
                      <a:pt x="7620" y="235378"/>
                    </a:cubicBezTo>
                    <a:cubicBezTo>
                      <a:pt x="8890" y="210764"/>
                      <a:pt x="7620" y="184258"/>
                      <a:pt x="8890" y="159644"/>
                    </a:cubicBezTo>
                    <a:cubicBezTo>
                      <a:pt x="10160" y="119884"/>
                      <a:pt x="12700" y="76337"/>
                      <a:pt x="13970" y="44450"/>
                    </a:cubicBezTo>
                    <a:cubicBezTo>
                      <a:pt x="13970" y="41910"/>
                      <a:pt x="15240" y="39370"/>
                      <a:pt x="16510" y="38100"/>
                    </a:cubicBezTo>
                    <a:cubicBezTo>
                      <a:pt x="38100" y="35560"/>
                      <a:pt x="73838" y="30480"/>
                      <a:pt x="158274" y="29210"/>
                    </a:cubicBezTo>
                    <a:cubicBezTo>
                      <a:pt x="300759" y="25400"/>
                      <a:pt x="443244" y="22860"/>
                      <a:pt x="591006" y="20320"/>
                    </a:cubicBezTo>
                    <a:cubicBezTo>
                      <a:pt x="691273" y="17780"/>
                      <a:pt x="791540" y="16510"/>
                      <a:pt x="886530" y="13970"/>
                    </a:cubicBezTo>
                    <a:cubicBezTo>
                      <a:pt x="981520" y="11430"/>
                      <a:pt x="1081788" y="8890"/>
                      <a:pt x="1176778" y="8890"/>
                    </a:cubicBezTo>
                    <a:cubicBezTo>
                      <a:pt x="1282322" y="7620"/>
                      <a:pt x="1387866" y="10160"/>
                      <a:pt x="1493411" y="8890"/>
                    </a:cubicBezTo>
                    <a:cubicBezTo>
                      <a:pt x="1625341" y="8890"/>
                      <a:pt x="4015923" y="6350"/>
                      <a:pt x="4147853" y="5080"/>
                    </a:cubicBezTo>
                    <a:cubicBezTo>
                      <a:pt x="4274507" y="3810"/>
                      <a:pt x="4401160" y="2540"/>
                      <a:pt x="4533091" y="2540"/>
                    </a:cubicBezTo>
                    <a:cubicBezTo>
                      <a:pt x="4749457" y="1270"/>
                      <a:pt x="4960546" y="0"/>
                      <a:pt x="5176912" y="0"/>
                    </a:cubicBezTo>
                    <a:cubicBezTo>
                      <a:pt x="5266624" y="0"/>
                      <a:pt x="5361614" y="2540"/>
                      <a:pt x="5451327" y="2540"/>
                    </a:cubicBezTo>
                    <a:cubicBezTo>
                      <a:pt x="5699357" y="3810"/>
                      <a:pt x="5952663" y="5080"/>
                      <a:pt x="6200693" y="7620"/>
                    </a:cubicBezTo>
                    <a:cubicBezTo>
                      <a:pt x="6332623" y="8890"/>
                      <a:pt x="6464554" y="12700"/>
                      <a:pt x="6596484" y="16510"/>
                    </a:cubicBezTo>
                    <a:cubicBezTo>
                      <a:pt x="6628148" y="16510"/>
                      <a:pt x="6659811" y="16510"/>
                      <a:pt x="6686197" y="16510"/>
                    </a:cubicBezTo>
                    <a:cubicBezTo>
                      <a:pt x="6714016" y="17780"/>
                      <a:pt x="6722906" y="20320"/>
                      <a:pt x="6733066" y="21590"/>
                    </a:cubicBezTo>
                    <a:close/>
                    <a:moveTo>
                      <a:pt x="6743227" y="2474270"/>
                    </a:moveTo>
                    <a:cubicBezTo>
                      <a:pt x="6744496" y="2457760"/>
                      <a:pt x="6745766" y="2445060"/>
                      <a:pt x="6745766" y="2432360"/>
                    </a:cubicBezTo>
                    <a:cubicBezTo>
                      <a:pt x="6744496" y="2325630"/>
                      <a:pt x="6743227" y="2225283"/>
                      <a:pt x="6743227" y="2117362"/>
                    </a:cubicBezTo>
                    <a:cubicBezTo>
                      <a:pt x="6743227" y="2068135"/>
                      <a:pt x="6745766" y="2018908"/>
                      <a:pt x="6744496" y="1969681"/>
                    </a:cubicBezTo>
                    <a:cubicBezTo>
                      <a:pt x="6744496" y="1924241"/>
                      <a:pt x="6743227" y="1876907"/>
                      <a:pt x="6741956" y="1831467"/>
                    </a:cubicBezTo>
                    <a:cubicBezTo>
                      <a:pt x="6736877" y="1761413"/>
                      <a:pt x="6725446" y="311112"/>
                      <a:pt x="6725446" y="241058"/>
                    </a:cubicBezTo>
                    <a:cubicBezTo>
                      <a:pt x="6722906" y="182364"/>
                      <a:pt x="6720366" y="121777"/>
                      <a:pt x="6717827" y="63500"/>
                    </a:cubicBezTo>
                    <a:cubicBezTo>
                      <a:pt x="6716556" y="44450"/>
                      <a:pt x="6715286" y="43180"/>
                      <a:pt x="6670366" y="41910"/>
                    </a:cubicBezTo>
                    <a:cubicBezTo>
                      <a:pt x="6654534" y="41910"/>
                      <a:pt x="6643979" y="41910"/>
                      <a:pt x="6628148" y="40640"/>
                    </a:cubicBezTo>
                    <a:cubicBezTo>
                      <a:pt x="6496217" y="36830"/>
                      <a:pt x="6359009" y="31750"/>
                      <a:pt x="6227079" y="30480"/>
                    </a:cubicBezTo>
                    <a:cubicBezTo>
                      <a:pt x="5905168" y="26670"/>
                      <a:pt x="5577981" y="25400"/>
                      <a:pt x="5256070" y="22860"/>
                    </a:cubicBezTo>
                    <a:cubicBezTo>
                      <a:pt x="5208575" y="22860"/>
                      <a:pt x="5155803" y="22860"/>
                      <a:pt x="5108308" y="22860"/>
                    </a:cubicBezTo>
                    <a:cubicBezTo>
                      <a:pt x="5029150" y="22860"/>
                      <a:pt x="4949991" y="22860"/>
                      <a:pt x="4876110" y="22860"/>
                    </a:cubicBezTo>
                    <a:cubicBezTo>
                      <a:pt x="4707239" y="22860"/>
                      <a:pt x="4538368" y="22860"/>
                      <a:pt x="4374774" y="24130"/>
                    </a:cubicBezTo>
                    <a:cubicBezTo>
                      <a:pt x="4232289" y="25400"/>
                      <a:pt x="1831153" y="29210"/>
                      <a:pt x="1688668" y="29210"/>
                    </a:cubicBezTo>
                    <a:cubicBezTo>
                      <a:pt x="1456470" y="29210"/>
                      <a:pt x="1224273" y="26670"/>
                      <a:pt x="992075" y="33020"/>
                    </a:cubicBezTo>
                    <a:cubicBezTo>
                      <a:pt x="870699" y="36830"/>
                      <a:pt x="754600" y="36830"/>
                      <a:pt x="638501" y="38100"/>
                    </a:cubicBezTo>
                    <a:cubicBezTo>
                      <a:pt x="437966" y="41910"/>
                      <a:pt x="237432" y="45720"/>
                      <a:pt x="49530" y="50800"/>
                    </a:cubicBezTo>
                    <a:cubicBezTo>
                      <a:pt x="36830" y="50800"/>
                      <a:pt x="34290" y="53340"/>
                      <a:pt x="33020" y="70657"/>
                    </a:cubicBezTo>
                    <a:cubicBezTo>
                      <a:pt x="31750" y="104737"/>
                      <a:pt x="31750" y="138817"/>
                      <a:pt x="30480" y="172898"/>
                    </a:cubicBezTo>
                    <a:cubicBezTo>
                      <a:pt x="29210" y="229698"/>
                      <a:pt x="26670" y="284605"/>
                      <a:pt x="25400" y="341405"/>
                    </a:cubicBezTo>
                    <a:cubicBezTo>
                      <a:pt x="20320" y="401992"/>
                      <a:pt x="26670" y="1882587"/>
                      <a:pt x="29210" y="1943174"/>
                    </a:cubicBezTo>
                    <a:cubicBezTo>
                      <a:pt x="29210" y="2007548"/>
                      <a:pt x="29210" y="2073815"/>
                      <a:pt x="30480" y="2138189"/>
                    </a:cubicBezTo>
                    <a:cubicBezTo>
                      <a:pt x="30480" y="2185522"/>
                      <a:pt x="33020" y="2232856"/>
                      <a:pt x="33020" y="2280190"/>
                    </a:cubicBezTo>
                    <a:cubicBezTo>
                      <a:pt x="33020" y="2331310"/>
                      <a:pt x="33020" y="2382430"/>
                      <a:pt x="31750" y="2432360"/>
                    </a:cubicBezTo>
                    <a:cubicBezTo>
                      <a:pt x="31750" y="2436170"/>
                      <a:pt x="31750" y="2438710"/>
                      <a:pt x="31750" y="2442520"/>
                    </a:cubicBezTo>
                    <a:cubicBezTo>
                      <a:pt x="31750" y="2452680"/>
                      <a:pt x="35560" y="2456490"/>
                      <a:pt x="44450" y="2456490"/>
                    </a:cubicBezTo>
                    <a:cubicBezTo>
                      <a:pt x="84393" y="2456490"/>
                      <a:pt x="158274" y="2457760"/>
                      <a:pt x="226878" y="2457760"/>
                    </a:cubicBezTo>
                    <a:cubicBezTo>
                      <a:pt x="327145" y="2457760"/>
                      <a:pt x="432689" y="2455220"/>
                      <a:pt x="532956" y="2457760"/>
                    </a:cubicBezTo>
                    <a:cubicBezTo>
                      <a:pt x="696550" y="2461570"/>
                      <a:pt x="860144" y="2464110"/>
                      <a:pt x="1023738" y="2462840"/>
                    </a:cubicBezTo>
                    <a:cubicBezTo>
                      <a:pt x="1129283" y="2461570"/>
                      <a:pt x="1229550" y="2464110"/>
                      <a:pt x="1335094" y="2464110"/>
                    </a:cubicBezTo>
                    <a:cubicBezTo>
                      <a:pt x="1488134" y="2464110"/>
                      <a:pt x="1641173" y="2462840"/>
                      <a:pt x="1794213" y="2464110"/>
                    </a:cubicBezTo>
                    <a:cubicBezTo>
                      <a:pt x="2021133" y="2465380"/>
                      <a:pt x="4511982" y="2455220"/>
                      <a:pt x="4744180" y="2457760"/>
                    </a:cubicBezTo>
                    <a:cubicBezTo>
                      <a:pt x="4844447" y="2459030"/>
                      <a:pt x="4944714" y="2460300"/>
                      <a:pt x="5039704" y="2460300"/>
                    </a:cubicBezTo>
                    <a:cubicBezTo>
                      <a:pt x="5213852" y="2462840"/>
                      <a:pt x="5382724" y="2459030"/>
                      <a:pt x="5556872" y="2462840"/>
                    </a:cubicBezTo>
                    <a:cubicBezTo>
                      <a:pt x="5699357" y="2465380"/>
                      <a:pt x="5841842" y="2465380"/>
                      <a:pt x="5984327" y="2467920"/>
                    </a:cubicBezTo>
                    <a:cubicBezTo>
                      <a:pt x="6195415" y="2471730"/>
                      <a:pt x="6406504" y="2474270"/>
                      <a:pt x="6617593" y="2475540"/>
                    </a:cubicBezTo>
                    <a:cubicBezTo>
                      <a:pt x="6696752" y="2475540"/>
                      <a:pt x="6722906" y="2474270"/>
                      <a:pt x="6743227" y="2474270"/>
                    </a:cubicBezTo>
                    <a:close/>
                  </a:path>
                </a:pathLst>
              </a:custGeom>
              <a:solidFill>
                <a:srgbClr val="F47279"/>
              </a:solidFill>
            </p:spPr>
          </p:sp>
        </p:grpSp>
        <p:sp>
          <p:nvSpPr>
            <p:cNvPr id="26" name="TextBox 25"/>
            <p:cNvSpPr txBox="1"/>
            <p:nvPr/>
          </p:nvSpPr>
          <p:spPr>
            <a:xfrm>
              <a:off x="1905000" y="2817698"/>
              <a:ext cx="11556061" cy="3813372"/>
            </a:xfrm>
            <a:prstGeom prst="rect">
              <a:avLst/>
            </a:prstGeom>
          </p:spPr>
          <p:txBody>
            <a:bodyPr wrap="square" lIns="0" tIns="0" rIns="0" bIns="0" rtlCol="0" anchor="t">
              <a:spAutoFit/>
            </a:bodyPr>
            <a:lstStyle/>
            <a:p>
              <a:r>
                <a:rPr lang="vi-VN" sz="4000" dirty="0" smtClean="0">
                  <a:solidFill>
                    <a:srgbClr val="FFFF00"/>
                  </a:solidFill>
                  <a:latin typeface="Times New Roman" panose="02020603050405020304" pitchFamily="18" charset="0"/>
                  <a:cs typeface="Times New Roman" panose="02020603050405020304" pitchFamily="18" charset="0"/>
                </a:rPr>
                <a:t>H</a:t>
              </a:r>
              <a:r>
                <a:rPr lang="en-US" sz="4000" dirty="0" smtClean="0">
                  <a:solidFill>
                    <a:srgbClr val="FFFF00"/>
                  </a:solidFill>
                  <a:latin typeface="Times New Roman" panose="02020603050405020304" pitchFamily="18" charset="0"/>
                  <a:cs typeface="Times New Roman" panose="02020603050405020304" pitchFamily="18" charset="0"/>
                </a:rPr>
                <a:t>5</a:t>
              </a:r>
              <a:r>
                <a:rPr lang="vi-VN" sz="4000" dirty="0" smtClean="0">
                  <a:solidFill>
                    <a:srgbClr val="FFFF00"/>
                  </a:solidFill>
                  <a:latin typeface="Times New Roman" panose="02020603050405020304" pitchFamily="18" charset="0"/>
                  <a:cs typeface="Times New Roman" panose="02020603050405020304" pitchFamily="18" charset="0"/>
                </a:rPr>
                <a:t>. </a:t>
              </a:r>
              <a:r>
                <a:rPr lang="vi-VN" sz="4000" dirty="0">
                  <a:solidFill>
                    <a:srgbClr val="FFFF00"/>
                  </a:solidFill>
                  <a:latin typeface="Times New Roman" panose="02020603050405020304" pitchFamily="18" charset="0"/>
                  <a:cs typeface="Times New Roman" panose="02020603050405020304" pitchFamily="18" charset="0"/>
                </a:rPr>
                <a:t>Quan sát hình 21.3, cho biết vì sao quá trình tổng hợp và phân giải chất hữu cơ ở tế bào trái ngược nhau nhưng lại có quan hệ chặt chẽ với nhau</a:t>
              </a:r>
              <a:r>
                <a:rPr lang="vi-VN" sz="4000" dirty="0" smtClean="0">
                  <a:solidFill>
                    <a:srgbClr val="FFFF00"/>
                  </a:solidFill>
                  <a:latin typeface="Times New Roman" panose="02020603050405020304" pitchFamily="18" charset="0"/>
                  <a:cs typeface="Times New Roman" panose="02020603050405020304" pitchFamily="18" charset="0"/>
                </a:rPr>
                <a:t>?</a:t>
              </a:r>
              <a:endParaRPr lang="en-US" sz="4000" dirty="0" smtClean="0">
                <a:solidFill>
                  <a:srgbClr val="FFFF00"/>
                </a:solidFill>
                <a:latin typeface="Times New Roman" panose="02020603050405020304" pitchFamily="18" charset="0"/>
                <a:cs typeface="Times New Roman" panose="02020603050405020304" pitchFamily="18" charset="0"/>
              </a:endParaRPr>
            </a:p>
            <a:p>
              <a:r>
                <a:rPr lang="en-US" sz="4000" dirty="0" smtClean="0">
                  <a:solidFill>
                    <a:srgbClr val="FFFF00"/>
                  </a:solidFill>
                  <a:latin typeface="Times New Roman" panose="02020603050405020304" pitchFamily="18" charset="0"/>
                  <a:cs typeface="Times New Roman" panose="02020603050405020304" pitchFamily="18" charset="0"/>
                </a:rPr>
                <a:t>H6. </a:t>
              </a:r>
              <a:r>
                <a:rPr lang="en-US" sz="4000" dirty="0" err="1">
                  <a:solidFill>
                    <a:srgbClr val="FFFF00"/>
                  </a:solidFill>
                  <a:latin typeface="Times New Roman" panose="02020603050405020304" pitchFamily="18" charset="0"/>
                  <a:cs typeface="Times New Roman" panose="02020603050405020304" pitchFamily="18" charset="0"/>
                </a:rPr>
                <a:t>Dựa</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vào</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hình</a:t>
              </a:r>
              <a:r>
                <a:rPr lang="en-US" sz="4000" dirty="0">
                  <a:solidFill>
                    <a:srgbClr val="FFFF00"/>
                  </a:solidFill>
                  <a:latin typeface="Times New Roman" panose="02020603050405020304" pitchFamily="18" charset="0"/>
                  <a:cs typeface="Times New Roman" panose="02020603050405020304" pitchFamily="18" charset="0"/>
                </a:rPr>
                <a:t> 21.3 </a:t>
              </a:r>
              <a:r>
                <a:rPr lang="en-US" sz="4000" dirty="0" err="1">
                  <a:solidFill>
                    <a:srgbClr val="FFFF00"/>
                  </a:solidFill>
                  <a:latin typeface="Times New Roman" panose="02020603050405020304" pitchFamily="18" charset="0"/>
                  <a:cs typeface="Times New Roman" panose="02020603050405020304" pitchFamily="18" charset="0"/>
                </a:rPr>
                <a:t>lập</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bảng</a:t>
              </a:r>
              <a:r>
                <a:rPr lang="en-US" sz="4000" dirty="0">
                  <a:solidFill>
                    <a:srgbClr val="FFFF00"/>
                  </a:solidFill>
                  <a:latin typeface="Times New Roman" panose="02020603050405020304" pitchFamily="18" charset="0"/>
                  <a:cs typeface="Times New Roman" panose="02020603050405020304" pitchFamily="18" charset="0"/>
                </a:rPr>
                <a:t> so </a:t>
              </a:r>
              <a:r>
                <a:rPr lang="en-US" sz="4000" dirty="0" err="1">
                  <a:solidFill>
                    <a:srgbClr val="FFFF00"/>
                  </a:solidFill>
                  <a:latin typeface="Times New Roman" panose="02020603050405020304" pitchFamily="18" charset="0"/>
                  <a:cs typeface="Times New Roman" panose="02020603050405020304" pitchFamily="18" charset="0"/>
                </a:rPr>
                <a:t>sánh</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sự</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khác</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nhau</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giữa</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quá</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trình</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phân</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giải</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và</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tổng</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hợp</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các</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chất</a:t>
              </a:r>
              <a:r>
                <a:rPr lang="en-US" sz="4000" dirty="0">
                  <a:solidFill>
                    <a:srgbClr val="FFFF00"/>
                  </a:solidFill>
                  <a:latin typeface="Times New Roman" panose="02020603050405020304" pitchFamily="18" charset="0"/>
                  <a:cs typeface="Times New Roman" panose="02020603050405020304" pitchFamily="18" charset="0"/>
                </a:rPr>
                <a:t> ở </a:t>
              </a:r>
              <a:r>
                <a:rPr lang="en-US" sz="4000" dirty="0" err="1">
                  <a:solidFill>
                    <a:srgbClr val="FFFF00"/>
                  </a:solidFill>
                  <a:latin typeface="Times New Roman" panose="02020603050405020304" pitchFamily="18" charset="0"/>
                  <a:cs typeface="Times New Roman" panose="02020603050405020304" pitchFamily="18" charset="0"/>
                </a:rPr>
                <a:t>cơ</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thể</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sinh</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vật</a:t>
              </a:r>
              <a:endParaRPr lang="en-US" sz="4000" dirty="0">
                <a:solidFill>
                  <a:srgbClr val="FFFF00"/>
                </a:solidFill>
                <a:latin typeface="Times New Roman" panose="02020603050405020304" pitchFamily="18" charset="0"/>
                <a:cs typeface="Times New Roman" panose="02020603050405020304" pitchFamily="18" charset="0"/>
              </a:endParaRPr>
            </a:p>
            <a:p>
              <a:r>
                <a:rPr lang="en-US" sz="4000" dirty="0" smtClean="0">
                  <a:solidFill>
                    <a:srgbClr val="FFFF00"/>
                  </a:solidFill>
                  <a:latin typeface="Times New Roman" panose="02020603050405020304" pitchFamily="18" charset="0"/>
                  <a:cs typeface="Times New Roman" panose="02020603050405020304" pitchFamily="18" charset="0"/>
                </a:rPr>
                <a:t>H7. </a:t>
              </a:r>
              <a:r>
                <a:rPr lang="en-US" sz="4000" dirty="0" err="1">
                  <a:solidFill>
                    <a:srgbClr val="FFFF00"/>
                  </a:solidFill>
                  <a:latin typeface="Times New Roman" panose="02020603050405020304" pitchFamily="18" charset="0"/>
                  <a:cs typeface="Times New Roman" panose="02020603050405020304" pitchFamily="18" charset="0"/>
                </a:rPr>
                <a:t>Quan</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sát</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hình</a:t>
              </a:r>
              <a:r>
                <a:rPr lang="en-US" sz="4000" dirty="0">
                  <a:solidFill>
                    <a:srgbClr val="FFFF00"/>
                  </a:solidFill>
                  <a:latin typeface="Times New Roman" panose="02020603050405020304" pitchFamily="18" charset="0"/>
                  <a:cs typeface="Times New Roman" panose="02020603050405020304" pitchFamily="18" charset="0"/>
                </a:rPr>
                <a:t> 21.4 </a:t>
              </a:r>
              <a:r>
                <a:rPr lang="en-US" sz="4000" dirty="0" err="1">
                  <a:solidFill>
                    <a:srgbClr val="FFFF00"/>
                  </a:solidFill>
                  <a:latin typeface="Times New Roman" panose="02020603050405020304" pitchFamily="18" charset="0"/>
                  <a:cs typeface="Times New Roman" panose="02020603050405020304" pitchFamily="18" charset="0"/>
                </a:rPr>
                <a:t>mô</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tả</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mối</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quan</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hệ</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giữa</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tổng</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hợp</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và</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phân</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giải</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các</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chất</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hữu</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cơ</a:t>
              </a:r>
              <a:r>
                <a:rPr lang="en-US" sz="4000" dirty="0">
                  <a:solidFill>
                    <a:srgbClr val="FFFF00"/>
                  </a:solidFill>
                  <a:latin typeface="Times New Roman" panose="02020603050405020304" pitchFamily="18" charset="0"/>
                  <a:cs typeface="Times New Roman" panose="02020603050405020304" pitchFamily="18" charset="0"/>
                </a:rPr>
                <a:t> ở </a:t>
              </a:r>
              <a:r>
                <a:rPr lang="en-US" sz="4000" dirty="0" err="1">
                  <a:solidFill>
                    <a:srgbClr val="FFFF00"/>
                  </a:solidFill>
                  <a:latin typeface="Times New Roman" panose="02020603050405020304" pitchFamily="18" charset="0"/>
                  <a:cs typeface="Times New Roman" panose="02020603050405020304" pitchFamily="18" charset="0"/>
                </a:rPr>
                <a:t>lá</a:t>
              </a:r>
              <a:r>
                <a:rPr lang="en-US" sz="4000" dirty="0">
                  <a:solidFill>
                    <a:srgbClr val="FFFF00"/>
                  </a:solidFill>
                  <a:latin typeface="Times New Roman" panose="02020603050405020304" pitchFamily="18" charset="0"/>
                  <a:cs typeface="Times New Roman" panose="02020603050405020304" pitchFamily="18" charset="0"/>
                </a:rPr>
                <a:t> </a:t>
              </a:r>
              <a:r>
                <a:rPr lang="en-US" sz="4000" dirty="0" err="1">
                  <a:solidFill>
                    <a:srgbClr val="FFFF00"/>
                  </a:solidFill>
                  <a:latin typeface="Times New Roman" panose="02020603050405020304" pitchFamily="18" charset="0"/>
                  <a:cs typeface="Times New Roman" panose="02020603050405020304" pitchFamily="18" charset="0"/>
                </a:rPr>
                <a:t>cây</a:t>
              </a:r>
              <a:r>
                <a:rPr lang="en-US" sz="4000" dirty="0">
                  <a:solidFill>
                    <a:srgbClr val="FFFF00"/>
                  </a:solidFill>
                  <a:latin typeface="Times New Roman" panose="02020603050405020304" pitchFamily="18" charset="0"/>
                  <a:cs typeface="Times New Roman" panose="02020603050405020304" pitchFamily="18" charset="0"/>
                </a:rPr>
                <a:t> ?</a:t>
              </a:r>
            </a:p>
          </p:txBody>
        </p:sp>
        <p:sp>
          <p:nvSpPr>
            <p:cNvPr id="27" name="TextBox 26"/>
            <p:cNvSpPr txBox="1"/>
            <p:nvPr/>
          </p:nvSpPr>
          <p:spPr>
            <a:xfrm>
              <a:off x="5638800" y="2054815"/>
              <a:ext cx="2438400" cy="923330"/>
            </a:xfrm>
            <a:prstGeom prst="rect">
              <a:avLst/>
            </a:prstGeom>
          </p:spPr>
          <p:txBody>
            <a:bodyPr wrap="square" lIns="0" tIns="0" rIns="0" bIns="0" rtlCol="0" anchor="t">
              <a:spAutoFit/>
            </a:bodyPr>
            <a:lstStyle/>
            <a:p>
              <a:pPr marL="0" marR="0" lvl="0" indent="0" algn="l" defTabSz="914400" rtl="0" eaLnBrk="1" fontAlgn="auto" latinLnBrk="0" hangingPunct="1">
                <a:lnSpc>
                  <a:spcPts val="7200"/>
                </a:lnSpc>
                <a:spcBef>
                  <a:spcPts val="0"/>
                </a:spcBef>
                <a:spcAft>
                  <a:spcPts val="0"/>
                </a:spcAft>
                <a:buClrTx/>
                <a:buSzTx/>
                <a:buFontTx/>
                <a:buNone/>
                <a:tabLst/>
                <a:defRPr/>
              </a:pPr>
              <a:r>
                <a:rPr kumimoji="0" lang="en-US" sz="4800" b="0" i="0" u="none" strike="noStrike" kern="1200" cap="none" spc="-288" normalizeH="0" baseline="0" noProof="0" dirty="0" smtClean="0">
                  <a:ln>
                    <a:noFill/>
                  </a:ln>
                  <a:solidFill>
                    <a:srgbClr val="FFFFFF"/>
                  </a:solidFill>
                  <a:effectLst/>
                  <a:uLnTx/>
                  <a:uFillTx/>
                  <a:latin typeface="Times New Roman" panose="02020603050405020304" pitchFamily="18" charset="0"/>
                  <a:ea typeface="+mn-ea"/>
                  <a:cs typeface="Times New Roman" panose="02020603050405020304" pitchFamily="18" charset="0"/>
                </a:rPr>
                <a:t>PHT SỐ  2</a:t>
              </a:r>
              <a:endParaRPr kumimoji="0" lang="en-US" sz="4800" b="0" i="0" u="none" strike="noStrike" kern="1200" cap="none" spc="-288"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9879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772867"/>
            <a:ext cx="15451021" cy="1354217"/>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II. MỐI QUAN HỆ HAI CHIỀU GIỮA TỔNG HỢP VÀ PHÂN GIẢI CHẤT HỮU CƠ Ở TẾ BÀO</a:t>
            </a:r>
            <a:endParaRPr kumimoji="0" lang="en-US" sz="4400" b="1" i="0" u="none" strike="noStrike" kern="1200" cap="none" spc="-96"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0508" t="31482" r="18821" b="35184"/>
          <a:stretch/>
        </p:blipFill>
        <p:spPr>
          <a:xfrm>
            <a:off x="2590800" y="2385036"/>
            <a:ext cx="13911720" cy="5654064"/>
          </a:xfrm>
          <a:prstGeom prst="rect">
            <a:avLst/>
          </a:prstGeom>
        </p:spPr>
      </p:pic>
      <p:sp>
        <p:nvSpPr>
          <p:cNvPr id="5" name="Rectangle 4"/>
          <p:cNvSpPr/>
          <p:nvPr/>
        </p:nvSpPr>
        <p:spPr>
          <a:xfrm>
            <a:off x="402660" y="8724900"/>
            <a:ext cx="17809140" cy="1323439"/>
          </a:xfrm>
          <a:prstGeom prst="rect">
            <a:avLst/>
          </a:prstGeom>
        </p:spPr>
        <p:txBody>
          <a:bodyPr wrap="square">
            <a:spAutoFit/>
          </a:bodyPr>
          <a:lstStyle/>
          <a:p>
            <a:r>
              <a:rPr lang="vi-VN" sz="4000" dirty="0" smtClean="0">
                <a:solidFill>
                  <a:srgbClr val="FFFF00"/>
                </a:solidFill>
                <a:latin typeface="Times New Roman" panose="02020603050405020304" pitchFamily="18" charset="0"/>
                <a:cs typeface="Times New Roman" panose="02020603050405020304" pitchFamily="18" charset="0"/>
              </a:rPr>
              <a:t>H</a:t>
            </a:r>
            <a:r>
              <a:rPr lang="en-US" sz="4000" dirty="0" smtClean="0">
                <a:solidFill>
                  <a:srgbClr val="FFFF00"/>
                </a:solidFill>
                <a:latin typeface="Times New Roman" panose="02020603050405020304" pitchFamily="18" charset="0"/>
                <a:cs typeface="Times New Roman" panose="02020603050405020304" pitchFamily="18" charset="0"/>
              </a:rPr>
              <a:t>5</a:t>
            </a:r>
            <a:r>
              <a:rPr lang="vi-VN" sz="4000" dirty="0" smtClean="0">
                <a:solidFill>
                  <a:srgbClr val="FFFF00"/>
                </a:solidFill>
                <a:latin typeface="Times New Roman" panose="02020603050405020304" pitchFamily="18" charset="0"/>
                <a:cs typeface="Times New Roman" panose="02020603050405020304" pitchFamily="18" charset="0"/>
              </a:rPr>
              <a:t>. </a:t>
            </a:r>
            <a:r>
              <a:rPr lang="vi-VN" sz="4000" dirty="0">
                <a:solidFill>
                  <a:srgbClr val="FFFF00"/>
                </a:solidFill>
                <a:latin typeface="Times New Roman" panose="02020603050405020304" pitchFamily="18" charset="0"/>
                <a:cs typeface="Times New Roman" panose="02020603050405020304" pitchFamily="18" charset="0"/>
              </a:rPr>
              <a:t>Quá trình tổng hợp chất hữu cơ là nguyên liệu cho phân giải trong hô hấp tế bào. Quá trình hô hấp tế bào phân giải các chất hữu cơ, giải phóng năng lượng.</a:t>
            </a:r>
            <a:endParaRPr lang="en-US" sz="40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808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772867"/>
            <a:ext cx="15451021" cy="1354217"/>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II. MỐI QUAN HỆ HAI CHIỀU GIỮA TỔNG HỢP VÀ PHÂN GIẢI CHẤT HỮU CƠ Ở TẾ BÀO</a:t>
            </a:r>
            <a:endParaRPr kumimoji="0" lang="en-US" sz="4400" b="1" i="0" u="none" strike="noStrike" kern="1200" cap="none" spc="-96"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0" y="-137882"/>
            <a:ext cx="570510" cy="449535"/>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401604109"/>
              </p:ext>
            </p:extLst>
          </p:nvPr>
        </p:nvGraphicFramePr>
        <p:xfrm>
          <a:off x="1470520" y="4357168"/>
          <a:ext cx="14630398" cy="4343400"/>
        </p:xfrm>
        <a:graphic>
          <a:graphicData uri="http://schemas.openxmlformats.org/drawingml/2006/table">
            <a:tbl>
              <a:tblPr firstRow="1" bandRow="1">
                <a:tableStyleId>{5C22544A-7EE6-4342-B048-85BDC9FD1C3A}</a:tableStyleId>
              </a:tblPr>
              <a:tblGrid>
                <a:gridCol w="7315199">
                  <a:extLst>
                    <a:ext uri="{9D8B030D-6E8A-4147-A177-3AD203B41FA5}">
                      <a16:colId xmlns:a16="http://schemas.microsoft.com/office/drawing/2014/main" val="990543907"/>
                    </a:ext>
                  </a:extLst>
                </a:gridCol>
                <a:gridCol w="7315199">
                  <a:extLst>
                    <a:ext uri="{9D8B030D-6E8A-4147-A177-3AD203B41FA5}">
                      <a16:colId xmlns:a16="http://schemas.microsoft.com/office/drawing/2014/main" val="1224157050"/>
                    </a:ext>
                  </a:extLst>
                </a:gridCol>
              </a:tblGrid>
              <a:tr h="1143000">
                <a:tc>
                  <a:txBody>
                    <a:bodyPr/>
                    <a:lstStyle/>
                    <a:p>
                      <a:pPr algn="ctr">
                        <a:lnSpc>
                          <a:spcPct val="107000"/>
                        </a:lnSpc>
                        <a:spcAft>
                          <a:spcPts val="0"/>
                        </a:spcAft>
                      </a:pPr>
                      <a:r>
                        <a:rPr lang="vi-VN" sz="400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Qúa trình tổng hợp chất hữu cơ</a:t>
                      </a:r>
                      <a:endParaRPr lang="en-US" sz="40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lnSpc>
                          <a:spcPct val="107000"/>
                        </a:lnSpc>
                        <a:spcAft>
                          <a:spcPts val="0"/>
                        </a:spcAft>
                      </a:pPr>
                      <a:r>
                        <a:rPr lang="vi-VN" sz="4000"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rPr>
                        <a:t>Phân giải chất hữu cơ</a:t>
                      </a:r>
                      <a:endParaRPr lang="en-US" sz="4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2087920193"/>
                  </a:ext>
                </a:extLst>
              </a:tr>
              <a:tr h="3200400">
                <a:tc>
                  <a:txBody>
                    <a:bodyPr/>
                    <a:lstStyle/>
                    <a:p>
                      <a:pPr algn="ctr"/>
                      <a:r>
                        <a:rPr lang="vi-VN" sz="4000" dirty="0">
                          <a:solidFill>
                            <a:schemeClr val="bg1"/>
                          </a:solidFill>
                          <a:effectLst/>
                          <a:latin typeface="Times New Roman" panose="02020603050405020304" pitchFamily="18" charset="0"/>
                          <a:ea typeface="Times New Roman" panose="02020603050405020304" pitchFamily="18" charset="0"/>
                        </a:rPr>
                        <a:t>Nguyên liệu: carbon dioxide, nước, ATP (năng lượng)</a:t>
                      </a:r>
                      <a:endParaRPr lang="en-US" sz="4000" dirty="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vi-VN" sz="4000" dirty="0">
                          <a:solidFill>
                            <a:schemeClr val="bg1"/>
                          </a:solidFill>
                          <a:effectLst/>
                          <a:latin typeface="Times New Roman" panose="02020603050405020304" pitchFamily="18" charset="0"/>
                          <a:ea typeface="Times New Roman" panose="02020603050405020304" pitchFamily="18" charset="0"/>
                        </a:rPr>
                        <a:t>Sản phẩm: Oxygen, glucose</a:t>
                      </a:r>
                      <a:endParaRPr lang="en-US" sz="40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vi-VN" sz="4000" dirty="0">
                          <a:solidFill>
                            <a:schemeClr val="bg1"/>
                          </a:solidFill>
                          <a:effectLst/>
                          <a:latin typeface="Times New Roman" panose="02020603050405020304" pitchFamily="18" charset="0"/>
                          <a:ea typeface="Times New Roman" panose="02020603050405020304" pitchFamily="18" charset="0"/>
                        </a:rPr>
                        <a:t>Nguyên liệu: oxygen, glucose</a:t>
                      </a:r>
                      <a:endParaRPr lang="en-US" sz="4000" dirty="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en-US" sz="4000" dirty="0" smtClean="0">
                          <a:solidFill>
                            <a:schemeClr val="bg1"/>
                          </a:solidFill>
                          <a:effectLst/>
                          <a:latin typeface="Times New Roman" panose="02020603050405020304" pitchFamily="18" charset="0"/>
                          <a:ea typeface="Times New Roman" panose="02020603050405020304" pitchFamily="18" charset="0"/>
                        </a:rPr>
                        <a:t> </a:t>
                      </a:r>
                    </a:p>
                    <a:p>
                      <a:pPr algn="ctr">
                        <a:spcAft>
                          <a:spcPts val="0"/>
                        </a:spcAft>
                      </a:pPr>
                      <a:r>
                        <a:rPr lang="vi-VN" sz="4000" dirty="0" smtClean="0">
                          <a:solidFill>
                            <a:schemeClr val="bg1"/>
                          </a:solidFill>
                          <a:effectLst/>
                          <a:latin typeface="Times New Roman" panose="02020603050405020304" pitchFamily="18" charset="0"/>
                          <a:ea typeface="Times New Roman" panose="02020603050405020304" pitchFamily="18" charset="0"/>
                        </a:rPr>
                        <a:t>Sản </a:t>
                      </a:r>
                      <a:r>
                        <a:rPr lang="vi-VN" sz="4000" dirty="0">
                          <a:solidFill>
                            <a:schemeClr val="bg1"/>
                          </a:solidFill>
                          <a:effectLst/>
                          <a:latin typeface="Times New Roman" panose="02020603050405020304" pitchFamily="18" charset="0"/>
                          <a:ea typeface="Times New Roman" panose="02020603050405020304" pitchFamily="18" charset="0"/>
                        </a:rPr>
                        <a:t>phẩm: Carbon dioxide, nước, ATP (năng lượng)</a:t>
                      </a:r>
                      <a:endParaRPr lang="en-US" sz="40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2983047896"/>
                  </a:ext>
                </a:extLst>
              </a:tr>
            </a:tbl>
          </a:graphicData>
        </a:graphic>
      </p:graphicFrame>
      <p:sp>
        <p:nvSpPr>
          <p:cNvPr id="5" name="TextBox 4"/>
          <p:cNvSpPr txBox="1"/>
          <p:nvPr/>
        </p:nvSpPr>
        <p:spPr>
          <a:xfrm>
            <a:off x="1448749" y="3472301"/>
            <a:ext cx="3719288" cy="707886"/>
          </a:xfrm>
          <a:prstGeom prst="rect">
            <a:avLst/>
          </a:prstGeom>
          <a:noFill/>
        </p:spPr>
        <p:txBody>
          <a:bodyPr wrap="none" rtlCol="0">
            <a:spAutoFit/>
          </a:bodyPr>
          <a:lstStyle/>
          <a:p>
            <a:r>
              <a:rPr lang="en-US" sz="4000" dirty="0" smtClean="0">
                <a:solidFill>
                  <a:schemeClr val="bg1"/>
                </a:solidFill>
                <a:latin typeface="Times New Roman" panose="02020603050405020304" pitchFamily="18" charset="0"/>
                <a:cs typeface="Times New Roman" panose="02020603050405020304" pitchFamily="18" charset="0"/>
              </a:rPr>
              <a:t>H6. </a:t>
            </a:r>
            <a:r>
              <a:rPr lang="en-US" sz="4000" dirty="0" err="1" smtClean="0">
                <a:solidFill>
                  <a:schemeClr val="bg1"/>
                </a:solidFill>
                <a:latin typeface="Times New Roman" panose="02020603050405020304" pitchFamily="18" charset="0"/>
                <a:cs typeface="Times New Roman" panose="02020603050405020304" pitchFamily="18" charset="0"/>
              </a:rPr>
              <a:t>bảng</a:t>
            </a:r>
            <a:r>
              <a:rPr lang="en-US" sz="4000" dirty="0" smtClean="0">
                <a:solidFill>
                  <a:schemeClr val="bg1"/>
                </a:solidFill>
                <a:latin typeface="Times New Roman" panose="02020603050405020304" pitchFamily="18" charset="0"/>
                <a:cs typeface="Times New Roman" panose="02020603050405020304" pitchFamily="18" charset="0"/>
              </a:rPr>
              <a:t> so </a:t>
            </a:r>
            <a:r>
              <a:rPr lang="en-US" sz="4000" dirty="0" err="1" smtClean="0">
                <a:solidFill>
                  <a:schemeClr val="bg1"/>
                </a:solidFill>
                <a:latin typeface="Times New Roman" panose="02020603050405020304" pitchFamily="18" charset="0"/>
                <a:cs typeface="Times New Roman" panose="02020603050405020304" pitchFamily="18" charset="0"/>
              </a:rPr>
              <a:t>sánh</a:t>
            </a:r>
            <a:endParaRPr lang="en-US" sz="4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628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772867"/>
            <a:ext cx="15451021" cy="1354217"/>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II. MỐI QUAN HỆ HAI CHIỀU GIỮA TỔNG HỢP VÀ PHÂN GIẢI CHẤT HỮU CƠ Ở TẾ BÀO.</a:t>
            </a:r>
            <a:endParaRPr kumimoji="0" lang="en-US" sz="4400" b="1" i="0" u="none" strike="noStrike" kern="1200" cap="none" spc="-96"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grpSp>
        <p:nvGrpSpPr>
          <p:cNvPr id="18" name="Group 17"/>
          <p:cNvGrpSpPr/>
          <p:nvPr/>
        </p:nvGrpSpPr>
        <p:grpSpPr>
          <a:xfrm>
            <a:off x="0" y="-137882"/>
            <a:ext cx="1681761" cy="2401806"/>
            <a:chOff x="1690331" y="639920"/>
            <a:chExt cx="1681761" cy="3230232"/>
          </a:xfrm>
        </p:grpSpPr>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0331" y="639920"/>
              <a:ext cx="570510" cy="604587"/>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2906068" y="3484294"/>
              <a:ext cx="466024" cy="385858"/>
            </a:xfrm>
            <a:prstGeom prst="rect">
              <a:avLst/>
            </a:prstGeom>
          </p:spPr>
        </p:pic>
      </p:grpSp>
      <p:sp>
        <p:nvSpPr>
          <p:cNvPr id="5" name="TextBox 4"/>
          <p:cNvSpPr txBox="1"/>
          <p:nvPr/>
        </p:nvSpPr>
        <p:spPr>
          <a:xfrm>
            <a:off x="457200" y="8191500"/>
            <a:ext cx="17565090" cy="1938992"/>
          </a:xfrm>
          <a:prstGeom prst="rect">
            <a:avLst/>
          </a:prstGeom>
          <a:noFill/>
        </p:spPr>
        <p:txBody>
          <a:bodyPr wrap="square" rtlCol="0">
            <a:spAutoFit/>
          </a:bodyPr>
          <a:lstStyle/>
          <a:p>
            <a:r>
              <a:rPr lang="en-US" sz="4000" dirty="0" smtClean="0">
                <a:solidFill>
                  <a:schemeClr val="bg1"/>
                </a:solidFill>
                <a:latin typeface="Times New Roman" panose="02020603050405020304" pitchFamily="18" charset="0"/>
                <a:cs typeface="Times New Roman" panose="02020603050405020304" pitchFamily="18" charset="0"/>
              </a:rPr>
              <a:t>H7. </a:t>
            </a:r>
            <a:r>
              <a:rPr lang="vi-VN" sz="4000" dirty="0">
                <a:solidFill>
                  <a:schemeClr val="bg1"/>
                </a:solidFill>
                <a:latin typeface="Times New Roman" panose="02020603050405020304" pitchFamily="18" charset="0"/>
                <a:cs typeface="Times New Roman" panose="02020603050405020304" pitchFamily="18" charset="0"/>
              </a:rPr>
              <a:t>Khi có nước, carbon dioxide và ánh sáng thì quá trình tổng hợp chất hữu cơ ở lá cây được thực hiện. Các chất hữu cơ tổng hợp được này cộng với Oxi là nguyên liệu cho quá trình phân giải, giải phóng năng lượng , nước, carbon dioxide.</a:t>
            </a:r>
            <a:endParaRPr lang="en-US" sz="4000" dirty="0">
              <a:solidFill>
                <a:schemeClr val="bg1"/>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rotWithShape="1">
          <a:blip r:embed="rId14" cstate="print">
            <a:extLst>
              <a:ext uri="{28A0092B-C50C-407E-A947-70E740481C1C}">
                <a14:useLocalDpi xmlns:a14="http://schemas.microsoft.com/office/drawing/2010/main" val="0"/>
              </a:ext>
            </a:extLst>
          </a:blip>
          <a:srcRect l="19665" t="64815" r="18822" b="1111"/>
          <a:stretch/>
        </p:blipFill>
        <p:spPr>
          <a:xfrm>
            <a:off x="2667000" y="2376326"/>
            <a:ext cx="11811000" cy="5738973"/>
          </a:xfrm>
          <a:prstGeom prst="rect">
            <a:avLst/>
          </a:prstGeom>
        </p:spPr>
      </p:pic>
    </p:spTree>
    <p:extLst>
      <p:ext uri="{BB962C8B-B14F-4D97-AF65-F5344CB8AC3E}">
        <p14:creationId xmlns:p14="http://schemas.microsoft.com/office/powerpoint/2010/main" val="65031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296400" y="647700"/>
            <a:ext cx="6096000" cy="4572000"/>
          </a:xfrm>
          <a:prstGeom prst="rect">
            <a:avLst/>
          </a:prstGeom>
        </p:spPr>
      </p:pic>
      <p:pic>
        <p:nvPicPr>
          <p:cNvPr id="3" name="Picture 2"/>
          <p:cNvPicPr>
            <a:picLocks noChangeAspect="1"/>
          </p:cNvPicPr>
          <p:nvPr/>
        </p:nvPicPr>
        <p:blipFill>
          <a:blip r:embed="rId3"/>
          <a:stretch>
            <a:fillRect/>
          </a:stretch>
        </p:blipFill>
        <p:spPr>
          <a:xfrm>
            <a:off x="9296400" y="5524500"/>
            <a:ext cx="6505575" cy="4329164"/>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6231" t="3028" r="25411" b="9432"/>
          <a:stretch/>
        </p:blipFill>
        <p:spPr>
          <a:xfrm>
            <a:off x="228600" y="190500"/>
            <a:ext cx="6579221" cy="4572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125266" y="1045353"/>
            <a:ext cx="18946666" cy="859210"/>
          </a:xfrm>
          <a:prstGeom prst="rect">
            <a:avLst/>
          </a:prstGeom>
          <a:solidFill>
            <a:schemeClr val="accent1">
              <a:lumMod val="60000"/>
              <a:lumOff val="40000"/>
            </a:schemeClr>
          </a:solidFill>
        </p:spPr>
        <p:txBody>
          <a:bodyPr lIns="0" tIns="0" rIns="0" bIns="0" rtlCol="0" anchor="t">
            <a:spAutoFit/>
          </a:bodyPr>
          <a:lstStyle/>
          <a:p>
            <a:pPr marL="0" marR="0" lvl="0" indent="0" algn="ctr" defTabSz="914400" rtl="0" eaLnBrk="1" fontAlgn="auto" latinLnBrk="0" hangingPunct="1">
              <a:lnSpc>
                <a:spcPts val="6675"/>
              </a:lnSpc>
              <a:spcBef>
                <a:spcPts val="0"/>
              </a:spcBef>
              <a:spcAft>
                <a:spcPts val="0"/>
              </a:spcAft>
              <a:buClrTx/>
              <a:buSzTx/>
              <a:buFontTx/>
              <a:buNone/>
              <a:tabLst/>
              <a:defRPr/>
            </a:pPr>
            <a:r>
              <a:rPr kumimoji="0" lang="en-US" sz="6675" b="0" i="0" u="none" strike="noStrike" kern="1200" cap="none" spc="-267" normalizeH="0" baseline="0" noProof="0" dirty="0" smtClean="0">
                <a:ln>
                  <a:noFill/>
                </a:ln>
                <a:solidFill>
                  <a:srgbClr val="FFFFFF"/>
                </a:solidFill>
                <a:effectLst/>
                <a:uLnTx/>
                <a:uFillTx/>
                <a:latin typeface="ไอติม Bold"/>
                <a:ea typeface="+mn-ea"/>
                <a:cs typeface="+mn-cs"/>
              </a:rPr>
              <a:t>NỘI DUNG GHI NHỚ</a:t>
            </a:r>
            <a:endParaRPr kumimoji="0" lang="en-US" sz="6675" b="0" i="0" u="none" strike="noStrike" kern="1200" cap="none" spc="-267" normalizeH="0" baseline="0" noProof="0" dirty="0">
              <a:ln>
                <a:noFill/>
              </a:ln>
              <a:solidFill>
                <a:srgbClr val="FFFFFF"/>
              </a:solidFill>
              <a:effectLst/>
              <a:uLnTx/>
              <a:uFillTx/>
              <a:latin typeface="ไอติม Bold"/>
              <a:ea typeface="+mn-ea"/>
              <a:cs typeface="+mn-cs"/>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328514">
            <a:off x="7738554" y="-211483"/>
            <a:ext cx="971559" cy="94859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948732">
            <a:off x="5332639" y="7404"/>
            <a:ext cx="821859" cy="80841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3260">
            <a:off x="10150374" y="-269293"/>
            <a:ext cx="1203019" cy="97116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77368">
            <a:off x="38196" y="-186767"/>
            <a:ext cx="899163" cy="89916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4855143" flipH="1">
            <a:off x="2552951" y="-504013"/>
            <a:ext cx="980101" cy="1684548"/>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905822">
            <a:off x="15279370" y="68103"/>
            <a:ext cx="1085796" cy="68701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413241">
            <a:off x="17729542" y="107732"/>
            <a:ext cx="793884" cy="85447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800185">
            <a:off x="12866118" y="-97571"/>
            <a:ext cx="988688" cy="1041721"/>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978358" flipH="1">
            <a:off x="238843" y="9178221"/>
            <a:ext cx="746338" cy="1282768"/>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3669255">
            <a:off x="2771887" y="9624145"/>
            <a:ext cx="1193595" cy="1165383"/>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74905">
            <a:off x="17149404" y="9221212"/>
            <a:ext cx="1411269" cy="1168502"/>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2142565">
            <a:off x="14224869" y="9490438"/>
            <a:ext cx="1520228" cy="961890"/>
          </a:xfrm>
          <a:prstGeom prst="rect">
            <a:avLst/>
          </a:prstGeom>
        </p:spPr>
      </p:pic>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244800">
            <a:off x="5617287" y="9362189"/>
            <a:ext cx="823682" cy="886546"/>
          </a:xfrm>
          <a:prstGeom prst="rect">
            <a:avLst/>
          </a:prstGeom>
        </p:spPr>
      </p:pic>
      <p:pic>
        <p:nvPicPr>
          <p:cNvPr id="18" name="Picture 18"/>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2275575">
            <a:off x="11490408" y="9355593"/>
            <a:ext cx="890883" cy="1310122"/>
          </a:xfrm>
          <a:prstGeom prst="rect">
            <a:avLst/>
          </a:prstGeom>
        </p:spPr>
      </p:pic>
      <p:pic>
        <p:nvPicPr>
          <p:cNvPr id="19" name="Picture 19"/>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0362912">
            <a:off x="8180559" y="9714910"/>
            <a:ext cx="1618500" cy="591488"/>
          </a:xfrm>
          <a:prstGeom prst="rect">
            <a:avLst/>
          </a:prstGeom>
        </p:spPr>
      </p:pic>
      <p:pic>
        <p:nvPicPr>
          <p:cNvPr id="21" name="Picture 20"/>
          <p:cNvPicPr>
            <a:picLocks noChangeAspect="1"/>
          </p:cNvPicPr>
          <p:nvPr/>
        </p:nvPicPr>
        <p:blipFill rotWithShape="1">
          <a:blip r:embed="rId30">
            <a:extLst>
              <a:ext uri="{28A0092B-C50C-407E-A947-70E740481C1C}">
                <a14:useLocalDpi xmlns:a14="http://schemas.microsoft.com/office/drawing/2010/main" val="0"/>
              </a:ext>
            </a:extLst>
          </a:blip>
          <a:srcRect l="8277" t="59782" r="7221" b="12502"/>
          <a:stretch/>
        </p:blipFill>
        <p:spPr>
          <a:xfrm>
            <a:off x="1002915" y="3138212"/>
            <a:ext cx="16097607" cy="3415754"/>
          </a:xfrm>
          <a:prstGeom prst="rect">
            <a:avLst/>
          </a:prstGeom>
        </p:spPr>
      </p:pic>
    </p:spTree>
    <p:extLst>
      <p:ext uri="{BB962C8B-B14F-4D97-AF65-F5344CB8AC3E}">
        <p14:creationId xmlns:p14="http://schemas.microsoft.com/office/powerpoint/2010/main" val="34798920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772867"/>
            <a:ext cx="15451021" cy="1354217"/>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III. THÍ</a:t>
            </a:r>
            <a:r>
              <a:rPr kumimoji="0" lang="en-US" sz="44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NGHIỆM VỀ HÔ HẤP TẾ BÀO CẦN OXIGEN Ở HẠT NẢY MẦM</a:t>
            </a:r>
            <a:r>
              <a:rPr kumimoji="0" lang="en-US" sz="44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a:t>
            </a:r>
            <a:endParaRPr kumimoji="0" lang="en-US" sz="4400" b="1" i="0" u="none" strike="noStrike" kern="1200" cap="none" spc="-96"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 name="TextBox 3"/>
          <p:cNvSpPr txBox="1"/>
          <p:nvPr/>
        </p:nvSpPr>
        <p:spPr>
          <a:xfrm>
            <a:off x="596668" y="2972230"/>
            <a:ext cx="16953680" cy="769441"/>
          </a:xfrm>
          <a:prstGeom prst="rect">
            <a:avLst/>
          </a:prstGeom>
          <a:noFill/>
        </p:spPr>
        <p:txBody>
          <a:bodyPr wrap="none" rtlCol="0">
            <a:spAutoFit/>
          </a:bodyPr>
          <a:lstStyle/>
          <a:p>
            <a:r>
              <a:rPr lang="en-US" sz="4400" dirty="0" err="1" smtClean="0">
                <a:solidFill>
                  <a:schemeClr val="bg1"/>
                </a:solidFill>
                <a:latin typeface="Times New Roman" panose="02020603050405020304" pitchFamily="18" charset="0"/>
                <a:cs typeface="Times New Roman" panose="02020603050405020304" pitchFamily="18" charset="0"/>
              </a:rPr>
              <a:t>Các</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nhóm</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làm</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thí</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nghiệm</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và</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trả</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lời</a:t>
            </a:r>
            <a:r>
              <a:rPr lang="en-US" sz="4400" dirty="0" smtClean="0">
                <a:solidFill>
                  <a:schemeClr val="bg1"/>
                </a:solidFill>
                <a:latin typeface="Times New Roman" panose="02020603050405020304" pitchFamily="18" charset="0"/>
                <a:cs typeface="Times New Roman" panose="02020603050405020304" pitchFamily="18" charset="0"/>
              </a:rPr>
              <a:t> 2 </a:t>
            </a:r>
            <a:r>
              <a:rPr lang="en-US" sz="4400" dirty="0" err="1" smtClean="0">
                <a:solidFill>
                  <a:schemeClr val="bg1"/>
                </a:solidFill>
                <a:latin typeface="Times New Roman" panose="02020603050405020304" pitchFamily="18" charset="0"/>
                <a:cs typeface="Times New Roman" panose="02020603050405020304" pitchFamily="18" charset="0"/>
              </a:rPr>
              <a:t>câu</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hỏi</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thảo</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luận</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trong</a:t>
            </a:r>
            <a:r>
              <a:rPr lang="en-US" sz="4400" dirty="0" smtClean="0">
                <a:solidFill>
                  <a:schemeClr val="bg1"/>
                </a:solidFill>
                <a:latin typeface="Times New Roman" panose="02020603050405020304" pitchFamily="18" charset="0"/>
                <a:cs typeface="Times New Roman" panose="02020603050405020304" pitchFamily="18" charset="0"/>
              </a:rPr>
              <a:t> </a:t>
            </a:r>
            <a:r>
              <a:rPr lang="en-US" sz="4400" dirty="0" err="1" smtClean="0">
                <a:solidFill>
                  <a:schemeClr val="bg1"/>
                </a:solidFill>
                <a:latin typeface="Times New Roman" panose="02020603050405020304" pitchFamily="18" charset="0"/>
                <a:cs typeface="Times New Roman" panose="02020603050405020304" pitchFamily="18" charset="0"/>
              </a:rPr>
              <a:t>vòng</a:t>
            </a:r>
            <a:r>
              <a:rPr lang="en-US" sz="4400" dirty="0" smtClean="0">
                <a:solidFill>
                  <a:schemeClr val="bg1"/>
                </a:solidFill>
                <a:latin typeface="Times New Roman" panose="02020603050405020304" pitchFamily="18" charset="0"/>
                <a:cs typeface="Times New Roman" panose="02020603050405020304" pitchFamily="18" charset="0"/>
              </a:rPr>
              <a:t> 7 </a:t>
            </a:r>
            <a:r>
              <a:rPr lang="en-US" sz="4400" dirty="0" err="1" smtClean="0">
                <a:solidFill>
                  <a:schemeClr val="bg1"/>
                </a:solidFill>
                <a:latin typeface="Times New Roman" panose="02020603050405020304" pitchFamily="18" charset="0"/>
                <a:cs typeface="Times New Roman" panose="02020603050405020304" pitchFamily="18" charset="0"/>
              </a:rPr>
              <a:t>phút</a:t>
            </a:r>
            <a:r>
              <a:rPr lang="en-US" sz="4400" dirty="0" smtClean="0">
                <a:solidFill>
                  <a:schemeClr val="bg1"/>
                </a:solidFill>
                <a:latin typeface="Times New Roman" panose="02020603050405020304" pitchFamily="18" charset="0"/>
                <a:cs typeface="Times New Roman" panose="02020603050405020304" pitchFamily="18" charset="0"/>
              </a:rPr>
              <a:t> </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0459" t="13891" r="10987" b="16669"/>
          <a:stretch/>
        </p:blipFill>
        <p:spPr>
          <a:xfrm>
            <a:off x="1361080" y="4109720"/>
            <a:ext cx="15424855" cy="2588063"/>
          </a:xfrm>
          <a:prstGeom prst="rect">
            <a:avLst/>
          </a:prstGeom>
        </p:spPr>
      </p:pic>
    </p:spTree>
    <p:extLst>
      <p:ext uri="{BB962C8B-B14F-4D97-AF65-F5344CB8AC3E}">
        <p14:creationId xmlns:p14="http://schemas.microsoft.com/office/powerpoint/2010/main" val="25743356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8058150" cy="5372100"/>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53163" t="8539"/>
          <a:stretch/>
        </p:blipFill>
        <p:spPr>
          <a:xfrm>
            <a:off x="8382000" y="4955171"/>
            <a:ext cx="9588871" cy="5337272"/>
          </a:xfrm>
          <a:prstGeom prst="rect">
            <a:avLst/>
          </a:prstGeom>
        </p:spPr>
      </p:pic>
      <p:sp>
        <p:nvSpPr>
          <p:cNvPr id="4" name="Right Arrow 3"/>
          <p:cNvSpPr/>
          <p:nvPr/>
        </p:nvSpPr>
        <p:spPr>
          <a:xfrm>
            <a:off x="8153400" y="2095500"/>
            <a:ext cx="8382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7543800" y="7088771"/>
            <a:ext cx="8382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000565" y="1531888"/>
            <a:ext cx="8970306"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3600" dirty="0" err="1">
                <a:latin typeface="Times New Roman" panose="02020603050405020304" pitchFamily="18" charset="0"/>
                <a:cs typeface="Times New Roman" panose="02020603050405020304" pitchFamily="18" charset="0"/>
              </a:rPr>
              <a:t>Hạt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nảy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mầm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đang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diễn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ra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hô</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hấp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nhanh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mạnh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mẽ</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nhất</a:t>
            </a:r>
            <a:r>
              <a:rPr lang="en-US" sz="3600" dirty="0">
                <a:latin typeface="Times New Roman" panose="02020603050405020304" pitchFamily="18" charset="0"/>
                <a:cs typeface="Times New Roman" panose="02020603050405020304" pitchFamily="18" charset="0"/>
              </a:rPr>
              <a:t>, ở </a:t>
            </a:r>
            <a:r>
              <a:rPr lang="en-US" sz="3600" dirty="0" err="1">
                <a:latin typeface="Times New Roman" panose="02020603050405020304" pitchFamily="18" charset="0"/>
                <a:cs typeface="Times New Roman" panose="02020603050405020304" pitchFamily="18" charset="0"/>
              </a:rPr>
              <a:t>hạt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đang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nảy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mầm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chưa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triển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nên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vẫn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chưa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xảy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ra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quang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hợp</a:t>
            </a:r>
            <a:endParaRPr lang="en-US" sz="36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42899" y="6696610"/>
            <a:ext cx="6781800"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Thí</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nghiệm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đã</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chứng</a:t>
            </a:r>
            <a:r>
              <a:rPr lang="en-US" sz="3600" dirty="0">
                <a:latin typeface="Times New Roman" panose="02020603050405020304" pitchFamily="18" charset="0"/>
                <a:cs typeface="Times New Roman" panose="02020603050405020304" pitchFamily="18" charset="0"/>
              </a:rPr>
              <a:t> minh </a:t>
            </a:r>
            <a:r>
              <a:rPr lang="en-US" sz="3600" dirty="0" err="1">
                <a:latin typeface="Times New Roman" panose="02020603050405020304" pitchFamily="18" charset="0"/>
                <a:cs typeface="Times New Roman" panose="02020603050405020304" pitchFamily="18" charset="0"/>
              </a:rPr>
              <a:t>quá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hô</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hấp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tế</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bào</a:t>
            </a:r>
            <a:r>
              <a:rPr lang="en-US" sz="3600" dirty="0">
                <a:latin typeface="Times New Roman" panose="02020603050405020304" pitchFamily="18" charset="0"/>
                <a:cs typeface="Times New Roman" panose="02020603050405020304" pitchFamily="18" charset="0"/>
              </a:rPr>
              <a:t> ở </a:t>
            </a:r>
            <a:r>
              <a:rPr lang="en-US" sz="3600" dirty="0" err="1">
                <a:latin typeface="Times New Roman" panose="02020603050405020304" pitchFamily="18" charset="0"/>
                <a:cs typeface="Times New Roman" panose="02020603050405020304" pitchFamily="18" charset="0"/>
              </a:rPr>
              <a:t>thực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vật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có</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sử</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dụng</a:t>
            </a:r>
            <a:r>
              <a:rPr lang="en-US" sz="3600" dirty="0">
                <a:latin typeface="Times New Roman" panose="02020603050405020304" pitchFamily="18" charset="0"/>
                <a:cs typeface="Times New Roman" panose="02020603050405020304" pitchFamily="18" charset="0"/>
              </a:rPr>
              <a:t> oxygen </a:t>
            </a:r>
            <a:r>
              <a:rPr lang="en-US" sz="3600" dirty="0" err="1">
                <a:latin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thải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khí</a:t>
            </a:r>
            <a:r>
              <a:rPr lang="en-US" sz="3600" dirty="0">
                <a:latin typeface="Times New Roman" panose="02020603050405020304" pitchFamily="18" charset="0"/>
                <a:cs typeface="Times New Roman" panose="02020603050405020304" pitchFamily="18" charset="0"/>
              </a:rPr>
              <a:t> carbon dioxide.</a:t>
            </a:r>
          </a:p>
        </p:txBody>
      </p:sp>
    </p:spTree>
    <p:extLst>
      <p:ext uri="{BB962C8B-B14F-4D97-AF65-F5344CB8AC3E}">
        <p14:creationId xmlns:p14="http://schemas.microsoft.com/office/powerpoint/2010/main" val="333736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381000" y="362651"/>
            <a:ext cx="6937061" cy="923330"/>
          </a:xfrm>
          <a:prstGeom prst="rect">
            <a:avLst/>
          </a:prstGeom>
        </p:spPr>
        <p:txBody>
          <a:bodyPr lIns="0" tIns="0" rIns="0" bIns="0" rtlCol="0" anchor="t">
            <a:spAutoFit/>
          </a:bodyPr>
          <a:lstStyle/>
          <a:p>
            <a:pPr>
              <a:lnSpc>
                <a:spcPts val="7200"/>
              </a:lnSpc>
            </a:pPr>
            <a:r>
              <a:rPr lang="en-US" sz="7200" spc="-288" dirty="0" err="1" smtClean="0">
                <a:solidFill>
                  <a:srgbClr val="FFFFFF"/>
                </a:solidFill>
                <a:latin typeface="ไอติม Bold"/>
              </a:rPr>
              <a:t>Củng</a:t>
            </a:r>
            <a:r>
              <a:rPr lang="en-US" sz="7200" spc="-288" dirty="0" smtClean="0">
                <a:solidFill>
                  <a:srgbClr val="FFFFFF"/>
                </a:solidFill>
                <a:latin typeface="ไอติม Bold"/>
              </a:rPr>
              <a:t> </a:t>
            </a:r>
            <a:r>
              <a:rPr lang="en-US" sz="7200" spc="-288" dirty="0" err="1" smtClean="0">
                <a:solidFill>
                  <a:srgbClr val="FFFFFF"/>
                </a:solidFill>
                <a:latin typeface="ไอติม Bold"/>
              </a:rPr>
              <a:t>cố</a:t>
            </a:r>
            <a:r>
              <a:rPr lang="en-US" sz="7200" spc="-288" dirty="0" smtClean="0">
                <a:solidFill>
                  <a:srgbClr val="FFFFFF"/>
                </a:solidFill>
                <a:latin typeface="ไอติม Bold"/>
              </a:rPr>
              <a:t> </a:t>
            </a:r>
            <a:r>
              <a:rPr lang="en-US" sz="7200" spc="-288" dirty="0" err="1" smtClean="0">
                <a:solidFill>
                  <a:srgbClr val="FFFFFF"/>
                </a:solidFill>
                <a:latin typeface="ไอติม Bold"/>
              </a:rPr>
              <a:t>bài</a:t>
            </a:r>
            <a:r>
              <a:rPr lang="en-US" sz="7200" spc="-288" dirty="0" smtClean="0">
                <a:solidFill>
                  <a:srgbClr val="FFFFFF"/>
                </a:solidFill>
                <a:latin typeface="ไอติม Bold"/>
              </a:rPr>
              <a:t> </a:t>
            </a:r>
            <a:r>
              <a:rPr lang="en-US" sz="7200" spc="-288" dirty="0" err="1" smtClean="0">
                <a:solidFill>
                  <a:srgbClr val="FFFFFF"/>
                </a:solidFill>
                <a:latin typeface="ไอติม Bold"/>
              </a:rPr>
              <a:t>học</a:t>
            </a:r>
            <a:endParaRPr lang="en-US" sz="7200" spc="-288" dirty="0">
              <a:solidFill>
                <a:srgbClr val="FFFFFF"/>
              </a:solidFill>
              <a:latin typeface="ไอติม Bold"/>
            </a:endParaRPr>
          </a:p>
        </p:txBody>
      </p:sp>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596034">
            <a:off x="6625440" y="198542"/>
            <a:ext cx="1120758" cy="927965"/>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52600" y="1285981"/>
            <a:ext cx="2495691" cy="544514"/>
          </a:xfrm>
          <a:prstGeom prst="rect">
            <a:avLst/>
          </a:prstGeom>
        </p:spPr>
      </p:pic>
      <p:sp>
        <p:nvSpPr>
          <p:cNvPr id="12" name="Rectangle 11"/>
          <p:cNvSpPr/>
          <p:nvPr/>
        </p:nvSpPr>
        <p:spPr>
          <a:xfrm>
            <a:off x="1347650" y="2933700"/>
            <a:ext cx="17321349" cy="1569660"/>
          </a:xfrm>
          <a:prstGeom prst="rect">
            <a:avLst/>
          </a:prstGeom>
        </p:spPr>
        <p:txBody>
          <a:bodyPr wrap="square">
            <a:spAutoFit/>
          </a:bodyPr>
          <a:lstStyle/>
          <a:p>
            <a:r>
              <a:rPr lang="en-US" sz="4800" dirty="0" err="1">
                <a:solidFill>
                  <a:srgbClr val="FFFF00"/>
                </a:solidFill>
                <a:latin typeface="Times New Roman" panose="02020603050405020304" pitchFamily="18" charset="0"/>
                <a:cs typeface="Times New Roman" panose="02020603050405020304" pitchFamily="18" charset="0"/>
              </a:rPr>
              <a:t>Câu</a:t>
            </a:r>
            <a:r>
              <a:rPr lang="en-US" sz="4800" dirty="0">
                <a:solidFill>
                  <a:srgbClr val="FFFF00"/>
                </a:solidFill>
                <a:latin typeface="Times New Roman" panose="02020603050405020304" pitchFamily="18" charset="0"/>
                <a:cs typeface="Times New Roman" panose="02020603050405020304" pitchFamily="18" charset="0"/>
              </a:rPr>
              <a:t> 1</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Quá</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trình</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hô</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hấp</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tế</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bào</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xảy</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ra</a:t>
            </a:r>
            <a:r>
              <a:rPr lang="en-US" sz="4800" dirty="0">
                <a:solidFill>
                  <a:schemeClr val="bg1"/>
                </a:solidFill>
                <a:latin typeface="Times New Roman" panose="02020603050405020304" pitchFamily="18" charset="0"/>
                <a:cs typeface="Times New Roman" panose="02020603050405020304" pitchFamily="18" charset="0"/>
              </a:rPr>
              <a:t> ở </a:t>
            </a:r>
            <a:r>
              <a:rPr lang="en-US" sz="4800" dirty="0" err="1">
                <a:solidFill>
                  <a:schemeClr val="bg1"/>
                </a:solidFill>
                <a:latin typeface="Times New Roman" panose="02020603050405020304" pitchFamily="18" charset="0"/>
                <a:cs typeface="Times New Roman" panose="02020603050405020304" pitchFamily="18" charset="0"/>
              </a:rPr>
              <a:t>bào</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quan</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nào</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sau</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đây</a:t>
            </a:r>
            <a:r>
              <a:rPr lang="en-US" sz="4800" dirty="0">
                <a:solidFill>
                  <a:schemeClr val="bg1"/>
                </a:solidFill>
                <a:latin typeface="Times New Roman" panose="02020603050405020304" pitchFamily="18" charset="0"/>
                <a:cs typeface="Times New Roman" panose="02020603050405020304" pitchFamily="18" charset="0"/>
              </a:rPr>
              <a:t>?</a:t>
            </a:r>
          </a:p>
          <a:p>
            <a:r>
              <a:rPr lang="en-US" sz="4800" dirty="0">
                <a:solidFill>
                  <a:schemeClr val="bg1"/>
                </a:solidFill>
                <a:latin typeface="Times New Roman" panose="02020603050405020304" pitchFamily="18" charset="0"/>
                <a:cs typeface="Times New Roman" panose="02020603050405020304" pitchFamily="18" charset="0"/>
              </a:rPr>
              <a:t>A. </a:t>
            </a:r>
            <a:r>
              <a:rPr lang="en-US" sz="4800" dirty="0" err="1">
                <a:solidFill>
                  <a:schemeClr val="bg1"/>
                </a:solidFill>
                <a:latin typeface="Times New Roman" panose="02020603050405020304" pitchFamily="18" charset="0"/>
                <a:cs typeface="Times New Roman" panose="02020603050405020304" pitchFamily="18" charset="0"/>
              </a:rPr>
              <a:t>Lục</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lạp</a:t>
            </a:r>
            <a:r>
              <a:rPr lang="en-US" sz="4800" dirty="0">
                <a:solidFill>
                  <a:schemeClr val="bg1"/>
                </a:solidFill>
                <a:latin typeface="Times New Roman" panose="02020603050405020304" pitchFamily="18" charset="0"/>
                <a:cs typeface="Times New Roman" panose="02020603050405020304" pitchFamily="18" charset="0"/>
              </a:rPr>
              <a:t>		B. </a:t>
            </a:r>
            <a:r>
              <a:rPr lang="en-US" sz="4800" dirty="0" err="1">
                <a:solidFill>
                  <a:schemeClr val="bg1"/>
                </a:solidFill>
                <a:latin typeface="Times New Roman" panose="02020603050405020304" pitchFamily="18" charset="0"/>
                <a:cs typeface="Times New Roman" panose="02020603050405020304" pitchFamily="18" charset="0"/>
              </a:rPr>
              <a:t>Ti</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thể</a:t>
            </a:r>
            <a:r>
              <a:rPr lang="en-US" sz="4800" dirty="0">
                <a:solidFill>
                  <a:schemeClr val="bg1"/>
                </a:solidFill>
                <a:latin typeface="Times New Roman" panose="02020603050405020304" pitchFamily="18" charset="0"/>
                <a:cs typeface="Times New Roman" panose="02020603050405020304" pitchFamily="18" charset="0"/>
              </a:rPr>
              <a:t>		C. </a:t>
            </a:r>
            <a:r>
              <a:rPr lang="en-US" sz="4800" dirty="0" err="1">
                <a:solidFill>
                  <a:schemeClr val="bg1"/>
                </a:solidFill>
                <a:latin typeface="Times New Roman" panose="02020603050405020304" pitchFamily="18" charset="0"/>
                <a:cs typeface="Times New Roman" panose="02020603050405020304" pitchFamily="18" charset="0"/>
              </a:rPr>
              <a:t>Không</a:t>
            </a:r>
            <a:r>
              <a:rPr lang="en-US" sz="4800" dirty="0">
                <a:solidFill>
                  <a:schemeClr val="bg1"/>
                </a:solidFill>
                <a:latin typeface="Times New Roman" panose="02020603050405020304" pitchFamily="18" charset="0"/>
                <a:cs typeface="Times New Roman" panose="02020603050405020304" pitchFamily="18" charset="0"/>
              </a:rPr>
              <a:t> </a:t>
            </a:r>
            <a:r>
              <a:rPr lang="en-US" sz="4800" dirty="0" err="1">
                <a:solidFill>
                  <a:schemeClr val="bg1"/>
                </a:solidFill>
                <a:latin typeface="Times New Roman" panose="02020603050405020304" pitchFamily="18" charset="0"/>
                <a:cs typeface="Times New Roman" panose="02020603050405020304" pitchFamily="18" charset="0"/>
              </a:rPr>
              <a:t>bào</a:t>
            </a:r>
            <a:r>
              <a:rPr lang="en-US" sz="4800" dirty="0">
                <a:solidFill>
                  <a:schemeClr val="bg1"/>
                </a:solidFill>
                <a:latin typeface="Times New Roman" panose="02020603050405020304" pitchFamily="18" charset="0"/>
                <a:cs typeface="Times New Roman" panose="02020603050405020304" pitchFamily="18" charset="0"/>
              </a:rPr>
              <a:t>	D. Ribosome</a:t>
            </a:r>
          </a:p>
        </p:txBody>
      </p:sp>
      <p:sp>
        <p:nvSpPr>
          <p:cNvPr id="13" name="Rectangle 12"/>
          <p:cNvSpPr/>
          <p:nvPr/>
        </p:nvSpPr>
        <p:spPr>
          <a:xfrm>
            <a:off x="1347650" y="5219700"/>
            <a:ext cx="10497787" cy="3785652"/>
          </a:xfrm>
          <a:prstGeom prst="rect">
            <a:avLst/>
          </a:prstGeom>
        </p:spPr>
        <p:txBody>
          <a:bodyPr wrap="square">
            <a:spAutoFit/>
          </a:bodyPr>
          <a:lstStyle/>
          <a:p>
            <a:r>
              <a:rPr lang="vi-VN" sz="4800" dirty="0">
                <a:solidFill>
                  <a:srgbClr val="FFFF00"/>
                </a:solidFill>
                <a:latin typeface="Times New Roman" panose="02020603050405020304" pitchFamily="18" charset="0"/>
                <a:cs typeface="Times New Roman" panose="02020603050405020304" pitchFamily="18" charset="0"/>
              </a:rPr>
              <a:t>Câu 2</a:t>
            </a:r>
            <a:r>
              <a:rPr lang="vi-VN" sz="4800" dirty="0">
                <a:solidFill>
                  <a:schemeClr val="bg1"/>
                </a:solidFill>
                <a:latin typeface="Times New Roman" panose="02020603050405020304" pitchFamily="18" charset="0"/>
                <a:cs typeface="Times New Roman" panose="02020603050405020304" pitchFamily="18" charset="0"/>
              </a:rPr>
              <a:t>. Sản phẩm của hô hấp tế bào gồm:</a:t>
            </a:r>
          </a:p>
          <a:p>
            <a:r>
              <a:rPr lang="vi-VN" sz="4800" dirty="0">
                <a:solidFill>
                  <a:schemeClr val="bg1"/>
                </a:solidFill>
                <a:latin typeface="Times New Roman" panose="02020603050405020304" pitchFamily="18" charset="0"/>
                <a:cs typeface="Times New Roman" panose="02020603050405020304" pitchFamily="18" charset="0"/>
              </a:rPr>
              <a:t>A. Oxi, nước và năng lượng </a:t>
            </a:r>
          </a:p>
          <a:p>
            <a:r>
              <a:rPr lang="vi-VN" sz="4800" dirty="0">
                <a:solidFill>
                  <a:schemeClr val="bg1"/>
                </a:solidFill>
                <a:latin typeface="Times New Roman" panose="02020603050405020304" pitchFamily="18" charset="0"/>
                <a:cs typeface="Times New Roman" panose="02020603050405020304" pitchFamily="18" charset="0"/>
              </a:rPr>
              <a:t>B. Nước, đường và năng lượng </a:t>
            </a:r>
          </a:p>
          <a:p>
            <a:r>
              <a:rPr lang="vi-VN" sz="4800" dirty="0">
                <a:solidFill>
                  <a:schemeClr val="bg1"/>
                </a:solidFill>
                <a:latin typeface="Times New Roman" panose="02020603050405020304" pitchFamily="18" charset="0"/>
                <a:cs typeface="Times New Roman" panose="02020603050405020304" pitchFamily="18" charset="0"/>
              </a:rPr>
              <a:t>C. Nước, khí cacbonic và đường</a:t>
            </a:r>
          </a:p>
          <a:p>
            <a:r>
              <a:rPr lang="vi-VN" sz="4800" dirty="0">
                <a:solidFill>
                  <a:schemeClr val="bg1"/>
                </a:solidFill>
                <a:latin typeface="Times New Roman" panose="02020603050405020304" pitchFamily="18" charset="0"/>
                <a:cs typeface="Times New Roman" panose="02020603050405020304" pitchFamily="18" charset="0"/>
              </a:rPr>
              <a:t>D. Khí cacbonic, </a:t>
            </a:r>
            <a:r>
              <a:rPr lang="en-US" sz="4800" dirty="0" err="1" smtClean="0">
                <a:solidFill>
                  <a:schemeClr val="bg1"/>
                </a:solidFill>
                <a:latin typeface="Times New Roman" panose="02020603050405020304" pitchFamily="18" charset="0"/>
                <a:cs typeface="Times New Roman" panose="02020603050405020304" pitchFamily="18" charset="0"/>
              </a:rPr>
              <a:t>nước</a:t>
            </a:r>
            <a:r>
              <a:rPr lang="vi-VN" sz="4800" dirty="0" smtClean="0">
                <a:solidFill>
                  <a:schemeClr val="bg1"/>
                </a:solidFill>
                <a:latin typeface="Times New Roman" panose="02020603050405020304" pitchFamily="18" charset="0"/>
                <a:cs typeface="Times New Roman" panose="02020603050405020304" pitchFamily="18" charset="0"/>
              </a:rPr>
              <a:t> </a:t>
            </a:r>
            <a:r>
              <a:rPr lang="vi-VN" sz="4800" dirty="0">
                <a:solidFill>
                  <a:schemeClr val="bg1"/>
                </a:solidFill>
                <a:latin typeface="Times New Roman" panose="02020603050405020304" pitchFamily="18" charset="0"/>
                <a:cs typeface="Times New Roman" panose="02020603050405020304" pitchFamily="18" charset="0"/>
              </a:rPr>
              <a:t>và năng lượng </a:t>
            </a:r>
          </a:p>
        </p:txBody>
      </p:sp>
      <p:sp>
        <p:nvSpPr>
          <p:cNvPr id="14" name="Half Frame 13"/>
          <p:cNvSpPr/>
          <p:nvPr/>
        </p:nvSpPr>
        <p:spPr>
          <a:xfrm rot="13343646">
            <a:off x="4915580" y="3724683"/>
            <a:ext cx="685800" cy="381000"/>
          </a:xfrm>
          <a:prstGeom prst="halfFram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schemeClr val="tx1"/>
              </a:solidFill>
            </a:endParaRPr>
          </a:p>
        </p:txBody>
      </p:sp>
      <p:sp>
        <p:nvSpPr>
          <p:cNvPr id="15" name="Half Frame 14"/>
          <p:cNvSpPr/>
          <p:nvPr/>
        </p:nvSpPr>
        <p:spPr>
          <a:xfrm rot="13343646">
            <a:off x="1181780" y="8220481"/>
            <a:ext cx="685800" cy="381000"/>
          </a:xfrm>
          <a:prstGeom prst="halfFrame">
            <a:avLst>
              <a:gd name="adj1" fmla="val 26512"/>
              <a:gd name="adj2" fmla="val 26530"/>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381000" y="362651"/>
            <a:ext cx="6937061" cy="923330"/>
          </a:xfrm>
          <a:prstGeom prst="rect">
            <a:avLst/>
          </a:prstGeom>
        </p:spPr>
        <p:txBody>
          <a:bodyPr lIns="0" tIns="0" rIns="0" bIns="0" rtlCol="0" anchor="t">
            <a:spAutoFit/>
          </a:bodyPr>
          <a:lstStyle/>
          <a:p>
            <a:pPr marL="0" marR="0" lvl="0" indent="0" algn="l" defTabSz="914400" rtl="0" eaLnBrk="1" fontAlgn="auto" latinLnBrk="0" hangingPunct="1">
              <a:lnSpc>
                <a:spcPts val="7200"/>
              </a:lnSpc>
              <a:spcBef>
                <a:spcPts val="0"/>
              </a:spcBef>
              <a:spcAft>
                <a:spcPts val="0"/>
              </a:spcAft>
              <a:buClrTx/>
              <a:buSzTx/>
              <a:buFontTx/>
              <a:buNone/>
              <a:tabLst/>
              <a:defRPr/>
            </a:pPr>
            <a:r>
              <a:rPr kumimoji="0" lang="en-US" sz="7200" b="0" i="0" u="none" strike="noStrike" kern="1200" cap="none" spc="-288" normalizeH="0" baseline="0" noProof="0" dirty="0" err="1" smtClean="0">
                <a:ln>
                  <a:noFill/>
                </a:ln>
                <a:solidFill>
                  <a:srgbClr val="FFFFFF"/>
                </a:solidFill>
                <a:effectLst/>
                <a:uLnTx/>
                <a:uFillTx/>
                <a:latin typeface="ไอติม Bold"/>
                <a:ea typeface="+mn-ea"/>
                <a:cs typeface="+mn-cs"/>
              </a:rPr>
              <a:t>Củng</a:t>
            </a:r>
            <a:r>
              <a:rPr kumimoji="0" lang="en-US" sz="7200" b="0" i="0" u="none" strike="noStrike" kern="1200" cap="none" spc="-288" normalizeH="0" baseline="0" noProof="0" dirty="0" smtClean="0">
                <a:ln>
                  <a:noFill/>
                </a:ln>
                <a:solidFill>
                  <a:srgbClr val="FFFFFF"/>
                </a:solidFill>
                <a:effectLst/>
                <a:uLnTx/>
                <a:uFillTx/>
                <a:latin typeface="ไอติม Bold"/>
                <a:ea typeface="+mn-ea"/>
                <a:cs typeface="+mn-cs"/>
              </a:rPr>
              <a:t> </a:t>
            </a:r>
            <a:r>
              <a:rPr kumimoji="0" lang="en-US" sz="7200" b="0" i="0" u="none" strike="noStrike" kern="1200" cap="none" spc="-288" normalizeH="0" baseline="0" noProof="0" dirty="0" err="1" smtClean="0">
                <a:ln>
                  <a:noFill/>
                </a:ln>
                <a:solidFill>
                  <a:srgbClr val="FFFFFF"/>
                </a:solidFill>
                <a:effectLst/>
                <a:uLnTx/>
                <a:uFillTx/>
                <a:latin typeface="ไอติม Bold"/>
                <a:ea typeface="+mn-ea"/>
                <a:cs typeface="+mn-cs"/>
              </a:rPr>
              <a:t>cố</a:t>
            </a:r>
            <a:r>
              <a:rPr kumimoji="0" lang="en-US" sz="7200" b="0" i="0" u="none" strike="noStrike" kern="1200" cap="none" spc="-288" normalizeH="0" baseline="0" noProof="0" dirty="0" smtClean="0">
                <a:ln>
                  <a:noFill/>
                </a:ln>
                <a:solidFill>
                  <a:srgbClr val="FFFFFF"/>
                </a:solidFill>
                <a:effectLst/>
                <a:uLnTx/>
                <a:uFillTx/>
                <a:latin typeface="ไอติม Bold"/>
                <a:ea typeface="+mn-ea"/>
                <a:cs typeface="+mn-cs"/>
              </a:rPr>
              <a:t> </a:t>
            </a:r>
            <a:r>
              <a:rPr kumimoji="0" lang="en-US" sz="7200" b="0" i="0" u="none" strike="noStrike" kern="1200" cap="none" spc="-288" normalizeH="0" baseline="0" noProof="0" dirty="0" err="1" smtClean="0">
                <a:ln>
                  <a:noFill/>
                </a:ln>
                <a:solidFill>
                  <a:srgbClr val="FFFFFF"/>
                </a:solidFill>
                <a:effectLst/>
                <a:uLnTx/>
                <a:uFillTx/>
                <a:latin typeface="ไอติม Bold"/>
                <a:ea typeface="+mn-ea"/>
                <a:cs typeface="+mn-cs"/>
              </a:rPr>
              <a:t>bài</a:t>
            </a:r>
            <a:r>
              <a:rPr kumimoji="0" lang="en-US" sz="7200" b="0" i="0" u="none" strike="noStrike" kern="1200" cap="none" spc="-288" normalizeH="0" baseline="0" noProof="0" dirty="0" smtClean="0">
                <a:ln>
                  <a:noFill/>
                </a:ln>
                <a:solidFill>
                  <a:srgbClr val="FFFFFF"/>
                </a:solidFill>
                <a:effectLst/>
                <a:uLnTx/>
                <a:uFillTx/>
                <a:latin typeface="ไอติม Bold"/>
                <a:ea typeface="+mn-ea"/>
                <a:cs typeface="+mn-cs"/>
              </a:rPr>
              <a:t> </a:t>
            </a:r>
            <a:r>
              <a:rPr kumimoji="0" lang="en-US" sz="7200" b="0" i="0" u="none" strike="noStrike" kern="1200" cap="none" spc="-288" normalizeH="0" baseline="0" noProof="0" dirty="0" err="1" smtClean="0">
                <a:ln>
                  <a:noFill/>
                </a:ln>
                <a:solidFill>
                  <a:srgbClr val="FFFFFF"/>
                </a:solidFill>
                <a:effectLst/>
                <a:uLnTx/>
                <a:uFillTx/>
                <a:latin typeface="ไอติม Bold"/>
                <a:ea typeface="+mn-ea"/>
                <a:cs typeface="+mn-cs"/>
              </a:rPr>
              <a:t>học</a:t>
            </a:r>
            <a:endParaRPr kumimoji="0" lang="en-US" sz="7200" b="0" i="0" u="none" strike="noStrike" kern="1200" cap="none" spc="-288" normalizeH="0" baseline="0" noProof="0" dirty="0">
              <a:ln>
                <a:noFill/>
              </a:ln>
              <a:solidFill>
                <a:srgbClr val="FFFFFF"/>
              </a:solidFill>
              <a:effectLst/>
              <a:uLnTx/>
              <a:uFillTx/>
              <a:latin typeface="ไอติม Bold"/>
              <a:ea typeface="+mn-ea"/>
              <a:cs typeface="+mn-cs"/>
            </a:endParaRPr>
          </a:p>
        </p:txBody>
      </p:sp>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596034">
            <a:off x="6625440" y="198542"/>
            <a:ext cx="1120758" cy="927965"/>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52600" y="1285981"/>
            <a:ext cx="2495691" cy="544514"/>
          </a:xfrm>
          <a:prstGeom prst="rect">
            <a:avLst/>
          </a:prstGeom>
        </p:spPr>
      </p:pic>
      <p:sp>
        <p:nvSpPr>
          <p:cNvPr id="2" name="Rectangle 1"/>
          <p:cNvSpPr/>
          <p:nvPr/>
        </p:nvSpPr>
        <p:spPr>
          <a:xfrm>
            <a:off x="1219200" y="2188628"/>
            <a:ext cx="17068800" cy="4154984"/>
          </a:xfrm>
          <a:prstGeom prst="rect">
            <a:avLst/>
          </a:prstGeom>
        </p:spPr>
        <p:txBody>
          <a:bodyPr wrap="square">
            <a:spAutoFit/>
          </a:bodyPr>
          <a:lstStyle/>
          <a:p>
            <a:r>
              <a:rPr lang="vi-VN" sz="4400" dirty="0" smtClean="0">
                <a:solidFill>
                  <a:srgbClr val="FFFF00"/>
                </a:solidFill>
                <a:latin typeface="+mj-lt"/>
              </a:rPr>
              <a:t>Câu </a:t>
            </a:r>
            <a:r>
              <a:rPr lang="en-US" sz="4400" dirty="0" smtClean="0">
                <a:solidFill>
                  <a:srgbClr val="FFFF00"/>
                </a:solidFill>
                <a:latin typeface="+mj-lt"/>
              </a:rPr>
              <a:t>3</a:t>
            </a:r>
            <a:r>
              <a:rPr lang="vi-VN" sz="4400" dirty="0" smtClean="0">
                <a:solidFill>
                  <a:schemeClr val="bg1"/>
                </a:solidFill>
                <a:latin typeface="+mj-lt"/>
              </a:rPr>
              <a:t>. </a:t>
            </a:r>
            <a:r>
              <a:rPr lang="vi-VN" sz="4400" dirty="0">
                <a:solidFill>
                  <a:schemeClr val="bg1"/>
                </a:solidFill>
                <a:latin typeface="+mj-lt"/>
              </a:rPr>
              <a:t>Quá trình hô hấp có ý nghĩa: </a:t>
            </a:r>
          </a:p>
          <a:p>
            <a:r>
              <a:rPr lang="vi-VN" sz="4400" dirty="0">
                <a:solidFill>
                  <a:schemeClr val="bg1"/>
                </a:solidFill>
                <a:latin typeface="+mj-lt"/>
              </a:rPr>
              <a:t>A. đảm bảo sự cân bằng O2 và CO2  trong khí quyển</a:t>
            </a:r>
          </a:p>
          <a:p>
            <a:r>
              <a:rPr lang="vi-VN" sz="4400" dirty="0">
                <a:solidFill>
                  <a:schemeClr val="bg1"/>
                </a:solidFill>
                <a:latin typeface="+mj-lt"/>
              </a:rPr>
              <a:t>B. tạo ra năng lượng cung cấp cho hoạt động sống của các tế bào và cơ thể sinh vật</a:t>
            </a:r>
          </a:p>
          <a:p>
            <a:r>
              <a:rPr lang="vi-VN" sz="4400" dirty="0">
                <a:solidFill>
                  <a:schemeClr val="bg1"/>
                </a:solidFill>
                <a:latin typeface="+mj-lt"/>
              </a:rPr>
              <a:t>C. làm sạch môi trường</a:t>
            </a:r>
          </a:p>
          <a:p>
            <a:r>
              <a:rPr lang="vi-VN" sz="4400" dirty="0">
                <a:solidFill>
                  <a:schemeClr val="bg1"/>
                </a:solidFill>
                <a:latin typeface="+mj-lt"/>
              </a:rPr>
              <a:t>D. chuyển hóa gluxit thành CO2 , H2O và năng lượng</a:t>
            </a:r>
          </a:p>
        </p:txBody>
      </p:sp>
      <p:pic>
        <p:nvPicPr>
          <p:cNvPr id="4" name="Picture 3"/>
          <p:cNvPicPr>
            <a:picLocks noChangeAspect="1"/>
          </p:cNvPicPr>
          <p:nvPr/>
        </p:nvPicPr>
        <p:blipFill>
          <a:blip r:embed="rId10"/>
          <a:stretch>
            <a:fillRect/>
          </a:stretch>
        </p:blipFill>
        <p:spPr>
          <a:xfrm>
            <a:off x="868603" y="3677586"/>
            <a:ext cx="883997" cy="585267"/>
          </a:xfrm>
          <a:prstGeom prst="rect">
            <a:avLst/>
          </a:prstGeom>
        </p:spPr>
      </p:pic>
    </p:spTree>
    <p:extLst>
      <p:ext uri="{BB962C8B-B14F-4D97-AF65-F5344CB8AC3E}">
        <p14:creationId xmlns:p14="http://schemas.microsoft.com/office/powerpoint/2010/main" val="227431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grpSp>
        <p:nvGrpSpPr>
          <p:cNvPr id="11" name="Group 10"/>
          <p:cNvGrpSpPr/>
          <p:nvPr/>
        </p:nvGrpSpPr>
        <p:grpSpPr>
          <a:xfrm>
            <a:off x="0" y="0"/>
            <a:ext cx="2451641" cy="3825009"/>
            <a:chOff x="-28433" y="-6255"/>
            <a:chExt cx="2451641" cy="3825009"/>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884" y="-6255"/>
              <a:ext cx="2399324" cy="3825009"/>
            </a:xfrm>
            <a:prstGeom prst="rect">
              <a:avLst/>
            </a:prstGeom>
          </p:spPr>
        </p:pic>
        <p:sp>
          <p:nvSpPr>
            <p:cNvPr id="3" name="TextBox 3"/>
            <p:cNvSpPr txBox="1"/>
            <p:nvPr/>
          </p:nvSpPr>
          <p:spPr>
            <a:xfrm>
              <a:off x="-28433" y="1085511"/>
              <a:ext cx="2403805" cy="1641475"/>
            </a:xfrm>
            <a:prstGeom prst="rect">
              <a:avLst/>
            </a:prstGeom>
          </p:spPr>
          <p:txBody>
            <a:bodyPr wrap="square" lIns="0" tIns="0" rIns="0" bIns="0" rtlCol="0" anchor="t">
              <a:spAutoFit/>
            </a:bodyPr>
            <a:lstStyle/>
            <a:p>
              <a:pPr algn="ctr">
                <a:lnSpc>
                  <a:spcPts val="6400"/>
                </a:lnSpc>
              </a:pPr>
              <a:r>
                <a:rPr lang="en-US" sz="6400" spc="-256" dirty="0" err="1" smtClean="0">
                  <a:solidFill>
                    <a:srgbClr val="FFFFFF"/>
                  </a:solidFill>
                  <a:latin typeface="Times New Roman" panose="02020603050405020304" pitchFamily="18" charset="0"/>
                  <a:cs typeface="Times New Roman" panose="02020603050405020304" pitchFamily="18" charset="0"/>
                </a:rPr>
                <a:t>Khởi</a:t>
              </a:r>
              <a:endParaRPr lang="en-US" sz="6400" spc="-256" dirty="0" smtClean="0">
                <a:solidFill>
                  <a:srgbClr val="FFFFFF"/>
                </a:solidFill>
                <a:latin typeface="Times New Roman" panose="02020603050405020304" pitchFamily="18" charset="0"/>
                <a:cs typeface="Times New Roman" panose="02020603050405020304" pitchFamily="18" charset="0"/>
              </a:endParaRPr>
            </a:p>
            <a:p>
              <a:pPr algn="ctr">
                <a:lnSpc>
                  <a:spcPts val="6400"/>
                </a:lnSpc>
              </a:pPr>
              <a:r>
                <a:rPr lang="en-US" sz="6400" spc="-256" dirty="0" err="1" smtClean="0">
                  <a:solidFill>
                    <a:srgbClr val="FFFFFF"/>
                  </a:solidFill>
                  <a:latin typeface="ไอติม Bold"/>
                </a:rPr>
                <a:t>Động</a:t>
              </a:r>
              <a:endParaRPr lang="en-US" sz="6400" spc="-256" dirty="0">
                <a:solidFill>
                  <a:srgbClr val="FFFFFF"/>
                </a:solidFill>
                <a:latin typeface="ไอติม Bold"/>
              </a:endParaRPr>
            </a:p>
          </p:txBody>
        </p:sp>
        <p:pic>
          <p:nvPicPr>
            <p:cNvPr id="4"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2400" y="-6255"/>
              <a:ext cx="653532" cy="692568"/>
            </a:xfrm>
            <a:prstGeom prst="rect">
              <a:avLst/>
            </a:prstGeom>
          </p:spPr>
        </p:pic>
        <p:pic>
          <p:nvPicPr>
            <p:cNvPr id="5"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1331151" y="3056984"/>
              <a:ext cx="533841" cy="442009"/>
            </a:xfrm>
            <a:prstGeom prst="rect">
              <a:avLst/>
            </a:prstGeom>
          </p:spPr>
        </p:pic>
      </p:grpSp>
      <p:grpSp>
        <p:nvGrpSpPr>
          <p:cNvPr id="10" name="Group 9"/>
          <p:cNvGrpSpPr/>
          <p:nvPr/>
        </p:nvGrpSpPr>
        <p:grpSpPr>
          <a:xfrm>
            <a:off x="3429498" y="876300"/>
            <a:ext cx="12154245" cy="5257800"/>
            <a:chOff x="3429498" y="876300"/>
            <a:chExt cx="12154245" cy="5257800"/>
          </a:xfrm>
        </p:grpSpPr>
        <p:grpSp>
          <p:nvGrpSpPr>
            <p:cNvPr id="6" name="Group 2"/>
            <p:cNvGrpSpPr/>
            <p:nvPr/>
          </p:nvGrpSpPr>
          <p:grpSpPr>
            <a:xfrm>
              <a:off x="3429498" y="876300"/>
              <a:ext cx="12154245" cy="5257800"/>
              <a:chOff x="0" y="0"/>
              <a:chExt cx="6761006" cy="2493320"/>
            </a:xfrm>
          </p:grpSpPr>
          <p:sp>
            <p:nvSpPr>
              <p:cNvPr id="7" name="Freeform 3"/>
              <p:cNvSpPr/>
              <p:nvPr/>
            </p:nvSpPr>
            <p:spPr>
              <a:xfrm>
                <a:off x="10160" y="16510"/>
                <a:ext cx="6738146" cy="2465380"/>
              </a:xfrm>
              <a:custGeom>
                <a:avLst/>
                <a:gdLst/>
                <a:ahLst/>
                <a:cxnLst/>
                <a:rect l="l" t="t" r="r" b="b"/>
                <a:pathLst>
                  <a:path w="6738146" h="2465380">
                    <a:moveTo>
                      <a:pt x="6738146" y="2465380"/>
                    </a:moveTo>
                    <a:lnTo>
                      <a:pt x="0" y="2457760"/>
                    </a:lnTo>
                    <a:lnTo>
                      <a:pt x="0" y="868285"/>
                    </a:lnTo>
                    <a:lnTo>
                      <a:pt x="17780" y="19050"/>
                    </a:lnTo>
                    <a:lnTo>
                      <a:pt x="3358132" y="0"/>
                    </a:lnTo>
                    <a:lnTo>
                      <a:pt x="6719096" y="5080"/>
                    </a:lnTo>
                    <a:close/>
                  </a:path>
                </a:pathLst>
              </a:custGeom>
              <a:solidFill>
                <a:srgbClr val="082A44"/>
              </a:solidFill>
            </p:spPr>
          </p:sp>
          <p:sp>
            <p:nvSpPr>
              <p:cNvPr id="8" name="Freeform 4"/>
              <p:cNvSpPr/>
              <p:nvPr/>
            </p:nvSpPr>
            <p:spPr>
              <a:xfrm>
                <a:off x="-3810" y="0"/>
                <a:ext cx="6767356" cy="2492050"/>
              </a:xfrm>
              <a:custGeom>
                <a:avLst/>
                <a:gdLst/>
                <a:ahLst/>
                <a:cxnLst/>
                <a:rect l="l" t="t" r="r" b="b"/>
                <a:pathLst>
                  <a:path w="6767356" h="2492050">
                    <a:moveTo>
                      <a:pt x="6733066" y="21590"/>
                    </a:moveTo>
                    <a:cubicBezTo>
                      <a:pt x="6734336" y="34290"/>
                      <a:pt x="6734336" y="44450"/>
                      <a:pt x="6735606" y="54610"/>
                    </a:cubicBezTo>
                    <a:cubicBezTo>
                      <a:pt x="6738146" y="100951"/>
                      <a:pt x="6739416" y="153964"/>
                      <a:pt x="6741956" y="205085"/>
                    </a:cubicBezTo>
                    <a:cubicBezTo>
                      <a:pt x="6741956" y="278925"/>
                      <a:pt x="6754656" y="1734907"/>
                      <a:pt x="6761006" y="1808747"/>
                    </a:cubicBezTo>
                    <a:cubicBezTo>
                      <a:pt x="6767356" y="1920454"/>
                      <a:pt x="6763546" y="2034055"/>
                      <a:pt x="6763546" y="2145762"/>
                    </a:cubicBezTo>
                    <a:cubicBezTo>
                      <a:pt x="6763546" y="2244216"/>
                      <a:pt x="6764816" y="2335096"/>
                      <a:pt x="6766086" y="2431090"/>
                    </a:cubicBezTo>
                    <a:cubicBezTo>
                      <a:pt x="6766086" y="2452680"/>
                      <a:pt x="6766086" y="2466650"/>
                      <a:pt x="6766086" y="2490780"/>
                    </a:cubicBezTo>
                    <a:cubicBezTo>
                      <a:pt x="6743227" y="2490780"/>
                      <a:pt x="6722906" y="2492050"/>
                      <a:pt x="6686197" y="2490780"/>
                    </a:cubicBezTo>
                    <a:cubicBezTo>
                      <a:pt x="6343178" y="2485700"/>
                      <a:pt x="5994881" y="2492050"/>
                      <a:pt x="5651862" y="2486970"/>
                    </a:cubicBezTo>
                    <a:cubicBezTo>
                      <a:pt x="5446050" y="2483160"/>
                      <a:pt x="5245516" y="2485700"/>
                      <a:pt x="5039704" y="2483160"/>
                    </a:cubicBezTo>
                    <a:cubicBezTo>
                      <a:pt x="4944714" y="2481890"/>
                      <a:pt x="4849724" y="2480620"/>
                      <a:pt x="4754734" y="2479350"/>
                    </a:cubicBezTo>
                    <a:cubicBezTo>
                      <a:pt x="4696684" y="2479350"/>
                      <a:pt x="4643912" y="2480620"/>
                      <a:pt x="4585863" y="2480620"/>
                    </a:cubicBezTo>
                    <a:cubicBezTo>
                      <a:pt x="4438101" y="2479350"/>
                      <a:pt x="4031754" y="2480620"/>
                      <a:pt x="3883992" y="2479350"/>
                    </a:cubicBezTo>
                    <a:cubicBezTo>
                      <a:pt x="3778448" y="2478080"/>
                      <a:pt x="1667559" y="2486970"/>
                      <a:pt x="1562015" y="2485700"/>
                    </a:cubicBezTo>
                    <a:cubicBezTo>
                      <a:pt x="1535629" y="2485700"/>
                      <a:pt x="1503965" y="2486970"/>
                      <a:pt x="1477579" y="2486970"/>
                    </a:cubicBezTo>
                    <a:cubicBezTo>
                      <a:pt x="1414252" y="2486970"/>
                      <a:pt x="1356203" y="2488240"/>
                      <a:pt x="1292876" y="2488240"/>
                    </a:cubicBezTo>
                    <a:cubicBezTo>
                      <a:pt x="1134560" y="2488240"/>
                      <a:pt x="981520" y="2486970"/>
                      <a:pt x="823204" y="2485700"/>
                    </a:cubicBezTo>
                    <a:cubicBezTo>
                      <a:pt x="728214" y="2484430"/>
                      <a:pt x="633224" y="2483160"/>
                      <a:pt x="543511" y="2481890"/>
                    </a:cubicBezTo>
                    <a:cubicBezTo>
                      <a:pt x="374640" y="2480620"/>
                      <a:pt x="205769" y="2479350"/>
                      <a:pt x="48260" y="2479350"/>
                    </a:cubicBezTo>
                    <a:cubicBezTo>
                      <a:pt x="38100" y="2479350"/>
                      <a:pt x="29210" y="2479350"/>
                      <a:pt x="19050" y="2478080"/>
                    </a:cubicBezTo>
                    <a:cubicBezTo>
                      <a:pt x="10160" y="2476810"/>
                      <a:pt x="5080" y="2470460"/>
                      <a:pt x="7620" y="2461570"/>
                    </a:cubicBezTo>
                    <a:cubicBezTo>
                      <a:pt x="16510" y="2429764"/>
                      <a:pt x="12700" y="2382430"/>
                      <a:pt x="11430" y="2333203"/>
                    </a:cubicBezTo>
                    <a:cubicBezTo>
                      <a:pt x="10160" y="2232856"/>
                      <a:pt x="6350" y="2134402"/>
                      <a:pt x="7620" y="2034055"/>
                    </a:cubicBezTo>
                    <a:cubicBezTo>
                      <a:pt x="5080" y="1909094"/>
                      <a:pt x="0" y="362232"/>
                      <a:pt x="7620" y="235378"/>
                    </a:cubicBezTo>
                    <a:cubicBezTo>
                      <a:pt x="8890" y="210764"/>
                      <a:pt x="7620" y="184258"/>
                      <a:pt x="8890" y="159644"/>
                    </a:cubicBezTo>
                    <a:cubicBezTo>
                      <a:pt x="10160" y="119884"/>
                      <a:pt x="12700" y="76337"/>
                      <a:pt x="13970" y="44450"/>
                    </a:cubicBezTo>
                    <a:cubicBezTo>
                      <a:pt x="13970" y="41910"/>
                      <a:pt x="15240" y="39370"/>
                      <a:pt x="16510" y="38100"/>
                    </a:cubicBezTo>
                    <a:cubicBezTo>
                      <a:pt x="38100" y="35560"/>
                      <a:pt x="73838" y="30480"/>
                      <a:pt x="158274" y="29210"/>
                    </a:cubicBezTo>
                    <a:cubicBezTo>
                      <a:pt x="300759" y="25400"/>
                      <a:pt x="443244" y="22860"/>
                      <a:pt x="591006" y="20320"/>
                    </a:cubicBezTo>
                    <a:cubicBezTo>
                      <a:pt x="691273" y="17780"/>
                      <a:pt x="791540" y="16510"/>
                      <a:pt x="886530" y="13970"/>
                    </a:cubicBezTo>
                    <a:cubicBezTo>
                      <a:pt x="981520" y="11430"/>
                      <a:pt x="1081788" y="8890"/>
                      <a:pt x="1176778" y="8890"/>
                    </a:cubicBezTo>
                    <a:cubicBezTo>
                      <a:pt x="1282322" y="7620"/>
                      <a:pt x="1387866" y="10160"/>
                      <a:pt x="1493411" y="8890"/>
                    </a:cubicBezTo>
                    <a:cubicBezTo>
                      <a:pt x="1625341" y="8890"/>
                      <a:pt x="4015923" y="6350"/>
                      <a:pt x="4147853" y="5080"/>
                    </a:cubicBezTo>
                    <a:cubicBezTo>
                      <a:pt x="4274507" y="3810"/>
                      <a:pt x="4401160" y="2540"/>
                      <a:pt x="4533091" y="2540"/>
                    </a:cubicBezTo>
                    <a:cubicBezTo>
                      <a:pt x="4749457" y="1270"/>
                      <a:pt x="4960546" y="0"/>
                      <a:pt x="5176912" y="0"/>
                    </a:cubicBezTo>
                    <a:cubicBezTo>
                      <a:pt x="5266624" y="0"/>
                      <a:pt x="5361614" y="2540"/>
                      <a:pt x="5451327" y="2540"/>
                    </a:cubicBezTo>
                    <a:cubicBezTo>
                      <a:pt x="5699357" y="3810"/>
                      <a:pt x="5952663" y="5080"/>
                      <a:pt x="6200693" y="7620"/>
                    </a:cubicBezTo>
                    <a:cubicBezTo>
                      <a:pt x="6332623" y="8890"/>
                      <a:pt x="6464554" y="12700"/>
                      <a:pt x="6596484" y="16510"/>
                    </a:cubicBezTo>
                    <a:cubicBezTo>
                      <a:pt x="6628148" y="16510"/>
                      <a:pt x="6659811" y="16510"/>
                      <a:pt x="6686197" y="16510"/>
                    </a:cubicBezTo>
                    <a:cubicBezTo>
                      <a:pt x="6714016" y="17780"/>
                      <a:pt x="6722906" y="20320"/>
                      <a:pt x="6733066" y="21590"/>
                    </a:cubicBezTo>
                    <a:close/>
                    <a:moveTo>
                      <a:pt x="6743227" y="2474270"/>
                    </a:moveTo>
                    <a:cubicBezTo>
                      <a:pt x="6744496" y="2457760"/>
                      <a:pt x="6745766" y="2445060"/>
                      <a:pt x="6745766" y="2432360"/>
                    </a:cubicBezTo>
                    <a:cubicBezTo>
                      <a:pt x="6744496" y="2325630"/>
                      <a:pt x="6743227" y="2225283"/>
                      <a:pt x="6743227" y="2117362"/>
                    </a:cubicBezTo>
                    <a:cubicBezTo>
                      <a:pt x="6743227" y="2068135"/>
                      <a:pt x="6745766" y="2018908"/>
                      <a:pt x="6744496" y="1969681"/>
                    </a:cubicBezTo>
                    <a:cubicBezTo>
                      <a:pt x="6744496" y="1924241"/>
                      <a:pt x="6743227" y="1876907"/>
                      <a:pt x="6741956" y="1831467"/>
                    </a:cubicBezTo>
                    <a:cubicBezTo>
                      <a:pt x="6736877" y="1761413"/>
                      <a:pt x="6725446" y="311112"/>
                      <a:pt x="6725446" y="241058"/>
                    </a:cubicBezTo>
                    <a:cubicBezTo>
                      <a:pt x="6722906" y="182364"/>
                      <a:pt x="6720366" y="121777"/>
                      <a:pt x="6717827" y="63500"/>
                    </a:cubicBezTo>
                    <a:cubicBezTo>
                      <a:pt x="6716556" y="44450"/>
                      <a:pt x="6715286" y="43180"/>
                      <a:pt x="6670366" y="41910"/>
                    </a:cubicBezTo>
                    <a:cubicBezTo>
                      <a:pt x="6654534" y="41910"/>
                      <a:pt x="6643979" y="41910"/>
                      <a:pt x="6628148" y="40640"/>
                    </a:cubicBezTo>
                    <a:cubicBezTo>
                      <a:pt x="6496217" y="36830"/>
                      <a:pt x="6359009" y="31750"/>
                      <a:pt x="6227079" y="30480"/>
                    </a:cubicBezTo>
                    <a:cubicBezTo>
                      <a:pt x="5905168" y="26670"/>
                      <a:pt x="5577981" y="25400"/>
                      <a:pt x="5256070" y="22860"/>
                    </a:cubicBezTo>
                    <a:cubicBezTo>
                      <a:pt x="5208575" y="22860"/>
                      <a:pt x="5155803" y="22860"/>
                      <a:pt x="5108308" y="22860"/>
                    </a:cubicBezTo>
                    <a:cubicBezTo>
                      <a:pt x="5029150" y="22860"/>
                      <a:pt x="4949991" y="22860"/>
                      <a:pt x="4876110" y="22860"/>
                    </a:cubicBezTo>
                    <a:cubicBezTo>
                      <a:pt x="4707239" y="22860"/>
                      <a:pt x="4538368" y="22860"/>
                      <a:pt x="4374774" y="24130"/>
                    </a:cubicBezTo>
                    <a:cubicBezTo>
                      <a:pt x="4232289" y="25400"/>
                      <a:pt x="1831153" y="29210"/>
                      <a:pt x="1688668" y="29210"/>
                    </a:cubicBezTo>
                    <a:cubicBezTo>
                      <a:pt x="1456470" y="29210"/>
                      <a:pt x="1224273" y="26670"/>
                      <a:pt x="992075" y="33020"/>
                    </a:cubicBezTo>
                    <a:cubicBezTo>
                      <a:pt x="870699" y="36830"/>
                      <a:pt x="754600" y="36830"/>
                      <a:pt x="638501" y="38100"/>
                    </a:cubicBezTo>
                    <a:cubicBezTo>
                      <a:pt x="437966" y="41910"/>
                      <a:pt x="237432" y="45720"/>
                      <a:pt x="49530" y="50800"/>
                    </a:cubicBezTo>
                    <a:cubicBezTo>
                      <a:pt x="36830" y="50800"/>
                      <a:pt x="34290" y="53340"/>
                      <a:pt x="33020" y="70657"/>
                    </a:cubicBezTo>
                    <a:cubicBezTo>
                      <a:pt x="31750" y="104737"/>
                      <a:pt x="31750" y="138817"/>
                      <a:pt x="30480" y="172898"/>
                    </a:cubicBezTo>
                    <a:cubicBezTo>
                      <a:pt x="29210" y="229698"/>
                      <a:pt x="26670" y="284605"/>
                      <a:pt x="25400" y="341405"/>
                    </a:cubicBezTo>
                    <a:cubicBezTo>
                      <a:pt x="20320" y="401992"/>
                      <a:pt x="26670" y="1882587"/>
                      <a:pt x="29210" y="1943174"/>
                    </a:cubicBezTo>
                    <a:cubicBezTo>
                      <a:pt x="29210" y="2007548"/>
                      <a:pt x="29210" y="2073815"/>
                      <a:pt x="30480" y="2138189"/>
                    </a:cubicBezTo>
                    <a:cubicBezTo>
                      <a:pt x="30480" y="2185522"/>
                      <a:pt x="33020" y="2232856"/>
                      <a:pt x="33020" y="2280190"/>
                    </a:cubicBezTo>
                    <a:cubicBezTo>
                      <a:pt x="33020" y="2331310"/>
                      <a:pt x="33020" y="2382430"/>
                      <a:pt x="31750" y="2432360"/>
                    </a:cubicBezTo>
                    <a:cubicBezTo>
                      <a:pt x="31750" y="2436170"/>
                      <a:pt x="31750" y="2438710"/>
                      <a:pt x="31750" y="2442520"/>
                    </a:cubicBezTo>
                    <a:cubicBezTo>
                      <a:pt x="31750" y="2452680"/>
                      <a:pt x="35560" y="2456490"/>
                      <a:pt x="44450" y="2456490"/>
                    </a:cubicBezTo>
                    <a:cubicBezTo>
                      <a:pt x="84393" y="2456490"/>
                      <a:pt x="158274" y="2457760"/>
                      <a:pt x="226878" y="2457760"/>
                    </a:cubicBezTo>
                    <a:cubicBezTo>
                      <a:pt x="327145" y="2457760"/>
                      <a:pt x="432689" y="2455220"/>
                      <a:pt x="532956" y="2457760"/>
                    </a:cubicBezTo>
                    <a:cubicBezTo>
                      <a:pt x="696550" y="2461570"/>
                      <a:pt x="860144" y="2464110"/>
                      <a:pt x="1023738" y="2462840"/>
                    </a:cubicBezTo>
                    <a:cubicBezTo>
                      <a:pt x="1129283" y="2461570"/>
                      <a:pt x="1229550" y="2464110"/>
                      <a:pt x="1335094" y="2464110"/>
                    </a:cubicBezTo>
                    <a:cubicBezTo>
                      <a:pt x="1488134" y="2464110"/>
                      <a:pt x="1641173" y="2462840"/>
                      <a:pt x="1794213" y="2464110"/>
                    </a:cubicBezTo>
                    <a:cubicBezTo>
                      <a:pt x="2021133" y="2465380"/>
                      <a:pt x="4511982" y="2455220"/>
                      <a:pt x="4744180" y="2457760"/>
                    </a:cubicBezTo>
                    <a:cubicBezTo>
                      <a:pt x="4844447" y="2459030"/>
                      <a:pt x="4944714" y="2460300"/>
                      <a:pt x="5039704" y="2460300"/>
                    </a:cubicBezTo>
                    <a:cubicBezTo>
                      <a:pt x="5213852" y="2462840"/>
                      <a:pt x="5382724" y="2459030"/>
                      <a:pt x="5556872" y="2462840"/>
                    </a:cubicBezTo>
                    <a:cubicBezTo>
                      <a:pt x="5699357" y="2465380"/>
                      <a:pt x="5841842" y="2465380"/>
                      <a:pt x="5984327" y="2467920"/>
                    </a:cubicBezTo>
                    <a:cubicBezTo>
                      <a:pt x="6195415" y="2471730"/>
                      <a:pt x="6406504" y="2474270"/>
                      <a:pt x="6617593" y="2475540"/>
                    </a:cubicBezTo>
                    <a:cubicBezTo>
                      <a:pt x="6696752" y="2475540"/>
                      <a:pt x="6722906" y="2474270"/>
                      <a:pt x="6743227" y="2474270"/>
                    </a:cubicBezTo>
                    <a:close/>
                  </a:path>
                </a:pathLst>
              </a:custGeom>
              <a:solidFill>
                <a:srgbClr val="F47279"/>
              </a:solidFill>
            </p:spPr>
          </p:sp>
        </p:grpSp>
        <p:sp>
          <p:nvSpPr>
            <p:cNvPr id="9" name="TextBox 8"/>
            <p:cNvSpPr txBox="1"/>
            <p:nvPr/>
          </p:nvSpPr>
          <p:spPr>
            <a:xfrm>
              <a:off x="4341117" y="1761026"/>
              <a:ext cx="10331008" cy="3693319"/>
            </a:xfrm>
            <a:prstGeom prst="rect">
              <a:avLst/>
            </a:prstGeom>
          </p:spPr>
          <p:txBody>
            <a:bodyPr lIns="0" tIns="0" rIns="0" bIns="0" rtlCol="0" anchor="t">
              <a:spAutoFit/>
            </a:bodyPr>
            <a:lstStyle/>
            <a:p>
              <a:pPr>
                <a:lnSpc>
                  <a:spcPts val="7200"/>
                </a:lnSpc>
              </a:pPr>
              <a:r>
                <a:rPr lang="en-US" sz="7200" spc="-288" dirty="0" err="1" smtClean="0">
                  <a:solidFill>
                    <a:srgbClr val="FFFFFF"/>
                  </a:solidFill>
                  <a:latin typeface="Times New Roman" panose="02020603050405020304" pitchFamily="18" charset="0"/>
                  <a:cs typeface="Times New Roman" panose="02020603050405020304" pitchFamily="18" charset="0"/>
                </a:rPr>
                <a:t>Cả</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lớp</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hãy</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nắm</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tay</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nhau</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lại</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và</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lần</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lượt</a:t>
              </a:r>
              <a:r>
                <a:rPr lang="en-US" sz="7200" spc="-288" dirty="0" smtClean="0">
                  <a:solidFill>
                    <a:srgbClr val="FFFFFF"/>
                  </a:solidFill>
                  <a:latin typeface="Times New Roman" panose="02020603050405020304" pitchFamily="18" charset="0"/>
                  <a:cs typeface="Times New Roman" panose="02020603050405020304" pitchFamily="18" charset="0"/>
                </a:rPr>
                <a:t> di </a:t>
              </a:r>
              <a:r>
                <a:rPr lang="en-US" sz="7200" spc="-288" dirty="0" err="1" smtClean="0">
                  <a:solidFill>
                    <a:srgbClr val="FFFFFF"/>
                  </a:solidFill>
                  <a:latin typeface="Times New Roman" panose="02020603050405020304" pitchFamily="18" charset="0"/>
                  <a:cs typeface="Times New Roman" panose="02020603050405020304" pitchFamily="18" charset="0"/>
                </a:rPr>
                <a:t>chuyển</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thành</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vòng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tròn</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xung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quanh</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lớp</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học</a:t>
              </a:r>
              <a:r>
                <a:rPr lang="en-US" sz="7200" spc="-288" dirty="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trong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vòng</a:t>
              </a:r>
              <a:r>
                <a:rPr lang="en-US" sz="7200" spc="-288" dirty="0" smtClean="0">
                  <a:solidFill>
                    <a:srgbClr val="FFFFFF"/>
                  </a:solidFill>
                  <a:latin typeface="Times New Roman" panose="02020603050405020304" pitchFamily="18" charset="0"/>
                  <a:cs typeface="Times New Roman" panose="02020603050405020304" pitchFamily="18" charset="0"/>
                </a:rPr>
                <a:t> 1 </a:t>
              </a:r>
              <a:r>
                <a:rPr lang="en-US" sz="7200" spc="-288" dirty="0" err="1" smtClean="0">
                  <a:solidFill>
                    <a:srgbClr val="FFFFFF"/>
                  </a:solidFill>
                  <a:latin typeface="Times New Roman" panose="02020603050405020304" pitchFamily="18" charset="0"/>
                  <a:cs typeface="Times New Roman" panose="02020603050405020304" pitchFamily="18" charset="0"/>
                </a:rPr>
                <a:t>phút</a:t>
              </a:r>
              <a:r>
                <a:rPr lang="en-US" sz="7200" spc="-288" dirty="0" smtClean="0">
                  <a:solidFill>
                    <a:srgbClr val="FFFFFF"/>
                  </a:solidFill>
                  <a:latin typeface="Times New Roman" panose="02020603050405020304" pitchFamily="18" charset="0"/>
                  <a:cs typeface="Times New Roman" panose="02020603050405020304" pitchFamily="18" charset="0"/>
                </a:rPr>
                <a:t>.</a:t>
              </a:r>
              <a:endParaRPr lang="en-US" sz="7200" spc="-288" dirty="0">
                <a:solidFill>
                  <a:srgbClr val="FFFFFF"/>
                </a:solidFill>
                <a:latin typeface="Times New Roman" panose="02020603050405020304" pitchFamily="18" charset="0"/>
                <a:cs typeface="Times New Roman" panose="02020603050405020304" pitchFamily="18" charset="0"/>
              </a:endParaRPr>
            </a:p>
          </p:txBody>
        </p:sp>
      </p:grpSp>
      <p:grpSp>
        <p:nvGrpSpPr>
          <p:cNvPr id="20" name="Group 19"/>
          <p:cNvGrpSpPr/>
          <p:nvPr/>
        </p:nvGrpSpPr>
        <p:grpSpPr>
          <a:xfrm>
            <a:off x="3962400" y="1485900"/>
            <a:ext cx="12402157" cy="5261817"/>
            <a:chOff x="3707006" y="1485900"/>
            <a:chExt cx="12402157" cy="5261817"/>
          </a:xfrm>
        </p:grpSpPr>
        <p:grpSp>
          <p:nvGrpSpPr>
            <p:cNvPr id="12" name="Group 11"/>
            <p:cNvGrpSpPr/>
            <p:nvPr/>
          </p:nvGrpSpPr>
          <p:grpSpPr>
            <a:xfrm>
              <a:off x="3707006" y="1485900"/>
              <a:ext cx="12402157" cy="5261817"/>
              <a:chOff x="3422649" y="876300"/>
              <a:chExt cx="12402157" cy="5261817"/>
            </a:xfrm>
          </p:grpSpPr>
          <p:grpSp>
            <p:nvGrpSpPr>
              <p:cNvPr id="13" name="Group 2"/>
              <p:cNvGrpSpPr/>
              <p:nvPr/>
            </p:nvGrpSpPr>
            <p:grpSpPr>
              <a:xfrm>
                <a:off x="3422649" y="876300"/>
                <a:ext cx="12402157" cy="5261817"/>
                <a:chOff x="-3810" y="0"/>
                <a:chExt cx="6898911" cy="2495225"/>
              </a:xfrm>
            </p:grpSpPr>
            <p:sp>
              <p:nvSpPr>
                <p:cNvPr id="15" name="Freeform 3"/>
                <p:cNvSpPr/>
                <p:nvPr/>
              </p:nvSpPr>
              <p:spPr>
                <a:xfrm>
                  <a:off x="156955" y="29845"/>
                  <a:ext cx="6738146" cy="2465380"/>
                </a:xfrm>
                <a:custGeom>
                  <a:avLst/>
                  <a:gdLst/>
                  <a:ahLst/>
                  <a:cxnLst/>
                  <a:rect l="l" t="t" r="r" b="b"/>
                  <a:pathLst>
                    <a:path w="6738146" h="2465380">
                      <a:moveTo>
                        <a:pt x="6738146" y="2465380"/>
                      </a:moveTo>
                      <a:lnTo>
                        <a:pt x="0" y="2457760"/>
                      </a:lnTo>
                      <a:lnTo>
                        <a:pt x="0" y="868285"/>
                      </a:lnTo>
                      <a:lnTo>
                        <a:pt x="17780" y="19050"/>
                      </a:lnTo>
                      <a:lnTo>
                        <a:pt x="3358132" y="0"/>
                      </a:lnTo>
                      <a:lnTo>
                        <a:pt x="6719096" y="5080"/>
                      </a:lnTo>
                      <a:close/>
                    </a:path>
                  </a:pathLst>
                </a:custGeom>
                <a:solidFill>
                  <a:srgbClr val="082A44"/>
                </a:solidFill>
              </p:spPr>
            </p:sp>
            <p:sp>
              <p:nvSpPr>
                <p:cNvPr id="16" name="Freeform 4"/>
                <p:cNvSpPr/>
                <p:nvPr/>
              </p:nvSpPr>
              <p:spPr>
                <a:xfrm>
                  <a:off x="-3810" y="0"/>
                  <a:ext cx="6767356" cy="2492050"/>
                </a:xfrm>
                <a:custGeom>
                  <a:avLst/>
                  <a:gdLst/>
                  <a:ahLst/>
                  <a:cxnLst/>
                  <a:rect l="l" t="t" r="r" b="b"/>
                  <a:pathLst>
                    <a:path w="6767356" h="2492050">
                      <a:moveTo>
                        <a:pt x="6733066" y="21590"/>
                      </a:moveTo>
                      <a:cubicBezTo>
                        <a:pt x="6734336" y="34290"/>
                        <a:pt x="6734336" y="44450"/>
                        <a:pt x="6735606" y="54610"/>
                      </a:cubicBezTo>
                      <a:cubicBezTo>
                        <a:pt x="6738146" y="100951"/>
                        <a:pt x="6739416" y="153964"/>
                        <a:pt x="6741956" y="205085"/>
                      </a:cubicBezTo>
                      <a:cubicBezTo>
                        <a:pt x="6741956" y="278925"/>
                        <a:pt x="6754656" y="1734907"/>
                        <a:pt x="6761006" y="1808747"/>
                      </a:cubicBezTo>
                      <a:cubicBezTo>
                        <a:pt x="6767356" y="1920454"/>
                        <a:pt x="6763546" y="2034055"/>
                        <a:pt x="6763546" y="2145762"/>
                      </a:cubicBezTo>
                      <a:cubicBezTo>
                        <a:pt x="6763546" y="2244216"/>
                        <a:pt x="6764816" y="2335096"/>
                        <a:pt x="6766086" y="2431090"/>
                      </a:cubicBezTo>
                      <a:cubicBezTo>
                        <a:pt x="6766086" y="2452680"/>
                        <a:pt x="6766086" y="2466650"/>
                        <a:pt x="6766086" y="2490780"/>
                      </a:cubicBezTo>
                      <a:cubicBezTo>
                        <a:pt x="6743227" y="2490780"/>
                        <a:pt x="6722906" y="2492050"/>
                        <a:pt x="6686197" y="2490780"/>
                      </a:cubicBezTo>
                      <a:cubicBezTo>
                        <a:pt x="6343178" y="2485700"/>
                        <a:pt x="5994881" y="2492050"/>
                        <a:pt x="5651862" y="2486970"/>
                      </a:cubicBezTo>
                      <a:cubicBezTo>
                        <a:pt x="5446050" y="2483160"/>
                        <a:pt x="5245516" y="2485700"/>
                        <a:pt x="5039704" y="2483160"/>
                      </a:cubicBezTo>
                      <a:cubicBezTo>
                        <a:pt x="4944714" y="2481890"/>
                        <a:pt x="4849724" y="2480620"/>
                        <a:pt x="4754734" y="2479350"/>
                      </a:cubicBezTo>
                      <a:cubicBezTo>
                        <a:pt x="4696684" y="2479350"/>
                        <a:pt x="4643912" y="2480620"/>
                        <a:pt x="4585863" y="2480620"/>
                      </a:cubicBezTo>
                      <a:cubicBezTo>
                        <a:pt x="4438101" y="2479350"/>
                        <a:pt x="4031754" y="2480620"/>
                        <a:pt x="3883992" y="2479350"/>
                      </a:cubicBezTo>
                      <a:cubicBezTo>
                        <a:pt x="3778448" y="2478080"/>
                        <a:pt x="1667559" y="2486970"/>
                        <a:pt x="1562015" y="2485700"/>
                      </a:cubicBezTo>
                      <a:cubicBezTo>
                        <a:pt x="1535629" y="2485700"/>
                        <a:pt x="1503965" y="2486970"/>
                        <a:pt x="1477579" y="2486970"/>
                      </a:cubicBezTo>
                      <a:cubicBezTo>
                        <a:pt x="1414252" y="2486970"/>
                        <a:pt x="1356203" y="2488240"/>
                        <a:pt x="1292876" y="2488240"/>
                      </a:cubicBezTo>
                      <a:cubicBezTo>
                        <a:pt x="1134560" y="2488240"/>
                        <a:pt x="981520" y="2486970"/>
                        <a:pt x="823204" y="2485700"/>
                      </a:cubicBezTo>
                      <a:cubicBezTo>
                        <a:pt x="728214" y="2484430"/>
                        <a:pt x="633224" y="2483160"/>
                        <a:pt x="543511" y="2481890"/>
                      </a:cubicBezTo>
                      <a:cubicBezTo>
                        <a:pt x="374640" y="2480620"/>
                        <a:pt x="205769" y="2479350"/>
                        <a:pt x="48260" y="2479350"/>
                      </a:cubicBezTo>
                      <a:cubicBezTo>
                        <a:pt x="38100" y="2479350"/>
                        <a:pt x="29210" y="2479350"/>
                        <a:pt x="19050" y="2478080"/>
                      </a:cubicBezTo>
                      <a:cubicBezTo>
                        <a:pt x="10160" y="2476810"/>
                        <a:pt x="5080" y="2470460"/>
                        <a:pt x="7620" y="2461570"/>
                      </a:cubicBezTo>
                      <a:cubicBezTo>
                        <a:pt x="16510" y="2429764"/>
                        <a:pt x="12700" y="2382430"/>
                        <a:pt x="11430" y="2333203"/>
                      </a:cubicBezTo>
                      <a:cubicBezTo>
                        <a:pt x="10160" y="2232856"/>
                        <a:pt x="6350" y="2134402"/>
                        <a:pt x="7620" y="2034055"/>
                      </a:cubicBezTo>
                      <a:cubicBezTo>
                        <a:pt x="5080" y="1909094"/>
                        <a:pt x="0" y="362232"/>
                        <a:pt x="7620" y="235378"/>
                      </a:cubicBezTo>
                      <a:cubicBezTo>
                        <a:pt x="8890" y="210764"/>
                        <a:pt x="7620" y="184258"/>
                        <a:pt x="8890" y="159644"/>
                      </a:cubicBezTo>
                      <a:cubicBezTo>
                        <a:pt x="10160" y="119884"/>
                        <a:pt x="12700" y="76337"/>
                        <a:pt x="13970" y="44450"/>
                      </a:cubicBezTo>
                      <a:cubicBezTo>
                        <a:pt x="13970" y="41910"/>
                        <a:pt x="15240" y="39370"/>
                        <a:pt x="16510" y="38100"/>
                      </a:cubicBezTo>
                      <a:cubicBezTo>
                        <a:pt x="38100" y="35560"/>
                        <a:pt x="73838" y="30480"/>
                        <a:pt x="158274" y="29210"/>
                      </a:cubicBezTo>
                      <a:cubicBezTo>
                        <a:pt x="300759" y="25400"/>
                        <a:pt x="443244" y="22860"/>
                        <a:pt x="591006" y="20320"/>
                      </a:cubicBezTo>
                      <a:cubicBezTo>
                        <a:pt x="691273" y="17780"/>
                        <a:pt x="791540" y="16510"/>
                        <a:pt x="886530" y="13970"/>
                      </a:cubicBezTo>
                      <a:cubicBezTo>
                        <a:pt x="981520" y="11430"/>
                        <a:pt x="1081788" y="8890"/>
                        <a:pt x="1176778" y="8890"/>
                      </a:cubicBezTo>
                      <a:cubicBezTo>
                        <a:pt x="1282322" y="7620"/>
                        <a:pt x="1387866" y="10160"/>
                        <a:pt x="1493411" y="8890"/>
                      </a:cubicBezTo>
                      <a:cubicBezTo>
                        <a:pt x="1625341" y="8890"/>
                        <a:pt x="4015923" y="6350"/>
                        <a:pt x="4147853" y="5080"/>
                      </a:cubicBezTo>
                      <a:cubicBezTo>
                        <a:pt x="4274507" y="3810"/>
                        <a:pt x="4401160" y="2540"/>
                        <a:pt x="4533091" y="2540"/>
                      </a:cubicBezTo>
                      <a:cubicBezTo>
                        <a:pt x="4749457" y="1270"/>
                        <a:pt x="4960546" y="0"/>
                        <a:pt x="5176912" y="0"/>
                      </a:cubicBezTo>
                      <a:cubicBezTo>
                        <a:pt x="5266624" y="0"/>
                        <a:pt x="5361614" y="2540"/>
                        <a:pt x="5451327" y="2540"/>
                      </a:cubicBezTo>
                      <a:cubicBezTo>
                        <a:pt x="5699357" y="3810"/>
                        <a:pt x="5952663" y="5080"/>
                        <a:pt x="6200693" y="7620"/>
                      </a:cubicBezTo>
                      <a:cubicBezTo>
                        <a:pt x="6332623" y="8890"/>
                        <a:pt x="6464554" y="12700"/>
                        <a:pt x="6596484" y="16510"/>
                      </a:cubicBezTo>
                      <a:cubicBezTo>
                        <a:pt x="6628148" y="16510"/>
                        <a:pt x="6659811" y="16510"/>
                        <a:pt x="6686197" y="16510"/>
                      </a:cubicBezTo>
                      <a:cubicBezTo>
                        <a:pt x="6714016" y="17780"/>
                        <a:pt x="6722906" y="20320"/>
                        <a:pt x="6733066" y="21590"/>
                      </a:cubicBezTo>
                      <a:close/>
                      <a:moveTo>
                        <a:pt x="6743227" y="2474270"/>
                      </a:moveTo>
                      <a:cubicBezTo>
                        <a:pt x="6744496" y="2457760"/>
                        <a:pt x="6745766" y="2445060"/>
                        <a:pt x="6745766" y="2432360"/>
                      </a:cubicBezTo>
                      <a:cubicBezTo>
                        <a:pt x="6744496" y="2325630"/>
                        <a:pt x="6743227" y="2225283"/>
                        <a:pt x="6743227" y="2117362"/>
                      </a:cubicBezTo>
                      <a:cubicBezTo>
                        <a:pt x="6743227" y="2068135"/>
                        <a:pt x="6745766" y="2018908"/>
                        <a:pt x="6744496" y="1969681"/>
                      </a:cubicBezTo>
                      <a:cubicBezTo>
                        <a:pt x="6744496" y="1924241"/>
                        <a:pt x="6743227" y="1876907"/>
                        <a:pt x="6741956" y="1831467"/>
                      </a:cubicBezTo>
                      <a:cubicBezTo>
                        <a:pt x="6736877" y="1761413"/>
                        <a:pt x="6725446" y="311112"/>
                        <a:pt x="6725446" y="241058"/>
                      </a:cubicBezTo>
                      <a:cubicBezTo>
                        <a:pt x="6722906" y="182364"/>
                        <a:pt x="6720366" y="121777"/>
                        <a:pt x="6717827" y="63500"/>
                      </a:cubicBezTo>
                      <a:cubicBezTo>
                        <a:pt x="6716556" y="44450"/>
                        <a:pt x="6715286" y="43180"/>
                        <a:pt x="6670366" y="41910"/>
                      </a:cubicBezTo>
                      <a:cubicBezTo>
                        <a:pt x="6654534" y="41910"/>
                        <a:pt x="6643979" y="41910"/>
                        <a:pt x="6628148" y="40640"/>
                      </a:cubicBezTo>
                      <a:cubicBezTo>
                        <a:pt x="6496217" y="36830"/>
                        <a:pt x="6359009" y="31750"/>
                        <a:pt x="6227079" y="30480"/>
                      </a:cubicBezTo>
                      <a:cubicBezTo>
                        <a:pt x="5905168" y="26670"/>
                        <a:pt x="5577981" y="25400"/>
                        <a:pt x="5256070" y="22860"/>
                      </a:cubicBezTo>
                      <a:cubicBezTo>
                        <a:pt x="5208575" y="22860"/>
                        <a:pt x="5155803" y="22860"/>
                        <a:pt x="5108308" y="22860"/>
                      </a:cubicBezTo>
                      <a:cubicBezTo>
                        <a:pt x="5029150" y="22860"/>
                        <a:pt x="4949991" y="22860"/>
                        <a:pt x="4876110" y="22860"/>
                      </a:cubicBezTo>
                      <a:cubicBezTo>
                        <a:pt x="4707239" y="22860"/>
                        <a:pt x="4538368" y="22860"/>
                        <a:pt x="4374774" y="24130"/>
                      </a:cubicBezTo>
                      <a:cubicBezTo>
                        <a:pt x="4232289" y="25400"/>
                        <a:pt x="1831153" y="29210"/>
                        <a:pt x="1688668" y="29210"/>
                      </a:cubicBezTo>
                      <a:cubicBezTo>
                        <a:pt x="1456470" y="29210"/>
                        <a:pt x="1224273" y="26670"/>
                        <a:pt x="992075" y="33020"/>
                      </a:cubicBezTo>
                      <a:cubicBezTo>
                        <a:pt x="870699" y="36830"/>
                        <a:pt x="754600" y="36830"/>
                        <a:pt x="638501" y="38100"/>
                      </a:cubicBezTo>
                      <a:cubicBezTo>
                        <a:pt x="437966" y="41910"/>
                        <a:pt x="237432" y="45720"/>
                        <a:pt x="49530" y="50800"/>
                      </a:cubicBezTo>
                      <a:cubicBezTo>
                        <a:pt x="36830" y="50800"/>
                        <a:pt x="34290" y="53340"/>
                        <a:pt x="33020" y="70657"/>
                      </a:cubicBezTo>
                      <a:cubicBezTo>
                        <a:pt x="31750" y="104737"/>
                        <a:pt x="31750" y="138817"/>
                        <a:pt x="30480" y="172898"/>
                      </a:cubicBezTo>
                      <a:cubicBezTo>
                        <a:pt x="29210" y="229698"/>
                        <a:pt x="26670" y="284605"/>
                        <a:pt x="25400" y="341405"/>
                      </a:cubicBezTo>
                      <a:cubicBezTo>
                        <a:pt x="20320" y="401992"/>
                        <a:pt x="26670" y="1882587"/>
                        <a:pt x="29210" y="1943174"/>
                      </a:cubicBezTo>
                      <a:cubicBezTo>
                        <a:pt x="29210" y="2007548"/>
                        <a:pt x="29210" y="2073815"/>
                        <a:pt x="30480" y="2138189"/>
                      </a:cubicBezTo>
                      <a:cubicBezTo>
                        <a:pt x="30480" y="2185522"/>
                        <a:pt x="33020" y="2232856"/>
                        <a:pt x="33020" y="2280190"/>
                      </a:cubicBezTo>
                      <a:cubicBezTo>
                        <a:pt x="33020" y="2331310"/>
                        <a:pt x="33020" y="2382430"/>
                        <a:pt x="31750" y="2432360"/>
                      </a:cubicBezTo>
                      <a:cubicBezTo>
                        <a:pt x="31750" y="2436170"/>
                        <a:pt x="31750" y="2438710"/>
                        <a:pt x="31750" y="2442520"/>
                      </a:cubicBezTo>
                      <a:cubicBezTo>
                        <a:pt x="31750" y="2452680"/>
                        <a:pt x="35560" y="2456490"/>
                        <a:pt x="44450" y="2456490"/>
                      </a:cubicBezTo>
                      <a:cubicBezTo>
                        <a:pt x="84393" y="2456490"/>
                        <a:pt x="158274" y="2457760"/>
                        <a:pt x="226878" y="2457760"/>
                      </a:cubicBezTo>
                      <a:cubicBezTo>
                        <a:pt x="327145" y="2457760"/>
                        <a:pt x="432689" y="2455220"/>
                        <a:pt x="532956" y="2457760"/>
                      </a:cubicBezTo>
                      <a:cubicBezTo>
                        <a:pt x="696550" y="2461570"/>
                        <a:pt x="860144" y="2464110"/>
                        <a:pt x="1023738" y="2462840"/>
                      </a:cubicBezTo>
                      <a:cubicBezTo>
                        <a:pt x="1129283" y="2461570"/>
                        <a:pt x="1229550" y="2464110"/>
                        <a:pt x="1335094" y="2464110"/>
                      </a:cubicBezTo>
                      <a:cubicBezTo>
                        <a:pt x="1488134" y="2464110"/>
                        <a:pt x="1641173" y="2462840"/>
                        <a:pt x="1794213" y="2464110"/>
                      </a:cubicBezTo>
                      <a:cubicBezTo>
                        <a:pt x="2021133" y="2465380"/>
                        <a:pt x="4511982" y="2455220"/>
                        <a:pt x="4744180" y="2457760"/>
                      </a:cubicBezTo>
                      <a:cubicBezTo>
                        <a:pt x="4844447" y="2459030"/>
                        <a:pt x="4944714" y="2460300"/>
                        <a:pt x="5039704" y="2460300"/>
                      </a:cubicBezTo>
                      <a:cubicBezTo>
                        <a:pt x="5213852" y="2462840"/>
                        <a:pt x="5382724" y="2459030"/>
                        <a:pt x="5556872" y="2462840"/>
                      </a:cubicBezTo>
                      <a:cubicBezTo>
                        <a:pt x="5699357" y="2465380"/>
                        <a:pt x="5841842" y="2465380"/>
                        <a:pt x="5984327" y="2467920"/>
                      </a:cubicBezTo>
                      <a:cubicBezTo>
                        <a:pt x="6195415" y="2471730"/>
                        <a:pt x="6406504" y="2474270"/>
                        <a:pt x="6617593" y="2475540"/>
                      </a:cubicBezTo>
                      <a:cubicBezTo>
                        <a:pt x="6696752" y="2475540"/>
                        <a:pt x="6722906" y="2474270"/>
                        <a:pt x="6743227" y="2474270"/>
                      </a:cubicBezTo>
                      <a:close/>
                    </a:path>
                  </a:pathLst>
                </a:custGeom>
                <a:solidFill>
                  <a:srgbClr val="F47279"/>
                </a:solidFill>
              </p:spPr>
            </p:sp>
          </p:grpSp>
          <p:sp>
            <p:nvSpPr>
              <p:cNvPr id="14" name="TextBox 13"/>
              <p:cNvSpPr txBox="1"/>
              <p:nvPr/>
            </p:nvSpPr>
            <p:spPr>
              <a:xfrm>
                <a:off x="5257301" y="2156329"/>
                <a:ext cx="10331008" cy="3693319"/>
              </a:xfrm>
              <a:prstGeom prst="rect">
                <a:avLst/>
              </a:prstGeom>
            </p:spPr>
            <p:txBody>
              <a:bodyPr lIns="0" tIns="0" rIns="0" bIns="0" rtlCol="0" anchor="t">
                <a:spAutoFit/>
              </a:bodyPr>
              <a:lstStyle/>
              <a:p>
                <a:pPr>
                  <a:lnSpc>
                    <a:spcPts val="7200"/>
                  </a:lnSpc>
                </a:pPr>
                <a:r>
                  <a:rPr lang="en-US" sz="7200" spc="-288" dirty="0" err="1" smtClean="0">
                    <a:solidFill>
                      <a:srgbClr val="FFFFFF"/>
                    </a:solidFill>
                    <a:latin typeface="Times New Roman" panose="02020603050405020304" pitchFamily="18" charset="0"/>
                    <a:cs typeface="Times New Roman" panose="02020603050405020304" pitchFamily="18" charset="0"/>
                  </a:rPr>
                  <a:t>Tại</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sao</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khi</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chúng</a:t>
                </a:r>
                <a:r>
                  <a:rPr lang="en-US" sz="7200" spc="-288" dirty="0" smtClean="0">
                    <a:solidFill>
                      <a:srgbClr val="FFFFFF"/>
                    </a:solidFill>
                    <a:latin typeface="Times New Roman" panose="02020603050405020304" pitchFamily="18" charset="0"/>
                    <a:cs typeface="Times New Roman" panose="02020603050405020304" pitchFamily="18" charset="0"/>
                  </a:rPr>
                  <a:t> ta </a:t>
                </a:r>
                <a:r>
                  <a:rPr lang="en-US" sz="7200" spc="-288" dirty="0" err="1" smtClean="0">
                    <a:solidFill>
                      <a:srgbClr val="FFFFFF"/>
                    </a:solidFill>
                    <a:latin typeface="Times New Roman" panose="02020603050405020304" pitchFamily="18" charset="0"/>
                    <a:cs typeface="Times New Roman" panose="02020603050405020304" pitchFamily="18" charset="0"/>
                  </a:rPr>
                  <a:t>vận</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động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mạnh</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cơ</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thể</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chúng</a:t>
                </a:r>
                <a:r>
                  <a:rPr lang="en-US" sz="7200" spc="-288" dirty="0" smtClean="0">
                    <a:solidFill>
                      <a:srgbClr val="FFFFFF"/>
                    </a:solidFill>
                    <a:latin typeface="Times New Roman" panose="02020603050405020304" pitchFamily="18" charset="0"/>
                    <a:cs typeface="Times New Roman" panose="02020603050405020304" pitchFamily="18" charset="0"/>
                  </a:rPr>
                  <a:t> ta </a:t>
                </a:r>
                <a:r>
                  <a:rPr lang="en-US" sz="7200" spc="-288" dirty="0" err="1" smtClean="0">
                    <a:solidFill>
                      <a:srgbClr val="FFFFFF"/>
                    </a:solidFill>
                    <a:latin typeface="Times New Roman" panose="02020603050405020304" pitchFamily="18" charset="0"/>
                    <a:cs typeface="Times New Roman" panose="02020603050405020304" pitchFamily="18" charset="0"/>
                  </a:rPr>
                  <a:t>nóng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lên</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toát</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mồ</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hôi</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và</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nhịp</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thở</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tăng</a:t>
                </a:r>
                <a:r>
                  <a:rPr lang="en-US" sz="7200" spc="-288" dirty="0" smtClean="0">
                    <a:solidFill>
                      <a:srgbClr val="FFFFFF"/>
                    </a:solidFill>
                    <a:latin typeface="Times New Roman" panose="02020603050405020304" pitchFamily="18" charset="0"/>
                    <a:cs typeface="Times New Roman" panose="02020603050405020304" pitchFamily="18" charset="0"/>
                  </a:rPr>
                  <a:t> </a:t>
                </a:r>
                <a:r>
                  <a:rPr lang="en-US" sz="7200" spc="-288" dirty="0" err="1" smtClean="0">
                    <a:solidFill>
                      <a:srgbClr val="FFFFFF"/>
                    </a:solidFill>
                    <a:latin typeface="Times New Roman" panose="02020603050405020304" pitchFamily="18" charset="0"/>
                    <a:cs typeface="Times New Roman" panose="02020603050405020304" pitchFamily="18" charset="0"/>
                  </a:rPr>
                  <a:t>cao</a:t>
                </a:r>
                <a:r>
                  <a:rPr lang="en-US" sz="7200" spc="-288" dirty="0" smtClean="0">
                    <a:solidFill>
                      <a:srgbClr val="FFFFFF"/>
                    </a:solidFill>
                    <a:latin typeface="Times New Roman" panose="02020603050405020304" pitchFamily="18" charset="0"/>
                    <a:cs typeface="Times New Roman" panose="02020603050405020304" pitchFamily="18" charset="0"/>
                  </a:rPr>
                  <a:t>?</a:t>
                </a:r>
                <a:endParaRPr lang="en-US" sz="7200" spc="-288" dirty="0">
                  <a:solidFill>
                    <a:srgbClr val="FFFFFF"/>
                  </a:solidFill>
                  <a:latin typeface="Times New Roman" panose="02020603050405020304" pitchFamily="18" charset="0"/>
                  <a:cs typeface="Times New Roman" panose="02020603050405020304" pitchFamily="18" charset="0"/>
                </a:endParaRPr>
              </a:p>
            </p:txBody>
          </p:sp>
        </p:grpSp>
        <p:pic>
          <p:nvPicPr>
            <p:cNvPr id="19" name="Picture 18"/>
            <p:cNvPicPr>
              <a:picLocks noChangeAspect="1"/>
            </p:cNvPicPr>
            <p:nvPr/>
          </p:nvPicPr>
          <p:blipFill>
            <a:blip r:embed="rId14"/>
            <a:stretch>
              <a:fillRect/>
            </a:stretch>
          </p:blipFill>
          <p:spPr>
            <a:xfrm>
              <a:off x="3812219" y="1661678"/>
              <a:ext cx="1674181" cy="167418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grpSp>
        <p:nvGrpSpPr>
          <p:cNvPr id="2" name="Group 2"/>
          <p:cNvGrpSpPr/>
          <p:nvPr/>
        </p:nvGrpSpPr>
        <p:grpSpPr>
          <a:xfrm>
            <a:off x="1028701" y="837813"/>
            <a:ext cx="6972300" cy="1943581"/>
            <a:chOff x="0" y="0"/>
            <a:chExt cx="6761006" cy="2493320"/>
          </a:xfrm>
        </p:grpSpPr>
        <p:sp>
          <p:nvSpPr>
            <p:cNvPr id="3" name="Freeform 3"/>
            <p:cNvSpPr/>
            <p:nvPr/>
          </p:nvSpPr>
          <p:spPr>
            <a:xfrm>
              <a:off x="10160" y="16510"/>
              <a:ext cx="6738146" cy="2465380"/>
            </a:xfrm>
            <a:custGeom>
              <a:avLst/>
              <a:gdLst/>
              <a:ahLst/>
              <a:cxnLst/>
              <a:rect l="l" t="t" r="r" b="b"/>
              <a:pathLst>
                <a:path w="6738146" h="2465380">
                  <a:moveTo>
                    <a:pt x="6738146" y="2465380"/>
                  </a:moveTo>
                  <a:lnTo>
                    <a:pt x="0" y="2457760"/>
                  </a:lnTo>
                  <a:lnTo>
                    <a:pt x="0" y="868285"/>
                  </a:lnTo>
                  <a:lnTo>
                    <a:pt x="17780" y="19050"/>
                  </a:lnTo>
                  <a:lnTo>
                    <a:pt x="3358132" y="0"/>
                  </a:lnTo>
                  <a:lnTo>
                    <a:pt x="6719096" y="5080"/>
                  </a:lnTo>
                  <a:close/>
                </a:path>
              </a:pathLst>
            </a:custGeom>
            <a:solidFill>
              <a:srgbClr val="082A44"/>
            </a:solidFill>
          </p:spPr>
        </p:sp>
        <p:sp>
          <p:nvSpPr>
            <p:cNvPr id="4" name="Freeform 4"/>
            <p:cNvSpPr/>
            <p:nvPr/>
          </p:nvSpPr>
          <p:spPr>
            <a:xfrm>
              <a:off x="-3810" y="0"/>
              <a:ext cx="6767356" cy="2492050"/>
            </a:xfrm>
            <a:custGeom>
              <a:avLst/>
              <a:gdLst/>
              <a:ahLst/>
              <a:cxnLst/>
              <a:rect l="l" t="t" r="r" b="b"/>
              <a:pathLst>
                <a:path w="6767356" h="2492050">
                  <a:moveTo>
                    <a:pt x="6733066" y="21590"/>
                  </a:moveTo>
                  <a:cubicBezTo>
                    <a:pt x="6734336" y="34290"/>
                    <a:pt x="6734336" y="44450"/>
                    <a:pt x="6735606" y="54610"/>
                  </a:cubicBezTo>
                  <a:cubicBezTo>
                    <a:pt x="6738146" y="100951"/>
                    <a:pt x="6739416" y="153964"/>
                    <a:pt x="6741956" y="205085"/>
                  </a:cubicBezTo>
                  <a:cubicBezTo>
                    <a:pt x="6741956" y="278925"/>
                    <a:pt x="6754656" y="1734907"/>
                    <a:pt x="6761006" y="1808747"/>
                  </a:cubicBezTo>
                  <a:cubicBezTo>
                    <a:pt x="6767356" y="1920454"/>
                    <a:pt x="6763546" y="2034055"/>
                    <a:pt x="6763546" y="2145762"/>
                  </a:cubicBezTo>
                  <a:cubicBezTo>
                    <a:pt x="6763546" y="2244216"/>
                    <a:pt x="6764816" y="2335096"/>
                    <a:pt x="6766086" y="2431090"/>
                  </a:cubicBezTo>
                  <a:cubicBezTo>
                    <a:pt x="6766086" y="2452680"/>
                    <a:pt x="6766086" y="2466650"/>
                    <a:pt x="6766086" y="2490780"/>
                  </a:cubicBezTo>
                  <a:cubicBezTo>
                    <a:pt x="6743227" y="2490780"/>
                    <a:pt x="6722906" y="2492050"/>
                    <a:pt x="6686197" y="2490780"/>
                  </a:cubicBezTo>
                  <a:cubicBezTo>
                    <a:pt x="6343178" y="2485700"/>
                    <a:pt x="5994881" y="2492050"/>
                    <a:pt x="5651862" y="2486970"/>
                  </a:cubicBezTo>
                  <a:cubicBezTo>
                    <a:pt x="5446050" y="2483160"/>
                    <a:pt x="5245516" y="2485700"/>
                    <a:pt x="5039704" y="2483160"/>
                  </a:cubicBezTo>
                  <a:cubicBezTo>
                    <a:pt x="4944714" y="2481890"/>
                    <a:pt x="4849724" y="2480620"/>
                    <a:pt x="4754734" y="2479350"/>
                  </a:cubicBezTo>
                  <a:cubicBezTo>
                    <a:pt x="4696684" y="2479350"/>
                    <a:pt x="4643912" y="2480620"/>
                    <a:pt x="4585863" y="2480620"/>
                  </a:cubicBezTo>
                  <a:cubicBezTo>
                    <a:pt x="4438101" y="2479350"/>
                    <a:pt x="4031754" y="2480620"/>
                    <a:pt x="3883992" y="2479350"/>
                  </a:cubicBezTo>
                  <a:cubicBezTo>
                    <a:pt x="3778448" y="2478080"/>
                    <a:pt x="1667559" y="2486970"/>
                    <a:pt x="1562015" y="2485700"/>
                  </a:cubicBezTo>
                  <a:cubicBezTo>
                    <a:pt x="1535629" y="2485700"/>
                    <a:pt x="1503965" y="2486970"/>
                    <a:pt x="1477579" y="2486970"/>
                  </a:cubicBezTo>
                  <a:cubicBezTo>
                    <a:pt x="1414252" y="2486970"/>
                    <a:pt x="1356203" y="2488240"/>
                    <a:pt x="1292876" y="2488240"/>
                  </a:cubicBezTo>
                  <a:cubicBezTo>
                    <a:pt x="1134560" y="2488240"/>
                    <a:pt x="981520" y="2486970"/>
                    <a:pt x="823204" y="2485700"/>
                  </a:cubicBezTo>
                  <a:cubicBezTo>
                    <a:pt x="728214" y="2484430"/>
                    <a:pt x="633224" y="2483160"/>
                    <a:pt x="543511" y="2481890"/>
                  </a:cubicBezTo>
                  <a:cubicBezTo>
                    <a:pt x="374640" y="2480620"/>
                    <a:pt x="205769" y="2479350"/>
                    <a:pt x="48260" y="2479350"/>
                  </a:cubicBezTo>
                  <a:cubicBezTo>
                    <a:pt x="38100" y="2479350"/>
                    <a:pt x="29210" y="2479350"/>
                    <a:pt x="19050" y="2478080"/>
                  </a:cubicBezTo>
                  <a:cubicBezTo>
                    <a:pt x="10160" y="2476810"/>
                    <a:pt x="5080" y="2470460"/>
                    <a:pt x="7620" y="2461570"/>
                  </a:cubicBezTo>
                  <a:cubicBezTo>
                    <a:pt x="16510" y="2429764"/>
                    <a:pt x="12700" y="2382430"/>
                    <a:pt x="11430" y="2333203"/>
                  </a:cubicBezTo>
                  <a:cubicBezTo>
                    <a:pt x="10160" y="2232856"/>
                    <a:pt x="6350" y="2134402"/>
                    <a:pt x="7620" y="2034055"/>
                  </a:cubicBezTo>
                  <a:cubicBezTo>
                    <a:pt x="5080" y="1909094"/>
                    <a:pt x="0" y="362232"/>
                    <a:pt x="7620" y="235378"/>
                  </a:cubicBezTo>
                  <a:cubicBezTo>
                    <a:pt x="8890" y="210764"/>
                    <a:pt x="7620" y="184258"/>
                    <a:pt x="8890" y="159644"/>
                  </a:cubicBezTo>
                  <a:cubicBezTo>
                    <a:pt x="10160" y="119884"/>
                    <a:pt x="12700" y="76337"/>
                    <a:pt x="13970" y="44450"/>
                  </a:cubicBezTo>
                  <a:cubicBezTo>
                    <a:pt x="13970" y="41910"/>
                    <a:pt x="15240" y="39370"/>
                    <a:pt x="16510" y="38100"/>
                  </a:cubicBezTo>
                  <a:cubicBezTo>
                    <a:pt x="38100" y="35560"/>
                    <a:pt x="73838" y="30480"/>
                    <a:pt x="158274" y="29210"/>
                  </a:cubicBezTo>
                  <a:cubicBezTo>
                    <a:pt x="300759" y="25400"/>
                    <a:pt x="443244" y="22860"/>
                    <a:pt x="591006" y="20320"/>
                  </a:cubicBezTo>
                  <a:cubicBezTo>
                    <a:pt x="691273" y="17780"/>
                    <a:pt x="791540" y="16510"/>
                    <a:pt x="886530" y="13970"/>
                  </a:cubicBezTo>
                  <a:cubicBezTo>
                    <a:pt x="981520" y="11430"/>
                    <a:pt x="1081788" y="8890"/>
                    <a:pt x="1176778" y="8890"/>
                  </a:cubicBezTo>
                  <a:cubicBezTo>
                    <a:pt x="1282322" y="7620"/>
                    <a:pt x="1387866" y="10160"/>
                    <a:pt x="1493411" y="8890"/>
                  </a:cubicBezTo>
                  <a:cubicBezTo>
                    <a:pt x="1625341" y="8890"/>
                    <a:pt x="4015923" y="6350"/>
                    <a:pt x="4147853" y="5080"/>
                  </a:cubicBezTo>
                  <a:cubicBezTo>
                    <a:pt x="4274507" y="3810"/>
                    <a:pt x="4401160" y="2540"/>
                    <a:pt x="4533091" y="2540"/>
                  </a:cubicBezTo>
                  <a:cubicBezTo>
                    <a:pt x="4749457" y="1270"/>
                    <a:pt x="4960546" y="0"/>
                    <a:pt x="5176912" y="0"/>
                  </a:cubicBezTo>
                  <a:cubicBezTo>
                    <a:pt x="5266624" y="0"/>
                    <a:pt x="5361614" y="2540"/>
                    <a:pt x="5451327" y="2540"/>
                  </a:cubicBezTo>
                  <a:cubicBezTo>
                    <a:pt x="5699357" y="3810"/>
                    <a:pt x="5952663" y="5080"/>
                    <a:pt x="6200693" y="7620"/>
                  </a:cubicBezTo>
                  <a:cubicBezTo>
                    <a:pt x="6332623" y="8890"/>
                    <a:pt x="6464554" y="12700"/>
                    <a:pt x="6596484" y="16510"/>
                  </a:cubicBezTo>
                  <a:cubicBezTo>
                    <a:pt x="6628148" y="16510"/>
                    <a:pt x="6659811" y="16510"/>
                    <a:pt x="6686197" y="16510"/>
                  </a:cubicBezTo>
                  <a:cubicBezTo>
                    <a:pt x="6714016" y="17780"/>
                    <a:pt x="6722906" y="20320"/>
                    <a:pt x="6733066" y="21590"/>
                  </a:cubicBezTo>
                  <a:close/>
                  <a:moveTo>
                    <a:pt x="6743227" y="2474270"/>
                  </a:moveTo>
                  <a:cubicBezTo>
                    <a:pt x="6744496" y="2457760"/>
                    <a:pt x="6745766" y="2445060"/>
                    <a:pt x="6745766" y="2432360"/>
                  </a:cubicBezTo>
                  <a:cubicBezTo>
                    <a:pt x="6744496" y="2325630"/>
                    <a:pt x="6743227" y="2225283"/>
                    <a:pt x="6743227" y="2117362"/>
                  </a:cubicBezTo>
                  <a:cubicBezTo>
                    <a:pt x="6743227" y="2068135"/>
                    <a:pt x="6745766" y="2018908"/>
                    <a:pt x="6744496" y="1969681"/>
                  </a:cubicBezTo>
                  <a:cubicBezTo>
                    <a:pt x="6744496" y="1924241"/>
                    <a:pt x="6743227" y="1876907"/>
                    <a:pt x="6741956" y="1831467"/>
                  </a:cubicBezTo>
                  <a:cubicBezTo>
                    <a:pt x="6736877" y="1761413"/>
                    <a:pt x="6725446" y="311112"/>
                    <a:pt x="6725446" y="241058"/>
                  </a:cubicBezTo>
                  <a:cubicBezTo>
                    <a:pt x="6722906" y="182364"/>
                    <a:pt x="6720366" y="121777"/>
                    <a:pt x="6717827" y="63500"/>
                  </a:cubicBezTo>
                  <a:cubicBezTo>
                    <a:pt x="6716556" y="44450"/>
                    <a:pt x="6715286" y="43180"/>
                    <a:pt x="6670366" y="41910"/>
                  </a:cubicBezTo>
                  <a:cubicBezTo>
                    <a:pt x="6654534" y="41910"/>
                    <a:pt x="6643979" y="41910"/>
                    <a:pt x="6628148" y="40640"/>
                  </a:cubicBezTo>
                  <a:cubicBezTo>
                    <a:pt x="6496217" y="36830"/>
                    <a:pt x="6359009" y="31750"/>
                    <a:pt x="6227079" y="30480"/>
                  </a:cubicBezTo>
                  <a:cubicBezTo>
                    <a:pt x="5905168" y="26670"/>
                    <a:pt x="5577981" y="25400"/>
                    <a:pt x="5256070" y="22860"/>
                  </a:cubicBezTo>
                  <a:cubicBezTo>
                    <a:pt x="5208575" y="22860"/>
                    <a:pt x="5155803" y="22860"/>
                    <a:pt x="5108308" y="22860"/>
                  </a:cubicBezTo>
                  <a:cubicBezTo>
                    <a:pt x="5029150" y="22860"/>
                    <a:pt x="4949991" y="22860"/>
                    <a:pt x="4876110" y="22860"/>
                  </a:cubicBezTo>
                  <a:cubicBezTo>
                    <a:pt x="4707239" y="22860"/>
                    <a:pt x="4538368" y="22860"/>
                    <a:pt x="4374774" y="24130"/>
                  </a:cubicBezTo>
                  <a:cubicBezTo>
                    <a:pt x="4232289" y="25400"/>
                    <a:pt x="1831153" y="29210"/>
                    <a:pt x="1688668" y="29210"/>
                  </a:cubicBezTo>
                  <a:cubicBezTo>
                    <a:pt x="1456470" y="29210"/>
                    <a:pt x="1224273" y="26670"/>
                    <a:pt x="992075" y="33020"/>
                  </a:cubicBezTo>
                  <a:cubicBezTo>
                    <a:pt x="870699" y="36830"/>
                    <a:pt x="754600" y="36830"/>
                    <a:pt x="638501" y="38100"/>
                  </a:cubicBezTo>
                  <a:cubicBezTo>
                    <a:pt x="437966" y="41910"/>
                    <a:pt x="237432" y="45720"/>
                    <a:pt x="49530" y="50800"/>
                  </a:cubicBezTo>
                  <a:cubicBezTo>
                    <a:pt x="36830" y="50800"/>
                    <a:pt x="34290" y="53340"/>
                    <a:pt x="33020" y="70657"/>
                  </a:cubicBezTo>
                  <a:cubicBezTo>
                    <a:pt x="31750" y="104737"/>
                    <a:pt x="31750" y="138817"/>
                    <a:pt x="30480" y="172898"/>
                  </a:cubicBezTo>
                  <a:cubicBezTo>
                    <a:pt x="29210" y="229698"/>
                    <a:pt x="26670" y="284605"/>
                    <a:pt x="25400" y="341405"/>
                  </a:cubicBezTo>
                  <a:cubicBezTo>
                    <a:pt x="20320" y="401992"/>
                    <a:pt x="26670" y="1882587"/>
                    <a:pt x="29210" y="1943174"/>
                  </a:cubicBezTo>
                  <a:cubicBezTo>
                    <a:pt x="29210" y="2007548"/>
                    <a:pt x="29210" y="2073815"/>
                    <a:pt x="30480" y="2138189"/>
                  </a:cubicBezTo>
                  <a:cubicBezTo>
                    <a:pt x="30480" y="2185522"/>
                    <a:pt x="33020" y="2232856"/>
                    <a:pt x="33020" y="2280190"/>
                  </a:cubicBezTo>
                  <a:cubicBezTo>
                    <a:pt x="33020" y="2331310"/>
                    <a:pt x="33020" y="2382430"/>
                    <a:pt x="31750" y="2432360"/>
                  </a:cubicBezTo>
                  <a:cubicBezTo>
                    <a:pt x="31750" y="2436170"/>
                    <a:pt x="31750" y="2438710"/>
                    <a:pt x="31750" y="2442520"/>
                  </a:cubicBezTo>
                  <a:cubicBezTo>
                    <a:pt x="31750" y="2452680"/>
                    <a:pt x="35560" y="2456490"/>
                    <a:pt x="44450" y="2456490"/>
                  </a:cubicBezTo>
                  <a:cubicBezTo>
                    <a:pt x="84393" y="2456490"/>
                    <a:pt x="158274" y="2457760"/>
                    <a:pt x="226878" y="2457760"/>
                  </a:cubicBezTo>
                  <a:cubicBezTo>
                    <a:pt x="327145" y="2457760"/>
                    <a:pt x="432689" y="2455220"/>
                    <a:pt x="532956" y="2457760"/>
                  </a:cubicBezTo>
                  <a:cubicBezTo>
                    <a:pt x="696550" y="2461570"/>
                    <a:pt x="860144" y="2464110"/>
                    <a:pt x="1023738" y="2462840"/>
                  </a:cubicBezTo>
                  <a:cubicBezTo>
                    <a:pt x="1129283" y="2461570"/>
                    <a:pt x="1229550" y="2464110"/>
                    <a:pt x="1335094" y="2464110"/>
                  </a:cubicBezTo>
                  <a:cubicBezTo>
                    <a:pt x="1488134" y="2464110"/>
                    <a:pt x="1641173" y="2462840"/>
                    <a:pt x="1794213" y="2464110"/>
                  </a:cubicBezTo>
                  <a:cubicBezTo>
                    <a:pt x="2021133" y="2465380"/>
                    <a:pt x="4511982" y="2455220"/>
                    <a:pt x="4744180" y="2457760"/>
                  </a:cubicBezTo>
                  <a:cubicBezTo>
                    <a:pt x="4844447" y="2459030"/>
                    <a:pt x="4944714" y="2460300"/>
                    <a:pt x="5039704" y="2460300"/>
                  </a:cubicBezTo>
                  <a:cubicBezTo>
                    <a:pt x="5213852" y="2462840"/>
                    <a:pt x="5382724" y="2459030"/>
                    <a:pt x="5556872" y="2462840"/>
                  </a:cubicBezTo>
                  <a:cubicBezTo>
                    <a:pt x="5699357" y="2465380"/>
                    <a:pt x="5841842" y="2465380"/>
                    <a:pt x="5984327" y="2467920"/>
                  </a:cubicBezTo>
                  <a:cubicBezTo>
                    <a:pt x="6195415" y="2471730"/>
                    <a:pt x="6406504" y="2474270"/>
                    <a:pt x="6617593" y="2475540"/>
                  </a:cubicBezTo>
                  <a:cubicBezTo>
                    <a:pt x="6696752" y="2475540"/>
                    <a:pt x="6722906" y="2474270"/>
                    <a:pt x="6743227" y="2474270"/>
                  </a:cubicBezTo>
                  <a:close/>
                </a:path>
              </a:pathLst>
            </a:custGeom>
            <a:solidFill>
              <a:srgbClr val="F47279"/>
            </a:solidFill>
          </p:spPr>
        </p:sp>
      </p:grpSp>
      <p:sp>
        <p:nvSpPr>
          <p:cNvPr id="6" name="TextBox 6"/>
          <p:cNvSpPr txBox="1"/>
          <p:nvPr/>
        </p:nvSpPr>
        <p:spPr>
          <a:xfrm>
            <a:off x="1143000" y="4229100"/>
            <a:ext cx="7173865" cy="846386"/>
          </a:xfrm>
          <a:prstGeom prst="rect">
            <a:avLst/>
          </a:prstGeom>
        </p:spPr>
        <p:txBody>
          <a:bodyPr lIns="0" tIns="0" rIns="0" bIns="0" rtlCol="0" anchor="t">
            <a:spAutoFit/>
          </a:bodyPr>
          <a:lstStyle/>
          <a:p>
            <a:pPr>
              <a:lnSpc>
                <a:spcPts val="3269"/>
              </a:lnSpc>
            </a:pPr>
            <a:r>
              <a:rPr lang="en-US" sz="2725" dirty="0" err="1" smtClean="0">
                <a:solidFill>
                  <a:srgbClr val="FFFFFF"/>
                </a:solidFill>
                <a:latin typeface="Times New Roman" panose="02020603050405020304" pitchFamily="18" charset="0"/>
                <a:cs typeface="Times New Roman" panose="02020603050405020304" pitchFamily="18" charset="0"/>
              </a:rPr>
              <a:t>Học</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bài</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cũ</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và</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đọc</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trước</a:t>
            </a:r>
            <a:r>
              <a:rPr lang="en-US" sz="2725" dirty="0" smtClean="0">
                <a:solidFill>
                  <a:srgbClr val="FFFFFF"/>
                </a:solidFill>
                <a:latin typeface="Times New Roman" panose="02020603050405020304" pitchFamily="18" charset="0"/>
                <a:cs typeface="Times New Roman" panose="02020603050405020304" pitchFamily="18" charset="0"/>
              </a:rPr>
              <a:t> </a:t>
            </a:r>
            <a:r>
              <a:rPr lang="en-US" sz="2725" dirty="0" err="1" smtClean="0">
                <a:solidFill>
                  <a:srgbClr val="FFFFFF"/>
                </a:solidFill>
                <a:latin typeface="Times New Roman" panose="02020603050405020304" pitchFamily="18" charset="0"/>
                <a:cs typeface="Times New Roman" panose="02020603050405020304" pitchFamily="18" charset="0"/>
              </a:rPr>
              <a:t>bài</a:t>
            </a:r>
            <a:r>
              <a:rPr lang="en-US" sz="2725" dirty="0" smtClean="0">
                <a:solidFill>
                  <a:srgbClr val="FFFFFF"/>
                </a:solidFill>
                <a:latin typeface="Times New Roman" panose="02020603050405020304" pitchFamily="18" charset="0"/>
                <a:cs typeface="Times New Roman" panose="02020603050405020304" pitchFamily="18" charset="0"/>
              </a:rPr>
              <a:t> 22</a:t>
            </a:r>
          </a:p>
          <a:p>
            <a:pPr>
              <a:lnSpc>
                <a:spcPts val="3269"/>
              </a:lnSpc>
            </a:pPr>
            <a:r>
              <a:rPr lang="en-US" sz="2725" dirty="0" smtClean="0">
                <a:solidFill>
                  <a:srgbClr val="FFFFFF"/>
                </a:solidFill>
                <a:latin typeface="ไอติม Bold"/>
              </a:rPr>
              <a:t> </a:t>
            </a:r>
            <a:endParaRPr lang="en-US" sz="2725" dirty="0">
              <a:solidFill>
                <a:srgbClr val="FFFFFF"/>
              </a:solidFill>
              <a:latin typeface="ไอติม Bold"/>
            </a:endParaRPr>
          </a:p>
        </p:txBody>
      </p:sp>
      <p:sp>
        <p:nvSpPr>
          <p:cNvPr id="8" name="TextBox 8"/>
          <p:cNvSpPr txBox="1"/>
          <p:nvPr/>
        </p:nvSpPr>
        <p:spPr>
          <a:xfrm>
            <a:off x="1600200" y="1391449"/>
            <a:ext cx="5638800" cy="923330"/>
          </a:xfrm>
          <a:prstGeom prst="rect">
            <a:avLst/>
          </a:prstGeom>
        </p:spPr>
        <p:txBody>
          <a:bodyPr wrap="square" lIns="0" tIns="0" rIns="0" bIns="0" rtlCol="0" anchor="t">
            <a:spAutoFit/>
          </a:bodyPr>
          <a:lstStyle/>
          <a:p>
            <a:pPr>
              <a:lnSpc>
                <a:spcPts val="7200"/>
              </a:lnSpc>
            </a:pPr>
            <a:r>
              <a:rPr lang="en-US" sz="7200" spc="-288" dirty="0" err="1" smtClean="0">
                <a:solidFill>
                  <a:srgbClr val="FFFFFF"/>
                </a:solidFill>
                <a:latin typeface="ไอติม Bold"/>
              </a:rPr>
              <a:t>Bài</a:t>
            </a:r>
            <a:r>
              <a:rPr lang="en-US" sz="7200" spc="-288" dirty="0" smtClean="0">
                <a:solidFill>
                  <a:srgbClr val="FFFFFF"/>
                </a:solidFill>
                <a:latin typeface="ไอติม Bold"/>
              </a:rPr>
              <a:t> </a:t>
            </a:r>
            <a:r>
              <a:rPr lang="en-US" sz="7200" spc="-288" dirty="0" err="1" smtClean="0">
                <a:solidFill>
                  <a:srgbClr val="FFFFFF"/>
                </a:solidFill>
                <a:latin typeface="ไอติม Bold"/>
              </a:rPr>
              <a:t>tập</a:t>
            </a:r>
            <a:r>
              <a:rPr lang="en-US" sz="7200" spc="-288" dirty="0" smtClean="0">
                <a:solidFill>
                  <a:srgbClr val="FFFFFF"/>
                </a:solidFill>
                <a:latin typeface="ไอติม Bold"/>
              </a:rPr>
              <a:t> </a:t>
            </a:r>
            <a:r>
              <a:rPr lang="en-US" sz="7200" spc="-288" dirty="0" err="1" smtClean="0">
                <a:solidFill>
                  <a:srgbClr val="FFFFFF"/>
                </a:solidFill>
                <a:latin typeface="ไอติม Bold"/>
              </a:rPr>
              <a:t>về</a:t>
            </a:r>
            <a:r>
              <a:rPr lang="en-US" sz="7200" spc="-288" dirty="0" smtClean="0">
                <a:solidFill>
                  <a:srgbClr val="FFFFFF"/>
                </a:solidFill>
                <a:latin typeface="ไอติม Bold"/>
              </a:rPr>
              <a:t> </a:t>
            </a:r>
            <a:r>
              <a:rPr lang="en-US" sz="7200" spc="-288" dirty="0" err="1" smtClean="0">
                <a:solidFill>
                  <a:srgbClr val="FFFFFF"/>
                </a:solidFill>
                <a:latin typeface="ไอติม Bold"/>
              </a:rPr>
              <a:t>nhà</a:t>
            </a:r>
            <a:endParaRPr lang="en-US" sz="7200" spc="-288" dirty="0">
              <a:solidFill>
                <a:srgbClr val="FFFFFF"/>
              </a:solidFill>
              <a:latin typeface="ไอติม Bold"/>
            </a:endParaRPr>
          </a:p>
        </p:txBody>
      </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6992600" y="3447722"/>
            <a:ext cx="2229771" cy="6851252"/>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573000" y="5676900"/>
            <a:ext cx="5006178" cy="5117840"/>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966415" y="6438900"/>
            <a:ext cx="2664124" cy="412751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486891" y="1104900"/>
            <a:ext cx="8077200" cy="436017"/>
          </a:xfrm>
          <a:prstGeom prst="rect">
            <a:avLst/>
          </a:prstGeom>
        </p:spPr>
        <p:txBody>
          <a:bodyPr wrap="square" lIns="0" tIns="0" rIns="0" bIns="0" rtlCol="0" anchor="t">
            <a:spAutoFit/>
          </a:bodyPr>
          <a:lstStyle/>
          <a:p>
            <a:pPr>
              <a:lnSpc>
                <a:spcPts val="3359"/>
              </a:lnSpc>
            </a:pPr>
            <a:r>
              <a:rPr lang="en-US" sz="7200" dirty="0" smtClean="0">
                <a:solidFill>
                  <a:schemeClr val="bg1"/>
                </a:solidFill>
                <a:latin typeface="Times New Roman" panose="02020603050405020304" pitchFamily="18" charset="0"/>
                <a:cs typeface="Times New Roman" panose="02020603050405020304" pitchFamily="18" charset="0"/>
              </a:rPr>
              <a:t>I. </a:t>
            </a:r>
            <a:r>
              <a:rPr lang="en-US" sz="7200" dirty="0" err="1" smtClean="0">
                <a:solidFill>
                  <a:schemeClr val="bg1"/>
                </a:solidFill>
                <a:latin typeface="Times New Roman" panose="02020603050405020304" pitchFamily="18" charset="0"/>
                <a:cs typeface="Times New Roman" panose="02020603050405020304" pitchFamily="18" charset="0"/>
              </a:rPr>
              <a:t>Hô</a:t>
            </a:r>
            <a:r>
              <a:rPr lang="en-US" sz="7200" dirty="0" smtClean="0">
                <a:solidFill>
                  <a:schemeClr val="bg1"/>
                </a:solidFill>
                <a:latin typeface="Times New Roman" panose="02020603050405020304" pitchFamily="18" charset="0"/>
                <a:cs typeface="Times New Roman" panose="02020603050405020304" pitchFamily="18" charset="0"/>
              </a:rPr>
              <a:t> </a:t>
            </a:r>
            <a:r>
              <a:rPr lang="en-US" sz="7200" dirty="0" err="1" smtClean="0">
                <a:solidFill>
                  <a:schemeClr val="bg1"/>
                </a:solidFill>
                <a:latin typeface="Times New Roman" panose="02020603050405020304" pitchFamily="18" charset="0"/>
                <a:cs typeface="Times New Roman" panose="02020603050405020304" pitchFamily="18" charset="0"/>
              </a:rPr>
              <a:t>hấp</a:t>
            </a:r>
            <a:r>
              <a:rPr lang="en-US" sz="7200" dirty="0" smtClean="0">
                <a:solidFill>
                  <a:schemeClr val="bg1"/>
                </a:solidFill>
                <a:latin typeface="Times New Roman" panose="02020603050405020304" pitchFamily="18" charset="0"/>
                <a:cs typeface="Times New Roman" panose="02020603050405020304" pitchFamily="18" charset="0"/>
              </a:rPr>
              <a:t> </a:t>
            </a:r>
            <a:r>
              <a:rPr lang="en-US" sz="7200" dirty="0" err="1" smtClean="0">
                <a:solidFill>
                  <a:schemeClr val="bg1"/>
                </a:solidFill>
                <a:latin typeface="Times New Roman" panose="02020603050405020304" pitchFamily="18" charset="0"/>
                <a:cs typeface="Times New Roman" panose="02020603050405020304" pitchFamily="18" charset="0"/>
              </a:rPr>
              <a:t>tế</a:t>
            </a:r>
            <a:r>
              <a:rPr lang="en-US" sz="7200" dirty="0" smtClean="0">
                <a:solidFill>
                  <a:schemeClr val="bg1"/>
                </a:solidFill>
                <a:latin typeface="Times New Roman" panose="02020603050405020304" pitchFamily="18" charset="0"/>
                <a:cs typeface="Times New Roman" panose="02020603050405020304" pitchFamily="18" charset="0"/>
              </a:rPr>
              <a:t> </a:t>
            </a:r>
            <a:r>
              <a:rPr lang="en-US" sz="7200" dirty="0" err="1" smtClean="0">
                <a:solidFill>
                  <a:schemeClr val="bg1"/>
                </a:solidFill>
                <a:latin typeface="Times New Roman" panose="02020603050405020304" pitchFamily="18" charset="0"/>
                <a:cs typeface="Times New Roman" panose="02020603050405020304" pitchFamily="18" charset="0"/>
              </a:rPr>
              <a:t>bào</a:t>
            </a:r>
            <a:endParaRPr lang="en-US" sz="7200" spc="-96" dirty="0">
              <a:solidFill>
                <a:schemeClr val="bg1"/>
              </a:solidFill>
              <a:latin typeface="Times New Roman" panose="02020603050405020304" pitchFamily="18" charset="0"/>
              <a:cs typeface="Times New Roman" panose="02020603050405020304" pitchFamily="18" charset="0"/>
            </a:endParaRPr>
          </a:p>
        </p:txBody>
      </p:sp>
      <p:sp>
        <p:nvSpPr>
          <p:cNvPr id="11" name="TextBox 11"/>
          <p:cNvSpPr txBox="1"/>
          <p:nvPr/>
        </p:nvSpPr>
        <p:spPr>
          <a:xfrm>
            <a:off x="2514600" y="1874417"/>
            <a:ext cx="17316945" cy="939681"/>
          </a:xfrm>
          <a:prstGeom prst="rect">
            <a:avLst/>
          </a:prstGeom>
        </p:spPr>
        <p:txBody>
          <a:bodyPr wrap="square" lIns="0" tIns="0" rIns="0" bIns="0" rtlCol="0" anchor="t">
            <a:spAutoFit/>
          </a:bodyPr>
          <a:lstStyle/>
          <a:p>
            <a:pPr>
              <a:lnSpc>
                <a:spcPts val="3569"/>
              </a:lnSpc>
            </a:pPr>
            <a:r>
              <a:rPr lang="en-US" sz="4000" dirty="0" err="1" smtClean="0">
                <a:solidFill>
                  <a:schemeClr val="bg1"/>
                </a:solidFill>
              </a:rPr>
              <a:t>Quan</a:t>
            </a:r>
            <a:r>
              <a:rPr lang="en-US" sz="4000" dirty="0" smtClean="0">
                <a:solidFill>
                  <a:schemeClr val="bg1"/>
                </a:solidFill>
              </a:rPr>
              <a:t> </a:t>
            </a:r>
            <a:r>
              <a:rPr lang="en-US" sz="4000" dirty="0" err="1" smtClean="0">
                <a:solidFill>
                  <a:schemeClr val="bg1"/>
                </a:solidFill>
              </a:rPr>
              <a:t>sát</a:t>
            </a:r>
            <a:r>
              <a:rPr lang="en-US" sz="4000" dirty="0" smtClean="0">
                <a:solidFill>
                  <a:schemeClr val="bg1"/>
                </a:solidFill>
              </a:rPr>
              <a:t> </a:t>
            </a:r>
            <a:r>
              <a:rPr lang="en-US" sz="4000" dirty="0" err="1" smtClean="0">
                <a:solidFill>
                  <a:schemeClr val="bg1"/>
                </a:solidFill>
              </a:rPr>
              <a:t>hình</a:t>
            </a:r>
            <a:r>
              <a:rPr lang="en-US" sz="4000" dirty="0" smtClean="0">
                <a:solidFill>
                  <a:schemeClr val="bg1"/>
                </a:solidFill>
              </a:rPr>
              <a:t> 21.2 </a:t>
            </a:r>
            <a:r>
              <a:rPr lang="en-US" sz="4000" dirty="0" err="1" smtClean="0">
                <a:solidFill>
                  <a:schemeClr val="bg1"/>
                </a:solidFill>
              </a:rPr>
              <a:t>kết</a:t>
            </a:r>
            <a:r>
              <a:rPr lang="en-US" sz="4000" dirty="0" smtClean="0">
                <a:solidFill>
                  <a:schemeClr val="bg1"/>
                </a:solidFill>
              </a:rPr>
              <a:t> </a:t>
            </a:r>
            <a:r>
              <a:rPr lang="en-US" sz="4000" dirty="0" err="1" smtClean="0">
                <a:solidFill>
                  <a:schemeClr val="bg1"/>
                </a:solidFill>
              </a:rPr>
              <a:t>hợp</a:t>
            </a:r>
            <a:r>
              <a:rPr lang="en-US" sz="4000" dirty="0" smtClean="0">
                <a:solidFill>
                  <a:schemeClr val="bg1"/>
                </a:solidFill>
              </a:rPr>
              <a:t> </a:t>
            </a:r>
            <a:r>
              <a:rPr lang="en-US" sz="4000" dirty="0" err="1" smtClean="0">
                <a:solidFill>
                  <a:schemeClr val="bg1"/>
                </a:solidFill>
              </a:rPr>
              <a:t>đọc</a:t>
            </a:r>
            <a:r>
              <a:rPr lang="en-US" sz="4000" dirty="0" smtClean="0">
                <a:solidFill>
                  <a:schemeClr val="bg1"/>
                </a:solidFill>
              </a:rPr>
              <a:t> </a:t>
            </a:r>
            <a:r>
              <a:rPr lang="en-US" sz="4000" dirty="0" err="1" smtClean="0">
                <a:solidFill>
                  <a:schemeClr val="bg1"/>
                </a:solidFill>
              </a:rPr>
              <a:t>mục</a:t>
            </a:r>
            <a:r>
              <a:rPr lang="en-US" sz="4000" dirty="0" smtClean="0">
                <a:solidFill>
                  <a:schemeClr val="bg1"/>
                </a:solidFill>
              </a:rPr>
              <a:t> </a:t>
            </a:r>
            <a:r>
              <a:rPr lang="en-US" sz="4000" dirty="0" err="1" smtClean="0">
                <a:solidFill>
                  <a:schemeClr val="bg1"/>
                </a:solidFill>
              </a:rPr>
              <a:t>thông</a:t>
            </a:r>
            <a:r>
              <a:rPr lang="en-US" sz="4000" dirty="0" smtClean="0">
                <a:solidFill>
                  <a:schemeClr val="bg1"/>
                </a:solidFill>
              </a:rPr>
              <a:t> tin </a:t>
            </a:r>
            <a:r>
              <a:rPr lang="en-US" sz="4000" dirty="0" err="1" smtClean="0">
                <a:solidFill>
                  <a:schemeClr val="bg1"/>
                </a:solidFill>
              </a:rPr>
              <a:t>sgk</a:t>
            </a:r>
            <a:r>
              <a:rPr lang="en-US" sz="4000" dirty="0" smtClean="0">
                <a:solidFill>
                  <a:schemeClr val="bg1"/>
                </a:solidFill>
              </a:rPr>
              <a:t> </a:t>
            </a:r>
            <a:r>
              <a:rPr lang="en-US" sz="4000" dirty="0" err="1" smtClean="0">
                <a:solidFill>
                  <a:schemeClr val="bg1"/>
                </a:solidFill>
              </a:rPr>
              <a:t>trang</a:t>
            </a:r>
            <a:r>
              <a:rPr lang="en-US" sz="4000" dirty="0" smtClean="0">
                <a:solidFill>
                  <a:schemeClr val="bg1"/>
                </a:solidFill>
              </a:rPr>
              <a:t> 102, </a:t>
            </a:r>
            <a:r>
              <a:rPr lang="en-US" sz="4000" dirty="0" err="1" smtClean="0">
                <a:solidFill>
                  <a:schemeClr val="bg1"/>
                </a:solidFill>
              </a:rPr>
              <a:t>hoàn</a:t>
            </a:r>
            <a:r>
              <a:rPr lang="en-US" sz="4000" dirty="0" smtClean="0">
                <a:solidFill>
                  <a:schemeClr val="bg1"/>
                </a:solidFill>
              </a:rPr>
              <a:t> </a:t>
            </a:r>
            <a:r>
              <a:rPr lang="en-US" sz="4000" dirty="0" err="1" smtClean="0">
                <a:solidFill>
                  <a:schemeClr val="bg1"/>
                </a:solidFill>
              </a:rPr>
              <a:t>thành</a:t>
            </a:r>
            <a:r>
              <a:rPr lang="en-US" sz="4000" dirty="0" smtClean="0">
                <a:solidFill>
                  <a:schemeClr val="bg1"/>
                </a:solidFill>
              </a:rPr>
              <a:t> </a:t>
            </a:r>
          </a:p>
          <a:p>
            <a:pPr>
              <a:lnSpc>
                <a:spcPts val="3569"/>
              </a:lnSpc>
            </a:pPr>
            <a:r>
              <a:rPr lang="en-US" sz="4000" dirty="0" smtClean="0">
                <a:solidFill>
                  <a:schemeClr val="bg1"/>
                </a:solidFill>
              </a:rPr>
              <a:t>PHT </a:t>
            </a:r>
            <a:r>
              <a:rPr lang="en-US" sz="4000" dirty="0" err="1" smtClean="0">
                <a:solidFill>
                  <a:schemeClr val="bg1"/>
                </a:solidFill>
              </a:rPr>
              <a:t>số</a:t>
            </a:r>
            <a:r>
              <a:rPr lang="en-US" sz="4000" dirty="0" smtClean="0">
                <a:solidFill>
                  <a:schemeClr val="bg1"/>
                </a:solidFill>
              </a:rPr>
              <a:t> 1 </a:t>
            </a:r>
            <a:r>
              <a:rPr lang="en-US" sz="4000" dirty="0" err="1" smtClean="0">
                <a:solidFill>
                  <a:schemeClr val="bg1"/>
                </a:solidFill>
              </a:rPr>
              <a:t>trong</a:t>
            </a:r>
            <a:r>
              <a:rPr lang="en-US" sz="4000" dirty="0" smtClean="0">
                <a:solidFill>
                  <a:schemeClr val="bg1"/>
                </a:solidFill>
              </a:rPr>
              <a:t> </a:t>
            </a:r>
            <a:r>
              <a:rPr lang="en-US" sz="4000" dirty="0" err="1" smtClean="0">
                <a:solidFill>
                  <a:schemeClr val="bg1"/>
                </a:solidFill>
              </a:rPr>
              <a:t>thời</a:t>
            </a:r>
            <a:r>
              <a:rPr lang="en-US" sz="4000" dirty="0" smtClean="0">
                <a:solidFill>
                  <a:schemeClr val="bg1"/>
                </a:solidFill>
              </a:rPr>
              <a:t> </a:t>
            </a:r>
            <a:r>
              <a:rPr lang="en-US" sz="4000" dirty="0" err="1" smtClean="0">
                <a:solidFill>
                  <a:schemeClr val="bg1"/>
                </a:solidFill>
              </a:rPr>
              <a:t>gian</a:t>
            </a:r>
            <a:r>
              <a:rPr lang="en-US" sz="4000" dirty="0" smtClean="0">
                <a:solidFill>
                  <a:schemeClr val="bg1"/>
                </a:solidFill>
              </a:rPr>
              <a:t> 5 </a:t>
            </a:r>
            <a:r>
              <a:rPr lang="en-US" sz="4000" dirty="0" err="1" smtClean="0">
                <a:solidFill>
                  <a:schemeClr val="bg1"/>
                </a:solidFill>
              </a:rPr>
              <a:t>phút</a:t>
            </a:r>
            <a:r>
              <a:rPr lang="en-US" sz="4000" dirty="0" smtClean="0">
                <a:solidFill>
                  <a:schemeClr val="bg1"/>
                </a:solidFill>
              </a:rPr>
              <a:t>!</a:t>
            </a:r>
            <a:endParaRPr lang="en-US" sz="4000" spc="-102" dirty="0">
              <a:solidFill>
                <a:schemeClr val="bg1"/>
              </a:solidFill>
              <a:latin typeface="Mali"/>
            </a:endParaRPr>
          </a:p>
        </p:txBody>
      </p:sp>
      <p:grpSp>
        <p:nvGrpSpPr>
          <p:cNvPr id="18" name="Group 17"/>
          <p:cNvGrpSpPr/>
          <p:nvPr/>
        </p:nvGrpSpPr>
        <p:grpSpPr>
          <a:xfrm>
            <a:off x="0" y="-137882"/>
            <a:ext cx="2195869" cy="2742063"/>
            <a:chOff x="1690331" y="639920"/>
            <a:chExt cx="2195869" cy="368785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91676" y="988674"/>
              <a:ext cx="2094524" cy="3339096"/>
            </a:xfrm>
            <a:prstGeom prst="rect">
              <a:avLst/>
            </a:prstGeom>
          </p:spPr>
        </p:pic>
        <p:sp>
          <p:nvSpPr>
            <p:cNvPr id="3" name="TextBox 3"/>
            <p:cNvSpPr txBox="1"/>
            <p:nvPr/>
          </p:nvSpPr>
          <p:spPr>
            <a:xfrm>
              <a:off x="1975586" y="1496221"/>
              <a:ext cx="1421751" cy="2207649"/>
            </a:xfrm>
            <a:prstGeom prst="rect">
              <a:avLst/>
            </a:prstGeom>
          </p:spPr>
          <p:txBody>
            <a:bodyPr wrap="square" lIns="0" tIns="0" rIns="0" bIns="0" rtlCol="0" anchor="t">
              <a:spAutoFit/>
            </a:bodyPr>
            <a:lstStyle/>
            <a:p>
              <a:pPr algn="ctr">
                <a:lnSpc>
                  <a:spcPts val="6400"/>
                </a:lnSpc>
              </a:pPr>
              <a:r>
                <a:rPr lang="en-US" sz="6400" spc="-256" dirty="0" err="1" smtClean="0">
                  <a:solidFill>
                    <a:srgbClr val="FFFFFF"/>
                  </a:solidFill>
                  <a:latin typeface="ไอติม Bold"/>
                </a:rPr>
                <a:t>Bài</a:t>
              </a:r>
              <a:r>
                <a:rPr lang="en-US" sz="6400" spc="-256" dirty="0" smtClean="0">
                  <a:solidFill>
                    <a:srgbClr val="FFFFFF"/>
                  </a:solidFill>
                  <a:latin typeface="ไอติม Bold"/>
                </a:rPr>
                <a:t> </a:t>
              </a:r>
              <a:r>
                <a:rPr lang="en-US" sz="6400" spc="-256" dirty="0" err="1" smtClean="0">
                  <a:solidFill>
                    <a:srgbClr val="FFFFFF"/>
                  </a:solidFill>
                  <a:latin typeface="Times New Roman" panose="02020603050405020304" pitchFamily="18" charset="0"/>
                  <a:cs typeface="Times New Roman" panose="02020603050405020304" pitchFamily="18" charset="0"/>
                </a:rPr>
                <a:t>Mới</a:t>
              </a:r>
              <a:endParaRPr lang="en-US" sz="6400" spc="-256" dirty="0">
                <a:solidFill>
                  <a:srgbClr val="FFFFFF"/>
                </a:solidFill>
                <a:latin typeface="Times New Roman" panose="02020603050405020304" pitchFamily="18" charset="0"/>
                <a:cs typeface="Times New Roman" panose="02020603050405020304" pitchFamily="18" charset="0"/>
              </a:endParaRPr>
            </a:p>
          </p:txBody>
        </p:sp>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0331" y="639920"/>
              <a:ext cx="570510" cy="604587"/>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946367">
              <a:off x="2906068" y="3484294"/>
              <a:ext cx="466024" cy="385858"/>
            </a:xfrm>
            <a:prstGeom prst="rect">
              <a:avLst/>
            </a:prstGeom>
          </p:spPr>
        </p:pic>
      </p:grpSp>
      <p:grpSp>
        <p:nvGrpSpPr>
          <p:cNvPr id="28" name="Group 27"/>
          <p:cNvGrpSpPr/>
          <p:nvPr/>
        </p:nvGrpSpPr>
        <p:grpSpPr>
          <a:xfrm>
            <a:off x="3276600" y="3043614"/>
            <a:ext cx="12402157" cy="5327551"/>
            <a:chOff x="1295400" y="2054815"/>
            <a:chExt cx="12402157" cy="5327551"/>
          </a:xfrm>
        </p:grpSpPr>
        <p:grpSp>
          <p:nvGrpSpPr>
            <p:cNvPr id="22" name="Group 2"/>
            <p:cNvGrpSpPr/>
            <p:nvPr/>
          </p:nvGrpSpPr>
          <p:grpSpPr>
            <a:xfrm>
              <a:off x="1295400" y="2062008"/>
              <a:ext cx="12402157" cy="5261817"/>
              <a:chOff x="-3810" y="0"/>
              <a:chExt cx="6898911" cy="2495225"/>
            </a:xfrm>
          </p:grpSpPr>
          <p:sp>
            <p:nvSpPr>
              <p:cNvPr id="24" name="Freeform 3"/>
              <p:cNvSpPr/>
              <p:nvPr/>
            </p:nvSpPr>
            <p:spPr>
              <a:xfrm>
                <a:off x="156955" y="29845"/>
                <a:ext cx="6738146" cy="2465380"/>
              </a:xfrm>
              <a:custGeom>
                <a:avLst/>
                <a:gdLst/>
                <a:ahLst/>
                <a:cxnLst/>
                <a:rect l="l" t="t" r="r" b="b"/>
                <a:pathLst>
                  <a:path w="6738146" h="2465380">
                    <a:moveTo>
                      <a:pt x="6738146" y="2465380"/>
                    </a:moveTo>
                    <a:lnTo>
                      <a:pt x="0" y="2457760"/>
                    </a:lnTo>
                    <a:lnTo>
                      <a:pt x="0" y="868285"/>
                    </a:lnTo>
                    <a:lnTo>
                      <a:pt x="17780" y="19050"/>
                    </a:lnTo>
                    <a:lnTo>
                      <a:pt x="3358132" y="0"/>
                    </a:lnTo>
                    <a:lnTo>
                      <a:pt x="6719096" y="5080"/>
                    </a:lnTo>
                    <a:close/>
                  </a:path>
                </a:pathLst>
              </a:custGeom>
              <a:solidFill>
                <a:srgbClr val="082A44"/>
              </a:solidFill>
            </p:spPr>
          </p:sp>
          <p:sp>
            <p:nvSpPr>
              <p:cNvPr id="25" name="Freeform 4"/>
              <p:cNvSpPr/>
              <p:nvPr/>
            </p:nvSpPr>
            <p:spPr>
              <a:xfrm>
                <a:off x="-3810" y="0"/>
                <a:ext cx="6767356" cy="2492050"/>
              </a:xfrm>
              <a:custGeom>
                <a:avLst/>
                <a:gdLst/>
                <a:ahLst/>
                <a:cxnLst/>
                <a:rect l="l" t="t" r="r" b="b"/>
                <a:pathLst>
                  <a:path w="6767356" h="2492050">
                    <a:moveTo>
                      <a:pt x="6733066" y="21590"/>
                    </a:moveTo>
                    <a:cubicBezTo>
                      <a:pt x="6734336" y="34290"/>
                      <a:pt x="6734336" y="44450"/>
                      <a:pt x="6735606" y="54610"/>
                    </a:cubicBezTo>
                    <a:cubicBezTo>
                      <a:pt x="6738146" y="100951"/>
                      <a:pt x="6739416" y="153964"/>
                      <a:pt x="6741956" y="205085"/>
                    </a:cubicBezTo>
                    <a:cubicBezTo>
                      <a:pt x="6741956" y="278925"/>
                      <a:pt x="6754656" y="1734907"/>
                      <a:pt x="6761006" y="1808747"/>
                    </a:cubicBezTo>
                    <a:cubicBezTo>
                      <a:pt x="6767356" y="1920454"/>
                      <a:pt x="6763546" y="2034055"/>
                      <a:pt x="6763546" y="2145762"/>
                    </a:cubicBezTo>
                    <a:cubicBezTo>
                      <a:pt x="6763546" y="2244216"/>
                      <a:pt x="6764816" y="2335096"/>
                      <a:pt x="6766086" y="2431090"/>
                    </a:cubicBezTo>
                    <a:cubicBezTo>
                      <a:pt x="6766086" y="2452680"/>
                      <a:pt x="6766086" y="2466650"/>
                      <a:pt x="6766086" y="2490780"/>
                    </a:cubicBezTo>
                    <a:cubicBezTo>
                      <a:pt x="6743227" y="2490780"/>
                      <a:pt x="6722906" y="2492050"/>
                      <a:pt x="6686197" y="2490780"/>
                    </a:cubicBezTo>
                    <a:cubicBezTo>
                      <a:pt x="6343178" y="2485700"/>
                      <a:pt x="5994881" y="2492050"/>
                      <a:pt x="5651862" y="2486970"/>
                    </a:cubicBezTo>
                    <a:cubicBezTo>
                      <a:pt x="5446050" y="2483160"/>
                      <a:pt x="5245516" y="2485700"/>
                      <a:pt x="5039704" y="2483160"/>
                    </a:cubicBezTo>
                    <a:cubicBezTo>
                      <a:pt x="4944714" y="2481890"/>
                      <a:pt x="4849724" y="2480620"/>
                      <a:pt x="4754734" y="2479350"/>
                    </a:cubicBezTo>
                    <a:cubicBezTo>
                      <a:pt x="4696684" y="2479350"/>
                      <a:pt x="4643912" y="2480620"/>
                      <a:pt x="4585863" y="2480620"/>
                    </a:cubicBezTo>
                    <a:cubicBezTo>
                      <a:pt x="4438101" y="2479350"/>
                      <a:pt x="4031754" y="2480620"/>
                      <a:pt x="3883992" y="2479350"/>
                    </a:cubicBezTo>
                    <a:cubicBezTo>
                      <a:pt x="3778448" y="2478080"/>
                      <a:pt x="1667559" y="2486970"/>
                      <a:pt x="1562015" y="2485700"/>
                    </a:cubicBezTo>
                    <a:cubicBezTo>
                      <a:pt x="1535629" y="2485700"/>
                      <a:pt x="1503965" y="2486970"/>
                      <a:pt x="1477579" y="2486970"/>
                    </a:cubicBezTo>
                    <a:cubicBezTo>
                      <a:pt x="1414252" y="2486970"/>
                      <a:pt x="1356203" y="2488240"/>
                      <a:pt x="1292876" y="2488240"/>
                    </a:cubicBezTo>
                    <a:cubicBezTo>
                      <a:pt x="1134560" y="2488240"/>
                      <a:pt x="981520" y="2486970"/>
                      <a:pt x="823204" y="2485700"/>
                    </a:cubicBezTo>
                    <a:cubicBezTo>
                      <a:pt x="728214" y="2484430"/>
                      <a:pt x="633224" y="2483160"/>
                      <a:pt x="543511" y="2481890"/>
                    </a:cubicBezTo>
                    <a:cubicBezTo>
                      <a:pt x="374640" y="2480620"/>
                      <a:pt x="205769" y="2479350"/>
                      <a:pt x="48260" y="2479350"/>
                    </a:cubicBezTo>
                    <a:cubicBezTo>
                      <a:pt x="38100" y="2479350"/>
                      <a:pt x="29210" y="2479350"/>
                      <a:pt x="19050" y="2478080"/>
                    </a:cubicBezTo>
                    <a:cubicBezTo>
                      <a:pt x="10160" y="2476810"/>
                      <a:pt x="5080" y="2470460"/>
                      <a:pt x="7620" y="2461570"/>
                    </a:cubicBezTo>
                    <a:cubicBezTo>
                      <a:pt x="16510" y="2429764"/>
                      <a:pt x="12700" y="2382430"/>
                      <a:pt x="11430" y="2333203"/>
                    </a:cubicBezTo>
                    <a:cubicBezTo>
                      <a:pt x="10160" y="2232856"/>
                      <a:pt x="6350" y="2134402"/>
                      <a:pt x="7620" y="2034055"/>
                    </a:cubicBezTo>
                    <a:cubicBezTo>
                      <a:pt x="5080" y="1909094"/>
                      <a:pt x="0" y="362232"/>
                      <a:pt x="7620" y="235378"/>
                    </a:cubicBezTo>
                    <a:cubicBezTo>
                      <a:pt x="8890" y="210764"/>
                      <a:pt x="7620" y="184258"/>
                      <a:pt x="8890" y="159644"/>
                    </a:cubicBezTo>
                    <a:cubicBezTo>
                      <a:pt x="10160" y="119884"/>
                      <a:pt x="12700" y="76337"/>
                      <a:pt x="13970" y="44450"/>
                    </a:cubicBezTo>
                    <a:cubicBezTo>
                      <a:pt x="13970" y="41910"/>
                      <a:pt x="15240" y="39370"/>
                      <a:pt x="16510" y="38100"/>
                    </a:cubicBezTo>
                    <a:cubicBezTo>
                      <a:pt x="38100" y="35560"/>
                      <a:pt x="73838" y="30480"/>
                      <a:pt x="158274" y="29210"/>
                    </a:cubicBezTo>
                    <a:cubicBezTo>
                      <a:pt x="300759" y="25400"/>
                      <a:pt x="443244" y="22860"/>
                      <a:pt x="591006" y="20320"/>
                    </a:cubicBezTo>
                    <a:cubicBezTo>
                      <a:pt x="691273" y="17780"/>
                      <a:pt x="791540" y="16510"/>
                      <a:pt x="886530" y="13970"/>
                    </a:cubicBezTo>
                    <a:cubicBezTo>
                      <a:pt x="981520" y="11430"/>
                      <a:pt x="1081788" y="8890"/>
                      <a:pt x="1176778" y="8890"/>
                    </a:cubicBezTo>
                    <a:cubicBezTo>
                      <a:pt x="1282322" y="7620"/>
                      <a:pt x="1387866" y="10160"/>
                      <a:pt x="1493411" y="8890"/>
                    </a:cubicBezTo>
                    <a:cubicBezTo>
                      <a:pt x="1625341" y="8890"/>
                      <a:pt x="4015923" y="6350"/>
                      <a:pt x="4147853" y="5080"/>
                    </a:cubicBezTo>
                    <a:cubicBezTo>
                      <a:pt x="4274507" y="3810"/>
                      <a:pt x="4401160" y="2540"/>
                      <a:pt x="4533091" y="2540"/>
                    </a:cubicBezTo>
                    <a:cubicBezTo>
                      <a:pt x="4749457" y="1270"/>
                      <a:pt x="4960546" y="0"/>
                      <a:pt x="5176912" y="0"/>
                    </a:cubicBezTo>
                    <a:cubicBezTo>
                      <a:pt x="5266624" y="0"/>
                      <a:pt x="5361614" y="2540"/>
                      <a:pt x="5451327" y="2540"/>
                    </a:cubicBezTo>
                    <a:cubicBezTo>
                      <a:pt x="5699357" y="3810"/>
                      <a:pt x="5952663" y="5080"/>
                      <a:pt x="6200693" y="7620"/>
                    </a:cubicBezTo>
                    <a:cubicBezTo>
                      <a:pt x="6332623" y="8890"/>
                      <a:pt x="6464554" y="12700"/>
                      <a:pt x="6596484" y="16510"/>
                    </a:cubicBezTo>
                    <a:cubicBezTo>
                      <a:pt x="6628148" y="16510"/>
                      <a:pt x="6659811" y="16510"/>
                      <a:pt x="6686197" y="16510"/>
                    </a:cubicBezTo>
                    <a:cubicBezTo>
                      <a:pt x="6714016" y="17780"/>
                      <a:pt x="6722906" y="20320"/>
                      <a:pt x="6733066" y="21590"/>
                    </a:cubicBezTo>
                    <a:close/>
                    <a:moveTo>
                      <a:pt x="6743227" y="2474270"/>
                    </a:moveTo>
                    <a:cubicBezTo>
                      <a:pt x="6744496" y="2457760"/>
                      <a:pt x="6745766" y="2445060"/>
                      <a:pt x="6745766" y="2432360"/>
                    </a:cubicBezTo>
                    <a:cubicBezTo>
                      <a:pt x="6744496" y="2325630"/>
                      <a:pt x="6743227" y="2225283"/>
                      <a:pt x="6743227" y="2117362"/>
                    </a:cubicBezTo>
                    <a:cubicBezTo>
                      <a:pt x="6743227" y="2068135"/>
                      <a:pt x="6745766" y="2018908"/>
                      <a:pt x="6744496" y="1969681"/>
                    </a:cubicBezTo>
                    <a:cubicBezTo>
                      <a:pt x="6744496" y="1924241"/>
                      <a:pt x="6743227" y="1876907"/>
                      <a:pt x="6741956" y="1831467"/>
                    </a:cubicBezTo>
                    <a:cubicBezTo>
                      <a:pt x="6736877" y="1761413"/>
                      <a:pt x="6725446" y="311112"/>
                      <a:pt x="6725446" y="241058"/>
                    </a:cubicBezTo>
                    <a:cubicBezTo>
                      <a:pt x="6722906" y="182364"/>
                      <a:pt x="6720366" y="121777"/>
                      <a:pt x="6717827" y="63500"/>
                    </a:cubicBezTo>
                    <a:cubicBezTo>
                      <a:pt x="6716556" y="44450"/>
                      <a:pt x="6715286" y="43180"/>
                      <a:pt x="6670366" y="41910"/>
                    </a:cubicBezTo>
                    <a:cubicBezTo>
                      <a:pt x="6654534" y="41910"/>
                      <a:pt x="6643979" y="41910"/>
                      <a:pt x="6628148" y="40640"/>
                    </a:cubicBezTo>
                    <a:cubicBezTo>
                      <a:pt x="6496217" y="36830"/>
                      <a:pt x="6359009" y="31750"/>
                      <a:pt x="6227079" y="30480"/>
                    </a:cubicBezTo>
                    <a:cubicBezTo>
                      <a:pt x="5905168" y="26670"/>
                      <a:pt x="5577981" y="25400"/>
                      <a:pt x="5256070" y="22860"/>
                    </a:cubicBezTo>
                    <a:cubicBezTo>
                      <a:pt x="5208575" y="22860"/>
                      <a:pt x="5155803" y="22860"/>
                      <a:pt x="5108308" y="22860"/>
                    </a:cubicBezTo>
                    <a:cubicBezTo>
                      <a:pt x="5029150" y="22860"/>
                      <a:pt x="4949991" y="22860"/>
                      <a:pt x="4876110" y="22860"/>
                    </a:cubicBezTo>
                    <a:cubicBezTo>
                      <a:pt x="4707239" y="22860"/>
                      <a:pt x="4538368" y="22860"/>
                      <a:pt x="4374774" y="24130"/>
                    </a:cubicBezTo>
                    <a:cubicBezTo>
                      <a:pt x="4232289" y="25400"/>
                      <a:pt x="1831153" y="29210"/>
                      <a:pt x="1688668" y="29210"/>
                    </a:cubicBezTo>
                    <a:cubicBezTo>
                      <a:pt x="1456470" y="29210"/>
                      <a:pt x="1224273" y="26670"/>
                      <a:pt x="992075" y="33020"/>
                    </a:cubicBezTo>
                    <a:cubicBezTo>
                      <a:pt x="870699" y="36830"/>
                      <a:pt x="754600" y="36830"/>
                      <a:pt x="638501" y="38100"/>
                    </a:cubicBezTo>
                    <a:cubicBezTo>
                      <a:pt x="437966" y="41910"/>
                      <a:pt x="237432" y="45720"/>
                      <a:pt x="49530" y="50800"/>
                    </a:cubicBezTo>
                    <a:cubicBezTo>
                      <a:pt x="36830" y="50800"/>
                      <a:pt x="34290" y="53340"/>
                      <a:pt x="33020" y="70657"/>
                    </a:cubicBezTo>
                    <a:cubicBezTo>
                      <a:pt x="31750" y="104737"/>
                      <a:pt x="31750" y="138817"/>
                      <a:pt x="30480" y="172898"/>
                    </a:cubicBezTo>
                    <a:cubicBezTo>
                      <a:pt x="29210" y="229698"/>
                      <a:pt x="26670" y="284605"/>
                      <a:pt x="25400" y="341405"/>
                    </a:cubicBezTo>
                    <a:cubicBezTo>
                      <a:pt x="20320" y="401992"/>
                      <a:pt x="26670" y="1882587"/>
                      <a:pt x="29210" y="1943174"/>
                    </a:cubicBezTo>
                    <a:cubicBezTo>
                      <a:pt x="29210" y="2007548"/>
                      <a:pt x="29210" y="2073815"/>
                      <a:pt x="30480" y="2138189"/>
                    </a:cubicBezTo>
                    <a:cubicBezTo>
                      <a:pt x="30480" y="2185522"/>
                      <a:pt x="33020" y="2232856"/>
                      <a:pt x="33020" y="2280190"/>
                    </a:cubicBezTo>
                    <a:cubicBezTo>
                      <a:pt x="33020" y="2331310"/>
                      <a:pt x="33020" y="2382430"/>
                      <a:pt x="31750" y="2432360"/>
                    </a:cubicBezTo>
                    <a:cubicBezTo>
                      <a:pt x="31750" y="2436170"/>
                      <a:pt x="31750" y="2438710"/>
                      <a:pt x="31750" y="2442520"/>
                    </a:cubicBezTo>
                    <a:cubicBezTo>
                      <a:pt x="31750" y="2452680"/>
                      <a:pt x="35560" y="2456490"/>
                      <a:pt x="44450" y="2456490"/>
                    </a:cubicBezTo>
                    <a:cubicBezTo>
                      <a:pt x="84393" y="2456490"/>
                      <a:pt x="158274" y="2457760"/>
                      <a:pt x="226878" y="2457760"/>
                    </a:cubicBezTo>
                    <a:cubicBezTo>
                      <a:pt x="327145" y="2457760"/>
                      <a:pt x="432689" y="2455220"/>
                      <a:pt x="532956" y="2457760"/>
                    </a:cubicBezTo>
                    <a:cubicBezTo>
                      <a:pt x="696550" y="2461570"/>
                      <a:pt x="860144" y="2464110"/>
                      <a:pt x="1023738" y="2462840"/>
                    </a:cubicBezTo>
                    <a:cubicBezTo>
                      <a:pt x="1129283" y="2461570"/>
                      <a:pt x="1229550" y="2464110"/>
                      <a:pt x="1335094" y="2464110"/>
                    </a:cubicBezTo>
                    <a:cubicBezTo>
                      <a:pt x="1488134" y="2464110"/>
                      <a:pt x="1641173" y="2462840"/>
                      <a:pt x="1794213" y="2464110"/>
                    </a:cubicBezTo>
                    <a:cubicBezTo>
                      <a:pt x="2021133" y="2465380"/>
                      <a:pt x="4511982" y="2455220"/>
                      <a:pt x="4744180" y="2457760"/>
                    </a:cubicBezTo>
                    <a:cubicBezTo>
                      <a:pt x="4844447" y="2459030"/>
                      <a:pt x="4944714" y="2460300"/>
                      <a:pt x="5039704" y="2460300"/>
                    </a:cubicBezTo>
                    <a:cubicBezTo>
                      <a:pt x="5213852" y="2462840"/>
                      <a:pt x="5382724" y="2459030"/>
                      <a:pt x="5556872" y="2462840"/>
                    </a:cubicBezTo>
                    <a:cubicBezTo>
                      <a:pt x="5699357" y="2465380"/>
                      <a:pt x="5841842" y="2465380"/>
                      <a:pt x="5984327" y="2467920"/>
                    </a:cubicBezTo>
                    <a:cubicBezTo>
                      <a:pt x="6195415" y="2471730"/>
                      <a:pt x="6406504" y="2474270"/>
                      <a:pt x="6617593" y="2475540"/>
                    </a:cubicBezTo>
                    <a:cubicBezTo>
                      <a:pt x="6696752" y="2475540"/>
                      <a:pt x="6722906" y="2474270"/>
                      <a:pt x="6743227" y="2474270"/>
                    </a:cubicBezTo>
                    <a:close/>
                  </a:path>
                </a:pathLst>
              </a:custGeom>
              <a:solidFill>
                <a:srgbClr val="F47279"/>
              </a:solidFill>
            </p:spPr>
          </p:sp>
        </p:grpSp>
        <p:sp>
          <p:nvSpPr>
            <p:cNvPr id="26" name="TextBox 25"/>
            <p:cNvSpPr txBox="1"/>
            <p:nvPr/>
          </p:nvSpPr>
          <p:spPr>
            <a:xfrm>
              <a:off x="1676400" y="3073494"/>
              <a:ext cx="11556061" cy="4308872"/>
            </a:xfrm>
            <a:prstGeom prst="rect">
              <a:avLst/>
            </a:prstGeom>
          </p:spPr>
          <p:txBody>
            <a:bodyPr wrap="square" lIns="0" tIns="0" rIns="0" bIns="0" rtlCol="0" anchor="t">
              <a:spAutoFit/>
            </a:bodyPr>
            <a:lstStyle/>
            <a:p>
              <a:r>
                <a:rPr lang="en-US" sz="4000" dirty="0">
                  <a:solidFill>
                    <a:srgbClr val="FFFF00"/>
                  </a:solidFill>
                  <a:latin typeface="Times New Roman" panose="02020603050405020304" pitchFamily="18" charset="0"/>
                  <a:cs typeface="Times New Roman" panose="02020603050405020304" pitchFamily="18" charset="0"/>
                </a:rPr>
                <a:t>H1</a:t>
              </a:r>
              <a:r>
                <a:rPr lang="en-US" sz="4000" dirty="0" smtClean="0">
                  <a:solidFill>
                    <a:srgbClr val="FFFF00"/>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Hô</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hấp</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tế</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bào</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là</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gì</a:t>
              </a:r>
              <a:r>
                <a:rPr lang="en-US" sz="4000" dirty="0" smtClean="0">
                  <a:solidFill>
                    <a:schemeClr val="bg1"/>
                  </a:solidFill>
                  <a:latin typeface="Times New Roman" panose="02020603050405020304" pitchFamily="18" charset="0"/>
                  <a:cs typeface="Times New Roman" panose="02020603050405020304" pitchFamily="18" charset="0"/>
                </a:rPr>
                <a:t>?</a:t>
              </a:r>
            </a:p>
            <a:p>
              <a:r>
                <a:rPr lang="en-US" sz="4000" dirty="0" smtClean="0">
                  <a:solidFill>
                    <a:srgbClr val="FFFF00"/>
                  </a:solidFill>
                  <a:latin typeface="Times New Roman" panose="02020603050405020304" pitchFamily="18" charset="0"/>
                  <a:cs typeface="Times New Roman" panose="02020603050405020304" pitchFamily="18" charset="0"/>
                </a:rPr>
                <a:t>H2.</a:t>
              </a:r>
              <a:r>
                <a:rPr lang="en-US" sz="4000" dirty="0" smtClean="0">
                  <a:solidFill>
                    <a:schemeClr val="bg1"/>
                  </a:solidFill>
                  <a:latin typeface="Times New Roman" panose="02020603050405020304" pitchFamily="18" charset="0"/>
                  <a:cs typeface="Times New Roman" panose="02020603050405020304" pitchFamily="18" charset="0"/>
                </a:rPr>
                <a:t>Kể </a:t>
              </a:r>
              <a:r>
                <a:rPr lang="en-US" sz="4000" dirty="0" err="1">
                  <a:solidFill>
                    <a:schemeClr val="bg1"/>
                  </a:solidFill>
                  <a:latin typeface="Times New Roman" panose="02020603050405020304" pitchFamily="18" charset="0"/>
                  <a:cs typeface="Times New Roman" panose="02020603050405020304" pitchFamily="18" charset="0"/>
                </a:rPr>
                <a:t>tên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các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chất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tham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gia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vào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quá</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trình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hô</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hấp</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và</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các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sản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phẩm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được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tạo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ra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từ</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quá</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trình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này</a:t>
              </a:r>
              <a:r>
                <a:rPr lang="en-US" sz="4000" dirty="0">
                  <a:solidFill>
                    <a:schemeClr val="bg1"/>
                  </a:solidFill>
                  <a:latin typeface="Times New Roman" panose="02020603050405020304" pitchFamily="18" charset="0"/>
                  <a:cs typeface="Times New Roman" panose="02020603050405020304" pitchFamily="18" charset="0"/>
                </a:rPr>
                <a:t>?</a:t>
              </a:r>
            </a:p>
            <a:p>
              <a:r>
                <a:rPr lang="en-US" sz="4000" dirty="0" smtClean="0">
                  <a:solidFill>
                    <a:srgbClr val="FFFF00"/>
                  </a:solidFill>
                  <a:latin typeface="Times New Roman" panose="02020603050405020304" pitchFamily="18" charset="0"/>
                  <a:cs typeface="Times New Roman" panose="02020603050405020304" pitchFamily="18" charset="0"/>
                </a:rPr>
                <a:t>H3. </a:t>
              </a:r>
              <a:r>
                <a:rPr lang="en-US" sz="4000" dirty="0" err="1">
                  <a:solidFill>
                    <a:schemeClr val="bg1"/>
                  </a:solidFill>
                  <a:latin typeface="Times New Roman" panose="02020603050405020304" pitchFamily="18" charset="0"/>
                  <a:cs typeface="Times New Roman" panose="02020603050405020304" pitchFamily="18" charset="0"/>
                </a:rPr>
                <a:t>Hô</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hấp</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tế</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bào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có</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vai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trò</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như</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thế</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nào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trong</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hoạt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động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sống</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của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sinh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smtClean="0">
                  <a:solidFill>
                    <a:schemeClr val="bg1"/>
                  </a:solidFill>
                  <a:latin typeface="Times New Roman" panose="02020603050405020304" pitchFamily="18" charset="0"/>
                  <a:cs typeface="Times New Roman" panose="02020603050405020304" pitchFamily="18" charset="0"/>
                </a:rPr>
                <a:t>vật</a:t>
              </a:r>
              <a:r>
                <a:rPr lang="en-US" sz="4000" dirty="0" smtClean="0">
                  <a:solidFill>
                    <a:schemeClr val="bg1"/>
                  </a:solidFill>
                  <a:latin typeface="Times New Roman" panose="02020603050405020304" pitchFamily="18" charset="0"/>
                  <a:cs typeface="Times New Roman" panose="02020603050405020304" pitchFamily="18" charset="0"/>
                </a:rPr>
                <a:t> ?</a:t>
              </a:r>
              <a:endParaRPr lang="en-US" sz="4000" dirty="0">
                <a:solidFill>
                  <a:schemeClr val="bg1"/>
                </a:solidFill>
                <a:latin typeface="Times New Roman" panose="02020603050405020304" pitchFamily="18" charset="0"/>
                <a:cs typeface="Times New Roman" panose="02020603050405020304" pitchFamily="18" charset="0"/>
              </a:endParaRPr>
            </a:p>
            <a:p>
              <a:r>
                <a:rPr lang="vi-VN" sz="4000" dirty="0" smtClean="0">
                  <a:solidFill>
                    <a:srgbClr val="FFFF00"/>
                  </a:solidFill>
                  <a:latin typeface="Times New Roman" panose="02020603050405020304" pitchFamily="18" charset="0"/>
                  <a:cs typeface="Times New Roman" panose="02020603050405020304" pitchFamily="18" charset="0"/>
                </a:rPr>
                <a:t>H</a:t>
              </a:r>
              <a:r>
                <a:rPr lang="en-US" sz="4000" dirty="0" smtClean="0">
                  <a:solidFill>
                    <a:srgbClr val="FFFF00"/>
                  </a:solidFill>
                  <a:latin typeface="Times New Roman" panose="02020603050405020304" pitchFamily="18" charset="0"/>
                  <a:cs typeface="Times New Roman" panose="02020603050405020304" pitchFamily="18" charset="0"/>
                </a:rPr>
                <a:t>4</a:t>
              </a:r>
              <a:r>
                <a:rPr lang="vi-VN" sz="4000" dirty="0" smtClean="0">
                  <a:solidFill>
                    <a:srgbClr val="FFFF00"/>
                  </a:solidFill>
                  <a:latin typeface="Times New Roman" panose="02020603050405020304" pitchFamily="18" charset="0"/>
                  <a:cs typeface="Times New Roman" panose="02020603050405020304" pitchFamily="18" charset="0"/>
                </a:rPr>
                <a:t>. </a:t>
              </a:r>
              <a:r>
                <a:rPr lang="vi-VN" sz="4000" dirty="0">
                  <a:solidFill>
                    <a:schemeClr val="bg1"/>
                  </a:solidFill>
                  <a:latin typeface="Times New Roman" panose="02020603050405020304" pitchFamily="18" charset="0"/>
                  <a:cs typeface="Times New Roman" panose="02020603050405020304" pitchFamily="18" charset="0"/>
                </a:rPr>
                <a:t>Dựa vào hình 21.2, viết phương trình tổng quát dạng chữ thể hiện quá trình hô hấp tế </a:t>
              </a:r>
              <a:r>
                <a:rPr lang="vi-VN" sz="4000" dirty="0" smtClean="0">
                  <a:solidFill>
                    <a:schemeClr val="bg1"/>
                  </a:solidFill>
                  <a:latin typeface="Times New Roman" panose="02020603050405020304" pitchFamily="18" charset="0"/>
                  <a:cs typeface="Times New Roman" panose="02020603050405020304" pitchFamily="18" charset="0"/>
                </a:rPr>
                <a:t>bào</a:t>
              </a:r>
              <a:r>
                <a:rPr lang="en-US" sz="4000" dirty="0" smtClean="0">
                  <a:solidFill>
                    <a:schemeClr val="bg1"/>
                  </a:solidFill>
                  <a:latin typeface="Times New Roman" panose="02020603050405020304" pitchFamily="18" charset="0"/>
                  <a:cs typeface="Times New Roman" panose="02020603050405020304" pitchFamily="18" charset="0"/>
                </a:rPr>
                <a:t>?</a:t>
              </a:r>
              <a:endParaRPr lang="en-US" sz="4000" dirty="0">
                <a:solidFill>
                  <a:schemeClr val="bg1"/>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5638800" y="2054815"/>
              <a:ext cx="2438400" cy="923330"/>
            </a:xfrm>
            <a:prstGeom prst="rect">
              <a:avLst/>
            </a:prstGeom>
          </p:spPr>
          <p:txBody>
            <a:bodyPr wrap="square" lIns="0" tIns="0" rIns="0" bIns="0" rtlCol="0" anchor="t">
              <a:spAutoFit/>
            </a:bodyPr>
            <a:lstStyle/>
            <a:p>
              <a:pPr>
                <a:lnSpc>
                  <a:spcPts val="7200"/>
                </a:lnSpc>
              </a:pPr>
              <a:r>
                <a:rPr lang="en-US" sz="4800" spc="-288" dirty="0" smtClean="0">
                  <a:solidFill>
                    <a:srgbClr val="FFFFFF"/>
                  </a:solidFill>
                  <a:latin typeface="Times New Roman" panose="02020603050405020304" pitchFamily="18" charset="0"/>
                  <a:cs typeface="Times New Roman" panose="02020603050405020304" pitchFamily="18" charset="0"/>
                </a:rPr>
                <a:t>PHT SỐ  1</a:t>
              </a:r>
              <a:endParaRPr lang="en-US" sz="4800" spc="-288" dirty="0">
                <a:solidFill>
                  <a:srgbClr val="FFFFFF"/>
                </a:solidFill>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7" name="TextBox 7"/>
          <p:cNvSpPr txBox="1"/>
          <p:nvPr/>
        </p:nvSpPr>
        <p:spPr>
          <a:xfrm>
            <a:off x="2379779" y="1080708"/>
            <a:ext cx="8077200" cy="436017"/>
          </a:xfrm>
          <a:prstGeom prst="rect">
            <a:avLst/>
          </a:prstGeom>
        </p:spPr>
        <p:txBody>
          <a:bodyPr wrap="square" lIns="0" tIns="0" rIns="0" bIns="0" rtlCol="0" anchor="t">
            <a:spAutoFit/>
          </a:bodyPr>
          <a:lstStyle/>
          <a:p>
            <a:pPr marL="0" marR="0" lvl="0" indent="0" algn="l" defTabSz="914400" rtl="0" eaLnBrk="1" fontAlgn="auto" latinLnBrk="0" hangingPunct="1">
              <a:lnSpc>
                <a:spcPts val="3359"/>
              </a:lnSpc>
              <a:spcBef>
                <a:spcPts val="0"/>
              </a:spcBef>
              <a:spcAft>
                <a:spcPts val="0"/>
              </a:spcAft>
              <a:buClrTx/>
              <a:buSzTx/>
              <a:buFontTx/>
              <a:buNone/>
              <a:tabLst/>
              <a:defRPr/>
            </a:pPr>
            <a:r>
              <a:rPr kumimoji="0" lang="en-US" sz="7200" b="0" i="0" u="none" strike="noStrike" kern="1200" cap="none" spc="0" normalizeH="0" baseline="0" noProof="0" dirty="0" smtClean="0">
                <a:ln>
                  <a:noFill/>
                </a:ln>
                <a:solidFill>
                  <a:prstClr val="white"/>
                </a:solidFill>
                <a:effectLst/>
                <a:uLnTx/>
                <a:uFillTx/>
                <a:latin typeface="Calibri"/>
                <a:ea typeface="+mn-ea"/>
                <a:cs typeface="+mn-cs"/>
              </a:rPr>
              <a:t>I. </a:t>
            </a:r>
            <a:r>
              <a:rPr kumimoji="0" lang="en-US" sz="7200" b="0" i="0" u="none" strike="noStrike" kern="1200" cap="none" spc="0" normalizeH="0" baseline="0" noProof="0" dirty="0" err="1" smtClean="0">
                <a:ln>
                  <a:noFill/>
                </a:ln>
                <a:solidFill>
                  <a:prstClr val="white"/>
                </a:solidFill>
                <a:effectLst/>
                <a:uLnTx/>
                <a:uFillTx/>
                <a:latin typeface="Calibri"/>
                <a:ea typeface="+mn-ea"/>
                <a:cs typeface="+mn-cs"/>
              </a:rPr>
              <a:t>Hô</a:t>
            </a:r>
            <a:r>
              <a:rPr kumimoji="0" lang="en-US" sz="72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7200" b="0" i="0" u="none" strike="noStrike" kern="1200" cap="none" spc="0" normalizeH="0" baseline="0" noProof="0" dirty="0" err="1" smtClean="0">
                <a:ln>
                  <a:noFill/>
                </a:ln>
                <a:solidFill>
                  <a:prstClr val="white"/>
                </a:solidFill>
                <a:effectLst/>
                <a:uLnTx/>
                <a:uFillTx/>
                <a:latin typeface="Calibri"/>
                <a:ea typeface="+mn-ea"/>
                <a:cs typeface="+mn-cs"/>
              </a:rPr>
              <a:t>hấp</a:t>
            </a:r>
            <a:r>
              <a:rPr kumimoji="0" lang="en-US" sz="72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tế</a:t>
            </a:r>
            <a:r>
              <a:rPr kumimoji="0" lang="en-US" sz="7200" b="0" i="0" u="none" strike="noStrike" kern="1200" cap="none" spc="0" normalizeH="0" baseline="0" noProof="0" dirty="0" smtClean="0">
                <a:ln>
                  <a:noFill/>
                </a:ln>
                <a:solidFill>
                  <a:prstClr val="white"/>
                </a:solidFill>
                <a:effectLst/>
                <a:uLnTx/>
                <a:uFillTx/>
                <a:latin typeface="Calibri"/>
                <a:ea typeface="+mn-ea"/>
                <a:cs typeface="+mn-cs"/>
              </a:rPr>
              <a:t> </a:t>
            </a:r>
            <a:r>
              <a:rPr kumimoji="0" lang="en-US" sz="7200" b="0" i="0" u="none" strike="noStrike" kern="1200" cap="none" spc="0" normalizeH="0" baseline="0" noProof="0" dirty="0" err="1" smtClean="0">
                <a:ln>
                  <a:noFill/>
                </a:ln>
                <a:solidFill>
                  <a:prstClr val="white"/>
                </a:solidFill>
                <a:effectLst/>
                <a:uLnTx/>
                <a:uFillTx/>
                <a:latin typeface="Calibri"/>
                <a:ea typeface="+mn-ea"/>
                <a:cs typeface="+mn-cs"/>
              </a:rPr>
              <a:t>bào</a:t>
            </a:r>
            <a:endParaRPr kumimoji="0" lang="en-US" sz="7200" b="0" i="0" u="none" strike="noStrike" kern="1200" cap="none" spc="-96" normalizeH="0" baseline="0" noProof="0" dirty="0">
              <a:ln>
                <a:noFill/>
              </a:ln>
              <a:solidFill>
                <a:prstClr val="white"/>
              </a:solidFill>
              <a:effectLst/>
              <a:uLnTx/>
              <a:uFillTx/>
              <a:latin typeface="Mali"/>
              <a:ea typeface="+mn-ea"/>
              <a:cs typeface="+mn-cs"/>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6275" t="50000" r="22585"/>
          <a:stretch/>
        </p:blipFill>
        <p:spPr>
          <a:xfrm>
            <a:off x="2796153" y="1911380"/>
            <a:ext cx="12877799" cy="7777814"/>
          </a:xfrm>
          <a:prstGeom prst="rect">
            <a:avLst/>
          </a:prstGeom>
        </p:spPr>
      </p:pic>
    </p:spTree>
    <p:extLst>
      <p:ext uri="{BB962C8B-B14F-4D97-AF65-F5344CB8AC3E}">
        <p14:creationId xmlns:p14="http://schemas.microsoft.com/office/powerpoint/2010/main" val="12116128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8350" y="3136052"/>
            <a:ext cx="586164" cy="574441"/>
          </a:xfrm>
          <a:prstGeom prst="rect">
            <a:avLst/>
          </a:prstGeom>
        </p:spPr>
      </p:pic>
      <p:sp>
        <p:nvSpPr>
          <p:cNvPr id="7" name="TextBox 7"/>
          <p:cNvSpPr txBox="1"/>
          <p:nvPr/>
        </p:nvSpPr>
        <p:spPr>
          <a:xfrm>
            <a:off x="2438400" y="1155121"/>
            <a:ext cx="8077200" cy="436017"/>
          </a:xfrm>
          <a:prstGeom prst="rect">
            <a:avLst/>
          </a:prstGeom>
        </p:spPr>
        <p:txBody>
          <a:bodyPr wrap="square" lIns="0" tIns="0" rIns="0" bIns="0" rtlCol="0" anchor="t">
            <a:spAutoFit/>
          </a:bodyPr>
          <a:lstStyle/>
          <a:p>
            <a:pPr marL="0" marR="0" lvl="0" indent="0" algn="l" defTabSz="914400" rtl="0" eaLnBrk="1" fontAlgn="auto" latinLnBrk="0" hangingPunct="1">
              <a:lnSpc>
                <a:spcPts val="3359"/>
              </a:lnSpc>
              <a:spcBef>
                <a:spcPts val="0"/>
              </a:spcBef>
              <a:spcAft>
                <a:spcPts val="0"/>
              </a:spcAft>
              <a:buClrTx/>
              <a:buSzTx/>
              <a:buFontTx/>
              <a:buNone/>
              <a:tabLst/>
              <a:defRPr/>
            </a:pP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I.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Hô</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hấp</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tế</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bào</a:t>
            </a:r>
            <a:endParaRPr kumimoji="0" lang="en-US" sz="7200" b="0" i="0" u="none" strike="noStrike" kern="1200" cap="none" spc="-96"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1" name="TextBox 11"/>
          <p:cNvSpPr txBox="1"/>
          <p:nvPr/>
        </p:nvSpPr>
        <p:spPr>
          <a:xfrm>
            <a:off x="567814" y="3232477"/>
            <a:ext cx="8576185" cy="1846659"/>
          </a:xfrm>
          <a:prstGeom prst="rect">
            <a:avLst/>
          </a:prstGeom>
        </p:spPr>
        <p:txBody>
          <a:bodyPr wrap="square" lIns="0" tIns="0" rIns="0" bIns="0" rtlCol="0" anchor="t">
            <a:spAutoFit/>
          </a:bodyPr>
          <a:lstStyle/>
          <a:p>
            <a:pPr lvl="0">
              <a:lnSpc>
                <a:spcPts val="3569"/>
              </a:lnSpc>
            </a:pPr>
            <a:r>
              <a:rPr lang="en-US" sz="4000" dirty="0" smtClean="0">
                <a:solidFill>
                  <a:prstClr val="white"/>
                </a:solidFill>
                <a:latin typeface="Times New Roman" panose="02020603050405020304" pitchFamily="18" charset="0"/>
                <a:cs typeface="Times New Roman" panose="02020603050405020304" pitchFamily="18" charset="0"/>
              </a:rPr>
              <a:t>H1. </a:t>
            </a:r>
            <a:r>
              <a:rPr lang="en-US" sz="4000" dirty="0" err="1" smtClean="0">
                <a:solidFill>
                  <a:prstClr val="white"/>
                </a:solidFill>
                <a:latin typeface="Times New Roman" panose="02020603050405020304" pitchFamily="18" charset="0"/>
                <a:cs typeface="Times New Roman" panose="02020603050405020304" pitchFamily="18" charset="0"/>
              </a:rPr>
              <a:t>Hô</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hấp</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tế</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bào</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là</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quá</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trình</a:t>
            </a:r>
            <a:r>
              <a:rPr lang="en-US" sz="4000" dirty="0" smtClean="0">
                <a:solidFill>
                  <a:prstClr val="white"/>
                </a:solidFill>
                <a:latin typeface="Times New Roman" panose="02020603050405020304" pitchFamily="18" charset="0"/>
                <a:cs typeface="Times New Roman" panose="02020603050405020304" pitchFamily="18" charset="0"/>
              </a:rPr>
              <a:t>: </a:t>
            </a:r>
            <a:r>
              <a:rPr lang="vi-VN" sz="4000" dirty="0">
                <a:solidFill>
                  <a:prstClr val="white"/>
                </a:solidFill>
                <a:latin typeface="Times New Roman" panose="02020603050405020304" pitchFamily="18" charset="0"/>
                <a:cs typeface="Times New Roman" panose="02020603050405020304" pitchFamily="18" charset="0"/>
              </a:rPr>
              <a:t>Hô hấp tế bào là quá trình phân giải chất hữu cơ </a:t>
            </a:r>
            <a:r>
              <a:rPr lang="vi-VN" sz="4000" dirty="0" smtClean="0">
                <a:solidFill>
                  <a:prstClr val="white"/>
                </a:solidFill>
                <a:latin typeface="Times New Roman" panose="02020603050405020304" pitchFamily="18" charset="0"/>
                <a:cs typeface="Times New Roman" panose="02020603050405020304" pitchFamily="18" charset="0"/>
              </a:rPr>
              <a:t>giải </a:t>
            </a:r>
            <a:r>
              <a:rPr lang="vi-VN" sz="4000" dirty="0">
                <a:solidFill>
                  <a:prstClr val="white"/>
                </a:solidFill>
                <a:latin typeface="Times New Roman" panose="02020603050405020304" pitchFamily="18" charset="0"/>
                <a:cs typeface="Times New Roman" panose="02020603050405020304" pitchFamily="18" charset="0"/>
              </a:rPr>
              <a:t>phóng ra năng </a:t>
            </a:r>
            <a:r>
              <a:rPr lang="vi-VN" sz="4000" dirty="0" smtClean="0">
                <a:solidFill>
                  <a:prstClr val="white"/>
                </a:solidFill>
                <a:latin typeface="Times New Roman" panose="02020603050405020304" pitchFamily="18" charset="0"/>
                <a:cs typeface="Times New Roman" panose="02020603050405020304" pitchFamily="18" charset="0"/>
              </a:rPr>
              <a:t>lượng</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cung</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cấp</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cho</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các</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hoạt</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động</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sống</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của</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cơ</a:t>
            </a:r>
            <a:r>
              <a:rPr lang="en-US" sz="4000" dirty="0" smtClean="0">
                <a:solidFill>
                  <a:prstClr val="white"/>
                </a:solidFill>
                <a:latin typeface="Times New Roman" panose="02020603050405020304" pitchFamily="18" charset="0"/>
                <a:cs typeface="Times New Roman" panose="02020603050405020304" pitchFamily="18" charset="0"/>
              </a:rPr>
              <a:t> </a:t>
            </a:r>
            <a:r>
              <a:rPr lang="en-US" sz="4000" dirty="0" err="1" smtClean="0">
                <a:solidFill>
                  <a:prstClr val="white"/>
                </a:solidFill>
                <a:latin typeface="Times New Roman" panose="02020603050405020304" pitchFamily="18" charset="0"/>
                <a:cs typeface="Times New Roman" panose="02020603050405020304" pitchFamily="18" charset="0"/>
              </a:rPr>
              <a:t>thể</a:t>
            </a:r>
            <a:r>
              <a:rPr lang="en-US" sz="4000" dirty="0" smtClean="0">
                <a:solidFill>
                  <a:prstClr val="white"/>
                </a:solidFill>
                <a:latin typeface="Times New Roman" panose="02020603050405020304" pitchFamily="18" charset="0"/>
                <a:cs typeface="Times New Roman" panose="02020603050405020304" pitchFamily="18" charset="0"/>
              </a:rPr>
              <a:t>.</a:t>
            </a:r>
            <a:endParaRPr kumimoji="0" lang="en-US" sz="4000" b="0" i="0" u="none" strike="noStrike" kern="1200" cap="none" spc="-102"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6"/>
          <a:stretch>
            <a:fillRect/>
          </a:stretch>
        </p:blipFill>
        <p:spPr>
          <a:xfrm>
            <a:off x="9316691" y="1719314"/>
            <a:ext cx="8962395" cy="8148585"/>
          </a:xfrm>
          <a:prstGeom prst="rect">
            <a:avLst/>
          </a:prstGeom>
        </p:spPr>
      </p:pic>
      <p:sp>
        <p:nvSpPr>
          <p:cNvPr id="6" name="Donut 5"/>
          <p:cNvSpPr/>
          <p:nvPr/>
        </p:nvSpPr>
        <p:spPr>
          <a:xfrm>
            <a:off x="14153569" y="2522231"/>
            <a:ext cx="929155" cy="1073136"/>
          </a:xfrm>
          <a:prstGeom prst="donut">
            <a:avLst>
              <a:gd name="adj" fmla="val 319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pic>
        <p:nvPicPr>
          <p:cNvPr id="9" name="Picture 8"/>
          <p:cNvPicPr>
            <a:picLocks noChangeAspect="1"/>
          </p:cNvPicPr>
          <p:nvPr/>
        </p:nvPicPr>
        <p:blipFill>
          <a:blip r:embed="rId7"/>
          <a:stretch>
            <a:fillRect/>
          </a:stretch>
        </p:blipFill>
        <p:spPr>
          <a:xfrm>
            <a:off x="10996190" y="7124699"/>
            <a:ext cx="1380406" cy="1218313"/>
          </a:xfrm>
          <a:prstGeom prst="rect">
            <a:avLst/>
          </a:prstGeom>
        </p:spPr>
      </p:pic>
      <p:sp>
        <p:nvSpPr>
          <p:cNvPr id="19" name="Donut 18"/>
          <p:cNvSpPr/>
          <p:nvPr/>
        </p:nvSpPr>
        <p:spPr>
          <a:xfrm>
            <a:off x="10763534" y="2705830"/>
            <a:ext cx="1380406" cy="1143000"/>
          </a:xfrm>
          <a:prstGeom prst="donut">
            <a:avLst>
              <a:gd name="adj" fmla="val 319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pic>
        <p:nvPicPr>
          <p:cNvPr id="20" name="Picture 19"/>
          <p:cNvPicPr>
            <a:picLocks noChangeAspect="1"/>
          </p:cNvPicPr>
          <p:nvPr/>
        </p:nvPicPr>
        <p:blipFill>
          <a:blip r:embed="rId7"/>
          <a:stretch>
            <a:fillRect/>
          </a:stretch>
        </p:blipFill>
        <p:spPr>
          <a:xfrm>
            <a:off x="13035003" y="2517606"/>
            <a:ext cx="1127665" cy="1236892"/>
          </a:xfrm>
          <a:prstGeom prst="rect">
            <a:avLst/>
          </a:prstGeom>
        </p:spPr>
      </p:pic>
      <p:pic>
        <p:nvPicPr>
          <p:cNvPr id="21" name="Picture 20"/>
          <p:cNvPicPr>
            <a:picLocks noChangeAspect="1"/>
          </p:cNvPicPr>
          <p:nvPr/>
        </p:nvPicPr>
        <p:blipFill>
          <a:blip r:embed="rId7"/>
          <a:stretch>
            <a:fillRect/>
          </a:stretch>
        </p:blipFill>
        <p:spPr>
          <a:xfrm>
            <a:off x="15849600" y="4305300"/>
            <a:ext cx="990600" cy="2215482"/>
          </a:xfrm>
          <a:prstGeom prst="rect">
            <a:avLst/>
          </a:prstGeom>
        </p:spPr>
      </p:pic>
      <p:pic>
        <p:nvPicPr>
          <p:cNvPr id="22" name="Picture 21"/>
          <p:cNvPicPr>
            <a:picLocks noChangeAspect="1"/>
          </p:cNvPicPr>
          <p:nvPr/>
        </p:nvPicPr>
        <p:blipFill>
          <a:blip r:embed="rId7"/>
          <a:stretch>
            <a:fillRect/>
          </a:stretch>
        </p:blipFill>
        <p:spPr>
          <a:xfrm>
            <a:off x="13179280" y="7297253"/>
            <a:ext cx="1380406" cy="1218313"/>
          </a:xfrm>
          <a:prstGeom prst="rect">
            <a:avLst/>
          </a:prstGeom>
        </p:spPr>
      </p:pic>
      <p:pic>
        <p:nvPicPr>
          <p:cNvPr id="23" name="Picture 22"/>
          <p:cNvPicPr>
            <a:picLocks noChangeAspect="1"/>
          </p:cNvPicPr>
          <p:nvPr/>
        </p:nvPicPr>
        <p:blipFill>
          <a:blip r:embed="rId7"/>
          <a:stretch>
            <a:fillRect/>
          </a:stretch>
        </p:blipFill>
        <p:spPr>
          <a:xfrm>
            <a:off x="14249400" y="7297253"/>
            <a:ext cx="1380406" cy="1218313"/>
          </a:xfrm>
          <a:prstGeom prst="rect">
            <a:avLst/>
          </a:prstGeom>
        </p:spPr>
      </p:pic>
      <p:pic>
        <p:nvPicPr>
          <p:cNvPr id="24" name="Picture 23"/>
          <p:cNvPicPr>
            <a:picLocks noChangeAspect="1"/>
          </p:cNvPicPr>
          <p:nvPr/>
        </p:nvPicPr>
        <p:blipFill>
          <a:blip r:embed="rId7"/>
          <a:stretch>
            <a:fillRect/>
          </a:stretch>
        </p:blipFill>
        <p:spPr>
          <a:xfrm>
            <a:off x="12099108" y="7124699"/>
            <a:ext cx="1380406" cy="1218313"/>
          </a:xfrm>
          <a:prstGeom prst="rect">
            <a:avLst/>
          </a:prstGeom>
        </p:spPr>
      </p:pic>
      <p:sp>
        <p:nvSpPr>
          <p:cNvPr id="25" name="TextBox 11"/>
          <p:cNvSpPr txBox="1"/>
          <p:nvPr/>
        </p:nvSpPr>
        <p:spPr>
          <a:xfrm>
            <a:off x="488710" y="5597452"/>
            <a:ext cx="8576185" cy="2462213"/>
          </a:xfrm>
          <a:prstGeom prst="rect">
            <a:avLst/>
          </a:prstGeom>
        </p:spPr>
        <p:txBody>
          <a:bodyPr wrap="square" lIns="0" tIns="0" rIns="0" bIns="0" rtlCol="0" anchor="t">
            <a:spAutoFit/>
          </a:bodyPr>
          <a:lstStyle/>
          <a:p>
            <a:r>
              <a:rPr lang="en-US" sz="4000" dirty="0" smtClean="0">
                <a:solidFill>
                  <a:schemeClr val="bg1"/>
                </a:solidFill>
                <a:latin typeface="Times New Roman" panose="02020603050405020304" pitchFamily="18" charset="0"/>
                <a:cs typeface="Times New Roman" panose="02020603050405020304" pitchFamily="18" charset="0"/>
              </a:rPr>
              <a:t>H2. </a:t>
            </a:r>
            <a:r>
              <a:rPr lang="en-US" sz="4000" dirty="0" err="1" smtClean="0">
                <a:solidFill>
                  <a:schemeClr val="bg1"/>
                </a:solidFill>
                <a:latin typeface="Times New Roman" panose="02020603050405020304" pitchFamily="18" charset="0"/>
                <a:cs typeface="Times New Roman" panose="02020603050405020304" pitchFamily="18" charset="0"/>
              </a:rPr>
              <a:t>Các</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chất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tham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gia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vào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quá</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trình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hô</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hấp</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tế</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bào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Chất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hữu</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cơ</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và</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Oxi</a:t>
            </a:r>
            <a:endParaRPr lang="en-US" sz="4000" dirty="0">
              <a:solidFill>
                <a:schemeClr val="bg1"/>
              </a:solidFill>
              <a:latin typeface="Times New Roman" panose="02020603050405020304" pitchFamily="18" charset="0"/>
              <a:cs typeface="Times New Roman" panose="02020603050405020304" pitchFamily="18" charset="0"/>
            </a:endParaRPr>
          </a:p>
          <a:p>
            <a:r>
              <a:rPr lang="en-US" sz="4000" dirty="0" err="1">
                <a:solidFill>
                  <a:schemeClr val="bg1"/>
                </a:solidFill>
                <a:latin typeface="Times New Roman" panose="02020603050405020304" pitchFamily="18" charset="0"/>
                <a:cs typeface="Times New Roman" panose="02020603050405020304" pitchFamily="18" charset="0"/>
              </a:rPr>
              <a:t>Sản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phẩm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của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quá</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trình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hô</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hấp</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tế</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bào</a:t>
            </a:r>
            <a:r>
              <a:rPr lang="en-US" sz="4000" dirty="0">
                <a:solidFill>
                  <a:schemeClr val="bg1"/>
                </a:solidFill>
                <a:latin typeface="Times New Roman" panose="02020603050405020304" pitchFamily="18" charset="0"/>
                <a:cs typeface="Times New Roman" panose="02020603050405020304" pitchFamily="18" charset="0"/>
              </a:rPr>
              <a:t>: Carbon </a:t>
            </a:r>
            <a:r>
              <a:rPr lang="en-US" sz="4000" dirty="0" smtClean="0">
                <a:solidFill>
                  <a:schemeClr val="bg1"/>
                </a:solidFill>
                <a:latin typeface="Times New Roman" panose="02020603050405020304" pitchFamily="18" charset="0"/>
                <a:cs typeface="Times New Roman" panose="02020603050405020304" pitchFamily="18" charset="0"/>
              </a:rPr>
              <a:t>dioxide, ATP </a:t>
            </a:r>
            <a:r>
              <a:rPr lang="en-US" sz="4000" dirty="0" err="1" smtClean="0">
                <a:solidFill>
                  <a:schemeClr val="bg1"/>
                </a:solidFill>
                <a:latin typeface="Times New Roman" panose="02020603050405020304" pitchFamily="18" charset="0"/>
                <a:cs typeface="Times New Roman" panose="02020603050405020304" pitchFamily="18" charset="0"/>
              </a:rPr>
              <a:t>và</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nước</a:t>
            </a:r>
            <a:endParaRPr lang="en-US" sz="4000" dirty="0">
              <a:solidFill>
                <a:schemeClr val="bg1"/>
              </a:solidFill>
              <a:latin typeface="Times New Roman" panose="02020603050405020304" pitchFamily="18" charset="0"/>
              <a:cs typeface="Times New Roman" panose="02020603050405020304" pitchFamily="18" charset="0"/>
            </a:endParaRPr>
          </a:p>
        </p:txBody>
      </p:sp>
      <p:pic>
        <p:nvPicPr>
          <p:cNvPr id="26"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6168" y="5597452"/>
            <a:ext cx="586164" cy="574441"/>
          </a:xfrm>
          <a:prstGeom prst="rect">
            <a:avLst/>
          </a:prstGeom>
        </p:spPr>
      </p:pic>
    </p:spTree>
    <p:extLst>
      <p:ext uri="{BB962C8B-B14F-4D97-AF65-F5344CB8AC3E}">
        <p14:creationId xmlns:p14="http://schemas.microsoft.com/office/powerpoint/2010/main" val="7611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5">
                                            <p:txEl>
                                              <p:pRg st="0" end="0"/>
                                            </p:txEl>
                                          </p:spTgt>
                                        </p:tgtEl>
                                        <p:attrNameLst>
                                          <p:attrName>style.visibility</p:attrName>
                                        </p:attrNameLst>
                                      </p:cBhvr>
                                      <p:to>
                                        <p:strVal val="visible"/>
                                      </p:to>
                                    </p:set>
                                    <p:anim calcmode="lin" valueType="num">
                                      <p:cBhvr additive="base">
                                        <p:cTn id="22"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24" presetID="16" presetClass="entr" presetSubtype="21"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par>
                                <p:cTn id="30" presetID="16" presetClass="entr" presetSubtype="2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par>
                                <p:cTn id="33" presetID="16" presetClass="entr" presetSubtype="21"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par>
                                <p:cTn id="36" presetID="16" presetClass="entr" presetSubtype="21"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arn(inVertical)">
                                      <p:cBhvr>
                                        <p:cTn id="38" dur="500"/>
                                        <p:tgtEl>
                                          <p:spTgt spid="21"/>
                                        </p:tgtEl>
                                      </p:cBhvr>
                                    </p:animEffect>
                                  </p:childTnLst>
                                </p:cTn>
                              </p:par>
                              <p:par>
                                <p:cTn id="39" presetID="16" presetClass="entr" presetSubtype="2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5">
                                            <p:txEl>
                                              <p:pRg st="1" end="1"/>
                                            </p:txEl>
                                          </p:spTgt>
                                        </p:tgtEl>
                                        <p:attrNameLst>
                                          <p:attrName>style.visibility</p:attrName>
                                        </p:attrNameLst>
                                      </p:cBhvr>
                                      <p:to>
                                        <p:strVal val="visible"/>
                                      </p:to>
                                    </p:set>
                                    <p:anim calcmode="lin" valueType="num">
                                      <p:cBhvr additive="base">
                                        <p:cTn id="46"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09830"/>
            <a:ext cx="18288000" cy="10177170"/>
          </a:xfrm>
          <a:prstGeom prst="rect">
            <a:avLst/>
          </a:prstGeom>
        </p:spPr>
      </p:pic>
      <p:sp>
        <p:nvSpPr>
          <p:cNvPr id="3" name="Rectangle 2"/>
          <p:cNvSpPr/>
          <p:nvPr/>
        </p:nvSpPr>
        <p:spPr>
          <a:xfrm>
            <a:off x="4838700" y="2247900"/>
            <a:ext cx="8610600" cy="5632311"/>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6000" dirty="0" smtClean="0">
                <a:solidFill>
                  <a:srgbClr val="FFFF00"/>
                </a:solidFill>
                <a:latin typeface="Times New Roman" panose="02020603050405020304" pitchFamily="18" charset="0"/>
                <a:cs typeface="Times New Roman" panose="02020603050405020304" pitchFamily="18" charset="0"/>
              </a:rPr>
              <a:t>H3. </a:t>
            </a:r>
            <a:r>
              <a:rPr lang="vi-VN" sz="6000" dirty="0" smtClean="0">
                <a:solidFill>
                  <a:srgbClr val="FFFF00"/>
                </a:solidFill>
                <a:latin typeface="Times New Roman" panose="02020603050405020304" pitchFamily="18" charset="0"/>
                <a:cs typeface="Times New Roman" panose="02020603050405020304" pitchFamily="18" charset="0"/>
              </a:rPr>
              <a:t>Vai </a:t>
            </a:r>
            <a:r>
              <a:rPr lang="vi-VN" sz="6000" dirty="0">
                <a:solidFill>
                  <a:srgbClr val="FFFF00"/>
                </a:solidFill>
                <a:latin typeface="Times New Roman" panose="02020603050405020304" pitchFamily="18" charset="0"/>
                <a:cs typeface="Times New Roman" panose="02020603050405020304" pitchFamily="18" charset="0"/>
              </a:rPr>
              <a:t>trò: Quá trình hô hấp tế bào sẽ giải phóng năng lượng từ việc phân giải các chất hữu cơ, cung cấp năng lượng cho hoạt động sống của sinh </a:t>
            </a:r>
            <a:r>
              <a:rPr lang="vi-VN" sz="6000" dirty="0" smtClean="0">
                <a:solidFill>
                  <a:srgbClr val="FFFF00"/>
                </a:solidFill>
                <a:latin typeface="Times New Roman" panose="02020603050405020304" pitchFamily="18" charset="0"/>
                <a:cs typeface="Times New Roman" panose="02020603050405020304" pitchFamily="18" charset="0"/>
              </a:rPr>
              <a:t>vật</a:t>
            </a:r>
            <a:endParaRPr lang="en-US" sz="6000" dirty="0" smtClean="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578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13924" y="9077854"/>
            <a:ext cx="586164" cy="574441"/>
          </a:xfrm>
          <a:prstGeom prst="rect">
            <a:avLst/>
          </a:prstGeom>
        </p:spPr>
      </p:pic>
      <p:sp>
        <p:nvSpPr>
          <p:cNvPr id="7" name="TextBox 7"/>
          <p:cNvSpPr txBox="1"/>
          <p:nvPr/>
        </p:nvSpPr>
        <p:spPr>
          <a:xfrm>
            <a:off x="2379779" y="1080708"/>
            <a:ext cx="8077200" cy="436017"/>
          </a:xfrm>
          <a:prstGeom prst="rect">
            <a:avLst/>
          </a:prstGeom>
        </p:spPr>
        <p:txBody>
          <a:bodyPr wrap="square" lIns="0" tIns="0" rIns="0" bIns="0" rtlCol="0" anchor="t">
            <a:spAutoFit/>
          </a:bodyPr>
          <a:lstStyle/>
          <a:p>
            <a:pPr marL="0" marR="0" lvl="0" indent="0" algn="l" defTabSz="914400" rtl="0" eaLnBrk="1" fontAlgn="auto" latinLnBrk="0" hangingPunct="1">
              <a:lnSpc>
                <a:spcPts val="3359"/>
              </a:lnSpc>
              <a:spcBef>
                <a:spcPts val="0"/>
              </a:spcBef>
              <a:spcAft>
                <a:spcPts val="0"/>
              </a:spcAft>
              <a:buClrTx/>
              <a:buSzTx/>
              <a:buFontTx/>
              <a:buNone/>
              <a:tabLst/>
              <a:defRPr/>
            </a:pP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I.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Hô</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hấp</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tế</a:t>
            </a:r>
            <a:r>
              <a:rPr kumimoji="0" lang="en-US" sz="7200" b="0" i="0" u="none" strike="noStrike" kern="1200" cap="none" spc="0" normalizeH="0" baseline="0" noProof="0" dirty="0" smtClean="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7200" b="0" i="0" u="none" strike="noStrike" kern="1200" cap="none" spc="0" normalizeH="0" baseline="0" noProof="0" dirty="0" err="1" smtClean="0">
                <a:ln>
                  <a:noFill/>
                </a:ln>
                <a:solidFill>
                  <a:prstClr val="white"/>
                </a:solidFill>
                <a:effectLst/>
                <a:uLnTx/>
                <a:uFillTx/>
                <a:latin typeface="Times New Roman" panose="02020603050405020304" pitchFamily="18" charset="0"/>
                <a:cs typeface="Times New Roman" panose="02020603050405020304" pitchFamily="18" charset="0"/>
              </a:rPr>
              <a:t>bào</a:t>
            </a:r>
            <a:endParaRPr kumimoji="0" lang="en-US" sz="7200" b="0" i="0" u="none" strike="noStrike" kern="1200" cap="none" spc="-96"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1" name="TextBox 11"/>
          <p:cNvSpPr txBox="1"/>
          <p:nvPr/>
        </p:nvSpPr>
        <p:spPr>
          <a:xfrm>
            <a:off x="2395701" y="9182100"/>
            <a:ext cx="16383000" cy="461665"/>
          </a:xfrm>
          <a:prstGeom prst="rect">
            <a:avLst/>
          </a:prstGeom>
        </p:spPr>
        <p:txBody>
          <a:bodyPr wrap="square" lIns="0" tIns="0" rIns="0" bIns="0" rtlCol="0" anchor="t">
            <a:spAutoFit/>
          </a:bodyPr>
          <a:lstStyle/>
          <a:p>
            <a:pPr lvl="0">
              <a:lnSpc>
                <a:spcPts val="3569"/>
              </a:lnSpc>
            </a:pPr>
            <a:r>
              <a:rPr lang="en-US" sz="4000" dirty="0" smtClean="0">
                <a:solidFill>
                  <a:schemeClr val="bg1"/>
                </a:solidFill>
                <a:latin typeface="Times New Roman" panose="02020603050405020304" pitchFamily="18" charset="0"/>
                <a:cs typeface="Times New Roman" panose="02020603050405020304" pitchFamily="18" charset="0"/>
              </a:rPr>
              <a:t>H4. </a:t>
            </a:r>
            <a:r>
              <a:rPr lang="en-US" sz="4000" dirty="0" err="1" smtClean="0">
                <a:solidFill>
                  <a:schemeClr val="bg1"/>
                </a:solidFill>
                <a:latin typeface="Times New Roman" panose="02020603050405020304" pitchFamily="18" charset="0"/>
                <a:cs typeface="Times New Roman" panose="02020603050405020304" pitchFamily="18" charset="0"/>
              </a:rPr>
              <a:t>Phương</a:t>
            </a:r>
            <a:r>
              <a:rPr lang="en-US" sz="4000" dirty="0" smtClean="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trình</a:t>
            </a:r>
            <a:r>
              <a:rPr lang="en-US" sz="4000" dirty="0">
                <a:solidFill>
                  <a:schemeClr val="bg1"/>
                </a:solidFill>
                <a:latin typeface="Times New Roman" panose="02020603050405020304" pitchFamily="18" charset="0"/>
                <a:cs typeface="Times New Roman" panose="02020603050405020304" pitchFamily="18" charset="0"/>
              </a:rPr>
              <a:t> : </a:t>
            </a:r>
            <a:r>
              <a:rPr lang="en-US" sz="4000" dirty="0" err="1">
                <a:solidFill>
                  <a:schemeClr val="bg1"/>
                </a:solidFill>
                <a:latin typeface="Times New Roman" panose="02020603050405020304" pitchFamily="18" charset="0"/>
                <a:cs typeface="Times New Roman" panose="02020603050405020304" pitchFamily="18" charset="0"/>
              </a:rPr>
              <a:t>Chất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hữu</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cơ</a:t>
            </a:r>
            <a:r>
              <a:rPr lang="en-US" sz="4000" dirty="0">
                <a:solidFill>
                  <a:schemeClr val="bg1"/>
                </a:solidFill>
                <a:latin typeface="Times New Roman" panose="02020603050405020304" pitchFamily="18" charset="0"/>
                <a:cs typeface="Times New Roman" panose="02020603050405020304" pitchFamily="18" charset="0"/>
              </a:rPr>
              <a:t> + </a:t>
            </a:r>
            <a:r>
              <a:rPr lang="en-US" sz="4000" dirty="0" err="1">
                <a:solidFill>
                  <a:schemeClr val="bg1"/>
                </a:solidFill>
                <a:latin typeface="Times New Roman" panose="02020603050405020304" pitchFamily="18" charset="0"/>
                <a:cs typeface="Times New Roman" panose="02020603050405020304" pitchFamily="18" charset="0"/>
              </a:rPr>
              <a:t>oxi</a:t>
            </a:r>
            <a:r>
              <a:rPr lang="en-US" sz="4000" dirty="0">
                <a:solidFill>
                  <a:schemeClr val="bg1"/>
                </a:solidFill>
                <a:latin typeface="Times New Roman" panose="02020603050405020304" pitchFamily="18" charset="0"/>
                <a:cs typeface="Times New Roman" panose="02020603050405020304" pitchFamily="18" charset="0"/>
              </a:rPr>
              <a:t> -&gt; Carbon dioxide + </a:t>
            </a:r>
            <a:r>
              <a:rPr lang="en-US" sz="4000" dirty="0" err="1">
                <a:solidFill>
                  <a:schemeClr val="bg1"/>
                </a:solidFill>
                <a:latin typeface="Times New Roman" panose="02020603050405020304" pitchFamily="18" charset="0"/>
                <a:cs typeface="Times New Roman" panose="02020603050405020304" pitchFamily="18" charset="0"/>
              </a:rPr>
              <a:t>nước</a:t>
            </a:r>
            <a:r>
              <a:rPr lang="en-US" sz="4000" dirty="0">
                <a:solidFill>
                  <a:schemeClr val="bg1"/>
                </a:solidFill>
                <a:latin typeface="Times New Roman" panose="02020603050405020304" pitchFamily="18" charset="0"/>
                <a:cs typeface="Times New Roman" panose="02020603050405020304" pitchFamily="18" charset="0"/>
              </a:rPr>
              <a:t> + </a:t>
            </a:r>
            <a:r>
              <a:rPr lang="en-US" sz="4000" dirty="0" err="1">
                <a:solidFill>
                  <a:schemeClr val="bg1"/>
                </a:solidFill>
                <a:latin typeface="Times New Roman" panose="02020603050405020304" pitchFamily="18" charset="0"/>
                <a:cs typeface="Times New Roman" panose="02020603050405020304" pitchFamily="18" charset="0"/>
              </a:rPr>
              <a:t>nhiệt</a:t>
            </a:r>
            <a:endParaRPr kumimoji="0" lang="en-US" sz="4000" b="0" i="0" u="none" strike="noStrike" kern="1200" cap="none" spc="-102"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6"/>
          <a:stretch>
            <a:fillRect/>
          </a:stretch>
        </p:blipFill>
        <p:spPr>
          <a:xfrm>
            <a:off x="2195869" y="1874417"/>
            <a:ext cx="13198627" cy="6581330"/>
          </a:xfrm>
          <a:prstGeom prst="rect">
            <a:avLst/>
          </a:prstGeom>
        </p:spPr>
      </p:pic>
    </p:spTree>
    <p:extLst>
      <p:ext uri="{BB962C8B-B14F-4D97-AF65-F5344CB8AC3E}">
        <p14:creationId xmlns:p14="http://schemas.microsoft.com/office/powerpoint/2010/main" val="4229471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sp>
        <p:nvSpPr>
          <p:cNvPr id="3" name="TextBox 3"/>
          <p:cNvSpPr txBox="1"/>
          <p:nvPr/>
        </p:nvSpPr>
        <p:spPr>
          <a:xfrm>
            <a:off x="-125266" y="1045353"/>
            <a:ext cx="18946666" cy="859210"/>
          </a:xfrm>
          <a:prstGeom prst="rect">
            <a:avLst/>
          </a:prstGeom>
          <a:solidFill>
            <a:schemeClr val="accent1">
              <a:lumMod val="60000"/>
              <a:lumOff val="40000"/>
            </a:schemeClr>
          </a:solidFill>
        </p:spPr>
        <p:txBody>
          <a:bodyPr lIns="0" tIns="0" rIns="0" bIns="0" rtlCol="0" anchor="t">
            <a:spAutoFit/>
          </a:bodyPr>
          <a:lstStyle/>
          <a:p>
            <a:pPr algn="ctr">
              <a:lnSpc>
                <a:spcPts val="6675"/>
              </a:lnSpc>
            </a:pPr>
            <a:r>
              <a:rPr lang="en-US" sz="6675" spc="-267" dirty="0" smtClean="0">
                <a:solidFill>
                  <a:srgbClr val="FFFFFF"/>
                </a:solidFill>
                <a:latin typeface="ไอติม Bold"/>
              </a:rPr>
              <a:t>NỘI DUNG GHI NHỚ</a:t>
            </a:r>
            <a:endParaRPr lang="en-US" sz="6675" spc="-267" dirty="0">
              <a:solidFill>
                <a:srgbClr val="FFFFFF"/>
              </a:solidFill>
              <a:latin typeface="ไอติม Bold"/>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328514">
            <a:off x="7738554" y="-211483"/>
            <a:ext cx="971559" cy="94859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2948732">
            <a:off x="5332639" y="7404"/>
            <a:ext cx="821859" cy="80841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893260">
            <a:off x="10150374" y="-269293"/>
            <a:ext cx="1203019" cy="97116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77368">
            <a:off x="38196" y="-186767"/>
            <a:ext cx="899163" cy="89916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4855143" flipH="1">
            <a:off x="2552951" y="-504013"/>
            <a:ext cx="980101" cy="1684548"/>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905822">
            <a:off x="15279370" y="68103"/>
            <a:ext cx="1085796" cy="68701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413241">
            <a:off x="17729542" y="107732"/>
            <a:ext cx="793884" cy="85447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3800185">
            <a:off x="12866118" y="-97571"/>
            <a:ext cx="988688" cy="1041721"/>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3978358" flipH="1">
            <a:off x="238843" y="9178221"/>
            <a:ext cx="746338" cy="1282768"/>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rot="-3669255">
            <a:off x="2771887" y="9624145"/>
            <a:ext cx="1193595" cy="1165383"/>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74905">
            <a:off x="17149404" y="9221212"/>
            <a:ext cx="1411269" cy="1168502"/>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2142565">
            <a:off x="14224869" y="9490438"/>
            <a:ext cx="1520228" cy="961890"/>
          </a:xfrm>
          <a:prstGeom prst="rect">
            <a:avLst/>
          </a:prstGeom>
        </p:spPr>
      </p:pic>
      <p:pic>
        <p:nvPicPr>
          <p:cNvPr id="17" name="Picture 17"/>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8244800">
            <a:off x="5617287" y="9362189"/>
            <a:ext cx="823682" cy="886546"/>
          </a:xfrm>
          <a:prstGeom prst="rect">
            <a:avLst/>
          </a:prstGeom>
        </p:spPr>
      </p:pic>
      <p:pic>
        <p:nvPicPr>
          <p:cNvPr id="18" name="Picture 18"/>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2275575">
            <a:off x="11490408" y="9355593"/>
            <a:ext cx="890883" cy="1310122"/>
          </a:xfrm>
          <a:prstGeom prst="rect">
            <a:avLst/>
          </a:prstGeom>
        </p:spPr>
      </p:pic>
      <p:pic>
        <p:nvPicPr>
          <p:cNvPr id="19" name="Picture 19"/>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10362912">
            <a:off x="8180559" y="9714910"/>
            <a:ext cx="1618500" cy="591488"/>
          </a:xfrm>
          <a:prstGeom prst="rect">
            <a:avLst/>
          </a:prstGeom>
        </p:spPr>
      </p:pic>
      <p:pic>
        <p:nvPicPr>
          <p:cNvPr id="20" name="Picture 19"/>
          <p:cNvPicPr>
            <a:picLocks noChangeAspect="1"/>
          </p:cNvPicPr>
          <p:nvPr/>
        </p:nvPicPr>
        <p:blipFill rotWithShape="1">
          <a:blip r:embed="rId30">
            <a:extLst>
              <a:ext uri="{28A0092B-C50C-407E-A947-70E740481C1C}">
                <a14:useLocalDpi xmlns:a14="http://schemas.microsoft.com/office/drawing/2010/main" val="0"/>
              </a:ext>
            </a:extLst>
          </a:blip>
          <a:srcRect l="8277" t="22284" r="6692" b="38587"/>
          <a:stretch/>
        </p:blipFill>
        <p:spPr>
          <a:xfrm>
            <a:off x="387159" y="2645254"/>
            <a:ext cx="17030183" cy="486044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82A44"/>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1430" t="9703" r="18784" b="11942"/>
          <a:stretch/>
        </p:blipFill>
        <p:spPr>
          <a:xfrm>
            <a:off x="2286000" y="1409700"/>
            <a:ext cx="13765161" cy="4572000"/>
          </a:xfrm>
          <a:prstGeom prst="rect">
            <a:avLst/>
          </a:prstGeom>
        </p:spPr>
      </p:pic>
    </p:spTree>
    <p:extLst>
      <p:ext uri="{BB962C8B-B14F-4D97-AF65-F5344CB8AC3E}">
        <p14:creationId xmlns:p14="http://schemas.microsoft.com/office/powerpoint/2010/main" val="38936421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917</Words>
  <Application>Microsoft Office PowerPoint</Application>
  <PresentationFormat>Custom</PresentationFormat>
  <Paragraphs>65</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Times New Roman</vt:lpstr>
      <vt:lpstr>Calibri</vt:lpstr>
      <vt:lpstr>Mali</vt:lpstr>
      <vt:lpstr>Arial</vt:lpstr>
      <vt:lpstr>ไอติม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THCS liên Hiệp</dc:title>
  <dc:creator>Admin</dc:creator>
  <cp:lastModifiedBy>Admin</cp:lastModifiedBy>
  <cp:revision>20</cp:revision>
  <dcterms:created xsi:type="dcterms:W3CDTF">2006-08-16T00:00:00Z</dcterms:created>
  <dcterms:modified xsi:type="dcterms:W3CDTF">2024-03-12T03:48:34Z</dcterms:modified>
  <dc:identifier>DAEoKcg2Crs</dc:identifier>
</cp:coreProperties>
</file>