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sldIdLst>
    <p:sldId id="325" r:id="rId5"/>
    <p:sldId id="307" r:id="rId6"/>
    <p:sldId id="256" r:id="rId7"/>
    <p:sldId id="306" r:id="rId8"/>
    <p:sldId id="313" r:id="rId9"/>
    <p:sldId id="323" r:id="rId10"/>
    <p:sldId id="312" r:id="rId11"/>
    <p:sldId id="284" r:id="rId12"/>
    <p:sldId id="347" r:id="rId13"/>
    <p:sldId id="310" r:id="rId14"/>
    <p:sldId id="344" r:id="rId15"/>
    <p:sldId id="349" r:id="rId16"/>
    <p:sldId id="348" r:id="rId17"/>
    <p:sldId id="309" r:id="rId18"/>
    <p:sldId id="285" r:id="rId19"/>
    <p:sldId id="308" r:id="rId20"/>
    <p:sldId id="350" r:id="rId21"/>
    <p:sldId id="258" r:id="rId22"/>
    <p:sldId id="268" r:id="rId23"/>
    <p:sldId id="269" r:id="rId24"/>
    <p:sldId id="270" r:id="rId25"/>
    <p:sldId id="271" r:id="rId26"/>
    <p:sldId id="279" r:id="rId27"/>
    <p:sldId id="26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B5D98C"/>
    <a:srgbClr val="1F4E79"/>
    <a:srgbClr val="B3D807"/>
    <a:srgbClr val="15142A"/>
    <a:srgbClr val="FAED3B"/>
    <a:srgbClr val="70AD47"/>
    <a:srgbClr val="A7FDFF"/>
    <a:srgbClr val="3CDFE6"/>
    <a:srgbClr val="0C0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21" autoAdjust="0"/>
    <p:restoredTop sz="84930" autoAdjust="0"/>
  </p:normalViewPr>
  <p:slideViewPr>
    <p:cSldViewPr snapToGrid="0">
      <p:cViewPr varScale="1">
        <p:scale>
          <a:sx n="104" d="100"/>
          <a:sy n="104" d="100"/>
        </p:scale>
        <p:origin x="11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9/10/24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13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8350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GV giới thiệu nhiệm vụ đo và các dụng cụ dùng để đo.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Với mỗi dụng cụ GV hướng dẫn cách sử dụng.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HS quan sát trực tiếp dụng cụ và nắm vững cách đo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48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GV giới thiệu nhiệm vụ đo và các dụng cụ dùng để đo.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Với mỗi dụng cụ GV hướng dẫn cách sử dụng.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HS quan sát trực tiếp dụng cụ và nắm vững cách đo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599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HS lấy</a:t>
            </a:r>
            <a:r>
              <a:rPr lang="en-US" baseline="0"/>
              <a:t> vd và ghi vào vở ghi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738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Học sinh tự nghiên cứu thông tin trong Ví dụ 2 sau đó thảo luận theo nhóm bàn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làm</a:t>
            </a:r>
            <a:r>
              <a:rPr 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LT1</a:t>
            </a:r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59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9/10/24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11" Type="http://schemas.openxmlformats.org/officeDocument/2006/relationships/image" Target="../media/image28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7.wmf"/><Relationship Id="rId4" Type="http://schemas.openxmlformats.org/officeDocument/2006/relationships/image" Target="../media/image34.emf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.bin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1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microsoft.com/office/2007/relationships/hdphoto" Target="../media/hdphoto1.wdp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54.png"/><Relationship Id="rId7" Type="http://schemas.openxmlformats.org/officeDocument/2006/relationships/image" Target="../media/image48.png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6.wmf"/><Relationship Id="rId2" Type="http://schemas.openxmlformats.org/officeDocument/2006/relationships/video" Target="../media/media3.mp4"/><Relationship Id="rId16" Type="http://schemas.openxmlformats.org/officeDocument/2006/relationships/oleObject" Target="../embeddings/oleObject1.bin"/><Relationship Id="rId20" Type="http://schemas.openxmlformats.org/officeDocument/2006/relationships/image" Target="../media/image53.png"/><Relationship Id="rId1" Type="http://schemas.microsoft.com/office/2007/relationships/media" Target="../media/media3.mp4"/><Relationship Id="rId6" Type="http://schemas.openxmlformats.org/officeDocument/2006/relationships/image" Target="../media/image47.png"/><Relationship Id="rId11" Type="http://schemas.openxmlformats.org/officeDocument/2006/relationships/image" Target="../media/image50.wmf"/><Relationship Id="rId5" Type="http://schemas.openxmlformats.org/officeDocument/2006/relationships/image" Target="../media/image18.png"/><Relationship Id="rId15" Type="http://schemas.openxmlformats.org/officeDocument/2006/relationships/image" Target="../media/image52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7.wmf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21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wmf"/><Relationship Id="rId12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7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6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6.png"/><Relationship Id="rId4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237" b="302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22400" y="835448"/>
            <a:ext cx="9166511" cy="55907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5839949" y="424552"/>
            <a:ext cx="512103" cy="12229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589419">
            <a:off x="10802539" y="4351316"/>
            <a:ext cx="1407323" cy="126834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833489">
            <a:off x="132799" y="824554"/>
            <a:ext cx="1310088" cy="126587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685800" y="4985491"/>
            <a:ext cx="1630029" cy="132236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0412698" y="1137558"/>
            <a:ext cx="1419996" cy="109162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500814" y="2597923"/>
            <a:ext cx="8991413" cy="28778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334" b="1" dirty="0">
                <a:latin typeface="Arial" panose="020B0604020202020204" pitchFamily="34" charset="0"/>
                <a:cs typeface="Arial" panose="020B0604020202020204" pitchFamily="34" charset="0"/>
              </a:rPr>
              <a:t>CHÀO MỪNG QUÝ THẦY CÔ GIÁO VÀ CÁC EM ĐẾN VỚI</a:t>
            </a:r>
          </a:p>
          <a:p>
            <a:pPr algn="ctr">
              <a:lnSpc>
                <a:spcPct val="150000"/>
              </a:lnSpc>
            </a:pPr>
            <a:r>
              <a:rPr lang="en-US" sz="4334" b="1" dirty="0">
                <a:latin typeface="Arial" panose="020B0604020202020204" pitchFamily="34" charset="0"/>
                <a:cs typeface="Arial" panose="020B0604020202020204" pitchFamily="34" charset="0"/>
              </a:rPr>
              <a:t>TIẾT HỌC NGÀY HÔM NAY!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blinds dir="vert"/>
      </p:transition>
    </mc:Choice>
    <mc:Fallback xmlns="">
      <p:transition spd="med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37387B4-0301-444F-A363-83F2CF3D3E27}"/>
              </a:ext>
            </a:extLst>
          </p:cNvPr>
          <p:cNvGrpSpPr/>
          <p:nvPr/>
        </p:nvGrpSpPr>
        <p:grpSpPr>
          <a:xfrm>
            <a:off x="104945" y="107541"/>
            <a:ext cx="1798129" cy="584775"/>
            <a:chOff x="5553075" y="3899773"/>
            <a:chExt cx="1798129" cy="5847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5BA7B6-2A37-4674-B16B-D36477765F5A}"/>
                </a:ext>
              </a:extLst>
            </p:cNvPr>
            <p:cNvGrpSpPr/>
            <p:nvPr/>
          </p:nvGrpSpPr>
          <p:grpSpPr>
            <a:xfrm>
              <a:off x="5553075" y="3919540"/>
              <a:ext cx="1762127" cy="533398"/>
              <a:chOff x="5553075" y="3919540"/>
              <a:chExt cx="1762127" cy="533398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96C5271-6948-48EB-BBCB-F04F66CC0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3075" y="4443412"/>
                <a:ext cx="1566864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94CD09D9-84B4-47D1-A148-69A34D974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00887" y="3919540"/>
                <a:ext cx="190500" cy="533398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CF28D8D-7633-45B0-BED5-3DC27C5D6BD8}"/>
                  </a:ext>
                </a:extLst>
              </p:cNvPr>
              <p:cNvCxnSpPr/>
              <p:nvPr/>
            </p:nvCxnSpPr>
            <p:spPr>
              <a:xfrm flipH="1">
                <a:off x="5829303" y="3919541"/>
                <a:ext cx="1485899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95F040-2C97-42A5-829B-DE87A4FF43BF}"/>
                </a:ext>
              </a:extLst>
            </p:cNvPr>
            <p:cNvSpPr txBox="1"/>
            <p:nvPr/>
          </p:nvSpPr>
          <p:spPr>
            <a:xfrm>
              <a:off x="5627179" y="3899773"/>
              <a:ext cx="1724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Ví dụ 1</a:t>
              </a:r>
            </a:p>
          </p:txBody>
        </p:sp>
      </p:grp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631" y="674778"/>
            <a:ext cx="5118262" cy="234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049" y="774582"/>
            <a:ext cx="6580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khoảng cách giữa hai vị trí </a:t>
            </a:r>
            <a:r>
              <a:rPr lang="nl-NL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 C</a:t>
            </a:r>
            <a:r>
              <a:rPr lang="nl-NL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biết rằng                   và </a:t>
            </a:r>
          </a:p>
          <a:p>
            <a:pPr algn="just"/>
            <a:r>
              <a:rPr lang="nl-NL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(làm tròn đến hàng phần trăm của mét)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01132"/>
              </p:ext>
            </p:extLst>
          </p:nvPr>
        </p:nvGraphicFramePr>
        <p:xfrm>
          <a:off x="1688881" y="1306286"/>
          <a:ext cx="1959123" cy="596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56746" imgH="199997" progId="Equation.DSMT4">
                  <p:embed/>
                </p:oleObj>
              </mc:Choice>
              <mc:Fallback>
                <p:oleObj name="Equation" r:id="rId3" imgW="656746" imgH="19999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8881" y="1306286"/>
                        <a:ext cx="1959123" cy="596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549635"/>
              </p:ext>
            </p:extLst>
          </p:nvPr>
        </p:nvGraphicFramePr>
        <p:xfrm>
          <a:off x="4076016" y="1224644"/>
          <a:ext cx="1896944" cy="599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284" imgH="228414" progId="Equation.DSMT4">
                  <p:embed/>
                </p:oleObj>
              </mc:Choice>
              <mc:Fallback>
                <p:oleObj name="Equation" r:id="rId5" imgW="723284" imgH="22841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6016" y="1224644"/>
                        <a:ext cx="1896944" cy="599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104945" y="2957513"/>
            <a:ext cx="8428712" cy="1323305"/>
            <a:chOff x="5078185" y="2734252"/>
            <a:chExt cx="8428712" cy="1323305"/>
          </a:xfrm>
        </p:grpSpPr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5078185" y="3197486"/>
              <a:ext cx="455567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466725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vi-V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3249580"/>
                </p:ext>
              </p:extLst>
            </p:nvPr>
          </p:nvGraphicFramePr>
          <p:xfrm>
            <a:off x="7036990" y="2734252"/>
            <a:ext cx="1255713" cy="549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31640" imgH="177480" progId="Equation.DSMT4">
                    <p:embed/>
                  </p:oleObj>
                </mc:Choice>
                <mc:Fallback>
                  <p:oleObj name="Equation" r:id="rId7" imgW="431640" imgH="177480" progId="Equation.DSMT4">
                    <p:embed/>
                    <p:pic>
                      <p:nvPicPr>
                        <p:cNvPr id="18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6990" y="2734252"/>
                          <a:ext cx="1255713" cy="5492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3187862"/>
                </p:ext>
              </p:extLst>
            </p:nvPr>
          </p:nvGraphicFramePr>
          <p:xfrm>
            <a:off x="6488559" y="3468595"/>
            <a:ext cx="7018338" cy="588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2476440" imgH="203040" progId="Equation.DSMT4">
                    <p:embed/>
                  </p:oleObj>
                </mc:Choice>
                <mc:Fallback>
                  <p:oleObj name="Equation" r:id="rId9" imgW="2476440" imgH="203040" progId="Equation.DSMT4">
                    <p:embed/>
                    <p:pic>
                      <p:nvPicPr>
                        <p:cNvPr id="2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88559" y="3468595"/>
                          <a:ext cx="7018338" cy="58896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6243212" y="2736361"/>
              <a:ext cx="607289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Xét</a:t>
              </a:r>
              <a:r>
                <a:rPr kumimoji="0" lang="en-US" altLang="en-US" sz="3200" b="0" i="0" u="none" strike="noStrike" cap="none" normalizeH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kumimoji="0" lang="en-US" altLang="en-US" sz="3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vuông tại </a:t>
              </a:r>
              <a:r>
                <a:rPr kumimoji="0" lang="en-US" altLang="en-US" sz="3200" b="0" i="1" u="none" strike="noStrike" cap="none" normalizeH="0" baseline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kumimoji="0" lang="en-US" altLang="en-US" sz="3200" b="0" i="0" u="none" strike="noStrike" cap="none" normalizeH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nên</a:t>
              </a:r>
              <a:r>
                <a:rPr kumimoji="0" lang="en-US" altLang="en-US" sz="3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n-US" altLang="en-US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712361" y="2434245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69971" y="4618833"/>
            <a:ext cx="10584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khoảng cách giữa hai vị trí </a:t>
            </a:r>
            <a:r>
              <a:rPr lang="nl-NL" sz="3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 C</a:t>
            </a:r>
            <a:r>
              <a:rPr lang="nl-NL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khoảng 25,26 m.</a:t>
            </a:r>
            <a:endParaRPr lang="en-US" sz="3200"/>
          </a:p>
        </p:txBody>
      </p:sp>
      <p:pic>
        <p:nvPicPr>
          <p:cNvPr id="19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4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37387B4-0301-444F-A363-83F2CF3D3E27}"/>
              </a:ext>
            </a:extLst>
          </p:cNvPr>
          <p:cNvGrpSpPr/>
          <p:nvPr/>
        </p:nvGrpSpPr>
        <p:grpSpPr>
          <a:xfrm>
            <a:off x="104945" y="107541"/>
            <a:ext cx="1798129" cy="584775"/>
            <a:chOff x="5553075" y="3899773"/>
            <a:chExt cx="1798129" cy="5847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5BA7B6-2A37-4674-B16B-D36477765F5A}"/>
                </a:ext>
              </a:extLst>
            </p:cNvPr>
            <p:cNvGrpSpPr/>
            <p:nvPr/>
          </p:nvGrpSpPr>
          <p:grpSpPr>
            <a:xfrm>
              <a:off x="5553075" y="3919540"/>
              <a:ext cx="1762127" cy="533398"/>
              <a:chOff x="5553075" y="3919540"/>
              <a:chExt cx="1762127" cy="533398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96C5271-6948-48EB-BBCB-F04F66CC0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3075" y="4443412"/>
                <a:ext cx="1566864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94CD09D9-84B4-47D1-A148-69A34D974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00887" y="3919540"/>
                <a:ext cx="190500" cy="533398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CF28D8D-7633-45B0-BED5-3DC27C5D6BD8}"/>
                  </a:ext>
                </a:extLst>
              </p:cNvPr>
              <p:cNvCxnSpPr/>
              <p:nvPr/>
            </p:nvCxnSpPr>
            <p:spPr>
              <a:xfrm flipH="1">
                <a:off x="5829303" y="3919541"/>
                <a:ext cx="1485899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95F040-2C97-42A5-829B-DE87A4FF43BF}"/>
                </a:ext>
              </a:extLst>
            </p:cNvPr>
            <p:cNvSpPr txBox="1"/>
            <p:nvPr/>
          </p:nvSpPr>
          <p:spPr>
            <a:xfrm>
              <a:off x="5627179" y="3899773"/>
              <a:ext cx="1724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Ví dụ 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258299" y="0"/>
            <a:ext cx="4044043" cy="6834206"/>
            <a:chOff x="8258299" y="0"/>
            <a:chExt cx="4044043" cy="683420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8299" y="0"/>
              <a:ext cx="4044043" cy="6834206"/>
            </a:xfrm>
            <a:prstGeom prst="rect">
              <a:avLst/>
            </a:prstGeom>
          </p:spPr>
        </p:pic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10444895" y="0"/>
            <a:ext cx="1436862" cy="56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672840" imgH="215640" progId="Equation.DSMT4">
                    <p:embed/>
                  </p:oleObj>
                </mc:Choice>
                <mc:Fallback>
                  <p:oleObj name="Equation" r:id="rId3" imgW="672840" imgH="21564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444895" y="0"/>
                          <a:ext cx="1436862" cy="561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104945" y="712084"/>
            <a:ext cx="7968908" cy="4031873"/>
            <a:chOff x="0" y="858255"/>
            <a:chExt cx="7968908" cy="4031873"/>
          </a:xfrm>
        </p:grpSpPr>
        <p:sp>
          <p:nvSpPr>
            <p:cNvPr id="2" name="Rectangle 1"/>
            <p:cNvSpPr/>
            <p:nvPr/>
          </p:nvSpPr>
          <p:spPr>
            <a:xfrm>
              <a:off x="0" y="858255"/>
              <a:ext cx="7968908" cy="403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1990,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Pisa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trùng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nhằm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trùng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tòa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còn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nl-NL" sz="3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thả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rơi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xuống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AH = 45m.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trí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bao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 (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mét)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39736989"/>
                </p:ext>
              </p:extLst>
            </p:nvPr>
          </p:nvGraphicFramePr>
          <p:xfrm>
            <a:off x="6918271" y="1817244"/>
            <a:ext cx="578782" cy="538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77480" imgH="164880" progId="Equation.DSMT4">
                    <p:embed/>
                  </p:oleObj>
                </mc:Choice>
                <mc:Fallback>
                  <p:oleObj name="Equation" r:id="rId5" imgW="177480" imgH="16488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918271" y="1817244"/>
                          <a:ext cx="578782" cy="53860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7CD21B-DCE4-7A67-C12A-DC32C90199FE}"/>
              </a:ext>
            </a:extLst>
          </p:cNvPr>
          <p:cNvGrpSpPr/>
          <p:nvPr/>
        </p:nvGrpSpPr>
        <p:grpSpPr>
          <a:xfrm>
            <a:off x="722937" y="4537504"/>
            <a:ext cx="4357749" cy="2193187"/>
            <a:chOff x="2957775" y="3897370"/>
            <a:chExt cx="5122888" cy="2668105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695727D-148D-26ED-2901-CDD9001EF180}"/>
                </a:ext>
              </a:extLst>
            </p:cNvPr>
            <p:cNvSpPr/>
            <p:nvPr/>
          </p:nvSpPr>
          <p:spPr>
            <a:xfrm>
              <a:off x="2957775" y="3897370"/>
              <a:ext cx="5122888" cy="2668105"/>
            </a:xfrm>
            <a:custGeom>
              <a:avLst/>
              <a:gdLst>
                <a:gd name="connsiteX0" fmla="*/ 260350 w 2209800"/>
                <a:gd name="connsiteY0" fmla="*/ 1104900 h 1104900"/>
                <a:gd name="connsiteX1" fmla="*/ 1797050 w 2209800"/>
                <a:gd name="connsiteY1" fmla="*/ 1104900 h 1104900"/>
                <a:gd name="connsiteX2" fmla="*/ 2209800 w 2209800"/>
                <a:gd name="connsiteY2" fmla="*/ 590550 h 1104900"/>
                <a:gd name="connsiteX3" fmla="*/ 2012950 w 2209800"/>
                <a:gd name="connsiteY3" fmla="*/ 0 h 1104900"/>
                <a:gd name="connsiteX4" fmla="*/ 1936750 w 2209800"/>
                <a:gd name="connsiteY4" fmla="*/ 38100 h 1104900"/>
                <a:gd name="connsiteX5" fmla="*/ 1409700 w 2209800"/>
                <a:gd name="connsiteY5" fmla="*/ 107950 h 1104900"/>
                <a:gd name="connsiteX6" fmla="*/ 685800 w 2209800"/>
                <a:gd name="connsiteY6" fmla="*/ 254000 h 1104900"/>
                <a:gd name="connsiteX7" fmla="*/ 0 w 2209800"/>
                <a:gd name="connsiteY7" fmla="*/ 704850 h 1104900"/>
                <a:gd name="connsiteX8" fmla="*/ 260350 w 2209800"/>
                <a:gd name="connsiteY8" fmla="*/ 1104900 h 1104900"/>
                <a:gd name="connsiteX0" fmla="*/ 260350 w 2209800"/>
                <a:gd name="connsiteY0" fmla="*/ 1104900 h 1104900"/>
                <a:gd name="connsiteX1" fmla="*/ 1797050 w 2209800"/>
                <a:gd name="connsiteY1" fmla="*/ 1104900 h 1104900"/>
                <a:gd name="connsiteX2" fmla="*/ 2209800 w 2209800"/>
                <a:gd name="connsiteY2" fmla="*/ 590550 h 1104900"/>
                <a:gd name="connsiteX3" fmla="*/ 2012950 w 2209800"/>
                <a:gd name="connsiteY3" fmla="*/ 0 h 1104900"/>
                <a:gd name="connsiteX4" fmla="*/ 1409700 w 2209800"/>
                <a:gd name="connsiteY4" fmla="*/ 107950 h 1104900"/>
                <a:gd name="connsiteX5" fmla="*/ 685800 w 2209800"/>
                <a:gd name="connsiteY5" fmla="*/ 254000 h 1104900"/>
                <a:gd name="connsiteX6" fmla="*/ 0 w 2209800"/>
                <a:gd name="connsiteY6" fmla="*/ 704850 h 1104900"/>
                <a:gd name="connsiteX7" fmla="*/ 260350 w 2209800"/>
                <a:gd name="connsiteY7" fmla="*/ 1104900 h 1104900"/>
                <a:gd name="connsiteX0" fmla="*/ 260350 w 2209800"/>
                <a:gd name="connsiteY0" fmla="*/ 1104900 h 1104900"/>
                <a:gd name="connsiteX1" fmla="*/ 1797050 w 2209800"/>
                <a:gd name="connsiteY1" fmla="*/ 1104900 h 1104900"/>
                <a:gd name="connsiteX2" fmla="*/ 2209800 w 2209800"/>
                <a:gd name="connsiteY2" fmla="*/ 590550 h 1104900"/>
                <a:gd name="connsiteX3" fmla="*/ 2012950 w 2209800"/>
                <a:gd name="connsiteY3" fmla="*/ 0 h 1104900"/>
                <a:gd name="connsiteX4" fmla="*/ 1426369 w 2209800"/>
                <a:gd name="connsiteY4" fmla="*/ 91281 h 1104900"/>
                <a:gd name="connsiteX5" fmla="*/ 685800 w 2209800"/>
                <a:gd name="connsiteY5" fmla="*/ 254000 h 1104900"/>
                <a:gd name="connsiteX6" fmla="*/ 0 w 2209800"/>
                <a:gd name="connsiteY6" fmla="*/ 704850 h 1104900"/>
                <a:gd name="connsiteX7" fmla="*/ 260350 w 2209800"/>
                <a:gd name="connsiteY7" fmla="*/ 1104900 h 1104900"/>
                <a:gd name="connsiteX0" fmla="*/ 260350 w 2209800"/>
                <a:gd name="connsiteY0" fmla="*/ 1149945 h 1149945"/>
                <a:gd name="connsiteX1" fmla="*/ 1797050 w 2209800"/>
                <a:gd name="connsiteY1" fmla="*/ 1149945 h 1149945"/>
                <a:gd name="connsiteX2" fmla="*/ 2209800 w 2209800"/>
                <a:gd name="connsiteY2" fmla="*/ 635595 h 1149945"/>
                <a:gd name="connsiteX3" fmla="*/ 2012950 w 2209800"/>
                <a:gd name="connsiteY3" fmla="*/ 45045 h 1149945"/>
                <a:gd name="connsiteX4" fmla="*/ 1426369 w 2209800"/>
                <a:gd name="connsiteY4" fmla="*/ 136326 h 1149945"/>
                <a:gd name="connsiteX5" fmla="*/ 685800 w 2209800"/>
                <a:gd name="connsiteY5" fmla="*/ 299045 h 1149945"/>
                <a:gd name="connsiteX6" fmla="*/ 0 w 2209800"/>
                <a:gd name="connsiteY6" fmla="*/ 749895 h 1149945"/>
                <a:gd name="connsiteX7" fmla="*/ 260350 w 2209800"/>
                <a:gd name="connsiteY7" fmla="*/ 1149945 h 1149945"/>
                <a:gd name="connsiteX0" fmla="*/ 260350 w 2209800"/>
                <a:gd name="connsiteY0" fmla="*/ 1151694 h 1151694"/>
                <a:gd name="connsiteX1" fmla="*/ 1797050 w 2209800"/>
                <a:gd name="connsiteY1" fmla="*/ 1151694 h 1151694"/>
                <a:gd name="connsiteX2" fmla="*/ 2209800 w 2209800"/>
                <a:gd name="connsiteY2" fmla="*/ 637344 h 1151694"/>
                <a:gd name="connsiteX3" fmla="*/ 2022475 w 2209800"/>
                <a:gd name="connsiteY3" fmla="*/ 42032 h 1151694"/>
                <a:gd name="connsiteX4" fmla="*/ 1426369 w 2209800"/>
                <a:gd name="connsiteY4" fmla="*/ 138075 h 1151694"/>
                <a:gd name="connsiteX5" fmla="*/ 685800 w 2209800"/>
                <a:gd name="connsiteY5" fmla="*/ 300794 h 1151694"/>
                <a:gd name="connsiteX6" fmla="*/ 0 w 2209800"/>
                <a:gd name="connsiteY6" fmla="*/ 751644 h 1151694"/>
                <a:gd name="connsiteX7" fmla="*/ 260350 w 2209800"/>
                <a:gd name="connsiteY7" fmla="*/ 1151694 h 1151694"/>
                <a:gd name="connsiteX0" fmla="*/ 260350 w 2209800"/>
                <a:gd name="connsiteY0" fmla="*/ 1205145 h 1205145"/>
                <a:gd name="connsiteX1" fmla="*/ 1797050 w 2209800"/>
                <a:gd name="connsiteY1" fmla="*/ 1205145 h 1205145"/>
                <a:gd name="connsiteX2" fmla="*/ 2209800 w 2209800"/>
                <a:gd name="connsiteY2" fmla="*/ 690795 h 1205145"/>
                <a:gd name="connsiteX3" fmla="*/ 2022475 w 2209800"/>
                <a:gd name="connsiteY3" fmla="*/ 95483 h 1205145"/>
                <a:gd name="connsiteX4" fmla="*/ 1426369 w 2209800"/>
                <a:gd name="connsiteY4" fmla="*/ 191526 h 1205145"/>
                <a:gd name="connsiteX5" fmla="*/ 685800 w 2209800"/>
                <a:gd name="connsiteY5" fmla="*/ 354245 h 1205145"/>
                <a:gd name="connsiteX6" fmla="*/ 0 w 2209800"/>
                <a:gd name="connsiteY6" fmla="*/ 805095 h 1205145"/>
                <a:gd name="connsiteX7" fmla="*/ 260350 w 2209800"/>
                <a:gd name="connsiteY7" fmla="*/ 1205145 h 1205145"/>
                <a:gd name="connsiteX0" fmla="*/ 260350 w 2209800"/>
                <a:gd name="connsiteY0" fmla="*/ 1205145 h 1205145"/>
                <a:gd name="connsiteX1" fmla="*/ 1797050 w 2209800"/>
                <a:gd name="connsiteY1" fmla="*/ 1205145 h 1205145"/>
                <a:gd name="connsiteX2" fmla="*/ 2209800 w 2209800"/>
                <a:gd name="connsiteY2" fmla="*/ 690795 h 1205145"/>
                <a:gd name="connsiteX3" fmla="*/ 2022475 w 2209800"/>
                <a:gd name="connsiteY3" fmla="*/ 95483 h 1205145"/>
                <a:gd name="connsiteX4" fmla="*/ 1426369 w 2209800"/>
                <a:gd name="connsiteY4" fmla="*/ 191526 h 1205145"/>
                <a:gd name="connsiteX5" fmla="*/ 685800 w 2209800"/>
                <a:gd name="connsiteY5" fmla="*/ 354245 h 1205145"/>
                <a:gd name="connsiteX6" fmla="*/ 0 w 2209800"/>
                <a:gd name="connsiteY6" fmla="*/ 805095 h 1205145"/>
                <a:gd name="connsiteX7" fmla="*/ 260350 w 2209800"/>
                <a:gd name="connsiteY7" fmla="*/ 1205145 h 1205145"/>
                <a:gd name="connsiteX0" fmla="*/ 260350 w 2216944"/>
                <a:gd name="connsiteY0" fmla="*/ 1205145 h 1205145"/>
                <a:gd name="connsiteX1" fmla="*/ 1797050 w 2216944"/>
                <a:gd name="connsiteY1" fmla="*/ 1205145 h 1205145"/>
                <a:gd name="connsiteX2" fmla="*/ 2216944 w 2216944"/>
                <a:gd name="connsiteY2" fmla="*/ 705083 h 1205145"/>
                <a:gd name="connsiteX3" fmla="*/ 2022475 w 2216944"/>
                <a:gd name="connsiteY3" fmla="*/ 95483 h 1205145"/>
                <a:gd name="connsiteX4" fmla="*/ 1426369 w 2216944"/>
                <a:gd name="connsiteY4" fmla="*/ 191526 h 1205145"/>
                <a:gd name="connsiteX5" fmla="*/ 685800 w 2216944"/>
                <a:gd name="connsiteY5" fmla="*/ 354245 h 1205145"/>
                <a:gd name="connsiteX6" fmla="*/ 0 w 2216944"/>
                <a:gd name="connsiteY6" fmla="*/ 805095 h 1205145"/>
                <a:gd name="connsiteX7" fmla="*/ 260350 w 2216944"/>
                <a:gd name="connsiteY7" fmla="*/ 1205145 h 1205145"/>
                <a:gd name="connsiteX0" fmla="*/ 260350 w 2227794"/>
                <a:gd name="connsiteY0" fmla="*/ 1205145 h 1205145"/>
                <a:gd name="connsiteX1" fmla="*/ 1797050 w 2227794"/>
                <a:gd name="connsiteY1" fmla="*/ 1205145 h 1205145"/>
                <a:gd name="connsiteX2" fmla="*/ 2216944 w 2227794"/>
                <a:gd name="connsiteY2" fmla="*/ 705083 h 1205145"/>
                <a:gd name="connsiteX3" fmla="*/ 2022475 w 2227794"/>
                <a:gd name="connsiteY3" fmla="*/ 95483 h 1205145"/>
                <a:gd name="connsiteX4" fmla="*/ 1426369 w 2227794"/>
                <a:gd name="connsiteY4" fmla="*/ 191526 h 1205145"/>
                <a:gd name="connsiteX5" fmla="*/ 685800 w 2227794"/>
                <a:gd name="connsiteY5" fmla="*/ 354245 h 1205145"/>
                <a:gd name="connsiteX6" fmla="*/ 0 w 2227794"/>
                <a:gd name="connsiteY6" fmla="*/ 805095 h 1205145"/>
                <a:gd name="connsiteX7" fmla="*/ 260350 w 2227794"/>
                <a:gd name="connsiteY7" fmla="*/ 1205145 h 1205145"/>
                <a:gd name="connsiteX0" fmla="*/ 260350 w 2227794"/>
                <a:gd name="connsiteY0" fmla="*/ 1205145 h 1205145"/>
                <a:gd name="connsiteX1" fmla="*/ 1797050 w 2227794"/>
                <a:gd name="connsiteY1" fmla="*/ 1205145 h 1205145"/>
                <a:gd name="connsiteX2" fmla="*/ 2216944 w 2227794"/>
                <a:gd name="connsiteY2" fmla="*/ 705083 h 1205145"/>
                <a:gd name="connsiteX3" fmla="*/ 2022475 w 2227794"/>
                <a:gd name="connsiteY3" fmla="*/ 95483 h 1205145"/>
                <a:gd name="connsiteX4" fmla="*/ 1426369 w 2227794"/>
                <a:gd name="connsiteY4" fmla="*/ 191526 h 1205145"/>
                <a:gd name="connsiteX5" fmla="*/ 685800 w 2227794"/>
                <a:gd name="connsiteY5" fmla="*/ 354245 h 1205145"/>
                <a:gd name="connsiteX6" fmla="*/ 0 w 2227794"/>
                <a:gd name="connsiteY6" fmla="*/ 805095 h 1205145"/>
                <a:gd name="connsiteX7" fmla="*/ 260350 w 2227794"/>
                <a:gd name="connsiteY7" fmla="*/ 1205145 h 1205145"/>
                <a:gd name="connsiteX0" fmla="*/ 260350 w 2227794"/>
                <a:gd name="connsiteY0" fmla="*/ 1205145 h 1205145"/>
                <a:gd name="connsiteX1" fmla="*/ 1799431 w 2227794"/>
                <a:gd name="connsiteY1" fmla="*/ 1164664 h 1205145"/>
                <a:gd name="connsiteX2" fmla="*/ 2216944 w 2227794"/>
                <a:gd name="connsiteY2" fmla="*/ 705083 h 1205145"/>
                <a:gd name="connsiteX3" fmla="*/ 2022475 w 2227794"/>
                <a:gd name="connsiteY3" fmla="*/ 95483 h 1205145"/>
                <a:gd name="connsiteX4" fmla="*/ 1426369 w 2227794"/>
                <a:gd name="connsiteY4" fmla="*/ 191526 h 1205145"/>
                <a:gd name="connsiteX5" fmla="*/ 685800 w 2227794"/>
                <a:gd name="connsiteY5" fmla="*/ 354245 h 1205145"/>
                <a:gd name="connsiteX6" fmla="*/ 0 w 2227794"/>
                <a:gd name="connsiteY6" fmla="*/ 805095 h 1205145"/>
                <a:gd name="connsiteX7" fmla="*/ 260350 w 2227794"/>
                <a:gd name="connsiteY7" fmla="*/ 1205145 h 1205145"/>
                <a:gd name="connsiteX0" fmla="*/ 260350 w 2227794"/>
                <a:gd name="connsiteY0" fmla="*/ 1205145 h 1205145"/>
                <a:gd name="connsiteX1" fmla="*/ 1799431 w 2227794"/>
                <a:gd name="connsiteY1" fmla="*/ 1164664 h 1205145"/>
                <a:gd name="connsiteX2" fmla="*/ 2216944 w 2227794"/>
                <a:gd name="connsiteY2" fmla="*/ 705083 h 1205145"/>
                <a:gd name="connsiteX3" fmla="*/ 2022475 w 2227794"/>
                <a:gd name="connsiteY3" fmla="*/ 95483 h 1205145"/>
                <a:gd name="connsiteX4" fmla="*/ 1426369 w 2227794"/>
                <a:gd name="connsiteY4" fmla="*/ 191526 h 1205145"/>
                <a:gd name="connsiteX5" fmla="*/ 685800 w 2227794"/>
                <a:gd name="connsiteY5" fmla="*/ 354245 h 1205145"/>
                <a:gd name="connsiteX6" fmla="*/ 0 w 2227794"/>
                <a:gd name="connsiteY6" fmla="*/ 805095 h 1205145"/>
                <a:gd name="connsiteX7" fmla="*/ 260350 w 2227794"/>
                <a:gd name="connsiteY7" fmla="*/ 1205145 h 1205145"/>
                <a:gd name="connsiteX0" fmla="*/ 288925 w 2227794"/>
                <a:gd name="connsiteY0" fmla="*/ 1157520 h 1164664"/>
                <a:gd name="connsiteX1" fmla="*/ 1799431 w 2227794"/>
                <a:gd name="connsiteY1" fmla="*/ 1164664 h 1164664"/>
                <a:gd name="connsiteX2" fmla="*/ 2216944 w 2227794"/>
                <a:gd name="connsiteY2" fmla="*/ 705083 h 1164664"/>
                <a:gd name="connsiteX3" fmla="*/ 2022475 w 2227794"/>
                <a:gd name="connsiteY3" fmla="*/ 95483 h 1164664"/>
                <a:gd name="connsiteX4" fmla="*/ 1426369 w 2227794"/>
                <a:gd name="connsiteY4" fmla="*/ 191526 h 1164664"/>
                <a:gd name="connsiteX5" fmla="*/ 685800 w 2227794"/>
                <a:gd name="connsiteY5" fmla="*/ 354245 h 1164664"/>
                <a:gd name="connsiteX6" fmla="*/ 0 w 2227794"/>
                <a:gd name="connsiteY6" fmla="*/ 805095 h 1164664"/>
                <a:gd name="connsiteX7" fmla="*/ 288925 w 2227794"/>
                <a:gd name="connsiteY7" fmla="*/ 1157520 h 1164664"/>
                <a:gd name="connsiteX0" fmla="*/ 288925 w 2227794"/>
                <a:gd name="connsiteY0" fmla="*/ 1157520 h 1164664"/>
                <a:gd name="connsiteX1" fmla="*/ 1799431 w 2227794"/>
                <a:gd name="connsiteY1" fmla="*/ 1164664 h 1164664"/>
                <a:gd name="connsiteX2" fmla="*/ 2216944 w 2227794"/>
                <a:gd name="connsiteY2" fmla="*/ 705083 h 1164664"/>
                <a:gd name="connsiteX3" fmla="*/ 2022475 w 2227794"/>
                <a:gd name="connsiteY3" fmla="*/ 95483 h 1164664"/>
                <a:gd name="connsiteX4" fmla="*/ 1426369 w 2227794"/>
                <a:gd name="connsiteY4" fmla="*/ 191526 h 1164664"/>
                <a:gd name="connsiteX5" fmla="*/ 685800 w 2227794"/>
                <a:gd name="connsiteY5" fmla="*/ 354245 h 1164664"/>
                <a:gd name="connsiteX6" fmla="*/ 0 w 2227794"/>
                <a:gd name="connsiteY6" fmla="*/ 805095 h 1164664"/>
                <a:gd name="connsiteX7" fmla="*/ 288925 w 2227794"/>
                <a:gd name="connsiteY7" fmla="*/ 1157520 h 1164664"/>
                <a:gd name="connsiteX0" fmla="*/ 390126 w 2328995"/>
                <a:gd name="connsiteY0" fmla="*/ 1157520 h 1164664"/>
                <a:gd name="connsiteX1" fmla="*/ 1900632 w 2328995"/>
                <a:gd name="connsiteY1" fmla="*/ 1164664 h 1164664"/>
                <a:gd name="connsiteX2" fmla="*/ 2318145 w 2328995"/>
                <a:gd name="connsiteY2" fmla="*/ 705083 h 1164664"/>
                <a:gd name="connsiteX3" fmla="*/ 2123676 w 2328995"/>
                <a:gd name="connsiteY3" fmla="*/ 95483 h 1164664"/>
                <a:gd name="connsiteX4" fmla="*/ 1527570 w 2328995"/>
                <a:gd name="connsiteY4" fmla="*/ 191526 h 1164664"/>
                <a:gd name="connsiteX5" fmla="*/ 787001 w 2328995"/>
                <a:gd name="connsiteY5" fmla="*/ 354245 h 1164664"/>
                <a:gd name="connsiteX6" fmla="*/ 101201 w 2328995"/>
                <a:gd name="connsiteY6" fmla="*/ 805095 h 1164664"/>
                <a:gd name="connsiteX7" fmla="*/ 390126 w 2328995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  <a:gd name="connsiteX0" fmla="*/ 399528 w 2338397"/>
                <a:gd name="connsiteY0" fmla="*/ 1157520 h 1164664"/>
                <a:gd name="connsiteX1" fmla="*/ 1910034 w 2338397"/>
                <a:gd name="connsiteY1" fmla="*/ 1164664 h 1164664"/>
                <a:gd name="connsiteX2" fmla="*/ 2327547 w 2338397"/>
                <a:gd name="connsiteY2" fmla="*/ 705083 h 1164664"/>
                <a:gd name="connsiteX3" fmla="*/ 2133078 w 2338397"/>
                <a:gd name="connsiteY3" fmla="*/ 95483 h 1164664"/>
                <a:gd name="connsiteX4" fmla="*/ 1536972 w 2338397"/>
                <a:gd name="connsiteY4" fmla="*/ 191526 h 1164664"/>
                <a:gd name="connsiteX5" fmla="*/ 796403 w 2338397"/>
                <a:gd name="connsiteY5" fmla="*/ 354245 h 1164664"/>
                <a:gd name="connsiteX6" fmla="*/ 110603 w 2338397"/>
                <a:gd name="connsiteY6" fmla="*/ 805095 h 1164664"/>
                <a:gd name="connsiteX7" fmla="*/ 399528 w 2338397"/>
                <a:gd name="connsiteY7" fmla="*/ 1157520 h 116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8397" h="1164664">
                  <a:moveTo>
                    <a:pt x="399528" y="1157520"/>
                  </a:moveTo>
                  <a:lnTo>
                    <a:pt x="1910034" y="1164664"/>
                  </a:lnTo>
                  <a:cubicBezTo>
                    <a:pt x="2016661" y="1128946"/>
                    <a:pt x="2266163" y="1043220"/>
                    <a:pt x="2327547" y="705083"/>
                  </a:cubicBezTo>
                  <a:cubicBezTo>
                    <a:pt x="2336542" y="575703"/>
                    <a:pt x="2390783" y="351070"/>
                    <a:pt x="2133078" y="95483"/>
                  </a:cubicBezTo>
                  <a:cubicBezTo>
                    <a:pt x="2004226" y="-24109"/>
                    <a:pt x="1708686" y="-69882"/>
                    <a:pt x="1536972" y="191526"/>
                  </a:cubicBezTo>
                  <a:cubicBezTo>
                    <a:pt x="1252016" y="79078"/>
                    <a:pt x="983728" y="114267"/>
                    <a:pt x="796403" y="354245"/>
                  </a:cubicBezTo>
                  <a:cubicBezTo>
                    <a:pt x="439215" y="199728"/>
                    <a:pt x="53453" y="485743"/>
                    <a:pt x="110603" y="805095"/>
                  </a:cubicBezTo>
                  <a:cubicBezTo>
                    <a:pt x="-116939" y="979720"/>
                    <a:pt x="19851" y="1149582"/>
                    <a:pt x="399528" y="115752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762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820C7B1-F37A-7669-9B08-E4CD27A88796}"/>
                </a:ext>
              </a:extLst>
            </p:cNvPr>
            <p:cNvSpPr/>
            <p:nvPr/>
          </p:nvSpPr>
          <p:spPr>
            <a:xfrm>
              <a:off x="3671205" y="4908543"/>
              <a:ext cx="4060486" cy="1197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HĐ NHÓM</a:t>
              </a:r>
            </a:p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en-US" sz="24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Thời</a:t>
              </a:r>
              <a:r>
                <a:rPr lang="en-US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gian</a:t>
              </a:r>
              <a:r>
                <a:rPr lang="en-US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: 5 </a:t>
              </a:r>
              <a:r>
                <a:rPr lang="en-US" sz="2400" b="1" dirty="0" err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phút</a:t>
              </a:r>
              <a:endPara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117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white grid with colorful squares and black text&#10;&#10;Description automatically generated">
            <a:extLst>
              <a:ext uri="{FF2B5EF4-FFF2-40B4-BE49-F238E27FC236}">
                <a16:creationId xmlns:a16="http://schemas.microsoft.com/office/drawing/2014/main" id="{2786BA05-B2AF-1AF1-7700-FC0CB3203E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354" y="99886"/>
            <a:ext cx="11836849" cy="6658227"/>
          </a:xfrm>
        </p:spPr>
      </p:pic>
    </p:spTree>
    <p:extLst>
      <p:ext uri="{BB962C8B-B14F-4D97-AF65-F5344CB8AC3E}">
        <p14:creationId xmlns:p14="http://schemas.microsoft.com/office/powerpoint/2010/main" val="149724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37387B4-0301-444F-A363-83F2CF3D3E27}"/>
              </a:ext>
            </a:extLst>
          </p:cNvPr>
          <p:cNvGrpSpPr/>
          <p:nvPr/>
        </p:nvGrpSpPr>
        <p:grpSpPr>
          <a:xfrm>
            <a:off x="104945" y="107541"/>
            <a:ext cx="1798129" cy="584775"/>
            <a:chOff x="5553075" y="3899773"/>
            <a:chExt cx="1798129" cy="5847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5BA7B6-2A37-4674-B16B-D36477765F5A}"/>
                </a:ext>
              </a:extLst>
            </p:cNvPr>
            <p:cNvGrpSpPr/>
            <p:nvPr/>
          </p:nvGrpSpPr>
          <p:grpSpPr>
            <a:xfrm>
              <a:off x="5553075" y="3919540"/>
              <a:ext cx="1762127" cy="533398"/>
              <a:chOff x="5553075" y="3919540"/>
              <a:chExt cx="1762127" cy="533398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96C5271-6948-48EB-BBCB-F04F66CC0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3075" y="4443412"/>
                <a:ext cx="1566864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94CD09D9-84B4-47D1-A148-69A34D974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00887" y="3919540"/>
                <a:ext cx="190500" cy="533398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CF28D8D-7633-45B0-BED5-3DC27C5D6BD8}"/>
                  </a:ext>
                </a:extLst>
              </p:cNvPr>
              <p:cNvCxnSpPr/>
              <p:nvPr/>
            </p:nvCxnSpPr>
            <p:spPr>
              <a:xfrm flipH="1">
                <a:off x="5829303" y="3919541"/>
                <a:ext cx="1485899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95F040-2C97-42A5-829B-DE87A4FF43BF}"/>
                </a:ext>
              </a:extLst>
            </p:cNvPr>
            <p:cNvSpPr txBox="1"/>
            <p:nvPr/>
          </p:nvSpPr>
          <p:spPr>
            <a:xfrm>
              <a:off x="5627179" y="3899773"/>
              <a:ext cx="1724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Ví dụ 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258299" y="0"/>
            <a:ext cx="4044043" cy="6834206"/>
            <a:chOff x="8258299" y="0"/>
            <a:chExt cx="4044043" cy="683420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58299" y="0"/>
              <a:ext cx="4044043" cy="6834206"/>
            </a:xfrm>
            <a:prstGeom prst="rect">
              <a:avLst/>
            </a:prstGeom>
          </p:spPr>
        </p:pic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10444895" y="0"/>
            <a:ext cx="1436862" cy="56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672840" imgH="215640" progId="Equation.DSMT4">
                    <p:embed/>
                  </p:oleObj>
                </mc:Choice>
                <mc:Fallback>
                  <p:oleObj name="Equation" r:id="rId5" imgW="672840" imgH="21564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444895" y="0"/>
                          <a:ext cx="1436862" cy="561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104945" y="712084"/>
            <a:ext cx="7968908" cy="4031873"/>
            <a:chOff x="0" y="858255"/>
            <a:chExt cx="7968908" cy="4031873"/>
          </a:xfrm>
        </p:grpSpPr>
        <p:sp>
          <p:nvSpPr>
            <p:cNvPr id="2" name="Rectangle 1"/>
            <p:cNvSpPr/>
            <p:nvPr/>
          </p:nvSpPr>
          <p:spPr>
            <a:xfrm>
              <a:off x="0" y="858255"/>
              <a:ext cx="7968908" cy="403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1990,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Pisa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trùng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nhằm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trùng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tòa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còn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nl-NL" sz="3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thả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rơi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xuống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AH = 45m.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trí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tháp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bao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nhiêu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 (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hàng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trăm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nl-NL" sz="32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nl-NL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mét)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/>
          </p:nvGraphicFramePr>
          <p:xfrm>
            <a:off x="6918271" y="1817244"/>
            <a:ext cx="578782" cy="5386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177480" imgH="164880" progId="Equation.DSMT4">
                    <p:embed/>
                  </p:oleObj>
                </mc:Choice>
                <mc:Fallback>
                  <p:oleObj name="Equation" r:id="rId7" imgW="177480" imgH="164880" progId="Equation.DSMT4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918271" y="1817244"/>
                          <a:ext cx="578782" cy="53860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1" name="5 Minute Timer - Different Music">
            <a:hlinkClick r:id="" action="ppaction://media"/>
            <a:extLst>
              <a:ext uri="{FF2B5EF4-FFF2-40B4-BE49-F238E27FC236}">
                <a16:creationId xmlns:a16="http://schemas.microsoft.com/office/drawing/2014/main" id="{974ACBB9-4A04-5345-C43A-CC61EB3B06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33702" y="4427621"/>
            <a:ext cx="3786720" cy="210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8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37387B4-0301-444F-A363-83F2CF3D3E27}"/>
              </a:ext>
            </a:extLst>
          </p:cNvPr>
          <p:cNvGrpSpPr/>
          <p:nvPr/>
        </p:nvGrpSpPr>
        <p:grpSpPr>
          <a:xfrm>
            <a:off x="104945" y="107541"/>
            <a:ext cx="1798129" cy="584775"/>
            <a:chOff x="5553075" y="3899773"/>
            <a:chExt cx="1798129" cy="5847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5BA7B6-2A37-4674-B16B-D36477765F5A}"/>
                </a:ext>
              </a:extLst>
            </p:cNvPr>
            <p:cNvGrpSpPr/>
            <p:nvPr/>
          </p:nvGrpSpPr>
          <p:grpSpPr>
            <a:xfrm>
              <a:off x="5553075" y="3919540"/>
              <a:ext cx="1762127" cy="533398"/>
              <a:chOff x="5553075" y="3919540"/>
              <a:chExt cx="1762127" cy="533398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96C5271-6948-48EB-BBCB-F04F66CC0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3075" y="4443412"/>
                <a:ext cx="1566864" cy="0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94CD09D9-84B4-47D1-A148-69A34D974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00887" y="3919540"/>
                <a:ext cx="190500" cy="533398"/>
              </a:xfrm>
              <a:prstGeom prst="line">
                <a:avLst/>
              </a:prstGeom>
              <a:ln w="571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CF28D8D-7633-45B0-BED5-3DC27C5D6BD8}"/>
                  </a:ext>
                </a:extLst>
              </p:cNvPr>
              <p:cNvCxnSpPr/>
              <p:nvPr/>
            </p:nvCxnSpPr>
            <p:spPr>
              <a:xfrm flipH="1">
                <a:off x="5829303" y="3919541"/>
                <a:ext cx="1485899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95F040-2C97-42A5-829B-DE87A4FF43BF}"/>
                </a:ext>
              </a:extLst>
            </p:cNvPr>
            <p:cNvSpPr txBox="1"/>
            <p:nvPr/>
          </p:nvSpPr>
          <p:spPr>
            <a:xfrm>
              <a:off x="5627179" y="3899773"/>
              <a:ext cx="1724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 err="1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3200" b="1" i="1" dirty="0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i="1" dirty="0" err="1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3200" b="1" i="1" dirty="0">
                  <a:solidFill>
                    <a:srgbClr val="254C9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43305" y="0"/>
            <a:ext cx="3859037" cy="6834206"/>
            <a:chOff x="8258299" y="0"/>
            <a:chExt cx="4044043" cy="683420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8299" y="0"/>
              <a:ext cx="4044043" cy="6834206"/>
            </a:xfrm>
            <a:prstGeom prst="rect">
              <a:avLst/>
            </a:prstGeom>
          </p:spPr>
        </p:pic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68918627"/>
                </p:ext>
              </p:extLst>
            </p:nvPr>
          </p:nvGraphicFramePr>
          <p:xfrm>
            <a:off x="10444895" y="0"/>
            <a:ext cx="1436862" cy="561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672840" imgH="215640" progId="Equation.DSMT4">
                    <p:embed/>
                  </p:oleObj>
                </mc:Choice>
                <mc:Fallback>
                  <p:oleObj name="Equation" r:id="rId3" imgW="67284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444895" y="0"/>
                          <a:ext cx="1436862" cy="561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-877570" y="3157773"/>
            <a:ext cx="8156661" cy="1387559"/>
            <a:chOff x="5078185" y="2737571"/>
            <a:chExt cx="8156661" cy="1387559"/>
          </a:xfrm>
        </p:grpSpPr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5078185" y="3197486"/>
              <a:ext cx="455567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466725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vi-V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61211078"/>
                </p:ext>
              </p:extLst>
            </p:nvPr>
          </p:nvGraphicFramePr>
          <p:xfrm>
            <a:off x="7001073" y="2753900"/>
            <a:ext cx="1328737" cy="509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457200" imgH="164880" progId="Equation.DSMT4">
                    <p:embed/>
                  </p:oleObj>
                </mc:Choice>
                <mc:Fallback>
                  <p:oleObj name="Equation" r:id="rId5" imgW="457200" imgH="164880" progId="Equation.DSMT4">
                    <p:embed/>
                    <p:pic>
                      <p:nvPicPr>
                        <p:cNvPr id="3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01073" y="2753900"/>
                          <a:ext cx="1328737" cy="50958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4328265"/>
                </p:ext>
              </p:extLst>
            </p:nvPr>
          </p:nvGraphicFramePr>
          <p:xfrm>
            <a:off x="6395896" y="3388530"/>
            <a:ext cx="6838950" cy="736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412720" imgH="253800" progId="Equation.DSMT4">
                    <p:embed/>
                  </p:oleObj>
                </mc:Choice>
                <mc:Fallback>
                  <p:oleObj name="Equation" r:id="rId7" imgW="2412720" imgH="253800" progId="Equation.DSMT4">
                    <p:embed/>
                    <p:pic>
                      <p:nvPicPr>
                        <p:cNvPr id="14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5896" y="3388530"/>
                          <a:ext cx="6838950" cy="7366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6243212" y="2737571"/>
              <a:ext cx="607289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Xét</a:t>
              </a:r>
              <a:r>
                <a:rPr kumimoji="0" lang="en-US" altLang="en-US" sz="32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kumimoji="0" lang="en-US" altLang="en-US" sz="32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r>
                <a:rPr kumimoji="0" lang="en-US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32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tại</a:t>
              </a:r>
              <a:r>
                <a:rPr kumimoji="0" lang="en-US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3200" b="0" i="1" u="none" strike="noStrike" cap="none" normalizeH="0" baseline="0" dirty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kumimoji="0" lang="en-US" altLang="en-US" sz="3200" b="0" i="0" u="none" strike="noStrike" cap="none" normalizeH="0" dirty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3200" b="0" i="0" u="none" strike="noStrike" cap="none" normalizeH="0" dirty="0" err="1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nên</a:t>
              </a:r>
              <a:r>
                <a:rPr kumimoji="0" lang="en-US" altLang="en-US" sz="32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7647" y="1187587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4275" y="4697734"/>
            <a:ext cx="68547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trí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nl-NL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tháp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nl-NL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3,15 m.</a:t>
            </a:r>
            <a:endParaRPr lang="en-US" sz="3200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5F47E99-365B-5341-DC5C-53B5F2EF8F6F}"/>
              </a:ext>
            </a:extLst>
          </p:cNvPr>
          <p:cNvCxnSpPr/>
          <p:nvPr/>
        </p:nvCxnSpPr>
        <p:spPr>
          <a:xfrm>
            <a:off x="8296883" y="-154421"/>
            <a:ext cx="40741" cy="6988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3EC8868-8232-0DD0-D786-EDF77856FC52}"/>
              </a:ext>
            </a:extLst>
          </p:cNvPr>
          <p:cNvCxnSpPr/>
          <p:nvPr/>
        </p:nvCxnSpPr>
        <p:spPr>
          <a:xfrm>
            <a:off x="7172486" y="-295414"/>
            <a:ext cx="40741" cy="6988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6CCCEB3-9342-CBA4-9357-572AD10DADCB}"/>
              </a:ext>
            </a:extLst>
          </p:cNvPr>
          <p:cNvSpPr/>
          <p:nvPr/>
        </p:nvSpPr>
        <p:spPr>
          <a:xfrm>
            <a:off x="7279091" y="437384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2934A5F-C5FA-654D-409B-C114BFB36381}"/>
              </a:ext>
            </a:extLst>
          </p:cNvPr>
          <p:cNvSpPr/>
          <p:nvPr/>
        </p:nvSpPr>
        <p:spPr>
          <a:xfrm>
            <a:off x="7187691" y="1553537"/>
            <a:ext cx="11673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fr-FR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9145634-DD8B-9750-B107-F3B31F73B4B5}"/>
              </a:ext>
            </a:extLst>
          </p:cNvPr>
          <p:cNvSpPr/>
          <p:nvPr/>
        </p:nvSpPr>
        <p:spPr>
          <a:xfrm>
            <a:off x="7244634" y="3152113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A48FC0-8589-2282-2E54-BF479B85E658}"/>
              </a:ext>
            </a:extLst>
          </p:cNvPr>
          <p:cNvSpPr/>
          <p:nvPr/>
        </p:nvSpPr>
        <p:spPr>
          <a:xfrm>
            <a:off x="7262605" y="3964253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47413F5-D65C-EBB8-1A37-F373E3BA13BA}"/>
              </a:ext>
            </a:extLst>
          </p:cNvPr>
          <p:cNvSpPr/>
          <p:nvPr/>
        </p:nvSpPr>
        <p:spPr>
          <a:xfrm>
            <a:off x="7238986" y="5005510"/>
            <a:ext cx="10647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fr-FR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2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pic>
        <p:nvPicPr>
          <p:cNvPr id="5" name="Picture 6" descr="Giám đốc công ty TNHH hai thành viên trở lên có thể đồng thời là giám">
            <a:extLst>
              <a:ext uri="{FF2B5EF4-FFF2-40B4-BE49-F238E27FC236}">
                <a16:creationId xmlns:a16="http://schemas.microsoft.com/office/drawing/2014/main" id="{1DE095D2-69C2-4420-AF94-144A32A96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362" y="3171825"/>
            <a:ext cx="3733800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482" b="82447" l="1596" r="815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564" b="46447"/>
          <a:stretch/>
        </p:blipFill>
        <p:spPr>
          <a:xfrm rot="167614">
            <a:off x="1529206" y="-79085"/>
            <a:ext cx="7716229" cy="423670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42256" y="950038"/>
            <a:ext cx="71355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quãng đường </a:t>
            </a:r>
          </a:p>
          <a:p>
            <a:pPr algn="ctr"/>
            <a:r>
              <a:rPr lang="en-US" altLang="en-US" sz="3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cánh của máy bay </a:t>
            </a:r>
          </a:p>
          <a:p>
            <a:pPr algn="ctr"/>
            <a:r>
              <a:rPr lang="en-US" altLang="en-US" sz="3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bài toán mở đầu?</a:t>
            </a:r>
          </a:p>
        </p:txBody>
      </p:sp>
    </p:spTree>
    <p:extLst>
      <p:ext uri="{BB962C8B-B14F-4D97-AF65-F5344CB8AC3E}">
        <p14:creationId xmlns:p14="http://schemas.microsoft.com/office/powerpoint/2010/main" val="1856140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/>
          <p:nvPr/>
        </p:nvPicPr>
        <p:blipFill rotWithShape="1">
          <a:blip r:embed="rId5"/>
          <a:srcRect l="1" r="1317"/>
          <a:stretch/>
        </p:blipFill>
        <p:spPr>
          <a:xfrm>
            <a:off x="7037613" y="0"/>
            <a:ext cx="4940557" cy="257180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-36755" y="6838"/>
            <a:ext cx="1038370" cy="1009791"/>
            <a:chOff x="552547" y="3826743"/>
            <a:chExt cx="1038370" cy="1009791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2547" y="3826743"/>
              <a:ext cx="1038370" cy="1009791"/>
            </a:xfrm>
            <a:prstGeom prst="rect">
              <a:avLst/>
            </a:prstGeom>
          </p:spPr>
        </p:pic>
        <p:sp>
          <p:nvSpPr>
            <p:cNvPr id="25" name="Oval 24"/>
            <p:cNvSpPr/>
            <p:nvPr/>
          </p:nvSpPr>
          <p:spPr>
            <a:xfrm>
              <a:off x="1134156" y="4348891"/>
              <a:ext cx="349588" cy="378385"/>
            </a:xfrm>
            <a:prstGeom prst="ellipse">
              <a:avLst/>
            </a:prstGeom>
            <a:solidFill>
              <a:srgbClr val="B3D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102804" y="4251759"/>
              <a:ext cx="38824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28" name="!!2" descr="Icon&#10;&#10;Description automatically generated">
            <a:extLst>
              <a:ext uri="{FF2B5EF4-FFF2-40B4-BE49-F238E27FC236}">
                <a16:creationId xmlns:a16="http://schemas.microsoft.com/office/drawing/2014/main" id="{B0DA4564-38E2-4652-9FED-AE341EA73D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154024"/>
            <a:ext cx="1640916" cy="1640916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5078185" y="2661414"/>
            <a:ext cx="7360498" cy="3221467"/>
            <a:chOff x="5078185" y="2661414"/>
            <a:chExt cx="7360498" cy="3221467"/>
          </a:xfrm>
        </p:grpSpPr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5078185" y="3197486"/>
              <a:ext cx="455567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466725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alt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vi-V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7101289"/>
                </p:ext>
              </p:extLst>
            </p:nvPr>
          </p:nvGraphicFramePr>
          <p:xfrm>
            <a:off x="7037613" y="2661414"/>
            <a:ext cx="1254125" cy="5476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431640" imgH="177480" progId="Equation.DSMT4">
                    <p:embed/>
                  </p:oleObj>
                </mc:Choice>
                <mc:Fallback>
                  <p:oleObj name="Equation" r:id="rId8" imgW="431640" imgH="17748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7613" y="2661414"/>
                          <a:ext cx="1254125" cy="54768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5888854"/>
                </p:ext>
              </p:extLst>
            </p:nvPr>
          </p:nvGraphicFramePr>
          <p:xfrm>
            <a:off x="9882016" y="2661414"/>
            <a:ext cx="577120" cy="576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52202" imgH="177569" progId="Equation.DSMT4">
                    <p:embed/>
                  </p:oleObj>
                </mc:Choice>
                <mc:Fallback>
                  <p:oleObj name="Equation" r:id="rId10" imgW="152202" imgH="177569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82016" y="2661414"/>
                          <a:ext cx="577120" cy="57617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181088"/>
                </p:ext>
              </p:extLst>
            </p:nvPr>
          </p:nvGraphicFramePr>
          <p:xfrm>
            <a:off x="7937106" y="3331830"/>
            <a:ext cx="2087512" cy="1141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2" imgW="736280" imgH="393529" progId="Equation.DSMT4">
                    <p:embed/>
                  </p:oleObj>
                </mc:Choice>
                <mc:Fallback>
                  <p:oleObj name="Equation" r:id="rId12" imgW="736280" imgH="393529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37106" y="3331830"/>
                          <a:ext cx="2087512" cy="114113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9267483"/>
                </p:ext>
              </p:extLst>
            </p:nvPr>
          </p:nvGraphicFramePr>
          <p:xfrm>
            <a:off x="5870575" y="4689081"/>
            <a:ext cx="6321425" cy="1193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4" imgW="2336760" imgH="393480" progId="Equation.DSMT4">
                    <p:embed/>
                  </p:oleObj>
                </mc:Choice>
                <mc:Fallback>
                  <p:oleObj name="Equation" r:id="rId14" imgW="2336760" imgH="39348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70575" y="4689081"/>
                          <a:ext cx="6321425" cy="119380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8254074" y="2671449"/>
              <a:ext cx="1777849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vuông tại </a:t>
              </a:r>
              <a:endParaRPr kumimoji="0" lang="en-US" altLang="en-US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>
              <a:off x="10280082" y="2661959"/>
              <a:ext cx="215860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nên </a:t>
              </a:r>
              <a:endParaRPr kumimoji="0" lang="en-US" altLang="en-US" sz="4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8376" y="957908"/>
            <a:ext cx="5486399" cy="2969787"/>
            <a:chOff x="6470839" y="909179"/>
            <a:chExt cx="5486399" cy="2969787"/>
          </a:xfrm>
        </p:grpSpPr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9254514"/>
                </p:ext>
              </p:extLst>
            </p:nvPr>
          </p:nvGraphicFramePr>
          <p:xfrm>
            <a:off x="6987334" y="2804987"/>
            <a:ext cx="737374" cy="518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253670" imgH="177569" progId="Equation.DSMT4">
                    <p:embed/>
                  </p:oleObj>
                </mc:Choice>
                <mc:Fallback>
                  <p:oleObj name="Equation" r:id="rId16" imgW="253670" imgH="177569" progId="Equation.DSMT4">
                    <p:embed/>
                    <p:pic>
                      <p:nvPicPr>
                        <p:cNvPr id="9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87334" y="2804987"/>
                          <a:ext cx="737374" cy="51889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3962921"/>
                </p:ext>
              </p:extLst>
            </p:nvPr>
          </p:nvGraphicFramePr>
          <p:xfrm>
            <a:off x="7130201" y="3296825"/>
            <a:ext cx="2328563" cy="582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8" imgW="799753" imgH="203112" progId="Equation.DSMT4">
                    <p:embed/>
                  </p:oleObj>
                </mc:Choice>
                <mc:Fallback>
                  <p:oleObj name="Equation" r:id="rId18" imgW="799753" imgH="203112" progId="Equation.DSMT4">
                    <p:embed/>
                    <p:pic>
                      <p:nvPicPr>
                        <p:cNvPr id="1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30201" y="3296825"/>
                          <a:ext cx="2328563" cy="58214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6470839" y="909179"/>
              <a:ext cx="5486399" cy="2954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466725"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vi-VN" altLang="en-US" sz="3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Một máy bay cất cánh từ vị trí</a:t>
              </a:r>
              <a:r>
                <a:rPr kumimoji="0" lang="en-US" altLang="en-US" sz="3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             </a:t>
              </a:r>
              <a:r>
                <a:rPr kumimoji="0" lang="en-US" altLang="en-US" sz="3200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altLang="en-US" sz="3000" b="0" i="0" u="none" strike="noStrike" cap="none" normalizeH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 </a:t>
              </a:r>
              <a:r>
                <a:rPr lang="vi-VN" altLang="en-US" sz="3000">
                  <a:solidFill>
                    <a:srgbClr val="000000"/>
                  </a:solidFill>
                  <a:latin typeface="+mj-lt"/>
                </a:rPr>
                <a:t>trên đường băng của sân bay và bay theo đường thẳng </a:t>
              </a:r>
              <a:r>
                <a:rPr lang="en-US" altLang="en-US" sz="32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altLang="en-US" sz="300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en-US" sz="300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rPr>
                <a:t>t</a:t>
              </a:r>
              <a:r>
                <a:rPr lang="vi-VN" altLang="en-US" sz="3000">
                  <a:latin typeface="+mj-lt"/>
                  <a:ea typeface="Times New Roman" panose="02020603050405020304" pitchFamily="18" charset="0"/>
                </a:rPr>
                <a:t>ạo với phương nằm ngang </a:t>
              </a:r>
              <a:r>
                <a:rPr lang="en-US" altLang="en-US" sz="3200" i="1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AC </a:t>
              </a:r>
              <a:r>
                <a:rPr lang="vi-VN" altLang="en-US" sz="3000">
                  <a:latin typeface="+mj-lt"/>
                  <a:ea typeface="Times New Roman" panose="02020603050405020304" pitchFamily="18" charset="0"/>
                </a:rPr>
                <a:t> một góc là </a:t>
              </a:r>
              <a:r>
                <a:rPr lang="en-US" altLang="en-US" sz="3000">
                  <a:latin typeface="+mj-lt"/>
                  <a:ea typeface="Times New Roman" panose="02020603050405020304" pitchFamily="18" charset="0"/>
                </a:rPr>
                <a:t>        </a:t>
              </a:r>
              <a:r>
                <a:rPr lang="vi-VN" altLang="en-US" sz="3000">
                  <a:latin typeface="+mj-lt"/>
                  <a:ea typeface="Times New Roman" panose="02020603050405020304" pitchFamily="18" charset="0"/>
                </a:rPr>
                <a:t>. Sau 5 giây, máy bay ở độ cao </a:t>
              </a:r>
              <a:r>
                <a:rPr lang="en-US" altLang="en-US" sz="3000">
                  <a:latin typeface="+mj-lt"/>
                  <a:ea typeface="Times New Roman" panose="02020603050405020304" pitchFamily="18" charset="0"/>
                </a:rPr>
                <a:t>                            </a:t>
              </a:r>
              <a:r>
                <a:rPr lang="vi-VN" altLang="en-US" sz="3000">
                  <a:latin typeface="+mj-lt"/>
                  <a:ea typeface="Times New Roman" panose="02020603050405020304" pitchFamily="18" charset="0"/>
                </a:rPr>
                <a:t>(hình vẽ)</a:t>
              </a:r>
              <a:r>
                <a:rPr lang="en-US" altLang="en-US" sz="3000">
                  <a:latin typeface="+mj-lt"/>
                  <a:ea typeface="Times New Roman" panose="02020603050405020304" pitchFamily="18" charset="0"/>
                </a:rPr>
                <a:t>.</a:t>
              </a:r>
              <a:endParaRPr lang="en-US" altLang="en-US" sz="3000">
                <a:latin typeface="+mj-lt"/>
              </a:endParaRPr>
            </a:p>
          </p:txBody>
        </p:sp>
      </p:grp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181817" y="3927695"/>
            <a:ext cx="548639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vi-VN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Có thể tính khoảng cách</a:t>
            </a:r>
            <a:r>
              <a:rPr kumimoji="0" lang="en-US" altLang="en-US" sz="3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 </a:t>
            </a:r>
            <a:r>
              <a:rPr lang="vi-VN" altLang="en-US" sz="32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bằng cách nào?</a:t>
            </a:r>
            <a:endParaRPr lang="vi-VN" altLang="en-US" sz="3200" dirty="0">
              <a:latin typeface="+mj-lt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vi-V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118104" y="187742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32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5874546" y="6838"/>
            <a:ext cx="0" cy="66620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89471" y="81496"/>
            <a:ext cx="4192099" cy="595007"/>
          </a:xfrm>
          <a:prstGeom prst="rect">
            <a:avLst/>
          </a:prstGeom>
        </p:spPr>
      </p:pic>
      <p:pic>
        <p:nvPicPr>
          <p:cNvPr id="2" name="Color wheel &amp; 3 Minute Countdown With Music - 3 phút đếm ngược (1)">
            <a:hlinkClick r:id="" action="ppaction://media"/>
            <a:extLst>
              <a:ext uri="{FF2B5EF4-FFF2-40B4-BE49-F238E27FC236}">
                <a16:creationId xmlns:a16="http://schemas.microsoft.com/office/drawing/2014/main" id="{6ED3E087-D916-B2F4-79FB-1CFB354421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679405" y="5660945"/>
            <a:ext cx="2328557" cy="130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32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81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DC2BC1F-C58E-A0FD-5BC2-6F83F205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 NGHIỆM KHÁCH QUAN</a:t>
            </a:r>
          </a:p>
        </p:txBody>
      </p:sp>
      <p:pic>
        <p:nvPicPr>
          <p:cNvPr id="5" name="Picture 4" descr="A sheet of a test&#10;&#10;Description automatically generated">
            <a:extLst>
              <a:ext uri="{FF2B5EF4-FFF2-40B4-BE49-F238E27FC236}">
                <a16:creationId xmlns:a16="http://schemas.microsoft.com/office/drawing/2014/main" id="{A1DF8078-4A43-3152-0081-418ABC9C1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6833" y="290016"/>
            <a:ext cx="4488020" cy="6255082"/>
          </a:xfrm>
          <a:prstGeom prst="rect">
            <a:avLst/>
          </a:prstGeom>
          <a:noFill/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77114B4-06F5-452A-42D7-ADF790F3A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39017"/>
            <a:ext cx="5881052" cy="3811588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GV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EDB9F3-2DA5-665B-B3B9-C0F6B9FBB0F1}"/>
              </a:ext>
            </a:extLst>
          </p:cNvPr>
          <p:cNvSpPr txBox="1"/>
          <p:nvPr/>
        </p:nvSpPr>
        <p:spPr>
          <a:xfrm>
            <a:off x="8297733" y="802032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Đỗ Minh Đức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4C45A4-6FAA-946F-0BC4-157E470E437E}"/>
              </a:ext>
            </a:extLst>
          </p:cNvPr>
          <p:cNvSpPr txBox="1"/>
          <p:nvPr/>
        </p:nvSpPr>
        <p:spPr>
          <a:xfrm>
            <a:off x="9171296" y="963711"/>
            <a:ext cx="566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54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16ECEF-E066-F167-BC6C-540E067AA1F2}"/>
              </a:ext>
            </a:extLst>
          </p:cNvPr>
          <p:cNvSpPr txBox="1"/>
          <p:nvPr/>
        </p:nvSpPr>
        <p:spPr>
          <a:xfrm>
            <a:off x="9275413" y="1068343"/>
            <a:ext cx="566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54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70651E-EEAC-34C2-BFE1-34F491E55E2A}"/>
              </a:ext>
            </a:extLst>
          </p:cNvPr>
          <p:cNvSpPr txBox="1"/>
          <p:nvPr/>
        </p:nvSpPr>
        <p:spPr>
          <a:xfrm>
            <a:off x="9067179" y="1178381"/>
            <a:ext cx="566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54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F2A0DA-709F-D9C1-85FC-3162D4755AD0}"/>
              </a:ext>
            </a:extLst>
          </p:cNvPr>
          <p:cNvSpPr txBox="1"/>
          <p:nvPr/>
        </p:nvSpPr>
        <p:spPr>
          <a:xfrm>
            <a:off x="9063767" y="1302265"/>
            <a:ext cx="566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540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DD51E7-2CF1-8F59-E556-94EE046A71A4}"/>
              </a:ext>
            </a:extLst>
          </p:cNvPr>
          <p:cNvSpPr txBox="1"/>
          <p:nvPr/>
        </p:nvSpPr>
        <p:spPr>
          <a:xfrm>
            <a:off x="9275413" y="1404257"/>
            <a:ext cx="566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5400" dirty="0">
                <a:solidFill>
                  <a:schemeClr val="accent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9694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0919598A-5D51-8F16-5AFC-4B839EC9C8FE}"/>
              </a:ext>
            </a:extLst>
          </p:cNvPr>
          <p:cNvSpPr/>
          <p:nvPr/>
        </p:nvSpPr>
        <p:spPr>
          <a:xfrm>
            <a:off x="1155572" y="263000"/>
            <a:ext cx="10308717" cy="1737360"/>
          </a:xfrm>
          <a:prstGeom prst="horizontalScroll">
            <a:avLst/>
          </a:prstGeom>
          <a:solidFill>
            <a:srgbClr val="C00000">
              <a:alpha val="92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Câu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hỏi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số</a:t>
            </a:r>
            <a:r>
              <a:rPr lang="en-US" sz="3600" dirty="0">
                <a:solidFill>
                  <a:schemeClr val="bg1"/>
                </a:solidFill>
              </a:rPr>
              <a:t> 1. 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7" name="Đáp án A">
            <a:extLst>
              <a:ext uri="{FF2B5EF4-FFF2-40B4-BE49-F238E27FC236}">
                <a16:creationId xmlns:a16="http://schemas.microsoft.com/office/drawing/2014/main" id="{187B7DF2-8C34-AAE3-5EFD-A7CF85443878}"/>
              </a:ext>
            </a:extLst>
          </p:cNvPr>
          <p:cNvSpPr/>
          <p:nvPr/>
        </p:nvSpPr>
        <p:spPr>
          <a:xfrm>
            <a:off x="1388178" y="2456574"/>
            <a:ext cx="2253237" cy="119817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A.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28" name="Đáp án B">
            <a:extLst>
              <a:ext uri="{FF2B5EF4-FFF2-40B4-BE49-F238E27FC236}">
                <a16:creationId xmlns:a16="http://schemas.microsoft.com/office/drawing/2014/main" id="{318B7FFC-366C-7012-331F-5104D06E5D63}"/>
              </a:ext>
            </a:extLst>
          </p:cNvPr>
          <p:cNvSpPr/>
          <p:nvPr/>
        </p:nvSpPr>
        <p:spPr>
          <a:xfrm>
            <a:off x="4969381" y="4345568"/>
            <a:ext cx="2253237" cy="1360462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D.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cos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29" name="Đáp Án D">
            <a:extLst>
              <a:ext uri="{FF2B5EF4-FFF2-40B4-BE49-F238E27FC236}">
                <a16:creationId xmlns:a16="http://schemas.microsoft.com/office/drawing/2014/main" id="{2DB02680-7D4F-CB66-B675-71EB9F8BD9D8}"/>
              </a:ext>
            </a:extLst>
          </p:cNvPr>
          <p:cNvSpPr/>
          <p:nvPr/>
        </p:nvSpPr>
        <p:spPr>
          <a:xfrm>
            <a:off x="1388178" y="4272668"/>
            <a:ext cx="2253237" cy="1300546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B.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sin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30" name="Đáp Án C">
            <a:extLst>
              <a:ext uri="{FF2B5EF4-FFF2-40B4-BE49-F238E27FC236}">
                <a16:creationId xmlns:a16="http://schemas.microsoft.com/office/drawing/2014/main" id="{D8151751-6146-8157-8134-BA28F1DD06AD}"/>
              </a:ext>
            </a:extLst>
          </p:cNvPr>
          <p:cNvSpPr/>
          <p:nvPr/>
        </p:nvSpPr>
        <p:spPr>
          <a:xfrm>
            <a:off x="4969381" y="2441625"/>
            <a:ext cx="2253237" cy="121312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C.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cot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DE6E663-819A-DD7B-5490-8214480B6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871" y="4665248"/>
            <a:ext cx="1766795" cy="1929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A4A14-211E-C53F-D0BE-0CEAAB98CB56}"/>
              </a:ext>
            </a:extLst>
          </p:cNvPr>
          <p:cNvGrpSpPr/>
          <p:nvPr/>
        </p:nvGrpSpPr>
        <p:grpSpPr>
          <a:xfrm>
            <a:off x="8239339" y="5238448"/>
            <a:ext cx="92969" cy="755732"/>
            <a:chOff x="6832384" y="4936766"/>
            <a:chExt cx="45719" cy="371642"/>
          </a:xfrm>
        </p:grpSpPr>
        <p:sp>
          <p:nvSpPr>
            <p:cNvPr id="33" name="Arrow: Left 32">
              <a:extLst>
                <a:ext uri="{FF2B5EF4-FFF2-40B4-BE49-F238E27FC236}">
                  <a16:creationId xmlns:a16="http://schemas.microsoft.com/office/drawing/2014/main" id="{E5EDCE97-673B-6EAB-E399-EFF2090962AA}"/>
                </a:ext>
              </a:extLst>
            </p:cNvPr>
            <p:cNvSpPr/>
            <p:nvPr/>
          </p:nvSpPr>
          <p:spPr>
            <a:xfrm rot="5400000" flipV="1">
              <a:off x="6754966" y="5014184"/>
              <a:ext cx="200556" cy="45719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Left 33">
              <a:extLst>
                <a:ext uri="{FF2B5EF4-FFF2-40B4-BE49-F238E27FC236}">
                  <a16:creationId xmlns:a16="http://schemas.microsoft.com/office/drawing/2014/main" id="{B5059826-D00D-D0BC-E30C-ABFDFF2710CC}"/>
                </a:ext>
              </a:extLst>
            </p:cNvPr>
            <p:cNvSpPr/>
            <p:nvPr/>
          </p:nvSpPr>
          <p:spPr>
            <a:xfrm rot="16200000" flipV="1">
              <a:off x="6754966" y="5185270"/>
              <a:ext cx="200556" cy="45719"/>
            </a:xfrm>
            <a:prstGeom prst="leftArrow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B948F27-0865-54A8-5EB1-859C7379CEBF}"/>
              </a:ext>
            </a:extLst>
          </p:cNvPr>
          <p:cNvSpPr/>
          <p:nvPr/>
        </p:nvSpPr>
        <p:spPr>
          <a:xfrm>
            <a:off x="7646893" y="5497308"/>
            <a:ext cx="1220749" cy="265631"/>
          </a:xfrm>
          <a:prstGeom prst="roundRect">
            <a:avLst/>
          </a:prstGeom>
          <a:solidFill>
            <a:schemeClr val="accent5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15s bắt đầu</a:t>
            </a:r>
          </a:p>
        </p:txBody>
      </p:sp>
    </p:spTree>
    <p:extLst>
      <p:ext uri="{BB962C8B-B14F-4D97-AF65-F5344CB8AC3E}">
        <p14:creationId xmlns:p14="http://schemas.microsoft.com/office/powerpoint/2010/main" val="301190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 trl 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5" grpId="0" animBg="1"/>
      <p:bldP spid="3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0919598A-5D51-8F16-5AFC-4B839EC9C8FE}"/>
              </a:ext>
            </a:extLst>
          </p:cNvPr>
          <p:cNvSpPr/>
          <p:nvPr/>
        </p:nvSpPr>
        <p:spPr>
          <a:xfrm>
            <a:off x="662940" y="819953"/>
            <a:ext cx="10704006" cy="1737360"/>
          </a:xfrm>
          <a:prstGeom prst="horizontalScroll">
            <a:avLst/>
          </a:prstGeom>
          <a:solidFill>
            <a:srgbClr val="C00000">
              <a:alpha val="92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bg1"/>
                </a:solidFill>
              </a:rPr>
              <a:t>Câu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hỏi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số</a:t>
            </a:r>
            <a:r>
              <a:rPr lang="en-US" sz="4000" dirty="0">
                <a:solidFill>
                  <a:schemeClr val="bg1"/>
                </a:solidFill>
              </a:rPr>
              <a:t> 2. 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7" name="Đáp án A">
            <a:extLst>
              <a:ext uri="{FF2B5EF4-FFF2-40B4-BE49-F238E27FC236}">
                <a16:creationId xmlns:a16="http://schemas.microsoft.com/office/drawing/2014/main" id="{187B7DF2-8C34-AAE3-5EFD-A7CF85443878}"/>
              </a:ext>
            </a:extLst>
          </p:cNvPr>
          <p:cNvSpPr/>
          <p:nvPr/>
        </p:nvSpPr>
        <p:spPr>
          <a:xfrm>
            <a:off x="946219" y="4406299"/>
            <a:ext cx="2570017" cy="1356640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B.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28" name="Đáp án B">
            <a:extLst>
              <a:ext uri="{FF2B5EF4-FFF2-40B4-BE49-F238E27FC236}">
                <a16:creationId xmlns:a16="http://schemas.microsoft.com/office/drawing/2014/main" id="{318B7FFC-366C-7012-331F-5104D06E5D63}"/>
              </a:ext>
            </a:extLst>
          </p:cNvPr>
          <p:cNvSpPr/>
          <p:nvPr/>
        </p:nvSpPr>
        <p:spPr>
          <a:xfrm>
            <a:off x="4723570" y="4433624"/>
            <a:ext cx="2707414" cy="1356640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D.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29" name="Đáp Án D">
            <a:extLst>
              <a:ext uri="{FF2B5EF4-FFF2-40B4-BE49-F238E27FC236}">
                <a16:creationId xmlns:a16="http://schemas.microsoft.com/office/drawing/2014/main" id="{2DB02680-7D4F-CB66-B675-71EB9F8BD9D8}"/>
              </a:ext>
            </a:extLst>
          </p:cNvPr>
          <p:cNvSpPr/>
          <p:nvPr/>
        </p:nvSpPr>
        <p:spPr>
          <a:xfrm>
            <a:off x="942408" y="2773502"/>
            <a:ext cx="2570018" cy="1213537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A.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30" name="Đáp Án C">
            <a:extLst>
              <a:ext uri="{FF2B5EF4-FFF2-40B4-BE49-F238E27FC236}">
                <a16:creationId xmlns:a16="http://schemas.microsoft.com/office/drawing/2014/main" id="{D8151751-6146-8157-8134-BA28F1DD06AD}"/>
              </a:ext>
            </a:extLst>
          </p:cNvPr>
          <p:cNvSpPr/>
          <p:nvPr/>
        </p:nvSpPr>
        <p:spPr>
          <a:xfrm>
            <a:off x="4742293" y="2773502"/>
            <a:ext cx="2707414" cy="1213537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C.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kia</a:t>
            </a:r>
            <a:endParaRPr lang="en-US" sz="2400" dirty="0">
              <a:solidFill>
                <a:schemeClr val="tx1"/>
              </a:solidFill>
              <a:latin typeface="#9Slide05 Fourth Medium" panose="00000600000000000000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DE6E663-819A-DD7B-5490-8214480B6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871" y="4665248"/>
            <a:ext cx="1766795" cy="1929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A4A14-211E-C53F-D0BE-0CEAAB98CB56}"/>
              </a:ext>
            </a:extLst>
          </p:cNvPr>
          <p:cNvGrpSpPr/>
          <p:nvPr/>
        </p:nvGrpSpPr>
        <p:grpSpPr>
          <a:xfrm>
            <a:off x="8239339" y="5238448"/>
            <a:ext cx="92969" cy="755732"/>
            <a:chOff x="6832384" y="4936766"/>
            <a:chExt cx="45719" cy="371642"/>
          </a:xfrm>
        </p:grpSpPr>
        <p:sp>
          <p:nvSpPr>
            <p:cNvPr id="33" name="Arrow: Left 32">
              <a:extLst>
                <a:ext uri="{FF2B5EF4-FFF2-40B4-BE49-F238E27FC236}">
                  <a16:creationId xmlns:a16="http://schemas.microsoft.com/office/drawing/2014/main" id="{E5EDCE97-673B-6EAB-E399-EFF2090962AA}"/>
                </a:ext>
              </a:extLst>
            </p:cNvPr>
            <p:cNvSpPr/>
            <p:nvPr/>
          </p:nvSpPr>
          <p:spPr>
            <a:xfrm rot="5400000" flipV="1">
              <a:off x="6754966" y="5014184"/>
              <a:ext cx="200556" cy="45719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Left 33">
              <a:extLst>
                <a:ext uri="{FF2B5EF4-FFF2-40B4-BE49-F238E27FC236}">
                  <a16:creationId xmlns:a16="http://schemas.microsoft.com/office/drawing/2014/main" id="{B5059826-D00D-D0BC-E30C-ABFDFF2710CC}"/>
                </a:ext>
              </a:extLst>
            </p:cNvPr>
            <p:cNvSpPr/>
            <p:nvPr/>
          </p:nvSpPr>
          <p:spPr>
            <a:xfrm rot="16200000" flipV="1">
              <a:off x="6754966" y="5185270"/>
              <a:ext cx="200556" cy="45719"/>
            </a:xfrm>
            <a:prstGeom prst="leftArrow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B948F27-0865-54A8-5EB1-859C7379CEBF}"/>
              </a:ext>
            </a:extLst>
          </p:cNvPr>
          <p:cNvSpPr/>
          <p:nvPr/>
        </p:nvSpPr>
        <p:spPr>
          <a:xfrm>
            <a:off x="7646893" y="5497308"/>
            <a:ext cx="1220749" cy="265631"/>
          </a:xfrm>
          <a:prstGeom prst="roundRect">
            <a:avLst/>
          </a:prstGeom>
          <a:solidFill>
            <a:schemeClr val="accent5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15s bắt đầu</a:t>
            </a:r>
          </a:p>
        </p:txBody>
      </p:sp>
    </p:spTree>
    <p:extLst>
      <p:ext uri="{BB962C8B-B14F-4D97-AF65-F5344CB8AC3E}">
        <p14:creationId xmlns:p14="http://schemas.microsoft.com/office/powerpoint/2010/main" val="42685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 trl 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5" grpId="0" animBg="1"/>
      <p:bldP spid="3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1">
            <a:extLst>
              <a:ext uri="{FF2B5EF4-FFF2-40B4-BE49-F238E27FC236}">
                <a16:creationId xmlns:a16="http://schemas.microsoft.com/office/drawing/2014/main" id="{C5C21B12-C2A5-4FC7-B8BD-B81B3B65434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6093" y="88292"/>
            <a:ext cx="5206267" cy="71861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6470839" y="909179"/>
            <a:ext cx="5486399" cy="2969787"/>
            <a:chOff x="6470839" y="909179"/>
            <a:chExt cx="5486399" cy="2969787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3696828"/>
                </p:ext>
              </p:extLst>
            </p:nvPr>
          </p:nvGraphicFramePr>
          <p:xfrm>
            <a:off x="6987334" y="2804987"/>
            <a:ext cx="737374" cy="518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53670" imgH="177569" progId="Equation.DSMT4">
                    <p:embed/>
                  </p:oleObj>
                </mc:Choice>
                <mc:Fallback>
                  <p:oleObj name="Equation" r:id="rId6" imgW="253670" imgH="177569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87334" y="2804987"/>
                          <a:ext cx="737374" cy="518893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982995"/>
                </p:ext>
              </p:extLst>
            </p:nvPr>
          </p:nvGraphicFramePr>
          <p:xfrm>
            <a:off x="7130201" y="3296825"/>
            <a:ext cx="2328563" cy="582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799753" imgH="203112" progId="Equation.DSMT4">
                    <p:embed/>
                  </p:oleObj>
                </mc:Choice>
                <mc:Fallback>
                  <p:oleObj name="Equation" r:id="rId8" imgW="799753" imgH="203112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30201" y="3296825"/>
                          <a:ext cx="2328563" cy="582141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6470839" y="909179"/>
              <a:ext cx="5486399" cy="2954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466725"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0" lang="vi-VN" altLang="en-US" sz="3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Một máy bay cất cánh từ vị trí</a:t>
              </a:r>
              <a:r>
                <a:rPr kumimoji="0" lang="en-US" altLang="en-US" sz="3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             </a:t>
              </a:r>
              <a:r>
                <a:rPr kumimoji="0" lang="en-US" altLang="en-US" sz="3200" i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altLang="en-US" sz="3000" b="0" i="0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rPr>
                <a:t> </a:t>
              </a:r>
              <a:r>
                <a:rPr lang="vi-VN" altLang="en-US" sz="3000" dirty="0">
                  <a:solidFill>
                    <a:srgbClr val="000000"/>
                  </a:solidFill>
                  <a:latin typeface="+mj-lt"/>
                </a:rPr>
                <a:t>trên đường băng của sân bay và bay theo đường thẳng </a:t>
              </a:r>
              <a:r>
                <a:rPr lang="en-US" altLang="en-US" sz="3200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altLang="en-US" sz="3000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n-US" altLang="en-US" sz="300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rPr>
                <a:t>t</a:t>
              </a:r>
              <a:r>
                <a:rPr lang="vi-VN" altLang="en-US" sz="3000" dirty="0">
                  <a:latin typeface="+mj-lt"/>
                  <a:ea typeface="Times New Roman" panose="02020603050405020304" pitchFamily="18" charset="0"/>
                </a:rPr>
                <a:t>ạo với phương nằm ngang </a:t>
              </a:r>
              <a:r>
                <a:rPr lang="en-US" altLang="en-US" sz="3200" i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AC </a:t>
              </a:r>
              <a:r>
                <a:rPr lang="vi-VN" altLang="en-US" sz="3000" dirty="0">
                  <a:latin typeface="+mj-lt"/>
                  <a:ea typeface="Times New Roman" panose="02020603050405020304" pitchFamily="18" charset="0"/>
                </a:rPr>
                <a:t> một góc là </a:t>
              </a:r>
              <a:r>
                <a:rPr lang="en-US" altLang="en-US" sz="3000" dirty="0">
                  <a:latin typeface="+mj-lt"/>
                  <a:ea typeface="Times New Roman" panose="02020603050405020304" pitchFamily="18" charset="0"/>
                </a:rPr>
                <a:t>        </a:t>
              </a:r>
              <a:r>
                <a:rPr lang="vi-VN" altLang="en-US" sz="3000" dirty="0">
                  <a:latin typeface="+mj-lt"/>
                  <a:ea typeface="Times New Roman" panose="02020603050405020304" pitchFamily="18" charset="0"/>
                </a:rPr>
                <a:t>. Sau 5 giây, máy bay ở độ cao </a:t>
              </a:r>
              <a:r>
                <a:rPr lang="en-US" altLang="en-US" sz="3000" dirty="0">
                  <a:latin typeface="+mj-lt"/>
                  <a:ea typeface="Times New Roman" panose="02020603050405020304" pitchFamily="18" charset="0"/>
                </a:rPr>
                <a:t>                            </a:t>
              </a:r>
              <a:r>
                <a:rPr lang="vi-VN" altLang="en-US" sz="3000" dirty="0">
                  <a:latin typeface="+mj-lt"/>
                  <a:ea typeface="Times New Roman" panose="02020603050405020304" pitchFamily="18" charset="0"/>
                </a:rPr>
                <a:t>(hình vẽ)</a:t>
              </a:r>
              <a:r>
                <a:rPr lang="en-US" altLang="en-US" sz="3000" dirty="0">
                  <a:latin typeface="+mj-lt"/>
                  <a:ea typeface="Times New Roman" panose="02020603050405020304" pitchFamily="18" charset="0"/>
                </a:rPr>
                <a:t>.</a:t>
              </a:r>
              <a:endParaRPr lang="en-US" altLang="en-US" sz="3000" dirty="0">
                <a:latin typeface="+mj-lt"/>
              </a:endParaRPr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021238"/>
            <a:ext cx="31840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667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endParaRPr kumimoji="0" lang="vi-VN" alt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425961" y="3907287"/>
            <a:ext cx="548639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vi-VN" altLang="en-US" sz="3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Có thể tính khoảng cách</a:t>
            </a:r>
            <a:r>
              <a:rPr kumimoji="0" lang="en-US" altLang="en-US" sz="3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 </a:t>
            </a:r>
            <a:r>
              <a:rPr lang="vi-VN" altLang="en-US" sz="3000" dirty="0">
                <a:solidFill>
                  <a:srgbClr val="000000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bằng cách nào?</a:t>
            </a:r>
            <a:endParaRPr lang="vi-VN" altLang="en-US" sz="3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3" name="Picture 22"/>
          <p:cNvPicPr/>
          <p:nvPr/>
        </p:nvPicPr>
        <p:blipFill rotWithShape="1">
          <a:blip r:embed="rId10"/>
          <a:srcRect l="1" r="1317"/>
          <a:stretch/>
        </p:blipFill>
        <p:spPr>
          <a:xfrm>
            <a:off x="364463" y="3845607"/>
            <a:ext cx="5612358" cy="28975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50CD6A-2DA6-A6B4-8420-AED146169A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20365" y="806904"/>
            <a:ext cx="5570140" cy="6051096"/>
          </a:xfrm>
          <a:prstGeom prst="rect">
            <a:avLst/>
          </a:prstGeom>
        </p:spPr>
      </p:pic>
      <p:pic>
        <p:nvPicPr>
          <p:cNvPr id="5" name="Ahuhu #omtronnoinho #rum.mp3">
            <a:hlinkClick r:id="" action="ppaction://media"/>
            <a:extLst>
              <a:ext uri="{FF2B5EF4-FFF2-40B4-BE49-F238E27FC236}">
                <a16:creationId xmlns:a16="http://schemas.microsoft.com/office/drawing/2014/main" id="{9BCC3429-ED57-FC3D-C36F-F73D014564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01238" y="6045200"/>
            <a:ext cx="812800" cy="812800"/>
          </a:xfrm>
          <a:prstGeom prst="rect">
            <a:avLst/>
          </a:prstGeom>
        </p:spPr>
      </p:pic>
      <p:pic>
        <p:nvPicPr>
          <p:cNvPr id="7" name="Picture 6" descr="A plane taking off from a runway&#10;&#10;Description automatically generated">
            <a:extLst>
              <a:ext uri="{FF2B5EF4-FFF2-40B4-BE49-F238E27FC236}">
                <a16:creationId xmlns:a16="http://schemas.microsoft.com/office/drawing/2014/main" id="{38C34CF7-DFA5-91B8-D24F-CB30B516C3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8151" y="202916"/>
            <a:ext cx="5731537" cy="3818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59C3BC-6C58-85DF-D3C7-F454A59089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29775" y="4323116"/>
            <a:ext cx="2311881" cy="251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5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9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0919598A-5D51-8F16-5AFC-4B839EC9C8FE}"/>
              </a:ext>
            </a:extLst>
          </p:cNvPr>
          <p:cNvSpPr/>
          <p:nvPr/>
        </p:nvSpPr>
        <p:spPr>
          <a:xfrm>
            <a:off x="3074670" y="819953"/>
            <a:ext cx="8292276" cy="1737360"/>
          </a:xfrm>
          <a:prstGeom prst="horizontalScroll">
            <a:avLst/>
          </a:prstGeom>
          <a:solidFill>
            <a:srgbClr val="C00000">
              <a:alpha val="92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Câu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hỏi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số</a:t>
            </a:r>
            <a:r>
              <a:rPr lang="en-US" sz="3600" dirty="0">
                <a:solidFill>
                  <a:schemeClr val="bg1"/>
                </a:solidFill>
              </a:rPr>
              <a:t> 3.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7" name="Đáp án A">
            <a:extLst>
              <a:ext uri="{FF2B5EF4-FFF2-40B4-BE49-F238E27FC236}">
                <a16:creationId xmlns:a16="http://schemas.microsoft.com/office/drawing/2014/main" id="{187B7DF2-8C34-AAE3-5EFD-A7CF85443878}"/>
              </a:ext>
            </a:extLst>
          </p:cNvPr>
          <p:cNvSpPr/>
          <p:nvPr/>
        </p:nvSpPr>
        <p:spPr>
          <a:xfrm>
            <a:off x="5228658" y="3022561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A. 25,73 cm</a:t>
            </a:r>
          </a:p>
        </p:txBody>
      </p:sp>
      <p:sp>
        <p:nvSpPr>
          <p:cNvPr id="28" name="Đáp án B">
            <a:extLst>
              <a:ext uri="{FF2B5EF4-FFF2-40B4-BE49-F238E27FC236}">
                <a16:creationId xmlns:a16="http://schemas.microsoft.com/office/drawing/2014/main" id="{318B7FFC-366C-7012-331F-5104D06E5D63}"/>
              </a:ext>
            </a:extLst>
          </p:cNvPr>
          <p:cNvSpPr/>
          <p:nvPr/>
        </p:nvSpPr>
        <p:spPr>
          <a:xfrm>
            <a:off x="5228658" y="4130459"/>
            <a:ext cx="2253237" cy="53478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B. 10,88 cm</a:t>
            </a:r>
          </a:p>
        </p:txBody>
      </p:sp>
      <p:sp>
        <p:nvSpPr>
          <p:cNvPr id="29" name="Đáp Án D">
            <a:extLst>
              <a:ext uri="{FF2B5EF4-FFF2-40B4-BE49-F238E27FC236}">
                <a16:creationId xmlns:a16="http://schemas.microsoft.com/office/drawing/2014/main" id="{2DB02680-7D4F-CB66-B675-71EB9F8BD9D8}"/>
              </a:ext>
            </a:extLst>
          </p:cNvPr>
          <p:cNvSpPr/>
          <p:nvPr/>
        </p:nvSpPr>
        <p:spPr>
          <a:xfrm>
            <a:off x="9032640" y="4074970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D. 5,07 cm</a:t>
            </a:r>
          </a:p>
        </p:txBody>
      </p:sp>
      <p:sp>
        <p:nvSpPr>
          <p:cNvPr id="30" name="Đáp Án C">
            <a:extLst>
              <a:ext uri="{FF2B5EF4-FFF2-40B4-BE49-F238E27FC236}">
                <a16:creationId xmlns:a16="http://schemas.microsoft.com/office/drawing/2014/main" id="{D8151751-6146-8157-8134-BA28F1DD06AD}"/>
              </a:ext>
            </a:extLst>
          </p:cNvPr>
          <p:cNvSpPr/>
          <p:nvPr/>
        </p:nvSpPr>
        <p:spPr>
          <a:xfrm>
            <a:off x="9032641" y="2976841"/>
            <a:ext cx="2253237" cy="51234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C. 5,6 cm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DE6E663-819A-DD7B-5490-8214480B6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871" y="4665248"/>
            <a:ext cx="1766795" cy="1929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A4A14-211E-C53F-D0BE-0CEAAB98CB56}"/>
              </a:ext>
            </a:extLst>
          </p:cNvPr>
          <p:cNvGrpSpPr/>
          <p:nvPr/>
        </p:nvGrpSpPr>
        <p:grpSpPr>
          <a:xfrm>
            <a:off x="8239339" y="5238448"/>
            <a:ext cx="92969" cy="755732"/>
            <a:chOff x="6832384" y="4936766"/>
            <a:chExt cx="45719" cy="371642"/>
          </a:xfrm>
        </p:grpSpPr>
        <p:sp>
          <p:nvSpPr>
            <p:cNvPr id="33" name="Arrow: Left 32">
              <a:extLst>
                <a:ext uri="{FF2B5EF4-FFF2-40B4-BE49-F238E27FC236}">
                  <a16:creationId xmlns:a16="http://schemas.microsoft.com/office/drawing/2014/main" id="{E5EDCE97-673B-6EAB-E399-EFF2090962AA}"/>
                </a:ext>
              </a:extLst>
            </p:cNvPr>
            <p:cNvSpPr/>
            <p:nvPr/>
          </p:nvSpPr>
          <p:spPr>
            <a:xfrm rot="5400000" flipV="1">
              <a:off x="6754966" y="5014184"/>
              <a:ext cx="200556" cy="45719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Left 33">
              <a:extLst>
                <a:ext uri="{FF2B5EF4-FFF2-40B4-BE49-F238E27FC236}">
                  <a16:creationId xmlns:a16="http://schemas.microsoft.com/office/drawing/2014/main" id="{B5059826-D00D-D0BC-E30C-ABFDFF2710CC}"/>
                </a:ext>
              </a:extLst>
            </p:cNvPr>
            <p:cNvSpPr/>
            <p:nvPr/>
          </p:nvSpPr>
          <p:spPr>
            <a:xfrm rot="16200000" flipV="1">
              <a:off x="6754966" y="5185270"/>
              <a:ext cx="200556" cy="45719"/>
            </a:xfrm>
            <a:prstGeom prst="leftArrow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B948F27-0865-54A8-5EB1-859C7379CEBF}"/>
              </a:ext>
            </a:extLst>
          </p:cNvPr>
          <p:cNvSpPr/>
          <p:nvPr/>
        </p:nvSpPr>
        <p:spPr>
          <a:xfrm>
            <a:off x="7646893" y="5497308"/>
            <a:ext cx="1220749" cy="265631"/>
          </a:xfrm>
          <a:prstGeom prst="roundRect">
            <a:avLst/>
          </a:prstGeom>
          <a:solidFill>
            <a:schemeClr val="accent5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15s bắt đầu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33F5CC-7FF0-FC15-0D60-743FA7CDAD5F}"/>
              </a:ext>
            </a:extLst>
          </p:cNvPr>
          <p:cNvPicPr/>
          <p:nvPr/>
        </p:nvPicPr>
        <p:blipFill rotWithShape="1">
          <a:blip r:embed="rId6"/>
          <a:srcRect l="4975" t="6116" r="6965" b="5395"/>
          <a:stretch/>
        </p:blipFill>
        <p:spPr bwMode="auto">
          <a:xfrm>
            <a:off x="1062990" y="2714003"/>
            <a:ext cx="2895720" cy="39024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32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 trl 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5" grpId="0" animBg="1"/>
      <p:bldP spid="3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0919598A-5D51-8F16-5AFC-4B839EC9C8FE}"/>
              </a:ext>
            </a:extLst>
          </p:cNvPr>
          <p:cNvSpPr/>
          <p:nvPr/>
        </p:nvSpPr>
        <p:spPr>
          <a:xfrm>
            <a:off x="857250" y="819953"/>
            <a:ext cx="10509696" cy="1737360"/>
          </a:xfrm>
          <a:prstGeom prst="horizontalScroll">
            <a:avLst/>
          </a:prstGeom>
          <a:solidFill>
            <a:srgbClr val="C00000">
              <a:alpha val="92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Câu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hỏi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số</a:t>
            </a:r>
            <a:r>
              <a:rPr lang="en-US" sz="3600" dirty="0">
                <a:solidFill>
                  <a:schemeClr val="bg1"/>
                </a:solidFill>
              </a:rPr>
              <a:t> 4.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7" name="Đáp án A">
            <a:extLst>
              <a:ext uri="{FF2B5EF4-FFF2-40B4-BE49-F238E27FC236}">
                <a16:creationId xmlns:a16="http://schemas.microsoft.com/office/drawing/2014/main" id="{187B7DF2-8C34-AAE3-5EFD-A7CF85443878}"/>
              </a:ext>
            </a:extLst>
          </p:cNvPr>
          <p:cNvSpPr/>
          <p:nvPr/>
        </p:nvSpPr>
        <p:spPr>
          <a:xfrm>
            <a:off x="5228658" y="3022561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A. 6,71 cm</a:t>
            </a:r>
          </a:p>
        </p:txBody>
      </p:sp>
      <p:sp>
        <p:nvSpPr>
          <p:cNvPr id="28" name="Đáp án B">
            <a:extLst>
              <a:ext uri="{FF2B5EF4-FFF2-40B4-BE49-F238E27FC236}">
                <a16:creationId xmlns:a16="http://schemas.microsoft.com/office/drawing/2014/main" id="{318B7FFC-366C-7012-331F-5104D06E5D63}"/>
              </a:ext>
            </a:extLst>
          </p:cNvPr>
          <p:cNvSpPr/>
          <p:nvPr/>
        </p:nvSpPr>
        <p:spPr>
          <a:xfrm>
            <a:off x="9032641" y="4140667"/>
            <a:ext cx="2253237" cy="53478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D. 5,14 cm</a:t>
            </a:r>
          </a:p>
        </p:txBody>
      </p:sp>
      <p:sp>
        <p:nvSpPr>
          <p:cNvPr id="29" name="Đáp Án D">
            <a:extLst>
              <a:ext uri="{FF2B5EF4-FFF2-40B4-BE49-F238E27FC236}">
                <a16:creationId xmlns:a16="http://schemas.microsoft.com/office/drawing/2014/main" id="{2DB02680-7D4F-CB66-B675-71EB9F8BD9D8}"/>
              </a:ext>
            </a:extLst>
          </p:cNvPr>
          <p:cNvSpPr/>
          <p:nvPr/>
        </p:nvSpPr>
        <p:spPr>
          <a:xfrm>
            <a:off x="5228658" y="4080751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B. 9,53 cm</a:t>
            </a:r>
          </a:p>
        </p:txBody>
      </p:sp>
      <p:sp>
        <p:nvSpPr>
          <p:cNvPr id="30" name="Đáp Án C">
            <a:extLst>
              <a:ext uri="{FF2B5EF4-FFF2-40B4-BE49-F238E27FC236}">
                <a16:creationId xmlns:a16="http://schemas.microsoft.com/office/drawing/2014/main" id="{D8151751-6146-8157-8134-BA28F1DD06AD}"/>
              </a:ext>
            </a:extLst>
          </p:cNvPr>
          <p:cNvSpPr/>
          <p:nvPr/>
        </p:nvSpPr>
        <p:spPr>
          <a:xfrm>
            <a:off x="9032641" y="2976841"/>
            <a:ext cx="2253237" cy="51234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C. 6,13 cm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DE6E663-819A-DD7B-5490-8214480B6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871" y="4665248"/>
            <a:ext cx="1766795" cy="1929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A4A14-211E-C53F-D0BE-0CEAAB98CB56}"/>
              </a:ext>
            </a:extLst>
          </p:cNvPr>
          <p:cNvGrpSpPr/>
          <p:nvPr/>
        </p:nvGrpSpPr>
        <p:grpSpPr>
          <a:xfrm>
            <a:off x="8239339" y="5238448"/>
            <a:ext cx="92969" cy="755732"/>
            <a:chOff x="6832384" y="4936766"/>
            <a:chExt cx="45719" cy="371642"/>
          </a:xfrm>
        </p:grpSpPr>
        <p:sp>
          <p:nvSpPr>
            <p:cNvPr id="33" name="Arrow: Left 32">
              <a:extLst>
                <a:ext uri="{FF2B5EF4-FFF2-40B4-BE49-F238E27FC236}">
                  <a16:creationId xmlns:a16="http://schemas.microsoft.com/office/drawing/2014/main" id="{E5EDCE97-673B-6EAB-E399-EFF2090962AA}"/>
                </a:ext>
              </a:extLst>
            </p:cNvPr>
            <p:cNvSpPr/>
            <p:nvPr/>
          </p:nvSpPr>
          <p:spPr>
            <a:xfrm rot="5400000" flipV="1">
              <a:off x="6754966" y="5014184"/>
              <a:ext cx="200556" cy="45719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Left 33">
              <a:extLst>
                <a:ext uri="{FF2B5EF4-FFF2-40B4-BE49-F238E27FC236}">
                  <a16:creationId xmlns:a16="http://schemas.microsoft.com/office/drawing/2014/main" id="{B5059826-D00D-D0BC-E30C-ABFDFF2710CC}"/>
                </a:ext>
              </a:extLst>
            </p:cNvPr>
            <p:cNvSpPr/>
            <p:nvPr/>
          </p:nvSpPr>
          <p:spPr>
            <a:xfrm rot="16200000" flipV="1">
              <a:off x="6754966" y="5185270"/>
              <a:ext cx="200556" cy="45719"/>
            </a:xfrm>
            <a:prstGeom prst="leftArrow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B948F27-0865-54A8-5EB1-859C7379CEBF}"/>
              </a:ext>
            </a:extLst>
          </p:cNvPr>
          <p:cNvSpPr/>
          <p:nvPr/>
        </p:nvSpPr>
        <p:spPr>
          <a:xfrm>
            <a:off x="7646893" y="5497308"/>
            <a:ext cx="1220749" cy="265631"/>
          </a:xfrm>
          <a:prstGeom prst="roundRect">
            <a:avLst/>
          </a:prstGeom>
          <a:solidFill>
            <a:schemeClr val="accent5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15s bắt đầu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CC98A6-58D7-7188-C3D7-ABF8EAEEA38B}"/>
              </a:ext>
            </a:extLst>
          </p:cNvPr>
          <p:cNvPicPr/>
          <p:nvPr/>
        </p:nvPicPr>
        <p:blipFill rotWithShape="1">
          <a:blip r:embed="rId6"/>
          <a:srcRect l="3642" t="9497" r="3642" b="9497"/>
          <a:stretch/>
        </p:blipFill>
        <p:spPr bwMode="auto">
          <a:xfrm>
            <a:off x="617215" y="3359116"/>
            <a:ext cx="3951514" cy="2271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375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 trl 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5" grpId="0" animBg="1"/>
      <p:bldP spid="3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0919598A-5D51-8F16-5AFC-4B839EC9C8FE}"/>
              </a:ext>
            </a:extLst>
          </p:cNvPr>
          <p:cNvSpPr/>
          <p:nvPr/>
        </p:nvSpPr>
        <p:spPr>
          <a:xfrm>
            <a:off x="1005840" y="819953"/>
            <a:ext cx="10361106" cy="1737360"/>
          </a:xfrm>
          <a:prstGeom prst="horizontalScroll">
            <a:avLst/>
          </a:prstGeom>
          <a:solidFill>
            <a:srgbClr val="C00000">
              <a:alpha val="92000"/>
            </a:srgb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bg1"/>
                </a:solidFill>
              </a:rPr>
              <a:t>Câu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hỏi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số</a:t>
            </a:r>
            <a:r>
              <a:rPr lang="en-US" sz="3600" dirty="0">
                <a:solidFill>
                  <a:schemeClr val="bg1"/>
                </a:solidFill>
              </a:rPr>
              <a:t> 5.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7" name="Đáp án A">
            <a:extLst>
              <a:ext uri="{FF2B5EF4-FFF2-40B4-BE49-F238E27FC236}">
                <a16:creationId xmlns:a16="http://schemas.microsoft.com/office/drawing/2014/main" id="{187B7DF2-8C34-AAE3-5EFD-A7CF85443878}"/>
              </a:ext>
            </a:extLst>
          </p:cNvPr>
          <p:cNvSpPr/>
          <p:nvPr/>
        </p:nvSpPr>
        <p:spPr>
          <a:xfrm>
            <a:off x="5228658" y="3022561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A. 25,73 cm</a:t>
            </a:r>
          </a:p>
        </p:txBody>
      </p:sp>
      <p:sp>
        <p:nvSpPr>
          <p:cNvPr id="28" name="Đáp án B">
            <a:extLst>
              <a:ext uri="{FF2B5EF4-FFF2-40B4-BE49-F238E27FC236}">
                <a16:creationId xmlns:a16="http://schemas.microsoft.com/office/drawing/2014/main" id="{318B7FFC-366C-7012-331F-5104D06E5D63}"/>
              </a:ext>
            </a:extLst>
          </p:cNvPr>
          <p:cNvSpPr/>
          <p:nvPr/>
        </p:nvSpPr>
        <p:spPr>
          <a:xfrm>
            <a:off x="9032641" y="4140667"/>
            <a:ext cx="2253237" cy="53478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D. 28,39 cm</a:t>
            </a:r>
          </a:p>
        </p:txBody>
      </p:sp>
      <p:sp>
        <p:nvSpPr>
          <p:cNvPr id="29" name="Đáp Án D">
            <a:extLst>
              <a:ext uri="{FF2B5EF4-FFF2-40B4-BE49-F238E27FC236}">
                <a16:creationId xmlns:a16="http://schemas.microsoft.com/office/drawing/2014/main" id="{2DB02680-7D4F-CB66-B675-71EB9F8BD9D8}"/>
              </a:ext>
            </a:extLst>
          </p:cNvPr>
          <p:cNvSpPr/>
          <p:nvPr/>
        </p:nvSpPr>
        <p:spPr>
          <a:xfrm>
            <a:off x="5228658" y="4080751"/>
            <a:ext cx="2253237" cy="534788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B. 13,24 cm</a:t>
            </a:r>
          </a:p>
        </p:txBody>
      </p:sp>
      <p:sp>
        <p:nvSpPr>
          <p:cNvPr id="30" name="Đáp Án C">
            <a:extLst>
              <a:ext uri="{FF2B5EF4-FFF2-40B4-BE49-F238E27FC236}">
                <a16:creationId xmlns:a16="http://schemas.microsoft.com/office/drawing/2014/main" id="{D8151751-6146-8157-8134-BA28F1DD06AD}"/>
              </a:ext>
            </a:extLst>
          </p:cNvPr>
          <p:cNvSpPr/>
          <p:nvPr/>
        </p:nvSpPr>
        <p:spPr>
          <a:xfrm>
            <a:off x="9032641" y="2976841"/>
            <a:ext cx="2253237" cy="512349"/>
          </a:xfrm>
          <a:prstGeom prst="roundRect">
            <a:avLst>
              <a:gd name="adj" fmla="val 18562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#9Slide05 Fourth Medium" panose="00000600000000000000" pitchFamily="2" charset="0"/>
              </a:rPr>
              <a:t>C. 5,6 cm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DE6E663-819A-DD7B-5490-8214480B6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871" y="4665248"/>
            <a:ext cx="1766795" cy="1929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03AA4A14-211E-C53F-D0BE-0CEAAB98CB56}"/>
              </a:ext>
            </a:extLst>
          </p:cNvPr>
          <p:cNvGrpSpPr/>
          <p:nvPr/>
        </p:nvGrpSpPr>
        <p:grpSpPr>
          <a:xfrm>
            <a:off x="8239339" y="5238448"/>
            <a:ext cx="92969" cy="755732"/>
            <a:chOff x="6832384" y="4936766"/>
            <a:chExt cx="45719" cy="371642"/>
          </a:xfrm>
        </p:grpSpPr>
        <p:sp>
          <p:nvSpPr>
            <p:cNvPr id="33" name="Arrow: Left 32">
              <a:extLst>
                <a:ext uri="{FF2B5EF4-FFF2-40B4-BE49-F238E27FC236}">
                  <a16:creationId xmlns:a16="http://schemas.microsoft.com/office/drawing/2014/main" id="{E5EDCE97-673B-6EAB-E399-EFF2090962AA}"/>
                </a:ext>
              </a:extLst>
            </p:cNvPr>
            <p:cNvSpPr/>
            <p:nvPr/>
          </p:nvSpPr>
          <p:spPr>
            <a:xfrm rot="5400000" flipV="1">
              <a:off x="6754966" y="5014184"/>
              <a:ext cx="200556" cy="45719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Arrow: Left 33">
              <a:extLst>
                <a:ext uri="{FF2B5EF4-FFF2-40B4-BE49-F238E27FC236}">
                  <a16:creationId xmlns:a16="http://schemas.microsoft.com/office/drawing/2014/main" id="{B5059826-D00D-D0BC-E30C-ABFDFF2710CC}"/>
                </a:ext>
              </a:extLst>
            </p:cNvPr>
            <p:cNvSpPr/>
            <p:nvPr/>
          </p:nvSpPr>
          <p:spPr>
            <a:xfrm rot="16200000" flipV="1">
              <a:off x="6754966" y="5185270"/>
              <a:ext cx="200556" cy="45719"/>
            </a:xfrm>
            <a:prstGeom prst="leftArrow">
              <a:avLst/>
            </a:prstGeom>
            <a:solidFill>
              <a:schemeClr val="tx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B948F27-0865-54A8-5EB1-859C7379CEBF}"/>
              </a:ext>
            </a:extLst>
          </p:cNvPr>
          <p:cNvSpPr/>
          <p:nvPr/>
        </p:nvSpPr>
        <p:spPr>
          <a:xfrm>
            <a:off x="7646893" y="5497308"/>
            <a:ext cx="1220749" cy="265631"/>
          </a:xfrm>
          <a:prstGeom prst="roundRect">
            <a:avLst/>
          </a:prstGeom>
          <a:solidFill>
            <a:schemeClr val="accent5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/>
              <a:t>15s bắt đầu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41ED55-4E85-D5AC-ED6C-81391779B9B2}"/>
              </a:ext>
            </a:extLst>
          </p:cNvPr>
          <p:cNvPicPr/>
          <p:nvPr/>
        </p:nvPicPr>
        <p:blipFill rotWithShape="1">
          <a:blip r:embed="rId6"/>
          <a:srcRect l="6438" t="6690" r="5579" b="7042"/>
          <a:stretch/>
        </p:blipFill>
        <p:spPr bwMode="auto">
          <a:xfrm>
            <a:off x="1152908" y="3233015"/>
            <a:ext cx="2689411" cy="29397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762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Âm thanh trl 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D7D31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ỗ tay trl đú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1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5" grpId="0" animBg="1"/>
      <p:bldP spid="3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B5D98C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662386-159B-4FB3-A983-130499DA5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105" y="384879"/>
            <a:ext cx="6770493" cy="10080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04898" y="1825142"/>
            <a:ext cx="10390415" cy="251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" indent="35941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3200" b="1" i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Xem lại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cách ước lượng chiều cao của một vật và khoảng cách giữa hai điểm, chú ý thao tác sử dụng dụng cụ, tính toán. </a:t>
            </a:r>
            <a:endParaRPr lang="en-US" sz="320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635" indent="35941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88900" algn="l"/>
                <a:tab pos="355600" algn="l"/>
              </a:tabLst>
            </a:pP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 Chuẩn bị trước các bài tập trong SGK – tr9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20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635" indent="35941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1028700" algn="l"/>
              </a:tabLst>
            </a:pP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Tiết sau Luyện tập (SGK – tr</a:t>
            </a:r>
            <a:r>
              <a:rPr 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90, </a:t>
            </a:r>
            <a:r>
              <a:rPr lang="vi-VN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91).</a:t>
            </a:r>
            <a:endParaRPr lang="en-US" sz="320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8121" y="2668532"/>
            <a:ext cx="10575758" cy="2387600"/>
          </a:xfrm>
        </p:spPr>
        <p:txBody>
          <a:bodyPr>
            <a:normAutofit fontScale="90000"/>
          </a:bodyPr>
          <a:lstStyle/>
          <a:p>
            <a:r>
              <a:rPr lang="en-US" sz="8000" dirty="0">
                <a:solidFill>
                  <a:schemeClr val="bg1"/>
                </a:solidFill>
                <a:latin typeface="Baloo Bhaijaan" panose="03080902040302020200" pitchFamily="66" charset="-78"/>
                <a:ea typeface="ADLaM Display" panose="02010000000000000000" pitchFamily="2" charset="77"/>
                <a:cs typeface="Baloo Bhaijaan" panose="03080902040302020200" pitchFamily="66" charset="-78"/>
              </a:rPr>
              <a:t>CÁM ƠN QUÝ THẦY CÔ GIÁO VÀ CÁC EM ĐÃ THAM DỰ TIẾT HỌC!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880467" y="64787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990557"/>
            <a:ext cx="11952372" cy="1417123"/>
          </a:xfrm>
        </p:spPr>
        <p:txBody>
          <a:bodyPr>
            <a:noAutofit/>
          </a:bodyPr>
          <a:lstStyle/>
          <a:p>
            <a:b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ỨNG DỤNG CỦA </a:t>
            </a:r>
            <a:b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TỈ SỐ LƯỢNG GIÁC CỦA GÓC NHỌN</a:t>
            </a:r>
            <a:b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en-US" sz="50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Tiết</a:t>
            </a:r>
            <a:r>
              <a:rPr lang="en-US" sz="5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ĐỖ QUANG TUYÊN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-1" y="1394233"/>
            <a:ext cx="1219200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9 – BÀI 3</a:t>
            </a:r>
            <a:endParaRPr lang="en-US" sz="4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8"/>
          <p:cNvSpPr txBox="1">
            <a:spLocks noGrp="1"/>
          </p:cNvSpPr>
          <p:nvPr>
            <p:ph type="sldNum" idx="12"/>
          </p:nvPr>
        </p:nvSpPr>
        <p:spPr>
          <a:xfrm>
            <a:off x="-94967" y="6469050"/>
            <a:ext cx="12192000" cy="524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pPr algn="ctr"/>
              <a:t>4</a:t>
            </a:fld>
            <a:endParaRPr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03" name="Google Shape;203;p28"/>
          <p:cNvGrpSpPr/>
          <p:nvPr/>
        </p:nvGrpSpPr>
        <p:grpSpPr>
          <a:xfrm>
            <a:off x="102434" y="3064893"/>
            <a:ext cx="4394636" cy="1719600"/>
            <a:chOff x="-20339" y="1986800"/>
            <a:chExt cx="3295977" cy="1289700"/>
          </a:xfrm>
        </p:grpSpPr>
        <p:sp>
          <p:nvSpPr>
            <p:cNvPr id="204" name="Google Shape;204;p28"/>
            <p:cNvSpPr txBox="1"/>
            <p:nvPr/>
          </p:nvSpPr>
          <p:spPr>
            <a:xfrm>
              <a:off x="-20339" y="1986800"/>
              <a:ext cx="2467852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>
                <a:buSzPts val="1100"/>
              </a:pPr>
              <a:r>
                <a:rPr lang="en-US" sz="3600" b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Ước lượng </a:t>
              </a:r>
            </a:p>
            <a:p>
              <a:pPr algn="r">
                <a:buSzPts val="1100"/>
              </a:pPr>
              <a:r>
                <a:rPr lang="en-US" sz="3600" b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khoảng cách</a:t>
              </a:r>
              <a:endParaRPr sz="200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Muli Regular"/>
              </a:endParaRPr>
            </a:p>
          </p:txBody>
        </p:sp>
        <p:cxnSp>
          <p:nvCxnSpPr>
            <p:cNvPr id="205" name="Google Shape;205;p28"/>
            <p:cNvCxnSpPr>
              <a:endCxn id="204" idx="3"/>
            </p:cNvCxnSpPr>
            <p:nvPr/>
          </p:nvCxnSpPr>
          <p:spPr>
            <a:xfrm flipH="1" flipV="1">
              <a:off x="2447513" y="2631650"/>
              <a:ext cx="828125" cy="16300"/>
            </a:xfrm>
            <a:prstGeom prst="straightConnector1">
              <a:avLst/>
            </a:prstGeom>
            <a:noFill/>
            <a:ln w="9525" cap="flat" cmpd="sng">
              <a:solidFill>
                <a:srgbClr val="843C0C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206" name="Google Shape;206;p28"/>
          <p:cNvGrpSpPr/>
          <p:nvPr/>
        </p:nvGrpSpPr>
        <p:grpSpPr>
          <a:xfrm>
            <a:off x="6851484" y="1854517"/>
            <a:ext cx="5058313" cy="1719600"/>
            <a:chOff x="5209838" y="1060350"/>
            <a:chExt cx="3793735" cy="1289700"/>
          </a:xfrm>
        </p:grpSpPr>
        <p:sp>
          <p:nvSpPr>
            <p:cNvPr id="207" name="Google Shape;207;p28"/>
            <p:cNvSpPr txBox="1"/>
            <p:nvPr/>
          </p:nvSpPr>
          <p:spPr>
            <a:xfrm>
              <a:off x="6667113" y="1060350"/>
              <a:ext cx="233646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SzPts val="1100"/>
              </a:pPr>
              <a:r>
                <a:rPr lang="en-US" sz="4400" b="1" dirty="0" err="1">
                  <a:solidFill>
                    <a:schemeClr val="accent4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Luyện</a:t>
              </a:r>
              <a:r>
                <a:rPr lang="en-US" sz="4400" b="1" dirty="0">
                  <a:solidFill>
                    <a:schemeClr val="accent4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 </a:t>
              </a:r>
              <a:r>
                <a:rPr lang="en-US" sz="4400" b="1" dirty="0" err="1">
                  <a:solidFill>
                    <a:schemeClr val="accent4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tập</a:t>
              </a:r>
              <a:endParaRPr sz="2800" b="1" dirty="0">
                <a:solidFill>
                  <a:schemeClr val="accent4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Muli Regular"/>
              </a:endParaRPr>
            </a:p>
          </p:txBody>
        </p:sp>
        <p:cxnSp>
          <p:nvCxnSpPr>
            <p:cNvPr id="208" name="Google Shape;208;p28"/>
            <p:cNvCxnSpPr/>
            <p:nvPr/>
          </p:nvCxnSpPr>
          <p:spPr>
            <a:xfrm>
              <a:off x="5209838" y="1705200"/>
              <a:ext cx="1286700" cy="0"/>
            </a:xfrm>
            <a:prstGeom prst="straightConnector1">
              <a:avLst/>
            </a:prstGeom>
            <a:noFill/>
            <a:ln w="9525" cap="flat" cmpd="sng">
              <a:solidFill>
                <a:srgbClr val="FFC000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grpSp>
        <p:nvGrpSpPr>
          <p:cNvPr id="209" name="Google Shape;209;p28"/>
          <p:cNvGrpSpPr/>
          <p:nvPr/>
        </p:nvGrpSpPr>
        <p:grpSpPr>
          <a:xfrm>
            <a:off x="6851481" y="4445317"/>
            <a:ext cx="5058316" cy="1719600"/>
            <a:chOff x="5209838" y="3003450"/>
            <a:chExt cx="2662901" cy="1289700"/>
          </a:xfrm>
        </p:grpSpPr>
        <p:sp>
          <p:nvSpPr>
            <p:cNvPr id="210" name="Google Shape;210;p28"/>
            <p:cNvSpPr txBox="1"/>
            <p:nvPr/>
          </p:nvSpPr>
          <p:spPr>
            <a:xfrm>
              <a:off x="6031343" y="3003450"/>
              <a:ext cx="1841396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SzPts val="1100"/>
              </a:pPr>
              <a:r>
                <a:rPr lang="en-US" sz="3600" b="1">
                  <a:solidFill>
                    <a:schemeClr val="accent2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Ước lượng </a:t>
              </a:r>
            </a:p>
            <a:p>
              <a:pPr>
                <a:buSzPts val="1100"/>
              </a:pPr>
              <a:r>
                <a:rPr lang="en-US" sz="3600" b="1">
                  <a:solidFill>
                    <a:schemeClr val="accent2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  <a:sym typeface="Muli Regular"/>
                </a:rPr>
                <a:t>chiều cao</a:t>
              </a:r>
              <a:endParaRPr sz="2000" b="1">
                <a:solidFill>
                  <a:schemeClr val="accent2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Muli Regular"/>
              </a:endParaRPr>
            </a:p>
          </p:txBody>
        </p:sp>
        <p:cxnSp>
          <p:nvCxnSpPr>
            <p:cNvPr id="211" name="Google Shape;211;p28"/>
            <p:cNvCxnSpPr/>
            <p:nvPr/>
          </p:nvCxnSpPr>
          <p:spPr>
            <a:xfrm>
              <a:off x="5209838" y="3648300"/>
              <a:ext cx="784210" cy="13498"/>
            </a:xfrm>
            <a:prstGeom prst="straightConnector1">
              <a:avLst/>
            </a:prstGeom>
            <a:noFill/>
            <a:ln w="9525" cap="flat" cmpd="sng">
              <a:solidFill>
                <a:srgbClr val="ED7D31"/>
              </a:solidFill>
              <a:prstDash val="solid"/>
              <a:round/>
              <a:headEnd type="none" w="sm" len="sm"/>
              <a:tailEnd type="oval" w="med" len="med"/>
            </a:ln>
          </p:spPr>
        </p:cxnSp>
      </p:grpSp>
      <p:sp>
        <p:nvSpPr>
          <p:cNvPr id="212" name="Google Shape;212;p28"/>
          <p:cNvSpPr/>
          <p:nvPr/>
        </p:nvSpPr>
        <p:spPr>
          <a:xfrm rot="3600185">
            <a:off x="4131678" y="2089559"/>
            <a:ext cx="3699545" cy="3699545"/>
          </a:xfrm>
          <a:prstGeom prst="blockArc">
            <a:avLst>
              <a:gd name="adj1" fmla="val 12622480"/>
              <a:gd name="adj2" fmla="val 19781569"/>
              <a:gd name="adj3" fmla="val 20773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3" name="Google Shape;213;p28"/>
          <p:cNvSpPr/>
          <p:nvPr/>
        </p:nvSpPr>
        <p:spPr>
          <a:xfrm rot="10800000">
            <a:off x="4149686" y="2061182"/>
            <a:ext cx="3699600" cy="3699600"/>
          </a:xfrm>
          <a:prstGeom prst="blockArc">
            <a:avLst>
              <a:gd name="adj1" fmla="val 12622480"/>
              <a:gd name="adj2" fmla="val 19662822"/>
              <a:gd name="adj3" fmla="val 20729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4" name="Google Shape;214;p28"/>
          <p:cNvSpPr/>
          <p:nvPr/>
        </p:nvSpPr>
        <p:spPr>
          <a:xfrm rot="-3600185">
            <a:off x="4164525" y="2089030"/>
            <a:ext cx="3699545" cy="3699545"/>
          </a:xfrm>
          <a:prstGeom prst="blockArc">
            <a:avLst>
              <a:gd name="adj1" fmla="val 12622480"/>
              <a:gd name="adj2" fmla="val 19703271"/>
              <a:gd name="adj3" fmla="val 20851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15" name="Google Shape;215;p28"/>
          <p:cNvGrpSpPr/>
          <p:nvPr/>
        </p:nvGrpSpPr>
        <p:grpSpPr>
          <a:xfrm rot="-7200165">
            <a:off x="4355272" y="4279257"/>
            <a:ext cx="780015" cy="780715"/>
            <a:chOff x="1967628" y="812211"/>
            <a:chExt cx="588000" cy="588000"/>
          </a:xfrm>
          <a:solidFill>
            <a:schemeClr val="accent2">
              <a:lumMod val="50000"/>
            </a:schemeClr>
          </a:solidFill>
        </p:grpSpPr>
        <p:sp>
          <p:nvSpPr>
            <p:cNvPr id="216" name="Google Shape;216;p28"/>
            <p:cNvSpPr/>
            <p:nvPr/>
          </p:nvSpPr>
          <p:spPr>
            <a:xfrm rot="39023">
              <a:off x="1970909" y="815492"/>
              <a:ext cx="581437" cy="581437"/>
            </a:xfrm>
            <a:prstGeom prst="pie">
              <a:avLst>
                <a:gd name="adj1" fmla="val 6190354"/>
                <a:gd name="adj2" fmla="val 14996165"/>
              </a:avLst>
            </a:prstGeom>
            <a:grpFill/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Google Shape;217;p28"/>
            <p:cNvSpPr/>
            <p:nvPr/>
          </p:nvSpPr>
          <p:spPr>
            <a:xfrm rot="10800000">
              <a:off x="1970875" y="815525"/>
              <a:ext cx="581400" cy="581400"/>
            </a:xfrm>
            <a:prstGeom prst="pie">
              <a:avLst>
                <a:gd name="adj1" fmla="val 4028252"/>
                <a:gd name="adj2" fmla="val 17183677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8" name="Google Shape;218;p28"/>
          <p:cNvGrpSpPr/>
          <p:nvPr/>
        </p:nvGrpSpPr>
        <p:grpSpPr>
          <a:xfrm>
            <a:off x="5590497" y="2083985"/>
            <a:ext cx="780001" cy="780707"/>
            <a:chOff x="1970048" y="811613"/>
            <a:chExt cx="588000" cy="588000"/>
          </a:xfrm>
          <a:solidFill>
            <a:srgbClr val="FFC000"/>
          </a:solidFill>
        </p:grpSpPr>
        <p:sp>
          <p:nvSpPr>
            <p:cNvPr id="219" name="Google Shape;219;p28"/>
            <p:cNvSpPr/>
            <p:nvPr/>
          </p:nvSpPr>
          <p:spPr>
            <a:xfrm rot="39023">
              <a:off x="1973329" y="814894"/>
              <a:ext cx="581437" cy="581437"/>
            </a:xfrm>
            <a:prstGeom prst="pie">
              <a:avLst>
                <a:gd name="adj1" fmla="val 6190354"/>
                <a:gd name="adj2" fmla="val 14996165"/>
              </a:avLst>
            </a:prstGeom>
            <a:grpFill/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0" name="Google Shape;220;p28"/>
            <p:cNvSpPr/>
            <p:nvPr/>
          </p:nvSpPr>
          <p:spPr>
            <a:xfrm rot="10800000">
              <a:off x="1973295" y="814927"/>
              <a:ext cx="581400" cy="581400"/>
            </a:xfrm>
            <a:prstGeom prst="pie">
              <a:avLst>
                <a:gd name="adj1" fmla="val 4028252"/>
                <a:gd name="adj2" fmla="val 17183677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1" name="Google Shape;221;p28"/>
          <p:cNvGrpSpPr/>
          <p:nvPr/>
        </p:nvGrpSpPr>
        <p:grpSpPr>
          <a:xfrm rot="7200165">
            <a:off x="6878274" y="4249832"/>
            <a:ext cx="780015" cy="780715"/>
            <a:chOff x="1977085" y="811649"/>
            <a:chExt cx="588000" cy="588000"/>
          </a:xfrm>
          <a:solidFill>
            <a:schemeClr val="accent2"/>
          </a:solidFill>
        </p:grpSpPr>
        <p:sp>
          <p:nvSpPr>
            <p:cNvPr id="222" name="Google Shape;222;p28"/>
            <p:cNvSpPr/>
            <p:nvPr/>
          </p:nvSpPr>
          <p:spPr>
            <a:xfrm rot="39023">
              <a:off x="1980366" y="814930"/>
              <a:ext cx="581437" cy="581437"/>
            </a:xfrm>
            <a:prstGeom prst="pie">
              <a:avLst>
                <a:gd name="adj1" fmla="val 6190354"/>
                <a:gd name="adj2" fmla="val 14996165"/>
              </a:avLst>
            </a:prstGeom>
            <a:grpFill/>
            <a:ln>
              <a:noFill/>
            </a:ln>
            <a:effectLst>
              <a:outerShdw blurRad="142875" algn="bl" rotWithShape="0">
                <a:srgbClr val="000000">
                  <a:alpha val="43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Google Shape;223;p28"/>
            <p:cNvSpPr/>
            <p:nvPr/>
          </p:nvSpPr>
          <p:spPr>
            <a:xfrm rot="10800000">
              <a:off x="1980332" y="814963"/>
              <a:ext cx="581400" cy="581400"/>
            </a:xfrm>
            <a:prstGeom prst="pie">
              <a:avLst>
                <a:gd name="adj1" fmla="val 4028252"/>
                <a:gd name="adj2" fmla="val 17183677"/>
              </a:avLst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4" name="Google Shape;224;p28"/>
          <p:cNvSpPr txBox="1"/>
          <p:nvPr/>
        </p:nvSpPr>
        <p:spPr>
          <a:xfrm>
            <a:off x="5700243" y="2118337"/>
            <a:ext cx="678800" cy="3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3200" b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matic SC"/>
              </a:rPr>
              <a:t>03 </a:t>
            </a:r>
            <a:endParaRPr sz="3200" b="1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matic SC"/>
            </a:endParaRPr>
          </a:p>
        </p:txBody>
      </p:sp>
      <p:sp>
        <p:nvSpPr>
          <p:cNvPr id="225" name="Google Shape;225;p28"/>
          <p:cNvSpPr txBox="1"/>
          <p:nvPr/>
        </p:nvSpPr>
        <p:spPr>
          <a:xfrm>
            <a:off x="4364473" y="4254505"/>
            <a:ext cx="678800" cy="3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3200" b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matic SC"/>
              </a:rPr>
              <a:t>01 </a:t>
            </a:r>
            <a:endParaRPr sz="3200" b="1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matic SC"/>
            </a:endParaRPr>
          </a:p>
        </p:txBody>
      </p:sp>
      <p:sp>
        <p:nvSpPr>
          <p:cNvPr id="226" name="Google Shape;226;p28"/>
          <p:cNvSpPr txBox="1"/>
          <p:nvPr/>
        </p:nvSpPr>
        <p:spPr>
          <a:xfrm>
            <a:off x="6928882" y="4233960"/>
            <a:ext cx="678800" cy="3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3200" b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matic SC"/>
              </a:rPr>
              <a:t>02 </a:t>
            </a:r>
            <a:endParaRPr sz="3200" b="1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matic SC"/>
            </a:endParaRPr>
          </a:p>
        </p:txBody>
      </p:sp>
      <p:sp>
        <p:nvSpPr>
          <p:cNvPr id="28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 txBox="1">
            <a:spLocks/>
          </p:cNvSpPr>
          <p:nvPr/>
        </p:nvSpPr>
        <p:spPr>
          <a:xfrm>
            <a:off x="144661" y="-175414"/>
            <a:ext cx="11952372" cy="1417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ỨNG DỤNG CỦA </a:t>
            </a:r>
            <a:b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TỈ SỐ LƯỢNG GIÁC CỦA GÓC NHỌN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11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animBg="1"/>
      <p:bldP spid="213" grpId="0" animBg="1"/>
      <p:bldP spid="214" grpId="0" animBg="1"/>
      <p:bldP spid="224" grpId="0"/>
      <p:bldP spid="225" grpId="0"/>
      <p:bldP spid="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C79972-FF38-4665-82E6-9C18B2DBFC65}"/>
              </a:ext>
            </a:extLst>
          </p:cNvPr>
          <p:cNvSpPr txBox="1">
            <a:spLocks/>
          </p:cNvSpPr>
          <p:nvPr/>
        </p:nvSpPr>
        <p:spPr>
          <a:xfrm>
            <a:off x="310359" y="171350"/>
            <a:ext cx="8304794" cy="1172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AutoNum type="romanUcPeriod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</a:rPr>
              <a:t>ƯỚC LƯỢNG KHOẢNG CÁCH</a:t>
            </a:r>
          </a:p>
        </p:txBody>
      </p:sp>
      <p:pic>
        <p:nvPicPr>
          <p:cNvPr id="23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sp>
        <p:nvSpPr>
          <p:cNvPr id="3" name="Rectangle 495"/>
          <p:cNvSpPr>
            <a:spLocks noChangeArrowheads="1"/>
          </p:cNvSpPr>
          <p:nvPr/>
        </p:nvSpPr>
        <p:spPr bwMode="auto">
          <a:xfrm>
            <a:off x="571616" y="757715"/>
            <a:ext cx="107604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1" i="1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Nhiệm vụ:</a:t>
            </a:r>
            <a:r>
              <a:rPr kumimoji="0" lang="nl-NL" altLang="en-US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đo khoảng cách giữa hai địa điểm mà không thể đo trực tiếp.</a:t>
            </a: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4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749" y="2327375"/>
            <a:ext cx="7040268" cy="322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67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own-vn.img.susercontent.com/file/de795eccdd198d5820e5f4d91a605b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706224"/>
            <a:ext cx="6096000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7448" y="706224"/>
            <a:ext cx="103521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nl-NL" alt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nl-NL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nl-NL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thước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cuộn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cọc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nl-NL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altLang="en-US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4" descr="Hình ảnh về giác kế - Toán học 6 - Nguyễn Đình Thắng - Website của Nguyễn  Đình Thắ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36" y="2151783"/>
            <a:ext cx="4957010" cy="404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Máy tính Casio FX-580VN X dành cho học sinh cấp 2 cấp 3 | Chiaki.v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4" r="26266"/>
          <a:stretch/>
        </p:blipFill>
        <p:spPr bwMode="auto">
          <a:xfrm>
            <a:off x="330985" y="2151783"/>
            <a:ext cx="1751302" cy="364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CC79972-FF38-4665-82E6-9C18B2DBFC65}"/>
              </a:ext>
            </a:extLst>
          </p:cNvPr>
          <p:cNvSpPr txBox="1">
            <a:spLocks/>
          </p:cNvSpPr>
          <p:nvPr/>
        </p:nvSpPr>
        <p:spPr>
          <a:xfrm>
            <a:off x="310359" y="171350"/>
            <a:ext cx="8304794" cy="1172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AutoNum type="romanUcPeriod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</a:rPr>
              <a:t>ƯỚC LƯỢNG KHOẢNG CÁCH</a:t>
            </a:r>
          </a:p>
        </p:txBody>
      </p:sp>
    </p:spTree>
    <p:extLst>
      <p:ext uri="{BB962C8B-B14F-4D97-AF65-F5344CB8AC3E}">
        <p14:creationId xmlns:p14="http://schemas.microsoft.com/office/powerpoint/2010/main" val="721812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715" y="1494889"/>
            <a:ext cx="5118262" cy="234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084998"/>
              </p:ext>
            </p:extLst>
          </p:nvPr>
        </p:nvGraphicFramePr>
        <p:xfrm>
          <a:off x="5323113" y="3064549"/>
          <a:ext cx="996043" cy="629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5446" imgH="228501" progId="Equation.DSMT4">
                  <p:embed/>
                </p:oleObj>
              </mc:Choice>
              <mc:Fallback>
                <p:oleObj name="Equation" r:id="rId3" imgW="355446" imgH="228501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3113" y="3064549"/>
                        <a:ext cx="996043" cy="629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48799" y="1494889"/>
            <a:ext cx="62865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ở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trí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ACB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vuông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nl-NL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altLang="en-US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</a:t>
            </a:r>
            <a:endParaRPr lang="nl-NL" altLang="en-US" sz="3200" i="1" dirty="0">
              <a:latin typeface="Arial" panose="020B0604020202020204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48799" y="3130932"/>
            <a:ext cx="67174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Sử dụng giác kế để đo góc </a:t>
            </a:r>
            <a:endParaRPr kumimoji="0" lang="nl-NL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48799" y="3802256"/>
            <a:ext cx="347798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Tính độ dài </a:t>
            </a:r>
            <a:r>
              <a:rPr kumimoji="0" lang="nl-NL" altLang="en-US" sz="3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BC</a:t>
            </a:r>
            <a:endParaRPr kumimoji="0" lang="nl-NL" altLang="en-US" sz="44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604157" y="607558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0768" y="866839"/>
            <a:ext cx="3107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en-US" sz="3200" b="1" i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 Tiến hành đo:</a:t>
            </a:r>
            <a:r>
              <a:rPr lang="nl-NL" altLang="en-US" sz="3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/>
          </a:p>
        </p:txBody>
      </p:sp>
      <p:pic>
        <p:nvPicPr>
          <p:cNvPr id="9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C79972-FF38-4665-82E6-9C18B2DBFC65}"/>
              </a:ext>
            </a:extLst>
          </p:cNvPr>
          <p:cNvSpPr txBox="1">
            <a:spLocks/>
          </p:cNvSpPr>
          <p:nvPr/>
        </p:nvSpPr>
        <p:spPr>
          <a:xfrm>
            <a:off x="310359" y="171350"/>
            <a:ext cx="8304794" cy="1172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AutoNum type="romanUcPeriod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</a:rPr>
              <a:t>ƯỚC LƯỢNG KHOẢNG CÁCH</a:t>
            </a:r>
          </a:p>
        </p:txBody>
      </p:sp>
    </p:spTree>
    <p:extLst>
      <p:ext uri="{BB962C8B-B14F-4D97-AF65-F5344CB8AC3E}">
        <p14:creationId xmlns:p14="http://schemas.microsoft.com/office/powerpoint/2010/main" val="210189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CC79972-FF38-4665-82E6-9C18B2DBFC65}"/>
              </a:ext>
            </a:extLst>
          </p:cNvPr>
          <p:cNvSpPr txBox="1">
            <a:spLocks/>
          </p:cNvSpPr>
          <p:nvPr/>
        </p:nvSpPr>
        <p:spPr>
          <a:xfrm>
            <a:off x="310359" y="171350"/>
            <a:ext cx="8304794" cy="1172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AutoNum type="romanUcPeriod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</a:rPr>
              <a:t>ƯỚC LƯỢNG KHOẢNG CÁCH</a:t>
            </a:r>
          </a:p>
        </p:txBody>
      </p:sp>
      <p:pic>
        <p:nvPicPr>
          <p:cNvPr id="23" name="!!1">
            <a:extLst>
              <a:ext uri="{FF2B5EF4-FFF2-40B4-BE49-F238E27FC236}">
                <a16:creationId xmlns:a16="http://schemas.microsoft.com/office/drawing/2014/main" id="{5BB4F864-2A41-48F0-9CF8-AA4C789A0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sp>
        <p:nvSpPr>
          <p:cNvPr id="3" name="Rectangle 495"/>
          <p:cNvSpPr>
            <a:spLocks noChangeArrowheads="1"/>
          </p:cNvSpPr>
          <p:nvPr/>
        </p:nvSpPr>
        <p:spPr bwMode="auto">
          <a:xfrm>
            <a:off x="571616" y="710419"/>
            <a:ext cx="1076041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Nhiệm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khoảng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hai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trực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giác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thước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cuộn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cọc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kumimoji="0" lang="nl-NL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nl-NL" altLang="en-US" sz="32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kumimoji="0" lang="nl-NL" altLang="en-US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4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144" y="2794049"/>
            <a:ext cx="5118262" cy="234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96"/>
          <p:cNvSpPr>
            <a:spLocks noChangeArrowheads="1"/>
          </p:cNvSpPr>
          <p:nvPr/>
        </p:nvSpPr>
        <p:spPr bwMode="auto">
          <a:xfrm>
            <a:off x="727444" y="5138291"/>
            <a:ext cx="489486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1" i="1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d) Áp dụng:</a:t>
            </a:r>
            <a:endParaRPr kumimoji="0" lang="en-US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en-US" sz="3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Ví dụ 1: (SGK – trang 88).</a:t>
            </a:r>
            <a:endParaRPr kumimoji="0" lang="nl-NL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37EA22F-21D1-9AAA-DE4A-4707904A5BF1}"/>
                  </a:ext>
                </a:extLst>
              </p:cNvPr>
              <p:cNvSpPr txBox="1"/>
              <p:nvPr/>
            </p:nvSpPr>
            <p:spPr>
              <a:xfrm>
                <a:off x="7808494" y="3311591"/>
                <a:ext cx="2466473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V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AC = 4m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VN" sz="40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vi-VN" sz="4000" b="1" i="1" smtClean="0">
                            <a:latin typeface="Cambria Math" panose="02040503050406030204" pitchFamily="18" charset="0"/>
                          </a:rPr>
                          <m:t>𝑩𝑨𝑪</m:t>
                        </m:r>
                      </m:e>
                    </m:acc>
                  </m:oMath>
                </a14:m>
                <a:r>
                  <a:rPr lang="en-V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VN" sz="4400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vi-VN" sz="4400" b="1" i="1" dirty="0" smtClean="0">
                            <a:latin typeface="Cambria Math" panose="02040503050406030204" pitchFamily="18" charset="0"/>
                          </a:rPr>
                          <m:t>𝟖𝟏</m:t>
                        </m:r>
                      </m:e>
                      <m:sup>
                        <m:r>
                          <a:rPr lang="en-VN" sz="4400" b="1" i="1" dirty="0" smtClean="0">
                            <a:latin typeface="Cambria Math" panose="02040503050406030204" pitchFamily="18" charset="0"/>
                          </a:rPr>
                          <m:t>𝒐</m:t>
                        </m:r>
                      </m:sup>
                    </m:sSup>
                  </m:oMath>
                </a14:m>
                <a:endParaRPr lang="en-VN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37EA22F-21D1-9AAA-DE4A-4707904A5B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8494" y="3311591"/>
                <a:ext cx="2466473" cy="1384995"/>
              </a:xfrm>
              <a:prstGeom prst="rect">
                <a:avLst/>
              </a:prstGeom>
              <a:blipFill>
                <a:blip r:embed="rId5"/>
                <a:stretch>
                  <a:fillRect l="-8673" t="-7273" b="-16364"/>
                </a:stretch>
              </a:blipFill>
            </p:spPr>
            <p:txBody>
              <a:bodyPr/>
              <a:lstStyle/>
              <a:p>
                <a:r>
                  <a:rPr lang="en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1479F01B-ED1F-19F3-2840-FB08E4D23420}"/>
              </a:ext>
            </a:extLst>
          </p:cNvPr>
          <p:cNvSpPr txBox="1"/>
          <p:nvPr/>
        </p:nvSpPr>
        <p:spPr>
          <a:xfrm>
            <a:off x="7315200" y="3585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52591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!!1">
            <a:extLst>
              <a:ext uri="{FF2B5EF4-FFF2-40B4-BE49-F238E27FC236}">
                <a16:creationId xmlns:a16="http://schemas.microsoft.com/office/drawing/2014/main" id="{7195EF6B-1C49-5C9C-C32F-91A6D4239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464563" y="2877257"/>
            <a:ext cx="6561533" cy="8266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399904-A499-52AF-5F16-5ADE18DEB73C}"/>
              </a:ext>
            </a:extLst>
          </p:cNvPr>
          <p:cNvSpPr txBox="1"/>
          <p:nvPr/>
        </p:nvSpPr>
        <p:spPr>
          <a:xfrm>
            <a:off x="1143000" y="1383030"/>
            <a:ext cx="3605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SANG ĐI HỌC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A5F96F-5BA7-30D6-B4CD-607ABBA55DDB}"/>
              </a:ext>
            </a:extLst>
          </p:cNvPr>
          <p:cNvSpPr txBox="1"/>
          <p:nvPr/>
        </p:nvSpPr>
        <p:spPr>
          <a:xfrm>
            <a:off x="1143000" y="1380148"/>
            <a:ext cx="3605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ỌC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32F7D-7FBD-6A05-2E2B-8926C2411AF9}"/>
              </a:ext>
            </a:extLst>
          </p:cNvPr>
          <p:cNvSpPr txBox="1"/>
          <p:nvPr/>
        </p:nvSpPr>
        <p:spPr>
          <a:xfrm>
            <a:off x="3086100" y="372618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08198A-DFB1-4303-DC90-653E09D63B8B}"/>
              </a:ext>
            </a:extLst>
          </p:cNvPr>
          <p:cNvSpPr txBox="1"/>
          <p:nvPr/>
        </p:nvSpPr>
        <p:spPr>
          <a:xfrm>
            <a:off x="2175510" y="2311448"/>
            <a:ext cx="4156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CỨ KHÓC HOÀI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513A19-7E07-51DC-5DC6-34749AD2A070}"/>
              </a:ext>
            </a:extLst>
          </p:cNvPr>
          <p:cNvSpPr txBox="1"/>
          <p:nvPr/>
        </p:nvSpPr>
        <p:spPr>
          <a:xfrm>
            <a:off x="2175509" y="2310928"/>
            <a:ext cx="4156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Ứ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HÓC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OÀI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E75DB-C0E8-1B36-789A-C52A8DC5CBDE}"/>
              </a:ext>
            </a:extLst>
          </p:cNvPr>
          <p:cNvSpPr txBox="1"/>
          <p:nvPr/>
        </p:nvSpPr>
        <p:spPr>
          <a:xfrm>
            <a:off x="3086100" y="3130781"/>
            <a:ext cx="50257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THÔI ĐỪNG KHÓC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379A97-A7A7-46EA-46C1-8A7E79E1B05D}"/>
              </a:ext>
            </a:extLst>
          </p:cNvPr>
          <p:cNvSpPr txBox="1"/>
          <p:nvPr/>
        </p:nvSpPr>
        <p:spPr>
          <a:xfrm>
            <a:off x="3086100" y="3130261"/>
            <a:ext cx="50257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HÔI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ỪNG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HÓC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25F581-4CF9-25C2-8C2C-FAFC8967C63C}"/>
              </a:ext>
            </a:extLst>
          </p:cNvPr>
          <p:cNvSpPr txBox="1"/>
          <p:nvPr/>
        </p:nvSpPr>
        <p:spPr>
          <a:xfrm>
            <a:off x="4530126" y="3965944"/>
            <a:ext cx="3461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KẸO ĐÂY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8F0757-880F-62D4-1A66-7B042FE96254}"/>
              </a:ext>
            </a:extLst>
          </p:cNvPr>
          <p:cNvSpPr txBox="1"/>
          <p:nvPr/>
        </p:nvSpPr>
        <p:spPr>
          <a:xfrm>
            <a:off x="5109210" y="6217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09E515-6997-584F-7336-CD3A905EAAB8}"/>
              </a:ext>
            </a:extLst>
          </p:cNvPr>
          <p:cNvSpPr txBox="1"/>
          <p:nvPr/>
        </p:nvSpPr>
        <p:spPr>
          <a:xfrm>
            <a:off x="4530126" y="3965944"/>
            <a:ext cx="3461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ẸO</a:t>
            </a:r>
            <a:r>
              <a:rPr lang="en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en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ÂY</a:t>
            </a:r>
          </a:p>
        </p:txBody>
      </p:sp>
    </p:spTree>
    <p:extLst>
      <p:ext uri="{BB962C8B-B14F-4D97-AF65-F5344CB8AC3E}">
        <p14:creationId xmlns:p14="http://schemas.microsoft.com/office/powerpoint/2010/main" val="387422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purl.org/dc/elements/1.1/"/>
    <ds:schemaRef ds:uri="71af3243-3dd4-4a8d-8c0d-dd76da1f02a5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14274</TotalTime>
  <Words>1125</Words>
  <Application>Microsoft Macintosh PowerPoint</Application>
  <PresentationFormat>Widescreen</PresentationFormat>
  <Paragraphs>140</Paragraphs>
  <Slides>24</Slides>
  <Notes>7</Notes>
  <HiddenSlides>0</HiddenSlides>
  <MMClips>3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#9Slide05 Fourth Medium</vt:lpstr>
      <vt:lpstr>Arial</vt:lpstr>
      <vt:lpstr>Baloo Bhaijaan</vt:lpstr>
      <vt:lpstr>Calibri</vt:lpstr>
      <vt:lpstr>Calibri Light</vt:lpstr>
      <vt:lpstr>Cambria Math</vt:lpstr>
      <vt:lpstr>Times New Roman</vt:lpstr>
      <vt:lpstr>Office Theme</vt:lpstr>
      <vt:lpstr>Equation</vt:lpstr>
      <vt:lpstr>PowerPoint Presentation</vt:lpstr>
      <vt:lpstr>PowerPoint Presentation</vt:lpstr>
      <vt:lpstr> ỨNG DỤNG CỦA  TỈ SỐ LƯỢNG GIÁC CỦA GÓC NHỌN (Tiết 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TRẮC NGHIỆM KHÁCH QUAN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CÁM ƠN QUÝ THẦY CÔ GIÁO VÀ CÁC EM ĐÃ THAM DỰ TIẾT HỌC!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mp</dc:creator>
  <cp:lastModifiedBy>Quang Tuyên</cp:lastModifiedBy>
  <cp:revision>137</cp:revision>
  <dcterms:created xsi:type="dcterms:W3CDTF">2021-06-07T13:44:30Z</dcterms:created>
  <dcterms:modified xsi:type="dcterms:W3CDTF">2024-09-10T08:09:09Z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