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78" r:id="rId2"/>
  </p:sldMasterIdLst>
  <p:notesMasterIdLst>
    <p:notesMasterId r:id="rId18"/>
  </p:notesMasterIdLst>
  <p:sldIdLst>
    <p:sldId id="4210" r:id="rId3"/>
    <p:sldId id="4154" r:id="rId4"/>
    <p:sldId id="4153" r:id="rId5"/>
    <p:sldId id="4201" r:id="rId6"/>
    <p:sldId id="4158" r:id="rId7"/>
    <p:sldId id="4192" r:id="rId8"/>
    <p:sldId id="4204" r:id="rId9"/>
    <p:sldId id="4205" r:id="rId10"/>
    <p:sldId id="4202" r:id="rId11"/>
    <p:sldId id="4206" r:id="rId12"/>
    <p:sldId id="4207" r:id="rId13"/>
    <p:sldId id="4211" r:id="rId14"/>
    <p:sldId id="4212" r:id="rId15"/>
    <p:sldId id="4169" r:id="rId16"/>
    <p:sldId id="4170" r:id="rId17"/>
  </p:sldIdLst>
  <p:sldSz cx="12192000" cy="6858000"/>
  <p:notesSz cx="6858000" cy="9144000"/>
  <p:embeddedFontLst>
    <p:embeddedFont>
      <p:font typeface="Calibri" panose="020F0502020204030204" pitchFamily="34" charset="0"/>
      <p:regular r:id="rId19"/>
      <p:bold r:id="rId20"/>
      <p:italic r:id="rId21"/>
      <p:boldItalic r:id="rId22"/>
    </p:embeddedFont>
    <p:embeddedFont>
      <p:font typeface="Calibri Light" panose="020F0302020204030204" pitchFamily="34" charset="0"/>
      <p:regular r:id="rId23"/>
      <p:italic r:id="rId24"/>
    </p:embeddedFont>
    <p:embeddedFont>
      <p:font typeface="Muli" panose="020B0604020202020204" charset="0"/>
      <p:regular r:id="rId25"/>
      <p:bold r:id="rId26"/>
      <p:italic r:id="rId27"/>
      <p:boldItalic r:id="rId28"/>
    </p:embeddedFont>
    <p:embeddedFont>
      <p:font typeface="Roboto" panose="02000000000000000000" pitchFamily="2" charset="0"/>
      <p:regular r:id="rId29"/>
      <p:bold r:id="rId30"/>
      <p:italic r:id="rId31"/>
      <p:boldItalic r:id="rId32"/>
    </p:embeddedFont>
    <p:embeddedFont>
      <p:font typeface="Roboto Black" panose="02000000000000000000" pitchFamily="2" charset="0"/>
      <p:regular r:id="rId33"/>
      <p:bold r:id="rId34"/>
      <p:boldItalic r:id="rId35"/>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T"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F1FB"/>
    <a:srgbClr val="6CBFD7"/>
    <a:srgbClr val="537EAB"/>
    <a:srgbClr val="94D6F4"/>
    <a:srgbClr val="BAE5F8"/>
    <a:srgbClr val="6DD0F6"/>
    <a:srgbClr val="FDB812"/>
    <a:srgbClr val="FDCB93"/>
    <a:srgbClr val="6F4E3F"/>
    <a:srgbClr val="F6F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888" autoAdjust="0"/>
  </p:normalViewPr>
  <p:slideViewPr>
    <p:cSldViewPr snapToGrid="0">
      <p:cViewPr varScale="1">
        <p:scale>
          <a:sx n="66" d="100"/>
          <a:sy n="66" d="100"/>
        </p:scale>
        <p:origin x="81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theme" Target="theme/theme1.xml"/><Relationship Id="rId21" Type="http://schemas.openxmlformats.org/officeDocument/2006/relationships/font" Target="fonts/font3.fntdata"/><Relationship Id="rId34" Type="http://schemas.openxmlformats.org/officeDocument/2006/relationships/font" Target="fonts/font1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02/11/2023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latin typeface="Times New Roman" panose="02020603050405020304" pitchFamily="18" charset="0"/>
                <a:cs typeface="Times New Roman" panose="02020603050405020304" pitchFamily="18" charset="0"/>
              </a:rPr>
              <a:t>Giáo</a:t>
            </a:r>
            <a:r>
              <a:rPr lang="en-US" baseline="0" dirty="0">
                <a:latin typeface="Times New Roman" panose="02020603050405020304" pitchFamily="18" charset="0"/>
                <a:cs typeface="Times New Roman" panose="02020603050405020304" pitchFamily="18" charset="0"/>
              </a:rPr>
              <a:t> </a:t>
            </a:r>
            <a:r>
              <a:rPr lang="en-US" baseline="0" err="1">
                <a:latin typeface="Times New Roman" panose="02020603050405020304" pitchFamily="18" charset="0"/>
                <a:cs typeface="Times New Roman" panose="02020603050405020304" pitchFamily="18" charset="0"/>
              </a:rPr>
              <a:t>viên</a:t>
            </a:r>
            <a:r>
              <a:rPr lang="en-US" baseline="0">
                <a:latin typeface="Times New Roman" panose="02020603050405020304" pitchFamily="18" charset="0"/>
                <a:cs typeface="Times New Roman" panose="02020603050405020304" pitchFamily="18" charset="0"/>
              </a:rPr>
              <a:t> cho HS chơi từ 3-5p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38207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thảo</a:t>
            </a:r>
            <a:r>
              <a:rPr lang="en-US" baseline="0"/>
              <a:t> luận và trình bày kết quả thảo luận nhóm</a:t>
            </a:r>
          </a:p>
          <a:p>
            <a:r>
              <a:rPr lang="en-US" baseline="0"/>
              <a:t>GV đặt vấn đề: tại sao em biết được đó là hiện tượng nào? Trong thực tế em đã nhìn thấy các hiện tượng này chưa? Ở đâu? Có xảy ra thường xuyên không?</a:t>
            </a:r>
          </a:p>
          <a:p>
            <a:r>
              <a:rPr lang="en-US" baseline="0"/>
              <a:t>GV bấm vào các ô số để điền kết quả đúng.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6648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EB516E-07DC-497B-9789-361D47A843FC}" type="slidenum">
              <a:rPr lang="vi-VN" smtClean="0"/>
              <a:t>12</a:t>
            </a:fld>
            <a:endParaRPr lang="vi-VN"/>
          </a:p>
        </p:txBody>
      </p:sp>
    </p:spTree>
    <p:extLst>
      <p:ext uri="{BB962C8B-B14F-4D97-AF65-F5344CB8AC3E}">
        <p14:creationId xmlns:p14="http://schemas.microsoft.com/office/powerpoint/2010/main" val="1297040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EB516E-07DC-497B-9789-361D47A843FC}" type="slidenum">
              <a:rPr lang="vi-VN" smtClean="0"/>
              <a:t>13</a:t>
            </a:fld>
            <a:endParaRPr lang="vi-VN"/>
          </a:p>
        </p:txBody>
      </p:sp>
    </p:spTree>
    <p:extLst>
      <p:ext uri="{BB962C8B-B14F-4D97-AF65-F5344CB8AC3E}">
        <p14:creationId xmlns:p14="http://schemas.microsoft.com/office/powerpoint/2010/main" val="156675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Giao bài tập về nhà cho học sinh, yêu cầu học phân công chuẩn bị nguyên, vật liệu cho buổi học sau</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12438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5674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err="1">
                <a:latin typeface="Times New Roman" panose="02020603050405020304" pitchFamily="18" charset="0"/>
                <a:cs typeface="Times New Roman" panose="02020603050405020304" pitchFamily="18" charset="0"/>
              </a:rPr>
              <a:t>cùng</a:t>
            </a:r>
            <a:r>
              <a:rPr lang="en-US" baseline="0">
                <a:latin typeface="Times New Roman" panose="02020603050405020304" pitchFamily="18" charset="0"/>
                <a:cs typeface="Times New Roman" panose="02020603050405020304" pitchFamily="18" charset="0"/>
              </a:rPr>
              <a:t> hs xem video</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3039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cho HS suy nghĩ xem nước có thể ở những dạng nào? HS quan sát hình ảnh và nêu các dạng của nước.</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1868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lấy ví dụ các dạng của nước trong tự nhiên và khẳng định: “n</a:t>
            </a:r>
            <a:r>
              <a:rPr lang="vi-VN" baseline="0"/>
              <a:t>ước có thể chuyển từ dạng này sang dạng khác</a:t>
            </a:r>
            <a:r>
              <a:rPr lang="en-US" baseline="0"/>
              <a:t>“. Mở rộng thêm: n</a:t>
            </a:r>
            <a:r>
              <a:rPr lang="vi-VN" b="0" i="0">
                <a:solidFill>
                  <a:srgbClr val="4A4A4A"/>
                </a:solidFill>
                <a:effectLst/>
                <a:latin typeface="Muli" panose="00000500000000000000" pitchFamily="2" charset="0"/>
              </a:rPr>
              <a:t>ước có thể tồn tại ở </a:t>
            </a:r>
            <a:r>
              <a:rPr lang="en-US" b="0" i="0">
                <a:solidFill>
                  <a:srgbClr val="4A4A4A"/>
                </a:solidFill>
                <a:effectLst/>
                <a:latin typeface="Muli" panose="00000500000000000000" pitchFamily="2" charset="0"/>
              </a:rPr>
              <a:t>thể</a:t>
            </a:r>
            <a:r>
              <a:rPr lang="vi-VN" b="0" i="0">
                <a:solidFill>
                  <a:srgbClr val="4A4A4A"/>
                </a:solidFill>
                <a:effectLst/>
                <a:latin typeface="Muli" panose="00000500000000000000" pitchFamily="2" charset="0"/>
              </a:rPr>
              <a:t> rắn (nước đá, băng, tuyết), thể lỏng, thể khí (hơi nước).</a:t>
            </a:r>
            <a:endParaRPr lang="en-US" b="0" i="0">
              <a:solidFill>
                <a:srgbClr val="4A4A4A"/>
              </a:solidFill>
              <a:effectLst/>
              <a:latin typeface="Muli" panose="00000500000000000000" pitchFamily="2" charset="0"/>
            </a:endParaRPr>
          </a:p>
          <a:p>
            <a:r>
              <a:rPr lang="en-US" b="0" i="0">
                <a:solidFill>
                  <a:srgbClr val="4A4A4A"/>
                </a:solidFill>
                <a:effectLst/>
                <a:latin typeface="Muli" panose="00000500000000000000" pitchFamily="2" charset="0"/>
              </a:rPr>
              <a:t>GV nêu</a:t>
            </a:r>
            <a:r>
              <a:rPr lang="en-US" b="0" i="0" baseline="0">
                <a:solidFill>
                  <a:srgbClr val="4A4A4A"/>
                </a:solidFill>
                <a:effectLst/>
                <a:latin typeface="Muli" panose="00000500000000000000" pitchFamily="2" charset="0"/>
              </a:rPr>
              <a:t> nhiệm vụ: làm mô hình vòng tuần hoàn của nước để hiểu rõ hơn về sự chuyển thể của nước trong tự nhiên nhé</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9631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đặt</a:t>
            </a:r>
            <a:r>
              <a:rPr lang="en-US" baseline="0"/>
              <a:t> câu hỏi cho lần lượt từng hình, bấm vào hình ảnh để hiện ra đáp án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6125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hỏi HS về sự thay đổi các thể của nước</a:t>
            </a:r>
          </a:p>
          <a:p>
            <a:r>
              <a:rPr lang="en-US" baseline="0"/>
              <a:t>Giải thích: </a:t>
            </a:r>
            <a:r>
              <a:rPr lang="vi-VN" baseline="0"/>
              <a:t>Đông đặc là một quá trình chuyển trạng thái khi một chất chuyển từ trạng thái lỏng sang trạng thái rắn khi nhiệt độ của nó giảm xuống dưới nhiệt độ đông đặc</a:t>
            </a:r>
            <a:endParaRPr lang="en-US" baseline="0"/>
          </a:p>
          <a:p>
            <a:r>
              <a:rPr lang="vi-VN"/>
              <a:t>Nóng chảy là một quá trình vật lý đặc trưng với quá trình chuyển đổi của một chất chuyển từ trạng thái rắn sang trạng thái lỏng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7694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thảo</a:t>
            </a:r>
            <a:r>
              <a:rPr lang="en-US" baseline="0"/>
              <a:t> luận và trình bày kết quả thảo luận nhóm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3339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giải</a:t>
            </a:r>
            <a:r>
              <a:rPr lang="en-US" baseline="0"/>
              <a:t> thích: </a:t>
            </a:r>
            <a:r>
              <a:rPr lang="vi-VN" baseline="0"/>
              <a:t>bay hơi là một quá trình chuyển đổi từ thể lỏng sang thể khí</a:t>
            </a:r>
            <a:endParaRPr lang="en-US" baseline="0"/>
          </a:p>
          <a:p>
            <a:r>
              <a:rPr lang="vi-VN"/>
              <a:t>Ngưng tụ là quá trình thay đổi trạng thái vật chất từ trạng thái khí sang trạng thái lỏng và là quá trình ngược của bay hơi</a:t>
            </a:r>
            <a:r>
              <a:rPr lang="en-US"/>
              <a: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56143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thảo</a:t>
            </a:r>
            <a:r>
              <a:rPr lang="en-US" baseline="0"/>
              <a:t> luận và trình bày kết quả thảo luận nhóm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0753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60290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80027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3723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0442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10746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44160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80365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1216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46082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1719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6496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088265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4.JPG"/><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7.jp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jpg"/><Relationship Id="rId4" Type="http://schemas.openxmlformats.org/officeDocument/2006/relationships/image" Target="../media/image29.png"/><Relationship Id="rId9"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gif"/><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gif"/></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7.jp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4.JPG"/><Relationship Id="rId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2663968" y="661024"/>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Roboto Black" panose="02000000000000000000" pitchFamily="2" charset="0"/>
                <a:cs typeface="Times New Roman" panose="02020603050405020304" pitchFamily="18" charset="0"/>
              </a:rPr>
              <a:t>BÀI 1</a:t>
            </a:r>
          </a:p>
        </p:txBody>
      </p:sp>
      <p:sp>
        <p:nvSpPr>
          <p:cNvPr id="7" name="TextBox 6"/>
          <p:cNvSpPr txBox="1"/>
          <p:nvPr/>
        </p:nvSpPr>
        <p:spPr>
          <a:xfrm>
            <a:off x="175367" y="1723710"/>
            <a:ext cx="7615824" cy="2800767"/>
          </a:xfrm>
          <a:prstGeom prst="rect">
            <a:avLst/>
          </a:prstGeom>
          <a:noFill/>
        </p:spPr>
        <p:txBody>
          <a:bodyPr wrap="square" rtlCol="0">
            <a:spAutoFit/>
          </a:bodyPr>
          <a:lstStyle/>
          <a:p>
            <a:pPr algn="ctr">
              <a:defRPr/>
            </a:pPr>
            <a:r>
              <a:rPr kumimoji="0" lang="en-US" altLang="zh-CN" sz="4400" b="1"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SỰ</a:t>
            </a:r>
            <a:r>
              <a:rPr kumimoji="0" lang="en-US" altLang="zh-CN" sz="4400" b="1" u="none" strike="noStrike" kern="1200" cap="none" spc="0" normalizeH="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CHUYỂN THỂ </a:t>
            </a:r>
            <a:r>
              <a:rPr kumimoji="0" lang="en-US" altLang="zh-CN" sz="4400" b="1" u="none" strike="noStrike" kern="1200" cap="none" spc="0" normalizeH="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CỦA NƯỚC</a:t>
            </a:r>
            <a:r>
              <a:rPr kumimoji="0" lang="vi-VN" altLang="zh-CN" sz="4400" b="1" u="none" strike="noStrike" kern="1200" cap="none" spc="0" normalizeH="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lang="en-US" altLang="zh-CN" sz="4400" b="1">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VÀ VÒNG TUẦN HOÀN TRONG TỰ NHIÊN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4400" b="1" i="0" u="none" strike="noStrike" kern="1200" cap="none" spc="0" normalizeH="0" baseline="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endParaRPr>
          </a:p>
        </p:txBody>
      </p:sp>
      <p:grpSp>
        <p:nvGrpSpPr>
          <p:cNvPr id="5" name="Group 4">
            <a:extLst>
              <a:ext uri="{FF2B5EF4-FFF2-40B4-BE49-F238E27FC236}">
                <a16:creationId xmlns:a16="http://schemas.microsoft.com/office/drawing/2014/main" id="{C55C413E-991A-11DF-E8A3-D103913BEB1B}"/>
              </a:ext>
            </a:extLst>
          </p:cNvPr>
          <p:cNvGrpSpPr/>
          <p:nvPr/>
        </p:nvGrpSpPr>
        <p:grpSpPr>
          <a:xfrm>
            <a:off x="1959309" y="5719922"/>
            <a:ext cx="1232274" cy="707886"/>
            <a:chOff x="694180" y="2626768"/>
            <a:chExt cx="1232274" cy="707886"/>
          </a:xfrm>
        </p:grpSpPr>
        <p:sp>
          <p:nvSpPr>
            <p:cNvPr id="26" name="Arrow: Pentagon 25">
              <a:extLst>
                <a:ext uri="{FF2B5EF4-FFF2-40B4-BE49-F238E27FC236}">
                  <a16:creationId xmlns:a16="http://schemas.microsoft.com/office/drawing/2014/main" id="{F1C07DEE-8892-24B9-69DB-4BC45E9619CB}"/>
                </a:ext>
              </a:extLst>
            </p:cNvPr>
            <p:cNvSpPr/>
            <p:nvPr/>
          </p:nvSpPr>
          <p:spPr>
            <a:xfrm>
              <a:off x="694180" y="2626768"/>
              <a:ext cx="1232274" cy="707886"/>
            </a:xfrm>
            <a:prstGeom prst="homePlate">
              <a:avLst/>
            </a:prstGeom>
            <a:solidFill>
              <a:srgbClr val="F18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694180" y="2749879"/>
              <a:ext cx="1058090" cy="523220"/>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mj-lt"/>
                  <a:ea typeface="Roboto Black" panose="02000000000000000000" pitchFamily="2" charset="0"/>
                  <a:cs typeface="+mn-cs"/>
                </a:rPr>
                <a:t>Tiết </a:t>
              </a:r>
              <a:r>
                <a:rPr kumimoji="0" lang="en-US" sz="28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Times  New Roman"/>
                  <a:ea typeface="Roboto Black" panose="02000000000000000000" pitchFamily="2" charset="0"/>
                </a:rPr>
                <a:t>1</a:t>
              </a:r>
              <a:endParaRPr kumimoji="0" lang="vi-VN"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Times  New Roman"/>
                <a:ea typeface="Roboto Black" panose="02000000000000000000" pitchFamily="2" charset="0"/>
              </a:endParaRPr>
            </a:p>
          </p:txBody>
        </p:sp>
      </p:grpSp>
      <p:pic>
        <p:nvPicPr>
          <p:cNvPr id="3" name="Picture 2"/>
          <p:cNvPicPr>
            <a:picLocks noChangeAspect="1"/>
          </p:cNvPicPr>
          <p:nvPr/>
        </p:nvPicPr>
        <p:blipFill>
          <a:blip r:embed="rId2"/>
          <a:stretch>
            <a:fillRect/>
          </a:stretch>
        </p:blipFill>
        <p:spPr>
          <a:xfrm>
            <a:off x="7791191" y="770485"/>
            <a:ext cx="3317726" cy="247553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3"/>
          <p:cNvPicPr>
            <a:picLocks noChangeAspect="1"/>
          </p:cNvPicPr>
          <p:nvPr/>
        </p:nvPicPr>
        <p:blipFill>
          <a:blip r:embed="rId3"/>
          <a:stretch>
            <a:fillRect/>
          </a:stretch>
        </p:blipFill>
        <p:spPr>
          <a:xfrm>
            <a:off x="7630042" y="3764484"/>
            <a:ext cx="3317726" cy="230938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44708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02D27E-6A30-AD2D-47BF-71FDDBF608D3}"/>
              </a:ext>
            </a:extLst>
          </p:cNvPr>
          <p:cNvSpPr txBox="1"/>
          <p:nvPr/>
        </p:nvSpPr>
        <p:spPr>
          <a:xfrm>
            <a:off x="2294234" y="1278004"/>
            <a:ext cx="7975969" cy="461665"/>
          </a:xfrm>
          <a:prstGeom prst="rect">
            <a:avLst/>
          </a:prstGeom>
          <a:noFill/>
        </p:spPr>
        <p:txBody>
          <a:bodyPr wrap="square" rtlCol="0">
            <a:spAutoFit/>
          </a:bodyPr>
          <a:lstStyle/>
          <a:p>
            <a:pPr lvl="0" algn="ctr">
              <a:defRPr/>
            </a:pPr>
            <a:r>
              <a:rPr lang="vi-VN" sz="2400" b="1">
                <a:solidFill>
                  <a:srgbClr val="002060"/>
                </a:solidFill>
                <a:effectLst>
                  <a:outerShdw blurRad="38100" dist="38100" dir="2700000" algn="tl">
                    <a:srgbClr val="000000">
                      <a:alpha val="43137"/>
                    </a:srgbClr>
                  </a:outerShdw>
                </a:effectLst>
                <a:highlight>
                  <a:srgbClr val="DAF1FB"/>
                </a:highlight>
                <a:latin typeface="+mj-lt"/>
                <a:ea typeface="Roboto" panose="02000000000000000000" pitchFamily="2" charset="0"/>
              </a:rPr>
              <a:t>Trình bày sự chuyển thể của nước trong thí nghiệm</a:t>
            </a:r>
            <a:endParaRPr lang="en-US" altLang="zh-CN" sz="3200" b="1" dirty="0">
              <a:solidFill>
                <a:srgbClr val="002060"/>
              </a:solidFill>
              <a:effectLst>
                <a:outerShdw blurRad="38100" dist="38100" dir="2700000" algn="tl">
                  <a:srgbClr val="000000">
                    <a:alpha val="43137"/>
                  </a:srgbClr>
                </a:outerShdw>
              </a:effectLst>
              <a:highlight>
                <a:srgbClr val="DAF1FB"/>
              </a:highlight>
              <a:latin typeface="+mj-lt"/>
              <a:ea typeface="Roboto" panose="02000000000000000000" pitchFamily="2" charset="0"/>
            </a:endParaRPr>
          </a:p>
        </p:txBody>
      </p:sp>
      <p:pic>
        <p:nvPicPr>
          <p:cNvPr id="6" name="Picture 5">
            <a:extLst>
              <a:ext uri="{FF2B5EF4-FFF2-40B4-BE49-F238E27FC236}">
                <a16:creationId xmlns:a16="http://schemas.microsoft.com/office/drawing/2014/main" id="{3977851C-5B4D-4AD5-C307-2B5E4CE70B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671" y="1739669"/>
            <a:ext cx="1828471" cy="1777897"/>
          </a:xfrm>
          <a:prstGeom prst="roundRect">
            <a:avLst/>
          </a:prstGeom>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B80DD754-24C5-79FF-FA33-ECF2B66ADC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96271" y="2477924"/>
            <a:ext cx="1868804" cy="1840304"/>
          </a:xfrm>
          <a:prstGeom prst="roundRect">
            <a:avLst/>
          </a:prstGeom>
          <a:effectLst>
            <a:outerShdw blurRad="63500" sx="102000" sy="102000" algn="ctr" rotWithShape="0">
              <a:prstClr val="black">
                <a:alpha val="40000"/>
              </a:prstClr>
            </a:outerShdw>
          </a:effectLst>
        </p:spPr>
      </p:pic>
      <p:pic>
        <p:nvPicPr>
          <p:cNvPr id="9" name="Picture 8">
            <a:extLst>
              <a:ext uri="{FF2B5EF4-FFF2-40B4-BE49-F238E27FC236}">
                <a16:creationId xmlns:a16="http://schemas.microsoft.com/office/drawing/2014/main" id="{B80DD754-24C5-79FF-FA33-ECF2B66ADC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96271" y="4443499"/>
            <a:ext cx="1937958" cy="1882199"/>
          </a:xfrm>
          <a:prstGeom prst="roundRect">
            <a:avLst/>
          </a:prstGeom>
          <a:effectLst>
            <a:outerShdw blurRad="63500" sx="102000" sy="102000" algn="ctr" rotWithShape="0">
              <a:prstClr val="black">
                <a:alpha val="40000"/>
              </a:prstClr>
            </a:outerShdw>
          </a:effectLst>
        </p:spPr>
      </p:pic>
      <p:sp>
        <p:nvSpPr>
          <p:cNvPr id="17" name="TextBox 16">
            <a:extLst>
              <a:ext uri="{FF2B5EF4-FFF2-40B4-BE49-F238E27FC236}">
                <a16:creationId xmlns:a16="http://schemas.microsoft.com/office/drawing/2014/main" id="{E202D27E-6A30-AD2D-47BF-71FDDBF608D3}"/>
              </a:ext>
            </a:extLst>
          </p:cNvPr>
          <p:cNvSpPr txBox="1"/>
          <p:nvPr/>
        </p:nvSpPr>
        <p:spPr>
          <a:xfrm>
            <a:off x="2983630" y="4356141"/>
            <a:ext cx="5315962" cy="461665"/>
          </a:xfrm>
          <a:prstGeom prst="rect">
            <a:avLst/>
          </a:prstGeom>
          <a:noFill/>
        </p:spPr>
        <p:txBody>
          <a:bodyPr wrap="square" rtlCol="0">
            <a:spAutoFit/>
          </a:bodyPr>
          <a:lstStyle/>
          <a:p>
            <a:pPr lvl="0" algn="ctr">
              <a:defRPr/>
            </a:pPr>
            <a:r>
              <a:rPr lang="en-US" altLang="zh-CN" sz="2400" b="1">
                <a:solidFill>
                  <a:srgbClr val="C00000"/>
                </a:solidFill>
                <a:effectLst>
                  <a:outerShdw blurRad="38100" dist="38100" dir="2700000" algn="tl">
                    <a:srgbClr val="000000">
                      <a:alpha val="43137"/>
                    </a:srgbClr>
                  </a:outerShdw>
                </a:effectLst>
                <a:highlight>
                  <a:srgbClr val="DAF1FB"/>
                </a:highlight>
                <a:latin typeface="Times New Roman" panose="02020603050405020304" pitchFamily="18" charset="0"/>
                <a:ea typeface="Roboto" panose="02000000000000000000" pitchFamily="2" charset="0"/>
                <a:cs typeface="Times New Roman" panose="02020603050405020304" pitchFamily="18" charset="0"/>
              </a:rPr>
              <a:t>Nước chuyển từ thể khí sang thể lỏng</a:t>
            </a:r>
            <a:endParaRPr lang="en-US" altLang="zh-CN" sz="3200" b="1" dirty="0">
              <a:solidFill>
                <a:srgbClr val="C00000"/>
              </a:solidFill>
              <a:effectLst>
                <a:outerShdw blurRad="38100" dist="38100" dir="2700000" algn="tl">
                  <a:srgbClr val="000000">
                    <a:alpha val="43137"/>
                  </a:srgbClr>
                </a:outerShdw>
              </a:effectLst>
              <a:highlight>
                <a:srgbClr val="DAF1FB"/>
              </a:highlight>
              <a:latin typeface="Times New Roman" panose="02020603050405020304" pitchFamily="18" charset="0"/>
              <a:ea typeface="Roboto" panose="02000000000000000000" pitchFamily="2" charset="0"/>
              <a:cs typeface="Times New Roman" panose="02020603050405020304" pitchFamily="18" charset="0"/>
            </a:endParaRPr>
          </a:p>
        </p:txBody>
      </p:sp>
      <p:sp>
        <p:nvSpPr>
          <p:cNvPr id="18" name="Oval 17"/>
          <p:cNvSpPr/>
          <p:nvPr/>
        </p:nvSpPr>
        <p:spPr>
          <a:xfrm>
            <a:off x="2139931" y="2911529"/>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19" name="Oval 18"/>
          <p:cNvSpPr/>
          <p:nvPr/>
        </p:nvSpPr>
        <p:spPr>
          <a:xfrm>
            <a:off x="9890741" y="3739482"/>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sp>
        <p:nvSpPr>
          <p:cNvPr id="20" name="Oval 19"/>
          <p:cNvSpPr/>
          <p:nvPr/>
        </p:nvSpPr>
        <p:spPr>
          <a:xfrm>
            <a:off x="9954692" y="5666925"/>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
        <p:nvSpPr>
          <p:cNvPr id="21" name="TextBox 20">
            <a:extLst>
              <a:ext uri="{FF2B5EF4-FFF2-40B4-BE49-F238E27FC236}">
                <a16:creationId xmlns:a16="http://schemas.microsoft.com/office/drawing/2014/main" id="{E202D27E-6A30-AD2D-47BF-71FDDBF608D3}"/>
              </a:ext>
            </a:extLst>
          </p:cNvPr>
          <p:cNvSpPr txBox="1"/>
          <p:nvPr/>
        </p:nvSpPr>
        <p:spPr>
          <a:xfrm>
            <a:off x="2794203" y="2127066"/>
            <a:ext cx="5415519" cy="461665"/>
          </a:xfrm>
          <a:prstGeom prst="rect">
            <a:avLst/>
          </a:prstGeom>
          <a:noFill/>
        </p:spPr>
        <p:txBody>
          <a:bodyPr wrap="square" rtlCol="0">
            <a:spAutoFit/>
          </a:bodyPr>
          <a:lstStyle/>
          <a:p>
            <a:pPr lvl="0" algn="ctr">
              <a:defRPr/>
            </a:pPr>
            <a:r>
              <a:rPr lang="en-US" sz="2400" b="1">
                <a:solidFill>
                  <a:srgbClr val="C00000"/>
                </a:solidFill>
                <a:effectLst>
                  <a:outerShdw blurRad="38100" dist="38100" dir="2700000" algn="tl">
                    <a:srgbClr val="000000">
                      <a:alpha val="43137"/>
                    </a:srgbClr>
                  </a:outerShdw>
                </a:effectLst>
                <a:highlight>
                  <a:srgbClr val="DAF1FB"/>
                </a:highlight>
                <a:latin typeface="Times New Roman" panose="02020603050405020304" pitchFamily="18" charset="0"/>
                <a:ea typeface="Roboto" panose="02000000000000000000" pitchFamily="2" charset="0"/>
                <a:cs typeface="Times New Roman" panose="02020603050405020304" pitchFamily="18" charset="0"/>
              </a:rPr>
              <a:t>Nước từ thể lỏng chuyển sang thể khí</a:t>
            </a:r>
            <a:endParaRPr lang="vi-VN" sz="2400" b="1">
              <a:solidFill>
                <a:srgbClr val="C00000"/>
              </a:solidFill>
              <a:effectLst>
                <a:outerShdw blurRad="38100" dist="38100" dir="2700000" algn="tl">
                  <a:srgbClr val="000000">
                    <a:alpha val="43137"/>
                  </a:srgbClr>
                </a:outerShdw>
              </a:effectLst>
              <a:highlight>
                <a:srgbClr val="DAF1FB"/>
              </a:highlight>
              <a:latin typeface="Times New Roman" panose="02020603050405020304" pitchFamily="18" charset="0"/>
              <a:ea typeface="Roboto" panose="02000000000000000000" pitchFamily="2" charset="0"/>
              <a:cs typeface="Times New Roman" panose="02020603050405020304" pitchFamily="18" charset="0"/>
            </a:endParaRPr>
          </a:p>
        </p:txBody>
      </p:sp>
      <p:sp>
        <p:nvSpPr>
          <p:cNvPr id="12" name="TextBox 11">
            <a:extLst>
              <a:ext uri="{FF2B5EF4-FFF2-40B4-BE49-F238E27FC236}">
                <a16:creationId xmlns:a16="http://schemas.microsoft.com/office/drawing/2014/main" id="{590B054E-B6AE-14CB-111F-0FBA1645B82B}"/>
              </a:ext>
            </a:extLst>
          </p:cNvPr>
          <p:cNvSpPr txBox="1"/>
          <p:nvPr/>
        </p:nvSpPr>
        <p:spPr>
          <a:xfrm>
            <a:off x="1291771" y="420754"/>
            <a:ext cx="9312674" cy="584775"/>
          </a:xfrm>
          <a:prstGeom prst="rect">
            <a:avLst/>
          </a:prstGeom>
          <a:noFill/>
        </p:spPr>
        <p:txBody>
          <a:bodyPr wrap="square" rtlCol="0">
            <a:spAutoFit/>
          </a:bodyPr>
          <a:lstStyle/>
          <a:p>
            <a:pPr lvl="0" algn="ctr">
              <a:defRPr/>
            </a:pPr>
            <a:r>
              <a:rPr lang="vi-VN" altLang="zh-CN" sz="3200" b="1">
                <a:solidFill>
                  <a:srgbClr val="002060"/>
                </a:solidFill>
                <a:effectLst>
                  <a:outerShdw blurRad="38100" dist="38100" dir="2700000" algn="tl">
                    <a:srgbClr val="000000">
                      <a:alpha val="43137"/>
                    </a:srgbClr>
                  </a:outerShdw>
                </a:effectLst>
                <a:highlight>
                  <a:srgbClr val="DAF1FB"/>
                </a:highlight>
                <a:latin typeface="+mj-lt"/>
                <a:ea typeface="Roboto" panose="02000000000000000000" pitchFamily="2" charset="0"/>
              </a:rPr>
              <a:t>TÌM HIỂU VỀ SỰ CHUYỂN THỂ CỦA NƯỚC</a:t>
            </a:r>
            <a:endParaRPr kumimoji="0" lang="en-US" altLang="zh-CN"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highlight>
                <a:srgbClr val="DAF1FB"/>
              </a:highlight>
              <a:uLnTx/>
              <a:uFillTx/>
              <a:latin typeface="+mj-lt"/>
              <a:ea typeface="Roboto" panose="02000000000000000000" pitchFamily="2" charset="0"/>
            </a:endParaRPr>
          </a:p>
        </p:txBody>
      </p:sp>
    </p:spTree>
    <p:extLst>
      <p:ext uri="{BB962C8B-B14F-4D97-AF65-F5344CB8AC3E}">
        <p14:creationId xmlns:p14="http://schemas.microsoft.com/office/powerpoint/2010/main" val="127142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randombar(horizontal)">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randombar(horizontal)">
                                      <p:cBhvr>
                                        <p:cTn id="35" dur="500"/>
                                        <p:tgtEl>
                                          <p:spTgt spid="19"/>
                                        </p:tgtEl>
                                      </p:cBhvr>
                                    </p:animEffect>
                                  </p:childTnLst>
                                </p:cTn>
                              </p:par>
                              <p:par>
                                <p:cTn id="36" presetID="10"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18" grpId="0" animBg="1"/>
      <p:bldP spid="19" grpId="0" animBg="1"/>
      <p:bldP spid="20" grpId="0" animBg="1"/>
      <p:bldP spid="2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02D27E-6A30-AD2D-47BF-71FDDBF608D3}"/>
              </a:ext>
            </a:extLst>
          </p:cNvPr>
          <p:cNvSpPr txBox="1"/>
          <p:nvPr/>
        </p:nvSpPr>
        <p:spPr>
          <a:xfrm>
            <a:off x="2528178" y="1121341"/>
            <a:ext cx="7286855" cy="461665"/>
          </a:xfrm>
          <a:prstGeom prst="rect">
            <a:avLst/>
          </a:prstGeom>
          <a:noFill/>
        </p:spPr>
        <p:txBody>
          <a:bodyPr wrap="square" rtlCol="0">
            <a:spAutoFit/>
          </a:bodyPr>
          <a:lstStyle/>
          <a:p>
            <a:pPr lvl="0" algn="ctr">
              <a:defRPr/>
            </a:pPr>
            <a:r>
              <a:rPr lang="vi-VN" sz="2400" b="1">
                <a:solidFill>
                  <a:srgbClr val="C00000"/>
                </a:solidFill>
                <a:effectLst>
                  <a:outerShdw blurRad="38100" dist="38100" dir="2700000" algn="tl">
                    <a:srgbClr val="000000">
                      <a:alpha val="43137"/>
                    </a:srgbClr>
                  </a:outerShdw>
                </a:effectLst>
                <a:highlight>
                  <a:srgbClr val="DAF1FB"/>
                </a:highlight>
                <a:latin typeface="+mj-lt"/>
                <a:ea typeface="Roboto" panose="02000000000000000000" pitchFamily="2" charset="0"/>
              </a:rPr>
              <a:t>Hoàn thiện sơ đồ mô tả sự chuyển thể của nước</a:t>
            </a:r>
            <a:endParaRPr lang="en-US" altLang="zh-CN" sz="3200" b="1" dirty="0">
              <a:solidFill>
                <a:srgbClr val="C00000"/>
              </a:solidFill>
              <a:effectLst>
                <a:outerShdw blurRad="38100" dist="38100" dir="2700000" algn="tl">
                  <a:srgbClr val="000000">
                    <a:alpha val="43137"/>
                  </a:srgbClr>
                </a:outerShdw>
              </a:effectLst>
              <a:highlight>
                <a:srgbClr val="DAF1FB"/>
              </a:highlight>
              <a:latin typeface="+mj-lt"/>
              <a:ea typeface="Roboto" panose="02000000000000000000" pitchFamily="2" charset="0"/>
            </a:endParaRPr>
          </a:p>
        </p:txBody>
      </p:sp>
      <p:pic>
        <p:nvPicPr>
          <p:cNvPr id="10" name="Picture 9">
            <a:extLst>
              <a:ext uri="{FF2B5EF4-FFF2-40B4-BE49-F238E27FC236}">
                <a16:creationId xmlns:a16="http://schemas.microsoft.com/office/drawing/2014/main" id="{B80DD754-24C5-79FF-FA33-ECF2B66ADC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9347" y="2698815"/>
            <a:ext cx="9805079" cy="2690760"/>
          </a:xfrm>
          <a:prstGeom prst="round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E202D27E-6A30-AD2D-47BF-71FDDBF608D3}"/>
              </a:ext>
            </a:extLst>
          </p:cNvPr>
          <p:cNvSpPr txBox="1"/>
          <p:nvPr/>
        </p:nvSpPr>
        <p:spPr>
          <a:xfrm>
            <a:off x="4602775" y="5716201"/>
            <a:ext cx="1407910" cy="461665"/>
          </a:xfrm>
          <a:prstGeom prst="rect">
            <a:avLst/>
          </a:prstGeom>
          <a:solidFill>
            <a:srgbClr val="92D050"/>
          </a:solidFill>
        </p:spPr>
        <p:txBody>
          <a:bodyPr wrap="square" rtlCol="0">
            <a:spAutoFit/>
          </a:bodyPr>
          <a:lstStyle/>
          <a:p>
            <a:pPr lvl="0" algn="ctr">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Bay hơi</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9179632" y="5716201"/>
            <a:ext cx="1707113" cy="461665"/>
          </a:xfrm>
          <a:prstGeom prst="rect">
            <a:avLst/>
          </a:prstGeom>
          <a:solidFill>
            <a:srgbClr val="6CBFD7"/>
          </a:solidFill>
        </p:spPr>
        <p:txBody>
          <a:bodyPr wrap="square" rtlCol="0">
            <a:spAutoFit/>
          </a:bodyPr>
          <a:lstStyle/>
          <a:p>
            <a:pPr lvl="0" algn="ctr">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Ngưng tụ</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5" name="TextBox 14">
            <a:extLst>
              <a:ext uri="{FF2B5EF4-FFF2-40B4-BE49-F238E27FC236}">
                <a16:creationId xmlns:a16="http://schemas.microsoft.com/office/drawing/2014/main" id="{E202D27E-6A30-AD2D-47BF-71FDDBF608D3}"/>
              </a:ext>
            </a:extLst>
          </p:cNvPr>
          <p:cNvSpPr txBox="1"/>
          <p:nvPr/>
        </p:nvSpPr>
        <p:spPr>
          <a:xfrm>
            <a:off x="1349829" y="1770974"/>
            <a:ext cx="8975810" cy="954107"/>
          </a:xfrm>
          <a:prstGeom prst="rect">
            <a:avLst/>
          </a:prstGeom>
          <a:noFill/>
        </p:spPr>
        <p:txBody>
          <a:bodyPr wrap="square" rtlCol="0">
            <a:spAutoFit/>
          </a:bodyPr>
          <a:lstStyle/>
          <a:p>
            <a:pPr lvl="0" algn="ctr">
              <a:defRPr/>
            </a:pPr>
            <a:r>
              <a:rPr lang="vi-VN" sz="2800" b="1">
                <a:solidFill>
                  <a:srgbClr val="002060"/>
                </a:solidFill>
                <a:effectLst>
                  <a:outerShdw blurRad="38100" dist="38100" dir="2700000" algn="tl">
                    <a:srgbClr val="000000">
                      <a:alpha val="43137"/>
                    </a:srgbClr>
                  </a:outerShdw>
                </a:effectLst>
                <a:latin typeface="+mj-lt"/>
                <a:ea typeface="Roboto" panose="02000000000000000000" pitchFamily="2" charset="0"/>
              </a:rPr>
              <a:t>Sắp xếp các hiện tượng dưới đây tương ứng với các dấu </a:t>
            </a:r>
            <a:r>
              <a:rPr lang="vi-VN" sz="2800" b="1">
                <a:solidFill>
                  <a:srgbClr val="FF0000"/>
                </a:solidFill>
                <a:effectLst>
                  <a:outerShdw blurRad="38100" dist="38100" dir="2700000" algn="tl">
                    <a:srgbClr val="000000">
                      <a:alpha val="43137"/>
                    </a:srgbClr>
                  </a:outerShdw>
                </a:effectLst>
                <a:latin typeface="+mj-lt"/>
                <a:ea typeface="Roboto" panose="02000000000000000000" pitchFamily="2" charset="0"/>
              </a:rPr>
              <a:t>"?"</a:t>
            </a:r>
            <a:r>
              <a:rPr lang="vi-VN" sz="2800" b="1">
                <a:solidFill>
                  <a:srgbClr val="002060"/>
                </a:solidFill>
                <a:effectLst>
                  <a:outerShdw blurRad="38100" dist="38100" dir="2700000" algn="tl">
                    <a:srgbClr val="000000">
                      <a:alpha val="43137"/>
                    </a:srgbClr>
                  </a:outerShdw>
                </a:effectLst>
                <a:latin typeface="+mj-lt"/>
                <a:ea typeface="Roboto" panose="02000000000000000000" pitchFamily="2" charset="0"/>
              </a:rPr>
              <a:t> trong sơ đồ để mô tả sự chuyển thể của nước</a:t>
            </a:r>
            <a:r>
              <a:rPr lang="en-US" sz="2800" b="1">
                <a:solidFill>
                  <a:srgbClr val="002060"/>
                </a:solidFill>
                <a:effectLst>
                  <a:outerShdw blurRad="38100" dist="38100" dir="2700000" algn="tl">
                    <a:srgbClr val="000000">
                      <a:alpha val="43137"/>
                    </a:srgbClr>
                  </a:outerShdw>
                </a:effectLst>
                <a:latin typeface="+mj-lt"/>
                <a:ea typeface="Roboto" panose="02000000000000000000" pitchFamily="2" charset="0"/>
              </a:rPr>
              <a:t>.</a:t>
            </a:r>
            <a:endParaRPr lang="vi-VN" sz="2800" b="1">
              <a:solidFill>
                <a:srgbClr val="002060"/>
              </a:solidFill>
              <a:effectLst>
                <a:outerShdw blurRad="38100" dist="38100" dir="2700000" algn="tl">
                  <a:srgbClr val="000000">
                    <a:alpha val="43137"/>
                  </a:srgbClr>
                </a:outerShdw>
              </a:effectLst>
              <a:latin typeface="+mj-lt"/>
              <a:ea typeface="Roboto" panose="02000000000000000000" pitchFamily="2" charset="0"/>
            </a:endParaRPr>
          </a:p>
        </p:txBody>
      </p:sp>
      <p:sp>
        <p:nvSpPr>
          <p:cNvPr id="16" name="TextBox 15">
            <a:extLst>
              <a:ext uri="{FF2B5EF4-FFF2-40B4-BE49-F238E27FC236}">
                <a16:creationId xmlns:a16="http://schemas.microsoft.com/office/drawing/2014/main" id="{E202D27E-6A30-AD2D-47BF-71FDDBF608D3}"/>
              </a:ext>
            </a:extLst>
          </p:cNvPr>
          <p:cNvSpPr txBox="1"/>
          <p:nvPr/>
        </p:nvSpPr>
        <p:spPr>
          <a:xfrm>
            <a:off x="1700174" y="5716201"/>
            <a:ext cx="1656009" cy="461665"/>
          </a:xfrm>
          <a:prstGeom prst="rect">
            <a:avLst/>
          </a:prstGeom>
          <a:solidFill>
            <a:srgbClr val="FFC000"/>
          </a:solidFill>
        </p:spPr>
        <p:txBody>
          <a:bodyPr wrap="square" rtlCol="0">
            <a:spAutoFit/>
          </a:bodyPr>
          <a:lstStyle/>
          <a:p>
            <a:pPr lvl="0" algn="ctr">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Nóng chảy</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7" name="TextBox 16">
            <a:extLst>
              <a:ext uri="{FF2B5EF4-FFF2-40B4-BE49-F238E27FC236}">
                <a16:creationId xmlns:a16="http://schemas.microsoft.com/office/drawing/2014/main" id="{E202D27E-6A30-AD2D-47BF-71FDDBF608D3}"/>
              </a:ext>
            </a:extLst>
          </p:cNvPr>
          <p:cNvSpPr txBox="1"/>
          <p:nvPr/>
        </p:nvSpPr>
        <p:spPr>
          <a:xfrm>
            <a:off x="6824015" y="5716201"/>
            <a:ext cx="1627088" cy="461665"/>
          </a:xfrm>
          <a:prstGeom prst="rect">
            <a:avLst/>
          </a:prstGeom>
          <a:solidFill>
            <a:srgbClr val="FDCB93"/>
          </a:solidFill>
        </p:spPr>
        <p:txBody>
          <a:bodyPr wrap="square" rtlCol="0">
            <a:spAutoFit/>
          </a:bodyPr>
          <a:lstStyle/>
          <a:p>
            <a:pPr lvl="0" algn="ctr">
              <a:defRPr/>
            </a:pPr>
            <a:r>
              <a:rPr lang="en-US" altLang="zh-CN"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Đông đặc</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8" name="Oval 17"/>
          <p:cNvSpPr/>
          <p:nvPr/>
        </p:nvSpPr>
        <p:spPr>
          <a:xfrm>
            <a:off x="3168376" y="3280683"/>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19" name="Oval 18"/>
          <p:cNvSpPr/>
          <p:nvPr/>
        </p:nvSpPr>
        <p:spPr>
          <a:xfrm>
            <a:off x="3168376" y="4808667"/>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4</a:t>
            </a:r>
          </a:p>
        </p:txBody>
      </p:sp>
      <p:sp>
        <p:nvSpPr>
          <p:cNvPr id="20" name="Oval 19"/>
          <p:cNvSpPr/>
          <p:nvPr/>
        </p:nvSpPr>
        <p:spPr>
          <a:xfrm>
            <a:off x="6828127" y="3308893"/>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cxnSp>
        <p:nvCxnSpPr>
          <p:cNvPr id="5" name="Straight Arrow Connector 4"/>
          <p:cNvCxnSpPr/>
          <p:nvPr/>
        </p:nvCxnSpPr>
        <p:spPr>
          <a:xfrm flipV="1">
            <a:off x="7259173" y="3878793"/>
            <a:ext cx="1520802" cy="249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411650" y="3903716"/>
            <a:ext cx="1520802" cy="249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3356183" y="4646645"/>
            <a:ext cx="1520802" cy="24902"/>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7259173" y="4689178"/>
            <a:ext cx="1520802" cy="24902"/>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6797183" y="4753588"/>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
        <p:nvSpPr>
          <p:cNvPr id="2" name="TextBox 1">
            <a:extLst>
              <a:ext uri="{FF2B5EF4-FFF2-40B4-BE49-F238E27FC236}">
                <a16:creationId xmlns:a16="http://schemas.microsoft.com/office/drawing/2014/main" id="{9FB36398-DB1B-42CD-70FD-1CDD8F15EBEB}"/>
              </a:ext>
            </a:extLst>
          </p:cNvPr>
          <p:cNvSpPr txBox="1"/>
          <p:nvPr/>
        </p:nvSpPr>
        <p:spPr>
          <a:xfrm>
            <a:off x="1047942" y="273735"/>
            <a:ext cx="9838803" cy="646331"/>
          </a:xfrm>
          <a:prstGeom prst="rect">
            <a:avLst/>
          </a:prstGeom>
          <a:solidFill>
            <a:srgbClr val="DAF1FB"/>
          </a:solidFill>
        </p:spPr>
        <p:txBody>
          <a:bodyPr wrap="square" rtlCol="0">
            <a:spAutoFit/>
          </a:bodyPr>
          <a:lstStyle/>
          <a:p>
            <a:pPr lvl="0" algn="ctr">
              <a:defRPr/>
            </a:pPr>
            <a:r>
              <a:rPr lang="vi-VN" altLang="zh-CN" sz="3600" b="1">
                <a:ln w="12700">
                  <a:solidFill>
                    <a:schemeClr val="accent1"/>
                  </a:solidFill>
                  <a:prstDash val="solid"/>
                </a:ln>
                <a:solidFill>
                  <a:srgbClr val="C00000"/>
                </a:solidFill>
                <a:effectLst>
                  <a:outerShdw dist="38100" dir="2640000" algn="bl" rotWithShape="0">
                    <a:schemeClr val="accent1"/>
                  </a:outerShdw>
                </a:effectLst>
                <a:latin typeface="+mj-lt"/>
                <a:ea typeface="Roboto" panose="02000000000000000000" pitchFamily="2" charset="0"/>
              </a:rPr>
              <a:t>TÌM HIỂU VỀ SỰ CHUYỂN THỂ CỦA NƯỚC</a:t>
            </a:r>
            <a:endParaRPr kumimoji="0" lang="en-US" altLang="zh-CN" sz="3600" b="1" i="0" u="none" strike="noStrike" kern="1200" normalizeH="0" baseline="0" noProof="0" dirty="0">
              <a:ln w="12700">
                <a:solidFill>
                  <a:schemeClr val="accent1"/>
                </a:solidFill>
                <a:prstDash val="solid"/>
              </a:ln>
              <a:solidFill>
                <a:srgbClr val="C00000"/>
              </a:solidFill>
              <a:effectLst>
                <a:outerShdw dist="38100" dir="2640000" algn="bl" rotWithShape="0">
                  <a:schemeClr val="accent1"/>
                </a:outerShdw>
              </a:effectLst>
              <a:uLnTx/>
              <a:uFillTx/>
              <a:latin typeface="+mj-lt"/>
              <a:ea typeface="Roboto" panose="02000000000000000000" pitchFamily="2" charset="0"/>
            </a:endParaRPr>
          </a:p>
        </p:txBody>
      </p:sp>
    </p:spTree>
    <p:extLst>
      <p:ext uri="{BB962C8B-B14F-4D97-AF65-F5344CB8AC3E}">
        <p14:creationId xmlns:p14="http://schemas.microsoft.com/office/powerpoint/2010/main" val="1767278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22" presetClass="entr" presetSubtype="4"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par>
                                <p:cTn id="43" presetID="22" presetClass="entr" presetSubtype="4"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par>
                                <p:cTn id="46" presetID="22" presetClass="entr" presetSubtype="4"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down)">
                                      <p:cBhvr>
                                        <p:cTn id="48" dur="500"/>
                                        <p:tgtEl>
                                          <p:spTgt spid="5"/>
                                        </p:tgtEl>
                                      </p:cBhvr>
                                    </p:animEffect>
                                  </p:childTnLst>
                                </p:cTn>
                              </p:par>
                              <p:par>
                                <p:cTn id="49" presetID="22" presetClass="entr" presetSubtype="4"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fade">
                                      <p:cBhvr>
                                        <p:cTn id="6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7" restart="whenNotActive" fill="hold" evtFilter="cancelBubble" nodeType="interactiveSeq">
                <p:stCondLst>
                  <p:cond evt="onClick" delay="0">
                    <p:tgtEl>
                      <p:spTgt spid="20"/>
                    </p:tgtEl>
                  </p:cond>
                </p:stCondLst>
                <p:endSync evt="end" delay="0">
                  <p:rtn val="all"/>
                </p:endSync>
                <p:childTnLst>
                  <p:par>
                    <p:cTn id="68" fill="hold">
                      <p:stCondLst>
                        <p:cond delay="0"/>
                      </p:stCondLst>
                      <p:childTnLst>
                        <p:par>
                          <p:cTn id="69" fill="hold">
                            <p:stCondLst>
                              <p:cond delay="0"/>
                            </p:stCondLst>
                            <p:childTnLst>
                              <p:par>
                                <p:cTn id="70" presetID="42" presetClass="path" presetSubtype="0" accel="50000" decel="50000" fill="hold" grpId="1" nodeType="clickEffect">
                                  <p:stCondLst>
                                    <p:cond delay="0"/>
                                  </p:stCondLst>
                                  <p:childTnLst>
                                    <p:animMotion origin="layout" path="M 3.75E-6 3.7037E-7 L 0.24869 -0.35116 " pathEditMode="relative" rAng="0" ptsTypes="AA">
                                      <p:cBhvr>
                                        <p:cTn id="71" dur="2000" fill="hold"/>
                                        <p:tgtEl>
                                          <p:spTgt spid="11"/>
                                        </p:tgtEl>
                                        <p:attrNameLst>
                                          <p:attrName>ppt_x</p:attrName>
                                          <p:attrName>ppt_y</p:attrName>
                                        </p:attrNameLst>
                                      </p:cBhvr>
                                      <p:rCtr x="12435" y="-17569"/>
                                    </p:animMotion>
                                  </p:childTnLst>
                                </p:cTn>
                              </p:par>
                            </p:childTnLst>
                          </p:cTn>
                        </p:par>
                      </p:childTnLst>
                    </p:cTn>
                  </p:par>
                </p:childTnLst>
              </p:cTn>
              <p:nextCondLst>
                <p:cond evt="onClick" delay="0">
                  <p:tgtEl>
                    <p:spTgt spid="20"/>
                  </p:tgtEl>
                </p:cond>
              </p:nextCondLst>
            </p:seq>
            <p:seq concurrent="1" nextAc="seek">
              <p:cTn id="72" restart="whenNotActive" fill="hold" evtFilter="cancelBubble" nodeType="interactiveSeq">
                <p:stCondLst>
                  <p:cond evt="onClick" delay="0">
                    <p:tgtEl>
                      <p:spTgt spid="24"/>
                    </p:tgtEl>
                  </p:cond>
                </p:stCondLst>
                <p:endSync evt="end" delay="0">
                  <p:rtn val="all"/>
                </p:endSync>
                <p:childTnLst>
                  <p:par>
                    <p:cTn id="73" fill="hold">
                      <p:stCondLst>
                        <p:cond delay="0"/>
                      </p:stCondLst>
                      <p:childTnLst>
                        <p:par>
                          <p:cTn id="74" fill="hold">
                            <p:stCondLst>
                              <p:cond delay="0"/>
                            </p:stCondLst>
                            <p:childTnLst>
                              <p:par>
                                <p:cTn id="75" presetID="42" presetClass="path" presetSubtype="0" accel="50000" decel="50000" fill="hold" grpId="1" nodeType="clickEffect">
                                  <p:stCondLst>
                                    <p:cond delay="0"/>
                                  </p:stCondLst>
                                  <p:childTnLst>
                                    <p:animMotion origin="layout" path="M 3.33333E-6 3.7037E-7 L -0.14219 -0.13218 " pathEditMode="relative" rAng="0" ptsTypes="AA">
                                      <p:cBhvr>
                                        <p:cTn id="76" dur="2000" fill="hold"/>
                                        <p:tgtEl>
                                          <p:spTgt spid="14"/>
                                        </p:tgtEl>
                                        <p:attrNameLst>
                                          <p:attrName>ppt_x</p:attrName>
                                          <p:attrName>ppt_y</p:attrName>
                                        </p:attrNameLst>
                                      </p:cBhvr>
                                      <p:rCtr x="-7109" y="-6620"/>
                                    </p:animMotion>
                                  </p:childTnLst>
                                </p:cTn>
                              </p:par>
                            </p:childTnLst>
                          </p:cTn>
                        </p:par>
                      </p:childTnLst>
                    </p:cTn>
                  </p:par>
                </p:childTnLst>
              </p:cTn>
              <p:nextCondLst>
                <p:cond evt="onClick" delay="0">
                  <p:tgtEl>
                    <p:spTgt spid="24"/>
                  </p:tgtEl>
                </p:cond>
              </p:nextCondLst>
            </p:seq>
            <p:seq concurrent="1" nextAc="seek">
              <p:cTn id="77" restart="whenNotActive" fill="hold" evtFilter="cancelBubble" nodeType="interactiveSeq">
                <p:stCondLst>
                  <p:cond evt="onClick" delay="0">
                    <p:tgtEl>
                      <p:spTgt spid="19"/>
                    </p:tgtEl>
                  </p:cond>
                </p:stCondLst>
                <p:endSync evt="end" delay="0">
                  <p:rtn val="all"/>
                </p:endSync>
                <p:childTnLst>
                  <p:par>
                    <p:cTn id="78" fill="hold">
                      <p:stCondLst>
                        <p:cond delay="0"/>
                      </p:stCondLst>
                      <p:childTnLst>
                        <p:par>
                          <p:cTn id="79" fill="hold">
                            <p:stCondLst>
                              <p:cond delay="0"/>
                            </p:stCondLst>
                            <p:childTnLst>
                              <p:par>
                                <p:cTn id="80" presetID="42" presetClass="path" presetSubtype="0" accel="50000" decel="50000" fill="hold" grpId="1" nodeType="clickEffect">
                                  <p:stCondLst>
                                    <p:cond delay="0"/>
                                  </p:stCondLst>
                                  <p:childTnLst>
                                    <p:animMotion origin="layout" path="M -2.29167E-6 3.7037E-7 L -0.24909 -0.13843 " pathEditMode="relative" rAng="0" ptsTypes="AA">
                                      <p:cBhvr>
                                        <p:cTn id="81" dur="2000" fill="hold"/>
                                        <p:tgtEl>
                                          <p:spTgt spid="17"/>
                                        </p:tgtEl>
                                        <p:attrNameLst>
                                          <p:attrName>ppt_x</p:attrName>
                                          <p:attrName>ppt_y</p:attrName>
                                        </p:attrNameLst>
                                      </p:cBhvr>
                                      <p:rCtr x="-12461" y="-6921"/>
                                    </p:animMotion>
                                  </p:childTnLst>
                                </p:cTn>
                              </p:par>
                            </p:childTnLst>
                          </p:cTn>
                        </p:par>
                      </p:childTnLst>
                    </p:cTn>
                  </p:par>
                </p:childTnLst>
              </p:cTn>
              <p:nextCondLst>
                <p:cond evt="onClick" delay="0">
                  <p:tgtEl>
                    <p:spTgt spid="19"/>
                  </p:tgtEl>
                </p:cond>
              </p:nextCondLst>
            </p:seq>
            <p:seq concurrent="1" nextAc="seek">
              <p:cTn id="82" restart="whenNotActive" fill="hold" evtFilter="cancelBubble" nodeType="interactiveSeq">
                <p:stCondLst>
                  <p:cond evt="onClick" delay="0">
                    <p:tgtEl>
                      <p:spTgt spid="18"/>
                    </p:tgtEl>
                  </p:cond>
                </p:stCondLst>
                <p:endSync evt="end" delay="0">
                  <p:rtn val="all"/>
                </p:endSync>
                <p:childTnLst>
                  <p:par>
                    <p:cTn id="83" fill="hold">
                      <p:stCondLst>
                        <p:cond delay="0"/>
                      </p:stCondLst>
                      <p:childTnLst>
                        <p:par>
                          <p:cTn id="84" fill="hold">
                            <p:stCondLst>
                              <p:cond delay="0"/>
                            </p:stCondLst>
                            <p:childTnLst>
                              <p:par>
                                <p:cTn id="85" presetID="42" presetClass="path" presetSubtype="0" accel="50000" decel="50000" fill="hold" grpId="1" nodeType="clickEffect">
                                  <p:stCondLst>
                                    <p:cond delay="0"/>
                                  </p:stCondLst>
                                  <p:childTnLst>
                                    <p:animMotion origin="layout" path="M -1.66667E-6 3.7037E-7 L 0.17826 -0.35116 " pathEditMode="relative" rAng="0" ptsTypes="AA">
                                      <p:cBhvr>
                                        <p:cTn id="86" dur="2000" fill="hold"/>
                                        <p:tgtEl>
                                          <p:spTgt spid="16"/>
                                        </p:tgtEl>
                                        <p:attrNameLst>
                                          <p:attrName>ppt_x</p:attrName>
                                          <p:attrName>ppt_y</p:attrName>
                                        </p:attrNameLst>
                                      </p:cBhvr>
                                      <p:rCtr x="8906" y="-17569"/>
                                    </p:animMotion>
                                  </p:childTnLst>
                                </p:cTn>
                              </p:par>
                            </p:childTnLst>
                          </p:cTn>
                        </p:par>
                      </p:childTnLst>
                    </p:cTn>
                  </p:par>
                </p:childTnLst>
              </p:cTn>
              <p:nextCondLst>
                <p:cond evt="onClick" delay="0">
                  <p:tgtEl>
                    <p:spTgt spid="18"/>
                  </p:tgtEl>
                </p:cond>
              </p:nextCondLst>
            </p:seq>
          </p:childTnLst>
        </p:cTn>
      </p:par>
    </p:tnLst>
    <p:bldLst>
      <p:bldP spid="8" grpId="0"/>
      <p:bldP spid="11" grpId="0" animBg="1"/>
      <p:bldP spid="11" grpId="1" animBg="1"/>
      <p:bldP spid="14" grpId="0" animBg="1"/>
      <p:bldP spid="14" grpId="1" animBg="1"/>
      <p:bldP spid="15" grpId="0"/>
      <p:bldP spid="16" grpId="0" animBg="1"/>
      <p:bldP spid="16" grpId="1" animBg="1"/>
      <p:bldP spid="17" grpId="0" animBg="1"/>
      <p:bldP spid="17" grpId="1" animBg="1"/>
      <p:bldP spid="18" grpId="0" animBg="1"/>
      <p:bldP spid="19" grpId="0" animBg="1"/>
      <p:bldP spid="20" grpId="0" animBg="1"/>
      <p:bldP spid="24"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58112-3C30-FA3A-00BA-D068B01DDBC7}"/>
              </a:ext>
            </a:extLst>
          </p:cNvPr>
          <p:cNvSpPr>
            <a:spLocks noGrp="1" noRot="1" noMove="1" noResize="1" noEditPoints="1" noAdjustHandles="1" noChangeArrowheads="1" noChangeShapeType="1"/>
          </p:cNvSpPr>
          <p:nvPr>
            <p:ph type="title"/>
          </p:nvPr>
        </p:nvSpPr>
        <p:spPr>
          <a:xfrm>
            <a:off x="1288143" y="365125"/>
            <a:ext cx="3835400" cy="1042761"/>
          </a:xfrm>
          <a:blipFill>
            <a:blip r:embed="rId4"/>
            <a:stretch>
              <a:fillRect/>
            </a:stretch>
          </a:blipFill>
        </p:spPr>
        <p:txBody>
          <a:bodyPr>
            <a:normAutofit/>
          </a:bodyPr>
          <a:lstStyle/>
          <a:p>
            <a:pPr algn="ctr">
              <a:lnSpc>
                <a:spcPct val="100000"/>
              </a:lnSpc>
            </a:pPr>
            <a:r>
              <a:rPr lang="vi-VN" sz="2800" b="1">
                <a:solidFill>
                  <a:srgbClr val="C00000"/>
                </a:solidFill>
                <a:effectLst>
                  <a:outerShdw blurRad="38100" dist="38100" dir="2700000" algn="tl">
                    <a:srgbClr val="000000">
                      <a:alpha val="43137"/>
                    </a:srgbClr>
                  </a:outerShdw>
                </a:effectLst>
              </a:rPr>
              <a:t>PHIẾU HỌC TẬP</a:t>
            </a:r>
            <a:endParaRPr lang="en-US" sz="2800" b="1">
              <a:solidFill>
                <a:srgbClr val="C00000"/>
              </a:solidFill>
              <a:effectLst>
                <a:outerShdw blurRad="38100" dist="38100" dir="2700000" algn="tl">
                  <a:srgbClr val="000000">
                    <a:alpha val="43137"/>
                  </a:srgbClr>
                </a:outerShdw>
              </a:effectLst>
            </a:endParaRPr>
          </a:p>
        </p:txBody>
      </p:sp>
      <p:pic>
        <p:nvPicPr>
          <p:cNvPr id="8" name="Picture 7" descr="A person and children holding a white sign&#10;&#10;Description automatically generated">
            <a:extLst>
              <a:ext uri="{FF2B5EF4-FFF2-40B4-BE49-F238E27FC236}">
                <a16:creationId xmlns:a16="http://schemas.microsoft.com/office/drawing/2014/main" id="{D1B2E09D-B357-EBF5-93CB-F4B10ED96C39}"/>
              </a:ext>
            </a:extLst>
          </p:cNvPr>
          <p:cNvPicPr>
            <a:picLocks noGrp="1" noRot="1" noChangeAspect="1" noMove="1" noResize="1" noEditPoints="1" noAdjustHandles="1" noChangeArrowheads="1" noChangeShapeType="1" noCrop="1"/>
          </p:cNvPicPr>
          <p:nvPr/>
        </p:nvPicPr>
        <p:blipFill rotWithShape="1">
          <a:blip r:embed="rId5">
            <a:extLst>
              <a:ext uri="{28A0092B-C50C-407E-A947-70E740481C1C}">
                <a14:useLocalDpi xmlns:a14="http://schemas.microsoft.com/office/drawing/2010/main" val="0"/>
              </a:ext>
            </a:extLst>
          </a:blip>
          <a:srcRect l="4023" t="5296" r="4010" b="9962"/>
          <a:stretch/>
        </p:blipFill>
        <p:spPr>
          <a:xfrm>
            <a:off x="885371" y="1084942"/>
            <a:ext cx="10522858" cy="4688115"/>
          </a:xfrm>
          <a:prstGeom prst="rect">
            <a:avLst/>
          </a:prstGeom>
        </p:spPr>
      </p:pic>
      <p:graphicFrame>
        <p:nvGraphicFramePr>
          <p:cNvPr id="9" name="Table 6">
            <a:extLst>
              <a:ext uri="{FF2B5EF4-FFF2-40B4-BE49-F238E27FC236}">
                <a16:creationId xmlns:a16="http://schemas.microsoft.com/office/drawing/2014/main" id="{E792DEB2-62F7-48DC-3BC9-40F24EDCA5CB}"/>
              </a:ext>
            </a:extLst>
          </p:cNvPr>
          <p:cNvGraphicFramePr>
            <a:graphicFrameLocks noGrp="1" noDrilldown="1" noMove="1" noResize="1"/>
          </p:cNvGraphicFramePr>
          <p:nvPr>
            <p:extLst>
              <p:ext uri="{D42A27DB-BD31-4B8C-83A1-F6EECF244321}">
                <p14:modId xmlns:p14="http://schemas.microsoft.com/office/powerpoint/2010/main" val="3541479801"/>
              </p:ext>
            </p:extLst>
          </p:nvPr>
        </p:nvGraphicFramePr>
        <p:xfrm>
          <a:off x="1059543" y="2582817"/>
          <a:ext cx="8128000" cy="3190237"/>
        </p:xfrm>
        <a:graphic>
          <a:graphicData uri="http://schemas.openxmlformats.org/drawingml/2006/table">
            <a:tbl>
              <a:tblPr firstRow="1" bandRow="1">
                <a:tableStyleId>{5C22544A-7EE6-4342-B048-85BDC9FD1C3A}</a:tableStyleId>
              </a:tblPr>
              <a:tblGrid>
                <a:gridCol w="1785258">
                  <a:extLst>
                    <a:ext uri="{9D8B030D-6E8A-4147-A177-3AD203B41FA5}">
                      <a16:colId xmlns:a16="http://schemas.microsoft.com/office/drawing/2014/main" val="3811981125"/>
                    </a:ext>
                  </a:extLst>
                </a:gridCol>
                <a:gridCol w="1973942">
                  <a:extLst>
                    <a:ext uri="{9D8B030D-6E8A-4147-A177-3AD203B41FA5}">
                      <a16:colId xmlns:a16="http://schemas.microsoft.com/office/drawing/2014/main" val="2586948065"/>
                    </a:ext>
                  </a:extLst>
                </a:gridCol>
                <a:gridCol w="2336800">
                  <a:extLst>
                    <a:ext uri="{9D8B030D-6E8A-4147-A177-3AD203B41FA5}">
                      <a16:colId xmlns:a16="http://schemas.microsoft.com/office/drawing/2014/main" val="1826134607"/>
                    </a:ext>
                  </a:extLst>
                </a:gridCol>
                <a:gridCol w="2032000">
                  <a:extLst>
                    <a:ext uri="{9D8B030D-6E8A-4147-A177-3AD203B41FA5}">
                      <a16:colId xmlns:a16="http://schemas.microsoft.com/office/drawing/2014/main" val="4203067606"/>
                    </a:ext>
                  </a:extLst>
                </a:gridCol>
              </a:tblGrid>
              <a:tr h="482245">
                <a:tc>
                  <a:txBody>
                    <a:bodyPr/>
                    <a:lstStyle/>
                    <a:p>
                      <a:pPr algn="ctr"/>
                      <a:r>
                        <a:rPr lang="vi-VN" sz="2000">
                          <a:solidFill>
                            <a:srgbClr val="C00000"/>
                          </a:solidFill>
                          <a:effectLst>
                            <a:outerShdw blurRad="38100" dist="38100" dir="2700000" algn="tl">
                              <a:srgbClr val="000000">
                                <a:alpha val="43137"/>
                              </a:srgbClr>
                            </a:outerShdw>
                          </a:effectLst>
                          <a:latin typeface="+mj-lt"/>
                        </a:rPr>
                        <a:t>Thế ban đầu</a:t>
                      </a:r>
                      <a:endParaRPr lang="en-US" sz="2000">
                        <a:solidFill>
                          <a:srgbClr val="C00000"/>
                        </a:solidFill>
                        <a:effectLst>
                          <a:outerShdw blurRad="38100" dist="38100" dir="2700000" algn="tl">
                            <a:srgbClr val="000000">
                              <a:alpha val="43137"/>
                            </a:srgbClr>
                          </a:outerShdw>
                        </a:effectLst>
                        <a:latin typeface="+mj-lt"/>
                      </a:endParaRPr>
                    </a:p>
                  </a:txBody>
                  <a:tcPr/>
                </a:tc>
                <a:tc>
                  <a:txBody>
                    <a:bodyPr/>
                    <a:lstStyle/>
                    <a:p>
                      <a:pPr algn="ctr"/>
                      <a:r>
                        <a:rPr lang="vi-VN" sz="2000">
                          <a:solidFill>
                            <a:srgbClr val="C00000"/>
                          </a:solidFill>
                          <a:effectLst>
                            <a:outerShdw blurRad="38100" dist="38100" dir="2700000" algn="tl">
                              <a:srgbClr val="000000">
                                <a:alpha val="43137"/>
                              </a:srgbClr>
                            </a:outerShdw>
                          </a:effectLst>
                          <a:latin typeface="+mj-lt"/>
                        </a:rPr>
                        <a:t>Thể chuyển</a:t>
                      </a:r>
                      <a:endParaRPr lang="en-US" sz="2000">
                        <a:solidFill>
                          <a:srgbClr val="C00000"/>
                        </a:solidFill>
                        <a:effectLst>
                          <a:outerShdw blurRad="38100" dist="38100" dir="2700000" algn="tl">
                            <a:srgbClr val="000000">
                              <a:alpha val="43137"/>
                            </a:srgbClr>
                          </a:outerShdw>
                        </a:effectLst>
                        <a:latin typeface="+mj-lt"/>
                      </a:endParaRPr>
                    </a:p>
                  </a:txBody>
                  <a:tcPr/>
                </a:tc>
                <a:tc>
                  <a:txBody>
                    <a:bodyPr/>
                    <a:lstStyle/>
                    <a:p>
                      <a:pPr algn="ctr"/>
                      <a:r>
                        <a:rPr lang="vi-VN" sz="2000">
                          <a:solidFill>
                            <a:srgbClr val="C00000"/>
                          </a:solidFill>
                          <a:effectLst>
                            <a:outerShdw blurRad="38100" dist="38100" dir="2700000" algn="tl">
                              <a:srgbClr val="000000">
                                <a:alpha val="43137"/>
                              </a:srgbClr>
                            </a:outerShdw>
                          </a:effectLst>
                          <a:latin typeface="+mj-lt"/>
                        </a:rPr>
                        <a:t>Quá trình chuyển</a:t>
                      </a:r>
                      <a:endParaRPr lang="en-US" sz="2000">
                        <a:solidFill>
                          <a:srgbClr val="C00000"/>
                        </a:solidFill>
                        <a:effectLst>
                          <a:outerShdw blurRad="38100" dist="38100" dir="2700000" algn="tl">
                            <a:srgbClr val="000000">
                              <a:alpha val="43137"/>
                            </a:srgbClr>
                          </a:outerShdw>
                        </a:effectLst>
                        <a:latin typeface="+mj-lt"/>
                      </a:endParaRPr>
                    </a:p>
                  </a:txBody>
                  <a:tcPr/>
                </a:tc>
                <a:tc>
                  <a:txBody>
                    <a:bodyPr/>
                    <a:lstStyle/>
                    <a:p>
                      <a:pPr algn="ctr"/>
                      <a:r>
                        <a:rPr lang="vi-VN" sz="2000">
                          <a:solidFill>
                            <a:srgbClr val="C00000"/>
                          </a:solidFill>
                          <a:effectLst>
                            <a:outerShdw blurRad="38100" dist="38100" dir="2700000" algn="tl">
                              <a:srgbClr val="000000">
                                <a:alpha val="43137"/>
                              </a:srgbClr>
                            </a:outerShdw>
                          </a:effectLst>
                          <a:latin typeface="+mj-lt"/>
                        </a:rPr>
                        <a:t>Ví dụ</a:t>
                      </a:r>
                      <a:endParaRPr lang="en-US" sz="2000">
                        <a:solidFill>
                          <a:srgbClr val="C00000"/>
                        </a:solidFill>
                        <a:effectLst>
                          <a:outerShdw blurRad="38100" dist="38100" dir="2700000" algn="tl">
                            <a:srgbClr val="000000">
                              <a:alpha val="43137"/>
                            </a:srgbClr>
                          </a:outerShdw>
                        </a:effectLst>
                        <a:latin typeface="+mj-lt"/>
                      </a:endParaRPr>
                    </a:p>
                  </a:txBody>
                  <a:tcPr/>
                </a:tc>
                <a:extLst>
                  <a:ext uri="{0D108BD9-81ED-4DB2-BD59-A6C34878D82A}">
                    <a16:rowId xmlns:a16="http://schemas.microsoft.com/office/drawing/2014/main" val="872593177"/>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940357884"/>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700700925"/>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485770987"/>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801963499"/>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44907340"/>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415884118"/>
                  </a:ext>
                </a:extLst>
              </a:tr>
            </a:tbl>
          </a:graphicData>
        </a:graphic>
      </p:graphicFrame>
    </p:spTree>
    <p:extLst>
      <p:ext uri="{BB962C8B-B14F-4D97-AF65-F5344CB8AC3E}">
        <p14:creationId xmlns:p14="http://schemas.microsoft.com/office/powerpoint/2010/main" val="1888571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58112-3C30-FA3A-00BA-D068B01DDBC7}"/>
              </a:ext>
            </a:extLst>
          </p:cNvPr>
          <p:cNvSpPr>
            <a:spLocks noGrp="1" noRot="1" noMove="1" noResize="1" noEditPoints="1" noAdjustHandles="1" noChangeArrowheads="1" noChangeShapeType="1"/>
          </p:cNvSpPr>
          <p:nvPr>
            <p:ph type="title"/>
          </p:nvPr>
        </p:nvSpPr>
        <p:spPr>
          <a:xfrm>
            <a:off x="1288143" y="365125"/>
            <a:ext cx="3835400" cy="1042761"/>
          </a:xfrm>
          <a:blipFill>
            <a:blip r:embed="rId3"/>
            <a:stretch>
              <a:fillRect/>
            </a:stretch>
          </a:blipFill>
        </p:spPr>
        <p:txBody>
          <a:bodyPr>
            <a:normAutofit/>
          </a:bodyPr>
          <a:lstStyle/>
          <a:p>
            <a:pPr algn="ctr">
              <a:lnSpc>
                <a:spcPct val="100000"/>
              </a:lnSpc>
            </a:pPr>
            <a:r>
              <a:rPr lang="vi-VN" sz="2800" b="1">
                <a:solidFill>
                  <a:srgbClr val="C00000"/>
                </a:solidFill>
                <a:effectLst>
                  <a:outerShdw blurRad="38100" dist="38100" dir="2700000" algn="tl">
                    <a:srgbClr val="000000">
                      <a:alpha val="43137"/>
                    </a:srgbClr>
                  </a:outerShdw>
                </a:effectLst>
              </a:rPr>
              <a:t>PHIẾU HỌC TẬP</a:t>
            </a:r>
            <a:endParaRPr lang="en-US" sz="2800" b="1">
              <a:solidFill>
                <a:srgbClr val="C00000"/>
              </a:solidFill>
              <a:effectLst>
                <a:outerShdw blurRad="38100" dist="38100" dir="2700000" algn="tl">
                  <a:srgbClr val="000000">
                    <a:alpha val="43137"/>
                  </a:srgbClr>
                </a:outerShdw>
              </a:effectLst>
            </a:endParaRPr>
          </a:p>
        </p:txBody>
      </p:sp>
      <p:pic>
        <p:nvPicPr>
          <p:cNvPr id="8" name="Picture 7" descr="A person and children holding a white sign&#10;&#10;Description automatically generated">
            <a:extLst>
              <a:ext uri="{FF2B5EF4-FFF2-40B4-BE49-F238E27FC236}">
                <a16:creationId xmlns:a16="http://schemas.microsoft.com/office/drawing/2014/main" id="{D1B2E09D-B357-EBF5-93CB-F4B10ED96C39}"/>
              </a:ext>
            </a:extLst>
          </p:cNvPr>
          <p:cNvPicPr>
            <a:picLocks noGrp="1" noRot="1" noChangeAspect="1" noMove="1" noResize="1" noEditPoints="1" noAdjustHandles="1" noChangeArrowheads="1" noChangeShapeType="1" noCrop="1"/>
          </p:cNvPicPr>
          <p:nvPr/>
        </p:nvPicPr>
        <p:blipFill rotWithShape="1">
          <a:blip r:embed="rId4">
            <a:extLst>
              <a:ext uri="{28A0092B-C50C-407E-A947-70E740481C1C}">
                <a14:useLocalDpi xmlns:a14="http://schemas.microsoft.com/office/drawing/2010/main" val="0"/>
              </a:ext>
            </a:extLst>
          </a:blip>
          <a:srcRect l="4023" t="5296" r="4010" b="9962"/>
          <a:stretch/>
        </p:blipFill>
        <p:spPr>
          <a:xfrm>
            <a:off x="885371" y="1084942"/>
            <a:ext cx="10522858" cy="4688115"/>
          </a:xfrm>
          <a:prstGeom prst="rect">
            <a:avLst/>
          </a:prstGeom>
        </p:spPr>
      </p:pic>
      <p:graphicFrame>
        <p:nvGraphicFramePr>
          <p:cNvPr id="9" name="Table 6">
            <a:extLst>
              <a:ext uri="{FF2B5EF4-FFF2-40B4-BE49-F238E27FC236}">
                <a16:creationId xmlns:a16="http://schemas.microsoft.com/office/drawing/2014/main" id="{E792DEB2-62F7-48DC-3BC9-40F24EDCA5CB}"/>
              </a:ext>
            </a:extLst>
          </p:cNvPr>
          <p:cNvGraphicFramePr>
            <a:graphicFrameLocks noGrp="1" noDrilldown="1" noMove="1" noResize="1"/>
          </p:cNvGraphicFramePr>
          <p:nvPr>
            <p:extLst>
              <p:ext uri="{D42A27DB-BD31-4B8C-83A1-F6EECF244321}">
                <p14:modId xmlns:p14="http://schemas.microsoft.com/office/powerpoint/2010/main" val="4274764048"/>
              </p:ext>
            </p:extLst>
          </p:nvPr>
        </p:nvGraphicFramePr>
        <p:xfrm>
          <a:off x="1059543" y="2582817"/>
          <a:ext cx="8128000" cy="3190237"/>
        </p:xfrm>
        <a:graphic>
          <a:graphicData uri="http://schemas.openxmlformats.org/drawingml/2006/table">
            <a:tbl>
              <a:tblPr firstRow="1" bandRow="1">
                <a:tableStyleId>{5C22544A-7EE6-4342-B048-85BDC9FD1C3A}</a:tableStyleId>
              </a:tblPr>
              <a:tblGrid>
                <a:gridCol w="1785258">
                  <a:extLst>
                    <a:ext uri="{9D8B030D-6E8A-4147-A177-3AD203B41FA5}">
                      <a16:colId xmlns:a16="http://schemas.microsoft.com/office/drawing/2014/main" val="3811981125"/>
                    </a:ext>
                  </a:extLst>
                </a:gridCol>
                <a:gridCol w="1973942">
                  <a:extLst>
                    <a:ext uri="{9D8B030D-6E8A-4147-A177-3AD203B41FA5}">
                      <a16:colId xmlns:a16="http://schemas.microsoft.com/office/drawing/2014/main" val="2586948065"/>
                    </a:ext>
                  </a:extLst>
                </a:gridCol>
                <a:gridCol w="2336800">
                  <a:extLst>
                    <a:ext uri="{9D8B030D-6E8A-4147-A177-3AD203B41FA5}">
                      <a16:colId xmlns:a16="http://schemas.microsoft.com/office/drawing/2014/main" val="1826134607"/>
                    </a:ext>
                  </a:extLst>
                </a:gridCol>
                <a:gridCol w="2032000">
                  <a:extLst>
                    <a:ext uri="{9D8B030D-6E8A-4147-A177-3AD203B41FA5}">
                      <a16:colId xmlns:a16="http://schemas.microsoft.com/office/drawing/2014/main" val="4203067606"/>
                    </a:ext>
                  </a:extLst>
                </a:gridCol>
              </a:tblGrid>
              <a:tr h="482245">
                <a:tc>
                  <a:txBody>
                    <a:bodyPr/>
                    <a:lstStyle/>
                    <a:p>
                      <a:pPr algn="ctr"/>
                      <a:r>
                        <a:rPr lang="vi-VN" sz="2000">
                          <a:solidFill>
                            <a:srgbClr val="C00000"/>
                          </a:solidFill>
                          <a:effectLst>
                            <a:outerShdw blurRad="38100" dist="38100" dir="2700000" algn="tl">
                              <a:srgbClr val="000000">
                                <a:alpha val="43137"/>
                              </a:srgbClr>
                            </a:outerShdw>
                          </a:effectLst>
                          <a:latin typeface="+mj-lt"/>
                        </a:rPr>
                        <a:t>Thế ban đầu</a:t>
                      </a:r>
                      <a:endParaRPr lang="en-US" sz="2000">
                        <a:solidFill>
                          <a:srgbClr val="C00000"/>
                        </a:solidFill>
                        <a:effectLst>
                          <a:outerShdw blurRad="38100" dist="38100" dir="2700000" algn="tl">
                            <a:srgbClr val="000000">
                              <a:alpha val="43137"/>
                            </a:srgbClr>
                          </a:outerShdw>
                        </a:effectLst>
                        <a:latin typeface="+mj-lt"/>
                      </a:endParaRPr>
                    </a:p>
                  </a:txBody>
                  <a:tcPr/>
                </a:tc>
                <a:tc>
                  <a:txBody>
                    <a:bodyPr/>
                    <a:lstStyle/>
                    <a:p>
                      <a:pPr algn="ctr"/>
                      <a:r>
                        <a:rPr lang="vi-VN" sz="2000">
                          <a:solidFill>
                            <a:srgbClr val="C00000"/>
                          </a:solidFill>
                          <a:effectLst>
                            <a:outerShdw blurRad="38100" dist="38100" dir="2700000" algn="tl">
                              <a:srgbClr val="000000">
                                <a:alpha val="43137"/>
                              </a:srgbClr>
                            </a:outerShdw>
                          </a:effectLst>
                          <a:latin typeface="+mj-lt"/>
                        </a:rPr>
                        <a:t>Thể chuyển</a:t>
                      </a:r>
                      <a:endParaRPr lang="en-US" sz="2000">
                        <a:solidFill>
                          <a:srgbClr val="C00000"/>
                        </a:solidFill>
                        <a:effectLst>
                          <a:outerShdw blurRad="38100" dist="38100" dir="2700000" algn="tl">
                            <a:srgbClr val="000000">
                              <a:alpha val="43137"/>
                            </a:srgbClr>
                          </a:outerShdw>
                        </a:effectLst>
                        <a:latin typeface="+mj-lt"/>
                      </a:endParaRPr>
                    </a:p>
                  </a:txBody>
                  <a:tcPr/>
                </a:tc>
                <a:tc>
                  <a:txBody>
                    <a:bodyPr/>
                    <a:lstStyle/>
                    <a:p>
                      <a:pPr algn="ctr"/>
                      <a:r>
                        <a:rPr lang="vi-VN" sz="2000">
                          <a:solidFill>
                            <a:srgbClr val="C00000"/>
                          </a:solidFill>
                          <a:effectLst>
                            <a:outerShdw blurRad="38100" dist="38100" dir="2700000" algn="tl">
                              <a:srgbClr val="000000">
                                <a:alpha val="43137"/>
                              </a:srgbClr>
                            </a:outerShdw>
                          </a:effectLst>
                          <a:latin typeface="+mj-lt"/>
                        </a:rPr>
                        <a:t>Quá trình chuyển</a:t>
                      </a:r>
                      <a:endParaRPr lang="en-US" sz="2000">
                        <a:solidFill>
                          <a:srgbClr val="C00000"/>
                        </a:solidFill>
                        <a:effectLst>
                          <a:outerShdw blurRad="38100" dist="38100" dir="2700000" algn="tl">
                            <a:srgbClr val="000000">
                              <a:alpha val="43137"/>
                            </a:srgbClr>
                          </a:outerShdw>
                        </a:effectLst>
                        <a:latin typeface="+mj-lt"/>
                      </a:endParaRPr>
                    </a:p>
                  </a:txBody>
                  <a:tcPr/>
                </a:tc>
                <a:tc>
                  <a:txBody>
                    <a:bodyPr/>
                    <a:lstStyle/>
                    <a:p>
                      <a:pPr algn="ctr"/>
                      <a:r>
                        <a:rPr lang="vi-VN" sz="2000">
                          <a:solidFill>
                            <a:srgbClr val="C00000"/>
                          </a:solidFill>
                          <a:effectLst>
                            <a:outerShdw blurRad="38100" dist="38100" dir="2700000" algn="tl">
                              <a:srgbClr val="000000">
                                <a:alpha val="43137"/>
                              </a:srgbClr>
                            </a:outerShdw>
                          </a:effectLst>
                          <a:latin typeface="+mj-lt"/>
                        </a:rPr>
                        <a:t>Ví dụ</a:t>
                      </a:r>
                      <a:endParaRPr lang="en-US" sz="2000">
                        <a:solidFill>
                          <a:srgbClr val="C00000"/>
                        </a:solidFill>
                        <a:effectLst>
                          <a:outerShdw blurRad="38100" dist="38100" dir="2700000" algn="tl">
                            <a:srgbClr val="000000">
                              <a:alpha val="43137"/>
                            </a:srgbClr>
                          </a:outerShdw>
                        </a:effectLst>
                        <a:latin typeface="+mj-lt"/>
                      </a:endParaRPr>
                    </a:p>
                  </a:txBody>
                  <a:tcPr/>
                </a:tc>
                <a:extLst>
                  <a:ext uri="{0D108BD9-81ED-4DB2-BD59-A6C34878D82A}">
                    <a16:rowId xmlns:a16="http://schemas.microsoft.com/office/drawing/2014/main" val="872593177"/>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940357884"/>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700700925"/>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485770987"/>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801963499"/>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44907340"/>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415884118"/>
                  </a:ext>
                </a:extLst>
              </a:tr>
            </a:tbl>
          </a:graphicData>
        </a:graphic>
      </p:graphicFrame>
      <p:sp>
        <p:nvSpPr>
          <p:cNvPr id="3" name="TextBox 2">
            <a:extLst>
              <a:ext uri="{FF2B5EF4-FFF2-40B4-BE49-F238E27FC236}">
                <a16:creationId xmlns:a16="http://schemas.microsoft.com/office/drawing/2014/main" id="{4BA90135-6A1D-E1AD-E299-436C7DCA5B40}"/>
              </a:ext>
            </a:extLst>
          </p:cNvPr>
          <p:cNvSpPr txBox="1"/>
          <p:nvPr/>
        </p:nvSpPr>
        <p:spPr>
          <a:xfrm>
            <a:off x="5123543" y="3059667"/>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Đông đặc</a:t>
            </a:r>
            <a:endParaRPr lang="en-US" b="1">
              <a:solidFill>
                <a:srgbClr val="002060"/>
              </a:solidFill>
              <a:effectLst>
                <a:outerShdw blurRad="38100" dist="38100" dir="2700000" algn="tl">
                  <a:srgbClr val="000000">
                    <a:alpha val="43137"/>
                  </a:srgbClr>
                </a:outerShdw>
              </a:effectLst>
              <a:latin typeface="+mj-lt"/>
            </a:endParaRPr>
          </a:p>
        </p:txBody>
      </p:sp>
      <p:sp>
        <p:nvSpPr>
          <p:cNvPr id="4" name="TextBox 3">
            <a:extLst>
              <a:ext uri="{FF2B5EF4-FFF2-40B4-BE49-F238E27FC236}">
                <a16:creationId xmlns:a16="http://schemas.microsoft.com/office/drawing/2014/main" id="{67E2340C-B685-458B-F632-247D0F7DC622}"/>
              </a:ext>
            </a:extLst>
          </p:cNvPr>
          <p:cNvSpPr txBox="1"/>
          <p:nvPr/>
        </p:nvSpPr>
        <p:spPr>
          <a:xfrm>
            <a:off x="1288143" y="3059667"/>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Lỏng</a:t>
            </a:r>
            <a:endParaRPr lang="en-US" b="1">
              <a:solidFill>
                <a:srgbClr val="002060"/>
              </a:solidFill>
              <a:effectLst>
                <a:outerShdw blurRad="38100" dist="38100" dir="2700000" algn="tl">
                  <a:srgbClr val="000000">
                    <a:alpha val="43137"/>
                  </a:srgbClr>
                </a:outerShdw>
              </a:effectLst>
              <a:latin typeface="+mj-lt"/>
            </a:endParaRPr>
          </a:p>
        </p:txBody>
      </p:sp>
      <p:sp>
        <p:nvSpPr>
          <p:cNvPr id="5" name="TextBox 4">
            <a:extLst>
              <a:ext uri="{FF2B5EF4-FFF2-40B4-BE49-F238E27FC236}">
                <a16:creationId xmlns:a16="http://schemas.microsoft.com/office/drawing/2014/main" id="{18B0E557-0820-1B7A-A09C-C4B17208D038}"/>
              </a:ext>
            </a:extLst>
          </p:cNvPr>
          <p:cNvSpPr txBox="1"/>
          <p:nvPr/>
        </p:nvSpPr>
        <p:spPr>
          <a:xfrm>
            <a:off x="3320143" y="3059667"/>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Rắn</a:t>
            </a:r>
            <a:endParaRPr lang="en-US" b="1">
              <a:solidFill>
                <a:srgbClr val="002060"/>
              </a:solidFill>
              <a:effectLst>
                <a:outerShdw blurRad="38100" dist="38100" dir="2700000" algn="tl">
                  <a:srgbClr val="000000">
                    <a:alpha val="43137"/>
                  </a:srgbClr>
                </a:outerShdw>
              </a:effectLst>
              <a:latin typeface="+mj-lt"/>
            </a:endParaRPr>
          </a:p>
        </p:txBody>
      </p:sp>
      <p:sp>
        <p:nvSpPr>
          <p:cNvPr id="6" name="TextBox 5">
            <a:extLst>
              <a:ext uri="{FF2B5EF4-FFF2-40B4-BE49-F238E27FC236}">
                <a16:creationId xmlns:a16="http://schemas.microsoft.com/office/drawing/2014/main" id="{A3BF45EB-A2CB-FF4E-BAE9-DB53172FDFCA}"/>
              </a:ext>
            </a:extLst>
          </p:cNvPr>
          <p:cNvSpPr txBox="1"/>
          <p:nvPr/>
        </p:nvSpPr>
        <p:spPr>
          <a:xfrm>
            <a:off x="7382329" y="3059667"/>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Băng đá</a:t>
            </a:r>
            <a:endParaRPr lang="en-US" b="1">
              <a:solidFill>
                <a:srgbClr val="002060"/>
              </a:solidFill>
              <a:effectLst>
                <a:outerShdw blurRad="38100" dist="38100" dir="2700000" algn="tl">
                  <a:srgbClr val="000000">
                    <a:alpha val="43137"/>
                  </a:srgbClr>
                </a:outerShdw>
              </a:effectLst>
              <a:latin typeface="+mj-lt"/>
            </a:endParaRPr>
          </a:p>
        </p:txBody>
      </p:sp>
      <p:sp>
        <p:nvSpPr>
          <p:cNvPr id="7" name="TextBox 6">
            <a:extLst>
              <a:ext uri="{FF2B5EF4-FFF2-40B4-BE49-F238E27FC236}">
                <a16:creationId xmlns:a16="http://schemas.microsoft.com/office/drawing/2014/main" id="{E8226392-99F9-A139-6D08-68C2E51A26F3}"/>
              </a:ext>
            </a:extLst>
          </p:cNvPr>
          <p:cNvSpPr txBox="1"/>
          <p:nvPr/>
        </p:nvSpPr>
        <p:spPr>
          <a:xfrm>
            <a:off x="1335314" y="3616736"/>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Rắn</a:t>
            </a:r>
            <a:endParaRPr lang="en-US" b="1">
              <a:solidFill>
                <a:srgbClr val="002060"/>
              </a:solidFill>
              <a:effectLst>
                <a:outerShdw blurRad="38100" dist="38100" dir="2700000" algn="tl">
                  <a:srgbClr val="000000">
                    <a:alpha val="43137"/>
                  </a:srgbClr>
                </a:outerShdw>
              </a:effectLst>
              <a:latin typeface="+mj-lt"/>
            </a:endParaRPr>
          </a:p>
        </p:txBody>
      </p:sp>
      <p:sp>
        <p:nvSpPr>
          <p:cNvPr id="10" name="TextBox 9">
            <a:extLst>
              <a:ext uri="{FF2B5EF4-FFF2-40B4-BE49-F238E27FC236}">
                <a16:creationId xmlns:a16="http://schemas.microsoft.com/office/drawing/2014/main" id="{7E42A135-619D-0B5A-9022-F246A84F615C}"/>
              </a:ext>
            </a:extLst>
          </p:cNvPr>
          <p:cNvSpPr txBox="1"/>
          <p:nvPr/>
        </p:nvSpPr>
        <p:spPr>
          <a:xfrm>
            <a:off x="3287486" y="3621314"/>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Lỏng</a:t>
            </a:r>
            <a:endParaRPr lang="en-US" b="1">
              <a:solidFill>
                <a:srgbClr val="002060"/>
              </a:solidFill>
              <a:effectLst>
                <a:outerShdw blurRad="38100" dist="38100" dir="2700000" algn="tl">
                  <a:srgbClr val="000000">
                    <a:alpha val="43137"/>
                  </a:srgbClr>
                </a:outerShdw>
              </a:effectLst>
              <a:latin typeface="+mj-lt"/>
            </a:endParaRPr>
          </a:p>
        </p:txBody>
      </p:sp>
      <p:sp>
        <p:nvSpPr>
          <p:cNvPr id="11" name="TextBox 10">
            <a:extLst>
              <a:ext uri="{FF2B5EF4-FFF2-40B4-BE49-F238E27FC236}">
                <a16:creationId xmlns:a16="http://schemas.microsoft.com/office/drawing/2014/main" id="{5C1C5208-DB28-A20D-71D4-9F42074298B5}"/>
              </a:ext>
            </a:extLst>
          </p:cNvPr>
          <p:cNvSpPr txBox="1"/>
          <p:nvPr/>
        </p:nvSpPr>
        <p:spPr>
          <a:xfrm>
            <a:off x="4812393" y="3592250"/>
            <a:ext cx="2567214"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Nhiệt độ nóng tan chảy</a:t>
            </a:r>
            <a:endParaRPr lang="en-US" b="1">
              <a:solidFill>
                <a:srgbClr val="002060"/>
              </a:solidFill>
              <a:effectLst>
                <a:outerShdw blurRad="38100" dist="38100" dir="2700000" algn="tl">
                  <a:srgbClr val="000000">
                    <a:alpha val="43137"/>
                  </a:srgbClr>
                </a:outerShdw>
              </a:effectLst>
              <a:latin typeface="+mj-lt"/>
            </a:endParaRPr>
          </a:p>
        </p:txBody>
      </p:sp>
      <p:sp>
        <p:nvSpPr>
          <p:cNvPr id="12" name="TextBox 11">
            <a:extLst>
              <a:ext uri="{FF2B5EF4-FFF2-40B4-BE49-F238E27FC236}">
                <a16:creationId xmlns:a16="http://schemas.microsoft.com/office/drawing/2014/main" id="{4F45B388-286E-2BD8-85B8-362BE4A55D29}"/>
              </a:ext>
            </a:extLst>
          </p:cNvPr>
          <p:cNvSpPr txBox="1"/>
          <p:nvPr/>
        </p:nvSpPr>
        <p:spPr>
          <a:xfrm>
            <a:off x="1335314" y="4054249"/>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Lỏng</a:t>
            </a:r>
            <a:endParaRPr lang="en-US" b="1">
              <a:solidFill>
                <a:srgbClr val="002060"/>
              </a:solidFill>
              <a:effectLst>
                <a:outerShdw blurRad="38100" dist="38100" dir="2700000" algn="tl">
                  <a:srgbClr val="000000">
                    <a:alpha val="43137"/>
                  </a:srgbClr>
                </a:outerShdw>
              </a:effectLst>
              <a:latin typeface="+mj-lt"/>
            </a:endParaRPr>
          </a:p>
        </p:txBody>
      </p:sp>
      <p:sp>
        <p:nvSpPr>
          <p:cNvPr id="13" name="TextBox 12">
            <a:extLst>
              <a:ext uri="{FF2B5EF4-FFF2-40B4-BE49-F238E27FC236}">
                <a16:creationId xmlns:a16="http://schemas.microsoft.com/office/drawing/2014/main" id="{212FAE66-2C3A-536E-98A8-2527562040EA}"/>
              </a:ext>
            </a:extLst>
          </p:cNvPr>
          <p:cNvSpPr txBox="1"/>
          <p:nvPr/>
        </p:nvSpPr>
        <p:spPr>
          <a:xfrm>
            <a:off x="3320143" y="4041890"/>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Khí</a:t>
            </a:r>
            <a:endParaRPr lang="en-US" b="1">
              <a:solidFill>
                <a:srgbClr val="002060"/>
              </a:solidFill>
              <a:effectLst>
                <a:outerShdw blurRad="38100" dist="38100" dir="2700000" algn="tl">
                  <a:srgbClr val="000000">
                    <a:alpha val="43137"/>
                  </a:srgbClr>
                </a:outerShdw>
              </a:effectLst>
              <a:latin typeface="+mj-lt"/>
            </a:endParaRPr>
          </a:p>
        </p:txBody>
      </p:sp>
      <p:sp>
        <p:nvSpPr>
          <p:cNvPr id="14" name="TextBox 13">
            <a:extLst>
              <a:ext uri="{FF2B5EF4-FFF2-40B4-BE49-F238E27FC236}">
                <a16:creationId xmlns:a16="http://schemas.microsoft.com/office/drawing/2014/main" id="{DC2A8123-DDD3-E6A4-F57E-73A38BC4B734}"/>
              </a:ext>
            </a:extLst>
          </p:cNvPr>
          <p:cNvSpPr txBox="1"/>
          <p:nvPr/>
        </p:nvSpPr>
        <p:spPr>
          <a:xfrm>
            <a:off x="5239656" y="3995371"/>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Bay hơi</a:t>
            </a:r>
            <a:endParaRPr lang="en-US" b="1">
              <a:solidFill>
                <a:srgbClr val="002060"/>
              </a:solidFill>
              <a:effectLst>
                <a:outerShdw blurRad="38100" dist="38100" dir="2700000" algn="tl">
                  <a:srgbClr val="000000">
                    <a:alpha val="43137"/>
                  </a:srgbClr>
                </a:outerShdw>
              </a:effectLst>
              <a:latin typeface="+mj-lt"/>
            </a:endParaRPr>
          </a:p>
        </p:txBody>
      </p:sp>
      <p:sp>
        <p:nvSpPr>
          <p:cNvPr id="15" name="TextBox 14">
            <a:extLst>
              <a:ext uri="{FF2B5EF4-FFF2-40B4-BE49-F238E27FC236}">
                <a16:creationId xmlns:a16="http://schemas.microsoft.com/office/drawing/2014/main" id="{EB18CFFC-E7AD-48F4-F9DB-A9185976C738}"/>
              </a:ext>
            </a:extLst>
          </p:cNvPr>
          <p:cNvSpPr txBox="1"/>
          <p:nvPr/>
        </p:nvSpPr>
        <p:spPr>
          <a:xfrm>
            <a:off x="7382329" y="3995371"/>
            <a:ext cx="1805214"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Nước đun sôi</a:t>
            </a:r>
            <a:endParaRPr lang="en-US" b="1">
              <a:solidFill>
                <a:srgbClr val="002060"/>
              </a:solidFill>
              <a:effectLst>
                <a:outerShdw blurRad="38100" dist="38100" dir="2700000" algn="tl">
                  <a:srgbClr val="000000">
                    <a:alpha val="43137"/>
                  </a:srgbClr>
                </a:outerShdw>
              </a:effectLst>
              <a:latin typeface="+mj-lt"/>
            </a:endParaRPr>
          </a:p>
        </p:txBody>
      </p:sp>
      <p:sp>
        <p:nvSpPr>
          <p:cNvPr id="16" name="TextBox 15">
            <a:extLst>
              <a:ext uri="{FF2B5EF4-FFF2-40B4-BE49-F238E27FC236}">
                <a16:creationId xmlns:a16="http://schemas.microsoft.com/office/drawing/2014/main" id="{364A4C9A-3A87-A3DC-9EF6-A8E064E05140}"/>
              </a:ext>
            </a:extLst>
          </p:cNvPr>
          <p:cNvSpPr txBox="1"/>
          <p:nvPr/>
        </p:nvSpPr>
        <p:spPr>
          <a:xfrm>
            <a:off x="7382329" y="3558461"/>
            <a:ext cx="1805214"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Tuyết tan chảy</a:t>
            </a:r>
            <a:endParaRPr lang="en-US" b="1">
              <a:solidFill>
                <a:srgbClr val="002060"/>
              </a:solidFill>
              <a:effectLst>
                <a:outerShdw blurRad="38100" dist="38100" dir="2700000" algn="tl">
                  <a:srgbClr val="000000">
                    <a:alpha val="43137"/>
                  </a:srgbClr>
                </a:outerShdw>
              </a:effectLst>
              <a:latin typeface="+mj-lt"/>
            </a:endParaRPr>
          </a:p>
        </p:txBody>
      </p:sp>
      <p:sp>
        <p:nvSpPr>
          <p:cNvPr id="17" name="TextBox 16">
            <a:extLst>
              <a:ext uri="{FF2B5EF4-FFF2-40B4-BE49-F238E27FC236}">
                <a16:creationId xmlns:a16="http://schemas.microsoft.com/office/drawing/2014/main" id="{3BB53C3E-0DA0-DF64-79A3-2ED9C2DD9405}"/>
              </a:ext>
            </a:extLst>
          </p:cNvPr>
          <p:cNvSpPr txBox="1"/>
          <p:nvPr/>
        </p:nvSpPr>
        <p:spPr>
          <a:xfrm>
            <a:off x="1335313" y="4526529"/>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Khí</a:t>
            </a:r>
            <a:endParaRPr lang="en-US" b="1">
              <a:solidFill>
                <a:srgbClr val="002060"/>
              </a:solidFill>
              <a:effectLst>
                <a:outerShdw blurRad="38100" dist="38100" dir="2700000" algn="tl">
                  <a:srgbClr val="000000">
                    <a:alpha val="43137"/>
                  </a:srgbClr>
                </a:outerShdw>
              </a:effectLst>
              <a:latin typeface="+mj-lt"/>
            </a:endParaRPr>
          </a:p>
        </p:txBody>
      </p:sp>
      <p:sp>
        <p:nvSpPr>
          <p:cNvPr id="19" name="TextBox 18">
            <a:extLst>
              <a:ext uri="{FF2B5EF4-FFF2-40B4-BE49-F238E27FC236}">
                <a16:creationId xmlns:a16="http://schemas.microsoft.com/office/drawing/2014/main" id="{FB235713-E5D0-B743-B39A-1773BD6235B5}"/>
              </a:ext>
            </a:extLst>
          </p:cNvPr>
          <p:cNvSpPr txBox="1"/>
          <p:nvPr/>
        </p:nvSpPr>
        <p:spPr>
          <a:xfrm>
            <a:off x="3253014" y="4538140"/>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Lỏng</a:t>
            </a:r>
            <a:endParaRPr lang="en-US" b="1">
              <a:solidFill>
                <a:srgbClr val="002060"/>
              </a:solidFill>
              <a:effectLst>
                <a:outerShdw blurRad="38100" dist="38100" dir="2700000" algn="tl">
                  <a:srgbClr val="000000">
                    <a:alpha val="43137"/>
                  </a:srgbClr>
                </a:outerShdw>
              </a:effectLst>
              <a:latin typeface="+mj-lt"/>
            </a:endParaRPr>
          </a:p>
        </p:txBody>
      </p:sp>
      <p:sp>
        <p:nvSpPr>
          <p:cNvPr id="20" name="TextBox 19">
            <a:extLst>
              <a:ext uri="{FF2B5EF4-FFF2-40B4-BE49-F238E27FC236}">
                <a16:creationId xmlns:a16="http://schemas.microsoft.com/office/drawing/2014/main" id="{B097D45B-192D-A4D9-7077-8864C9577828}"/>
              </a:ext>
            </a:extLst>
          </p:cNvPr>
          <p:cNvSpPr txBox="1"/>
          <p:nvPr/>
        </p:nvSpPr>
        <p:spPr>
          <a:xfrm>
            <a:off x="5249636" y="4538140"/>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Ngưng tụ</a:t>
            </a:r>
            <a:endParaRPr lang="en-US" b="1">
              <a:solidFill>
                <a:srgbClr val="002060"/>
              </a:solidFill>
              <a:effectLst>
                <a:outerShdw blurRad="38100" dist="38100" dir="2700000" algn="tl">
                  <a:srgbClr val="000000">
                    <a:alpha val="43137"/>
                  </a:srgbClr>
                </a:outerShdw>
              </a:effectLst>
              <a:latin typeface="+mj-lt"/>
            </a:endParaRPr>
          </a:p>
        </p:txBody>
      </p:sp>
      <p:sp>
        <p:nvSpPr>
          <p:cNvPr id="21" name="TextBox 20">
            <a:extLst>
              <a:ext uri="{FF2B5EF4-FFF2-40B4-BE49-F238E27FC236}">
                <a16:creationId xmlns:a16="http://schemas.microsoft.com/office/drawing/2014/main" id="{034CA554-B9B0-A186-18D7-A4655E1B70A4}"/>
              </a:ext>
            </a:extLst>
          </p:cNvPr>
          <p:cNvSpPr txBox="1"/>
          <p:nvPr/>
        </p:nvSpPr>
        <p:spPr>
          <a:xfrm>
            <a:off x="7415894" y="4521458"/>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Chưng cất </a:t>
            </a:r>
            <a:endParaRPr lang="en-US" b="1">
              <a:solidFill>
                <a:srgbClr val="002060"/>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390700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4260488" y="1141596"/>
            <a:ext cx="3959186"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mj-lt"/>
                <a:ea typeface="Roboto Black" panose="02000000000000000000" pitchFamily="2" charset="0"/>
                <a:cs typeface="+mn-cs"/>
              </a:rPr>
              <a:t>BÀI TẬP VỀ NHÀ</a:t>
            </a:r>
            <a:endParaRPr kumimoji="0" lang="en-US" sz="32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mj-lt"/>
              <a:ea typeface="Roboto Black" panose="02000000000000000000" pitchFamily="2" charset="0"/>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2530868" y="184775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Chuẩn</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bị</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các</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nguyên</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vật</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liệu</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cho</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buổi</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học</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sau</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a:t>
            </a:r>
          </a:p>
        </p:txBody>
      </p:sp>
      <p:sp>
        <p:nvSpPr>
          <p:cNvPr id="17" name="TextBox 16">
            <a:extLst>
              <a:ext uri="{FF2B5EF4-FFF2-40B4-BE49-F238E27FC236}">
                <a16:creationId xmlns:a16="http://schemas.microsoft.com/office/drawing/2014/main" id="{C50EEADF-F242-4F8F-96FE-76601BA8159E}"/>
              </a:ext>
            </a:extLst>
          </p:cNvPr>
          <p:cNvSpPr txBox="1"/>
          <p:nvPr/>
        </p:nvSpPr>
        <p:spPr>
          <a:xfrm>
            <a:off x="1845068" y="2388568"/>
            <a:ext cx="8229600" cy="738664"/>
          </a:xfrm>
          <a:prstGeom prst="rect">
            <a:avLst/>
          </a:prstGeom>
          <a:noFill/>
        </p:spPr>
        <p:txBody>
          <a:bodyPr wrap="square" lIns="0" tIns="0" rIns="0" bIns="0" rtlCol="0">
            <a:spAutoFit/>
          </a:bodyPr>
          <a:lstStyle/>
          <a:p>
            <a:pPr lvl="0" algn="just">
              <a:defRPr/>
            </a:pP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Giấy màu, đất nặn, kéo, keo dán, bút màu, bút chì</a:t>
            </a:r>
            <a:r>
              <a:rPr lang="en-US" sz="2400" b="1">
                <a:solidFill>
                  <a:srgbClr val="002060"/>
                </a:solidFill>
                <a:effectLst>
                  <a:outerShdw blurRad="38100" dist="38100" dir="2700000" algn="tl">
                    <a:srgbClr val="000000">
                      <a:alpha val="43137"/>
                    </a:srgbClr>
                  </a:outerShdw>
                </a:effectLst>
                <a:latin typeface="+mj-lt"/>
                <a:ea typeface="Roboto" panose="02000000000000000000" pitchFamily="2" charset="0"/>
              </a:rPr>
              <a:t>, b</a:t>
            </a: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ìa cứng</a:t>
            </a:r>
            <a:r>
              <a:rPr lang="en-US" sz="2400" b="1">
                <a:solidFill>
                  <a:srgbClr val="002060"/>
                </a:solidFill>
                <a:effectLst>
                  <a:outerShdw blurRad="38100" dist="38100" dir="2700000" algn="tl">
                    <a:srgbClr val="000000">
                      <a:alpha val="43137"/>
                    </a:srgbClr>
                  </a:outerShdw>
                </a:effectLst>
                <a:latin typeface="+mj-lt"/>
                <a:ea typeface="Roboto" panose="02000000000000000000" pitchFamily="2" charset="0"/>
              </a:rPr>
              <a:t>, xốp, m</a:t>
            </a: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àu nước</a:t>
            </a:r>
            <a:endPar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mj-lt"/>
              <a:ea typeface="Roboto" panose="02000000000000000000" pitchFamily="2" charset="0"/>
            </a:endParaRPr>
          </a:p>
        </p:txBody>
      </p:sp>
      <p:pic>
        <p:nvPicPr>
          <p:cNvPr id="2" name="Picture 1"/>
          <p:cNvPicPr>
            <a:picLocks noChangeAspect="1"/>
          </p:cNvPicPr>
          <p:nvPr/>
        </p:nvPicPr>
        <p:blipFill>
          <a:blip r:embed="rId4"/>
          <a:stretch>
            <a:fillRect/>
          </a:stretch>
        </p:blipFill>
        <p:spPr>
          <a:xfrm>
            <a:off x="3338080" y="3298712"/>
            <a:ext cx="1431190" cy="124552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 name="Picture 2"/>
          <p:cNvPicPr>
            <a:picLocks noChangeAspect="1"/>
          </p:cNvPicPr>
          <p:nvPr/>
        </p:nvPicPr>
        <p:blipFill>
          <a:blip r:embed="rId5"/>
          <a:stretch>
            <a:fillRect/>
          </a:stretch>
        </p:blipFill>
        <p:spPr>
          <a:xfrm>
            <a:off x="5197856" y="3298712"/>
            <a:ext cx="1524024" cy="122231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 name="Picture 3"/>
          <p:cNvPicPr>
            <a:picLocks noChangeAspect="1"/>
          </p:cNvPicPr>
          <p:nvPr/>
        </p:nvPicPr>
        <p:blipFill>
          <a:blip r:embed="rId6"/>
          <a:stretch>
            <a:fillRect/>
          </a:stretch>
        </p:blipFill>
        <p:spPr>
          <a:xfrm>
            <a:off x="7150466" y="3246454"/>
            <a:ext cx="1678747" cy="127457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6" name="Picture 15">
            <a:extLst>
              <a:ext uri="{FF2B5EF4-FFF2-40B4-BE49-F238E27FC236}">
                <a16:creationId xmlns:a16="http://schemas.microsoft.com/office/drawing/2014/main" id="{2F0B38A0-9C2A-CC9E-621D-1963F69D092A}"/>
              </a:ext>
            </a:extLst>
          </p:cNvPr>
          <p:cNvPicPr>
            <a:picLocks noChangeAspect="1"/>
          </p:cNvPicPr>
          <p:nvPr/>
        </p:nvPicPr>
        <p:blipFill>
          <a:blip r:embed="rId7"/>
          <a:stretch>
            <a:fillRect/>
          </a:stretch>
        </p:blipFill>
        <p:spPr>
          <a:xfrm>
            <a:off x="6935140" y="4890028"/>
            <a:ext cx="1054699" cy="646232"/>
          </a:xfrm>
          <a:prstGeom prst="rect">
            <a:avLst/>
          </a:prstGeom>
          <a:effectLst>
            <a:outerShdw blurRad="63500" sx="102000" sy="102000" algn="ctr" rotWithShape="0">
              <a:prstClr val="black">
                <a:alpha val="40000"/>
              </a:prstClr>
            </a:outerShdw>
          </a:effectLst>
        </p:spPr>
      </p:pic>
      <p:pic>
        <p:nvPicPr>
          <p:cNvPr id="23" name="Picture 22">
            <a:extLst>
              <a:ext uri="{FF2B5EF4-FFF2-40B4-BE49-F238E27FC236}">
                <a16:creationId xmlns:a16="http://schemas.microsoft.com/office/drawing/2014/main" id="{D13FA7AD-DE74-FA1D-AB8E-2F9C196B8DDD}"/>
              </a:ext>
            </a:extLst>
          </p:cNvPr>
          <p:cNvPicPr>
            <a:picLocks noChangeAspect="1"/>
          </p:cNvPicPr>
          <p:nvPr/>
        </p:nvPicPr>
        <p:blipFill>
          <a:blip r:embed="rId8"/>
          <a:stretch>
            <a:fillRect/>
          </a:stretch>
        </p:blipFill>
        <p:spPr>
          <a:xfrm rot="10800000">
            <a:off x="6643628" y="5779032"/>
            <a:ext cx="1827964" cy="301520"/>
          </a:xfrm>
          <a:prstGeom prst="rect">
            <a:avLst/>
          </a:prstGeom>
          <a:effectLst>
            <a:outerShdw blurRad="63500" sx="102000" sy="102000" algn="ctr" rotWithShape="0">
              <a:prstClr val="black">
                <a:alpha val="40000"/>
              </a:prstClr>
            </a:outerShdw>
          </a:effectLst>
        </p:spPr>
      </p:pic>
      <p:pic>
        <p:nvPicPr>
          <p:cNvPr id="24" name="Picture 23">
            <a:extLst>
              <a:ext uri="{FF2B5EF4-FFF2-40B4-BE49-F238E27FC236}">
                <a16:creationId xmlns:a16="http://schemas.microsoft.com/office/drawing/2014/main" id="{7AAC4A3A-4601-67D9-6062-241328F08330}"/>
              </a:ext>
            </a:extLst>
          </p:cNvPr>
          <p:cNvPicPr>
            <a:picLocks noChangeAspect="1"/>
          </p:cNvPicPr>
          <p:nvPr/>
        </p:nvPicPr>
        <p:blipFill>
          <a:blip r:embed="rId9"/>
          <a:stretch>
            <a:fillRect/>
          </a:stretch>
        </p:blipFill>
        <p:spPr>
          <a:xfrm>
            <a:off x="3338080" y="4890028"/>
            <a:ext cx="958854" cy="988087"/>
          </a:xfrm>
          <a:prstGeom prst="rect">
            <a:avLst/>
          </a:prstGeom>
          <a:effectLst>
            <a:outerShdw blurRad="63500" sx="102000" sy="102000" algn="ctr" rotWithShape="0">
              <a:prstClr val="black">
                <a:alpha val="40000"/>
              </a:prstClr>
            </a:outerShdw>
          </a:effectLst>
        </p:spPr>
      </p:pic>
      <p:pic>
        <p:nvPicPr>
          <p:cNvPr id="25" name="Picture 24">
            <a:extLst>
              <a:ext uri="{FF2B5EF4-FFF2-40B4-BE49-F238E27FC236}">
                <a16:creationId xmlns:a16="http://schemas.microsoft.com/office/drawing/2014/main" id="{4A2210E2-AFE1-878C-C378-54692377689D}"/>
              </a:ext>
            </a:extLst>
          </p:cNvPr>
          <p:cNvPicPr>
            <a:picLocks noChangeAspect="1"/>
          </p:cNvPicPr>
          <p:nvPr/>
        </p:nvPicPr>
        <p:blipFill rotWithShape="1">
          <a:blip r:embed="rId10">
            <a:extLst>
              <a:ext uri="{28A0092B-C50C-407E-A947-70E740481C1C}">
                <a14:useLocalDpi xmlns:a14="http://schemas.microsoft.com/office/drawing/2010/main" val="0"/>
              </a:ext>
            </a:extLst>
          </a:blip>
          <a:srcRect l="16228" r="13090"/>
          <a:stretch/>
        </p:blipFill>
        <p:spPr>
          <a:xfrm>
            <a:off x="8684898" y="4677924"/>
            <a:ext cx="1091108" cy="1412294"/>
          </a:xfrm>
          <a:prstGeom prst="rect">
            <a:avLst/>
          </a:prstGeom>
          <a:effectLst>
            <a:outerShdw blurRad="63500" sx="102000" sy="102000" algn="ctr" rotWithShape="0">
              <a:prstClr val="black">
                <a:alpha val="40000"/>
              </a:prstClr>
            </a:outerShdw>
          </a:effectLst>
        </p:spPr>
      </p:pic>
      <p:pic>
        <p:nvPicPr>
          <p:cNvPr id="26" name="Picture 25">
            <a:extLst>
              <a:ext uri="{FF2B5EF4-FFF2-40B4-BE49-F238E27FC236}">
                <a16:creationId xmlns:a16="http://schemas.microsoft.com/office/drawing/2014/main" id="{901E8F2F-82B1-8289-A128-7A4A6AA36DC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89312" y="3574074"/>
            <a:ext cx="1534400" cy="1534400"/>
          </a:xfrm>
          <a:prstGeom prst="rect">
            <a:avLst/>
          </a:prstGeom>
        </p:spPr>
      </p:pic>
      <p:pic>
        <p:nvPicPr>
          <p:cNvPr id="5" name="Picture 4"/>
          <p:cNvPicPr>
            <a:picLocks noChangeAspect="1"/>
          </p:cNvPicPr>
          <p:nvPr/>
        </p:nvPicPr>
        <p:blipFill>
          <a:blip r:embed="rId12"/>
          <a:stretch>
            <a:fillRect/>
          </a:stretch>
        </p:blipFill>
        <p:spPr>
          <a:xfrm>
            <a:off x="4690331" y="4861940"/>
            <a:ext cx="1549750" cy="987146"/>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31358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3034" y="2522362"/>
            <a:ext cx="2398474" cy="392980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3476645" y="3170284"/>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chemeClr val="bg1"/>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cs typeface="+mn-cs"/>
            </a:endParaRPr>
          </a:p>
        </p:txBody>
      </p:sp>
      <p:sp>
        <p:nvSpPr>
          <p:cNvPr id="3" name="TextBox 2">
            <a:extLst>
              <a:ext uri="{FF2B5EF4-FFF2-40B4-BE49-F238E27FC236}">
                <a16:creationId xmlns:a16="http://schemas.microsoft.com/office/drawing/2014/main" id="{5C5C28B2-45DE-8613-FC5B-BA58CA38991E}"/>
              </a:ext>
            </a:extLst>
          </p:cNvPr>
          <p:cNvSpPr txBox="1"/>
          <p:nvPr/>
        </p:nvSpPr>
        <p:spPr>
          <a:xfrm>
            <a:off x="3167901" y="275478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C00000"/>
                </a:solidFill>
                <a:effectLst>
                  <a:outerShdw blurRad="38100" dist="38100" dir="2700000" algn="tl">
                    <a:srgbClr val="000000">
                      <a:alpha val="43137"/>
                    </a:srgbClr>
                  </a:outerShdw>
                </a:effectLst>
                <a:uLnTx/>
                <a:uFillTx/>
                <a:latin typeface="Times  New Roman"/>
                <a:ea typeface="Roboto Black" panose="02000000000000000000" pitchFamily="2" charset="0"/>
              </a:rPr>
              <a:t>TẠM</a:t>
            </a:r>
            <a:r>
              <a:rPr kumimoji="0" lang="en-US" sz="4800" b="1" i="0" u="none" strike="noStrike" kern="1200" cap="none" spc="0" normalizeH="0" noProof="0">
                <a:ln>
                  <a:noFill/>
                </a:ln>
                <a:solidFill>
                  <a:srgbClr val="C00000"/>
                </a:solidFill>
                <a:effectLst>
                  <a:outerShdw blurRad="38100" dist="38100" dir="2700000" algn="tl">
                    <a:srgbClr val="000000">
                      <a:alpha val="43137"/>
                    </a:srgbClr>
                  </a:outerShdw>
                </a:effectLst>
                <a:uLnTx/>
                <a:uFillTx/>
                <a:latin typeface="Times  New Roman"/>
                <a:ea typeface="Roboto Black" panose="02000000000000000000" pitchFamily="2" charset="0"/>
              </a:rPr>
              <a:t> BIỆT CÁC EM</a:t>
            </a:r>
            <a:endParaRPr kumimoji="0" lang="en-US" sz="4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a:ea typeface="Roboto Black" panose="02000000000000000000" pitchFamily="2" charset="0"/>
            </a:endParaRPr>
          </a:p>
        </p:txBody>
      </p:sp>
    </p:spTree>
    <p:extLst>
      <p:ext uri="{BB962C8B-B14F-4D97-AF65-F5344CB8AC3E}">
        <p14:creationId xmlns:p14="http://schemas.microsoft.com/office/powerpoint/2010/main" val="423478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4" presetClass="emph" presetSubtype="0" fill="hold" grpId="1" nodeType="clickEffect">
                                  <p:stCondLst>
                                    <p:cond delay="0"/>
                                  </p:stCondLst>
                                  <p:iterate type="lt">
                                    <p:tmPct val="10000"/>
                                  </p:iterate>
                                  <p:childTnLst>
                                    <p:animMotion origin="layout" path="M 0.0 0.0 L 0.0 -0.07213" pathEditMode="relative" ptsTypes="">
                                      <p:cBhvr>
                                        <p:cTn id="21" dur="250" accel="50000" decel="50000" autoRev="1" fill="hold">
                                          <p:stCondLst>
                                            <p:cond delay="0"/>
                                          </p:stCondLst>
                                        </p:cTn>
                                        <p:tgtEl>
                                          <p:spTgt spid="5"/>
                                        </p:tgtEl>
                                        <p:attrNameLst>
                                          <p:attrName>ppt_x</p:attrName>
                                          <p:attrName>ppt_y</p:attrName>
                                        </p:attrNameLst>
                                      </p:cBhvr>
                                    </p:animMotion>
                                    <p:animRot by="1500000">
                                      <p:cBhvr>
                                        <p:cTn id="22" dur="125" fill="hold">
                                          <p:stCondLst>
                                            <p:cond delay="0"/>
                                          </p:stCondLst>
                                        </p:cTn>
                                        <p:tgtEl>
                                          <p:spTgt spid="5"/>
                                        </p:tgtEl>
                                        <p:attrNameLst>
                                          <p:attrName>r</p:attrName>
                                        </p:attrNameLst>
                                      </p:cBhvr>
                                    </p:animRot>
                                    <p:animRot by="-1500000">
                                      <p:cBhvr>
                                        <p:cTn id="23" dur="125" fill="hold">
                                          <p:stCondLst>
                                            <p:cond delay="125"/>
                                          </p:stCondLst>
                                        </p:cTn>
                                        <p:tgtEl>
                                          <p:spTgt spid="5"/>
                                        </p:tgtEl>
                                        <p:attrNameLst>
                                          <p:attrName>r</p:attrName>
                                        </p:attrNameLst>
                                      </p:cBhvr>
                                    </p:animRot>
                                    <p:animRot by="-1500000">
                                      <p:cBhvr>
                                        <p:cTn id="24" dur="125" fill="hold">
                                          <p:stCondLst>
                                            <p:cond delay="250"/>
                                          </p:stCondLst>
                                        </p:cTn>
                                        <p:tgtEl>
                                          <p:spTgt spid="5"/>
                                        </p:tgtEl>
                                        <p:attrNameLst>
                                          <p:attrName>r</p:attrName>
                                        </p:attrNameLst>
                                      </p:cBhvr>
                                    </p:animRot>
                                    <p:animRot by="1500000">
                                      <p:cBhvr>
                                        <p:cTn id="25" dur="125" fill="hold">
                                          <p:stCondLst>
                                            <p:cond delay="375"/>
                                          </p:stCondLst>
                                        </p:cTn>
                                        <p:tgtEl>
                                          <p:spTgt spid="5"/>
                                        </p:tgtEl>
                                        <p:attrNameLst>
                                          <p:attrName>r</p:attrName>
                                        </p:attrNameLst>
                                      </p:cBhvr>
                                    </p:animRot>
                                  </p:childTnLst>
                                </p:cTn>
                              </p:par>
                              <p:par>
                                <p:cTn id="26" presetID="2" presetClass="entr" presetSubtype="1" fill="hold" grpId="0" nodeType="withEffect">
                                  <p:stCondLst>
                                    <p:cond delay="0"/>
                                  </p:stCondLst>
                                  <p:iterate type="lt">
                                    <p:tmPct val="0"/>
                                  </p:iterate>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4" presetClass="emph" presetSubtype="0" fill="hold" grpId="1" nodeType="clickEffect">
                                  <p:stCondLst>
                                    <p:cond delay="0"/>
                                  </p:stCondLst>
                                  <p:iterate type="lt">
                                    <p:tmPct val="10000"/>
                                  </p:iterate>
                                  <p:childTnLst>
                                    <p:animMotion origin="layout" path="M 0.0 0.0 L 0.0 -0.07213" pathEditMode="relative" ptsTypes="">
                                      <p:cBhvr>
                                        <p:cTn id="33" dur="250" accel="50000" decel="50000" autoRev="1" fill="hold">
                                          <p:stCondLst>
                                            <p:cond delay="0"/>
                                          </p:stCondLst>
                                        </p:cTn>
                                        <p:tgtEl>
                                          <p:spTgt spid="3"/>
                                        </p:tgtEl>
                                        <p:attrNameLst>
                                          <p:attrName>ppt_x</p:attrName>
                                          <p:attrName>ppt_y</p:attrName>
                                        </p:attrNameLst>
                                      </p:cBhvr>
                                    </p:animMotion>
                                    <p:animRot by="1500000">
                                      <p:cBhvr>
                                        <p:cTn id="34" dur="125" fill="hold">
                                          <p:stCondLst>
                                            <p:cond delay="0"/>
                                          </p:stCondLst>
                                        </p:cTn>
                                        <p:tgtEl>
                                          <p:spTgt spid="3"/>
                                        </p:tgtEl>
                                        <p:attrNameLst>
                                          <p:attrName>r</p:attrName>
                                        </p:attrNameLst>
                                      </p:cBhvr>
                                    </p:animRot>
                                    <p:animRot by="-1500000">
                                      <p:cBhvr>
                                        <p:cTn id="35" dur="125" fill="hold">
                                          <p:stCondLst>
                                            <p:cond delay="125"/>
                                          </p:stCondLst>
                                        </p:cTn>
                                        <p:tgtEl>
                                          <p:spTgt spid="3"/>
                                        </p:tgtEl>
                                        <p:attrNameLst>
                                          <p:attrName>r</p:attrName>
                                        </p:attrNameLst>
                                      </p:cBhvr>
                                    </p:animRot>
                                    <p:animRot by="-1500000">
                                      <p:cBhvr>
                                        <p:cTn id="36" dur="125" fill="hold">
                                          <p:stCondLst>
                                            <p:cond delay="250"/>
                                          </p:stCondLst>
                                        </p:cTn>
                                        <p:tgtEl>
                                          <p:spTgt spid="3"/>
                                        </p:tgtEl>
                                        <p:attrNameLst>
                                          <p:attrName>r</p:attrName>
                                        </p:attrNameLst>
                                      </p:cBhvr>
                                    </p:animRot>
                                    <p:animRot by="1500000">
                                      <p:cBhvr>
                                        <p:cTn id="37"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Tieng-vo-tay-khan-gia-www_tiengdong_c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99966" y="2939600"/>
            <a:ext cx="609600" cy="609600"/>
          </a:xfrm>
          <a:prstGeom prst="rect">
            <a:avLst/>
          </a:prstGeom>
        </p:spPr>
      </p:pic>
      <p:sp>
        <p:nvSpPr>
          <p:cNvPr id="26" name="TextBox 25"/>
          <p:cNvSpPr txBox="1"/>
          <p:nvPr/>
        </p:nvSpPr>
        <p:spPr>
          <a:xfrm>
            <a:off x="731915" y="595542"/>
            <a:ext cx="508831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strike="noStrike" kern="1200" cap="none" spc="0" normalizeH="0" baseline="0" noProof="0" dirty="0">
                <a:ln>
                  <a:noFill/>
                </a:ln>
                <a:solidFill>
                  <a:schemeClr val="bg1"/>
                </a:solidFill>
                <a:effectLst>
                  <a:outerShdw blurRad="38100" dist="38100" dir="2700000" algn="tl">
                    <a:srgbClr val="000000">
                      <a:alpha val="43137"/>
                    </a:srgbClr>
                  </a:outerShdw>
                </a:effectLst>
                <a:highlight>
                  <a:srgbClr val="94D6F4"/>
                </a:highlight>
                <a:uLnTx/>
                <a:uFillTx/>
                <a:latin typeface="Times New Roman" panose="02020603050405020304" pitchFamily="18" charset="0"/>
                <a:ea typeface="Roboto" panose="02000000000000000000" pitchFamily="2" charset="0"/>
                <a:cs typeface="Times New Roman" panose="02020603050405020304" pitchFamily="18" charset="0"/>
              </a:rPr>
              <a:t>TRÒ </a:t>
            </a:r>
            <a:r>
              <a:rPr kumimoji="0" lang="en-US" altLang="zh-CN" sz="2800" b="1" i="0" strike="noStrike" kern="1200" cap="none" spc="0" normalizeH="0" baseline="0" noProof="0">
                <a:ln>
                  <a:noFill/>
                </a:ln>
                <a:solidFill>
                  <a:schemeClr val="bg1"/>
                </a:solidFill>
                <a:effectLst>
                  <a:outerShdw blurRad="38100" dist="38100" dir="2700000" algn="tl">
                    <a:srgbClr val="000000">
                      <a:alpha val="43137"/>
                    </a:srgbClr>
                  </a:outerShdw>
                </a:effectLst>
                <a:highlight>
                  <a:srgbClr val="94D6F4"/>
                </a:highlight>
                <a:uLnTx/>
                <a:uFillTx/>
                <a:latin typeface="Times New Roman" panose="02020603050405020304" pitchFamily="18" charset="0"/>
                <a:ea typeface="Roboto" panose="02000000000000000000" pitchFamily="2" charset="0"/>
                <a:cs typeface="Times New Roman" panose="02020603050405020304" pitchFamily="18" charset="0"/>
              </a:rPr>
              <a:t>CHƠI “MƯA</a:t>
            </a:r>
            <a:r>
              <a:rPr kumimoji="0" lang="en-US" altLang="zh-CN" sz="2800" b="1" i="0" strike="noStrike" kern="1200" cap="none" spc="0" normalizeH="0" noProof="0">
                <a:ln>
                  <a:noFill/>
                </a:ln>
                <a:solidFill>
                  <a:schemeClr val="bg1"/>
                </a:solidFill>
                <a:effectLst>
                  <a:outerShdw blurRad="38100" dist="38100" dir="2700000" algn="tl">
                    <a:srgbClr val="000000">
                      <a:alpha val="43137"/>
                    </a:srgbClr>
                  </a:outerShdw>
                </a:effectLst>
                <a:highlight>
                  <a:srgbClr val="94D6F4"/>
                </a:highlight>
                <a:uLnTx/>
                <a:uFillTx/>
                <a:latin typeface="Times New Roman" panose="02020603050405020304" pitchFamily="18" charset="0"/>
                <a:ea typeface="Roboto" panose="02000000000000000000" pitchFamily="2" charset="0"/>
                <a:cs typeface="Times New Roman" panose="02020603050405020304" pitchFamily="18" charset="0"/>
              </a:rPr>
              <a:t> RƠI”</a:t>
            </a:r>
            <a:endParaRPr kumimoji="0" lang="en-US" altLang="zh-CN" sz="2800" b="1" i="0" strike="noStrike" kern="1200" cap="none" spc="0" normalizeH="0" baseline="0" noProof="0" dirty="0">
              <a:ln>
                <a:noFill/>
              </a:ln>
              <a:solidFill>
                <a:schemeClr val="bg1"/>
              </a:solidFill>
              <a:effectLst>
                <a:outerShdw blurRad="38100" dist="38100" dir="2700000" algn="tl">
                  <a:srgbClr val="000000">
                    <a:alpha val="43137"/>
                  </a:srgbClr>
                </a:outerShdw>
              </a:effectLst>
              <a:highlight>
                <a:srgbClr val="94D6F4"/>
              </a:highlight>
              <a:uLnTx/>
              <a:uFillTx/>
              <a:latin typeface="Times New Roman" panose="02020603050405020304" pitchFamily="18" charset="0"/>
              <a:ea typeface="Roboto" panose="02000000000000000000" pitchFamily="2" charset="0"/>
              <a:cs typeface="Times New Roman" panose="02020603050405020304" pitchFamily="18" charset="0"/>
            </a:endParaRPr>
          </a:p>
        </p:txBody>
      </p:sp>
      <p:sp>
        <p:nvSpPr>
          <p:cNvPr id="2" name="TextBox 1">
            <a:extLst>
              <a:ext uri="{FF2B5EF4-FFF2-40B4-BE49-F238E27FC236}">
                <a16:creationId xmlns:a16="http://schemas.microsoft.com/office/drawing/2014/main" id="{6A21AB2D-0765-DEF3-C9D2-AD1F41AD5E49}"/>
              </a:ext>
            </a:extLst>
          </p:cNvPr>
          <p:cNvSpPr txBox="1"/>
          <p:nvPr/>
        </p:nvSpPr>
        <p:spPr>
          <a:xfrm>
            <a:off x="731915" y="1753651"/>
            <a:ext cx="7568051" cy="2677656"/>
          </a:xfrm>
          <a:prstGeom prst="rect">
            <a:avLst/>
          </a:prstGeom>
          <a:noFill/>
        </p:spPr>
        <p:txBody>
          <a:bodyPr wrap="square" rtlCol="0">
            <a:spAutoFit/>
          </a:bodyPr>
          <a:lstStyle/>
          <a:p>
            <a:pPr lvl="0">
              <a:defRPr/>
            </a:pPr>
            <a:r>
              <a:rPr lang="vi-VN" altLang="zh-CN" sz="2800" b="1">
                <a:solidFill>
                  <a:srgbClr val="00B0F0"/>
                </a:solidFill>
                <a:effectLst>
                  <a:outerShdw blurRad="38100" dist="38100" dir="2700000" algn="tl">
                    <a:srgbClr val="000000">
                      <a:alpha val="43137"/>
                    </a:srgbClr>
                  </a:outerShdw>
                </a:effectLst>
                <a:latin typeface="+mj-lt"/>
                <a:ea typeface="Roboto" panose="02000000000000000000" pitchFamily="2" charset="0"/>
              </a:rPr>
              <a:t>Quy định về động tác: Khi cô hô: </a:t>
            </a:r>
            <a:r>
              <a:rPr lang="vi-VN" sz="2800" b="1">
                <a:solidFill>
                  <a:srgbClr val="00B0F0"/>
                </a:solidFill>
                <a:effectLst>
                  <a:outerShdw blurRad="38100" dist="38100" dir="2700000" algn="tl">
                    <a:srgbClr val="000000">
                      <a:alpha val="43137"/>
                    </a:srgbClr>
                  </a:outerShdw>
                </a:effectLst>
                <a:latin typeface="+mj-lt"/>
              </a:rPr>
              <a:t>Mưa rơi mưa rơi: </a:t>
            </a:r>
            <a:r>
              <a:rPr lang="vi-VN" altLang="zh-CN" sz="2800" b="1">
                <a:solidFill>
                  <a:srgbClr val="00B0F0"/>
                </a:solidFill>
                <a:effectLst>
                  <a:outerShdw blurRad="38100" dist="38100" dir="2700000" algn="tl">
                    <a:srgbClr val="000000">
                      <a:alpha val="43137"/>
                    </a:srgbClr>
                  </a:outerShdw>
                </a:effectLst>
                <a:latin typeface="+mj-lt"/>
                <a:ea typeface="Roboto" panose="02000000000000000000" pitchFamily="2" charset="0"/>
              </a:rPr>
              <a:t>: Hs vỗ nhẹ 2 tay vào má và nói: Tí </a:t>
            </a:r>
            <a:r>
              <a:rPr lang="vi-VN" altLang="zh-CN" sz="2800" b="1">
                <a:solidFill>
                  <a:srgbClr val="00B0F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tách, tí tách. </a:t>
            </a:r>
            <a:r>
              <a:rPr lang="vi-VN" sz="2800" b="1">
                <a:solidFill>
                  <a:srgbClr val="00B0F0"/>
                </a:solidFill>
                <a:effectLst>
                  <a:outerShdw blurRad="38100" dist="38100" dir="2700000" algn="tl">
                    <a:srgbClr val="000000">
                      <a:alpha val="43137"/>
                    </a:srgbClr>
                  </a:outerShdw>
                </a:effectLst>
                <a:latin typeface="+mj-lt"/>
                <a:cs typeface="Times New Roman" panose="02020603050405020304" pitchFamily="18" charset="0"/>
              </a:rPr>
              <a:t>Mưa rơi mưa rơi:</a:t>
            </a:r>
            <a:r>
              <a:rPr lang="vi-VN" altLang="zh-CN" sz="2800" b="1">
                <a:solidFill>
                  <a:srgbClr val="00B0F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 vỗ tay với tiếng phát ra vừa vừa và nói” </a:t>
            </a:r>
            <a:r>
              <a:rPr lang="vi-VN" sz="2800" b="1">
                <a:solidFill>
                  <a:srgbClr val="00B0F0"/>
                </a:solidFill>
                <a:effectLst>
                  <a:outerShdw blurRad="38100" dist="38100" dir="2700000" algn="tl">
                    <a:srgbClr val="000000">
                      <a:alpha val="43137"/>
                    </a:srgbClr>
                  </a:outerShdw>
                </a:effectLst>
                <a:latin typeface="+mj-lt"/>
                <a:cs typeface="Times New Roman" panose="02020603050405020304" pitchFamily="18" charset="0"/>
              </a:rPr>
              <a:t>lộp độp lộp độp “. </a:t>
            </a:r>
            <a:r>
              <a:rPr lang="en-US" altLang="zh-CN" sz="2800" b="1">
                <a:solidFill>
                  <a:srgbClr val="00B0F0"/>
                </a:solidFill>
                <a:effectLst>
                  <a:outerShdw blurRad="38100" dist="38100" dir="2700000" algn="tl">
                    <a:srgbClr val="000000">
                      <a:alpha val="43137"/>
                    </a:srgbClr>
                  </a:outerShdw>
                </a:effectLst>
                <a:latin typeface="Times  New Roman"/>
                <a:ea typeface="Roboto" panose="02000000000000000000" pitchFamily="2" charset="0"/>
                <a:cs typeface="Times New Roman" panose="02020603050405020304" pitchFamily="18" charset="0"/>
              </a:rPr>
              <a:t>phất tay hô “Ầm”</a:t>
            </a:r>
            <a:r>
              <a:rPr lang="vi-VN" sz="2800" b="1">
                <a:solidFill>
                  <a:srgbClr val="00B0F0"/>
                </a:solidFill>
                <a:effectLst>
                  <a:outerShdw blurRad="38100" dist="38100" dir="2700000" algn="tl">
                    <a:srgbClr val="000000">
                      <a:alpha val="43137"/>
                    </a:srgbClr>
                  </a:outerShdw>
                </a:effectLst>
                <a:latin typeface="Times  New Roman"/>
                <a:cs typeface="Times New Roman" panose="02020603050405020304" pitchFamily="18" charset="0"/>
              </a:rPr>
              <a:t> </a:t>
            </a:r>
            <a:r>
              <a:rPr lang="vi-VN" sz="2800" b="1">
                <a:solidFill>
                  <a:srgbClr val="00B0F0"/>
                </a:solidFill>
                <a:effectLst>
                  <a:outerShdw blurRad="38100" dist="38100" dir="2700000" algn="tl">
                    <a:srgbClr val="000000">
                      <a:alpha val="43137"/>
                    </a:srgbClr>
                  </a:outerShdw>
                </a:effectLst>
                <a:latin typeface="+mj-lt"/>
                <a:cs typeface="Times New Roman" panose="02020603050405020304" pitchFamily="18" charset="0"/>
              </a:rPr>
              <a:t>.Mưa rơi mưa rơi:</a:t>
            </a:r>
            <a:r>
              <a:rPr lang="vi-VN" altLang="zh-CN" sz="2800" b="1">
                <a:solidFill>
                  <a:srgbClr val="00B0F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 </a:t>
            </a:r>
            <a:r>
              <a:rPr lang="vi-VN" sz="2800" b="1">
                <a:solidFill>
                  <a:srgbClr val="00B0F0"/>
                </a:solidFill>
                <a:effectLst>
                  <a:outerShdw blurRad="38100" dist="38100" dir="2700000" algn="tl">
                    <a:srgbClr val="000000">
                      <a:alpha val="43137"/>
                    </a:srgbClr>
                  </a:outerShdw>
                </a:effectLst>
                <a:latin typeface="+mj-lt"/>
                <a:cs typeface="Times New Roman" panose="02020603050405020304" pitchFamily="18" charset="0"/>
              </a:rPr>
              <a:t>:</a:t>
            </a:r>
            <a:r>
              <a:rPr lang="vi-VN" altLang="zh-CN" sz="2800" b="1">
                <a:solidFill>
                  <a:srgbClr val="00B0F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 vỗ tay to và nói” </a:t>
            </a:r>
            <a:r>
              <a:rPr lang="vi-VN" sz="2800" b="1">
                <a:solidFill>
                  <a:srgbClr val="00B0F0"/>
                </a:solidFill>
                <a:effectLst>
                  <a:outerShdw blurRad="38100" dist="38100" dir="2700000" algn="tl">
                    <a:srgbClr val="000000">
                      <a:alpha val="43137"/>
                    </a:srgbClr>
                  </a:outerShdw>
                </a:effectLst>
                <a:latin typeface="+mj-lt"/>
                <a:cs typeface="Times New Roman" panose="02020603050405020304" pitchFamily="18" charset="0"/>
              </a:rPr>
              <a:t>rào rào rào rào...</a:t>
            </a:r>
            <a:endParaRPr lang="vi-VN" altLang="zh-CN" sz="2800" b="1" dirty="0">
              <a:solidFill>
                <a:srgbClr val="00B0F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endParaRPr>
          </a:p>
        </p:txBody>
      </p:sp>
      <p:pic>
        <p:nvPicPr>
          <p:cNvPr id="4" name="Picture 3">
            <a:extLst>
              <a:ext uri="{FF2B5EF4-FFF2-40B4-BE49-F238E27FC236}">
                <a16:creationId xmlns:a16="http://schemas.microsoft.com/office/drawing/2014/main" id="{E3413FE9-4B9C-1B4C-5DE1-FF286DFF4D1D}"/>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8299966" y="1447893"/>
            <a:ext cx="2983414" cy="2983414"/>
          </a:xfrm>
          <a:prstGeom prst="rect">
            <a:avLst/>
          </a:prstGeom>
        </p:spPr>
      </p:pic>
      <p:sp>
        <p:nvSpPr>
          <p:cNvPr id="6" name="TextBox 5">
            <a:extLst>
              <a:ext uri="{FF2B5EF4-FFF2-40B4-BE49-F238E27FC236}">
                <a16:creationId xmlns:a16="http://schemas.microsoft.com/office/drawing/2014/main" id="{B7E23C44-300B-2F01-0E64-84E1E6D1D4BB}"/>
              </a:ext>
            </a:extLst>
          </p:cNvPr>
          <p:cNvSpPr txBox="1"/>
          <p:nvPr/>
        </p:nvSpPr>
        <p:spPr>
          <a:xfrm>
            <a:off x="2235739" y="4966698"/>
            <a:ext cx="3297525" cy="1200329"/>
          </a:xfrm>
          <a:prstGeom prst="rect">
            <a:avLst/>
          </a:prstGeom>
          <a:noFill/>
        </p:spPr>
        <p:txBody>
          <a:bodyPr wrap="square" rtlCol="0">
            <a:spAutoFit/>
          </a:bodyPr>
          <a:lstStyle/>
          <a:p>
            <a:pPr lvl="0" algn="ctr">
              <a:defRPr/>
            </a:pPr>
            <a:r>
              <a:rPr kumimoji="0" lang="en-US" altLang="zh-CN" sz="2400" b="1" i="0" u="none" strike="noStrike" kern="1200" cap="none" spc="0" normalizeH="0" baseline="0" noProof="0">
                <a:ln>
                  <a:noFill/>
                </a:ln>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Người</a:t>
            </a:r>
            <a:r>
              <a:rPr kumimoji="0" lang="en-US" altLang="zh-CN" sz="2400" b="1" i="0" u="none" strike="noStrike" kern="1200" cap="none" spc="0" normalizeH="0" noProof="0">
                <a:ln>
                  <a:noFill/>
                </a:ln>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chơi thực hiện động tác theo khẩu lệnh của quản trò</a:t>
            </a:r>
            <a:endParaRPr kumimoji="0" lang="en-US" altLang="zh-CN" sz="2400" b="1" i="0" u="none" strike="noStrike" kern="1200" cap="none" spc="0" normalizeH="0" baseline="0" noProof="0" dirty="0">
              <a:ln>
                <a:noFill/>
              </a:ln>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endParaRPr>
          </a:p>
        </p:txBody>
      </p:sp>
      <p:sp>
        <p:nvSpPr>
          <p:cNvPr id="9" name="TextBox 8">
            <a:extLst>
              <a:ext uri="{FF2B5EF4-FFF2-40B4-BE49-F238E27FC236}">
                <a16:creationId xmlns:a16="http://schemas.microsoft.com/office/drawing/2014/main" id="{C02FA7BF-F48C-23A0-4C74-20E3D84D6910}"/>
              </a:ext>
            </a:extLst>
          </p:cNvPr>
          <p:cNvSpPr txBox="1"/>
          <p:nvPr/>
        </p:nvSpPr>
        <p:spPr>
          <a:xfrm>
            <a:off x="6802786" y="4966699"/>
            <a:ext cx="3365719" cy="1200329"/>
          </a:xfrm>
          <a:prstGeom prst="rect">
            <a:avLst/>
          </a:prstGeom>
          <a:noFill/>
        </p:spPr>
        <p:txBody>
          <a:bodyPr wrap="square" rtlCol="0">
            <a:spAutoFit/>
          </a:bodyPr>
          <a:lstStyle/>
          <a:p>
            <a:pPr lvl="0" algn="ctr">
              <a:defRPr/>
            </a:pPr>
            <a:r>
              <a:rPr lang="vi-VN" altLang="zh-CN" sz="2400" b="1">
                <a:effectLst>
                  <a:outerShdw blurRad="38100" dist="38100" dir="2700000" algn="tl">
                    <a:srgbClr val="000000">
                      <a:alpha val="43137"/>
                    </a:srgbClr>
                  </a:outerShdw>
                </a:effectLst>
                <a:latin typeface="+mj-lt"/>
                <a:ea typeface="Roboto" panose="02000000000000000000" pitchFamily="2" charset="0"/>
              </a:rPr>
              <a:t>Gv có thể làm động tác và Hs quan sát rồi thực hiện động tác và nói</a:t>
            </a:r>
          </a:p>
        </p:txBody>
      </p:sp>
    </p:spTree>
    <p:extLst>
      <p:ext uri="{BB962C8B-B14F-4D97-AF65-F5344CB8AC3E}">
        <p14:creationId xmlns:p14="http://schemas.microsoft.com/office/powerpoint/2010/main" val="153601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 presetClass="mediacall" presetSubtype="0" fill="hold" nodeType="withEffect">
                                  <p:stCondLst>
                                    <p:cond delay="0"/>
                                  </p:stCondLst>
                                  <p:childTnLst>
                                    <p:cmd type="call" cmd="playFrom(0.0)">
                                      <p:cBhvr>
                                        <p:cTn id="12" dur="7668" fill="hold"/>
                                        <p:tgtEl>
                                          <p:spTgt spid="17"/>
                                        </p:tgtEl>
                                      </p:cBhvr>
                                    </p:cmd>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6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17"/>
                </p:tgtEl>
              </p:cMediaNode>
            </p:audio>
          </p:childTnLst>
        </p:cTn>
      </p:par>
    </p:tnLst>
    <p:bldLst>
      <p:bldP spid="26" grpId="0"/>
      <p:bldP spid="2" grpId="0"/>
      <p:bldP spid="6"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3300120" y="666048"/>
            <a:ext cx="5726922"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NƯỚC </a:t>
            </a:r>
            <a:r>
              <a:rPr lang="en-US" altLang="zh-CN" sz="3200" b="1" dirty="0">
                <a:solidFill>
                  <a:srgbClr val="002060"/>
                </a:solidFill>
                <a:latin typeface="Roboto" panose="02000000000000000000" pitchFamily="2" charset="0"/>
                <a:ea typeface="Roboto" panose="02000000000000000000" pitchFamily="2" charset="0"/>
              </a:rPr>
              <a:t>TRONG CUỘC SỐNG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 name="vòng tuần hoàn của nước">
            <a:hlinkClick r:id="" action="ppaction://media"/>
            <a:extLst>
              <a:ext uri="{FF2B5EF4-FFF2-40B4-BE49-F238E27FC236}">
                <a16:creationId xmlns:a16="http://schemas.microsoft.com/office/drawing/2014/main" id="{38C8E5A9-9273-BA47-3733-C2E65297B11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13311" y="1469105"/>
            <a:ext cx="7792459" cy="4383258"/>
          </a:xfrm>
          <a:prstGeom prst="rect">
            <a:avLst/>
          </a:prstGeom>
        </p:spPr>
      </p:pic>
    </p:spTree>
    <p:extLst>
      <p:ext uri="{BB962C8B-B14F-4D97-AF65-F5344CB8AC3E}">
        <p14:creationId xmlns:p14="http://schemas.microsoft.com/office/powerpoint/2010/main" val="3338488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6402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3"/>
                </p:tgtEl>
              </p:cMediaNode>
            </p:video>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3"/>
                                        </p:tgtEl>
                                      </p:cBhvr>
                                    </p:cmd>
                                  </p:childTnLst>
                                </p:cTn>
                              </p:par>
                            </p:childTnLst>
                          </p:cTn>
                        </p:par>
                      </p:childTnLst>
                    </p:cTn>
                  </p:par>
                </p:childTnLst>
              </p:cTn>
              <p:nextCondLst>
                <p:cond evt="onClick" delay="0">
                  <p:tgtEl>
                    <p:spTgt spid="3"/>
                  </p:tgtEl>
                </p:cond>
              </p:nextCondLst>
            </p:seq>
          </p:childTnLst>
        </p:cTn>
      </p:par>
    </p:tnLst>
    <p:bldLst>
      <p:bldP spid="1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377041" y="340010"/>
            <a:ext cx="8666364"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CHIA SẺ VÍ DỤ VỀ NƯỚC </a:t>
            </a:r>
            <a:r>
              <a:rPr lang="en-US" altLang="zh-CN" sz="3200" b="1" dirty="0">
                <a:solidFill>
                  <a:srgbClr val="002060"/>
                </a:solidFill>
                <a:latin typeface="Roboto" panose="02000000000000000000" pitchFamily="2" charset="0"/>
                <a:ea typeface="Roboto" panose="02000000000000000000" pitchFamily="2" charset="0"/>
              </a:rPr>
              <a:t>TRONG CUỘC SỐNG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5" name="TextBox 14">
            <a:extLst>
              <a:ext uri="{FF2B5EF4-FFF2-40B4-BE49-F238E27FC236}">
                <a16:creationId xmlns:a16="http://schemas.microsoft.com/office/drawing/2014/main" id="{189D102D-4CF5-542F-C012-4EC55EE55728}"/>
              </a:ext>
            </a:extLst>
          </p:cNvPr>
          <p:cNvSpPr txBox="1"/>
          <p:nvPr/>
        </p:nvSpPr>
        <p:spPr>
          <a:xfrm>
            <a:off x="534970" y="2452314"/>
            <a:ext cx="1761435"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Mưa</a:t>
            </a:r>
          </a:p>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(Dạng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lỏng)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3B87AB34-486F-8B4B-4098-D5E953157395}"/>
              </a:ext>
            </a:extLst>
          </p:cNvPr>
          <p:cNvSpPr txBox="1"/>
          <p:nvPr/>
        </p:nvSpPr>
        <p:spPr>
          <a:xfrm>
            <a:off x="9660835" y="2458609"/>
            <a:ext cx="1918252" cy="1569660"/>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Hơi nước/nước (Dạng khí/ lỏng)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7" name="TextBox 16">
            <a:extLst>
              <a:ext uri="{FF2B5EF4-FFF2-40B4-BE49-F238E27FC236}">
                <a16:creationId xmlns:a16="http://schemas.microsoft.com/office/drawing/2014/main" id="{D6A3C059-9444-12B1-7B67-F005D211D967}"/>
              </a:ext>
            </a:extLst>
          </p:cNvPr>
          <p:cNvSpPr txBox="1"/>
          <p:nvPr/>
        </p:nvSpPr>
        <p:spPr>
          <a:xfrm>
            <a:off x="664125" y="5036562"/>
            <a:ext cx="1712916"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Tuyết (Dạng rắn)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8" name="TextBox 17">
            <a:extLst>
              <a:ext uri="{FF2B5EF4-FFF2-40B4-BE49-F238E27FC236}">
                <a16:creationId xmlns:a16="http://schemas.microsoft.com/office/drawing/2014/main" id="{A2DAFF70-4B20-1E46-2E93-98B0E81B92E8}"/>
              </a:ext>
            </a:extLst>
          </p:cNvPr>
          <p:cNvSpPr txBox="1"/>
          <p:nvPr/>
        </p:nvSpPr>
        <p:spPr>
          <a:xfrm>
            <a:off x="9581322" y="4687349"/>
            <a:ext cx="2225459" cy="1200329"/>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Băng/nước</a:t>
            </a:r>
          </a:p>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(Dạng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rắn/ lỏng)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9" name="TextBox 18">
            <a:extLst>
              <a:ext uri="{FF2B5EF4-FFF2-40B4-BE49-F238E27FC236}">
                <a16:creationId xmlns:a16="http://schemas.microsoft.com/office/drawing/2014/main" id="{189D102D-4CF5-542F-C012-4EC55EE55728}"/>
              </a:ext>
            </a:extLst>
          </p:cNvPr>
          <p:cNvSpPr txBox="1"/>
          <p:nvPr/>
        </p:nvSpPr>
        <p:spPr>
          <a:xfrm>
            <a:off x="1907775" y="904684"/>
            <a:ext cx="9590568"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Quan sát các hình và cho biết các dạng của nước trong cuộc sống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3" name="Picture 2" descr="A tea kettle with steam coming out of it&#10;&#10;Description automatically generated">
            <a:extLst>
              <a:ext uri="{FF2B5EF4-FFF2-40B4-BE49-F238E27FC236}">
                <a16:creationId xmlns:a16="http://schemas.microsoft.com/office/drawing/2014/main" id="{56FB3EBB-411A-B09D-8D01-7E5281A6EE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0416" y="1433563"/>
            <a:ext cx="3310906" cy="2383784"/>
          </a:xfrm>
          <a:prstGeom prst="rect">
            <a:avLst/>
          </a:prstGeom>
        </p:spPr>
      </p:pic>
      <p:pic>
        <p:nvPicPr>
          <p:cNvPr id="5" name="Picture 4" descr="A close-up of grass in the rain&#10;&#10;Description automatically generated">
            <a:extLst>
              <a:ext uri="{FF2B5EF4-FFF2-40B4-BE49-F238E27FC236}">
                <a16:creationId xmlns:a16="http://schemas.microsoft.com/office/drawing/2014/main" id="{A3E8A16A-8EAD-EC75-D6C3-532632E6E7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5918" y="1260422"/>
            <a:ext cx="3604966" cy="2383784"/>
          </a:xfrm>
          <a:prstGeom prst="rect">
            <a:avLst/>
          </a:prstGeom>
        </p:spPr>
      </p:pic>
      <p:pic>
        <p:nvPicPr>
          <p:cNvPr id="7" name="Picture 6" descr="People standing on a deck looking at a waterfall&#10;&#10;Description automatically generated">
            <a:extLst>
              <a:ext uri="{FF2B5EF4-FFF2-40B4-BE49-F238E27FC236}">
                <a16:creationId xmlns:a16="http://schemas.microsoft.com/office/drawing/2014/main" id="{8AFC1497-4878-6642-8AD2-2D64F7898A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31165" y="4157688"/>
            <a:ext cx="3684667" cy="2454909"/>
          </a:xfrm>
          <a:prstGeom prst="rect">
            <a:avLst/>
          </a:prstGeom>
        </p:spPr>
      </p:pic>
      <p:pic>
        <p:nvPicPr>
          <p:cNvPr id="9" name="Picture 8" descr="Ice floating ice in the ocean&#10;&#10;Description automatically generated">
            <a:extLst>
              <a:ext uri="{FF2B5EF4-FFF2-40B4-BE49-F238E27FC236}">
                <a16:creationId xmlns:a16="http://schemas.microsoft.com/office/drawing/2014/main" id="{F3DB9C38-DC33-2BC9-D688-B66B6EF15BE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69956" y="4157687"/>
            <a:ext cx="3310907" cy="2454910"/>
          </a:xfrm>
          <a:prstGeom prst="rect">
            <a:avLst/>
          </a:prstGeom>
        </p:spPr>
      </p:pic>
    </p:spTree>
    <p:extLst>
      <p:ext uri="{BB962C8B-B14F-4D97-AF65-F5344CB8AC3E}">
        <p14:creationId xmlns:p14="http://schemas.microsoft.com/office/powerpoint/2010/main" val="217497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000"/>
                                        <p:tgtEl>
                                          <p:spTgt spid="19"/>
                                        </p:tgtEl>
                                      </p:cBhvr>
                                    </p:animEffect>
                                    <p:anim calcmode="lin" valueType="num">
                                      <p:cBhvr>
                                        <p:cTn id="11" dur="1000" fill="hold"/>
                                        <p:tgtEl>
                                          <p:spTgt spid="19"/>
                                        </p:tgtEl>
                                        <p:attrNameLst>
                                          <p:attrName>ppt_x</p:attrName>
                                        </p:attrNameLst>
                                      </p:cBhvr>
                                      <p:tavLst>
                                        <p:tav tm="0">
                                          <p:val>
                                            <p:strVal val="#ppt_x"/>
                                          </p:val>
                                        </p:tav>
                                        <p:tav tm="100000">
                                          <p:val>
                                            <p:strVal val="#ppt_x"/>
                                          </p:val>
                                        </p:tav>
                                      </p:tavLst>
                                    </p:anim>
                                    <p:anim calcmode="lin" valueType="num">
                                      <p:cBhvr>
                                        <p:cTn id="1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50702" y="4507623"/>
            <a:ext cx="1436365" cy="2039707"/>
          </a:xfrm>
          <a:prstGeom prst="rect">
            <a:avLst/>
          </a:prstGeom>
        </p:spPr>
      </p:pic>
      <p:sp>
        <p:nvSpPr>
          <p:cNvPr id="107" name="Oval Callout 106"/>
          <p:cNvSpPr/>
          <p:nvPr/>
        </p:nvSpPr>
        <p:spPr>
          <a:xfrm>
            <a:off x="4369979" y="4391246"/>
            <a:ext cx="5233305" cy="2336131"/>
          </a:xfrm>
          <a:prstGeom prst="wedgeEllipseCallout">
            <a:avLst>
              <a:gd name="adj1" fmla="val 76283"/>
              <a:gd name="adj2" fmla="val -11693"/>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6" name="TextBox 115"/>
          <p:cNvSpPr txBox="1"/>
          <p:nvPr/>
        </p:nvSpPr>
        <p:spPr>
          <a:xfrm>
            <a:off x="4571883" y="4602257"/>
            <a:ext cx="4829496" cy="1938992"/>
          </a:xfrm>
          <a:prstGeom prst="rect">
            <a:avLst/>
          </a:prstGeom>
          <a:noFill/>
        </p:spPr>
        <p:txBody>
          <a:bodyPr wrap="square" rtlCol="0">
            <a:spAutoFit/>
          </a:bodyPr>
          <a:lstStyle/>
          <a:p>
            <a:pPr lvl="0" algn="ctr">
              <a:defRPr/>
            </a:pPr>
            <a:r>
              <a:rPr lang="vi-VN" sz="2400" b="1">
                <a:solidFill>
                  <a:schemeClr val="bg1"/>
                </a:solidFill>
                <a:effectLst>
                  <a:outerShdw blurRad="38100" dist="38100" dir="2700000" algn="tl">
                    <a:srgbClr val="000000">
                      <a:alpha val="43137"/>
                    </a:srgbClr>
                  </a:outerShdw>
                </a:effectLst>
                <a:latin typeface="+mj-lt"/>
                <a:ea typeface="Roboto" panose="02000000000000000000" pitchFamily="2" charset="0"/>
              </a:rPr>
              <a:t>Chúng mình cùng làm </a:t>
            </a:r>
            <a:endParaRPr lang="en-US" sz="2400" b="1">
              <a:solidFill>
                <a:schemeClr val="bg1"/>
              </a:solidFill>
              <a:effectLst>
                <a:outerShdw blurRad="38100" dist="38100" dir="2700000" algn="tl">
                  <a:srgbClr val="000000">
                    <a:alpha val="43137"/>
                  </a:srgbClr>
                </a:outerShdw>
              </a:effectLst>
              <a:latin typeface="+mj-lt"/>
              <a:ea typeface="Roboto" panose="02000000000000000000" pitchFamily="2" charset="0"/>
            </a:endParaRPr>
          </a:p>
          <a:p>
            <a:pPr lvl="0" algn="ctr">
              <a:defRPr/>
            </a:pPr>
            <a:r>
              <a:rPr lang="vi-VN" sz="2400" b="1">
                <a:solidFill>
                  <a:schemeClr val="bg1"/>
                </a:solidFill>
                <a:effectLst>
                  <a:outerShdw blurRad="38100" dist="38100" dir="2700000" algn="tl">
                    <a:srgbClr val="000000">
                      <a:alpha val="43137"/>
                    </a:srgbClr>
                  </a:outerShdw>
                </a:effectLst>
                <a:latin typeface="+mj-lt"/>
                <a:ea typeface="Roboto" panose="02000000000000000000" pitchFamily="2" charset="0"/>
              </a:rPr>
              <a:t>mô hình vòng tuần hoàn của nước trong tự nhiên để </a:t>
            </a:r>
            <a:r>
              <a:rPr lang="en-US" sz="2400" b="1">
                <a:solidFill>
                  <a:schemeClr val="bg1"/>
                </a:solidFill>
                <a:effectLst>
                  <a:outerShdw blurRad="38100" dist="38100" dir="2700000" algn="tl">
                    <a:srgbClr val="000000">
                      <a:alpha val="43137"/>
                    </a:srgbClr>
                  </a:outerShdw>
                </a:effectLst>
                <a:latin typeface="+mj-lt"/>
                <a:ea typeface="Roboto" panose="02000000000000000000" pitchFamily="2" charset="0"/>
              </a:rPr>
              <a:t>tìm </a:t>
            </a:r>
            <a:r>
              <a:rPr lang="vi-VN" sz="2400" b="1">
                <a:solidFill>
                  <a:schemeClr val="bg1"/>
                </a:solidFill>
                <a:effectLst>
                  <a:outerShdw blurRad="38100" dist="38100" dir="2700000" algn="tl">
                    <a:srgbClr val="000000">
                      <a:alpha val="43137"/>
                    </a:srgbClr>
                  </a:outerShdw>
                </a:effectLst>
                <a:latin typeface="+mj-lt"/>
                <a:ea typeface="Roboto" panose="02000000000000000000" pitchFamily="2" charset="0"/>
              </a:rPr>
              <a:t>hiểu về sự chuyển thể của nước trong tự nhiên nhé!</a:t>
            </a:r>
            <a:endParaRPr kumimoji="0" lang="en-US" altLang="zh-CN" sz="2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panose="02000000000000000000" pitchFamily="2" charset="0"/>
            </a:endParaRPr>
          </a:p>
        </p:txBody>
      </p:sp>
      <p:sp>
        <p:nvSpPr>
          <p:cNvPr id="45" name="TextBox 44"/>
          <p:cNvSpPr txBox="1"/>
          <p:nvPr/>
        </p:nvSpPr>
        <p:spPr>
          <a:xfrm>
            <a:off x="605190" y="1490107"/>
            <a:ext cx="10442875" cy="742511"/>
          </a:xfrm>
          <a:prstGeom prst="rect">
            <a:avLst/>
          </a:prstGeom>
          <a:noFill/>
        </p:spPr>
        <p:txBody>
          <a:bodyPr wrap="square" rtlCol="0">
            <a:spAutoFit/>
          </a:bodyPr>
          <a:lstStyle/>
          <a:p>
            <a:pPr lvl="0" algn="ctr">
              <a:lnSpc>
                <a:spcPct val="150000"/>
              </a:lnSpc>
              <a:defRPr/>
            </a:pPr>
            <a:r>
              <a:rPr lang="en-US" sz="3200" b="1">
                <a:solidFill>
                  <a:srgbClr val="FF0000"/>
                </a:solidFill>
                <a:effectLst>
                  <a:outerShdw blurRad="38100" dist="38100" dir="2700000" algn="tl">
                    <a:srgbClr val="000000">
                      <a:alpha val="43137"/>
                    </a:srgbClr>
                  </a:outerShdw>
                </a:effectLst>
                <a:latin typeface="Times  New Roman"/>
                <a:ea typeface="Roboto" panose="02000000000000000000" pitchFamily="2" charset="0"/>
              </a:rPr>
              <a:t>Nước có thể chuyển từ dạng này sang </a:t>
            </a:r>
            <a:r>
              <a:rPr lang="vi-VN" sz="3200" b="1">
                <a:solidFill>
                  <a:srgbClr val="FF0000"/>
                </a:solidFill>
                <a:effectLst>
                  <a:outerShdw blurRad="38100" dist="38100" dir="2700000" algn="tl">
                    <a:srgbClr val="000000">
                      <a:alpha val="43137"/>
                    </a:srgbClr>
                  </a:outerShdw>
                </a:effectLst>
                <a:latin typeface="Times  New Roman"/>
                <a:ea typeface="Roboto" panose="02000000000000000000" pitchFamily="2" charset="0"/>
              </a:rPr>
              <a:t>dạng </a:t>
            </a:r>
            <a:r>
              <a:rPr lang="en-US" sz="3200" b="1">
                <a:solidFill>
                  <a:srgbClr val="FF0000"/>
                </a:solidFill>
                <a:effectLst>
                  <a:outerShdw blurRad="38100" dist="38100" dir="2700000" algn="tl">
                    <a:srgbClr val="000000">
                      <a:alpha val="43137"/>
                    </a:srgbClr>
                  </a:outerShdw>
                </a:effectLst>
                <a:latin typeface="Times  New Roman"/>
                <a:ea typeface="Roboto" panose="02000000000000000000" pitchFamily="2" charset="0"/>
              </a:rPr>
              <a:t>khác không?</a:t>
            </a:r>
            <a:endParaRPr kumimoji="0" lang="en-US" altLang="zh-CN"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a:ea typeface="Roboto" panose="02000000000000000000" pitchFamily="2" charset="0"/>
            </a:endParaRPr>
          </a:p>
        </p:txBody>
      </p:sp>
      <p:sp>
        <p:nvSpPr>
          <p:cNvPr id="10" name="TextBox 9"/>
          <p:cNvSpPr txBox="1"/>
          <p:nvPr/>
        </p:nvSpPr>
        <p:spPr>
          <a:xfrm>
            <a:off x="1030514" y="695774"/>
            <a:ext cx="9398668" cy="584775"/>
          </a:xfrm>
          <a:prstGeom prst="rect">
            <a:avLst/>
          </a:prstGeom>
          <a:noFill/>
        </p:spPr>
        <p:txBody>
          <a:bodyPr wrap="square" rtlCol="0">
            <a:spAutoFit/>
          </a:bodyPr>
          <a:lstStyle/>
          <a:p>
            <a:pPr lvl="0" algn="ctr">
              <a:defRPr/>
            </a:pPr>
            <a:r>
              <a:rPr lang="en-US" altLang="zh-CN" sz="3200" b="1">
                <a:solidFill>
                  <a:srgbClr val="002060"/>
                </a:solidFill>
                <a:effectLst>
                  <a:outerShdw blurRad="38100" dist="38100" dir="2700000" algn="tl">
                    <a:srgbClr val="000000">
                      <a:alpha val="43137"/>
                    </a:srgbClr>
                  </a:outerShdw>
                </a:effectLst>
                <a:latin typeface="Times  New Roman"/>
                <a:ea typeface="Roboto" panose="02000000000000000000" pitchFamily="2" charset="0"/>
              </a:rPr>
              <a:t>CHIA SẺ VÍ DỤ VỀ NƯỚC </a:t>
            </a:r>
            <a:r>
              <a:rPr lang="en-US" altLang="zh-CN" sz="3200" b="1" dirty="0">
                <a:solidFill>
                  <a:srgbClr val="002060"/>
                </a:solidFill>
                <a:effectLst>
                  <a:outerShdw blurRad="38100" dist="38100" dir="2700000" algn="tl">
                    <a:srgbClr val="000000">
                      <a:alpha val="43137"/>
                    </a:srgbClr>
                  </a:outerShdw>
                </a:effectLst>
                <a:latin typeface="Times  New Roman"/>
                <a:ea typeface="Roboto" panose="02000000000000000000" pitchFamily="2" charset="0"/>
              </a:rPr>
              <a:t>TRONG CUỘC SỐNG</a:t>
            </a:r>
            <a:endParaRPr kumimoji="0" lang="en-US" altLang="zh-CN"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Times  New Roman"/>
              <a:ea typeface="Roboto" panose="02000000000000000000" pitchFamily="2" charset="0"/>
            </a:endParaRPr>
          </a:p>
        </p:txBody>
      </p:sp>
      <p:pic>
        <p:nvPicPr>
          <p:cNvPr id="1026" name="Picture 2" descr="https://hoc24.vn/source/KHTN%206/Ch%C6%B0%C6%A1ng%203/1e991-boil.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213334" y="2442177"/>
            <a:ext cx="3066960" cy="172886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ự bay hơi của nướ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9361" y="2442176"/>
            <a:ext cx="2847348" cy="172886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áy làm đá fushima cho ra sản phẩm đá sạc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1883" y="2466754"/>
            <a:ext cx="2847348" cy="1728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6276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randombar(horizontal)">
                                      <p:cBhvr>
                                        <p:cTn id="12" dur="500"/>
                                        <p:tgtEl>
                                          <p:spTgt spid="1028"/>
                                        </p:tgtEl>
                                      </p:cBhvr>
                                    </p:animEffect>
                                  </p:childTnLst>
                                </p:cTn>
                              </p:par>
                              <p:par>
                                <p:cTn id="13" presetID="14" presetClass="entr" presetSubtype="10" fill="hold" nodeType="withEffect">
                                  <p:stCondLst>
                                    <p:cond delay="0"/>
                                  </p:stCondLst>
                                  <p:childTnLst>
                                    <p:set>
                                      <p:cBhvr>
                                        <p:cTn id="14" dur="1" fill="hold">
                                          <p:stCondLst>
                                            <p:cond delay="0"/>
                                          </p:stCondLst>
                                        </p:cTn>
                                        <p:tgtEl>
                                          <p:spTgt spid="1030"/>
                                        </p:tgtEl>
                                        <p:attrNameLst>
                                          <p:attrName>style.visibility</p:attrName>
                                        </p:attrNameLst>
                                      </p:cBhvr>
                                      <p:to>
                                        <p:strVal val="visible"/>
                                      </p:to>
                                    </p:set>
                                    <p:animEffect transition="in" filter="randombar(horizontal)">
                                      <p:cBhvr>
                                        <p:cTn id="15" dur="500"/>
                                        <p:tgtEl>
                                          <p:spTgt spid="1030"/>
                                        </p:tgtEl>
                                      </p:cBhvr>
                                    </p:animEffect>
                                  </p:childTnLst>
                                </p:cTn>
                              </p:par>
                              <p:par>
                                <p:cTn id="16" presetID="14" presetClass="entr" presetSubtype="1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randombar(horizontal)">
                                      <p:cBhvr>
                                        <p:cTn id="18" dur="5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fade">
                                      <p:cBhvr>
                                        <p:cTn id="23" dur="500"/>
                                        <p:tgtEl>
                                          <p:spTgt spid="107"/>
                                        </p:tgtEl>
                                      </p:cBhvr>
                                    </p:animEffect>
                                  </p:childTnLst>
                                </p:cTn>
                              </p:par>
                              <p:par>
                                <p:cTn id="24" presetID="10" presetClass="entr" presetSubtype="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6"/>
                                        </p:tgtEl>
                                        <p:attrNameLst>
                                          <p:attrName>style.visibility</p:attrName>
                                        </p:attrNameLst>
                                      </p:cBhvr>
                                      <p:to>
                                        <p:strVal val="visible"/>
                                      </p:to>
                                    </p:set>
                                    <p:animEffect transition="in" filter="fade">
                                      <p:cBhvr>
                                        <p:cTn id="29" dur="500"/>
                                        <p:tgtEl>
                                          <p:spTgt spid="1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16" grpId="0"/>
      <p:bldP spid="45"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0B054E-B6AE-14CB-111F-0FBA1645B82B}"/>
              </a:ext>
            </a:extLst>
          </p:cNvPr>
          <p:cNvSpPr txBox="1"/>
          <p:nvPr/>
        </p:nvSpPr>
        <p:spPr>
          <a:xfrm>
            <a:off x="811650" y="692627"/>
            <a:ext cx="7291641" cy="584775"/>
          </a:xfrm>
          <a:prstGeom prst="rect">
            <a:avLst/>
          </a:prstGeom>
          <a:noFill/>
        </p:spPr>
        <p:txBody>
          <a:bodyPr wrap="square" rtlCol="0">
            <a:spAutoFit/>
          </a:bodyPr>
          <a:lstStyle/>
          <a:p>
            <a:pPr lvl="0" algn="ctr">
              <a:defRPr/>
            </a:pPr>
            <a:r>
              <a:rPr lang="en-US" altLang="zh-CN" sz="3200" b="1">
                <a:solidFill>
                  <a:srgbClr val="00B050"/>
                </a:solidFill>
                <a:effectLst>
                  <a:outerShdw blurRad="38100" dist="38100" dir="2700000" algn="tl">
                    <a:srgbClr val="000000">
                      <a:alpha val="43137"/>
                    </a:srgbClr>
                  </a:outerShdw>
                </a:effectLst>
                <a:highlight>
                  <a:srgbClr val="FF00FF"/>
                </a:highlight>
                <a:latin typeface="Times New Roman" panose="02020603050405020304" pitchFamily="18" charset="0"/>
                <a:ea typeface="Roboto" panose="02000000000000000000" pitchFamily="2" charset="0"/>
                <a:cs typeface="Times New Roman" panose="02020603050405020304" pitchFamily="18" charset="0"/>
              </a:rPr>
              <a:t>XÁC ĐỊNH CÁC THỂ CỦA NƯỚC</a:t>
            </a:r>
            <a:endParaRPr kumimoji="0" lang="en-US" altLang="zh-CN" sz="3200" b="1" i="0" u="none" strike="noStrike" kern="1200" cap="none" spc="0" normalizeH="0" baseline="0" noProof="0" dirty="0">
              <a:ln>
                <a:noFill/>
              </a:ln>
              <a:solidFill>
                <a:srgbClr val="00B050"/>
              </a:solidFill>
              <a:effectLst>
                <a:outerShdw blurRad="38100" dist="38100" dir="2700000" algn="tl">
                  <a:srgbClr val="000000">
                    <a:alpha val="43137"/>
                  </a:srgbClr>
                </a:outerShdw>
              </a:effectLst>
              <a:highlight>
                <a:srgbClr val="FF00FF"/>
              </a:highlight>
              <a:uLnTx/>
              <a:uFillTx/>
              <a:latin typeface="Times New Roman" panose="02020603050405020304" pitchFamily="18" charset="0"/>
              <a:ea typeface="Roboto" panose="02000000000000000000" pitchFamily="2" charset="0"/>
              <a:cs typeface="Times New Roman" panose="02020603050405020304" pitchFamily="18" charset="0"/>
            </a:endParaRPr>
          </a:p>
        </p:txBody>
      </p:sp>
      <p:sp>
        <p:nvSpPr>
          <p:cNvPr id="8" name="TextBox 7">
            <a:extLst>
              <a:ext uri="{FF2B5EF4-FFF2-40B4-BE49-F238E27FC236}">
                <a16:creationId xmlns:a16="http://schemas.microsoft.com/office/drawing/2014/main" id="{E202D27E-6A30-AD2D-47BF-71FDDBF608D3}"/>
              </a:ext>
            </a:extLst>
          </p:cNvPr>
          <p:cNvSpPr txBox="1"/>
          <p:nvPr/>
        </p:nvSpPr>
        <p:spPr>
          <a:xfrm>
            <a:off x="1798569" y="5947144"/>
            <a:ext cx="7291641" cy="830997"/>
          </a:xfrm>
          <a:prstGeom prst="rect">
            <a:avLst/>
          </a:prstGeom>
          <a:noFill/>
        </p:spPr>
        <p:txBody>
          <a:bodyPr wrap="square" rtlCol="0">
            <a:spAutoFit/>
          </a:bodyPr>
          <a:lstStyle/>
          <a:p>
            <a:pPr lvl="0" algn="ctr">
              <a:defRPr/>
            </a:pPr>
            <a:r>
              <a:rPr lang="en-US" sz="2400" b="1">
                <a:solidFill>
                  <a:srgbClr val="C00000"/>
                </a:solidFill>
                <a:effectLst>
                  <a:outerShdw blurRad="38100" dist="38100" dir="2700000" algn="tl">
                    <a:srgbClr val="000000">
                      <a:alpha val="43137"/>
                    </a:srgbClr>
                  </a:outerShdw>
                </a:effectLst>
                <a:highlight>
                  <a:srgbClr val="537EAB"/>
                </a:highlight>
                <a:latin typeface="Times New Roman" panose="02020603050405020304" pitchFamily="18" charset="0"/>
                <a:ea typeface="Roboto" panose="02000000000000000000" pitchFamily="2" charset="0"/>
                <a:cs typeface="Times New Roman" panose="02020603050405020304" pitchFamily="18" charset="0"/>
              </a:rPr>
              <a:t>Dùng các từ: Thể rắn, Thể lỏng, Thể khí để gọi tên thể của nước trong mỗi hình sau</a:t>
            </a:r>
            <a:endParaRPr lang="en-US" altLang="zh-CN" sz="3200" b="1" dirty="0">
              <a:solidFill>
                <a:srgbClr val="C00000"/>
              </a:solidFill>
              <a:effectLst>
                <a:outerShdw blurRad="38100" dist="38100" dir="2700000" algn="tl">
                  <a:srgbClr val="000000">
                    <a:alpha val="43137"/>
                  </a:srgbClr>
                </a:outerShdw>
              </a:effectLst>
              <a:highlight>
                <a:srgbClr val="537EAB"/>
              </a:highlight>
              <a:latin typeface="Times New Roman" panose="02020603050405020304" pitchFamily="18" charset="0"/>
              <a:ea typeface="Roboto" panose="02000000000000000000" pitchFamily="2" charset="0"/>
              <a:cs typeface="Times New Roman" panose="02020603050405020304" pitchFamily="18" charset="0"/>
            </a:endParaRPr>
          </a:p>
        </p:txBody>
      </p:sp>
      <p:pic>
        <p:nvPicPr>
          <p:cNvPr id="6" name="Picture 5">
            <a:extLst>
              <a:ext uri="{FF2B5EF4-FFF2-40B4-BE49-F238E27FC236}">
                <a16:creationId xmlns:a16="http://schemas.microsoft.com/office/drawing/2014/main" id="{3977851C-5B4D-4AD5-C307-2B5E4CE70B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860" y="2457583"/>
            <a:ext cx="3021955" cy="2724879"/>
          </a:xfrm>
          <a:prstGeom prst="rect">
            <a:avLst/>
          </a:prstGeom>
          <a:effectLst>
            <a:outerShdw blurRad="63500" sx="102000" sy="102000" algn="ctr" rotWithShape="0">
              <a:prstClr val="black">
                <a:alpha val="40000"/>
              </a:prstClr>
            </a:outerShdw>
          </a:effectLst>
        </p:spPr>
      </p:pic>
      <p:pic>
        <p:nvPicPr>
          <p:cNvPr id="9" name="Picture 8">
            <a:extLst>
              <a:ext uri="{FF2B5EF4-FFF2-40B4-BE49-F238E27FC236}">
                <a16:creationId xmlns:a16="http://schemas.microsoft.com/office/drawing/2014/main" id="{B80DD754-24C5-79FF-FA33-ECF2B66ADC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9647" y="2396321"/>
            <a:ext cx="3196884" cy="2739205"/>
          </a:xfrm>
          <a:prstGeom prst="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E202D27E-6A30-AD2D-47BF-71FDDBF608D3}"/>
              </a:ext>
            </a:extLst>
          </p:cNvPr>
          <p:cNvSpPr txBox="1"/>
          <p:nvPr/>
        </p:nvSpPr>
        <p:spPr>
          <a:xfrm>
            <a:off x="1466667" y="1628204"/>
            <a:ext cx="1407910" cy="461665"/>
          </a:xfrm>
          <a:prstGeom prst="rect">
            <a:avLst/>
          </a:prstGeom>
          <a:noFill/>
        </p:spPr>
        <p:txBody>
          <a:bodyPr wrap="square" rtlCol="0">
            <a:spAutoFit/>
          </a:bodyPr>
          <a:lstStyle/>
          <a:p>
            <a:pPr lvl="0" algn="ctr">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Thể lỏng</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3" name="TextBox 12">
            <a:extLst>
              <a:ext uri="{FF2B5EF4-FFF2-40B4-BE49-F238E27FC236}">
                <a16:creationId xmlns:a16="http://schemas.microsoft.com/office/drawing/2014/main" id="{E202D27E-6A30-AD2D-47BF-71FDDBF608D3}"/>
              </a:ext>
            </a:extLst>
          </p:cNvPr>
          <p:cNvSpPr txBox="1"/>
          <p:nvPr/>
        </p:nvSpPr>
        <p:spPr>
          <a:xfrm>
            <a:off x="5276546" y="1654373"/>
            <a:ext cx="1407910" cy="461665"/>
          </a:xfrm>
          <a:prstGeom prst="rect">
            <a:avLst/>
          </a:prstGeom>
          <a:noFill/>
        </p:spPr>
        <p:txBody>
          <a:bodyPr wrap="square" rtlCol="0">
            <a:spAutoFit/>
          </a:bodyPr>
          <a:lstStyle/>
          <a:p>
            <a:pPr lvl="0" algn="ctr">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Thể khí</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9090210" y="1654373"/>
            <a:ext cx="1407910" cy="461665"/>
          </a:xfrm>
          <a:prstGeom prst="rect">
            <a:avLst/>
          </a:prstGeom>
          <a:noFill/>
        </p:spPr>
        <p:txBody>
          <a:bodyPr wrap="square" rtlCol="0">
            <a:spAutoFit/>
          </a:bodyPr>
          <a:lstStyle/>
          <a:p>
            <a:pPr lvl="0" algn="ctr">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Thể rắn</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5" name="TextBox 14">
            <a:extLst>
              <a:ext uri="{FF2B5EF4-FFF2-40B4-BE49-F238E27FC236}">
                <a16:creationId xmlns:a16="http://schemas.microsoft.com/office/drawing/2014/main" id="{E202D27E-6A30-AD2D-47BF-71FDDBF608D3}"/>
              </a:ext>
            </a:extLst>
          </p:cNvPr>
          <p:cNvSpPr txBox="1"/>
          <p:nvPr/>
        </p:nvSpPr>
        <p:spPr>
          <a:xfrm>
            <a:off x="881875" y="5319343"/>
            <a:ext cx="1407910" cy="646331"/>
          </a:xfrm>
          <a:prstGeom prst="rect">
            <a:avLst/>
          </a:prstGeom>
          <a:noFill/>
        </p:spPr>
        <p:txBody>
          <a:bodyPr wrap="square" rtlCol="0">
            <a:spAutoFit/>
          </a:bodyPr>
          <a:lstStyle/>
          <a:p>
            <a:pPr lvl="0" algn="ctr">
              <a:defRPr/>
            </a:pPr>
            <a:r>
              <a:rPr lang="en-US" sz="3600" b="1">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Sông</a:t>
            </a:r>
            <a:endParaRPr lang="en-US" altLang="zh-CN" sz="3600" b="1" dirty="0">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6" name="TextBox 15">
            <a:extLst>
              <a:ext uri="{FF2B5EF4-FFF2-40B4-BE49-F238E27FC236}">
                <a16:creationId xmlns:a16="http://schemas.microsoft.com/office/drawing/2014/main" id="{E202D27E-6A30-AD2D-47BF-71FDDBF608D3}"/>
              </a:ext>
            </a:extLst>
          </p:cNvPr>
          <p:cNvSpPr txBox="1"/>
          <p:nvPr/>
        </p:nvSpPr>
        <p:spPr>
          <a:xfrm>
            <a:off x="4864705" y="5319343"/>
            <a:ext cx="2829735" cy="584775"/>
          </a:xfrm>
          <a:prstGeom prst="rect">
            <a:avLst/>
          </a:prstGeom>
          <a:noFill/>
        </p:spPr>
        <p:txBody>
          <a:bodyPr wrap="square" rtlCol="0">
            <a:spAutoFit/>
          </a:bodyPr>
          <a:lstStyle/>
          <a:p>
            <a:pPr lvl="0" algn="ctr">
              <a:defRPr/>
            </a:pPr>
            <a:r>
              <a:rPr lang="en-US" sz="3200" b="1">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Cốc nước nóng</a:t>
            </a:r>
            <a:endParaRPr lang="en-US" altLang="zh-CN" sz="3200" b="1" dirty="0">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7" name="TextBox 16">
            <a:extLst>
              <a:ext uri="{FF2B5EF4-FFF2-40B4-BE49-F238E27FC236}">
                <a16:creationId xmlns:a16="http://schemas.microsoft.com/office/drawing/2014/main" id="{E202D27E-6A30-AD2D-47BF-71FDDBF608D3}"/>
              </a:ext>
            </a:extLst>
          </p:cNvPr>
          <p:cNvSpPr txBox="1"/>
          <p:nvPr/>
        </p:nvSpPr>
        <p:spPr>
          <a:xfrm>
            <a:off x="9090210" y="5319343"/>
            <a:ext cx="1707113" cy="584775"/>
          </a:xfrm>
          <a:prstGeom prst="rect">
            <a:avLst/>
          </a:prstGeom>
          <a:noFill/>
        </p:spPr>
        <p:txBody>
          <a:bodyPr wrap="square" rtlCol="0">
            <a:spAutoFit/>
          </a:bodyPr>
          <a:lstStyle/>
          <a:p>
            <a:pPr lvl="0" algn="ctr">
              <a:defRPr/>
            </a:pPr>
            <a:r>
              <a:rPr lang="en-US" altLang="zh-CN" sz="3200" b="1">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Đá viên</a:t>
            </a:r>
            <a:endParaRPr lang="en-US" altLang="zh-CN" sz="3200" b="1" dirty="0">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pic>
        <p:nvPicPr>
          <p:cNvPr id="4" name="Picture 3" descr="A beaker with liquid in it&#10;&#10;Description automatically generated">
            <a:extLst>
              <a:ext uri="{FF2B5EF4-FFF2-40B4-BE49-F238E27FC236}">
                <a16:creationId xmlns:a16="http://schemas.microsoft.com/office/drawing/2014/main" id="{4E5CA8E9-3294-DF54-80FE-13DD1E3E93DC}"/>
              </a:ext>
            </a:extLst>
          </p:cNvPr>
          <p:cNvPicPr>
            <a:picLocks noChangeAspect="1"/>
          </p:cNvPicPr>
          <p:nvPr/>
        </p:nvPicPr>
        <p:blipFill rotWithShape="1">
          <a:blip r:embed="rId5">
            <a:duotone>
              <a:schemeClr val="accent1">
                <a:shade val="45000"/>
                <a:satMod val="135000"/>
              </a:schemeClr>
              <a:prstClr val="white"/>
            </a:duotone>
            <a:extLst>
              <a:ext uri="{28A0092B-C50C-407E-A947-70E740481C1C}">
                <a14:useLocalDpi xmlns:a14="http://schemas.microsoft.com/office/drawing/2010/main" val="0"/>
              </a:ext>
            </a:extLst>
          </a:blip>
          <a:srcRect l="16701" t="21282" r="12963"/>
          <a:stretch/>
        </p:blipFill>
        <p:spPr>
          <a:xfrm>
            <a:off x="4061548" y="2368195"/>
            <a:ext cx="4068903" cy="3035842"/>
          </a:xfrm>
          <a:prstGeom prst="rect">
            <a:avLst/>
          </a:prstGeom>
        </p:spPr>
      </p:pic>
    </p:spTree>
    <p:extLst>
      <p:ext uri="{BB962C8B-B14F-4D97-AF65-F5344CB8AC3E}">
        <p14:creationId xmlns:p14="http://schemas.microsoft.com/office/powerpoint/2010/main" val="307399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1" restart="whenNotActive" fill="hold" evtFilter="cancelBubble" nodeType="interactiveSeq">
                <p:stCondLst>
                  <p:cond evt="onClick" delay="0">
                    <p:tgtEl>
                      <p:spTgt spid="6"/>
                    </p:tgtEl>
                  </p:cond>
                </p:stCondLst>
                <p:endSync evt="end" delay="0">
                  <p:rtn val="all"/>
                </p:endSync>
                <p:childTnLst>
                  <p:par>
                    <p:cTn id="42" fill="hold">
                      <p:stCondLst>
                        <p:cond delay="0"/>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6"/>
                  </p:tgtEl>
                </p:cond>
              </p:nextCondLst>
            </p:seq>
            <p:seq concurrent="1" nextAc="seek">
              <p:cTn id="49" restart="whenNotActive" fill="hold" evtFilter="cancelBubble" nodeType="interactiveSeq">
                <p:stCondLst>
                  <p:cond evt="onClick" delay="0">
                    <p:tgtEl>
                      <p:spTgt spid="9"/>
                    </p:tgtEl>
                  </p:cond>
                </p:stCondLst>
                <p:endSync evt="end" delay="0">
                  <p:rtn val="all"/>
                </p:endSync>
                <p:childTnLst>
                  <p:par>
                    <p:cTn id="50" fill="hold">
                      <p:stCondLst>
                        <p:cond delay="0"/>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childTnLst>
                    </p:cTn>
                  </p:par>
                </p:childTnLst>
              </p:cTn>
              <p:nextCondLst>
                <p:cond evt="onClick" delay="0">
                  <p:tgtEl>
                    <p:spTgt spid="9"/>
                  </p:tgtEl>
                </p:cond>
              </p:nextCondLst>
            </p:seq>
          </p:childTnLst>
        </p:cTn>
      </p:par>
    </p:tnLst>
    <p:bldLst>
      <p:bldP spid="3" grpId="0"/>
      <p:bldP spid="8" grpId="0"/>
      <p:bldP spid="11"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0B054E-B6AE-14CB-111F-0FBA1645B82B}"/>
              </a:ext>
            </a:extLst>
          </p:cNvPr>
          <p:cNvSpPr txBox="1"/>
          <p:nvPr/>
        </p:nvSpPr>
        <p:spPr>
          <a:xfrm>
            <a:off x="850536" y="579780"/>
            <a:ext cx="9753909" cy="646331"/>
          </a:xfrm>
          <a:prstGeom prst="rect">
            <a:avLst/>
          </a:prstGeom>
          <a:noFill/>
        </p:spPr>
        <p:txBody>
          <a:bodyPr wrap="square" rtlCol="0">
            <a:spAutoFit/>
          </a:bodyPr>
          <a:lstStyle/>
          <a:p>
            <a:pPr lvl="0" algn="ctr">
              <a:defRPr/>
            </a:pPr>
            <a:r>
              <a:rPr lang="vi-VN" altLang="zh-CN" sz="3600" b="1">
                <a:solidFill>
                  <a:srgbClr val="002060"/>
                </a:solidFill>
                <a:effectLst>
                  <a:outerShdw blurRad="38100" dist="38100" dir="2700000" algn="tl">
                    <a:srgbClr val="000000">
                      <a:alpha val="43137"/>
                    </a:srgbClr>
                  </a:outerShdw>
                </a:effectLst>
                <a:latin typeface="+mj-lt"/>
                <a:ea typeface="Roboto" panose="02000000000000000000" pitchFamily="2" charset="0"/>
              </a:rPr>
              <a:t>TÌM HIỂU VỀ SỰ CHUYỂN THỂ CỦA NƯỚC</a:t>
            </a:r>
            <a:endParaRPr kumimoji="0" lang="en-US" altLang="zh-CN"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mj-lt"/>
              <a:ea typeface="Roboto" panose="02000000000000000000" pitchFamily="2" charset="0"/>
            </a:endParaRPr>
          </a:p>
        </p:txBody>
      </p:sp>
      <p:sp>
        <p:nvSpPr>
          <p:cNvPr id="8" name="TextBox 7">
            <a:extLst>
              <a:ext uri="{FF2B5EF4-FFF2-40B4-BE49-F238E27FC236}">
                <a16:creationId xmlns:a16="http://schemas.microsoft.com/office/drawing/2014/main" id="{E202D27E-6A30-AD2D-47BF-71FDDBF608D3}"/>
              </a:ext>
            </a:extLst>
          </p:cNvPr>
          <p:cNvSpPr txBox="1"/>
          <p:nvPr/>
        </p:nvSpPr>
        <p:spPr>
          <a:xfrm>
            <a:off x="5126987" y="4842827"/>
            <a:ext cx="2983156" cy="830997"/>
          </a:xfrm>
          <a:prstGeom prst="rect">
            <a:avLst/>
          </a:prstGeom>
          <a:noFill/>
        </p:spPr>
        <p:txBody>
          <a:bodyPr wrap="square" rtlCol="0">
            <a:spAutoFit/>
          </a:bodyPr>
          <a:lstStyle/>
          <a:p>
            <a:pPr lvl="0" algn="ctr">
              <a:defRPr/>
            </a:pP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Khay nước đ</a:t>
            </a:r>
            <a:r>
              <a:rPr lang="en-US" sz="2400" b="1">
                <a:solidFill>
                  <a:srgbClr val="002060"/>
                </a:solidFill>
                <a:effectLst>
                  <a:outerShdw blurRad="38100" dist="38100" dir="2700000" algn="tl">
                    <a:srgbClr val="000000">
                      <a:alpha val="43137"/>
                    </a:srgbClr>
                  </a:outerShdw>
                </a:effectLst>
                <a:latin typeface="+mj-lt"/>
                <a:ea typeface="Roboto" panose="02000000000000000000" pitchFamily="2" charset="0"/>
              </a:rPr>
              <a:t>á</a:t>
            </a: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 để bên ngoài môi trường</a:t>
            </a:r>
          </a:p>
        </p:txBody>
      </p:sp>
      <p:sp>
        <p:nvSpPr>
          <p:cNvPr id="15" name="TextBox 14">
            <a:extLst>
              <a:ext uri="{FF2B5EF4-FFF2-40B4-BE49-F238E27FC236}">
                <a16:creationId xmlns:a16="http://schemas.microsoft.com/office/drawing/2014/main" id="{E202D27E-6A30-AD2D-47BF-71FDDBF608D3}"/>
              </a:ext>
            </a:extLst>
          </p:cNvPr>
          <p:cNvSpPr txBox="1"/>
          <p:nvPr/>
        </p:nvSpPr>
        <p:spPr>
          <a:xfrm>
            <a:off x="941753" y="3808610"/>
            <a:ext cx="1847850" cy="461665"/>
          </a:xfrm>
          <a:prstGeom prst="rect">
            <a:avLst/>
          </a:prstGeom>
          <a:noFill/>
        </p:spPr>
        <p:txBody>
          <a:bodyPr wrap="square" rtlCol="0">
            <a:spAutoFit/>
          </a:bodyPr>
          <a:lstStyle/>
          <a:p>
            <a:pPr lvl="0" algn="ctr">
              <a:defRPr/>
            </a:pPr>
            <a:r>
              <a:rPr lang="en-US" sz="2400" b="1">
                <a:solidFill>
                  <a:srgbClr val="FF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Đông đặc</a:t>
            </a:r>
          </a:p>
        </p:txBody>
      </p:sp>
      <p:sp>
        <p:nvSpPr>
          <p:cNvPr id="16" name="TextBox 15">
            <a:extLst>
              <a:ext uri="{FF2B5EF4-FFF2-40B4-BE49-F238E27FC236}">
                <a16:creationId xmlns:a16="http://schemas.microsoft.com/office/drawing/2014/main" id="{E202D27E-6A30-AD2D-47BF-71FDDBF608D3}"/>
              </a:ext>
            </a:extLst>
          </p:cNvPr>
          <p:cNvSpPr txBox="1"/>
          <p:nvPr/>
        </p:nvSpPr>
        <p:spPr>
          <a:xfrm>
            <a:off x="7711218" y="2364354"/>
            <a:ext cx="1902627" cy="461665"/>
          </a:xfrm>
          <a:prstGeom prst="rect">
            <a:avLst/>
          </a:prstGeom>
          <a:noFill/>
        </p:spPr>
        <p:txBody>
          <a:bodyPr wrap="square" rtlCol="0">
            <a:spAutoFit/>
          </a:bodyPr>
          <a:lstStyle/>
          <a:p>
            <a:pPr lvl="0" algn="ctr">
              <a:defRPr/>
            </a:pPr>
            <a:r>
              <a:rPr lang="en-US" sz="2400" b="1">
                <a:solidFill>
                  <a:srgbClr val="FF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Nóng chảy</a:t>
            </a:r>
          </a:p>
        </p:txBody>
      </p:sp>
      <p:pic>
        <p:nvPicPr>
          <p:cNvPr id="7" name="Picture 6"/>
          <p:cNvPicPr>
            <a:picLocks noChangeAspect="1"/>
          </p:cNvPicPr>
          <p:nvPr/>
        </p:nvPicPr>
        <p:blipFill>
          <a:blip r:embed="rId3"/>
          <a:stretch>
            <a:fillRect/>
          </a:stretch>
        </p:blipFill>
        <p:spPr>
          <a:xfrm>
            <a:off x="850536" y="2359368"/>
            <a:ext cx="1847850" cy="1181100"/>
          </a:xfrm>
          <a:prstGeom prst="roundRect">
            <a:avLst/>
          </a:prstGeom>
        </p:spPr>
      </p:pic>
      <p:pic>
        <p:nvPicPr>
          <p:cNvPr id="12" name="Picture 11"/>
          <p:cNvPicPr>
            <a:picLocks noChangeAspect="1"/>
          </p:cNvPicPr>
          <p:nvPr/>
        </p:nvPicPr>
        <p:blipFill>
          <a:blip r:embed="rId4"/>
          <a:stretch>
            <a:fillRect/>
          </a:stretch>
        </p:blipFill>
        <p:spPr>
          <a:xfrm>
            <a:off x="2851677" y="3326742"/>
            <a:ext cx="1771650" cy="1152525"/>
          </a:xfrm>
          <a:prstGeom prst="roundRect">
            <a:avLst/>
          </a:prstGeom>
        </p:spPr>
      </p:pic>
      <p:pic>
        <p:nvPicPr>
          <p:cNvPr id="18" name="Picture 17"/>
          <p:cNvPicPr>
            <a:picLocks noChangeAspect="1"/>
          </p:cNvPicPr>
          <p:nvPr/>
        </p:nvPicPr>
        <p:blipFill>
          <a:blip r:embed="rId5"/>
          <a:stretch>
            <a:fillRect/>
          </a:stretch>
        </p:blipFill>
        <p:spPr>
          <a:xfrm>
            <a:off x="5886154" y="3501613"/>
            <a:ext cx="2019300" cy="1343025"/>
          </a:xfrm>
          <a:prstGeom prst="roundRect">
            <a:avLst/>
          </a:prstGeom>
        </p:spPr>
      </p:pic>
      <p:pic>
        <p:nvPicPr>
          <p:cNvPr id="19" name="Picture 18"/>
          <p:cNvPicPr>
            <a:picLocks noChangeAspect="1"/>
          </p:cNvPicPr>
          <p:nvPr/>
        </p:nvPicPr>
        <p:blipFill>
          <a:blip r:embed="rId6"/>
          <a:stretch>
            <a:fillRect/>
          </a:stretch>
        </p:blipFill>
        <p:spPr>
          <a:xfrm>
            <a:off x="8623245" y="3000004"/>
            <a:ext cx="1981200" cy="1314450"/>
          </a:xfrm>
          <a:prstGeom prst="roundRect">
            <a:avLst/>
          </a:prstGeom>
        </p:spPr>
      </p:pic>
      <p:sp>
        <p:nvSpPr>
          <p:cNvPr id="22" name="TextBox 21">
            <a:extLst>
              <a:ext uri="{FF2B5EF4-FFF2-40B4-BE49-F238E27FC236}">
                <a16:creationId xmlns:a16="http://schemas.microsoft.com/office/drawing/2014/main" id="{E202D27E-6A30-AD2D-47BF-71FDDBF608D3}"/>
              </a:ext>
            </a:extLst>
          </p:cNvPr>
          <p:cNvSpPr txBox="1"/>
          <p:nvPr/>
        </p:nvSpPr>
        <p:spPr>
          <a:xfrm>
            <a:off x="2840307" y="2359368"/>
            <a:ext cx="4870911" cy="830997"/>
          </a:xfrm>
          <a:prstGeom prst="rect">
            <a:avLst/>
          </a:prstGeom>
          <a:noFill/>
        </p:spPr>
        <p:txBody>
          <a:bodyPr wrap="square" rtlCol="0">
            <a:spAutoFit/>
          </a:bodyPr>
          <a:lstStyle/>
          <a:p>
            <a:pPr lvl="0">
              <a:defRPr/>
            </a:pP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Đặt khay nước vào ngăn đá tủ lạnh</a:t>
            </a:r>
            <a:endParaRPr lang="en-US" sz="2400" b="1">
              <a:solidFill>
                <a:srgbClr val="002060"/>
              </a:solidFill>
              <a:effectLst>
                <a:outerShdw blurRad="38100" dist="38100" dir="2700000" algn="tl">
                  <a:srgbClr val="000000">
                    <a:alpha val="43137"/>
                  </a:srgbClr>
                </a:outerShdw>
              </a:effectLst>
              <a:latin typeface="+mj-lt"/>
              <a:ea typeface="Roboto" panose="02000000000000000000" pitchFamily="2" charset="0"/>
            </a:endParaRPr>
          </a:p>
          <a:p>
            <a:pPr lvl="0">
              <a:defRPr/>
            </a:pP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Sau vài giờ, lấy khay nước ra</a:t>
            </a:r>
          </a:p>
        </p:txBody>
      </p:sp>
      <p:sp>
        <p:nvSpPr>
          <p:cNvPr id="23" name="TextBox 22">
            <a:extLst>
              <a:ext uri="{FF2B5EF4-FFF2-40B4-BE49-F238E27FC236}">
                <a16:creationId xmlns:a16="http://schemas.microsoft.com/office/drawing/2014/main" id="{E202D27E-6A30-AD2D-47BF-71FDDBF608D3}"/>
              </a:ext>
            </a:extLst>
          </p:cNvPr>
          <p:cNvSpPr txBox="1"/>
          <p:nvPr/>
        </p:nvSpPr>
        <p:spPr>
          <a:xfrm>
            <a:off x="8455834" y="4520964"/>
            <a:ext cx="3736165" cy="1200329"/>
          </a:xfrm>
          <a:prstGeom prst="rect">
            <a:avLst/>
          </a:prstGeom>
          <a:noFill/>
        </p:spPr>
        <p:txBody>
          <a:bodyPr wrap="square" rtlCol="0">
            <a:spAutoFit/>
          </a:bodyPr>
          <a:lstStyle/>
          <a:p>
            <a:pPr lvl="0">
              <a:defRPr/>
            </a:pP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Khay nước đá để bên ngoài môi trường sau thời gian dài</a:t>
            </a:r>
          </a:p>
        </p:txBody>
      </p:sp>
      <p:sp>
        <p:nvSpPr>
          <p:cNvPr id="24" name="TextBox 23">
            <a:extLst>
              <a:ext uri="{FF2B5EF4-FFF2-40B4-BE49-F238E27FC236}">
                <a16:creationId xmlns:a16="http://schemas.microsoft.com/office/drawing/2014/main" id="{E202D27E-6A30-AD2D-47BF-71FDDBF608D3}"/>
              </a:ext>
            </a:extLst>
          </p:cNvPr>
          <p:cNvSpPr txBox="1"/>
          <p:nvPr/>
        </p:nvSpPr>
        <p:spPr>
          <a:xfrm>
            <a:off x="2108951" y="1324255"/>
            <a:ext cx="5691898" cy="461665"/>
          </a:xfrm>
          <a:prstGeom prst="rect">
            <a:avLst/>
          </a:prstGeom>
          <a:noFill/>
        </p:spPr>
        <p:txBody>
          <a:bodyPr wrap="square" rtlCol="0">
            <a:spAutoFit/>
          </a:bodyPr>
          <a:lstStyle/>
          <a:p>
            <a:pPr lvl="0" algn="ctr">
              <a:defRPr/>
            </a:pPr>
            <a:r>
              <a:rPr lang="vi-VN" sz="2400" b="1">
                <a:solidFill>
                  <a:srgbClr val="FF0000"/>
                </a:solidFill>
                <a:effectLst>
                  <a:outerShdw blurRad="38100" dist="38100" dir="2700000" algn="tl">
                    <a:srgbClr val="000000">
                      <a:alpha val="43137"/>
                    </a:srgbClr>
                  </a:outerShdw>
                </a:effectLst>
                <a:latin typeface="+mj-lt"/>
                <a:ea typeface="Roboto" panose="02000000000000000000" pitchFamily="2" charset="0"/>
              </a:rPr>
              <a:t>Mô tả sự thay đổi về thể của nước</a:t>
            </a:r>
          </a:p>
        </p:txBody>
      </p:sp>
      <p:sp>
        <p:nvSpPr>
          <p:cNvPr id="25" name="Oval 24"/>
          <p:cNvSpPr/>
          <p:nvPr/>
        </p:nvSpPr>
        <p:spPr>
          <a:xfrm>
            <a:off x="2399082" y="2430721"/>
            <a:ext cx="486547" cy="486547"/>
          </a:xfrm>
          <a:prstGeom prst="ellipse">
            <a:avLst/>
          </a:prstGeom>
          <a:solidFill>
            <a:srgbClr val="6F4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26" name="Oval 25"/>
          <p:cNvSpPr/>
          <p:nvPr/>
        </p:nvSpPr>
        <p:spPr>
          <a:xfrm>
            <a:off x="4787874" y="5215469"/>
            <a:ext cx="486547" cy="486547"/>
          </a:xfrm>
          <a:prstGeom prst="ellipse">
            <a:avLst/>
          </a:prstGeom>
          <a:solidFill>
            <a:srgbClr val="6F4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sp>
        <p:nvSpPr>
          <p:cNvPr id="27" name="Oval 26"/>
          <p:cNvSpPr/>
          <p:nvPr/>
        </p:nvSpPr>
        <p:spPr>
          <a:xfrm>
            <a:off x="8051137" y="5051840"/>
            <a:ext cx="486547" cy="486547"/>
          </a:xfrm>
          <a:prstGeom prst="ellipse">
            <a:avLst/>
          </a:prstGeom>
          <a:solidFill>
            <a:srgbClr val="6F4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
        <p:nvSpPr>
          <p:cNvPr id="29" name="Arc 28"/>
          <p:cNvSpPr/>
          <p:nvPr/>
        </p:nvSpPr>
        <p:spPr>
          <a:xfrm rot="3127159" flipV="1">
            <a:off x="1811758" y="2714604"/>
            <a:ext cx="1541477" cy="972590"/>
          </a:xfrm>
          <a:prstGeom prst="arc">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Arc 16"/>
          <p:cNvSpPr/>
          <p:nvPr/>
        </p:nvSpPr>
        <p:spPr>
          <a:xfrm rot="18060397">
            <a:off x="7456893" y="3464403"/>
            <a:ext cx="1618216" cy="1192327"/>
          </a:xfrm>
          <a:prstGeom prst="arc">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527917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randombar(horizontal)">
                                      <p:cBhvr>
                                        <p:cTn id="15" dur="500"/>
                                        <p:tgtEl>
                                          <p:spTgt spid="25"/>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par>
                                <p:cTn id="19" presetID="14" presetClass="entr" presetSubtype="1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randombar(horizontal)">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par>
                                <p:cTn id="40" presetID="14" presetClass="entr" presetSubtype="1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randombar(horizontal)">
                                      <p:cBhvr>
                                        <p:cTn id="42" dur="500"/>
                                        <p:tgtEl>
                                          <p:spTgt spid="18"/>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500"/>
                                        <p:tgtEl>
                                          <p:spTgt spid="17"/>
                                        </p:tgtEl>
                                      </p:cBhvr>
                                    </p:animEffect>
                                  </p:childTnLst>
                                </p:cTn>
                              </p:par>
                              <p:par>
                                <p:cTn id="46" presetID="14" presetClass="entr" presetSubtype="10"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randombar(horizontal)">
                                      <p:cBhvr>
                                        <p:cTn id="48" dur="500"/>
                                        <p:tgtEl>
                                          <p:spTgt spid="19"/>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randombar(horizontal)">
                                      <p:cBhvr>
                                        <p:cTn id="51" dur="500"/>
                                        <p:tgtEl>
                                          <p:spTgt spid="23"/>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randombar(horizontal)">
                                      <p:cBhvr>
                                        <p:cTn id="54" dur="500"/>
                                        <p:tgtEl>
                                          <p:spTgt spid="27"/>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5" grpId="0"/>
      <p:bldP spid="16" grpId="0"/>
      <p:bldP spid="22" grpId="0"/>
      <p:bldP spid="23" grpId="0"/>
      <p:bldP spid="25" grpId="0" animBg="1"/>
      <p:bldP spid="26" grpId="0" animBg="1"/>
      <p:bldP spid="27" grpId="0" animBg="1"/>
      <p:bldP spid="29"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0B054E-B6AE-14CB-111F-0FBA1645B82B}"/>
              </a:ext>
            </a:extLst>
          </p:cNvPr>
          <p:cNvSpPr txBox="1"/>
          <p:nvPr/>
        </p:nvSpPr>
        <p:spPr>
          <a:xfrm>
            <a:off x="841829" y="331303"/>
            <a:ext cx="9762616" cy="646331"/>
          </a:xfrm>
          <a:prstGeom prst="rect">
            <a:avLst/>
          </a:prstGeom>
          <a:noFill/>
          <a:ln>
            <a:solidFill>
              <a:schemeClr val="tx2"/>
            </a:solidFill>
          </a:ln>
        </p:spPr>
        <p:txBody>
          <a:bodyPr wrap="square" rtlCol="0">
            <a:spAutoFit/>
          </a:bodyPr>
          <a:lstStyle/>
          <a:p>
            <a:pPr lvl="0" algn="ctr">
              <a:defRPr/>
            </a:pPr>
            <a:r>
              <a:rPr lang="vi-VN" altLang="zh-CN" sz="3600" b="1">
                <a:ln w="22225">
                  <a:solidFill>
                    <a:schemeClr val="accent2"/>
                  </a:solidFill>
                  <a:prstDash val="solid"/>
                </a:ln>
                <a:solidFill>
                  <a:srgbClr val="FFFF00"/>
                </a:solidFill>
                <a:latin typeface="+mj-lt"/>
                <a:ea typeface="Roboto" panose="02000000000000000000" pitchFamily="2" charset="0"/>
              </a:rPr>
              <a:t>TÌM HIỂU VỀ SỰ CHUYỂN THỂ CỦA NƯỚC</a:t>
            </a:r>
            <a:endParaRPr kumimoji="0" lang="en-US" altLang="zh-CN" sz="3600" b="1" i="0" u="none" strike="noStrike" kern="1200" normalizeH="0" baseline="0" noProof="0" dirty="0">
              <a:ln w="22225">
                <a:solidFill>
                  <a:schemeClr val="accent2"/>
                </a:solidFill>
                <a:prstDash val="solid"/>
              </a:ln>
              <a:solidFill>
                <a:srgbClr val="FFFF00"/>
              </a:solidFill>
              <a:uLnTx/>
              <a:uFillTx/>
              <a:latin typeface="+mj-lt"/>
              <a:ea typeface="Roboto" panose="02000000000000000000" pitchFamily="2" charset="0"/>
            </a:endParaRPr>
          </a:p>
        </p:txBody>
      </p:sp>
      <p:sp>
        <p:nvSpPr>
          <p:cNvPr id="8" name="TextBox 7">
            <a:extLst>
              <a:ext uri="{FF2B5EF4-FFF2-40B4-BE49-F238E27FC236}">
                <a16:creationId xmlns:a16="http://schemas.microsoft.com/office/drawing/2014/main" id="{E202D27E-6A30-AD2D-47BF-71FDDBF608D3}"/>
              </a:ext>
            </a:extLst>
          </p:cNvPr>
          <p:cNvSpPr txBox="1"/>
          <p:nvPr/>
        </p:nvSpPr>
        <p:spPr>
          <a:xfrm>
            <a:off x="8715244" y="3527748"/>
            <a:ext cx="2892847" cy="830997"/>
          </a:xfrm>
          <a:prstGeom prst="rect">
            <a:avLst/>
          </a:prstGeom>
          <a:noFill/>
        </p:spPr>
        <p:txBody>
          <a:bodyPr wrap="square" rtlCol="0">
            <a:spAutoFit/>
          </a:bodyPr>
          <a:lstStyle/>
          <a:p>
            <a:pPr lvl="0" algn="ctr">
              <a:defRPr/>
            </a:pPr>
            <a:r>
              <a:rPr lang="en-US" sz="2400" b="1">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Nước chuyển từ thể rắn sang thể lỏng</a:t>
            </a:r>
            <a:endParaRPr lang="vi-VN" sz="2400" b="1">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pic>
        <p:nvPicPr>
          <p:cNvPr id="7" name="Picture 6"/>
          <p:cNvPicPr>
            <a:picLocks noChangeAspect="1"/>
          </p:cNvPicPr>
          <p:nvPr/>
        </p:nvPicPr>
        <p:blipFill>
          <a:blip r:embed="rId3"/>
          <a:stretch>
            <a:fillRect/>
          </a:stretch>
        </p:blipFill>
        <p:spPr>
          <a:xfrm>
            <a:off x="582182" y="2359367"/>
            <a:ext cx="2540389" cy="1623754"/>
          </a:xfrm>
          <a:prstGeom prst="roundRect">
            <a:avLst/>
          </a:prstGeom>
        </p:spPr>
      </p:pic>
      <p:pic>
        <p:nvPicPr>
          <p:cNvPr id="12" name="Picture 11"/>
          <p:cNvPicPr>
            <a:picLocks noChangeAspect="1"/>
          </p:cNvPicPr>
          <p:nvPr/>
        </p:nvPicPr>
        <p:blipFill>
          <a:blip r:embed="rId4"/>
          <a:stretch>
            <a:fillRect/>
          </a:stretch>
        </p:blipFill>
        <p:spPr>
          <a:xfrm>
            <a:off x="568859" y="4300793"/>
            <a:ext cx="2499788" cy="1584469"/>
          </a:xfrm>
          <a:prstGeom prst="roundRect">
            <a:avLst/>
          </a:prstGeom>
        </p:spPr>
      </p:pic>
      <p:pic>
        <p:nvPicPr>
          <p:cNvPr id="19" name="Picture 18"/>
          <p:cNvPicPr>
            <a:picLocks noChangeAspect="1"/>
          </p:cNvPicPr>
          <p:nvPr/>
        </p:nvPicPr>
        <p:blipFill>
          <a:blip r:embed="rId5"/>
          <a:stretch>
            <a:fillRect/>
          </a:stretch>
        </p:blipFill>
        <p:spPr>
          <a:xfrm>
            <a:off x="6063109" y="4065846"/>
            <a:ext cx="2446650" cy="1623258"/>
          </a:xfrm>
          <a:prstGeom prst="roundRect">
            <a:avLst/>
          </a:prstGeom>
        </p:spPr>
      </p:pic>
      <p:sp>
        <p:nvSpPr>
          <p:cNvPr id="22" name="TextBox 21">
            <a:extLst>
              <a:ext uri="{FF2B5EF4-FFF2-40B4-BE49-F238E27FC236}">
                <a16:creationId xmlns:a16="http://schemas.microsoft.com/office/drawing/2014/main" id="{E202D27E-6A30-AD2D-47BF-71FDDBF608D3}"/>
              </a:ext>
            </a:extLst>
          </p:cNvPr>
          <p:cNvSpPr txBox="1"/>
          <p:nvPr/>
        </p:nvSpPr>
        <p:spPr>
          <a:xfrm>
            <a:off x="3122571" y="3458427"/>
            <a:ext cx="3313023" cy="830997"/>
          </a:xfrm>
          <a:prstGeom prst="rect">
            <a:avLst/>
          </a:prstGeom>
          <a:noFill/>
        </p:spPr>
        <p:txBody>
          <a:bodyPr wrap="square" rtlCol="0">
            <a:spAutoFit/>
          </a:bodyPr>
          <a:lstStyle/>
          <a:p>
            <a:pPr lvl="0">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Nước chuyển từ thể lỏng sang thể rắn</a:t>
            </a:r>
            <a:endParaRPr lang="vi-VN"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24" name="TextBox 23">
            <a:extLst>
              <a:ext uri="{FF2B5EF4-FFF2-40B4-BE49-F238E27FC236}">
                <a16:creationId xmlns:a16="http://schemas.microsoft.com/office/drawing/2014/main" id="{E202D27E-6A30-AD2D-47BF-71FDDBF608D3}"/>
              </a:ext>
            </a:extLst>
          </p:cNvPr>
          <p:cNvSpPr txBox="1"/>
          <p:nvPr/>
        </p:nvSpPr>
        <p:spPr>
          <a:xfrm>
            <a:off x="1001486" y="1324255"/>
            <a:ext cx="8955314" cy="584775"/>
          </a:xfrm>
          <a:prstGeom prst="rect">
            <a:avLst/>
          </a:prstGeom>
          <a:noFill/>
        </p:spPr>
        <p:txBody>
          <a:bodyPr wrap="square" rtlCol="0">
            <a:spAutoFit/>
          </a:bodyPr>
          <a:lstStyle/>
          <a:p>
            <a:pPr lvl="0" algn="ctr">
              <a:defRPr/>
            </a:pPr>
            <a:r>
              <a:rPr lang="vi-VN" sz="3200" b="1">
                <a:solidFill>
                  <a:srgbClr val="C00000"/>
                </a:solidFill>
                <a:effectLst>
                  <a:outerShdw blurRad="38100" dist="38100" dir="2700000" algn="tl">
                    <a:srgbClr val="000000">
                      <a:alpha val="43137"/>
                    </a:srgbClr>
                  </a:outerShdw>
                </a:effectLst>
                <a:latin typeface="+mj-lt"/>
                <a:ea typeface="Roboto" panose="02000000000000000000" pitchFamily="2" charset="0"/>
              </a:rPr>
              <a:t>Chỉ ra sự chuyển thể của nước trong các hình </a:t>
            </a:r>
            <a:r>
              <a:rPr lang="en-US" sz="3200" b="1">
                <a:solidFill>
                  <a:srgbClr val="C00000"/>
                </a:solidFill>
                <a:effectLst>
                  <a:outerShdw blurRad="38100" dist="38100" dir="2700000" algn="tl">
                    <a:srgbClr val="000000">
                      <a:alpha val="43137"/>
                    </a:srgbClr>
                  </a:outerShdw>
                </a:effectLst>
                <a:latin typeface="+mj-lt"/>
                <a:ea typeface="Roboto" panose="02000000000000000000" pitchFamily="2" charset="0"/>
              </a:rPr>
              <a:t>sau</a:t>
            </a:r>
            <a:endParaRPr lang="vi-VN" sz="3200" b="1">
              <a:solidFill>
                <a:srgbClr val="C00000"/>
              </a:solidFill>
              <a:effectLst>
                <a:outerShdw blurRad="38100" dist="38100" dir="2700000" algn="tl">
                  <a:srgbClr val="000000">
                    <a:alpha val="43137"/>
                  </a:srgbClr>
                </a:outerShdw>
              </a:effectLst>
              <a:latin typeface="+mj-lt"/>
              <a:ea typeface="Roboto" panose="02000000000000000000" pitchFamily="2" charset="0"/>
            </a:endParaRPr>
          </a:p>
        </p:txBody>
      </p:sp>
      <p:sp>
        <p:nvSpPr>
          <p:cNvPr id="29" name="Arc 28"/>
          <p:cNvSpPr/>
          <p:nvPr/>
        </p:nvSpPr>
        <p:spPr>
          <a:xfrm rot="7284551" flipV="1">
            <a:off x="1515138" y="3401811"/>
            <a:ext cx="1541477" cy="1021650"/>
          </a:xfrm>
          <a:prstGeom prst="arc">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0" name="Picture 19"/>
          <p:cNvPicPr>
            <a:picLocks noChangeAspect="1"/>
          </p:cNvPicPr>
          <p:nvPr/>
        </p:nvPicPr>
        <p:blipFill>
          <a:blip r:embed="rId4"/>
          <a:stretch>
            <a:fillRect/>
          </a:stretch>
        </p:blipFill>
        <p:spPr>
          <a:xfrm>
            <a:off x="6070472" y="2358778"/>
            <a:ext cx="2499788" cy="1584469"/>
          </a:xfrm>
          <a:prstGeom prst="roundRect">
            <a:avLst/>
          </a:prstGeom>
        </p:spPr>
      </p:pic>
      <p:sp>
        <p:nvSpPr>
          <p:cNvPr id="21" name="Arc 20"/>
          <p:cNvSpPr/>
          <p:nvPr/>
        </p:nvSpPr>
        <p:spPr>
          <a:xfrm rot="7284551" flipV="1">
            <a:off x="7106865" y="3141911"/>
            <a:ext cx="1541477" cy="1021650"/>
          </a:xfrm>
          <a:prstGeom prst="arc">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98966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randombar(horizontal)">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randombar(horizontal)">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randombar(horizontal)">
                                      <p:cBhvr>
                                        <p:cTn id="28" dur="500"/>
                                        <p:tgtEl>
                                          <p:spTgt spid="19"/>
                                        </p:tgtEl>
                                      </p:cBhvr>
                                    </p:animEffect>
                                  </p:childTnLst>
                                </p:cTn>
                              </p:par>
                              <p:par>
                                <p:cTn id="29" presetID="14" presetClass="entr" presetSubtype="1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500"/>
                                        <p:tgtEl>
                                          <p:spTgt spid="2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22" grpId="0"/>
      <p:bldP spid="29"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02D27E-6A30-AD2D-47BF-71FDDBF608D3}"/>
              </a:ext>
            </a:extLst>
          </p:cNvPr>
          <p:cNvSpPr txBox="1"/>
          <p:nvPr/>
        </p:nvSpPr>
        <p:spPr>
          <a:xfrm>
            <a:off x="2421150" y="1144571"/>
            <a:ext cx="7975969" cy="830997"/>
          </a:xfrm>
          <a:prstGeom prst="rect">
            <a:avLst/>
          </a:prstGeom>
          <a:noFill/>
        </p:spPr>
        <p:txBody>
          <a:bodyPr wrap="square" rtlCol="0">
            <a:spAutoFit/>
          </a:bodyPr>
          <a:lstStyle/>
          <a:p>
            <a:pPr lvl="0" algn="ctr">
              <a:defRPr/>
            </a:pPr>
            <a:r>
              <a:rPr lang="vi-VN" sz="2400" b="1">
                <a:solidFill>
                  <a:srgbClr val="002060"/>
                </a:solidFill>
                <a:effectLst>
                  <a:outerShdw blurRad="38100" dist="38100" dir="2700000" algn="tl">
                    <a:srgbClr val="000000">
                      <a:alpha val="43137"/>
                    </a:srgbClr>
                  </a:outerShdw>
                </a:effectLst>
                <a:highlight>
                  <a:srgbClr val="6CBFD7"/>
                </a:highlight>
                <a:latin typeface="+mj-lt"/>
                <a:ea typeface="Roboto" panose="02000000000000000000" pitchFamily="2" charset="0"/>
              </a:rPr>
              <a:t>Làm thí nghiệm theo hướng dẫn và ghi chép lại hiện tượng xảy ra với thể của nước ở trong cốc</a:t>
            </a:r>
            <a:endParaRPr lang="en-US" altLang="zh-CN" sz="3200" b="1" dirty="0">
              <a:solidFill>
                <a:srgbClr val="002060"/>
              </a:solidFill>
              <a:effectLst>
                <a:outerShdw blurRad="38100" dist="38100" dir="2700000" algn="tl">
                  <a:srgbClr val="000000">
                    <a:alpha val="43137"/>
                  </a:srgbClr>
                </a:outerShdw>
              </a:effectLst>
              <a:highlight>
                <a:srgbClr val="6CBFD7"/>
              </a:highlight>
              <a:latin typeface="+mj-lt"/>
              <a:ea typeface="Roboto" panose="02000000000000000000" pitchFamily="2" charset="0"/>
            </a:endParaRPr>
          </a:p>
        </p:txBody>
      </p:sp>
      <p:pic>
        <p:nvPicPr>
          <p:cNvPr id="6" name="Picture 5">
            <a:extLst>
              <a:ext uri="{FF2B5EF4-FFF2-40B4-BE49-F238E27FC236}">
                <a16:creationId xmlns:a16="http://schemas.microsoft.com/office/drawing/2014/main" id="{3977851C-5B4D-4AD5-C307-2B5E4CE70B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642" y="2388010"/>
            <a:ext cx="2802391" cy="2724879"/>
          </a:xfrm>
          <a:prstGeom prst="roundRect">
            <a:avLst/>
          </a:prstGeom>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B80DD754-24C5-79FF-FA33-ECF2B66ADC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5185" y="2338843"/>
            <a:ext cx="2781626" cy="2739205"/>
          </a:xfrm>
          <a:prstGeom prst="roundRect">
            <a:avLst/>
          </a:prstGeom>
          <a:effectLst>
            <a:outerShdw blurRad="63500" sx="102000" sy="102000" algn="ctr" rotWithShape="0">
              <a:prstClr val="black">
                <a:alpha val="40000"/>
              </a:prstClr>
            </a:outerShdw>
          </a:effectLst>
        </p:spPr>
      </p:pic>
      <p:pic>
        <p:nvPicPr>
          <p:cNvPr id="9" name="Picture 8">
            <a:extLst>
              <a:ext uri="{FF2B5EF4-FFF2-40B4-BE49-F238E27FC236}">
                <a16:creationId xmlns:a16="http://schemas.microsoft.com/office/drawing/2014/main" id="{B80DD754-24C5-79FF-FA33-ECF2B66ADC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69165" y="2326748"/>
            <a:ext cx="2617847" cy="2739205"/>
          </a:xfrm>
          <a:prstGeom prst="round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E202D27E-6A30-AD2D-47BF-71FDDBF608D3}"/>
              </a:ext>
            </a:extLst>
          </p:cNvPr>
          <p:cNvSpPr txBox="1"/>
          <p:nvPr/>
        </p:nvSpPr>
        <p:spPr>
          <a:xfrm>
            <a:off x="2294234" y="2589807"/>
            <a:ext cx="1407910" cy="461665"/>
          </a:xfrm>
          <a:prstGeom prst="rect">
            <a:avLst/>
          </a:prstGeom>
          <a:noFill/>
        </p:spPr>
        <p:txBody>
          <a:bodyPr wrap="square" rtlCol="0">
            <a:spAutoFit/>
          </a:bodyPr>
          <a:lstStyle/>
          <a:p>
            <a:pPr lvl="0" algn="ctr">
              <a:defRPr/>
            </a:pPr>
            <a:r>
              <a:rPr lang="en-US" sz="2400" b="1">
                <a:solidFill>
                  <a:schemeClr val="bg1"/>
                </a:solidFill>
                <a:effectLst>
                  <a:outerShdw blurRad="38100" dist="38100" dir="2700000" algn="tl">
                    <a:srgbClr val="000000">
                      <a:alpha val="43137"/>
                    </a:srgbClr>
                  </a:outerShdw>
                </a:effectLst>
                <a:highlight>
                  <a:srgbClr val="6CBFD7"/>
                </a:highlight>
                <a:latin typeface="Times New Roman" panose="02020603050405020304" pitchFamily="18" charset="0"/>
                <a:ea typeface="Roboto" panose="02000000000000000000" pitchFamily="2" charset="0"/>
                <a:cs typeface="Times New Roman" panose="02020603050405020304" pitchFamily="18" charset="0"/>
              </a:rPr>
              <a:t>Bay hơi</a:t>
            </a:r>
            <a:endParaRPr lang="en-US" altLang="zh-CN" sz="2400" b="1" dirty="0">
              <a:solidFill>
                <a:schemeClr val="bg1"/>
              </a:solidFill>
              <a:effectLst>
                <a:outerShdw blurRad="38100" dist="38100" dir="2700000" algn="tl">
                  <a:srgbClr val="000000">
                    <a:alpha val="43137"/>
                  </a:srgbClr>
                </a:outerShdw>
              </a:effectLst>
              <a:highlight>
                <a:srgbClr val="6CBFD7"/>
              </a:highlight>
              <a:latin typeface="Times New Roman" panose="02020603050405020304" pitchFamily="18" charset="0"/>
              <a:ea typeface="Roboto" panose="02000000000000000000" pitchFamily="2" charset="0"/>
              <a:cs typeface="Times New Roman" panose="02020603050405020304" pitchFamily="18" charset="0"/>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9741820" y="2475015"/>
            <a:ext cx="1707113" cy="523220"/>
          </a:xfrm>
          <a:prstGeom prst="rect">
            <a:avLst/>
          </a:prstGeom>
          <a:noFill/>
        </p:spPr>
        <p:txBody>
          <a:bodyPr wrap="square" rtlCol="0">
            <a:spAutoFit/>
          </a:bodyPr>
          <a:lstStyle/>
          <a:p>
            <a:pPr lvl="0" algn="ctr">
              <a:defRPr/>
            </a:pPr>
            <a:r>
              <a:rPr lang="en-US" sz="2800" b="1">
                <a:solidFill>
                  <a:schemeClr val="bg1"/>
                </a:solidFill>
                <a:effectLst>
                  <a:outerShdw blurRad="38100" dist="38100" dir="2700000" algn="tl">
                    <a:srgbClr val="000000">
                      <a:alpha val="43137"/>
                    </a:srgbClr>
                  </a:outerShdw>
                </a:effectLst>
                <a:highlight>
                  <a:srgbClr val="6CBFD7"/>
                </a:highlight>
                <a:latin typeface="Times New Roman" panose="02020603050405020304" pitchFamily="18" charset="0"/>
                <a:ea typeface="Roboto" panose="02000000000000000000" pitchFamily="2" charset="0"/>
                <a:cs typeface="Times New Roman" panose="02020603050405020304" pitchFamily="18" charset="0"/>
              </a:rPr>
              <a:t>Ngưng tụ</a:t>
            </a:r>
            <a:endParaRPr lang="en-US" altLang="zh-CN" sz="2800" b="1" dirty="0">
              <a:solidFill>
                <a:schemeClr val="bg1"/>
              </a:solidFill>
              <a:effectLst>
                <a:outerShdw blurRad="38100" dist="38100" dir="2700000" algn="tl">
                  <a:srgbClr val="000000">
                    <a:alpha val="43137"/>
                  </a:srgbClr>
                </a:outerShdw>
              </a:effectLst>
              <a:highlight>
                <a:srgbClr val="6CBFD7"/>
              </a:highlight>
              <a:latin typeface="Times New Roman" panose="02020603050405020304" pitchFamily="18" charset="0"/>
              <a:ea typeface="Roboto" panose="02000000000000000000" pitchFamily="2" charset="0"/>
              <a:cs typeface="Times New Roman" panose="02020603050405020304" pitchFamily="18" charset="0"/>
            </a:endParaRPr>
          </a:p>
        </p:txBody>
      </p:sp>
      <p:sp>
        <p:nvSpPr>
          <p:cNvPr id="15" name="TextBox 14">
            <a:extLst>
              <a:ext uri="{FF2B5EF4-FFF2-40B4-BE49-F238E27FC236}">
                <a16:creationId xmlns:a16="http://schemas.microsoft.com/office/drawing/2014/main" id="{E202D27E-6A30-AD2D-47BF-71FDDBF608D3}"/>
              </a:ext>
            </a:extLst>
          </p:cNvPr>
          <p:cNvSpPr txBox="1"/>
          <p:nvPr/>
        </p:nvSpPr>
        <p:spPr>
          <a:xfrm>
            <a:off x="400348" y="5249770"/>
            <a:ext cx="3301796" cy="461665"/>
          </a:xfrm>
          <a:prstGeom prst="rect">
            <a:avLst/>
          </a:prstGeom>
          <a:noFill/>
        </p:spPr>
        <p:txBody>
          <a:bodyPr wrap="square" rtlCol="0">
            <a:spAutoFit/>
          </a:bodyPr>
          <a:lstStyle/>
          <a:p>
            <a:pPr lvl="0" algn="ctr">
              <a:defRPr/>
            </a:pPr>
            <a:r>
              <a:rPr lang="vi-VN" sz="2400">
                <a:solidFill>
                  <a:srgbClr val="C00000"/>
                </a:solidFill>
                <a:highlight>
                  <a:srgbClr val="537EAB"/>
                </a:highlight>
                <a:latin typeface="+mj-lt"/>
                <a:ea typeface="Roboto" panose="02000000000000000000" pitchFamily="2" charset="0"/>
              </a:rPr>
              <a:t>Đổ nước nóng vào cốc</a:t>
            </a:r>
          </a:p>
        </p:txBody>
      </p:sp>
      <p:sp>
        <p:nvSpPr>
          <p:cNvPr id="16" name="TextBox 15">
            <a:extLst>
              <a:ext uri="{FF2B5EF4-FFF2-40B4-BE49-F238E27FC236}">
                <a16:creationId xmlns:a16="http://schemas.microsoft.com/office/drawing/2014/main" id="{E202D27E-6A30-AD2D-47BF-71FDDBF608D3}"/>
              </a:ext>
            </a:extLst>
          </p:cNvPr>
          <p:cNvSpPr txBox="1"/>
          <p:nvPr/>
        </p:nvSpPr>
        <p:spPr>
          <a:xfrm>
            <a:off x="4309768" y="5249770"/>
            <a:ext cx="3615031" cy="461665"/>
          </a:xfrm>
          <a:prstGeom prst="rect">
            <a:avLst/>
          </a:prstGeom>
          <a:noFill/>
        </p:spPr>
        <p:txBody>
          <a:bodyPr wrap="square" rtlCol="0">
            <a:spAutoFit/>
          </a:bodyPr>
          <a:lstStyle/>
          <a:p>
            <a:pPr lvl="0" algn="ctr">
              <a:defRPr/>
            </a:pPr>
            <a:r>
              <a:rPr lang="vi-VN" sz="2400">
                <a:solidFill>
                  <a:srgbClr val="C00000"/>
                </a:solidFill>
                <a:highlight>
                  <a:srgbClr val="537EAB"/>
                </a:highlight>
                <a:latin typeface="+mj-lt"/>
                <a:ea typeface="Roboto" panose="02000000000000000000" pitchFamily="2" charset="0"/>
              </a:rPr>
              <a:t>Úp chiếc đĩa lên cốc nước</a:t>
            </a:r>
            <a:endParaRPr lang="en-US" altLang="zh-CN" sz="3200" dirty="0">
              <a:solidFill>
                <a:srgbClr val="C00000"/>
              </a:solidFill>
              <a:highlight>
                <a:srgbClr val="537EAB"/>
              </a:highlight>
              <a:latin typeface="+mj-lt"/>
              <a:ea typeface="Roboto" panose="02000000000000000000" pitchFamily="2" charset="0"/>
            </a:endParaRPr>
          </a:p>
        </p:txBody>
      </p:sp>
      <p:sp>
        <p:nvSpPr>
          <p:cNvPr id="17" name="TextBox 16">
            <a:extLst>
              <a:ext uri="{FF2B5EF4-FFF2-40B4-BE49-F238E27FC236}">
                <a16:creationId xmlns:a16="http://schemas.microsoft.com/office/drawing/2014/main" id="{E202D27E-6A30-AD2D-47BF-71FDDBF608D3}"/>
              </a:ext>
            </a:extLst>
          </p:cNvPr>
          <p:cNvSpPr txBox="1"/>
          <p:nvPr/>
        </p:nvSpPr>
        <p:spPr>
          <a:xfrm>
            <a:off x="8209722" y="5210321"/>
            <a:ext cx="3478695" cy="830997"/>
          </a:xfrm>
          <a:prstGeom prst="rect">
            <a:avLst/>
          </a:prstGeom>
          <a:noFill/>
        </p:spPr>
        <p:txBody>
          <a:bodyPr wrap="square" rtlCol="0">
            <a:spAutoFit/>
          </a:bodyPr>
          <a:lstStyle/>
          <a:p>
            <a:pPr lvl="0" algn="ctr">
              <a:defRPr/>
            </a:pPr>
            <a:r>
              <a:rPr lang="vi-VN" altLang="zh-CN" sz="2400" b="1">
                <a:solidFill>
                  <a:srgbClr val="C00000"/>
                </a:solidFill>
                <a:effectLst>
                  <a:outerShdw blurRad="38100" dist="38100" dir="2700000" algn="tl">
                    <a:srgbClr val="000000">
                      <a:alpha val="43137"/>
                    </a:srgbClr>
                  </a:outerShdw>
                </a:effectLst>
                <a:highlight>
                  <a:srgbClr val="6CBFD7"/>
                </a:highlight>
                <a:latin typeface="+mj-lt"/>
                <a:ea typeface="Roboto" panose="02000000000000000000" pitchFamily="2" charset="0"/>
              </a:rPr>
              <a:t>Sau vài phút nhấc chiếc đĩa ra khỏi cốc nước</a:t>
            </a:r>
            <a:endParaRPr lang="en-US" altLang="zh-CN" sz="3200" b="1" dirty="0">
              <a:solidFill>
                <a:srgbClr val="C00000"/>
              </a:solidFill>
              <a:effectLst>
                <a:outerShdw blurRad="38100" dist="38100" dir="2700000" algn="tl">
                  <a:srgbClr val="000000">
                    <a:alpha val="43137"/>
                  </a:srgbClr>
                </a:outerShdw>
              </a:effectLst>
              <a:highlight>
                <a:srgbClr val="6CBFD7"/>
              </a:highlight>
              <a:latin typeface="+mj-lt"/>
              <a:ea typeface="Roboto" panose="02000000000000000000" pitchFamily="2" charset="0"/>
            </a:endParaRPr>
          </a:p>
        </p:txBody>
      </p:sp>
      <p:sp>
        <p:nvSpPr>
          <p:cNvPr id="18" name="Oval 17"/>
          <p:cNvSpPr/>
          <p:nvPr/>
        </p:nvSpPr>
        <p:spPr>
          <a:xfrm>
            <a:off x="2933380" y="4496708"/>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19" name="Oval 18"/>
          <p:cNvSpPr/>
          <p:nvPr/>
        </p:nvSpPr>
        <p:spPr>
          <a:xfrm>
            <a:off x="6904583" y="4434089"/>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sp>
        <p:nvSpPr>
          <p:cNvPr id="20" name="Oval 19"/>
          <p:cNvSpPr/>
          <p:nvPr/>
        </p:nvSpPr>
        <p:spPr>
          <a:xfrm>
            <a:off x="10797323" y="4339193"/>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
        <p:nvSpPr>
          <p:cNvPr id="21" name="TextBox 20">
            <a:extLst>
              <a:ext uri="{FF2B5EF4-FFF2-40B4-BE49-F238E27FC236}">
                <a16:creationId xmlns:a16="http://schemas.microsoft.com/office/drawing/2014/main" id="{590B054E-B6AE-14CB-111F-0FBA1645B82B}"/>
              </a:ext>
            </a:extLst>
          </p:cNvPr>
          <p:cNvSpPr txBox="1"/>
          <p:nvPr/>
        </p:nvSpPr>
        <p:spPr>
          <a:xfrm>
            <a:off x="765642" y="331303"/>
            <a:ext cx="9838803" cy="646331"/>
          </a:xfrm>
          <a:prstGeom prst="rect">
            <a:avLst/>
          </a:prstGeom>
          <a:solidFill>
            <a:srgbClr val="DAF1FB"/>
          </a:solidFill>
        </p:spPr>
        <p:txBody>
          <a:bodyPr wrap="square" rtlCol="0">
            <a:spAutoFit/>
          </a:bodyPr>
          <a:lstStyle/>
          <a:p>
            <a:pPr lvl="0" algn="ctr">
              <a:defRPr/>
            </a:pPr>
            <a:r>
              <a:rPr lang="vi-VN" altLang="zh-CN" sz="3600" b="1">
                <a:ln w="12700">
                  <a:solidFill>
                    <a:schemeClr val="accent1"/>
                  </a:solidFill>
                  <a:prstDash val="solid"/>
                </a:ln>
                <a:solidFill>
                  <a:srgbClr val="C00000"/>
                </a:solidFill>
                <a:effectLst>
                  <a:outerShdw dist="38100" dir="2640000" algn="bl" rotWithShape="0">
                    <a:schemeClr val="accent1"/>
                  </a:outerShdw>
                </a:effectLst>
                <a:latin typeface="+mj-lt"/>
                <a:ea typeface="Roboto" panose="02000000000000000000" pitchFamily="2" charset="0"/>
              </a:rPr>
              <a:t>TÌM HIỂU VỀ SỰ CHUYỂN THỂ CỦA NƯỚC</a:t>
            </a:r>
            <a:endParaRPr kumimoji="0" lang="en-US" altLang="zh-CN" sz="3600" b="1" i="0" u="none" strike="noStrike" kern="1200" normalizeH="0" baseline="0" noProof="0" dirty="0">
              <a:ln w="12700">
                <a:solidFill>
                  <a:schemeClr val="accent1"/>
                </a:solidFill>
                <a:prstDash val="solid"/>
              </a:ln>
              <a:solidFill>
                <a:srgbClr val="C00000"/>
              </a:solidFill>
              <a:effectLst>
                <a:outerShdw dist="38100" dir="2640000" algn="bl" rotWithShape="0">
                  <a:schemeClr val="accent1"/>
                </a:outerShdw>
              </a:effectLst>
              <a:uLnTx/>
              <a:uFillTx/>
              <a:latin typeface="+mj-lt"/>
              <a:ea typeface="Roboto" panose="02000000000000000000" pitchFamily="2" charset="0"/>
            </a:endParaRPr>
          </a:p>
        </p:txBody>
      </p:sp>
    </p:spTree>
    <p:extLst>
      <p:ext uri="{BB962C8B-B14F-4D97-AF65-F5344CB8AC3E}">
        <p14:creationId xmlns:p14="http://schemas.microsoft.com/office/powerpoint/2010/main" val="469438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14" presetClass="entr" presetSubtype="1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14" presetClass="entr" presetSubtype="1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randombar(horizontal)">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P spid="15" grpId="0"/>
      <p:bldP spid="16" grpId="0"/>
      <p:bldP spid="17" grpId="0"/>
      <p:bldP spid="18" grpId="0" animBg="1"/>
      <p:bldP spid="19" grpId="0" animBg="1"/>
      <p:bldP spid="20" grpId="0" animBg="1"/>
      <p:bldP spid="21" grpId="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3664</TotalTime>
  <Words>1037</Words>
  <Application>Microsoft Office PowerPoint</Application>
  <PresentationFormat>Widescreen</PresentationFormat>
  <Paragraphs>134</Paragraphs>
  <Slides>15</Slides>
  <Notes>14</Notes>
  <HiddenSlides>0</HiddenSlides>
  <MMClips>2</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15</vt:i4>
      </vt:variant>
    </vt:vector>
  </HeadingPairs>
  <TitlesOfParts>
    <vt:vector size="25" baseType="lpstr">
      <vt:lpstr>Times New Roman</vt:lpstr>
      <vt:lpstr>Roboto</vt:lpstr>
      <vt:lpstr>Calibri Light</vt:lpstr>
      <vt:lpstr>Muli</vt:lpstr>
      <vt:lpstr>Roboto Black</vt:lpstr>
      <vt:lpstr>Arial</vt:lpstr>
      <vt:lpstr>Calibri</vt:lpstr>
      <vt:lpstr>Times  New Roman</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PHIẾU HỌC TẬP</vt:lpstr>
      <vt:lpstr>PHIẾU HỌC TẬP</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Hương Trịnh</cp:lastModifiedBy>
  <cp:revision>151</cp:revision>
  <dcterms:created xsi:type="dcterms:W3CDTF">2023-04-01T23:44:56Z</dcterms:created>
  <dcterms:modified xsi:type="dcterms:W3CDTF">2023-11-02T07:15:50Z</dcterms:modified>
</cp:coreProperties>
</file>