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73" r:id="rId3"/>
    <p:sldId id="403" r:id="rId4"/>
    <p:sldId id="282" r:id="rId5"/>
    <p:sldId id="265" r:id="rId6"/>
    <p:sldId id="306" r:id="rId7"/>
    <p:sldId id="274" r:id="rId8"/>
    <p:sldId id="307" r:id="rId9"/>
    <p:sldId id="308" r:id="rId10"/>
    <p:sldId id="309" r:id="rId11"/>
    <p:sldId id="310" r:id="rId12"/>
    <p:sldId id="311" r:id="rId13"/>
    <p:sldId id="349" r:id="rId14"/>
    <p:sldId id="350" r:id="rId15"/>
    <p:sldId id="313" r:id="rId16"/>
    <p:sldId id="352" r:id="rId17"/>
    <p:sldId id="356" r:id="rId18"/>
    <p:sldId id="357" r:id="rId19"/>
    <p:sldId id="359" r:id="rId20"/>
    <p:sldId id="396" r:id="rId21"/>
    <p:sldId id="361" r:id="rId22"/>
    <p:sldId id="392" r:id="rId23"/>
    <p:sldId id="391" r:id="rId24"/>
    <p:sldId id="398" r:id="rId25"/>
    <p:sldId id="399" r:id="rId26"/>
    <p:sldId id="393" r:id="rId27"/>
    <p:sldId id="400" r:id="rId28"/>
    <p:sldId id="401" r:id="rId29"/>
    <p:sldId id="402" r:id="rId30"/>
    <p:sldId id="394" r:id="rId31"/>
    <p:sldId id="291" r:id="rId32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99"/>
    <a:srgbClr val="FFFF99"/>
    <a:srgbClr val="CCFFFF"/>
    <a:srgbClr val="FF5050"/>
    <a:srgbClr val="00FFFF"/>
    <a:srgbClr val="FFCC99"/>
    <a:srgbClr val="99FF66"/>
    <a:srgbClr val="FFCCFF"/>
    <a:srgbClr val="FFCCCC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857" autoAdjust="0"/>
  </p:normalViewPr>
  <p:slideViewPr>
    <p:cSldViewPr snapToGrid="0">
      <p:cViewPr varScale="1">
        <p:scale>
          <a:sx n="57" d="100"/>
          <a:sy n="57" d="100"/>
        </p:scale>
        <p:origin x="4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4B22D-5FF6-4ADC-8E7D-508EF2C69336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C9D58-ED98-452B-B19C-3229E2685E4F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4651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323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353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1255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083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45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97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987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447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280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125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674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4164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43476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6289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887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8691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1681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48713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258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045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99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245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729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8489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444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714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274172-6ADA-4751-8BC8-44D70E9E59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90600" y="-22656800"/>
            <a:ext cx="6858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56AF61-1EB4-4068-8571-A7C3EEA0EC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8200" y="1605280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54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E0068-EC9D-41E9-AF81-FF097889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913783-D6F7-49BC-9556-B085A52CE8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1F616-9B69-4837-BE40-AE3F6B2FEC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15BBCC-4156-439E-AD99-2EAF2FD56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0998C-05B5-4BE9-9C43-18413510B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25925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D99FF5-EA9E-4862-A59C-B09D879E59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9B181E-3031-450D-8076-5D91AF806C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BB350-10AA-4E7F-AEEC-8949CCFAD7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FA7E7-94F0-4306-A1A6-7F047FF2A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FAE36-E8B4-4F5A-BF83-8DE4A04E2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55642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B1BDE-70B8-41B3-8C3F-515E85376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385BF-75FE-43A9-A699-2832DB21E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2E8B5-A34D-4069-9781-C6A38B5A0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607E9-D457-4B14-9F5E-3765FF641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229F7-26E9-4F21-BA5F-A81E84277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70654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3654E-2247-4F12-97BC-5FB06279E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AA07D-7556-4F3F-A150-308C579A8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C491E-1271-4662-9298-D41F924C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5B13A-2415-4A87-BDF7-50D4868CA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4F103-8E78-46A9-9C65-EE6A6F9AA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141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D9BA2-BF15-4E32-BD38-79FE65DD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23AD2-123E-44A5-9EEE-1AE1764794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B319F-06F6-40BD-95C2-DEFD540B09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105AD-3417-492F-B151-6E0F3BE3B7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230A0E-E66F-4529-A77E-6C35DC404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E6EC02-452D-4395-84B8-92B8E571B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40872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6C41B-FC13-40BD-8D38-5D9B0ACCB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EFE328-0FA8-453A-8B94-6657A0ECA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9C269A-D6E3-44E9-9510-8A47320E69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CF0E5E-E5E0-4E5C-BF6F-D7997897BE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3573F3-3BF5-43BA-BA2A-23EB109731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5E0900-2790-4A23-85A4-9E80C3A6D9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C832B6-B21D-4040-8159-ACBD40250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11D958-42B2-457D-B06C-AC508A3BC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644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1AFC1-B2FE-440E-9B9F-4C8E9E050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0FBB54-C816-47EA-B7F1-37917C91B4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9FD7F5-9D4D-4DD0-88D6-D9E00B176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17A24E-730C-4C26-9152-8303FF578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5047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9453BB-846D-4ED7-A930-CF802A3663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A940B3-5641-443A-8657-C0279C09B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886BD3-B7EB-4D89-A1D2-E6B2F7B94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44183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46882-AC4E-4683-8208-FB4F81032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9A20-D4B7-4EF2-95D5-BFFFD6E2D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8B6526-622D-48C9-A8C1-F02C22DCAA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F2645E-719D-4D01-A10D-2B249CA0F2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36170-26F6-4FC9-91ED-96026CABA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575ED0-49C2-4027-86EC-1F3EB724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87972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C7422-8F70-4740-BEA2-F6C3C870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6E0D91-562D-4498-9462-38F4CD93E9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736A6-EF2C-450A-B24E-14F704C304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FF3A8F-F646-4C26-B41B-2419FBBBFC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2D5873-6696-4EE0-B765-90B210B469DD}" type="datetimeFigureOut">
              <a:rPr lang="vi-VN" smtClean="0"/>
              <a:t>19/11/2024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4EF5B4-8E52-4044-BE20-B45C60A1E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C3AC2B-E958-453F-BFCA-30E26A94C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2669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9Slide.vn - 2019">
            <a:extLst>
              <a:ext uri="{FF2B5EF4-FFF2-40B4-BE49-F238E27FC236}">
                <a16:creationId xmlns:a16="http://schemas.microsoft.com/office/drawing/2014/main" id="{EA9E8F73-5D61-4245-B20F-37B85ABE7C08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A25978-AF20-420F-8C3C-B77849FD3D9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90600" y="-22656800"/>
            <a:ext cx="6858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CB3EB3-288E-42FA-9740-13A0EA8477E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8200" y="1605280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4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35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33.png"/><Relationship Id="rId5" Type="http://schemas.openxmlformats.org/officeDocument/2006/relationships/image" Target="../media/image19.png"/><Relationship Id="rId10" Type="http://schemas.openxmlformats.org/officeDocument/2006/relationships/image" Target="../media/image32.png"/><Relationship Id="rId4" Type="http://schemas.openxmlformats.org/officeDocument/2006/relationships/image" Target="../media/image10.svg"/><Relationship Id="rId9" Type="http://schemas.microsoft.com/office/2007/relationships/hdphoto" Target="../media/hdphoto5.wdp"/><Relationship Id="rId1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png"/><Relationship Id="rId7" Type="http://schemas.openxmlformats.org/officeDocument/2006/relationships/image" Target="../media/image27.sv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microsoft.com/office/2007/relationships/hdphoto" Target="../media/hdphoto4.wdp"/><Relationship Id="rId4" Type="http://schemas.openxmlformats.org/officeDocument/2006/relationships/image" Target="../media/image10.sv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0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4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4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0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9.png"/><Relationship Id="rId7" Type="http://schemas.openxmlformats.org/officeDocument/2006/relationships/image" Target="../media/image4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4.png"/><Relationship Id="rId10" Type="http://schemas.openxmlformats.org/officeDocument/2006/relationships/image" Target="../media/image42.gif"/><Relationship Id="rId4" Type="http://schemas.openxmlformats.org/officeDocument/2006/relationships/image" Target="../media/image10.svg"/><Relationship Id="rId9" Type="http://schemas.microsoft.com/office/2007/relationships/hdphoto" Target="../media/hdphoto6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9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12.png"/><Relationship Id="rId4" Type="http://schemas.openxmlformats.org/officeDocument/2006/relationships/image" Target="../media/image10.svg"/><Relationship Id="rId9" Type="http://schemas.openxmlformats.org/officeDocument/2006/relationships/image" Target="../media/image4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42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0.svg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0.sv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12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0.sv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png"/><Relationship Id="rId7" Type="http://schemas.openxmlformats.org/officeDocument/2006/relationships/image" Target="../media/image27.sv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microsoft.com/office/2007/relationships/hdphoto" Target="../media/hdphoto4.wdp"/><Relationship Id="rId4" Type="http://schemas.openxmlformats.org/officeDocument/2006/relationships/image" Target="../media/image10.sv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35.png"/><Relationship Id="rId5" Type="http://schemas.openxmlformats.org/officeDocument/2006/relationships/image" Target="../media/image19.png"/><Relationship Id="rId10" Type="http://schemas.openxmlformats.org/officeDocument/2006/relationships/image" Target="../media/image34.png"/><Relationship Id="rId4" Type="http://schemas.openxmlformats.org/officeDocument/2006/relationships/image" Target="../media/image10.sv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B03A3A-A571-458D-BF0E-C88750837C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46" t="10204" r="21760" b="1783"/>
          <a:stretch/>
        </p:blipFill>
        <p:spPr>
          <a:xfrm>
            <a:off x="0" y="-31619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8DACB6D-9409-4682-80AE-689AD2149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25864" y="2182572"/>
            <a:ext cx="8771137" cy="4678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2A4B82-E755-4C0E-ACB3-060D317990D6}"/>
              </a:ext>
            </a:extLst>
          </p:cNvPr>
          <p:cNvSpPr txBox="1"/>
          <p:nvPr/>
        </p:nvSpPr>
        <p:spPr>
          <a:xfrm>
            <a:off x="4533491" y="561218"/>
            <a:ext cx="6054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chemeClr val="accent6">
                      <a:lumMod val="60000"/>
                      <a:lumOff val="40000"/>
                    </a:schemeClr>
                  </a:outerShdw>
                </a:effectLst>
                <a:latin typeface="UTM Cookies" panose="02040603050506020204" pitchFamily="18" charset="0"/>
              </a:rPr>
              <a:t>CÔNG NGHỆ</a:t>
            </a:r>
            <a:endParaRPr lang="vi-VN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  <a:effectLst>
                <a:outerShdw blurRad="12700" dist="38100" dir="2700000" algn="tl" rotWithShape="0">
                  <a:schemeClr val="accent6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F1E24F-63F4-44CD-AF71-DF765646D4AD}"/>
              </a:ext>
            </a:extLst>
          </p:cNvPr>
          <p:cNvSpPr txBox="1"/>
          <p:nvPr/>
        </p:nvSpPr>
        <p:spPr>
          <a:xfrm>
            <a:off x="1207024" y="1417139"/>
            <a:ext cx="2465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#9Slide05 SVNClementine" panose="020F0502020204030203" pitchFamily="34" charset="0"/>
              </a:rPr>
              <a:t>Chủ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#9Slide05 SVNClementine" panose="020F0502020204030203" pitchFamily="34" charset="0"/>
              </a:rPr>
              <a:t> </a:t>
            </a:r>
            <a:r>
              <a:rPr lang="en-US" sz="5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#9Slide05 SVNClementine" panose="020F0502020204030203" pitchFamily="34" charset="0"/>
              </a:rPr>
              <a:t>đề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#9Slide05 SVNClementine" panose="020F0502020204030203" pitchFamily="34" charset="0"/>
              </a:rPr>
              <a:t>:</a:t>
            </a:r>
            <a:endParaRPr lang="vi-VN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60D44B-C865-4410-BBAA-106ACAEBFD21}"/>
              </a:ext>
            </a:extLst>
          </p:cNvPr>
          <p:cNvSpPr txBox="1"/>
          <p:nvPr/>
        </p:nvSpPr>
        <p:spPr>
          <a:xfrm>
            <a:off x="3122318" y="1365040"/>
            <a:ext cx="81981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Ciel Crocante" panose="02000000000000000000" pitchFamily="50" charset="-93"/>
              </a:rPr>
              <a:t>CÔNG NGHỆ VÀ ĐỜI SỐNG</a:t>
            </a:r>
            <a:endParaRPr lang="vi-VN" sz="6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iCiel Crocante" panose="02000000000000000000" pitchFamily="50" charset="-93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45226024-5EA8-4D2C-B6F0-B141F98DE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4319">
            <a:off x="2277188" y="4826240"/>
            <a:ext cx="454909" cy="45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975685A3-99F9-4E14-BF3E-094E39155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17351">
            <a:off x="11127846" y="392591"/>
            <a:ext cx="642891" cy="64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B7EFB05-C989-42E5-B419-04FE4DD94D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0135" y="2895180"/>
            <a:ext cx="775506" cy="139826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C82EDDF-90D1-46C8-BDF7-272B10EF0A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58" b="97980" l="3409" r="96970">
                        <a14:foregroundMark x1="41667" y1="6566" x2="43182" y2="6566"/>
                        <a14:foregroundMark x1="54924" y1="1010" x2="54924" y2="1010"/>
                        <a14:foregroundMark x1="4924" y1="22727" x2="4924" y2="22727"/>
                        <a14:foregroundMark x1="32197" y1="11364" x2="32197" y2="11364"/>
                        <a14:foregroundMark x1="92803" y1="50000" x2="92803" y2="50000"/>
                        <a14:foregroundMark x1="28409" y1="34848" x2="43561" y2="80556"/>
                        <a14:foregroundMark x1="43561" y1="80556" x2="32197" y2="96212"/>
                        <a14:foregroundMark x1="14394" y1="47980" x2="59848" y2="58333"/>
                        <a14:foregroundMark x1="59848" y1="58333" x2="59848" y2="58333"/>
                        <a14:foregroundMark x1="4167" y1="59596" x2="4167" y2="59596"/>
                        <a14:foregroundMark x1="29924" y1="98232" x2="29924" y2="98232"/>
                        <a14:foregroundMark x1="93939" y1="52525" x2="93939" y2="52525"/>
                        <a14:foregroundMark x1="93939" y1="51515" x2="93939" y2="51515"/>
                        <a14:foregroundMark x1="93939" y1="51515" x2="93939" y2="51515"/>
                        <a14:foregroundMark x1="97348" y1="51515" x2="97348" y2="51515"/>
                        <a14:foregroundMark x1="96212" y1="47980" x2="96212" y2="47980"/>
                        <a14:foregroundMark x1="95455" y1="49242" x2="95455" y2="49242"/>
                        <a14:foregroundMark x1="96591" y1="48737" x2="96591" y2="48737"/>
                        <a14:foregroundMark x1="3409" y1="26010" x2="3409" y2="26010"/>
                        <a14:foregroundMark x1="10606" y1="59848" x2="10606" y2="59848"/>
                        <a14:foregroundMark x1="8333" y1="59848" x2="8333" y2="59848"/>
                        <a14:foregroundMark x1="6061" y1="58838" x2="6061" y2="58838"/>
                        <a14:foregroundMark x1="7197" y1="60859" x2="7197" y2="60859"/>
                        <a14:foregroundMark x1="4924" y1="59848" x2="4924" y2="59848"/>
                        <a14:foregroundMark x1="3030" y1="60606" x2="3030" y2="6060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128" y="4674160"/>
            <a:ext cx="1275349" cy="191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16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5 0.00301 L -0.74557 -0.00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87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73183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57937" y="-415106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C52B4C1-60B8-4008-BDAF-D4EF853379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267" y="675541"/>
            <a:ext cx="10019465" cy="550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78867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73183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57937" y="-415106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38CBD20-2246-4096-93FF-8031C4087F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84" y="360482"/>
            <a:ext cx="9340766" cy="594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03736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83440" y="0"/>
            <a:ext cx="123205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E3E837C-9F7E-4B2D-B3DA-FB6A61655F97}"/>
              </a:ext>
            </a:extLst>
          </p:cNvPr>
          <p:cNvGrpSpPr/>
          <p:nvPr/>
        </p:nvGrpSpPr>
        <p:grpSpPr>
          <a:xfrm>
            <a:off x="2607782" y="1998290"/>
            <a:ext cx="5366688" cy="1300901"/>
            <a:chOff x="6696582" y="4545422"/>
            <a:chExt cx="5577805" cy="1300901"/>
          </a:xfrm>
        </p:grpSpPr>
        <p:sp>
          <p:nvSpPr>
            <p:cNvPr id="13" name="Rectangle: Diagonal Corners Snipped 12">
              <a:extLst>
                <a:ext uri="{FF2B5EF4-FFF2-40B4-BE49-F238E27FC236}">
                  <a16:creationId xmlns:a16="http://schemas.microsoft.com/office/drawing/2014/main" id="{69303266-B51D-4B3E-8EB3-AFFE4FD217BD}"/>
                </a:ext>
              </a:extLst>
            </p:cNvPr>
            <p:cNvSpPr/>
            <p:nvPr/>
          </p:nvSpPr>
          <p:spPr>
            <a:xfrm>
              <a:off x="6869762" y="4545422"/>
              <a:ext cx="5231447" cy="1300901"/>
            </a:xfrm>
            <a:prstGeom prst="snip2DiagRect">
              <a:avLst>
                <a:gd name="adj1" fmla="val 8179"/>
                <a:gd name="adj2" fmla="val 22802"/>
              </a:avLst>
            </a:prstGeom>
            <a:solidFill>
              <a:srgbClr val="CC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E920101-5227-4A3B-9D43-DA83FD215B31}"/>
                </a:ext>
              </a:extLst>
            </p:cNvPr>
            <p:cNvSpPr txBox="1"/>
            <p:nvPr/>
          </p:nvSpPr>
          <p:spPr>
            <a:xfrm>
              <a:off x="6696582" y="4657263"/>
              <a:ext cx="55778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Cả lớp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Duepuntozero" panose="02040603050506020204" pitchFamily="18" charset="0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lắng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nghe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–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góp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ý –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bổ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 su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ng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5C3C783-55AE-4328-B4E8-24C6537DF94D}"/>
              </a:ext>
            </a:extLst>
          </p:cNvPr>
          <p:cNvGrpSpPr/>
          <p:nvPr/>
        </p:nvGrpSpPr>
        <p:grpSpPr>
          <a:xfrm>
            <a:off x="184554" y="483546"/>
            <a:ext cx="5106572" cy="1031198"/>
            <a:chOff x="7194207" y="4545423"/>
            <a:chExt cx="5307457" cy="1031198"/>
          </a:xfrm>
        </p:grpSpPr>
        <p:sp>
          <p:nvSpPr>
            <p:cNvPr id="23" name="Rectangle: Diagonal Corners Snipped 22">
              <a:extLst>
                <a:ext uri="{FF2B5EF4-FFF2-40B4-BE49-F238E27FC236}">
                  <a16:creationId xmlns:a16="http://schemas.microsoft.com/office/drawing/2014/main" id="{AA36AECD-6B91-48A1-810A-F09B0F126059}"/>
                </a:ext>
              </a:extLst>
            </p:cNvPr>
            <p:cNvSpPr/>
            <p:nvPr/>
          </p:nvSpPr>
          <p:spPr>
            <a:xfrm>
              <a:off x="7737823" y="4545423"/>
              <a:ext cx="4363386" cy="1031198"/>
            </a:xfrm>
            <a:prstGeom prst="snip2DiagRect">
              <a:avLst>
                <a:gd name="adj1" fmla="val 8179"/>
                <a:gd name="adj2" fmla="val 22802"/>
              </a:avLst>
            </a:prstGeom>
            <a:solidFill>
              <a:srgbClr val="CC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D584D5B-437B-422E-A40E-0F82144A3519}"/>
                </a:ext>
              </a:extLst>
            </p:cNvPr>
            <p:cNvSpPr txBox="1"/>
            <p:nvPr/>
          </p:nvSpPr>
          <p:spPr>
            <a:xfrm>
              <a:off x="7194207" y="4738821"/>
              <a:ext cx="53074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F5050"/>
                  </a:solidFill>
                  <a:effectLst/>
                  <a:uLnTx/>
                  <a:uFillTx/>
                  <a:latin typeface="UTM Duepuntozero" panose="02040603050506020204" pitchFamily="18" charset="0"/>
                  <a:ea typeface="+mn-ea"/>
                  <a:cs typeface="+mn-cs"/>
                </a:rPr>
                <a:t>Cùng chia sẻ</a:t>
              </a:r>
              <a:endPara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0D27ACC-88EB-4683-9C64-745C18E2F6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471" y="3670652"/>
            <a:ext cx="7139035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2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73183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57937" y="-415106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C52B4C1-60B8-4008-BDAF-D4EF853379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267" y="675541"/>
            <a:ext cx="10019465" cy="55069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A47523-7B60-466B-8360-0412983D516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" t="3204" r="54040" b="52308"/>
          <a:stretch/>
        </p:blipFill>
        <p:spPr>
          <a:xfrm>
            <a:off x="9534460" y="3766264"/>
            <a:ext cx="1260619" cy="99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620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73183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57937" y="-415106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38CBD20-2246-4096-93FF-8031C4087F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84" y="360482"/>
            <a:ext cx="9340766" cy="59485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3CBAC0-5A70-4FFB-A457-0A7B7596E34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7" t="2914" r="3876" b="51174"/>
          <a:stretch/>
        </p:blipFill>
        <p:spPr>
          <a:xfrm>
            <a:off x="9106713" y="3390696"/>
            <a:ext cx="1455945" cy="11519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314946-4328-4F12-902B-E1AE9A82F12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51030" r="51703" b="3319"/>
          <a:stretch/>
        </p:blipFill>
        <p:spPr>
          <a:xfrm>
            <a:off x="9039929" y="5067101"/>
            <a:ext cx="1636890" cy="12204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ECD3AE-02B1-46B4-9B30-FFD4357699E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36" t="50817" r="3621" b="2346"/>
          <a:stretch/>
        </p:blipFill>
        <p:spPr>
          <a:xfrm>
            <a:off x="8991600" y="1431862"/>
            <a:ext cx="1525626" cy="127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21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92902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310209" y="-326188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4D95D5D-13AC-429C-90E4-D9A4451F92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250" b="97833" l="10000" r="90000">
                        <a14:foregroundMark x1="53583" y1="9000" x2="47833" y2="10083"/>
                        <a14:foregroundMark x1="51833" y1="4333" x2="46667" y2="4333"/>
                        <a14:foregroundMark x1="48917" y1="35667" x2="51667" y2="47250"/>
                        <a14:foregroundMark x1="47333" y1="37583" x2="48000" y2="49333"/>
                        <a14:foregroundMark x1="44917" y1="36167" x2="57250" y2="36500"/>
                        <a14:foregroundMark x1="52917" y1="36750" x2="55667" y2="49333"/>
                        <a14:foregroundMark x1="48000" y1="45000" x2="52167" y2="48167"/>
                        <a14:foregroundMark x1="47500" y1="89500" x2="46833" y2="96250"/>
                        <a14:foregroundMark x1="54250" y1="91917" x2="56333" y2="97833"/>
                        <a14:foregroundMark x1="52500" y1="7083" x2="59083" y2="10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54848" y="1255583"/>
            <a:ext cx="5213695" cy="5213695"/>
          </a:xfrm>
          <a:prstGeom prst="rect">
            <a:avLst/>
          </a:prstGeom>
        </p:spPr>
      </p:pic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63A71D1D-F2FC-4BF8-AC8F-4859EBB99618}"/>
              </a:ext>
            </a:extLst>
          </p:cNvPr>
          <p:cNvSpPr/>
          <p:nvPr/>
        </p:nvSpPr>
        <p:spPr>
          <a:xfrm>
            <a:off x="2310967" y="388722"/>
            <a:ext cx="3077905" cy="1941095"/>
          </a:xfrm>
          <a:prstGeom prst="cloudCallout">
            <a:avLst>
              <a:gd name="adj1" fmla="val -56673"/>
              <a:gd name="adj2" fmla="val 48140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6C9FA2-3DB1-4E00-8F25-A0D3C6289027}"/>
              </a:ext>
            </a:extLst>
          </p:cNvPr>
          <p:cNvSpPr txBox="1"/>
          <p:nvPr/>
        </p:nvSpPr>
        <p:spPr>
          <a:xfrm>
            <a:off x="2534371" y="699800"/>
            <a:ext cx="25587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 hãy nhắc</a:t>
            </a:r>
            <a:r>
              <a:rPr kumimoji="0" lang="en-US" sz="2400" b="0" i="0" u="none" strike="noStrike" kern="1200" cap="none" spc="0" normalizeH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lại nội dung các bước gieo hạt trong chậu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6812DF-66D7-4937-90DF-002F677236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417" y="2069544"/>
            <a:ext cx="5455390" cy="41681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79222EA-95A2-4EA3-B5FD-F9D82C54A7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129" y="2199144"/>
            <a:ext cx="2179369" cy="15184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06C8EEF-2E56-49AE-B1D2-108D7101B2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872" y="4215840"/>
            <a:ext cx="2208496" cy="15184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6BE676-886E-4C1C-B9CE-B2FC2E4E6BD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699" y="4199677"/>
            <a:ext cx="2053025" cy="15184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2560D87-470A-4186-984E-D2F753C59F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802" y="2182981"/>
            <a:ext cx="2122922" cy="151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244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DD5CB7-3DDB-4AFF-8098-5C100E19C6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453557" y="4392042"/>
            <a:ext cx="1488908" cy="23020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D935BB23-AB1F-4D19-8033-A6F8F664A5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068303" y="194090"/>
            <a:ext cx="6304929" cy="64999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2B3510B-354A-491D-BCFD-0B0CA7273B4E}"/>
              </a:ext>
            </a:extLst>
          </p:cNvPr>
          <p:cNvSpPr txBox="1"/>
          <p:nvPr/>
        </p:nvSpPr>
        <p:spPr>
          <a:xfrm>
            <a:off x="249535" y="1904491"/>
            <a:ext cx="116929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Thực hành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gieo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hạt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hoa</a:t>
            </a:r>
            <a:r>
              <a:rPr lang="vi-VN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hướng dương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trong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chậu</a:t>
            </a:r>
            <a:endParaRPr lang="vi-VN" sz="6600" b="1" dirty="0">
              <a:ln w="22225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0000"/>
              </a:solidFill>
              <a:latin typeface="SVN-Kitten" pitchFamily="50" charset="-93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E06445-C084-4990-8417-AC388D69F28B}"/>
              </a:ext>
            </a:extLst>
          </p:cNvPr>
          <p:cNvSpPr txBox="1"/>
          <p:nvPr/>
        </p:nvSpPr>
        <p:spPr>
          <a:xfrm>
            <a:off x="4082097" y="587626"/>
            <a:ext cx="4814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Hoạt</a:t>
            </a:r>
            <a:r>
              <a:rPr lang="en-US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 </a:t>
            </a:r>
            <a:r>
              <a:rPr lang="en-US" sz="5400" b="1" dirty="0" err="1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động</a:t>
            </a:r>
            <a:r>
              <a:rPr lang="en-US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 2:</a:t>
            </a:r>
            <a:endParaRPr lang="vi-VN" sz="5400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LNTH-LuoLuoNotangYuanTi 1" pitchFamily="2" charset="-128"/>
              <a:ea typeface="LNTH-LuoLuoNotangYuanTi 1" pitchFamily="2" charset="-128"/>
              <a:cs typeface="LNTH-LuoLuoNotangYuanTi 1" pitchFamily="2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4931F8-9C6C-48B2-8ADD-5C7C67BAC6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46674" y="4234677"/>
            <a:ext cx="1632395" cy="218061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2693FCE-3460-47E0-9851-ADFBB9BD5240}"/>
              </a:ext>
            </a:extLst>
          </p:cNvPr>
          <p:cNvGrpSpPr/>
          <p:nvPr/>
        </p:nvGrpSpPr>
        <p:grpSpPr>
          <a:xfrm>
            <a:off x="-132080" y="-226674"/>
            <a:ext cx="2786156" cy="1860460"/>
            <a:chOff x="-213452" y="-612324"/>
            <a:chExt cx="3561591" cy="235990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D30FDE8-540D-49A6-B783-F64E445CF3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2A1F414-1E3C-4C9B-9741-095A01DCC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B74558A9-E51A-4585-BAE5-1E913F234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9858">
            <a:off x="10764474" y="328882"/>
            <a:ext cx="1109709" cy="110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469043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6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6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132080" y="0"/>
            <a:ext cx="12446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4B455F-4E38-463E-BEE2-6D0DDAE12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776" y="5161860"/>
            <a:ext cx="3232431" cy="16321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100D923-A600-4979-9EA3-3865CDD09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799936" y="459583"/>
            <a:ext cx="5048730" cy="650033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805EB47-31E4-4B5A-A867-91B17EF81D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0207917" y="633309"/>
            <a:ext cx="4851925" cy="5879251"/>
          </a:xfrm>
          <a:prstGeom prst="rect">
            <a:avLst/>
          </a:prstGeom>
        </p:spPr>
      </p:pic>
      <p:sp>
        <p:nvSpPr>
          <p:cNvPr id="3" name="Double Wave 2">
            <a:extLst>
              <a:ext uri="{FF2B5EF4-FFF2-40B4-BE49-F238E27FC236}">
                <a16:creationId xmlns:a16="http://schemas.microsoft.com/office/drawing/2014/main" id="{777B83FE-F61F-4C2D-A4D3-9B4B2B3C55E8}"/>
              </a:ext>
            </a:extLst>
          </p:cNvPr>
          <p:cNvSpPr/>
          <p:nvPr/>
        </p:nvSpPr>
        <p:spPr>
          <a:xfrm>
            <a:off x="1659243" y="1696140"/>
            <a:ext cx="9676896" cy="3278965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782294884">
                  <a:custGeom>
                    <a:avLst/>
                    <a:gdLst>
                      <a:gd name="connsiteX0" fmla="*/ 0 w 6717792"/>
                      <a:gd name="connsiteY0" fmla="*/ 128248 h 2051969"/>
                      <a:gd name="connsiteX1" fmla="*/ 3358896 w 6717792"/>
                      <a:gd name="connsiteY1" fmla="*/ 128248 h 2051969"/>
                      <a:gd name="connsiteX2" fmla="*/ 6717792 w 6717792"/>
                      <a:gd name="connsiteY2" fmla="*/ 128248 h 2051969"/>
                      <a:gd name="connsiteX3" fmla="*/ 6717792 w 6717792"/>
                      <a:gd name="connsiteY3" fmla="*/ 762648 h 2051969"/>
                      <a:gd name="connsiteX4" fmla="*/ 6717792 w 6717792"/>
                      <a:gd name="connsiteY4" fmla="*/ 1325230 h 2051969"/>
                      <a:gd name="connsiteX5" fmla="*/ 6717792 w 6717792"/>
                      <a:gd name="connsiteY5" fmla="*/ 1923721 h 2051969"/>
                      <a:gd name="connsiteX6" fmla="*/ 3358896 w 6717792"/>
                      <a:gd name="connsiteY6" fmla="*/ 1923721 h 2051969"/>
                      <a:gd name="connsiteX7" fmla="*/ 0 w 6717792"/>
                      <a:gd name="connsiteY7" fmla="*/ 1923721 h 2051969"/>
                      <a:gd name="connsiteX8" fmla="*/ 0 w 6717792"/>
                      <a:gd name="connsiteY8" fmla="*/ 1325230 h 2051969"/>
                      <a:gd name="connsiteX9" fmla="*/ 0 w 6717792"/>
                      <a:gd name="connsiteY9" fmla="*/ 744694 h 2051969"/>
                      <a:gd name="connsiteX10" fmla="*/ 0 w 6717792"/>
                      <a:gd name="connsiteY10" fmla="*/ 128248 h 20519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17792" h="2051969" fill="none" extrusionOk="0">
                        <a:moveTo>
                          <a:pt x="0" y="128248"/>
                        </a:moveTo>
                        <a:cubicBezTo>
                          <a:pt x="1076080" y="-63420"/>
                          <a:pt x="2281787" y="792769"/>
                          <a:pt x="3358896" y="128248"/>
                        </a:cubicBezTo>
                        <a:cubicBezTo>
                          <a:pt x="4407401" y="39769"/>
                          <a:pt x="5767159" y="723649"/>
                          <a:pt x="6717792" y="128248"/>
                        </a:cubicBezTo>
                        <a:cubicBezTo>
                          <a:pt x="6772934" y="362523"/>
                          <a:pt x="6692481" y="567023"/>
                          <a:pt x="6717792" y="762648"/>
                        </a:cubicBezTo>
                        <a:cubicBezTo>
                          <a:pt x="6743103" y="958273"/>
                          <a:pt x="6713148" y="1201397"/>
                          <a:pt x="6717792" y="1325230"/>
                        </a:cubicBezTo>
                        <a:cubicBezTo>
                          <a:pt x="6722436" y="1449063"/>
                          <a:pt x="6707397" y="1793417"/>
                          <a:pt x="6717792" y="1923721"/>
                        </a:cubicBezTo>
                        <a:cubicBezTo>
                          <a:pt x="5894926" y="2423315"/>
                          <a:pt x="4609280" y="1328844"/>
                          <a:pt x="3358896" y="1923721"/>
                        </a:cubicBezTo>
                        <a:cubicBezTo>
                          <a:pt x="2276222" y="2580965"/>
                          <a:pt x="1149765" y="1499595"/>
                          <a:pt x="0" y="1923721"/>
                        </a:cubicBezTo>
                        <a:cubicBezTo>
                          <a:pt x="-59794" y="1628346"/>
                          <a:pt x="66459" y="1558274"/>
                          <a:pt x="0" y="1325230"/>
                        </a:cubicBezTo>
                        <a:cubicBezTo>
                          <a:pt x="-66459" y="1092186"/>
                          <a:pt x="54431" y="866560"/>
                          <a:pt x="0" y="744694"/>
                        </a:cubicBezTo>
                        <a:cubicBezTo>
                          <a:pt x="-54431" y="622828"/>
                          <a:pt x="14946" y="403471"/>
                          <a:pt x="0" y="128248"/>
                        </a:cubicBezTo>
                        <a:close/>
                      </a:path>
                      <a:path w="6717792" h="2051969" stroke="0" extrusionOk="0">
                        <a:moveTo>
                          <a:pt x="0" y="128248"/>
                        </a:moveTo>
                        <a:cubicBezTo>
                          <a:pt x="888020" y="-432380"/>
                          <a:pt x="2245696" y="358929"/>
                          <a:pt x="3358896" y="128248"/>
                        </a:cubicBezTo>
                        <a:cubicBezTo>
                          <a:pt x="4370857" y="-442651"/>
                          <a:pt x="5573230" y="576984"/>
                          <a:pt x="6717792" y="128248"/>
                        </a:cubicBezTo>
                        <a:cubicBezTo>
                          <a:pt x="6726605" y="320636"/>
                          <a:pt x="6694247" y="557272"/>
                          <a:pt x="6717792" y="672875"/>
                        </a:cubicBezTo>
                        <a:cubicBezTo>
                          <a:pt x="6741337" y="788478"/>
                          <a:pt x="6665894" y="967072"/>
                          <a:pt x="6717792" y="1235456"/>
                        </a:cubicBezTo>
                        <a:cubicBezTo>
                          <a:pt x="6769690" y="1503840"/>
                          <a:pt x="6687475" y="1729267"/>
                          <a:pt x="6717792" y="1923721"/>
                        </a:cubicBezTo>
                        <a:cubicBezTo>
                          <a:pt x="5642185" y="2160947"/>
                          <a:pt x="4394465" y="1546309"/>
                          <a:pt x="3358896" y="1923721"/>
                        </a:cubicBezTo>
                        <a:cubicBezTo>
                          <a:pt x="1969008" y="2454810"/>
                          <a:pt x="1440986" y="1587002"/>
                          <a:pt x="0" y="1923721"/>
                        </a:cubicBezTo>
                        <a:cubicBezTo>
                          <a:pt x="-30222" y="1762565"/>
                          <a:pt x="5273" y="1467195"/>
                          <a:pt x="0" y="1343185"/>
                        </a:cubicBezTo>
                        <a:cubicBezTo>
                          <a:pt x="-5273" y="1219175"/>
                          <a:pt x="1461" y="990628"/>
                          <a:pt x="0" y="780603"/>
                        </a:cubicBezTo>
                        <a:cubicBezTo>
                          <a:pt x="-1461" y="570578"/>
                          <a:pt x="57753" y="282174"/>
                          <a:pt x="0" y="1282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just"/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- </a:t>
            </a:r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Giá thể được nén chặt vừa phải và cách miệng chậu khoảng 2 </a:t>
            </a:r>
            <a:r>
              <a:rPr lang="vi-VN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cm</a:t>
            </a:r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– 5 </a:t>
            </a:r>
            <a:r>
              <a:rPr lang="vi-VN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cm</a:t>
            </a:r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.</a:t>
            </a:r>
          </a:p>
          <a:p>
            <a:pPr algn="just"/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- Hạt giống được lấp kín bởi một lớp giá thể mỏng.</a:t>
            </a:r>
          </a:p>
          <a:p>
            <a:pPr algn="just"/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- Giá thể được tưới nước đủ ẩm sau khi gieo hạt.</a:t>
            </a:r>
            <a:endParaRPr lang="en-US" sz="3200" dirty="0">
              <a:solidFill>
                <a:srgbClr val="00B0F0"/>
              </a:solidFill>
              <a:latin typeface="#9Slide02 Tieu de dai" panose="02000000000000000000" pitchFamily="2" charset="0"/>
              <a:ea typeface="#9Slide02 Tieu de dai" panose="02000000000000000000" pitchFamily="2" charset="0"/>
            </a:endParaRPr>
          </a:p>
        </p:txBody>
      </p:sp>
      <p:sp>
        <p:nvSpPr>
          <p:cNvPr id="2" name="Rectangle 13">
            <a:extLst>
              <a:ext uri="{FF2B5EF4-FFF2-40B4-BE49-F238E27FC236}">
                <a16:creationId xmlns:a16="http://schemas.microsoft.com/office/drawing/2014/main" id="{5A2CE0DD-7E00-6B05-8B4B-8F4E7CDA957F}"/>
              </a:ext>
            </a:extLst>
          </p:cNvPr>
          <p:cNvSpPr/>
          <p:nvPr/>
        </p:nvSpPr>
        <p:spPr>
          <a:xfrm>
            <a:off x="1271004" y="326614"/>
            <a:ext cx="9940390" cy="861627"/>
          </a:xfrm>
          <a:prstGeom prst="rect">
            <a:avLst/>
          </a:prstGeom>
          <a:solidFill>
            <a:srgbClr val="FFFFFF"/>
          </a:solidFill>
          <a:ln w="41275" cmpd="thickThin">
            <a:solidFill>
              <a:srgbClr val="FFC000"/>
            </a:solidFill>
          </a:ln>
        </p:spPr>
        <p:txBody>
          <a:bodyPr wrap="square" lIns="91294" tIns="45647" rIns="91294" bIns="4564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5000" b="1" dirty="0">
                <a:solidFill>
                  <a:prstClr val="black"/>
                </a:solidFill>
                <a:latin typeface="Arial" panose="020B0604020202020204" pitchFamily="34" charset="0"/>
                <a:ea typeface="Arial-Rounded" pitchFamily="34" charset="0"/>
                <a:cs typeface="Arial" panose="020B0604020202020204" pitchFamily="34" charset="0"/>
              </a:rPr>
              <a:t>a) Yêu cầu sản phẩm:</a:t>
            </a:r>
            <a:endParaRPr lang="en-US" sz="50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6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5731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73183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57937" y="-415106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8B7E2269-39E2-5A21-2895-CE0D61D74D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11465" y="1397425"/>
            <a:ext cx="8839167" cy="4789871"/>
          </a:xfrm>
          <a:prstGeom prst="rect">
            <a:avLst/>
          </a:prstGeom>
        </p:spPr>
      </p:pic>
      <p:pic>
        <p:nvPicPr>
          <p:cNvPr id="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561D733B-3AA7-285E-A34B-ABCAD2DA7C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991" y="4009045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C5341786-3277-C273-7A6E-E18F2F84AAA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18" y="4767604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F9DC8A1B-B813-17E7-843C-C8BB9F506AC6}"/>
              </a:ext>
            </a:extLst>
          </p:cNvPr>
          <p:cNvSpPr/>
          <p:nvPr/>
        </p:nvSpPr>
        <p:spPr>
          <a:xfrm>
            <a:off x="2266943" y="487860"/>
            <a:ext cx="8414647" cy="553850"/>
          </a:xfrm>
          <a:prstGeom prst="rect">
            <a:avLst/>
          </a:prstGeom>
          <a:solidFill>
            <a:srgbClr val="FFFFFF"/>
          </a:solidFill>
          <a:ln w="41275" cmpd="thickThin">
            <a:solidFill>
              <a:srgbClr val="FFC000"/>
            </a:solidFill>
          </a:ln>
        </p:spPr>
        <p:txBody>
          <a:bodyPr wrap="square" lIns="91294" tIns="45647" rIns="91294" bIns="4564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000" b="1" dirty="0">
                <a:solidFill>
                  <a:prstClr val="black"/>
                </a:solidFill>
                <a:latin typeface="Arial" panose="020B0604020202020204" pitchFamily="34" charset="0"/>
                <a:ea typeface="Arial-Rounded" pitchFamily="34" charset="0"/>
                <a:cs typeface="Arial" panose="020B0604020202020204" pitchFamily="34" charset="0"/>
              </a:rPr>
              <a:t>b) Chuẩn bị vật liệu, vật dụng và dụng cụ:</a:t>
            </a:r>
            <a:endParaRPr lang="en-US" sz="30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5956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1526072" y="292902"/>
            <a:ext cx="9534223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57937" y="-415106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Hình ảnh 3">
            <a:extLst>
              <a:ext uri="{FF2B5EF4-FFF2-40B4-BE49-F238E27FC236}">
                <a16:creationId xmlns:a16="http://schemas.microsoft.com/office/drawing/2014/main" id="{50B5F6EA-72C0-4623-529F-C8E1928243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49235" y="491832"/>
            <a:ext cx="7701364" cy="6102351"/>
          </a:xfrm>
          <a:prstGeom prst="rect">
            <a:avLst/>
          </a:prstGeom>
        </p:spPr>
      </p:pic>
      <p:pic>
        <p:nvPicPr>
          <p:cNvPr id="5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7AD8FDD9-607E-F405-104D-2E78F52F18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9293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4BD12726-D32D-0F14-DD48-CFA6B39D52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816" y="4047221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2942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132080" y="0"/>
            <a:ext cx="1242568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0070F9-546E-44FC-BF46-92378A20D2BA}"/>
              </a:ext>
            </a:extLst>
          </p:cNvPr>
          <p:cNvSpPr txBox="1"/>
          <p:nvPr/>
        </p:nvSpPr>
        <p:spPr>
          <a:xfrm rot="211223">
            <a:off x="3011933" y="1687120"/>
            <a:ext cx="7137400" cy="186204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09192"/>
              </a:avLst>
            </a:prstTxWarp>
            <a:spAutoFit/>
          </a:bodyPr>
          <a:lstStyle/>
          <a:p>
            <a:r>
              <a:rPr lang="en-US" sz="11500" b="1" dirty="0">
                <a:ln w="38100">
                  <a:solidFill>
                    <a:srgbClr val="FFFCED"/>
                  </a:solidFill>
                  <a:prstDash val="solid"/>
                </a:ln>
                <a:solidFill>
                  <a:srgbClr val="FD646F"/>
                </a:solidFill>
                <a:latin typeface="UTM Cookies" panose="02040603050506020204" pitchFamily="18" charset="0"/>
              </a:rPr>
              <a:t>KHỞI ĐỘNG</a:t>
            </a:r>
            <a:endParaRPr lang="vi-VN" sz="11500" b="1" dirty="0">
              <a:ln w="38100">
                <a:solidFill>
                  <a:srgbClr val="FFFCED"/>
                </a:solidFill>
                <a:prstDash val="solid"/>
              </a:ln>
              <a:solidFill>
                <a:srgbClr val="FD646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3D9102-BD35-4338-9FAE-5DC7DCDF60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958" y="3040354"/>
            <a:ext cx="11485859" cy="31458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CEF437-1D1D-46FD-B3CD-AEB471CAF4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9271" y="6193057"/>
            <a:ext cx="6220968" cy="6580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07A097F-0421-44C9-A8D0-E43C0356E7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697" y="6203087"/>
            <a:ext cx="6220968" cy="658049"/>
          </a:xfrm>
          <a:prstGeom prst="rect">
            <a:avLst/>
          </a:prstGeom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C6717A8B-D5B5-40A2-AA44-276BDCC1D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9858">
            <a:off x="10898940" y="773845"/>
            <a:ext cx="1109709" cy="110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id="{9520B1EA-F94A-43C3-93A9-0F4609107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57" y="308865"/>
            <a:ext cx="929640" cy="92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19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132080" y="0"/>
            <a:ext cx="12446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4B455F-4E38-463E-BEE2-6D0DDAE12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9145" y="3709749"/>
            <a:ext cx="6009576" cy="30344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100D923-A600-4979-9EA3-3865CDD09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799936" y="459583"/>
            <a:ext cx="5048730" cy="650033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805EB47-31E4-4B5A-A867-91B17EF81D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0207917" y="633309"/>
            <a:ext cx="4851925" cy="5879251"/>
          </a:xfrm>
          <a:prstGeom prst="rect">
            <a:avLst/>
          </a:prstGeom>
        </p:spPr>
      </p:pic>
      <p:sp>
        <p:nvSpPr>
          <p:cNvPr id="3" name="Double Wave 2">
            <a:extLst>
              <a:ext uri="{FF2B5EF4-FFF2-40B4-BE49-F238E27FC236}">
                <a16:creationId xmlns:a16="http://schemas.microsoft.com/office/drawing/2014/main" id="{777B83FE-F61F-4C2D-A4D3-9B4B2B3C55E8}"/>
              </a:ext>
            </a:extLst>
          </p:cNvPr>
          <p:cNvSpPr/>
          <p:nvPr/>
        </p:nvSpPr>
        <p:spPr>
          <a:xfrm>
            <a:off x="1755089" y="85344"/>
            <a:ext cx="8671661" cy="3278965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782294884">
                  <a:custGeom>
                    <a:avLst/>
                    <a:gdLst>
                      <a:gd name="connsiteX0" fmla="*/ 0 w 6717792"/>
                      <a:gd name="connsiteY0" fmla="*/ 128248 h 2051969"/>
                      <a:gd name="connsiteX1" fmla="*/ 3358896 w 6717792"/>
                      <a:gd name="connsiteY1" fmla="*/ 128248 h 2051969"/>
                      <a:gd name="connsiteX2" fmla="*/ 6717792 w 6717792"/>
                      <a:gd name="connsiteY2" fmla="*/ 128248 h 2051969"/>
                      <a:gd name="connsiteX3" fmla="*/ 6717792 w 6717792"/>
                      <a:gd name="connsiteY3" fmla="*/ 762648 h 2051969"/>
                      <a:gd name="connsiteX4" fmla="*/ 6717792 w 6717792"/>
                      <a:gd name="connsiteY4" fmla="*/ 1325230 h 2051969"/>
                      <a:gd name="connsiteX5" fmla="*/ 6717792 w 6717792"/>
                      <a:gd name="connsiteY5" fmla="*/ 1923721 h 2051969"/>
                      <a:gd name="connsiteX6" fmla="*/ 3358896 w 6717792"/>
                      <a:gd name="connsiteY6" fmla="*/ 1923721 h 2051969"/>
                      <a:gd name="connsiteX7" fmla="*/ 0 w 6717792"/>
                      <a:gd name="connsiteY7" fmla="*/ 1923721 h 2051969"/>
                      <a:gd name="connsiteX8" fmla="*/ 0 w 6717792"/>
                      <a:gd name="connsiteY8" fmla="*/ 1325230 h 2051969"/>
                      <a:gd name="connsiteX9" fmla="*/ 0 w 6717792"/>
                      <a:gd name="connsiteY9" fmla="*/ 744694 h 2051969"/>
                      <a:gd name="connsiteX10" fmla="*/ 0 w 6717792"/>
                      <a:gd name="connsiteY10" fmla="*/ 128248 h 20519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17792" h="2051969" fill="none" extrusionOk="0">
                        <a:moveTo>
                          <a:pt x="0" y="128248"/>
                        </a:moveTo>
                        <a:cubicBezTo>
                          <a:pt x="1076080" y="-63420"/>
                          <a:pt x="2281787" y="792769"/>
                          <a:pt x="3358896" y="128248"/>
                        </a:cubicBezTo>
                        <a:cubicBezTo>
                          <a:pt x="4407401" y="39769"/>
                          <a:pt x="5767159" y="723649"/>
                          <a:pt x="6717792" y="128248"/>
                        </a:cubicBezTo>
                        <a:cubicBezTo>
                          <a:pt x="6772934" y="362523"/>
                          <a:pt x="6692481" y="567023"/>
                          <a:pt x="6717792" y="762648"/>
                        </a:cubicBezTo>
                        <a:cubicBezTo>
                          <a:pt x="6743103" y="958273"/>
                          <a:pt x="6713148" y="1201397"/>
                          <a:pt x="6717792" y="1325230"/>
                        </a:cubicBezTo>
                        <a:cubicBezTo>
                          <a:pt x="6722436" y="1449063"/>
                          <a:pt x="6707397" y="1793417"/>
                          <a:pt x="6717792" y="1923721"/>
                        </a:cubicBezTo>
                        <a:cubicBezTo>
                          <a:pt x="5894926" y="2423315"/>
                          <a:pt x="4609280" y="1328844"/>
                          <a:pt x="3358896" y="1923721"/>
                        </a:cubicBezTo>
                        <a:cubicBezTo>
                          <a:pt x="2276222" y="2580965"/>
                          <a:pt x="1149765" y="1499595"/>
                          <a:pt x="0" y="1923721"/>
                        </a:cubicBezTo>
                        <a:cubicBezTo>
                          <a:pt x="-59794" y="1628346"/>
                          <a:pt x="66459" y="1558274"/>
                          <a:pt x="0" y="1325230"/>
                        </a:cubicBezTo>
                        <a:cubicBezTo>
                          <a:pt x="-66459" y="1092186"/>
                          <a:pt x="54431" y="866560"/>
                          <a:pt x="0" y="744694"/>
                        </a:cubicBezTo>
                        <a:cubicBezTo>
                          <a:pt x="-54431" y="622828"/>
                          <a:pt x="14946" y="403471"/>
                          <a:pt x="0" y="128248"/>
                        </a:cubicBezTo>
                        <a:close/>
                      </a:path>
                      <a:path w="6717792" h="2051969" stroke="0" extrusionOk="0">
                        <a:moveTo>
                          <a:pt x="0" y="128248"/>
                        </a:moveTo>
                        <a:cubicBezTo>
                          <a:pt x="888020" y="-432380"/>
                          <a:pt x="2245696" y="358929"/>
                          <a:pt x="3358896" y="128248"/>
                        </a:cubicBezTo>
                        <a:cubicBezTo>
                          <a:pt x="4370857" y="-442651"/>
                          <a:pt x="5573230" y="576984"/>
                          <a:pt x="6717792" y="128248"/>
                        </a:cubicBezTo>
                        <a:cubicBezTo>
                          <a:pt x="6726605" y="320636"/>
                          <a:pt x="6694247" y="557272"/>
                          <a:pt x="6717792" y="672875"/>
                        </a:cubicBezTo>
                        <a:cubicBezTo>
                          <a:pt x="6741337" y="788478"/>
                          <a:pt x="6665894" y="967072"/>
                          <a:pt x="6717792" y="1235456"/>
                        </a:cubicBezTo>
                        <a:cubicBezTo>
                          <a:pt x="6769690" y="1503840"/>
                          <a:pt x="6687475" y="1729267"/>
                          <a:pt x="6717792" y="1923721"/>
                        </a:cubicBezTo>
                        <a:cubicBezTo>
                          <a:pt x="5642185" y="2160947"/>
                          <a:pt x="4394465" y="1546309"/>
                          <a:pt x="3358896" y="1923721"/>
                        </a:cubicBezTo>
                        <a:cubicBezTo>
                          <a:pt x="1969008" y="2454810"/>
                          <a:pt x="1440986" y="1587002"/>
                          <a:pt x="0" y="1923721"/>
                        </a:cubicBezTo>
                        <a:cubicBezTo>
                          <a:pt x="-30222" y="1762565"/>
                          <a:pt x="5273" y="1467195"/>
                          <a:pt x="0" y="1343185"/>
                        </a:cubicBezTo>
                        <a:cubicBezTo>
                          <a:pt x="-5273" y="1219175"/>
                          <a:pt x="1461" y="990628"/>
                          <a:pt x="0" y="780603"/>
                        </a:cubicBezTo>
                        <a:cubicBezTo>
                          <a:pt x="-1461" y="570578"/>
                          <a:pt x="57753" y="282174"/>
                          <a:pt x="0" y="1282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r>
              <a:rPr lang="en-US" sz="3200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		</a:t>
            </a:r>
            <a:r>
              <a:rPr lang="en-US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Thảo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luận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nhóm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6 </a:t>
            </a:r>
          </a:p>
          <a:p>
            <a:pPr algn="ctr"/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Tìm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hiểu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các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bước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gieo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hạt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vi-VN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ho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a </a:t>
            </a:r>
            <a:r>
              <a:rPr lang="vi-VN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hướng dương trong chậu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trong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sgk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trang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21.</a:t>
            </a:r>
          </a:p>
        </p:txBody>
      </p:sp>
    </p:spTree>
    <p:extLst>
      <p:ext uri="{BB962C8B-B14F-4D97-AF65-F5344CB8AC3E}">
        <p14:creationId xmlns:p14="http://schemas.microsoft.com/office/powerpoint/2010/main" val="12832925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5731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73183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418717" y="-224131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561D733B-3AA7-285E-A34B-ABCAD2DA7C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35" y="2860520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F9DC8A1B-B813-17E7-843C-C8BB9F506AC6}"/>
              </a:ext>
            </a:extLst>
          </p:cNvPr>
          <p:cNvSpPr/>
          <p:nvPr/>
        </p:nvSpPr>
        <p:spPr>
          <a:xfrm>
            <a:off x="1623679" y="586661"/>
            <a:ext cx="9784661" cy="553850"/>
          </a:xfrm>
          <a:prstGeom prst="rect">
            <a:avLst/>
          </a:prstGeom>
          <a:solidFill>
            <a:srgbClr val="FFFFFF"/>
          </a:solidFill>
          <a:ln w="41275" cmpd="thickThin">
            <a:solidFill>
              <a:srgbClr val="FFC000"/>
            </a:solidFill>
          </a:ln>
        </p:spPr>
        <p:txBody>
          <a:bodyPr wrap="square" lIns="91294" tIns="45647" rIns="91294" bIns="4564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000" b="1" dirty="0">
                <a:solidFill>
                  <a:prstClr val="black"/>
                </a:solidFill>
                <a:latin typeface="Arial" panose="020B0604020202020204" pitchFamily="34" charset="0"/>
                <a:ea typeface="Arial-Rounded" pitchFamily="34" charset="0"/>
                <a:cs typeface="Arial" panose="020B0604020202020204" pitchFamily="34" charset="0"/>
              </a:rPr>
              <a:t>c) Các bước gieo hạt hoa hướng dương trong chậu:</a:t>
            </a:r>
            <a:endParaRPr lang="en-US" sz="30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02D78BB0-A715-4E48-EA2C-ECB7FA27E4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9795" y="1174000"/>
            <a:ext cx="8062408" cy="5371379"/>
          </a:xfrm>
          <a:prstGeom prst="rect">
            <a:avLst/>
          </a:prstGeom>
        </p:spPr>
      </p:pic>
      <p:pic>
        <p:nvPicPr>
          <p:cNvPr id="10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D40A0893-6C98-8154-3A61-6E9F35BFE6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378" y="1402022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742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44056" y="0"/>
            <a:ext cx="12324080" cy="68580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418717" y="-224131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561D733B-3AA7-285E-A34B-ABCAD2DA7C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" y="1402022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FF087A9E-0C31-AB56-C299-AAFB2355656B}"/>
              </a:ext>
            </a:extLst>
          </p:cNvPr>
          <p:cNvSpPr/>
          <p:nvPr/>
        </p:nvSpPr>
        <p:spPr>
          <a:xfrm>
            <a:off x="1052794" y="215497"/>
            <a:ext cx="10618910" cy="64615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10E51FF8-43C3-5896-E4C5-51E48A2613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6248" y="439535"/>
            <a:ext cx="9377535" cy="6050492"/>
          </a:xfrm>
          <a:prstGeom prst="rect">
            <a:avLst/>
          </a:prstGeom>
        </p:spPr>
      </p:pic>
      <p:pic>
        <p:nvPicPr>
          <p:cNvPr id="10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CB8793F2-C176-3B6C-80F3-0E6F0437B1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587" y="28843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933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78644" y="0"/>
            <a:ext cx="12222109" cy="68580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418717" y="-224131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2050" name="Picture 2" descr="Kỹ thuật trồng và chăm sóc hoa hướng dương cho tổ ấm thêm hương sắc">
            <a:extLst>
              <a:ext uri="{FF2B5EF4-FFF2-40B4-BE49-F238E27FC236}">
                <a16:creationId xmlns:a16="http://schemas.microsoft.com/office/drawing/2014/main" id="{F2AC7857-18BC-6A4B-7E39-91DDF6246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3236"/>
            <a:ext cx="6021181" cy="4199774"/>
          </a:xfrm>
          <a:prstGeom prst="rect">
            <a:avLst/>
          </a:prstGeom>
          <a:noFill/>
          <a:ln>
            <a:solidFill>
              <a:srgbClr val="66FF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Ý nghĩa hoa hướng dương mà bạn chưa biết - Agri.vn">
            <a:extLst>
              <a:ext uri="{FF2B5EF4-FFF2-40B4-BE49-F238E27FC236}">
                <a16:creationId xmlns:a16="http://schemas.microsoft.com/office/drawing/2014/main" id="{A9C415ED-60DE-452D-FE20-D003FAB89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822" y="-1"/>
            <a:ext cx="5972644" cy="696696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5737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96084" y="0"/>
            <a:ext cx="12320500" cy="6858000"/>
          </a:xfrm>
          <a:prstGeom prst="rect">
            <a:avLst/>
          </a:prstGeom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C2476BAB-A81D-62D1-9517-E3792A49DA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50" b="97833" l="10000" r="90000">
                        <a14:foregroundMark x1="53583" y1="9000" x2="47833" y2="10083"/>
                        <a14:foregroundMark x1="51833" y1="4333" x2="46667" y2="4333"/>
                        <a14:foregroundMark x1="48917" y1="35667" x2="51667" y2="47250"/>
                        <a14:foregroundMark x1="47333" y1="37583" x2="48000" y2="49333"/>
                        <a14:foregroundMark x1="44917" y1="36167" x2="57250" y2="36500"/>
                        <a14:foregroundMark x1="52917" y1="36750" x2="55667" y2="49333"/>
                        <a14:foregroundMark x1="48000" y1="45000" x2="52167" y2="48167"/>
                        <a14:foregroundMark x1="47500" y1="89500" x2="46833" y2="96250"/>
                        <a14:foregroundMark x1="54250" y1="91917" x2="56333" y2="97833"/>
                        <a14:foregroundMark x1="52500" y1="7083" x2="59083" y2="10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77461" y="309032"/>
            <a:ext cx="5213695" cy="5213695"/>
          </a:xfrm>
          <a:prstGeom prst="rect">
            <a:avLst/>
          </a:prstGeom>
        </p:spPr>
      </p:pic>
      <p:sp>
        <p:nvSpPr>
          <p:cNvPr id="4" name="Thought Bubble: Cloud 11">
            <a:extLst>
              <a:ext uri="{FF2B5EF4-FFF2-40B4-BE49-F238E27FC236}">
                <a16:creationId xmlns:a16="http://schemas.microsoft.com/office/drawing/2014/main" id="{B8C047E2-0CA5-9CFA-9C32-9C5A06DF23BE}"/>
              </a:ext>
            </a:extLst>
          </p:cNvPr>
          <p:cNvSpPr/>
          <p:nvPr/>
        </p:nvSpPr>
        <p:spPr>
          <a:xfrm>
            <a:off x="3867271" y="104835"/>
            <a:ext cx="3529468" cy="2609243"/>
          </a:xfrm>
          <a:prstGeom prst="cloudCallout">
            <a:avLst>
              <a:gd name="adj1" fmla="val -56673"/>
              <a:gd name="adj2" fmla="val 48140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FF5050"/>
                </a:solidFill>
              </a:rPr>
              <a:t>Giáo viên thực hành</a:t>
            </a:r>
          </a:p>
          <a:p>
            <a:pPr algn="ctr"/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6" descr="Top Preorder Bonus Nuketown 2025 Stickers for Android &amp;amp; iOS | Gfycat">
            <a:extLst>
              <a:ext uri="{FF2B5EF4-FFF2-40B4-BE49-F238E27FC236}">
                <a16:creationId xmlns:a16="http://schemas.microsoft.com/office/drawing/2014/main" id="{B7AAAE74-FD39-E4CC-5F96-CA4B964F7E1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390" y="-690203"/>
            <a:ext cx="3998351" cy="399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3">
            <a:extLst>
              <a:ext uri="{FF2B5EF4-FFF2-40B4-BE49-F238E27FC236}">
                <a16:creationId xmlns:a16="http://schemas.microsoft.com/office/drawing/2014/main" id="{B34FD2FE-8291-EB6E-217F-3599CD7B06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40" b="89953" l="7800" r="90000">
                        <a14:foregroundMark x1="27100" y1="11374" x2="43800" y2="40284"/>
                        <a14:foregroundMark x1="64700" y1="6635" x2="70200" y2="29763"/>
                        <a14:foregroundMark x1="7800" y1="26066" x2="24800" y2="40284"/>
                        <a14:foregroundMark x1="80800" y1="35261" x2="79300" y2="38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062" y="4690431"/>
            <a:ext cx="3479642" cy="3671022"/>
          </a:xfrm>
          <a:prstGeom prst="rect">
            <a:avLst/>
          </a:prstGeom>
        </p:spPr>
      </p:pic>
      <p:pic>
        <p:nvPicPr>
          <p:cNvPr id="8" name="Picture 43">
            <a:extLst>
              <a:ext uri="{FF2B5EF4-FFF2-40B4-BE49-F238E27FC236}">
                <a16:creationId xmlns:a16="http://schemas.microsoft.com/office/drawing/2014/main" id="{AF7CF43C-067A-8958-0C9C-20B1912442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40" b="89953" l="7800" r="90000">
                        <a14:foregroundMark x1="27100" y1="11374" x2="43800" y2="40284"/>
                        <a14:foregroundMark x1="64700" y1="6635" x2="70200" y2="29763"/>
                        <a14:foregroundMark x1="7800" y1="26066" x2="24800" y2="40284"/>
                        <a14:foregroundMark x1="80800" y1="35261" x2="79300" y2="38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408" y="4713457"/>
            <a:ext cx="3479642" cy="3671022"/>
          </a:xfrm>
          <a:prstGeom prst="rect">
            <a:avLst/>
          </a:prstGeom>
        </p:spPr>
      </p:pic>
      <p:pic>
        <p:nvPicPr>
          <p:cNvPr id="9" name="Picture 43">
            <a:extLst>
              <a:ext uri="{FF2B5EF4-FFF2-40B4-BE49-F238E27FC236}">
                <a16:creationId xmlns:a16="http://schemas.microsoft.com/office/drawing/2014/main" id="{A35D8650-42A1-9872-94AE-0CEC89CEA8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40" b="89953" l="7800" r="90000">
                        <a14:foregroundMark x1="27100" y1="11374" x2="43800" y2="40284"/>
                        <a14:foregroundMark x1="64700" y1="6635" x2="70200" y2="29763"/>
                        <a14:foregroundMark x1="7800" y1="26066" x2="24800" y2="40284"/>
                        <a14:foregroundMark x1="80800" y1="35261" x2="79300" y2="38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167" y="4690431"/>
            <a:ext cx="3479642" cy="3671022"/>
          </a:xfrm>
          <a:prstGeom prst="rect">
            <a:avLst/>
          </a:prstGeom>
        </p:spPr>
      </p:pic>
      <p:pic>
        <p:nvPicPr>
          <p:cNvPr id="10" name="Picture 43">
            <a:extLst>
              <a:ext uri="{FF2B5EF4-FFF2-40B4-BE49-F238E27FC236}">
                <a16:creationId xmlns:a16="http://schemas.microsoft.com/office/drawing/2014/main" id="{508D63F5-F9DC-202D-C3BE-261598ED9E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40" b="89953" l="7800" r="90000">
                        <a14:foregroundMark x1="27100" y1="11374" x2="43800" y2="40284"/>
                        <a14:foregroundMark x1="64700" y1="6635" x2="70200" y2="29763"/>
                        <a14:foregroundMark x1="7800" y1="26066" x2="24800" y2="40284"/>
                        <a14:foregroundMark x1="80800" y1="35261" x2="79300" y2="38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982" y="4667405"/>
            <a:ext cx="3479642" cy="3671022"/>
          </a:xfrm>
          <a:prstGeom prst="rect">
            <a:avLst/>
          </a:prstGeom>
        </p:spPr>
      </p:pic>
      <p:pic>
        <p:nvPicPr>
          <p:cNvPr id="12" name="Picture 43">
            <a:extLst>
              <a:ext uri="{FF2B5EF4-FFF2-40B4-BE49-F238E27FC236}">
                <a16:creationId xmlns:a16="http://schemas.microsoft.com/office/drawing/2014/main" id="{E235FC73-DDE2-4DAE-9525-62D74EBAD7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40" b="89953" l="7800" r="90000">
                        <a14:foregroundMark x1="27100" y1="11374" x2="43800" y2="40284"/>
                        <a14:foregroundMark x1="64700" y1="6635" x2="70200" y2="29763"/>
                        <a14:foregroundMark x1="7800" y1="26066" x2="24800" y2="40284"/>
                        <a14:foregroundMark x1="80800" y1="35261" x2="79300" y2="38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284" y="4713457"/>
            <a:ext cx="3479642" cy="3671022"/>
          </a:xfrm>
          <a:prstGeom prst="rect">
            <a:avLst/>
          </a:prstGeom>
        </p:spPr>
      </p:pic>
      <p:pic>
        <p:nvPicPr>
          <p:cNvPr id="13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B7DE8E66-9F33-767D-11BC-10BBF5493C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064" y="3423469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BC8E38B4-D62E-993A-5FD9-91852D9201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954" y="2784041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C9ED4D64-D822-C2FA-C2BB-3F70001588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628" y="2458319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72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83440" y="0"/>
            <a:ext cx="12320500" cy="6858000"/>
          </a:xfrm>
          <a:prstGeom prst="rect">
            <a:avLst/>
          </a:prstGeom>
        </p:spPr>
      </p:pic>
      <p:pic>
        <p:nvPicPr>
          <p:cNvPr id="4" name="Graphic 8">
            <a:extLst>
              <a:ext uri="{FF2B5EF4-FFF2-40B4-BE49-F238E27FC236}">
                <a16:creationId xmlns:a16="http://schemas.microsoft.com/office/drawing/2014/main" id="{1C216D49-8C9B-794B-5CC2-F65ADC2F42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9342" y="-20874"/>
            <a:ext cx="4044920" cy="5207908"/>
          </a:xfrm>
          <a:prstGeom prst="rect">
            <a:avLst/>
          </a:prstGeom>
        </p:spPr>
      </p:pic>
      <p:pic>
        <p:nvPicPr>
          <p:cNvPr id="5" name="Graphic 8">
            <a:extLst>
              <a:ext uri="{FF2B5EF4-FFF2-40B4-BE49-F238E27FC236}">
                <a16:creationId xmlns:a16="http://schemas.microsoft.com/office/drawing/2014/main" id="{2C4156E1-B747-42CD-64D9-5742EEA6DA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92140" y="825046"/>
            <a:ext cx="4044920" cy="5207908"/>
          </a:xfrm>
          <a:prstGeom prst="rect">
            <a:avLst/>
          </a:prstGeom>
        </p:spPr>
      </p:pic>
      <p:pic>
        <p:nvPicPr>
          <p:cNvPr id="3" name="Picture 2" descr="Rock Creek Urban Gardening Party — KID DISTRICT DC">
            <a:extLst>
              <a:ext uri="{FF2B5EF4-FFF2-40B4-BE49-F238E27FC236}">
                <a16:creationId xmlns:a16="http://schemas.microsoft.com/office/drawing/2014/main" id="{5ACEC889-98DD-E4BD-D360-A255A3FAA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091" y="1715971"/>
            <a:ext cx="7180248" cy="580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DCA309A4-6706-0949-6060-059F868F0950}"/>
              </a:ext>
            </a:extLst>
          </p:cNvPr>
          <p:cNvSpPr/>
          <p:nvPr/>
        </p:nvSpPr>
        <p:spPr>
          <a:xfrm>
            <a:off x="3020231" y="478703"/>
            <a:ext cx="6397169" cy="8616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41275" cmpd="thickThin">
            <a:solidFill>
              <a:srgbClr val="FFC000"/>
            </a:solidFill>
          </a:ln>
        </p:spPr>
        <p:txBody>
          <a:bodyPr wrap="square" lIns="91294" tIns="45647" rIns="91294" bIns="4564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5000" b="1" dirty="0">
                <a:solidFill>
                  <a:prstClr val="black"/>
                </a:solidFill>
                <a:latin typeface="Arial" panose="020B0604020202020204" pitchFamily="34" charset="0"/>
                <a:ea typeface="Arial-Rounded" pitchFamily="34" charset="0"/>
                <a:cs typeface="Arial" panose="020B0604020202020204" pitchFamily="34" charset="0"/>
              </a:rPr>
              <a:t>Học sinh thực hành</a:t>
            </a:r>
            <a:endParaRPr lang="en-US" sz="50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6" descr="Top Preorder Bonus Nuketown 2025 Stickers for Android &amp;amp; iOS | Gfycat">
            <a:extLst>
              <a:ext uri="{FF2B5EF4-FFF2-40B4-BE49-F238E27FC236}">
                <a16:creationId xmlns:a16="http://schemas.microsoft.com/office/drawing/2014/main" id="{448982ED-08D8-B89E-3E61-3255D104329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725" y="447951"/>
            <a:ext cx="3998351" cy="399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FEED1B6D-8E15-6D0E-F29D-FF5B7D60F2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295" y="4829172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4099844F-280A-01CF-2B7C-02A6AF856B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408" y="4811596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16E92AAE-95DF-766A-58D8-64C6D2FC91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456" y="4878448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>
            <a:extLst>
              <a:ext uri="{FF2B5EF4-FFF2-40B4-BE49-F238E27FC236}">
                <a16:creationId xmlns:a16="http://schemas.microsoft.com/office/drawing/2014/main" id="{5130BF70-0DF4-22A5-23BC-EA22FD715E6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57066"/>
          <a:stretch/>
        </p:blipFill>
        <p:spPr>
          <a:xfrm>
            <a:off x="-1" y="6032955"/>
            <a:ext cx="2719903" cy="8250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3A92485-565C-960E-0F1F-A9CD5724A5A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57066"/>
          <a:stretch/>
        </p:blipFill>
        <p:spPr>
          <a:xfrm>
            <a:off x="9022173" y="6014362"/>
            <a:ext cx="3127116" cy="82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9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5+ Hình ảnh hoa hướng dương đẹp và ý nghĩa làm hình nền, avatar">
            <a:extLst>
              <a:ext uri="{FF2B5EF4-FFF2-40B4-BE49-F238E27FC236}">
                <a16:creationId xmlns:a16="http://schemas.microsoft.com/office/drawing/2014/main" id="{F459E239-E192-BAAD-B275-687D46796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4" y="0"/>
            <a:ext cx="12166186" cy="684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B0644C67-BA73-42CC-75F6-0794DE94DF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979" y="2687008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561D733B-3AA7-285E-A34B-ABCAD2DA7C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579" y="4164776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0" y="-46123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sp>
        <p:nvSpPr>
          <p:cNvPr id="2" name="Rectangle 13">
            <a:extLst>
              <a:ext uri="{FF2B5EF4-FFF2-40B4-BE49-F238E27FC236}">
                <a16:creationId xmlns:a16="http://schemas.microsoft.com/office/drawing/2014/main" id="{9A1E9681-DB0E-CAE0-DEDC-7E810D28109C}"/>
              </a:ext>
            </a:extLst>
          </p:cNvPr>
          <p:cNvSpPr/>
          <p:nvPr/>
        </p:nvSpPr>
        <p:spPr>
          <a:xfrm>
            <a:off x="2939950" y="466172"/>
            <a:ext cx="6856362" cy="553850"/>
          </a:xfrm>
          <a:prstGeom prst="rect">
            <a:avLst/>
          </a:prstGeom>
          <a:solidFill>
            <a:srgbClr val="FFFFFF"/>
          </a:solidFill>
          <a:ln w="41275" cmpd="thickThin">
            <a:solidFill>
              <a:srgbClr val="FFC000"/>
            </a:solidFill>
          </a:ln>
        </p:spPr>
        <p:txBody>
          <a:bodyPr wrap="square" lIns="91294" tIns="45647" rIns="91294" bIns="4564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000" b="1" dirty="0">
                <a:solidFill>
                  <a:prstClr val="black"/>
                </a:solidFill>
                <a:latin typeface="Arial" panose="020B0604020202020204" pitchFamily="34" charset="0"/>
                <a:ea typeface="Arial-Rounded" pitchFamily="34" charset="0"/>
                <a:cs typeface="Arial" panose="020B0604020202020204" pitchFamily="34" charset="0"/>
              </a:rPr>
              <a:t>d) Trưng bày và  đánh giá sản phẩm</a:t>
            </a:r>
            <a:endParaRPr lang="en-US" sz="30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2302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44056" y="0"/>
            <a:ext cx="12324080" cy="68580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418717" y="-224131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561D733B-3AA7-285E-A34B-ABCAD2DA7C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82" y="841857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FF087A9E-0C31-AB56-C299-AAFB2355656B}"/>
              </a:ext>
            </a:extLst>
          </p:cNvPr>
          <p:cNvSpPr/>
          <p:nvPr/>
        </p:nvSpPr>
        <p:spPr>
          <a:xfrm>
            <a:off x="1052795" y="1449392"/>
            <a:ext cx="10560668" cy="52276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3">
            <a:extLst>
              <a:ext uri="{FF2B5EF4-FFF2-40B4-BE49-F238E27FC236}">
                <a16:creationId xmlns:a16="http://schemas.microsoft.com/office/drawing/2014/main" id="{9A1E9681-DB0E-CAE0-DEDC-7E810D28109C}"/>
              </a:ext>
            </a:extLst>
          </p:cNvPr>
          <p:cNvSpPr/>
          <p:nvPr/>
        </p:nvSpPr>
        <p:spPr>
          <a:xfrm>
            <a:off x="1623679" y="586661"/>
            <a:ext cx="9784661" cy="553850"/>
          </a:xfrm>
          <a:prstGeom prst="rect">
            <a:avLst/>
          </a:prstGeom>
          <a:solidFill>
            <a:srgbClr val="FFFFFF"/>
          </a:solidFill>
          <a:ln w="41275" cmpd="thickThin">
            <a:solidFill>
              <a:srgbClr val="FFC000"/>
            </a:solidFill>
          </a:ln>
        </p:spPr>
        <p:txBody>
          <a:bodyPr wrap="square" lIns="91294" tIns="45647" rIns="91294" bIns="4564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000" b="1" dirty="0">
                <a:solidFill>
                  <a:prstClr val="black"/>
                </a:solidFill>
                <a:latin typeface="Arial" panose="020B0604020202020204" pitchFamily="34" charset="0"/>
                <a:ea typeface="Arial-Rounded" pitchFamily="34" charset="0"/>
                <a:cs typeface="Arial" panose="020B0604020202020204" pitchFamily="34" charset="0"/>
              </a:rPr>
              <a:t>d) Trưng bày và  đánh giá sản phẩm</a:t>
            </a:r>
            <a:endParaRPr lang="en-US" sz="30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B0644C67-BA73-42CC-75F6-0794DE94DF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89" y="2085793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70F16E3D-9C9A-22F3-A3B0-2F83469025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9318" y="1808013"/>
            <a:ext cx="9854324" cy="4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137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44056" y="0"/>
            <a:ext cx="12324080" cy="68580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418717" y="-224131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561D733B-3AA7-285E-A34B-ABCAD2DA7C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82" y="841857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FF087A9E-0C31-AB56-C299-AAFB2355656B}"/>
              </a:ext>
            </a:extLst>
          </p:cNvPr>
          <p:cNvSpPr/>
          <p:nvPr/>
        </p:nvSpPr>
        <p:spPr>
          <a:xfrm>
            <a:off x="1052795" y="1449392"/>
            <a:ext cx="10560668" cy="52276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3">
            <a:extLst>
              <a:ext uri="{FF2B5EF4-FFF2-40B4-BE49-F238E27FC236}">
                <a16:creationId xmlns:a16="http://schemas.microsoft.com/office/drawing/2014/main" id="{9A1E9681-DB0E-CAE0-DEDC-7E810D28109C}"/>
              </a:ext>
            </a:extLst>
          </p:cNvPr>
          <p:cNvSpPr/>
          <p:nvPr/>
        </p:nvSpPr>
        <p:spPr>
          <a:xfrm>
            <a:off x="1623679" y="586661"/>
            <a:ext cx="9784661" cy="553850"/>
          </a:xfrm>
          <a:prstGeom prst="rect">
            <a:avLst/>
          </a:prstGeom>
          <a:solidFill>
            <a:srgbClr val="FFFFFF"/>
          </a:solidFill>
          <a:ln w="41275" cmpd="thickThin">
            <a:solidFill>
              <a:srgbClr val="FFC000"/>
            </a:solidFill>
          </a:ln>
        </p:spPr>
        <p:txBody>
          <a:bodyPr wrap="square" lIns="91294" tIns="45647" rIns="91294" bIns="45647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000" b="1" dirty="0">
                <a:solidFill>
                  <a:prstClr val="black"/>
                </a:solidFill>
                <a:latin typeface="Arial" panose="020B0604020202020204" pitchFamily="34" charset="0"/>
                <a:ea typeface="Arial-Rounded" pitchFamily="34" charset="0"/>
                <a:cs typeface="Arial" panose="020B0604020202020204" pitchFamily="34" charset="0"/>
              </a:rPr>
              <a:t>d) Trưng bày và  đánh giá sản phẩm</a:t>
            </a:r>
            <a:endParaRPr lang="en-US" sz="30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16" descr="Level Up With Derived Columns: Bucketing Events For Comparison - Honeycomb">
            <a:extLst>
              <a:ext uri="{FF2B5EF4-FFF2-40B4-BE49-F238E27FC236}">
                <a16:creationId xmlns:a16="http://schemas.microsoft.com/office/drawing/2014/main" id="{B0644C67-BA73-42CC-75F6-0794DE94DF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89" y="2085793"/>
            <a:ext cx="1243936" cy="124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70F16E3D-9C9A-22F3-A3B0-2F83469025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9318" y="1808013"/>
            <a:ext cx="9854324" cy="456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309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6B20B3-4C07-4935-8D84-679D377CF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12B1782-225B-458B-98A4-75C0AA7F22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7254" y="114555"/>
            <a:ext cx="11417490" cy="662888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4BADC13-C27F-4D3E-9908-F66FB2CCE906}"/>
              </a:ext>
            </a:extLst>
          </p:cNvPr>
          <p:cNvSpPr txBox="1"/>
          <p:nvPr/>
        </p:nvSpPr>
        <p:spPr>
          <a:xfrm>
            <a:off x="1659529" y="1621535"/>
            <a:ext cx="8872941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5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Lưu ý:</a:t>
            </a:r>
            <a:r>
              <a:rPr lang="vi-VN" sz="350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 Chuẩn bị chậu, hạt giống, giá thể trước khi gieo hạt; nơi </a:t>
            </a:r>
            <a:r>
              <a:rPr lang="vi-VN" sz="3500" dirty="0" err="1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đăt</a:t>
            </a:r>
            <a:r>
              <a:rPr lang="vi-VN" sz="350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 chậu sau khi gieo hạt; có thể tách cây và trồng vào các chậu khác nhau tùy theo nhu cầu; đảm bảo an toàn lao động và vệ sinh môi trường khi gieo hạt.</a:t>
            </a:r>
            <a:endParaRPr lang="vi-VN" sz="350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AutoShape 3">
            <a:extLst>
              <a:ext uri="{FF2B5EF4-FFF2-40B4-BE49-F238E27FC236}">
                <a16:creationId xmlns:a16="http://schemas.microsoft.com/office/drawing/2014/main" id="{99CAABE2-3DBF-4BE0-8522-24B8E17872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5F0D0C6-F5A9-4E53-8FC7-457135C084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92"/>
          <a:stretch/>
        </p:blipFill>
        <p:spPr>
          <a:xfrm rot="20851398">
            <a:off x="320883" y="-338876"/>
            <a:ext cx="2448479" cy="22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0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2">
            <a:hlinkClick r:id="" action="ppaction://media"/>
            <a:extLst>
              <a:ext uri="{FF2B5EF4-FFF2-40B4-BE49-F238E27FC236}">
                <a16:creationId xmlns:a16="http://schemas.microsoft.com/office/drawing/2014/main" id="{EB48FA82-A7C3-A20B-A388-385E275C07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42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132080" y="0"/>
            <a:ext cx="12446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4B455F-4E38-463E-BEE2-6D0DDAE12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875" y="4164396"/>
            <a:ext cx="5406403" cy="27298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100D923-A600-4979-9EA3-3865CDD09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813048" y="256013"/>
            <a:ext cx="4882562" cy="628638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805EB47-31E4-4B5A-A867-91B17EF81D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851298" y="459582"/>
            <a:ext cx="4418318" cy="5879251"/>
          </a:xfrm>
          <a:prstGeom prst="rect">
            <a:avLst/>
          </a:prstGeom>
        </p:spPr>
      </p:pic>
      <p:sp>
        <p:nvSpPr>
          <p:cNvPr id="3" name="Double Wave 2">
            <a:extLst>
              <a:ext uri="{FF2B5EF4-FFF2-40B4-BE49-F238E27FC236}">
                <a16:creationId xmlns:a16="http://schemas.microsoft.com/office/drawing/2014/main" id="{777B83FE-F61F-4C2D-A4D3-9B4B2B3C55E8}"/>
              </a:ext>
            </a:extLst>
          </p:cNvPr>
          <p:cNvSpPr/>
          <p:nvPr/>
        </p:nvSpPr>
        <p:spPr>
          <a:xfrm>
            <a:off x="1823616" y="412024"/>
            <a:ext cx="9088627" cy="3190753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782294884">
                  <a:custGeom>
                    <a:avLst/>
                    <a:gdLst>
                      <a:gd name="connsiteX0" fmla="*/ 0 w 6717792"/>
                      <a:gd name="connsiteY0" fmla="*/ 128248 h 2051969"/>
                      <a:gd name="connsiteX1" fmla="*/ 3358896 w 6717792"/>
                      <a:gd name="connsiteY1" fmla="*/ 128248 h 2051969"/>
                      <a:gd name="connsiteX2" fmla="*/ 6717792 w 6717792"/>
                      <a:gd name="connsiteY2" fmla="*/ 128248 h 2051969"/>
                      <a:gd name="connsiteX3" fmla="*/ 6717792 w 6717792"/>
                      <a:gd name="connsiteY3" fmla="*/ 762648 h 2051969"/>
                      <a:gd name="connsiteX4" fmla="*/ 6717792 w 6717792"/>
                      <a:gd name="connsiteY4" fmla="*/ 1325230 h 2051969"/>
                      <a:gd name="connsiteX5" fmla="*/ 6717792 w 6717792"/>
                      <a:gd name="connsiteY5" fmla="*/ 1923721 h 2051969"/>
                      <a:gd name="connsiteX6" fmla="*/ 3358896 w 6717792"/>
                      <a:gd name="connsiteY6" fmla="*/ 1923721 h 2051969"/>
                      <a:gd name="connsiteX7" fmla="*/ 0 w 6717792"/>
                      <a:gd name="connsiteY7" fmla="*/ 1923721 h 2051969"/>
                      <a:gd name="connsiteX8" fmla="*/ 0 w 6717792"/>
                      <a:gd name="connsiteY8" fmla="*/ 1325230 h 2051969"/>
                      <a:gd name="connsiteX9" fmla="*/ 0 w 6717792"/>
                      <a:gd name="connsiteY9" fmla="*/ 744694 h 2051969"/>
                      <a:gd name="connsiteX10" fmla="*/ 0 w 6717792"/>
                      <a:gd name="connsiteY10" fmla="*/ 128248 h 20519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17792" h="2051969" fill="none" extrusionOk="0">
                        <a:moveTo>
                          <a:pt x="0" y="128248"/>
                        </a:moveTo>
                        <a:cubicBezTo>
                          <a:pt x="1076080" y="-63420"/>
                          <a:pt x="2281787" y="792769"/>
                          <a:pt x="3358896" y="128248"/>
                        </a:cubicBezTo>
                        <a:cubicBezTo>
                          <a:pt x="4407401" y="39769"/>
                          <a:pt x="5767159" y="723649"/>
                          <a:pt x="6717792" y="128248"/>
                        </a:cubicBezTo>
                        <a:cubicBezTo>
                          <a:pt x="6772934" y="362523"/>
                          <a:pt x="6692481" y="567023"/>
                          <a:pt x="6717792" y="762648"/>
                        </a:cubicBezTo>
                        <a:cubicBezTo>
                          <a:pt x="6743103" y="958273"/>
                          <a:pt x="6713148" y="1201397"/>
                          <a:pt x="6717792" y="1325230"/>
                        </a:cubicBezTo>
                        <a:cubicBezTo>
                          <a:pt x="6722436" y="1449063"/>
                          <a:pt x="6707397" y="1793417"/>
                          <a:pt x="6717792" y="1923721"/>
                        </a:cubicBezTo>
                        <a:cubicBezTo>
                          <a:pt x="5894926" y="2423315"/>
                          <a:pt x="4609280" y="1328844"/>
                          <a:pt x="3358896" y="1923721"/>
                        </a:cubicBezTo>
                        <a:cubicBezTo>
                          <a:pt x="2276222" y="2580965"/>
                          <a:pt x="1149765" y="1499595"/>
                          <a:pt x="0" y="1923721"/>
                        </a:cubicBezTo>
                        <a:cubicBezTo>
                          <a:pt x="-59794" y="1628346"/>
                          <a:pt x="66459" y="1558274"/>
                          <a:pt x="0" y="1325230"/>
                        </a:cubicBezTo>
                        <a:cubicBezTo>
                          <a:pt x="-66459" y="1092186"/>
                          <a:pt x="54431" y="866560"/>
                          <a:pt x="0" y="744694"/>
                        </a:cubicBezTo>
                        <a:cubicBezTo>
                          <a:pt x="-54431" y="622828"/>
                          <a:pt x="14946" y="403471"/>
                          <a:pt x="0" y="128248"/>
                        </a:cubicBezTo>
                        <a:close/>
                      </a:path>
                      <a:path w="6717792" h="2051969" stroke="0" extrusionOk="0">
                        <a:moveTo>
                          <a:pt x="0" y="128248"/>
                        </a:moveTo>
                        <a:cubicBezTo>
                          <a:pt x="888020" y="-432380"/>
                          <a:pt x="2245696" y="358929"/>
                          <a:pt x="3358896" y="128248"/>
                        </a:cubicBezTo>
                        <a:cubicBezTo>
                          <a:pt x="4370857" y="-442651"/>
                          <a:pt x="5573230" y="576984"/>
                          <a:pt x="6717792" y="128248"/>
                        </a:cubicBezTo>
                        <a:cubicBezTo>
                          <a:pt x="6726605" y="320636"/>
                          <a:pt x="6694247" y="557272"/>
                          <a:pt x="6717792" y="672875"/>
                        </a:cubicBezTo>
                        <a:cubicBezTo>
                          <a:pt x="6741337" y="788478"/>
                          <a:pt x="6665894" y="967072"/>
                          <a:pt x="6717792" y="1235456"/>
                        </a:cubicBezTo>
                        <a:cubicBezTo>
                          <a:pt x="6769690" y="1503840"/>
                          <a:pt x="6687475" y="1729267"/>
                          <a:pt x="6717792" y="1923721"/>
                        </a:cubicBezTo>
                        <a:cubicBezTo>
                          <a:pt x="5642185" y="2160947"/>
                          <a:pt x="4394465" y="1546309"/>
                          <a:pt x="3358896" y="1923721"/>
                        </a:cubicBezTo>
                        <a:cubicBezTo>
                          <a:pt x="1969008" y="2454810"/>
                          <a:pt x="1440986" y="1587002"/>
                          <a:pt x="0" y="1923721"/>
                        </a:cubicBezTo>
                        <a:cubicBezTo>
                          <a:pt x="-30222" y="1762565"/>
                          <a:pt x="5273" y="1467195"/>
                          <a:pt x="0" y="1343185"/>
                        </a:cubicBezTo>
                        <a:cubicBezTo>
                          <a:pt x="-5273" y="1219175"/>
                          <a:pt x="1461" y="990628"/>
                          <a:pt x="0" y="780603"/>
                        </a:cubicBezTo>
                        <a:cubicBezTo>
                          <a:pt x="-1461" y="570578"/>
                          <a:pt x="57753" y="282174"/>
                          <a:pt x="0" y="1282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vi-VN" sz="3200" b="1" dirty="0">
                <a:solidFill>
                  <a:prstClr val="black"/>
                </a:solidFill>
                <a:ea typeface="Arial-Rounded" pitchFamily="34" charset="0"/>
                <a:cs typeface="Arial" panose="020B0604020202020204" pitchFamily="34" charset="0"/>
              </a:rPr>
              <a:t>Hoạt động nối tiếp:</a:t>
            </a:r>
            <a:endParaRPr lang="en-US" sz="3200" b="1" dirty="0">
              <a:solidFill>
                <a:prstClr val="black"/>
              </a:solidFill>
              <a:latin typeface="Arial" panose="020B0604020202020204" pitchFamily="34" charset="0"/>
              <a:ea typeface="Arial-Rounded" pitchFamily="34" charset="0"/>
              <a:cs typeface="Arial" panose="020B0604020202020204" pitchFamily="34" charset="0"/>
            </a:endParaRPr>
          </a:p>
          <a:p>
            <a:pPr algn="just"/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HS về nhà: chuẩn bị chậu, cây giống, vật liệu dụng cụ theo gợi ý của S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GK </a:t>
            </a:r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để chuẩn bị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cho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vi-VN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tiết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2.</a:t>
            </a:r>
            <a:r>
              <a:rPr lang="en-US" dirty="0"/>
              <a:t>H</a:t>
            </a:r>
            <a:r>
              <a:rPr lang="vi-VN" dirty="0"/>
              <a:t>c</a:t>
            </a:r>
          </a:p>
          <a:p>
            <a:r>
              <a:rPr lang="vi-VN" sz="2500" b="1" dirty="0">
                <a:solidFill>
                  <a:schemeClr val="accent1">
                    <a:lumMod val="75000"/>
                  </a:schemeClr>
                </a:solidFill>
              </a:rPr>
              <a:t>	</a:t>
            </a:r>
          </a:p>
          <a:p>
            <a:r>
              <a:rPr lang="vi-VN" sz="2500" b="1" dirty="0">
                <a:solidFill>
                  <a:schemeClr val="accent1">
                    <a:lumMod val="75000"/>
                  </a:schemeClr>
                </a:solidFill>
              </a:rPr>
              <a:t>	TRỒNG CÂY HOA MƯỜI GIỜ TRONG </a:t>
            </a:r>
            <a:r>
              <a:rPr lang="vi-VN" sz="2500" b="1" dirty="0" err="1">
                <a:solidFill>
                  <a:schemeClr val="accent1">
                    <a:lumMod val="75000"/>
                  </a:schemeClr>
                </a:solidFill>
              </a:rPr>
              <a:t>CHẬU</a:t>
            </a:r>
            <a:r>
              <a:rPr lang="vi-VN" dirty="0" err="1"/>
              <a:t>ng</a:t>
            </a:r>
            <a:r>
              <a:rPr lang="vi-VN" dirty="0"/>
              <a:t>, vật liệu dụng cụ theo gợi ý SGK để chuẩn bị cho tiết 2.</a:t>
            </a:r>
            <a:r>
              <a:rPr lang="en-US" dirty="0"/>
              <a:t>S</a:t>
            </a:r>
            <a:endParaRPr lang="en-US" sz="3200" dirty="0">
              <a:solidFill>
                <a:srgbClr val="00B0F0"/>
              </a:solidFill>
              <a:latin typeface="#9Slide02 Tieu de dai" panose="02000000000000000000" pitchFamily="2" charset="0"/>
              <a:ea typeface="#9Slide02 Tieu de da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69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6B20B3-4C07-4935-8D84-679D377CF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12B1782-225B-458B-98A4-75C0AA7F22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7254" y="114555"/>
            <a:ext cx="11417490" cy="662888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4BADC13-C27F-4D3E-9908-F66FB2CCE906}"/>
              </a:ext>
            </a:extLst>
          </p:cNvPr>
          <p:cNvSpPr txBox="1"/>
          <p:nvPr/>
        </p:nvSpPr>
        <p:spPr>
          <a:xfrm>
            <a:off x="1659529" y="1621535"/>
            <a:ext cx="88729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Tạm</a:t>
            </a:r>
            <a:r>
              <a:rPr lang="en-US" sz="960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 </a:t>
            </a:r>
            <a:r>
              <a:rPr lang="en-US" sz="9600" dirty="0" err="1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biệt</a:t>
            </a:r>
            <a:r>
              <a:rPr lang="en-US" sz="960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 </a:t>
            </a:r>
            <a:r>
              <a:rPr lang="en-US" sz="9600" dirty="0" err="1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và</a:t>
            </a:r>
            <a:r>
              <a:rPr lang="en-US" sz="960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 </a:t>
            </a:r>
            <a:r>
              <a:rPr lang="en-US" sz="9600" dirty="0" err="1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hẹn</a:t>
            </a:r>
            <a:r>
              <a:rPr lang="en-US" sz="960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 </a:t>
            </a:r>
            <a:r>
              <a:rPr lang="en-US" sz="9600" dirty="0" err="1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gặp</a:t>
            </a:r>
            <a:r>
              <a:rPr lang="en-US" sz="960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 </a:t>
            </a:r>
            <a:r>
              <a:rPr lang="en-US" sz="9600" dirty="0" err="1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Edwardian" panose="02040603050506020204" pitchFamily="18" charset="0"/>
              </a:rPr>
              <a:t>lại</a:t>
            </a:r>
            <a:endParaRPr lang="vi-VN" sz="960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AutoShape 3">
            <a:extLst>
              <a:ext uri="{FF2B5EF4-FFF2-40B4-BE49-F238E27FC236}">
                <a16:creationId xmlns:a16="http://schemas.microsoft.com/office/drawing/2014/main" id="{99CAABE2-3DBF-4BE0-8522-24B8E17872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5F0D0C6-F5A9-4E53-8FC7-457135C084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92"/>
          <a:stretch/>
        </p:blipFill>
        <p:spPr>
          <a:xfrm rot="20851398">
            <a:off x="320883" y="-338876"/>
            <a:ext cx="2448479" cy="22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4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6B20B3-4C07-4935-8D84-679D377CF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12B1782-225B-458B-98A4-75C0AA7F22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586693" y="-311848"/>
            <a:ext cx="12685840" cy="736527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25FA412-72C3-46E4-BE16-87757182B6D1}"/>
              </a:ext>
            </a:extLst>
          </p:cNvPr>
          <p:cNvSpPr txBox="1"/>
          <p:nvPr/>
        </p:nvSpPr>
        <p:spPr>
          <a:xfrm>
            <a:off x="4457710" y="980418"/>
            <a:ext cx="3581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UTM Duepuntozero" panose="02040603050506020204" pitchFamily="18" charset="0"/>
              </a:rPr>
              <a:t>CÔNG NGHỆ</a:t>
            </a:r>
            <a:endParaRPr lang="vi-VN" sz="4400" dirty="0">
              <a:ln w="0"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F6FB5A-BDC5-46F1-B184-387AEFA68477}"/>
              </a:ext>
            </a:extLst>
          </p:cNvPr>
          <p:cNvSpPr txBox="1"/>
          <p:nvPr/>
        </p:nvSpPr>
        <p:spPr>
          <a:xfrm>
            <a:off x="1038892" y="2111122"/>
            <a:ext cx="943467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err="1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Gieo</a:t>
            </a:r>
            <a:r>
              <a:rPr lang="en-US" sz="50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 </a:t>
            </a:r>
            <a:r>
              <a:rPr lang="en-US" sz="5000" b="1" dirty="0" err="1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hạt</a:t>
            </a:r>
            <a:r>
              <a:rPr lang="en-US" sz="50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 </a:t>
            </a:r>
            <a:r>
              <a:rPr lang="en-US" sz="5000" b="1" dirty="0" err="1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và</a:t>
            </a:r>
            <a:r>
              <a:rPr lang="en-US" sz="50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 </a:t>
            </a:r>
            <a:r>
              <a:rPr lang="en-US" sz="5000" b="1" dirty="0" err="1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trồng</a:t>
            </a:r>
            <a:r>
              <a:rPr lang="en-US" sz="50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 </a:t>
            </a:r>
            <a:r>
              <a:rPr lang="en-US" sz="5000" b="1" dirty="0" err="1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hoa</a:t>
            </a:r>
            <a:r>
              <a:rPr lang="en-US" sz="50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 </a:t>
            </a:r>
            <a:r>
              <a:rPr lang="en-US" sz="5000" b="1" dirty="0" err="1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trong</a:t>
            </a:r>
            <a:r>
              <a:rPr lang="en-US" sz="5000" b="1" dirty="0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 </a:t>
            </a:r>
            <a:r>
              <a:rPr lang="en-US" sz="5000" b="1" dirty="0" err="1">
                <a:ln w="22225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FF33"/>
                </a:solidFill>
                <a:latin typeface="LNTH-Hoa Nho LNTH" pitchFamily="2" charset="0"/>
              </a:rPr>
              <a:t>chậu</a:t>
            </a:r>
            <a:endParaRPr lang="en-US" sz="5000" b="1" dirty="0">
              <a:ln w="22225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99FF33"/>
              </a:solidFill>
              <a:latin typeface="LNTH-Hoa Nho LNTH" pitchFamily="2" charset="0"/>
            </a:endParaRPr>
          </a:p>
          <a:p>
            <a:pPr algn="ctr"/>
            <a:r>
              <a:rPr lang="en-US" sz="4400" b="1" dirty="0">
                <a:solidFill>
                  <a:srgbClr val="F87410"/>
                </a:solidFill>
                <a:latin typeface="UVN Da Lat" panose="03060902030302020204" pitchFamily="66" charset="0"/>
                <a:ea typeface="LNTH-LuoLuoNotangYuanTi 1" panose="020B0604020202020204" charset="-128"/>
                <a:cs typeface="LNTH-LuoLuoNotangYuanTi 1" panose="020B0604020202020204" charset="-128"/>
              </a:rPr>
              <a:t>(</a:t>
            </a:r>
            <a:r>
              <a:rPr lang="en-US" sz="4400" b="1" dirty="0" err="1">
                <a:solidFill>
                  <a:srgbClr val="F87410"/>
                </a:solidFill>
                <a:latin typeface="UVN Da Lat" panose="03060902030302020204" pitchFamily="66" charset="0"/>
                <a:ea typeface="LNTH-LuoLuoNotangYuanTi 1" panose="020B0604020202020204" charset="-128"/>
                <a:cs typeface="LNTH-LuoLuoNotangYuanTi 1" panose="020B0604020202020204" charset="-128"/>
              </a:rPr>
              <a:t>Tiết</a:t>
            </a:r>
            <a:r>
              <a:rPr lang="en-US" sz="4400" b="1" dirty="0">
                <a:solidFill>
                  <a:srgbClr val="F87410"/>
                </a:solidFill>
                <a:latin typeface="UVN Da Lat" panose="03060902030302020204" pitchFamily="66" charset="0"/>
                <a:ea typeface="LNTH-LuoLuoNotangYuanTi 1" panose="020B0604020202020204" charset="-128"/>
                <a:cs typeface="LNTH-LuoLuoNotangYuanTi 1" panose="020B0604020202020204" charset="-128"/>
              </a:rPr>
              <a:t> 1)</a:t>
            </a:r>
          </a:p>
          <a:p>
            <a:pPr algn="ctr"/>
            <a:endParaRPr lang="en-US" sz="5000" b="1" dirty="0">
              <a:ln w="22225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99FF33"/>
              </a:solidFill>
              <a:latin typeface="LNTH-Hoa Nho LNTH" pitchFamily="2" charset="0"/>
            </a:endParaRPr>
          </a:p>
          <a:p>
            <a:pPr algn="ctr"/>
            <a:endParaRPr lang="vi-VN" sz="5000" b="1" dirty="0">
              <a:ln w="22225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99FF33"/>
              </a:solidFill>
            </a:endParaRPr>
          </a:p>
        </p:txBody>
      </p:sp>
      <p:sp>
        <p:nvSpPr>
          <p:cNvPr id="39" name="AutoShape 3">
            <a:extLst>
              <a:ext uri="{FF2B5EF4-FFF2-40B4-BE49-F238E27FC236}">
                <a16:creationId xmlns:a16="http://schemas.microsoft.com/office/drawing/2014/main" id="{99CAABE2-3DBF-4BE0-8522-24B8E17872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5F0D0C6-F5A9-4E53-8FC7-457135C0840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92"/>
          <a:stretch/>
        </p:blipFill>
        <p:spPr>
          <a:xfrm rot="20851398">
            <a:off x="-266182" y="-420709"/>
            <a:ext cx="3047954" cy="280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7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650623" y="292902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310209" y="-326188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1F493F0-9472-40B1-8DF1-DFE20D6ABC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872" y="1312483"/>
            <a:ext cx="5285176" cy="50539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14C379-C002-411F-8E53-A4E63DA8B9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616" y="1831562"/>
            <a:ext cx="2524935" cy="12624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131BDC-4535-41E2-8D9E-8962508496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949" y="1504117"/>
            <a:ext cx="2524935" cy="6548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D95D5D-13AC-429C-90E4-D9A4451F92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250" b="97833" l="10000" r="90000">
                        <a14:foregroundMark x1="53583" y1="9000" x2="47833" y2="10083"/>
                        <a14:foregroundMark x1="51833" y1="4333" x2="46667" y2="4333"/>
                        <a14:foregroundMark x1="48917" y1="35667" x2="51667" y2="47250"/>
                        <a14:foregroundMark x1="47333" y1="37583" x2="48000" y2="49333"/>
                        <a14:foregroundMark x1="44917" y1="36167" x2="57250" y2="36500"/>
                        <a14:foregroundMark x1="52917" y1="36750" x2="55667" y2="49333"/>
                        <a14:foregroundMark x1="48000" y1="45000" x2="52167" y2="48167"/>
                        <a14:foregroundMark x1="47500" y1="89500" x2="46833" y2="96250"/>
                        <a14:foregroundMark x1="54250" y1="91917" x2="56333" y2="97833"/>
                        <a14:foregroundMark x1="52500" y1="7083" x2="59083" y2="10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07697" y="1186958"/>
            <a:ext cx="5213695" cy="5213695"/>
          </a:xfrm>
          <a:prstGeom prst="rect">
            <a:avLst/>
          </a:prstGeom>
        </p:spPr>
      </p:pic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63A71D1D-F2FC-4BF8-AC8F-4859EBB99618}"/>
              </a:ext>
            </a:extLst>
          </p:cNvPr>
          <p:cNvSpPr/>
          <p:nvPr/>
        </p:nvSpPr>
        <p:spPr>
          <a:xfrm>
            <a:off x="2310967" y="388722"/>
            <a:ext cx="3077905" cy="1941095"/>
          </a:xfrm>
          <a:prstGeom prst="cloudCallout">
            <a:avLst>
              <a:gd name="adj1" fmla="val -56673"/>
              <a:gd name="adj2" fmla="val 48140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6C9FA2-3DB1-4E00-8F25-A0D3C6289027}"/>
              </a:ext>
            </a:extLst>
          </p:cNvPr>
          <p:cNvSpPr txBox="1"/>
          <p:nvPr/>
        </p:nvSpPr>
        <p:spPr>
          <a:xfrm>
            <a:off x="2604262" y="699800"/>
            <a:ext cx="25587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Em </a:t>
            </a:r>
            <a:r>
              <a:rPr lang="en-US" sz="2400" dirty="0" err="1">
                <a:solidFill>
                  <a:srgbClr val="FF0000"/>
                </a:solidFill>
              </a:rPr>
              <a:t>hãy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quan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sát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và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mô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tả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lại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nội</a:t>
            </a:r>
            <a:r>
              <a:rPr lang="en-US" sz="2400" dirty="0">
                <a:solidFill>
                  <a:srgbClr val="FF0000"/>
                </a:solidFill>
              </a:rPr>
              <a:t> dung </a:t>
            </a:r>
            <a:r>
              <a:rPr lang="en-US" sz="2400" dirty="0" err="1">
                <a:solidFill>
                  <a:srgbClr val="FF0000"/>
                </a:solidFill>
              </a:rPr>
              <a:t>của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bức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tranh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bên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4500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132080" y="0"/>
            <a:ext cx="1242568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3D9102-BD35-4338-9FAE-5DC7DCDF60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958" y="3040354"/>
            <a:ext cx="11485859" cy="31458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CEF437-1D1D-46FD-B3CD-AEB471CAF4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9271" y="6193057"/>
            <a:ext cx="6220968" cy="6580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07A097F-0421-44C9-A8D0-E43C0356E7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697" y="6203087"/>
            <a:ext cx="6220968" cy="658049"/>
          </a:xfrm>
          <a:prstGeom prst="rect">
            <a:avLst/>
          </a:prstGeom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C6717A8B-D5B5-40A2-AA44-276BDCC1D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9858">
            <a:off x="10898940" y="773845"/>
            <a:ext cx="1109709" cy="110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id="{9520B1EA-F94A-43C3-93A9-0F4609107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" y="320514"/>
            <a:ext cx="929640" cy="92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10C9FE-6264-4DD6-AEC6-2E39CF2AE913}"/>
              </a:ext>
            </a:extLst>
          </p:cNvPr>
          <p:cNvSpPr txBox="1"/>
          <p:nvPr/>
        </p:nvSpPr>
        <p:spPr>
          <a:xfrm>
            <a:off x="1495623" y="977886"/>
            <a:ext cx="93185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 w="38100">
                  <a:solidFill>
                    <a:srgbClr val="FFFCED"/>
                  </a:solidFill>
                  <a:prstDash val="solid"/>
                </a:ln>
                <a:solidFill>
                  <a:srgbClr val="FD646F"/>
                </a:solidFill>
                <a:effectLst/>
                <a:uLnTx/>
                <a:uFillTx/>
                <a:latin typeface="UTM Cookies" panose="02040603050506020204" pitchFamily="18" charset="0"/>
                <a:ea typeface="+mn-ea"/>
                <a:cs typeface="+mn-cs"/>
              </a:rPr>
              <a:t>Hình</a:t>
            </a:r>
            <a:r>
              <a:rPr kumimoji="0" lang="en-US" sz="6600" b="1" i="0" u="none" strike="noStrike" kern="1200" cap="none" spc="0" normalizeH="0" noProof="0">
                <a:ln w="38100">
                  <a:solidFill>
                    <a:srgbClr val="FFFCED"/>
                  </a:solidFill>
                  <a:prstDash val="solid"/>
                </a:ln>
                <a:solidFill>
                  <a:srgbClr val="FD646F"/>
                </a:solidFill>
                <a:effectLst/>
                <a:uLnTx/>
                <a:uFillTx/>
                <a:latin typeface="UTM Cookies" panose="02040603050506020204" pitchFamily="18" charset="0"/>
                <a:ea typeface="+mn-ea"/>
                <a:cs typeface="+mn-cs"/>
              </a:rPr>
              <a:t> Thành Kiến Thức, Kĩ Năng Mới</a:t>
            </a:r>
            <a:endParaRPr kumimoji="0" lang="vi-VN" sz="6600" b="1" i="0" u="none" strike="noStrike" kern="1200" cap="none" spc="0" normalizeH="0" baseline="0" noProof="0" dirty="0">
              <a:ln w="38100">
                <a:solidFill>
                  <a:srgbClr val="FFFCED"/>
                </a:solidFill>
                <a:prstDash val="solid"/>
              </a:ln>
              <a:solidFill>
                <a:srgbClr val="FD646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17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DD5CB7-3DDB-4AFF-8098-5C100E19C6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453557" y="4392042"/>
            <a:ext cx="1488908" cy="23020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D935BB23-AB1F-4D19-8033-A6F8F664A5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068303" y="194090"/>
            <a:ext cx="6304929" cy="64999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2B3510B-354A-491D-BCFD-0B0CA7273B4E}"/>
              </a:ext>
            </a:extLst>
          </p:cNvPr>
          <p:cNvSpPr txBox="1"/>
          <p:nvPr/>
        </p:nvSpPr>
        <p:spPr>
          <a:xfrm>
            <a:off x="249535" y="1904491"/>
            <a:ext cx="116929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Tóm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tắt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nội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dung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các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bước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gieo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hạt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trong</a:t>
            </a:r>
            <a:r>
              <a:rPr lang="en-US" sz="6600" b="1" dirty="0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 </a:t>
            </a:r>
            <a:r>
              <a:rPr lang="en-US" sz="6600" b="1" dirty="0" err="1">
                <a:ln w="22225">
                  <a:solidFill>
                    <a:schemeClr val="accent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SVN-Kitten" pitchFamily="50" charset="-93"/>
              </a:rPr>
              <a:t>chậu</a:t>
            </a:r>
            <a:endParaRPr lang="vi-VN" sz="6600" b="1" dirty="0">
              <a:ln w="22225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0000"/>
              </a:solidFill>
              <a:latin typeface="SVN-Kitten" pitchFamily="50" charset="-93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E06445-C084-4990-8417-AC388D69F28B}"/>
              </a:ext>
            </a:extLst>
          </p:cNvPr>
          <p:cNvSpPr txBox="1"/>
          <p:nvPr/>
        </p:nvSpPr>
        <p:spPr>
          <a:xfrm>
            <a:off x="4082097" y="587626"/>
            <a:ext cx="4814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Hoạt</a:t>
            </a:r>
            <a:r>
              <a:rPr lang="en-US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 </a:t>
            </a:r>
            <a:r>
              <a:rPr lang="en-US" sz="5400" b="1" dirty="0" err="1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động</a:t>
            </a:r>
            <a:r>
              <a:rPr lang="en-US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LNTH-LuoLuoNotangYuanTi 1" pitchFamily="2" charset="-128"/>
                <a:ea typeface="LNTH-LuoLuoNotangYuanTi 1" pitchFamily="2" charset="-128"/>
                <a:cs typeface="LNTH-LuoLuoNotangYuanTi 1" pitchFamily="2" charset="-128"/>
              </a:rPr>
              <a:t> 1:</a:t>
            </a:r>
            <a:endParaRPr lang="vi-VN" sz="5400" b="1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latin typeface="LNTH-LuoLuoNotangYuanTi 1" pitchFamily="2" charset="-128"/>
              <a:ea typeface="LNTH-LuoLuoNotangYuanTi 1" pitchFamily="2" charset="-128"/>
              <a:cs typeface="LNTH-LuoLuoNotangYuanTi 1" pitchFamily="2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4931F8-9C6C-48B2-8ADD-5C7C67BAC6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46674" y="4234677"/>
            <a:ext cx="1632395" cy="218061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2693FCE-3460-47E0-9851-ADFBB9BD5240}"/>
              </a:ext>
            </a:extLst>
          </p:cNvPr>
          <p:cNvGrpSpPr/>
          <p:nvPr/>
        </p:nvGrpSpPr>
        <p:grpSpPr>
          <a:xfrm>
            <a:off x="-132080" y="-226674"/>
            <a:ext cx="2786156" cy="1860460"/>
            <a:chOff x="-213452" y="-612324"/>
            <a:chExt cx="3561591" cy="235990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D30FDE8-540D-49A6-B783-F64E445CF3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2A1F414-1E3C-4C9B-9741-095A01DCC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B74558A9-E51A-4585-BAE5-1E913F234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9858">
            <a:off x="10764474" y="328882"/>
            <a:ext cx="1109709" cy="110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539354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6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6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0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2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6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6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600" fill="hold">
                                              <p:stCondLst>
                                                <p:cond delay="1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600" fill="hold">
                                              <p:stCondLst>
                                                <p:cond delay="2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9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132080" y="0"/>
            <a:ext cx="12446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4B455F-4E38-463E-BEE2-6D0DDAE12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9145" y="3709749"/>
            <a:ext cx="6009576" cy="30344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100D923-A600-4979-9EA3-3865CDD09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799936" y="459583"/>
            <a:ext cx="5048730" cy="650033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805EB47-31E4-4B5A-A867-91B17EF81D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0207917" y="633309"/>
            <a:ext cx="4851925" cy="5879251"/>
          </a:xfrm>
          <a:prstGeom prst="rect">
            <a:avLst/>
          </a:prstGeom>
        </p:spPr>
      </p:pic>
      <p:sp>
        <p:nvSpPr>
          <p:cNvPr id="3" name="Double Wave 2">
            <a:extLst>
              <a:ext uri="{FF2B5EF4-FFF2-40B4-BE49-F238E27FC236}">
                <a16:creationId xmlns:a16="http://schemas.microsoft.com/office/drawing/2014/main" id="{777B83FE-F61F-4C2D-A4D3-9B4B2B3C55E8}"/>
              </a:ext>
            </a:extLst>
          </p:cNvPr>
          <p:cNvSpPr/>
          <p:nvPr/>
        </p:nvSpPr>
        <p:spPr>
          <a:xfrm>
            <a:off x="1816688" y="85343"/>
            <a:ext cx="8671661" cy="3278965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782294884">
                  <a:custGeom>
                    <a:avLst/>
                    <a:gdLst>
                      <a:gd name="connsiteX0" fmla="*/ 0 w 6717792"/>
                      <a:gd name="connsiteY0" fmla="*/ 128248 h 2051969"/>
                      <a:gd name="connsiteX1" fmla="*/ 3358896 w 6717792"/>
                      <a:gd name="connsiteY1" fmla="*/ 128248 h 2051969"/>
                      <a:gd name="connsiteX2" fmla="*/ 6717792 w 6717792"/>
                      <a:gd name="connsiteY2" fmla="*/ 128248 h 2051969"/>
                      <a:gd name="connsiteX3" fmla="*/ 6717792 w 6717792"/>
                      <a:gd name="connsiteY3" fmla="*/ 762648 h 2051969"/>
                      <a:gd name="connsiteX4" fmla="*/ 6717792 w 6717792"/>
                      <a:gd name="connsiteY4" fmla="*/ 1325230 h 2051969"/>
                      <a:gd name="connsiteX5" fmla="*/ 6717792 w 6717792"/>
                      <a:gd name="connsiteY5" fmla="*/ 1923721 h 2051969"/>
                      <a:gd name="connsiteX6" fmla="*/ 3358896 w 6717792"/>
                      <a:gd name="connsiteY6" fmla="*/ 1923721 h 2051969"/>
                      <a:gd name="connsiteX7" fmla="*/ 0 w 6717792"/>
                      <a:gd name="connsiteY7" fmla="*/ 1923721 h 2051969"/>
                      <a:gd name="connsiteX8" fmla="*/ 0 w 6717792"/>
                      <a:gd name="connsiteY8" fmla="*/ 1325230 h 2051969"/>
                      <a:gd name="connsiteX9" fmla="*/ 0 w 6717792"/>
                      <a:gd name="connsiteY9" fmla="*/ 744694 h 2051969"/>
                      <a:gd name="connsiteX10" fmla="*/ 0 w 6717792"/>
                      <a:gd name="connsiteY10" fmla="*/ 128248 h 20519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717792" h="2051969" fill="none" extrusionOk="0">
                        <a:moveTo>
                          <a:pt x="0" y="128248"/>
                        </a:moveTo>
                        <a:cubicBezTo>
                          <a:pt x="1076080" y="-63420"/>
                          <a:pt x="2281787" y="792769"/>
                          <a:pt x="3358896" y="128248"/>
                        </a:cubicBezTo>
                        <a:cubicBezTo>
                          <a:pt x="4407401" y="39769"/>
                          <a:pt x="5767159" y="723649"/>
                          <a:pt x="6717792" y="128248"/>
                        </a:cubicBezTo>
                        <a:cubicBezTo>
                          <a:pt x="6772934" y="362523"/>
                          <a:pt x="6692481" y="567023"/>
                          <a:pt x="6717792" y="762648"/>
                        </a:cubicBezTo>
                        <a:cubicBezTo>
                          <a:pt x="6743103" y="958273"/>
                          <a:pt x="6713148" y="1201397"/>
                          <a:pt x="6717792" y="1325230"/>
                        </a:cubicBezTo>
                        <a:cubicBezTo>
                          <a:pt x="6722436" y="1449063"/>
                          <a:pt x="6707397" y="1793417"/>
                          <a:pt x="6717792" y="1923721"/>
                        </a:cubicBezTo>
                        <a:cubicBezTo>
                          <a:pt x="5894926" y="2423315"/>
                          <a:pt x="4609280" y="1328844"/>
                          <a:pt x="3358896" y="1923721"/>
                        </a:cubicBezTo>
                        <a:cubicBezTo>
                          <a:pt x="2276222" y="2580965"/>
                          <a:pt x="1149765" y="1499595"/>
                          <a:pt x="0" y="1923721"/>
                        </a:cubicBezTo>
                        <a:cubicBezTo>
                          <a:pt x="-59794" y="1628346"/>
                          <a:pt x="66459" y="1558274"/>
                          <a:pt x="0" y="1325230"/>
                        </a:cubicBezTo>
                        <a:cubicBezTo>
                          <a:pt x="-66459" y="1092186"/>
                          <a:pt x="54431" y="866560"/>
                          <a:pt x="0" y="744694"/>
                        </a:cubicBezTo>
                        <a:cubicBezTo>
                          <a:pt x="-54431" y="622828"/>
                          <a:pt x="14946" y="403471"/>
                          <a:pt x="0" y="128248"/>
                        </a:cubicBezTo>
                        <a:close/>
                      </a:path>
                      <a:path w="6717792" h="2051969" stroke="0" extrusionOk="0">
                        <a:moveTo>
                          <a:pt x="0" y="128248"/>
                        </a:moveTo>
                        <a:cubicBezTo>
                          <a:pt x="888020" y="-432380"/>
                          <a:pt x="2245696" y="358929"/>
                          <a:pt x="3358896" y="128248"/>
                        </a:cubicBezTo>
                        <a:cubicBezTo>
                          <a:pt x="4370857" y="-442651"/>
                          <a:pt x="5573230" y="576984"/>
                          <a:pt x="6717792" y="128248"/>
                        </a:cubicBezTo>
                        <a:cubicBezTo>
                          <a:pt x="6726605" y="320636"/>
                          <a:pt x="6694247" y="557272"/>
                          <a:pt x="6717792" y="672875"/>
                        </a:cubicBezTo>
                        <a:cubicBezTo>
                          <a:pt x="6741337" y="788478"/>
                          <a:pt x="6665894" y="967072"/>
                          <a:pt x="6717792" y="1235456"/>
                        </a:cubicBezTo>
                        <a:cubicBezTo>
                          <a:pt x="6769690" y="1503840"/>
                          <a:pt x="6687475" y="1729267"/>
                          <a:pt x="6717792" y="1923721"/>
                        </a:cubicBezTo>
                        <a:cubicBezTo>
                          <a:pt x="5642185" y="2160947"/>
                          <a:pt x="4394465" y="1546309"/>
                          <a:pt x="3358896" y="1923721"/>
                        </a:cubicBezTo>
                        <a:cubicBezTo>
                          <a:pt x="1969008" y="2454810"/>
                          <a:pt x="1440986" y="1587002"/>
                          <a:pt x="0" y="1923721"/>
                        </a:cubicBezTo>
                        <a:cubicBezTo>
                          <a:pt x="-30222" y="1762565"/>
                          <a:pt x="5273" y="1467195"/>
                          <a:pt x="0" y="1343185"/>
                        </a:cubicBezTo>
                        <a:cubicBezTo>
                          <a:pt x="-5273" y="1219175"/>
                          <a:pt x="1461" y="990628"/>
                          <a:pt x="0" y="780603"/>
                        </a:cubicBezTo>
                        <a:cubicBezTo>
                          <a:pt x="-1461" y="570578"/>
                          <a:pt x="57753" y="282174"/>
                          <a:pt x="0" y="12824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r>
              <a:rPr lang="en-US" sz="3200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		</a:t>
            </a:r>
            <a:r>
              <a:rPr lang="en-US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Thảo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luận</a:t>
            </a:r>
            <a:r>
              <a:rPr lang="en-US" sz="3200" b="1" dirty="0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nhóm</a:t>
            </a:r>
            <a:r>
              <a:rPr lang="en-US" sz="3200" b="1">
                <a:solidFill>
                  <a:srgbClr val="FF000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2 </a:t>
            </a:r>
            <a:endParaRPr lang="en-US" sz="3200" b="1" dirty="0">
              <a:solidFill>
                <a:srgbClr val="FF0000"/>
              </a:solidFill>
              <a:latin typeface="#9Slide02 Tieu de dai" panose="02000000000000000000" pitchFamily="2" charset="0"/>
              <a:ea typeface="#9Slide02 Tieu de dai" panose="02000000000000000000" pitchFamily="2" charset="0"/>
            </a:endParaRPr>
          </a:p>
          <a:p>
            <a:pPr algn="ctr"/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Tìm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hiểu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các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bước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gieo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hạt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trong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sgk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trang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19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và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chọn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hình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minh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hoạ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phù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hợp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với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các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bước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được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mô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tả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trong</a:t>
            </a:r>
            <a:r>
              <a:rPr lang="en-US" sz="3200" dirty="0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#9Slide02 Tieu de dai" panose="02000000000000000000" pitchFamily="2" charset="0"/>
                <a:ea typeface="#9Slide02 Tieu de dai" panose="02000000000000000000" pitchFamily="2" charset="0"/>
              </a:rPr>
              <a:t>bảng</a:t>
            </a:r>
            <a:endParaRPr lang="en-US" sz="3200" dirty="0">
              <a:solidFill>
                <a:srgbClr val="00B0F0"/>
              </a:solidFill>
              <a:latin typeface="#9Slide02 Tieu de dai" panose="02000000000000000000" pitchFamily="2" charset="0"/>
              <a:ea typeface="#9Slide02 Tieu de da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1734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8371" b="4322"/>
          <a:stretch/>
        </p:blipFill>
        <p:spPr>
          <a:xfrm>
            <a:off x="-132080" y="0"/>
            <a:ext cx="12324080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DA4464-4BD3-4B90-8523-801812EF4854}"/>
              </a:ext>
            </a:extLst>
          </p:cNvPr>
          <p:cNvSpPr/>
          <p:nvPr/>
        </p:nvSpPr>
        <p:spPr>
          <a:xfrm>
            <a:off x="721488" y="304778"/>
            <a:ext cx="10890754" cy="62721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57937" y="-415106"/>
            <a:ext cx="2563919" cy="1626153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F4CB40-F068-411C-85CF-71F55BEA69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665" y="598819"/>
            <a:ext cx="7439503" cy="56841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351120-83DE-4D15-9FEC-12F45AE3AE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989" y="792943"/>
            <a:ext cx="2972001" cy="20706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4322D95-A1F0-4A4D-8382-8F098CDB5B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232" y="792944"/>
            <a:ext cx="3011721" cy="20706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9D1091-37F6-47B9-835C-EEF103D3CA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331" y="3537938"/>
            <a:ext cx="2799705" cy="20706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C6075F8-E678-4708-9BAD-44ED6645643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145" y="3537938"/>
            <a:ext cx="2895024" cy="207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869441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4343</TotalTime>
  <Words>414</Words>
  <Application>Microsoft Office PowerPoint</Application>
  <PresentationFormat>Widescreen</PresentationFormat>
  <Paragraphs>64</Paragraphs>
  <Slides>31</Slides>
  <Notes>26</Notes>
  <HiddenSlides>0</HiddenSlides>
  <MMClips>1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6" baseType="lpstr">
      <vt:lpstr>#9Slide02 Tieu de dai</vt:lpstr>
      <vt:lpstr>#9Slide05 SVNClementine</vt:lpstr>
      <vt:lpstr>Arial</vt:lpstr>
      <vt:lpstr>Calibri</vt:lpstr>
      <vt:lpstr>Calibri Light</vt:lpstr>
      <vt:lpstr>iCiel Crocante</vt:lpstr>
      <vt:lpstr>LNTH-Hoa Nho LNTH</vt:lpstr>
      <vt:lpstr>LNTH-LuoLuoNotangYuanTi 1</vt:lpstr>
      <vt:lpstr>SVN-Kitten</vt:lpstr>
      <vt:lpstr>Times New Roman</vt:lpstr>
      <vt:lpstr>UTM Cookies</vt:lpstr>
      <vt:lpstr>UTM Duepuntozero</vt:lpstr>
      <vt:lpstr>UTM Edwardian</vt:lpstr>
      <vt:lpstr>UVN Da Lat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ADMIN</dc:creator>
  <cp:lastModifiedBy>Hương Trịnh</cp:lastModifiedBy>
  <cp:revision>13</cp:revision>
  <dcterms:created xsi:type="dcterms:W3CDTF">2022-06-05T14:44:24Z</dcterms:created>
  <dcterms:modified xsi:type="dcterms:W3CDTF">2024-11-19T11:31:42Z</dcterms:modified>
</cp:coreProperties>
</file>