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3" r:id="rId3"/>
  </p:sldMasterIdLst>
  <p:sldIdLst>
    <p:sldId id="262" r:id="rId4"/>
    <p:sldId id="267" r:id="rId5"/>
    <p:sldId id="310" r:id="rId6"/>
    <p:sldId id="265" r:id="rId7"/>
    <p:sldId id="300" r:id="rId8"/>
    <p:sldId id="268" r:id="rId9"/>
    <p:sldId id="266" r:id="rId10"/>
    <p:sldId id="272" r:id="rId11"/>
    <p:sldId id="280" r:id="rId12"/>
    <p:sldId id="284" r:id="rId13"/>
    <p:sldId id="285" r:id="rId14"/>
    <p:sldId id="286" r:id="rId15"/>
    <p:sldId id="291" r:id="rId16"/>
    <p:sldId id="292" r:id="rId17"/>
    <p:sldId id="293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261" r:id="rId27"/>
    <p:sldId id="298" r:id="rId28"/>
    <p:sldId id="309" r:id="rId29"/>
    <p:sldId id="299" r:id="rId30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KaiTi" panose="02010609060101010101" pitchFamily="49" charset="-122"/>
      <p:regular r:id="rId37"/>
    </p:embeddedFont>
    <p:embeddedFont>
      <p:font typeface="Nunito" panose="00000500000000000000" pitchFamily="2" charset="0"/>
      <p:regular r:id="rId38"/>
      <p:bold r:id="rId39"/>
      <p:italic r:id="rId40"/>
      <p:boldItalic r:id="rId41"/>
    </p:embeddedFont>
    <p:embeddedFont>
      <p:font typeface="Nunito Black" panose="00000A00000000000000" pitchFamily="2" charset="0"/>
      <p:bold r:id="rId42"/>
      <p:boldItalic r:id="rId43"/>
    </p:embeddedFont>
    <p:embeddedFont>
      <p:font typeface="Sigmar One" panose="020B0604020202020204" charset="0"/>
      <p:regular r:id="rId44"/>
    </p:embeddedFont>
  </p:embeddedFontLst>
  <p:defaultTextStyle>
    <a:defPPr>
      <a:defRPr lang="en-US"/>
    </a:defPPr>
    <a:lvl1pPr marL="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pos="1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66FF"/>
    <a:srgbClr val="FF3399"/>
    <a:srgbClr val="00CC00"/>
    <a:srgbClr val="99FF99"/>
    <a:srgbClr val="43B14B"/>
    <a:srgbClr val="FFFFCC"/>
    <a:srgbClr val="66FF66"/>
    <a:srgbClr val="FFFF99"/>
    <a:srgbClr val="FE5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94622" autoAdjust="0"/>
  </p:normalViewPr>
  <p:slideViewPr>
    <p:cSldViewPr>
      <p:cViewPr varScale="1">
        <p:scale>
          <a:sx n="62" d="100"/>
          <a:sy n="62" d="100"/>
        </p:scale>
        <p:origin x="774" y="72"/>
      </p:cViewPr>
      <p:guideLst>
        <p:guide orient="horz" pos="1440"/>
        <p:guide pos="1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7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9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B8E1E159-BAAB-4040-8DE1-ADC9D3B21055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6008EC1-46B4-431B-B1AB-512EA3BF41D7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141495"/>
      </p:ext>
    </p:extLst>
  </p:cSld>
  <p:clrMapOvr>
    <a:masterClrMapping/>
  </p:clrMapOvr>
  <p:transition spd="slow"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9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F3C9A975-F755-4760-AC00-0D1FA614BEB1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6366546-5998-49BF-BAE7-56DF37253D48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77815"/>
      </p:ext>
    </p:extLst>
  </p:cSld>
  <p:clrMapOvr>
    <a:masterClrMapping/>
  </p:clrMapOvr>
  <p:transition spd="slow" advClick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4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DE0656AD-E3BB-4DBB-A6C5-FF38AAA761AF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1367C6D-98C0-4923-83C4-D9F11C089E1C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85970"/>
      </p:ext>
    </p:extLst>
  </p:cSld>
  <p:clrMapOvr>
    <a:masterClrMapping/>
  </p:clrMapOvr>
  <p:transition spd="slow" advClick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90209885-39AC-4F8A-9721-D3A697ADCF0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5AA48A2-A59A-47D8-9A95-1509EDE9389D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65044"/>
      </p:ext>
    </p:extLst>
  </p:cSld>
  <p:clrMapOvr>
    <a:masterClrMapping/>
  </p:clrMapOvr>
  <p:transition spd="slow" advClick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>
            <a:spLocks noChangeArrowheads="1"/>
          </p:cNvSpPr>
          <p:nvPr userDrawn="1"/>
        </p:nvSpPr>
        <p:spPr bwMode="auto">
          <a:xfrm>
            <a:off x="8472488" y="4438650"/>
            <a:ext cx="774700" cy="231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www.1ppt.com/hangye/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素材：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www.1ppt.com/sucai/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图表：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www.1ppt.com/tubiao/  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精美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www.1ppt.com/powerpoint/  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课件：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字体下载：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www.1ppt.com/ziti/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工作总结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工作计划：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www.1ppt.com/xiazai/jihua/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商务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个人简历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www.1ppt.com/xiazai/jianli/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毕业答辩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工作汇报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SimSun" panose="02010600030101010101" pitchFamily="2" charset="-122"/>
              </a:rPr>
              <a:t>：</a:t>
            </a: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www.1ppt.com/xiazai/huibao/  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">
                <a:solidFill>
                  <a:srgbClr val="FFFFFF"/>
                </a:solidFill>
                <a:ea typeface="SimSun" panose="02010600030101010101" pitchFamily="2" charset="-122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4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8" y="1482091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8" y="2368554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BC684C0F-BF22-4875-A6C2-48F16AF0A875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02761EA-8B9D-4B56-B92C-7D5DCC17DBCB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5282"/>
      </p:ext>
    </p:extLst>
  </p:cSld>
  <p:clrMapOvr>
    <a:masterClrMapping/>
  </p:clrMapOvr>
  <p:transition spd="slow" advClick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D74E0BF0-B2F1-4DF9-A1A6-24D3161DFD76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2099972-05AE-48F7-80B1-5A8DB8E7A544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762970"/>
      </p:ext>
    </p:extLst>
  </p:cSld>
  <p:clrMapOvr>
    <a:masterClrMapping/>
  </p:clrMapOvr>
  <p:transition spd="slow" advClick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8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7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2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6F142AFB-3B32-4EB3-9FB9-DFE255268FE6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A59D54A-2CBF-4276-BE2A-673C42F36771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602934"/>
      </p:ext>
    </p:extLst>
  </p:cSld>
  <p:clrMapOvr>
    <a:masterClrMapping/>
  </p:clrMapOvr>
  <p:transition spd="slow" advClick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8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8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659CFCE3-63F5-4BDD-AC37-18CA194052D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D157ACE-91B1-4FC6-8961-0202EFE5E63F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283721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36E0EFD6-6D59-45A3-BA44-6F8F72519C78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4FAE93E-C4CD-4D61-989B-C522B040CC61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973020"/>
      </p:ext>
    </p:extLst>
  </p:cSld>
  <p:clrMapOvr>
    <a:masterClrMapping/>
  </p:clrMapOvr>
  <p:transition spd="slow" advClick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9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994D63A9-1117-49EB-B2BF-ED9601DD6E63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63173D0-C7F0-46FE-87FD-DE4E7DDECC60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70568"/>
      </p:ext>
    </p:extLst>
  </p:cSld>
  <p:clrMapOvr>
    <a:masterClrMapping/>
  </p:clrMapOvr>
  <p:transition spd="slow" advClick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1B456368-801C-4033-84B1-6994F11CB1D2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460C7FE-3574-4572-96E7-39B1A7F0BAD7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885675"/>
      </p:ext>
    </p:extLst>
  </p:cSld>
  <p:clrMapOvr>
    <a:masterClrMapping/>
  </p:clrMapOvr>
  <p:transition spd="slow" advClick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fld id="{AB3430D8-C960-4D75-AFC1-48D4AD56EA9E}" type="datetimeFigureOut">
              <a:rPr lang="zh-CN" altLang="en-US" sz="1800">
                <a:solidFill>
                  <a:prstClr val="black"/>
                </a:solidFill>
              </a:rPr>
              <a:pPr defTabSz="914400">
                <a:defRPr/>
              </a:pPr>
              <a:t>2024/10/8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914400"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anose="020B0604020202020204" pitchFamily="34" charset="0"/>
                <a:cs typeface="汉仪跳跳体简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A5AB85D-F5D9-4F9C-8342-5CB36B056599}" type="slidenum">
              <a:rPr lang="zh-CN" altLang="en-US" sz="18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47470"/>
      </p:ext>
    </p:extLst>
  </p:cSld>
  <p:clrMapOvr>
    <a:masterClrMapping/>
  </p:clrMapOvr>
  <p:transition spd="slow" advClick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3A803B-0A97-F746-A650-63BA122E0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000"/>
          <a:stretch/>
        </p:blipFill>
        <p:spPr>
          <a:xfrm>
            <a:off x="22860" y="4892038"/>
            <a:ext cx="11902401" cy="19659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D3E38C0-FCF9-A140-9396-B81E6B4ECB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08"/>
          <a:stretch/>
        </p:blipFill>
        <p:spPr>
          <a:xfrm>
            <a:off x="3261399" y="0"/>
            <a:ext cx="902204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B92B45-448A-6A46-9BB2-3361D586A0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323"/>
          <a:stretch/>
        </p:blipFill>
        <p:spPr>
          <a:xfrm>
            <a:off x="-205739" y="-182880"/>
            <a:ext cx="3017166" cy="63893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09DF7C2-3152-F84C-AD3B-9F62B9E0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667" r="71323" b="9000"/>
          <a:stretch/>
        </p:blipFill>
        <p:spPr>
          <a:xfrm>
            <a:off x="-205740" y="1897380"/>
            <a:ext cx="3238461" cy="4343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3D9D354-CE28-4E42-AF0E-575F9E306E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2881" y="0"/>
            <a:ext cx="2567901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E970F7-6FCF-1C40-ADF2-D7514CBFC7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39" y="3429000"/>
            <a:ext cx="3238461" cy="3429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2724E58-FF42-9E4E-BF08-46909DA3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539" y="4892040"/>
            <a:ext cx="2141181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679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0BAD1B7-6007-5144-A449-5BFAE4C0B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000"/>
          <a:stretch/>
        </p:blipFill>
        <p:spPr>
          <a:xfrm>
            <a:off x="0" y="4526280"/>
            <a:ext cx="12192000" cy="2331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AFE1EF-5F81-534D-818D-D6AD354A18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5270"/>
            <a:ext cx="2661234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C08072-655D-F44B-A424-E1A7848236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31"/>
          <a:stretch/>
        </p:blipFill>
        <p:spPr>
          <a:xfrm>
            <a:off x="3172553" y="0"/>
            <a:ext cx="9019446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6DB0598-E811-4771-AEFE-93C86E68B47A}"/>
              </a:ext>
            </a:extLst>
          </p:cNvPr>
          <p:cNvSpPr/>
          <p:nvPr userDrawn="1"/>
        </p:nvSpPr>
        <p:spPr>
          <a:xfrm>
            <a:off x="511320" y="540305"/>
            <a:ext cx="11169359" cy="5777390"/>
          </a:xfrm>
          <a:prstGeom prst="rect">
            <a:avLst/>
          </a:prstGeom>
          <a:solidFill>
            <a:schemeClr val="bg1">
              <a:alpha val="92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 sz="1800" dirty="0">
              <a:solidFill>
                <a:prstClr val="black">
                  <a:lumMod val="95000"/>
                  <a:lumOff val="5000"/>
                </a:prstClr>
              </a:solidFill>
              <a:latin typeface="KaiTi" panose="02010609060101010101" pitchFamily="49" charset="-122"/>
              <a:ea typeface="KaiTi" panose="02010609060101010101" pitchFamily="49" charset="-122"/>
              <a:sym typeface="KaiTi" panose="02010609060101010101" pitchFamily="49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58AB104-0F35-A640-A0BC-47E02437E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896" y="5508702"/>
            <a:ext cx="1597738" cy="156662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CCD47F6-A2EC-BA4D-9D34-B8C63F9AF8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4328" y="5508702"/>
            <a:ext cx="1419626" cy="1344028"/>
          </a:xfrm>
          <a:prstGeom prst="rect">
            <a:avLst/>
          </a:prstGeom>
        </p:spPr>
      </p:pic>
      <p:pic>
        <p:nvPicPr>
          <p:cNvPr id="23" name="图形 22" descr="森林场景">
            <a:extLst>
              <a:ext uri="{FF2B5EF4-FFF2-40B4-BE49-F238E27FC236}">
                <a16:creationId xmlns:a16="http://schemas.microsoft.com/office/drawing/2014/main" id="{361C764B-32E9-5A43-AD80-354DCC920F4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1376" y="767575"/>
            <a:ext cx="486936" cy="486936"/>
          </a:xfrm>
          <a:prstGeom prst="rect">
            <a:avLst/>
          </a:prstGeom>
        </p:spPr>
      </p:pic>
      <p:sp>
        <p:nvSpPr>
          <p:cNvPr id="24" name="文本框 12">
            <a:extLst>
              <a:ext uri="{FF2B5EF4-FFF2-40B4-BE49-F238E27FC236}">
                <a16:creationId xmlns:a16="http://schemas.microsoft.com/office/drawing/2014/main" id="{590129CA-1B9B-3F42-94F4-AF91E142D2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28188" y="728127"/>
            <a:ext cx="32152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3200" dirty="0">
                <a:solidFill>
                  <a:srgbClr val="217875"/>
                </a:solidFill>
                <a:latin typeface="义启小魏楷"/>
                <a:ea typeface="+mj-ea"/>
                <a:cs typeface="Alibaba PuHuiTi" pitchFamily="18" charset="-122"/>
              </a:rPr>
              <a:t>Add title text</a:t>
            </a:r>
            <a:endParaRPr lang="zh-CN" altLang="en-US" sz="3200" dirty="0">
              <a:solidFill>
                <a:srgbClr val="217875"/>
              </a:solidFill>
              <a:latin typeface="义启小魏楷"/>
              <a:ea typeface="+mj-ea"/>
              <a:cs typeface="Alibaba PuHuiTi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934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73F4B-476D-4BFF-81E1-2913B6B1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59F8AD-BFC6-4753-A5E0-99AADCD64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B3DDEB-211D-45C0-B013-D7422776E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4CAD85-F988-49FE-B2DF-36DF79543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CC41DA-4295-4104-8D49-01F05A1F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19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F41C99-B9AC-4C20-983D-A87BAD9FC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9D56E1-004C-4257-9378-437E7671D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9AB6B-EECF-455B-9FFA-768A4B6D3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CE22D4-6ADE-41C5-9B14-1C2FBB280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32184D-9BFF-4992-8D90-61D6E07C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427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CD9B9-8D70-4F32-8BCF-A6D6E6F91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59CB31-FAB9-4797-9F87-08662457A0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7E2A11-6BBC-49F0-B07C-E0E154DDA8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1E7575-A71B-4911-989F-EE91732F1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E05285-3348-4A85-B637-47FA09A7D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A02FEB-D2EC-4808-8DCC-3AA966D3C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26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60E08-EC5B-40D6-BEB8-B47E43D63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0DB61-8D2C-4FC6-A741-C2DA31276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5BF652-0606-49BF-ADBC-AE084BA35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01F980-0F66-4E50-8B4C-807A37CD11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26C062-EE44-4449-902D-C99D775D3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3B2839-3D39-4AD2-AA5B-D47B4546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330BB1-B6FA-46E9-9B86-F6741650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413A95-FCF6-4294-B389-1001877ED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2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60E08-EC5B-40D6-BEB8-B47E43D63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0DB61-8D2C-4FC6-A741-C2DA31276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5BF652-0606-49BF-ADBC-AE084BA35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01F980-0F66-4E50-8B4C-807A37CD11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26C062-EE44-4449-902D-C99D775D3E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3B2839-3D39-4AD2-AA5B-D47B45460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330BB1-B6FA-46E9-9B86-F6741650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413A95-FCF6-4294-B389-1001877ED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75443" y="673310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108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B82EEE-87E8-4E6E-BCDA-CE4F0ED74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BB196D-E7D7-49A3-8462-956EFD80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C208EA-E8E7-43DC-A4BC-9C53B2699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C5EDCD-39C0-4F7A-9E19-B57F308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30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0C23D66-D83F-4014-A8B4-8DCD9997A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0EA144-D34E-4A77-AB3B-6805BB0B0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286206-A366-4124-853A-FEC7F13A2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307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2D7C82-45BF-42C4-BB03-EB2635A13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32C3B7-F8B0-40AD-922D-5CA43082E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sz="2800"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sz="2400"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sz="2000"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sz="2000" b="0" i="0">
                <a:latin typeface="Alibaba PuHuiTi" pitchFamily="18" charset="-122"/>
                <a:ea typeface="Alibaba PuHuiTi" pitchFamily="18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C1F0BA-51A0-43F5-93C8-AE07CB8AB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31D9D48-BAFB-4EF4-8AEA-D81F19665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9E6E0E-5BDC-45AD-8B75-1CD801F9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108B90-A0BB-40B7-8D5D-67DFAD28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34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36BAB-AE27-40EC-A8F2-096CEC289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C623A35-1B60-4FC4-9CAF-E190BA3E43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B66B7F-3F31-4FD6-BF1E-69FD6A18D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Alibaba PuHuiTi" pitchFamily="18" charset="-122"/>
                <a:ea typeface="Alibaba PuHuiTi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F2739C-5817-465C-BCB8-FD7D39E9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644EA8-0DA7-4EB9-95D1-CA413158E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21CCCA-3266-4D3C-802E-0720824F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465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81E01D-4FBD-4A60-8631-1DF5DB9F8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CC2518-D43B-46FB-B483-1033876653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DA9CF7-4EE4-4FFE-B3B5-A3BDE438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56ECCF-8082-496F-AD53-3AD9EF886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A18224-ED6E-4BEC-A274-D395EE08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39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18E743E-6B14-4812-919D-5E7ADBFEE0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679F42-7C53-476C-A5A1-B19629551D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  <a:lvl2pPr>
              <a:defRPr b="0" i="0">
                <a:latin typeface="Alibaba PuHuiTi" pitchFamily="18" charset="-122"/>
                <a:ea typeface="Alibaba PuHuiTi" pitchFamily="18" charset="-122"/>
              </a:defRPr>
            </a:lvl2pPr>
            <a:lvl3pPr>
              <a:defRPr b="0" i="0">
                <a:latin typeface="Alibaba PuHuiTi" pitchFamily="18" charset="-122"/>
                <a:ea typeface="Alibaba PuHuiTi" pitchFamily="18" charset="-122"/>
              </a:defRPr>
            </a:lvl3pPr>
            <a:lvl4pPr>
              <a:defRPr b="0" i="0">
                <a:latin typeface="Alibaba PuHuiTi" pitchFamily="18" charset="-122"/>
                <a:ea typeface="Alibaba PuHuiTi" pitchFamily="18" charset="-122"/>
              </a:defRPr>
            </a:lvl4pPr>
            <a:lvl5pPr>
              <a:defRPr b="0" i="0">
                <a:latin typeface="Alibaba PuHuiTi" pitchFamily="18" charset="-122"/>
                <a:ea typeface="Alibaba PuHuiTi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137755-32BB-424F-BC96-080069C4E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CEF99-409C-42D3-9492-C4C204205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A52D60-EB74-42F7-96D8-5F5248C5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Alibaba PuHuiTi" pitchFamily="18" charset="-122"/>
                <a:ea typeface="Alibaba PuHuiTi" pitchFamily="18" charset="-122"/>
              </a:defRPr>
            </a:lvl1pPr>
          </a:lstStyle>
          <a:p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15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FFFFFF"/>
            </a:gs>
            <a:gs pos="100000">
              <a:srgbClr val="FFFFFF"/>
            </a:gs>
            <a:gs pos="100000">
              <a:srgbClr val="B5D2EC"/>
            </a:gs>
            <a:gs pos="100000">
              <a:srgbClr val="B5D2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25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Click="0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20202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SzPct val="75000"/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4675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•"/>
        <a:defRPr sz="2200" kern="1200">
          <a:solidFill>
            <a:srgbClr val="404040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6475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‒"/>
        <a:defRPr sz="2000" kern="1200">
          <a:solidFill>
            <a:srgbClr val="595959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300" indent="-228600" algn="l" rtl="0" eaLnBrk="0" fontAlgn="base" hangingPunct="0"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1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75000"/>
        <a:buFont typeface="Arial" panose="020B0604020202020204" pitchFamily="34" charset="0"/>
        <a:buChar char="˃"/>
        <a:defRPr kern="1200">
          <a:solidFill>
            <a:srgbClr val="7F7F7F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C1A58CE-DB0B-4B28-A79B-6BB92D7A0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EE108A-936F-4EFE-B97C-EB83F60E7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213275-B3FF-4FBD-AD95-61ED89916E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fld id="{E03BAA36-83D7-4306-A588-FDD11218D5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2024/10/8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DBC311-2380-4A92-BF13-8E11D29998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8BADB-5275-4E13-97D8-0DEE15AF3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libaba PuHuiTi" pitchFamily="18" charset="-122"/>
                <a:ea typeface="Alibaba PuHuiTi" pitchFamily="18" charset="-122"/>
              </a:defRPr>
            </a:lvl1pPr>
          </a:lstStyle>
          <a:p>
            <a:pPr defTabSz="914400"/>
            <a:fld id="{8DE7874E-35F5-4B15-9F30-4780D0F8F6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67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libaba PuHuiTi" pitchFamily="18" charset="-122"/>
          <a:ea typeface="Alibaba PuHuiTi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7.png"/><Relationship Id="rId7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2.png"/><Relationship Id="rId7" Type="http://schemas.openxmlformats.org/officeDocument/2006/relationships/image" Target="../media/image6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18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7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1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1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1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microsoft.com/office/2007/relationships/hdphoto" Target="../media/hdphoto3.wdp"/><Relationship Id="rId3" Type="http://schemas.openxmlformats.org/officeDocument/2006/relationships/image" Target="../media/image20.svg"/><Relationship Id="rId7" Type="http://schemas.openxmlformats.org/officeDocument/2006/relationships/image" Target="../media/image28.jpeg"/><Relationship Id="rId12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microsoft.com/office/2007/relationships/hdphoto" Target="../media/hdphoto2.wdp"/><Relationship Id="rId5" Type="http://schemas.openxmlformats.org/officeDocument/2006/relationships/image" Target="../media/image25.png"/><Relationship Id="rId10" Type="http://schemas.openxmlformats.org/officeDocument/2006/relationships/image" Target="../media/image31.png"/><Relationship Id="rId4" Type="http://schemas.openxmlformats.org/officeDocument/2006/relationships/image" Target="../media/image24.pn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5.png"/><Relationship Id="rId7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.pinimg.com/564x/8b/cd/5d/8bcd5d6367e6280c5aa7b504738a810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5" b="26531"/>
          <a:stretch/>
        </p:blipFill>
        <p:spPr bwMode="auto">
          <a:xfrm>
            <a:off x="2233384" y="3715955"/>
            <a:ext cx="6781800" cy="285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1" y="5080"/>
            <a:ext cx="1107440" cy="1115077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441069" y="1148199"/>
            <a:ext cx="3276600" cy="658812"/>
          </a:xfrm>
        </p:spPr>
        <p:txBody>
          <a:bodyPr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20202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20202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US" sz="3600" b="1" dirty="0" err="1">
                <a:solidFill>
                  <a:srgbClr val="00CC00"/>
                </a:solidFill>
                <a:latin typeface="Nunito Black" pitchFamily="2" charset="0"/>
              </a:rPr>
              <a:t>Công</a:t>
            </a:r>
            <a:r>
              <a:rPr lang="en-US" sz="3600" b="1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600" b="1" dirty="0" err="1">
                <a:solidFill>
                  <a:srgbClr val="00CC00"/>
                </a:solidFill>
                <a:latin typeface="Nunito Black" pitchFamily="2" charset="0"/>
              </a:rPr>
              <a:t>nghệ</a:t>
            </a:r>
            <a:endParaRPr lang="en-US" sz="3600" b="1" dirty="0">
              <a:solidFill>
                <a:srgbClr val="00CC00"/>
              </a:solidFill>
              <a:latin typeface="Nunito Black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68362" y="2654591"/>
            <a:ext cx="7029450" cy="749019"/>
          </a:xfrm>
          <a:prstGeom prst="roundRect">
            <a:avLst/>
          </a:prstGeom>
          <a:solidFill>
            <a:srgbClr val="FFFF99"/>
          </a:solidFill>
          <a:ln>
            <a:solidFill>
              <a:sysClr val="window" lastClr="FFFFFF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</a:rPr>
              <a:t>BÀI </a:t>
            </a:r>
            <a:r>
              <a:rPr lang="en-US" sz="3200" kern="0" noProof="0" dirty="0">
                <a:solidFill>
                  <a:srgbClr val="FF0000"/>
                </a:solidFill>
                <a:latin typeface="Nunito Black" pitchFamily="2" charset="0"/>
              </a:rPr>
              <a:t>2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</a:rPr>
              <a:t>: SỬ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</a:rPr>
              <a:t> DỤNG ĐÈN HỌC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1" b="100000" l="355" r="100000">
                        <a14:foregroundMark x1="23050" y1="14114" x2="72163" y2="11360"/>
                        <a14:foregroundMark x1="86702" y1="34079" x2="81383" y2="77453"/>
                        <a14:foregroundMark x1="65603" y1="19449" x2="82624" y2="38898"/>
                        <a14:foregroundMark x1="71454" y1="23752" x2="71454" y2="23752"/>
                        <a14:foregroundMark x1="76064" y1="27367" x2="76064" y2="27367"/>
                        <a14:foregroundMark x1="73759" y1="24785" x2="80674" y2="34079"/>
                        <a14:foregroundMark x1="4078" y1="28399" x2="15426" y2="75043"/>
                        <a14:foregroundMark x1="35461" y1="83993" x2="65603" y2="88812"/>
                        <a14:foregroundMark x1="22872" y1="68330" x2="45745" y2="82444"/>
                        <a14:foregroundMark x1="54965" y1="80895" x2="75709" y2="72633"/>
                        <a14:foregroundMark x1="25887" y1="72806" x2="36702" y2="79518"/>
                        <a14:foregroundMark x1="9752" y1="41997" x2="16667" y2="55766"/>
                        <a14:foregroundMark x1="33865" y1="20310" x2="17021" y2="38898"/>
                        <a14:foregroundMark x1="26950" y1="24441" x2="26950" y2="24441"/>
                        <a14:foregroundMark x1="25887" y1="26334" x2="25887" y2="26334"/>
                        <a14:foregroundMark x1="22163" y1="29432" x2="22163" y2="29432"/>
                        <a14:foregroundMark x1="24113" y1="27022" x2="26773" y2="253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634" y="344834"/>
            <a:ext cx="1842194" cy="1897721"/>
          </a:xfrm>
          <a:prstGeom prst="rect">
            <a:avLst/>
          </a:prstGeom>
        </p:spPr>
      </p:pic>
      <p:pic>
        <p:nvPicPr>
          <p:cNvPr id="1026" name="Picture 2" descr="Hình ảnh Đèn Bàn Tinh Tế đèn Bàn Màu Xanh đèn Bàn đẹp đèn Bàn Sáng Tạo PNG  , đèn Bàn Tinh Tế, đèn Bàn Màu Xanh, đèn Bàn đẹp PNG miễ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403610"/>
            <a:ext cx="2667000" cy="327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184" y="3029101"/>
            <a:ext cx="3255790" cy="426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11249" y="1723517"/>
            <a:ext cx="7343677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>
                <a:solidFill>
                  <a:srgbClr val="00B0F0"/>
                </a:solidFill>
                <a:latin typeface="Sigmar One" panose="020B0604020202020204" charset="0"/>
              </a:rPr>
              <a:t>PHẦN 1: CÔNG NGHỆ VÀ ĐỜI SỐNG</a:t>
            </a:r>
            <a:endParaRPr lang="en-US" sz="2800" kern="0" dirty="0">
              <a:solidFill>
                <a:srgbClr val="00B0F0"/>
              </a:solidFill>
              <a:latin typeface="Sigmar On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9236" y="115503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4141" y="228600"/>
            <a:ext cx="787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Nunito Black" pitchFamily="2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2800" b="1">
                <a:solidFill>
                  <a:srgbClr val="00B0F0"/>
                </a:solidFill>
                <a:latin typeface="Nunito Black" pitchFamily="2" charset="0"/>
              </a:rPr>
              <a:t>MỘT SỐ BỘ PHẬN CHÍNH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87330" y="798493"/>
            <a:ext cx="9685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>
                <a:solidFill>
                  <a:srgbClr val="002060"/>
                </a:solidFill>
                <a:latin typeface="Nunito Black" pitchFamily="2" charset="0"/>
              </a:rPr>
              <a:t>Em hãy quan sát Hình 3 và gọi tên các bộ phận </a:t>
            </a:r>
            <a:endParaRPr lang="en-US" sz="2800">
              <a:solidFill>
                <a:srgbClr val="002060"/>
              </a:solidFill>
              <a:latin typeface="Nunito Black" pitchFamily="2" charset="0"/>
            </a:endParaRPr>
          </a:p>
          <a:p>
            <a:pPr algn="ctr"/>
            <a:r>
              <a:rPr lang="vi-VN" sz="2800">
                <a:solidFill>
                  <a:srgbClr val="002060"/>
                </a:solidFill>
                <a:latin typeface="Nunito Black" pitchFamily="2" charset="0"/>
              </a:rPr>
              <a:t>tương ứng của đèn học theo bảng dưới đây.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78" y="533400"/>
            <a:ext cx="685263" cy="928712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9653354" y="1792009"/>
            <a:ext cx="1581292" cy="388064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Chụp đèn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653354" y="2389844"/>
            <a:ext cx="1581291" cy="349451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Bóng đèn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653355" y="2920709"/>
            <a:ext cx="1597901" cy="349451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Công tắc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728" y="2755513"/>
            <a:ext cx="7524750" cy="3609975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9653355" y="3507128"/>
            <a:ext cx="1624245" cy="349451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Thân đèn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653355" y="4023485"/>
            <a:ext cx="1624245" cy="349451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Dây nguồn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658132" y="4572000"/>
            <a:ext cx="1593123" cy="349451"/>
          </a:xfrm>
          <a:prstGeom prst="roundRect">
            <a:avLst/>
          </a:prstGeom>
          <a:solidFill>
            <a:srgbClr val="FFFFCC"/>
          </a:solidFill>
          <a:ln>
            <a:solidFill>
              <a:schemeClr val="bg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rgbClr val="00B0F0"/>
                </a:solidFill>
                <a:latin typeface="Nunito Black" pitchFamily="2" charset="0"/>
              </a:rPr>
              <a:t> Đế đèn</a:t>
            </a:r>
          </a:p>
        </p:txBody>
      </p:sp>
      <p:pic>
        <p:nvPicPr>
          <p:cNvPr id="36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660" y="4712115"/>
            <a:ext cx="1752600" cy="231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51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0.62539 0.0969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76" y="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59259E-6 L -0.26289 0.0064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1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16979 0.33866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90" y="1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77708 -0.0275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54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0.72708 0.13796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54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0.09883 -0.08032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4552" y="72675"/>
            <a:ext cx="11945038" cy="6641011"/>
            <a:chOff x="0" y="0"/>
            <a:chExt cx="22098869" cy="12286175"/>
          </a:xfrm>
          <a:effectLst/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  <a:scene3d>
              <a:camera prst="orthographicFront"/>
              <a:lightRig rig="threePt" dir="t"/>
            </a:scene3d>
            <a:sp3d/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  <a:scene3d>
              <a:camera prst="orthographicFront"/>
              <a:lightRig rig="threePt" dir="t"/>
            </a:scene3d>
            <a:sp3d/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63531" y="835024"/>
            <a:ext cx="105998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>
                <a:solidFill>
                  <a:srgbClr val="002060"/>
                </a:solidFill>
                <a:latin typeface="Nunito Black" pitchFamily="2" charset="0"/>
              </a:rPr>
              <a:t>Những mô tả về tác dụng sau đây tương ứng với </a:t>
            </a:r>
            <a:endParaRPr lang="en-US" sz="2800">
              <a:solidFill>
                <a:srgbClr val="002060"/>
              </a:solidFill>
              <a:latin typeface="Nunito Black" pitchFamily="2" charset="0"/>
            </a:endParaRPr>
          </a:p>
          <a:p>
            <a:r>
              <a:rPr lang="vi-VN" sz="2800">
                <a:solidFill>
                  <a:srgbClr val="002060"/>
                </a:solidFill>
                <a:latin typeface="Nunito Black" pitchFamily="2" charset="0"/>
              </a:rPr>
              <a:t>bộ phận nào của đèn học?</a:t>
            </a:r>
          </a:p>
          <a:p>
            <a:br>
              <a:rPr lang="vi-VN" sz="2800">
                <a:solidFill>
                  <a:srgbClr val="002060"/>
                </a:solidFill>
                <a:latin typeface="Nunito Black" pitchFamily="2" charset="0"/>
              </a:rPr>
            </a:b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37" y="704493"/>
            <a:ext cx="685263" cy="92871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66" y="4915210"/>
            <a:ext cx="1646063" cy="179847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374141" y="228600"/>
            <a:ext cx="787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Nunito Black" pitchFamily="2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2800" b="1">
                <a:solidFill>
                  <a:srgbClr val="00B0F0"/>
                </a:solidFill>
                <a:latin typeface="Nunito Black" pitchFamily="2" charset="0"/>
              </a:rPr>
              <a:t>MỘT SỐ BỘ PHẬN CHÍNH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347953" y="1833076"/>
            <a:ext cx="4641937" cy="6053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 dirty="0">
                <a:solidFill>
                  <a:srgbClr val="002060"/>
                </a:solidFill>
                <a:latin typeface="Nunito" pitchFamily="2" charset="0"/>
              </a:rPr>
              <a:t>a. </a:t>
            </a:r>
            <a:r>
              <a:rPr lang="en-US" sz="2300" dirty="0" err="1">
                <a:solidFill>
                  <a:srgbClr val="002060"/>
                </a:solidFill>
                <a:latin typeface="Nunito" pitchFamily="2" charset="0"/>
              </a:rPr>
              <a:t>Bật</a:t>
            </a:r>
            <a:r>
              <a:rPr lang="en-US" sz="2300" dirty="0">
                <a:solidFill>
                  <a:srgbClr val="002060"/>
                </a:solidFill>
                <a:latin typeface="Nunito" pitchFamily="2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Nunito" pitchFamily="2" charset="0"/>
              </a:rPr>
              <a:t>và</a:t>
            </a:r>
            <a:r>
              <a:rPr lang="en-US" sz="2300" dirty="0">
                <a:solidFill>
                  <a:srgbClr val="002060"/>
                </a:solidFill>
                <a:latin typeface="Nunito" pitchFamily="2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Nunito" pitchFamily="2" charset="0"/>
              </a:rPr>
              <a:t>tắt</a:t>
            </a:r>
            <a:r>
              <a:rPr lang="en-US" sz="2300" dirty="0">
                <a:solidFill>
                  <a:srgbClr val="002060"/>
                </a:solidFill>
                <a:latin typeface="Nunito" pitchFamily="2" charset="0"/>
              </a:rPr>
              <a:t> </a:t>
            </a:r>
            <a:r>
              <a:rPr lang="en-US" sz="2300" dirty="0" err="1">
                <a:solidFill>
                  <a:srgbClr val="002060"/>
                </a:solidFill>
                <a:latin typeface="Nunito" pitchFamily="2" charset="0"/>
              </a:rPr>
              <a:t>đèn</a:t>
            </a:r>
            <a:endParaRPr lang="en-US" sz="2300" dirty="0">
              <a:solidFill>
                <a:srgbClr val="002060"/>
              </a:solidFill>
              <a:latin typeface="Nunito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319377" y="3285235"/>
            <a:ext cx="4670513" cy="8185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c. Bảo vệ bóng đèn, tập trung ánh sáng và chống mỏi mắt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313757" y="5163092"/>
            <a:ext cx="4647557" cy="6158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e. Giữ cho đèn đứng vững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319377" y="2583035"/>
            <a:ext cx="4641937" cy="573436"/>
          </a:xfrm>
          <a:prstGeom prst="roundRect">
            <a:avLst/>
          </a:prstGeom>
          <a:solidFill>
            <a:srgbClr val="99FF9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b. Phát ra ánh sáng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313758" y="4232595"/>
            <a:ext cx="4676132" cy="801733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d. Điều chỉnh hướng chiếu sáng của đèn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2319377" y="5893782"/>
            <a:ext cx="4670513" cy="58321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g.  Nối đèn với nguồn điện </a:t>
            </a:r>
          </a:p>
        </p:txBody>
      </p:sp>
      <p:sp>
        <p:nvSpPr>
          <p:cNvPr id="32" name="Flowchart: Display 31"/>
          <p:cNvSpPr/>
          <p:nvPr/>
        </p:nvSpPr>
        <p:spPr>
          <a:xfrm>
            <a:off x="7035110" y="1981200"/>
            <a:ext cx="2469380" cy="381000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Công tắc</a:t>
            </a:r>
          </a:p>
        </p:txBody>
      </p:sp>
      <p:sp>
        <p:nvSpPr>
          <p:cNvPr id="33" name="Flowchart: Display 32"/>
          <p:cNvSpPr/>
          <p:nvPr/>
        </p:nvSpPr>
        <p:spPr>
          <a:xfrm>
            <a:off x="7027906" y="2696173"/>
            <a:ext cx="2580843" cy="351827"/>
          </a:xfrm>
          <a:prstGeom prst="flowChartDisplay">
            <a:avLst/>
          </a:prstGeom>
          <a:solidFill>
            <a:srgbClr val="99FF9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Bóng đèn</a:t>
            </a:r>
          </a:p>
        </p:txBody>
      </p:sp>
      <p:sp>
        <p:nvSpPr>
          <p:cNvPr id="34" name="Flowchart: Display 33"/>
          <p:cNvSpPr/>
          <p:nvPr/>
        </p:nvSpPr>
        <p:spPr>
          <a:xfrm>
            <a:off x="7027523" y="3446202"/>
            <a:ext cx="2581226" cy="505229"/>
          </a:xfrm>
          <a:prstGeom prst="flowChartDisplay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Chụp đèn</a:t>
            </a:r>
          </a:p>
        </p:txBody>
      </p:sp>
      <p:sp>
        <p:nvSpPr>
          <p:cNvPr id="35" name="Flowchart: Display 34"/>
          <p:cNvSpPr/>
          <p:nvPr/>
        </p:nvSpPr>
        <p:spPr>
          <a:xfrm>
            <a:off x="7027523" y="4375248"/>
            <a:ext cx="2581226" cy="506680"/>
          </a:xfrm>
          <a:prstGeom prst="flowChartDisplay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Thân đèn</a:t>
            </a:r>
          </a:p>
        </p:txBody>
      </p:sp>
      <p:sp>
        <p:nvSpPr>
          <p:cNvPr id="36" name="Flowchart: Display 35"/>
          <p:cNvSpPr/>
          <p:nvPr/>
        </p:nvSpPr>
        <p:spPr>
          <a:xfrm>
            <a:off x="7006571" y="5297892"/>
            <a:ext cx="2594629" cy="340908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Đế đèn</a:t>
            </a:r>
          </a:p>
        </p:txBody>
      </p:sp>
      <p:sp>
        <p:nvSpPr>
          <p:cNvPr id="37" name="Flowchart: Display 36"/>
          <p:cNvSpPr/>
          <p:nvPr/>
        </p:nvSpPr>
        <p:spPr>
          <a:xfrm>
            <a:off x="6979421" y="5982066"/>
            <a:ext cx="2573638" cy="342534"/>
          </a:xfrm>
          <a:prstGeom prst="flowChartDisplay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Dây nguồn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8218" y="3244070"/>
            <a:ext cx="914400" cy="9317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6"/>
          <a:srcRect r="1262"/>
          <a:stretch/>
        </p:blipFill>
        <p:spPr>
          <a:xfrm>
            <a:off x="9810789" y="4021405"/>
            <a:ext cx="886779" cy="860523"/>
          </a:xfrm>
          <a:prstGeom prst="ellipse">
            <a:avLst/>
          </a:prstGeom>
          <a:ln>
            <a:solidFill>
              <a:schemeClr val="bg1"/>
            </a:solidFill>
          </a:ln>
          <a:effectLst>
            <a:softEdge rad="112500"/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4206" y="5856163"/>
            <a:ext cx="752275" cy="755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49642" y="2312000"/>
            <a:ext cx="914400" cy="932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06793" y="5034328"/>
            <a:ext cx="959394" cy="940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0314" y="1355109"/>
            <a:ext cx="1110353" cy="12197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115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99" y="5181599"/>
            <a:ext cx="1411058" cy="154171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4141" y="228600"/>
            <a:ext cx="787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Nunito Black" pitchFamily="2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2800" b="1">
                <a:solidFill>
                  <a:srgbClr val="00B0F0"/>
                </a:solidFill>
                <a:latin typeface="Nunito Black" pitchFamily="2" charset="0"/>
              </a:rPr>
              <a:t>MỘT SỐ BỘ PHẬN CHÍNH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2174" r="1607" b="4348"/>
          <a:stretch/>
        </p:blipFill>
        <p:spPr>
          <a:xfrm>
            <a:off x="368393" y="1104908"/>
            <a:ext cx="11426722" cy="3276600"/>
          </a:xfrm>
          <a:prstGeom prst="rect">
            <a:avLst/>
          </a:prstGeom>
        </p:spPr>
      </p:pic>
      <p:pic>
        <p:nvPicPr>
          <p:cNvPr id="7170" name="Picture 2" descr="Đèn học chống cận nhỏ,Đèn học chống cận nh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40055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400" y="4439343"/>
            <a:ext cx="2302542" cy="2332277"/>
          </a:xfrm>
          <a:prstGeom prst="rect">
            <a:avLst/>
          </a:prstGeom>
        </p:spPr>
      </p:pic>
      <p:pic>
        <p:nvPicPr>
          <p:cNvPr id="7178" name="Picture 10" descr="Đèn Bàn Học LED Chống Cận 3 Mức Độ Sáng Nút Cảm Ứng - Đèn bàn | NhàF.v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817" y="4439343"/>
            <a:ext cx="2343343" cy="2343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54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78" y="1016261"/>
            <a:ext cx="833765" cy="8887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25343" y="1047073"/>
            <a:ext cx="100418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latin typeface="Nunito Black" pitchFamily="2" charset="0"/>
              </a:rPr>
              <a:t>Em cùng bạn quan sát và gọi tên những bộ phận chính của một chiếc đèn học?</a:t>
            </a:r>
            <a:endParaRPr lang="en-US" sz="2800" dirty="0">
              <a:latin typeface="Nunito Black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4141" y="391180"/>
            <a:ext cx="787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Nunito Black" pitchFamily="2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2800" b="1">
                <a:solidFill>
                  <a:srgbClr val="00B0F0"/>
                </a:solidFill>
                <a:latin typeface="Nunito Black" pitchFamily="2" charset="0"/>
              </a:rPr>
              <a:t>MỘT SỐ BỘ PHẬN CHÍNH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8358" y="2075888"/>
            <a:ext cx="3733799" cy="4392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Freeform 4"/>
          <p:cNvSpPr/>
          <p:nvPr/>
        </p:nvSpPr>
        <p:spPr>
          <a:xfrm>
            <a:off x="170763" y="140789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  <a:scene3d>
            <a:camera prst="orthographicFront"/>
            <a:lightRig rig="threePt" dir="t"/>
          </a:scene3d>
          <a:sp3d/>
        </p:spPr>
      </p:sp>
      <p:sp>
        <p:nvSpPr>
          <p:cNvPr id="27" name="Flowchart: Display 26"/>
          <p:cNvSpPr/>
          <p:nvPr/>
        </p:nvSpPr>
        <p:spPr>
          <a:xfrm>
            <a:off x="7789561" y="1981199"/>
            <a:ext cx="2469380" cy="501019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Công tắc</a:t>
            </a:r>
          </a:p>
        </p:txBody>
      </p:sp>
      <p:sp>
        <p:nvSpPr>
          <p:cNvPr id="28" name="Flowchart: Display 27"/>
          <p:cNvSpPr/>
          <p:nvPr/>
        </p:nvSpPr>
        <p:spPr>
          <a:xfrm>
            <a:off x="7782357" y="2696173"/>
            <a:ext cx="2580843" cy="536075"/>
          </a:xfrm>
          <a:prstGeom prst="flowChartDisplay">
            <a:avLst/>
          </a:prstGeom>
          <a:solidFill>
            <a:srgbClr val="99FF9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Bóng đèn</a:t>
            </a:r>
          </a:p>
        </p:txBody>
      </p:sp>
      <p:sp>
        <p:nvSpPr>
          <p:cNvPr id="29" name="Flowchart: Display 28"/>
          <p:cNvSpPr/>
          <p:nvPr/>
        </p:nvSpPr>
        <p:spPr>
          <a:xfrm>
            <a:off x="7781974" y="3446202"/>
            <a:ext cx="2581226" cy="505229"/>
          </a:xfrm>
          <a:prstGeom prst="flowChartDisplay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Chụp đèn</a:t>
            </a:r>
          </a:p>
        </p:txBody>
      </p:sp>
      <p:sp>
        <p:nvSpPr>
          <p:cNvPr id="30" name="Flowchart: Display 29"/>
          <p:cNvSpPr/>
          <p:nvPr/>
        </p:nvSpPr>
        <p:spPr>
          <a:xfrm>
            <a:off x="7781974" y="4332386"/>
            <a:ext cx="2581226" cy="549542"/>
          </a:xfrm>
          <a:prstGeom prst="flowChartDisplay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Thân đèn</a:t>
            </a:r>
          </a:p>
        </p:txBody>
      </p:sp>
      <p:sp>
        <p:nvSpPr>
          <p:cNvPr id="31" name="Flowchart: Display 30"/>
          <p:cNvSpPr/>
          <p:nvPr/>
        </p:nvSpPr>
        <p:spPr>
          <a:xfrm>
            <a:off x="7761022" y="5051569"/>
            <a:ext cx="2594629" cy="587231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Đế đèn</a:t>
            </a:r>
          </a:p>
        </p:txBody>
      </p:sp>
      <p:sp>
        <p:nvSpPr>
          <p:cNvPr id="32" name="Flowchart: Display 31"/>
          <p:cNvSpPr/>
          <p:nvPr/>
        </p:nvSpPr>
        <p:spPr>
          <a:xfrm>
            <a:off x="7733872" y="5982065"/>
            <a:ext cx="2573638" cy="486527"/>
          </a:xfrm>
          <a:prstGeom prst="flowChartDisplay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Dây nguồn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178" y="4983324"/>
            <a:ext cx="1646063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8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6081" y="62339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791130" y="226828"/>
            <a:ext cx="1139226" cy="113922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55427" y="1122390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Sigmar One" panose="00000500000000000000" pitchFamily="2" charset="0"/>
              </a:rPr>
              <a:t>KẾT LUẬN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717099" y="1715746"/>
            <a:ext cx="8763000" cy="1425491"/>
            <a:chOff x="1682245" y="1807725"/>
            <a:chExt cx="8353514" cy="1425491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1682245" y="1807725"/>
              <a:ext cx="8353514" cy="1425491"/>
            </a:xfrm>
            <a:prstGeom prst="round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87528" y="1836031"/>
              <a:ext cx="814294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sz="2800">
                  <a:latin typeface="Nunito Black" pitchFamily="2" charset="0"/>
                </a:rPr>
                <a:t>Đèn học thường có các bộ phận chính như: bóng đèn, chụp đèn, thân đèn, đế đèn, công tắc và dây nguồn.</a:t>
              </a:r>
              <a:endParaRPr lang="en-US" sz="2800" dirty="0">
                <a:latin typeface="Nunito Black" pitchFamily="2" charset="0"/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5706" y="3848228"/>
            <a:ext cx="3034637" cy="303463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98" y="3992330"/>
            <a:ext cx="2213075" cy="27196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66800" y="323407"/>
            <a:ext cx="787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  <a:latin typeface="Nunito Black" pitchFamily="2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2800" b="1">
                <a:solidFill>
                  <a:srgbClr val="00B0F0"/>
                </a:solidFill>
                <a:latin typeface="Nunito Black" pitchFamily="2" charset="0"/>
              </a:rPr>
              <a:t>MỘT SỐ BỘ PHẬN CHÍNH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6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725" y="2813975"/>
            <a:ext cx="3193173" cy="421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5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3048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93226" y="889575"/>
            <a:ext cx="1010672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6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6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6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6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6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6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600" b="1">
                <a:latin typeface="Nunito Black" pitchFamily="2" charset="0"/>
              </a:rPr>
              <a:t>và </a:t>
            </a:r>
            <a:r>
              <a:rPr lang="vi-VN" sz="2600" b="1">
                <a:latin typeface="Nunito Black" pitchFamily="2" charset="0"/>
              </a:rPr>
              <a:t>sắp xếp các bước trong Hình 4 theo thứ tự hợp lí khi sử dụng đèn học</a:t>
            </a:r>
            <a:r>
              <a:rPr lang="en-US" sz="2600" b="1">
                <a:latin typeface="Nunito Black" pitchFamily="2" charset="0"/>
              </a:rPr>
              <a:t>.</a:t>
            </a:r>
            <a:endParaRPr lang="vi-VN" sz="2600" b="1">
              <a:latin typeface="Nunito Black" pitchFamily="2" charset="0"/>
            </a:endParaRPr>
          </a:p>
          <a:p>
            <a:br>
              <a:rPr lang="vi-VN" sz="2600"/>
            </a:br>
            <a:endParaRPr lang="en-US" sz="2600" dirty="0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153" y="4933868"/>
            <a:ext cx="1646063" cy="1798476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9306894" y="3576489"/>
            <a:ext cx="2512125" cy="2866294"/>
            <a:chOff x="8906865" y="2011577"/>
            <a:chExt cx="2084264" cy="2201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/>
            <a:srcRect l="54357" t="3118" r="1166" b="24648"/>
            <a:stretch/>
          </p:blipFill>
          <p:spPr>
            <a:xfrm>
              <a:off x="8906865" y="2011577"/>
              <a:ext cx="2084264" cy="1728414"/>
            </a:xfrm>
            <a:prstGeom prst="rect">
              <a:avLst/>
            </a:prstGeom>
          </p:spPr>
        </p:pic>
        <p:sp>
          <p:nvSpPr>
            <p:cNvPr id="16" name="Rounded Rectangle 15"/>
            <p:cNvSpPr/>
            <p:nvPr/>
          </p:nvSpPr>
          <p:spPr>
            <a:xfrm>
              <a:off x="9072697" y="3772013"/>
              <a:ext cx="1752599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d. Bật đèn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3429000"/>
            <a:ext cx="2955989" cy="3352800"/>
            <a:chOff x="5825340" y="2043881"/>
            <a:chExt cx="2452530" cy="2574655"/>
          </a:xfrm>
        </p:grpSpPr>
        <p:sp>
          <p:nvSpPr>
            <p:cNvPr id="15" name="Rounded Rectangle 14"/>
            <p:cNvSpPr/>
            <p:nvPr/>
          </p:nvSpPr>
          <p:spPr>
            <a:xfrm>
              <a:off x="5825340" y="3887941"/>
              <a:ext cx="2452530" cy="73059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c. Điều chỉnh độ cao, độ sáng và hướng chiếu sáng của đèn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/>
            <a:srcRect l="2285" t="3118" r="53237" b="24648"/>
            <a:stretch/>
          </p:blipFill>
          <p:spPr>
            <a:xfrm>
              <a:off x="5929470" y="2043881"/>
              <a:ext cx="2084264" cy="1728414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276600" y="1874594"/>
            <a:ext cx="2634668" cy="3135042"/>
            <a:chOff x="3169855" y="1921130"/>
            <a:chExt cx="2185936" cy="2407436"/>
          </a:xfrm>
        </p:grpSpPr>
        <p:sp>
          <p:nvSpPr>
            <p:cNvPr id="14" name="Rounded Rectangle 13"/>
            <p:cNvSpPr/>
            <p:nvPr/>
          </p:nvSpPr>
          <p:spPr>
            <a:xfrm>
              <a:off x="3241836" y="3887941"/>
              <a:ext cx="2113955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b.Tắt đèn khi không sử dụng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6"/>
            <a:srcRect l="53857" r="734" b="13393"/>
            <a:stretch/>
          </p:blipFill>
          <p:spPr>
            <a:xfrm>
              <a:off x="3169855" y="1921130"/>
              <a:ext cx="2185936" cy="1818861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304800" y="1866974"/>
            <a:ext cx="2634668" cy="3059274"/>
            <a:chOff x="390997" y="1913510"/>
            <a:chExt cx="2185936" cy="2349253"/>
          </a:xfrm>
        </p:grpSpPr>
        <p:sp>
          <p:nvSpPr>
            <p:cNvPr id="13" name="Rounded Rectangle 12"/>
            <p:cNvSpPr/>
            <p:nvPr/>
          </p:nvSpPr>
          <p:spPr>
            <a:xfrm>
              <a:off x="510481" y="3822138"/>
              <a:ext cx="1946967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B0F0"/>
                  </a:solidFill>
                  <a:latin typeface="Nunito" pitchFamily="2" charset="0"/>
                </a:rPr>
                <a:t> </a:t>
              </a:r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a. Đặt đèn ở vị trí phù hợp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/>
            <a:srcRect l="1056" t="2248" r="53535" b="13031"/>
            <a:stretch/>
          </p:blipFill>
          <p:spPr>
            <a:xfrm>
              <a:off x="390997" y="1913510"/>
              <a:ext cx="2185936" cy="1779251"/>
            </a:xfrm>
            <a:prstGeom prst="rect">
              <a:avLst/>
            </a:prstGeom>
          </p:spPr>
        </p:pic>
      </p:grpSp>
      <p:pic>
        <p:nvPicPr>
          <p:cNvPr id="26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637" y="1024748"/>
            <a:ext cx="3193173" cy="259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ounded Rectangle 26"/>
          <p:cNvSpPr/>
          <p:nvPr/>
        </p:nvSpPr>
        <p:spPr>
          <a:xfrm>
            <a:off x="1925517" y="5307443"/>
            <a:ext cx="3985751" cy="84844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Nunito" pitchFamily="2" charset="0"/>
              </a:rPr>
              <a:t> a – d – c - b</a:t>
            </a:r>
          </a:p>
        </p:txBody>
      </p:sp>
    </p:spTree>
    <p:extLst>
      <p:ext uri="{BB962C8B-B14F-4D97-AF65-F5344CB8AC3E}">
        <p14:creationId xmlns:p14="http://schemas.microsoft.com/office/powerpoint/2010/main" val="36339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3048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23279" y="1089633"/>
            <a:ext cx="10106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32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32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320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3200">
                <a:solidFill>
                  <a:srgbClr val="000000"/>
                </a:solidFill>
                <a:latin typeface="Nunito Black" pitchFamily="2" charset="0"/>
              </a:rPr>
              <a:t> thực hành các bước sử dụng đèn</a:t>
            </a:r>
            <a:endParaRPr lang="vi-VN" sz="3200" b="1"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53" y="4933868"/>
            <a:ext cx="1646063" cy="1798476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3507675" y="2290229"/>
            <a:ext cx="2512125" cy="2866294"/>
            <a:chOff x="8906865" y="2011577"/>
            <a:chExt cx="2084264" cy="2201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/>
            <a:srcRect l="54357" t="3118" r="1166" b="24648"/>
            <a:stretch/>
          </p:blipFill>
          <p:spPr>
            <a:xfrm>
              <a:off x="8906865" y="2011577"/>
              <a:ext cx="2084264" cy="1728414"/>
            </a:xfrm>
            <a:prstGeom prst="rect">
              <a:avLst/>
            </a:prstGeom>
          </p:spPr>
        </p:pic>
        <p:sp>
          <p:nvSpPr>
            <p:cNvPr id="16" name="Rounded Rectangle 15"/>
            <p:cNvSpPr/>
            <p:nvPr/>
          </p:nvSpPr>
          <p:spPr>
            <a:xfrm>
              <a:off x="9072697" y="3772013"/>
              <a:ext cx="1752599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Bước 2: Bật đèn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88010" y="2895600"/>
            <a:ext cx="2673003" cy="3352800"/>
            <a:chOff x="5825340" y="2043881"/>
            <a:chExt cx="2217742" cy="2574655"/>
          </a:xfrm>
        </p:grpSpPr>
        <p:sp>
          <p:nvSpPr>
            <p:cNvPr id="15" name="Rounded Rectangle 14"/>
            <p:cNvSpPr/>
            <p:nvPr/>
          </p:nvSpPr>
          <p:spPr>
            <a:xfrm>
              <a:off x="5825340" y="3887941"/>
              <a:ext cx="2217742" cy="73059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Bước 3:  Điều chỉnh độ cao, độ sáng và hướng chiếu sáng của đèn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/>
            <a:srcRect l="2285" t="3118" r="53237" b="24648"/>
            <a:stretch/>
          </p:blipFill>
          <p:spPr>
            <a:xfrm>
              <a:off x="5929470" y="2043881"/>
              <a:ext cx="2084264" cy="1728414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9220200" y="3428999"/>
            <a:ext cx="2715188" cy="3200401"/>
            <a:chOff x="3169855" y="1921130"/>
            <a:chExt cx="2252742" cy="2457626"/>
          </a:xfrm>
        </p:grpSpPr>
        <p:sp>
          <p:nvSpPr>
            <p:cNvPr id="14" name="Rounded Rectangle 13"/>
            <p:cNvSpPr/>
            <p:nvPr/>
          </p:nvSpPr>
          <p:spPr>
            <a:xfrm>
              <a:off x="3308642" y="3938131"/>
              <a:ext cx="2113955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Bước 4: Tắt đèn khi không sử dụng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/>
            <a:srcRect l="53857" r="734" b="13393"/>
            <a:stretch/>
          </p:blipFill>
          <p:spPr>
            <a:xfrm>
              <a:off x="3169855" y="1921130"/>
              <a:ext cx="2185936" cy="1818861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489532" y="1752600"/>
            <a:ext cx="2634668" cy="3059274"/>
            <a:chOff x="390997" y="1913510"/>
            <a:chExt cx="2185936" cy="2349253"/>
          </a:xfrm>
        </p:grpSpPr>
        <p:sp>
          <p:nvSpPr>
            <p:cNvPr id="13" name="Rounded Rectangle 12"/>
            <p:cNvSpPr/>
            <p:nvPr/>
          </p:nvSpPr>
          <p:spPr>
            <a:xfrm>
              <a:off x="510481" y="3822138"/>
              <a:ext cx="1946967" cy="4406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rgbClr val="00B0F0"/>
                  </a:solidFill>
                  <a:latin typeface="Nunito" pitchFamily="2" charset="0"/>
                </a:rPr>
                <a:t> </a:t>
              </a:r>
              <a:r>
                <a:rPr lang="en-US" sz="1800">
                  <a:solidFill>
                    <a:srgbClr val="002060"/>
                  </a:solidFill>
                  <a:latin typeface="Nunito" pitchFamily="2" charset="0"/>
                </a:rPr>
                <a:t>Bước 1:  Đặt đèn ở vị trí phù hợp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/>
            <a:srcRect l="1056" t="2248" r="53535" b="13031"/>
            <a:stretch/>
          </p:blipFill>
          <p:spPr>
            <a:xfrm>
              <a:off x="390997" y="1913510"/>
              <a:ext cx="2185936" cy="177925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635" y="820153"/>
            <a:ext cx="833765" cy="888739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3163537" y="2895600"/>
            <a:ext cx="304800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>
            <a:off x="8861014" y="4179954"/>
            <a:ext cx="304800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6019149" y="3450474"/>
            <a:ext cx="304800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31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53" y="4551915"/>
            <a:ext cx="1995647" cy="2180429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3437422" y="3290055"/>
            <a:ext cx="5423590" cy="84844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>
                <a:solidFill>
                  <a:srgbClr val="002060"/>
                </a:solidFill>
                <a:latin typeface="Nunito" pitchFamily="2" charset="0"/>
              </a:rPr>
              <a:t> Bước 2: Bật đèn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58673" y="4534176"/>
            <a:ext cx="5402340" cy="952224"/>
          </a:xfrm>
          <a:prstGeom prst="roundRect">
            <a:avLst/>
          </a:prstGeom>
          <a:solidFill>
            <a:srgbClr val="FFFF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>
                <a:solidFill>
                  <a:srgbClr val="002060"/>
                </a:solidFill>
                <a:latin typeface="Nunito" pitchFamily="2" charset="0"/>
              </a:rPr>
              <a:t> Bước 3:  Điều chỉnh độ cao, độ sáng </a:t>
            </a:r>
          </a:p>
          <a:p>
            <a:pPr algn="just"/>
            <a:r>
              <a:rPr lang="en-US" sz="2400" b="1">
                <a:solidFill>
                  <a:srgbClr val="002060"/>
                </a:solidFill>
                <a:latin typeface="Nunito" pitchFamily="2" charset="0"/>
              </a:rPr>
              <a:t>và hướng chiếu sáng của đèn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58673" y="5857158"/>
            <a:ext cx="5402339" cy="84844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Nunito" pitchFamily="2" charset="0"/>
              </a:rPr>
              <a:t>Bước 4: Tắt đèn khi không sử dụng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468337" y="2035699"/>
            <a:ext cx="5392674" cy="84844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>
                <a:solidFill>
                  <a:srgbClr val="00B0F0"/>
                </a:solidFill>
                <a:latin typeface="Nunito" pitchFamily="2" charset="0"/>
              </a:rPr>
              <a:t> </a:t>
            </a:r>
            <a:r>
              <a:rPr lang="en-US" sz="2400" b="1">
                <a:solidFill>
                  <a:srgbClr val="002060"/>
                </a:solidFill>
                <a:latin typeface="Nunito" pitchFamily="2" charset="0"/>
              </a:rPr>
              <a:t>Bước 1: Đặt đèn ở vị trí phù hợp</a:t>
            </a:r>
          </a:p>
        </p:txBody>
      </p:sp>
      <p:sp>
        <p:nvSpPr>
          <p:cNvPr id="2" name="Right Arrow 1"/>
          <p:cNvSpPr/>
          <p:nvPr/>
        </p:nvSpPr>
        <p:spPr>
          <a:xfrm rot="5400000">
            <a:off x="5970301" y="2808117"/>
            <a:ext cx="402496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378266" y="885928"/>
            <a:ext cx="55419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Sigmar One" panose="00000500000000000000" pitchFamily="2" charset="0"/>
              </a:rPr>
              <a:t>KẾT LUẬN</a:t>
            </a:r>
          </a:p>
          <a:p>
            <a:pPr algn="ctr"/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Các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bước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sử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dụng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đèn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 </a:t>
            </a:r>
            <a:r>
              <a:rPr lang="en-US" sz="3200" dirty="0" err="1">
                <a:solidFill>
                  <a:srgbClr val="00CC00"/>
                </a:solidFill>
                <a:latin typeface="Nunito Black" pitchFamily="2" charset="0"/>
              </a:rPr>
              <a:t>học</a:t>
            </a:r>
            <a:r>
              <a:rPr lang="en-US" sz="3200" dirty="0">
                <a:solidFill>
                  <a:srgbClr val="00CC00"/>
                </a:solidFill>
                <a:latin typeface="Nunito Black" pitchFamily="2" charset="0"/>
              </a:rPr>
              <a:t>: </a:t>
            </a:r>
          </a:p>
        </p:txBody>
      </p:sp>
      <p:sp>
        <p:nvSpPr>
          <p:cNvPr id="29" name="Right Arrow 28"/>
          <p:cNvSpPr/>
          <p:nvPr/>
        </p:nvSpPr>
        <p:spPr>
          <a:xfrm rot="5400000">
            <a:off x="5947969" y="4095382"/>
            <a:ext cx="402496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5400000">
            <a:off x="5958594" y="5358309"/>
            <a:ext cx="402496" cy="6096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6017" y="3048000"/>
            <a:ext cx="3193173" cy="421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60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2" grpId="0" animBg="1"/>
      <p:bldP spid="28" grpId="0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b="1">
                <a:latin typeface="Nunito Black" pitchFamily="2" charset="0"/>
              </a:rPr>
              <a:t>và cho biết </a:t>
            </a:r>
            <a:r>
              <a:rPr lang="en-US" sz="2400">
                <a:latin typeface="Nunito Black" pitchFamily="2" charset="0"/>
              </a:rPr>
              <a:t>tại sao các tình huống sử dụng đèn học trong Hình 5 là mất an toàn?</a:t>
            </a:r>
            <a:endParaRPr lang="vi-VN" sz="2400" b="1">
              <a:latin typeface="Nunito Black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186" y="2036268"/>
            <a:ext cx="2684816" cy="21340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5935" y="2036268"/>
            <a:ext cx="2553696" cy="21340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1191" y="2052633"/>
            <a:ext cx="2653597" cy="2101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6348" y="2059179"/>
            <a:ext cx="2622378" cy="2088222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361313" y="4207298"/>
            <a:ext cx="2346643" cy="57379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2060"/>
                </a:solidFill>
                <a:latin typeface="Nunito" pitchFamily="2" charset="0"/>
              </a:rPr>
              <a:t>a. Đặt đèn trên mặt bàn bị ướt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259461" y="4267200"/>
            <a:ext cx="2346643" cy="57379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2060"/>
                </a:solidFill>
                <a:latin typeface="Nunito" pitchFamily="2" charset="0"/>
              </a:rPr>
              <a:t>b. Tắt đèn bằng cách giật dây nguồn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14030" y="4267200"/>
            <a:ext cx="2346643" cy="57379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2060"/>
                </a:solidFill>
                <a:latin typeface="Nunito" pitchFamily="2" charset="0"/>
              </a:rPr>
              <a:t>c. Sờ tay vào bóng đèn đang sáng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355640" y="4191000"/>
            <a:ext cx="2651610" cy="5737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2060"/>
                </a:solidFill>
                <a:latin typeface="Nunito" pitchFamily="2" charset="0"/>
              </a:rPr>
              <a:t>d. Để ánh đèn chiếu sáng trực tiếp vào mắt</a:t>
            </a:r>
          </a:p>
        </p:txBody>
      </p:sp>
      <p:pic>
        <p:nvPicPr>
          <p:cNvPr id="25" name="Picture 4" descr="https://i.pinimg.com/564x/8b/cd/5d/8bcd5d6367e6280c5aa7b504738a810e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5" b="26531"/>
          <a:stretch/>
        </p:blipFill>
        <p:spPr bwMode="auto">
          <a:xfrm>
            <a:off x="3234596" y="4840996"/>
            <a:ext cx="5633701" cy="174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ình ảnh Đèn Bàn Tinh Tế đèn Bàn Màu Xanh đèn Bàn đẹp đèn Bàn Sáng Tạo PNG  , đèn Bàn Tinh Tế, đèn Bàn Màu Xanh, đèn Bàn đẹp PNG miễ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86" y="4771640"/>
            <a:ext cx="2684816" cy="199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799" y="4604531"/>
            <a:ext cx="2842451" cy="250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28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b="1">
                <a:latin typeface="Nunito Black" pitchFamily="2" charset="0"/>
              </a:rPr>
              <a:t>và cho biết </a:t>
            </a:r>
            <a:r>
              <a:rPr lang="en-US" sz="2400">
                <a:latin typeface="Nunito Black" pitchFamily="2" charset="0"/>
              </a:rPr>
              <a:t>tại sao các tình huống sử dụng đèn học trong Hình 5 là mất an toàn?</a:t>
            </a:r>
            <a:endParaRPr lang="vi-VN" sz="2400" b="1">
              <a:latin typeface="Nunito Black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2055715"/>
            <a:ext cx="3760214" cy="2988833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2652443" y="5349400"/>
            <a:ext cx="3704186" cy="54762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a.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Đặt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trên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mặt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bàn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bị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ướt</a:t>
            </a: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8776" y="4392699"/>
            <a:ext cx="1995647" cy="2180429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6506690" y="2482443"/>
            <a:ext cx="5298061" cy="166246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vi-VN" sz="2800" dirty="0">
                <a:solidFill>
                  <a:srgbClr val="C00000"/>
                </a:solidFill>
                <a:latin typeface="Nunito Black" pitchFamily="2" charset="0"/>
              </a:rPr>
              <a:t>Đặt đèn trên bàn ướt dễ bị giật điện do nước truyền điện, gây nguy hiểm.</a:t>
            </a:r>
            <a:endParaRPr lang="en-US" sz="2800" b="1" dirty="0">
              <a:solidFill>
                <a:srgbClr val="C00000"/>
              </a:solidFill>
              <a:latin typeface="Nunito Black" pitchFamily="2" charset="0"/>
            </a:endParaRPr>
          </a:p>
        </p:txBody>
      </p:sp>
      <p:pic>
        <p:nvPicPr>
          <p:cNvPr id="29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57" y="3576581"/>
            <a:ext cx="2786590" cy="36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64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rgbClr val="FF0000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FA247D3-2C12-CD5C-BBF7-809BDD9A7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" y="502375"/>
            <a:ext cx="5084703" cy="55710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1A19EF-50CC-DB78-2B55-AF141F48EDA0}"/>
              </a:ext>
            </a:extLst>
          </p:cNvPr>
          <p:cNvSpPr txBox="1"/>
          <p:nvPr/>
        </p:nvSpPr>
        <p:spPr>
          <a:xfrm>
            <a:off x="5154253" y="1231319"/>
            <a:ext cx="6643585" cy="3072015"/>
          </a:xfrm>
          <a:prstGeom prst="rect">
            <a:avLst/>
          </a:prstGeom>
        </p:spPr>
        <p:txBody>
          <a:bodyPr vert="horz" lIns="60960" tIns="30480" rIns="60960" bIns="3048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8000" dirty="0">
                <a:solidFill>
                  <a:srgbClr val="00B050"/>
                </a:solidFill>
                <a:latin typeface="Sigmar One" panose="00000500000000000000" pitchFamily="2" charset="0"/>
                <a:ea typeface="+mj-ea"/>
                <a:cs typeface="+mj-cs"/>
              </a:rPr>
              <a:t>KHỞI ĐỘNG</a:t>
            </a:r>
          </a:p>
        </p:txBody>
      </p:sp>
      <p:pic>
        <p:nvPicPr>
          <p:cNvPr id="7" name="Picture 15">
            <a:extLst>
              <a:ext uri="{FF2B5EF4-FFF2-40B4-BE49-F238E27FC236}">
                <a16:creationId xmlns:a16="http://schemas.microsoft.com/office/drawing/2014/main" id="{CD31BEF7-7EA4-B9FE-D27F-9C6EC7148C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690149" y="762000"/>
            <a:ext cx="5571792" cy="465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68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b="1">
                <a:latin typeface="Nunito Black" pitchFamily="2" charset="0"/>
              </a:rPr>
              <a:t>và cho biết </a:t>
            </a:r>
            <a:r>
              <a:rPr lang="en-US" sz="2400">
                <a:latin typeface="Nunito Black" pitchFamily="2" charset="0"/>
              </a:rPr>
              <a:t>tại sao các tình huống sử dụng đèn học trong Hình 5 là mất an toàn?</a:t>
            </a:r>
            <a:endParaRPr lang="vi-VN" sz="2400" b="1">
              <a:latin typeface="Nunito Black" pitchFamily="2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8776" y="4392699"/>
            <a:ext cx="1995647" cy="2180429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6970139" y="2389475"/>
            <a:ext cx="4917061" cy="1301391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Giật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dây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nguồn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dễ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gây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mất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an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toàn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sử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dụng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đồ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dùng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điện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.</a:t>
            </a:r>
            <a:endParaRPr lang="en-US" sz="2800" b="1" dirty="0">
              <a:solidFill>
                <a:srgbClr val="C00000"/>
              </a:solidFill>
              <a:latin typeface="Nunito Black" pitchFamily="2" charset="0"/>
            </a:endParaRPr>
          </a:p>
        </p:txBody>
      </p:sp>
      <p:pic>
        <p:nvPicPr>
          <p:cNvPr id="29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57" y="3576581"/>
            <a:ext cx="2786590" cy="36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2133" y="1866535"/>
            <a:ext cx="4069564" cy="340080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743200" y="5377754"/>
            <a:ext cx="4012763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b.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Tắt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bằng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cách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</a:p>
          <a:p>
            <a:pPr algn="ctr"/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giật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dây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nguồn</a:t>
            </a: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96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b="1">
                <a:latin typeface="Nunito Black" pitchFamily="2" charset="0"/>
              </a:rPr>
              <a:t>và cho biết </a:t>
            </a:r>
            <a:r>
              <a:rPr lang="en-US" sz="2400">
                <a:latin typeface="Nunito Black" pitchFamily="2" charset="0"/>
              </a:rPr>
              <a:t>tại sao các tình huống sử dụng đèn học trong Hình 5 là mất an toàn?</a:t>
            </a:r>
            <a:endParaRPr lang="vi-VN" sz="2400" b="1">
              <a:latin typeface="Nunito Black" pitchFamily="2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8776" y="4392699"/>
            <a:ext cx="1995647" cy="2180429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6324600" y="2362200"/>
            <a:ext cx="5569823" cy="1662462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đang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phát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sáng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nhiệt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độ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bóng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rất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cao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sờ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tay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vào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bóng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sẽ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gây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bỏng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.</a:t>
            </a:r>
            <a:endParaRPr lang="en-US" sz="2800" b="1" dirty="0">
              <a:solidFill>
                <a:srgbClr val="C00000"/>
              </a:solidFill>
              <a:latin typeface="Nunito Black" pitchFamily="2" charset="0"/>
            </a:endParaRPr>
          </a:p>
        </p:txBody>
      </p:sp>
      <p:pic>
        <p:nvPicPr>
          <p:cNvPr id="29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57" y="3576581"/>
            <a:ext cx="2786590" cy="36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5610" y="1826941"/>
            <a:ext cx="3963048" cy="3138234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646542" y="5054441"/>
            <a:ext cx="3935045" cy="8569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c.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Sờ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tay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bóng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đang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sáng</a:t>
            </a: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01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228600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68" y="935071"/>
            <a:ext cx="773458" cy="95051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83919" y="917909"/>
            <a:ext cx="1010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unito Black" pitchFamily="2" charset="0"/>
              </a:rPr>
              <a:t>thảo</a:t>
            </a:r>
            <a:r>
              <a:rPr lang="en-US" sz="2400" dirty="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err="1">
                <a:solidFill>
                  <a:srgbClr val="000000"/>
                </a:solidFill>
                <a:latin typeface="Nunito Black" pitchFamily="2" charset="0"/>
              </a:rPr>
              <a:t>luận</a:t>
            </a:r>
            <a:r>
              <a:rPr lang="en-US" sz="2400">
                <a:solidFill>
                  <a:srgbClr val="000000"/>
                </a:solidFill>
                <a:latin typeface="Nunito Black" pitchFamily="2" charset="0"/>
              </a:rPr>
              <a:t> </a:t>
            </a:r>
            <a:r>
              <a:rPr lang="en-US" sz="2400" b="1">
                <a:latin typeface="Nunito Black" pitchFamily="2" charset="0"/>
              </a:rPr>
              <a:t>và cho biết </a:t>
            </a:r>
            <a:r>
              <a:rPr lang="en-US" sz="2400">
                <a:latin typeface="Nunito Black" pitchFamily="2" charset="0"/>
              </a:rPr>
              <a:t>tại sao các tình huống sử dụng đèn học trong Hình 5 là mất an toàn?</a:t>
            </a:r>
            <a:endParaRPr lang="vi-VN" sz="2400" b="1">
              <a:latin typeface="Nunito Black" pitchFamily="2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8776" y="4392699"/>
            <a:ext cx="1995647" cy="2180429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6174641" y="2761356"/>
            <a:ext cx="5715000" cy="1301391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 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học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chiếu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thẳng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ánh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sáng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vào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mắt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gây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lóa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hại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Nunito Black" pitchFamily="2" charset="0"/>
              </a:rPr>
              <a:t>mắt</a:t>
            </a:r>
            <a:r>
              <a:rPr lang="en-US" sz="2800" dirty="0">
                <a:solidFill>
                  <a:srgbClr val="C00000"/>
                </a:solidFill>
                <a:latin typeface="Nunito Black" pitchFamily="2" charset="0"/>
              </a:rPr>
              <a:t>.</a:t>
            </a:r>
            <a:endParaRPr lang="en-US" sz="2800" b="1" dirty="0">
              <a:solidFill>
                <a:srgbClr val="C00000"/>
              </a:solidFill>
              <a:latin typeface="Nunito Black" pitchFamily="2" charset="0"/>
            </a:endParaRPr>
          </a:p>
        </p:txBody>
      </p:sp>
      <p:pic>
        <p:nvPicPr>
          <p:cNvPr id="29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57" y="3576581"/>
            <a:ext cx="2786590" cy="367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666" y="1806772"/>
            <a:ext cx="3935207" cy="313363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390564" y="4998278"/>
            <a:ext cx="4238835" cy="86105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d.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ánh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đèn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chiếu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sáng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trực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tiếp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Nunito Black" pitchFamily="2" charset="0"/>
              </a:rPr>
              <a:t>mắt</a:t>
            </a: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06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108494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080" y="329625"/>
            <a:ext cx="10142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Nunito Black" pitchFamily="2" charset="0"/>
              </a:rPr>
              <a:t>3</a:t>
            </a:r>
            <a:r>
              <a:rPr lang="en-US" sz="3200">
                <a:solidFill>
                  <a:srgbClr val="00B0F0"/>
                </a:solidFill>
                <a:latin typeface="Nunito Black" pitchFamily="2" charset="0"/>
              </a:rPr>
              <a:t>. </a:t>
            </a:r>
            <a:r>
              <a:rPr lang="en-US" sz="3200" b="1">
                <a:solidFill>
                  <a:srgbClr val="00B0F0"/>
                </a:solidFill>
                <a:latin typeface="Nunito Black" pitchFamily="2" charset="0"/>
              </a:rPr>
              <a:t>SỬ DỤNG ĐÈN HỌC ĐÚNG CÁCH VÀ AN TOÀN</a:t>
            </a:r>
            <a:endParaRPr lang="en-US" sz="32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3099"/>
          <a:stretch/>
        </p:blipFill>
        <p:spPr>
          <a:xfrm>
            <a:off x="1105543" y="1143000"/>
            <a:ext cx="9915525" cy="29996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5706" y="4038600"/>
            <a:ext cx="2729481" cy="27294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98" y="4191000"/>
            <a:ext cx="1990533" cy="2446124"/>
          </a:xfrm>
          <a:prstGeom prst="rect">
            <a:avLst/>
          </a:prstGeom>
        </p:spPr>
      </p:pic>
      <p:pic>
        <p:nvPicPr>
          <p:cNvPr id="16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725" y="3429000"/>
            <a:ext cx="2872075" cy="379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82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>
            <a:extLst>
              <a:ext uri="{FF2B5EF4-FFF2-40B4-BE49-F238E27FC236}">
                <a16:creationId xmlns:a16="http://schemas.microsoft.com/office/drawing/2014/main" id="{2BE746F2-0A69-7FBA-9307-BE194CC6AE96}"/>
              </a:ext>
            </a:extLst>
          </p:cNvPr>
          <p:cNvGrpSpPr/>
          <p:nvPr/>
        </p:nvGrpSpPr>
        <p:grpSpPr>
          <a:xfrm>
            <a:off x="76200" y="457200"/>
            <a:ext cx="6408040" cy="5006855"/>
            <a:chOff x="0" y="0"/>
            <a:chExt cx="2047836" cy="1876268"/>
          </a:xfrm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8F85439-C6F8-4C8E-D4C6-A1947081089A}"/>
                </a:ext>
              </a:extLst>
            </p:cNvPr>
            <p:cNvSpPr/>
            <p:nvPr/>
          </p:nvSpPr>
          <p:spPr>
            <a:xfrm>
              <a:off x="92710" y="106680"/>
              <a:ext cx="1943696" cy="1756888"/>
            </a:xfrm>
            <a:custGeom>
              <a:avLst/>
              <a:gdLst/>
              <a:ahLst/>
              <a:cxnLst/>
              <a:rect l="l" t="t" r="r" b="b"/>
              <a:pathLst>
                <a:path w="1943696" h="1756888">
                  <a:moveTo>
                    <a:pt x="1917026" y="1567658"/>
                  </a:moveTo>
                  <a:cubicBezTo>
                    <a:pt x="1917026" y="1655288"/>
                    <a:pt x="1840826" y="1726408"/>
                    <a:pt x="1759546" y="1726408"/>
                  </a:cubicBezTo>
                  <a:lnTo>
                    <a:pt x="66040" y="1726408"/>
                  </a:lnTo>
                  <a:cubicBezTo>
                    <a:pt x="43180" y="1726408"/>
                    <a:pt x="20320" y="1721328"/>
                    <a:pt x="0" y="1712438"/>
                  </a:cubicBezTo>
                  <a:cubicBezTo>
                    <a:pt x="26670" y="1740378"/>
                    <a:pt x="63500" y="1756888"/>
                    <a:pt x="106515" y="1756888"/>
                  </a:cubicBezTo>
                  <a:lnTo>
                    <a:pt x="1797646" y="1756888"/>
                  </a:lnTo>
                  <a:cubicBezTo>
                    <a:pt x="1877656" y="1756888"/>
                    <a:pt x="1943696" y="1690848"/>
                    <a:pt x="1943696" y="1610838"/>
                  </a:cubicBezTo>
                  <a:lnTo>
                    <a:pt x="1943696" y="95250"/>
                  </a:lnTo>
                  <a:cubicBezTo>
                    <a:pt x="1943696" y="58420"/>
                    <a:pt x="1929726" y="25400"/>
                    <a:pt x="1908136" y="0"/>
                  </a:cubicBezTo>
                  <a:cubicBezTo>
                    <a:pt x="1914486" y="16510"/>
                    <a:pt x="1917026" y="34290"/>
                    <a:pt x="1917026" y="52070"/>
                  </a:cubicBezTo>
                  <a:lnTo>
                    <a:pt x="1917026" y="1567658"/>
                  </a:lnTo>
                  <a:lnTo>
                    <a:pt x="1917026" y="1567658"/>
                  </a:lnTo>
                  <a:close/>
                </a:path>
              </a:pathLst>
            </a:custGeom>
            <a:solidFill>
              <a:srgbClr val="C7D0D8"/>
            </a:solidFill>
          </p:spPr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F0C9D4E-7C55-FE4D-DDFD-9D1EF59EC64A}"/>
                </a:ext>
              </a:extLst>
            </p:cNvPr>
            <p:cNvSpPr/>
            <p:nvPr/>
          </p:nvSpPr>
          <p:spPr>
            <a:xfrm>
              <a:off x="12700" y="12700"/>
              <a:ext cx="1983066" cy="1807688"/>
            </a:xfrm>
            <a:custGeom>
              <a:avLst/>
              <a:gdLst/>
              <a:ahLst/>
              <a:cxnLst/>
              <a:rect l="l" t="t" r="r" b="b"/>
              <a:pathLst>
                <a:path w="1983066" h="1807688">
                  <a:moveTo>
                    <a:pt x="146050" y="1807688"/>
                  </a:moveTo>
                  <a:lnTo>
                    <a:pt x="1837016" y="1807688"/>
                  </a:lnTo>
                  <a:cubicBezTo>
                    <a:pt x="1917026" y="1807688"/>
                    <a:pt x="1983066" y="1741648"/>
                    <a:pt x="1983066" y="1661638"/>
                  </a:cubicBezTo>
                  <a:lnTo>
                    <a:pt x="1983066" y="146050"/>
                  </a:lnTo>
                  <a:cubicBezTo>
                    <a:pt x="1983066" y="66040"/>
                    <a:pt x="1917026" y="0"/>
                    <a:pt x="1837016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661638"/>
                  </a:lnTo>
                  <a:cubicBezTo>
                    <a:pt x="0" y="1742918"/>
                    <a:pt x="66040" y="1807688"/>
                    <a:pt x="146050" y="18076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8901ED5-E651-364C-9F37-9DE63BF75B77}"/>
                </a:ext>
              </a:extLst>
            </p:cNvPr>
            <p:cNvSpPr/>
            <p:nvPr/>
          </p:nvSpPr>
          <p:spPr>
            <a:xfrm>
              <a:off x="0" y="0"/>
              <a:ext cx="2047836" cy="1876268"/>
            </a:xfrm>
            <a:custGeom>
              <a:avLst/>
              <a:gdLst/>
              <a:ahLst/>
              <a:cxnLst/>
              <a:rect l="l" t="t" r="r" b="b"/>
              <a:pathLst>
                <a:path w="2047836" h="1876268">
                  <a:moveTo>
                    <a:pt x="1984336" y="74930"/>
                  </a:moveTo>
                  <a:cubicBezTo>
                    <a:pt x="1956396" y="30480"/>
                    <a:pt x="1906866" y="0"/>
                    <a:pt x="1849716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674338"/>
                  </a:lnTo>
                  <a:cubicBezTo>
                    <a:pt x="0" y="1726408"/>
                    <a:pt x="25400" y="1772128"/>
                    <a:pt x="63500" y="1801338"/>
                  </a:cubicBezTo>
                  <a:cubicBezTo>
                    <a:pt x="91440" y="1845788"/>
                    <a:pt x="140970" y="1876268"/>
                    <a:pt x="200866" y="1876268"/>
                  </a:cubicBezTo>
                  <a:lnTo>
                    <a:pt x="1889086" y="1876268"/>
                  </a:lnTo>
                  <a:cubicBezTo>
                    <a:pt x="1976716" y="1876268"/>
                    <a:pt x="2047836" y="1805148"/>
                    <a:pt x="2047836" y="1717518"/>
                  </a:cubicBezTo>
                  <a:lnTo>
                    <a:pt x="2047836" y="201930"/>
                  </a:lnTo>
                  <a:cubicBezTo>
                    <a:pt x="2047836" y="149860"/>
                    <a:pt x="2022436" y="104140"/>
                    <a:pt x="1984336" y="74930"/>
                  </a:cubicBezTo>
                  <a:close/>
                  <a:moveTo>
                    <a:pt x="12700" y="1674338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1849716" y="12700"/>
                  </a:lnTo>
                  <a:cubicBezTo>
                    <a:pt x="1929726" y="12700"/>
                    <a:pt x="1995766" y="78740"/>
                    <a:pt x="1995766" y="158750"/>
                  </a:cubicBezTo>
                  <a:lnTo>
                    <a:pt x="1995766" y="1674338"/>
                  </a:lnTo>
                  <a:cubicBezTo>
                    <a:pt x="1995766" y="1754348"/>
                    <a:pt x="1929726" y="1820388"/>
                    <a:pt x="1849716" y="1820388"/>
                  </a:cubicBezTo>
                  <a:lnTo>
                    <a:pt x="158750" y="1820388"/>
                  </a:lnTo>
                  <a:cubicBezTo>
                    <a:pt x="78740" y="1820388"/>
                    <a:pt x="12700" y="1755618"/>
                    <a:pt x="12700" y="1674338"/>
                  </a:cubicBezTo>
                  <a:close/>
                  <a:moveTo>
                    <a:pt x="2036406" y="1717518"/>
                  </a:moveTo>
                  <a:cubicBezTo>
                    <a:pt x="2036406" y="1797528"/>
                    <a:pt x="1969096" y="1863568"/>
                    <a:pt x="1889086" y="1863568"/>
                  </a:cubicBezTo>
                  <a:lnTo>
                    <a:pt x="200866" y="1863568"/>
                  </a:lnTo>
                  <a:cubicBezTo>
                    <a:pt x="157480" y="1863568"/>
                    <a:pt x="120650" y="1847058"/>
                    <a:pt x="93980" y="1819118"/>
                  </a:cubicBezTo>
                  <a:cubicBezTo>
                    <a:pt x="114300" y="1828008"/>
                    <a:pt x="135890" y="1833088"/>
                    <a:pt x="160020" y="1833088"/>
                  </a:cubicBezTo>
                  <a:lnTo>
                    <a:pt x="1850986" y="1833088"/>
                  </a:lnTo>
                  <a:cubicBezTo>
                    <a:pt x="1938616" y="1833088"/>
                    <a:pt x="2009736" y="1761968"/>
                    <a:pt x="2009736" y="1674338"/>
                  </a:cubicBezTo>
                  <a:lnTo>
                    <a:pt x="2009736" y="158750"/>
                  </a:lnTo>
                  <a:cubicBezTo>
                    <a:pt x="2009736" y="140970"/>
                    <a:pt x="2005926" y="123190"/>
                    <a:pt x="2000846" y="106680"/>
                  </a:cubicBezTo>
                  <a:cubicBezTo>
                    <a:pt x="2022436" y="132080"/>
                    <a:pt x="2036406" y="165100"/>
                    <a:pt x="2036406" y="201930"/>
                  </a:cubicBezTo>
                  <a:lnTo>
                    <a:pt x="2036406" y="1717518"/>
                  </a:lnTo>
                  <a:cubicBezTo>
                    <a:pt x="2036406" y="1717518"/>
                    <a:pt x="2036406" y="1717518"/>
                    <a:pt x="2036406" y="1717518"/>
                  </a:cubicBezTo>
                  <a:close/>
                </a:path>
              </a:pathLst>
            </a:custGeom>
            <a:solidFill>
              <a:srgbClr val="77838D"/>
            </a:solidFill>
          </p:spPr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F8821BC-023B-DCAE-EFDB-6093D4CE7ADD}"/>
              </a:ext>
            </a:extLst>
          </p:cNvPr>
          <p:cNvSpPr txBox="1"/>
          <p:nvPr/>
        </p:nvSpPr>
        <p:spPr>
          <a:xfrm>
            <a:off x="546615" y="1219200"/>
            <a:ext cx="60794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E502D"/>
                </a:solidFill>
                <a:latin typeface="Sigmar One" panose="00000500000000000000" pitchFamily="2" charset="0"/>
              </a:rPr>
              <a:t>VẬN DỤNG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16" y="2209800"/>
            <a:ext cx="5193449" cy="48690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788" y="108494"/>
            <a:ext cx="11945038" cy="6641011"/>
            <a:chOff x="0" y="0"/>
            <a:chExt cx="22098869" cy="1228617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4347" r="1887" b="8090"/>
          <a:stretch/>
        </p:blipFill>
        <p:spPr>
          <a:xfrm>
            <a:off x="457200" y="158931"/>
            <a:ext cx="9906000" cy="1676400"/>
          </a:xfrm>
          <a:prstGeom prst="rect">
            <a:avLst/>
          </a:prstGeom>
        </p:spPr>
      </p:pic>
      <p:pic>
        <p:nvPicPr>
          <p:cNvPr id="11266" name="Picture 2" descr="https://i.pinimg.com/564x/a9/c8/fa/a9c8fabd315c70a73a7c4b5e529cb5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96587"/>
            <a:ext cx="6924674" cy="4633541"/>
          </a:xfrm>
          <a:prstGeom prst="rect">
            <a:avLst/>
          </a:prstGeom>
          <a:noFill/>
        </p:spPr>
      </p:pic>
      <p:pic>
        <p:nvPicPr>
          <p:cNvPr id="15" name="Picture 8" descr="Đèn Led Ngủ Để Bàn Hoạt Hình Sáng Tạo Cừu Gấu - Đèn bàn Nhãn hàng No Brand  | DienMayHoangNgan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514600"/>
            <a:ext cx="3146684" cy="3245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Rounded Rectangle 15"/>
          <p:cNvSpPr/>
          <p:nvPr/>
        </p:nvSpPr>
        <p:spPr>
          <a:xfrm>
            <a:off x="2286000" y="3581400"/>
            <a:ext cx="4419600" cy="861053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>
                <a:solidFill>
                  <a:srgbClr val="002060"/>
                </a:solidFill>
              </a:rPr>
              <a:t>      Em có một chiếc đèn học màu hồng. Chiếc đèn có hình dáng cao, mảnh trông rất dễ thương.</a:t>
            </a:r>
          </a:p>
        </p:txBody>
      </p:sp>
    </p:spTree>
    <p:extLst>
      <p:ext uri="{BB962C8B-B14F-4D97-AF65-F5344CB8AC3E}">
        <p14:creationId xmlns:p14="http://schemas.microsoft.com/office/powerpoint/2010/main" val="1784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788" y="108494"/>
            <a:ext cx="11945038" cy="6641011"/>
            <a:chOff x="0" y="0"/>
            <a:chExt cx="22098869" cy="1228617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4347" r="1887" b="8090"/>
          <a:stretch/>
        </p:blipFill>
        <p:spPr>
          <a:xfrm>
            <a:off x="107949" y="166249"/>
            <a:ext cx="9906000" cy="1676400"/>
          </a:xfrm>
          <a:prstGeom prst="rect">
            <a:avLst/>
          </a:prstGeom>
        </p:spPr>
      </p:pic>
      <p:pic>
        <p:nvPicPr>
          <p:cNvPr id="15" name="Picture 8" descr="Đèn Led Ngủ Để Bàn Hoạt Hình Sáng Tạo Cừu Gấu - Đèn bàn Nhãn hàng No Brand  | DienMayHoangNgan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698" y="2746459"/>
            <a:ext cx="3146684" cy="3245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576390" y="1973434"/>
            <a:ext cx="105998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002060"/>
                </a:solidFill>
                <a:latin typeface="Nunito Black" pitchFamily="2" charset="0"/>
              </a:rPr>
              <a:t>Cách sử dụng đèn học đúng cách và an toàn là: </a:t>
            </a:r>
            <a:br>
              <a:rPr lang="vi-VN" sz="2800">
                <a:solidFill>
                  <a:srgbClr val="002060"/>
                </a:solidFill>
                <a:latin typeface="Nunito Black" pitchFamily="2" charset="0"/>
              </a:rPr>
            </a:br>
            <a:endParaRPr lang="en-US" sz="28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97247" y="2667000"/>
            <a:ext cx="6476357" cy="6053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 </a:t>
            </a:r>
            <a:r>
              <a:rPr lang="vi-VN" sz="2300">
                <a:solidFill>
                  <a:srgbClr val="000000"/>
                </a:solidFill>
                <a:latin typeface="Nunito" pitchFamily="2" charset="0"/>
              </a:rPr>
              <a:t>Không đặt đèn lên mặt bàn bị ướt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7247" y="3982004"/>
            <a:ext cx="6476357" cy="818596"/>
          </a:xfrm>
          <a:prstGeom prst="roundRect">
            <a:avLst/>
          </a:prstGeom>
          <a:solidFill>
            <a:srgbClr val="FFFF6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300">
                <a:solidFill>
                  <a:srgbClr val="000000"/>
                </a:solidFill>
                <a:latin typeface="Nunito" pitchFamily="2" charset="0"/>
              </a:rPr>
              <a:t>Không sờ tay vào bóng đèn đang sáng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97247" y="5761049"/>
            <a:ext cx="6476357" cy="944551"/>
          </a:xfrm>
          <a:prstGeom prst="roundRect">
            <a:avLst/>
          </a:prstGeom>
          <a:solidFill>
            <a:srgbClr val="FF66FF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300">
                <a:solidFill>
                  <a:srgbClr val="002060"/>
                </a:solidFill>
                <a:latin typeface="Nunito" pitchFamily="2" charset="0"/>
              </a:rPr>
              <a:t> </a:t>
            </a:r>
            <a:r>
              <a:rPr lang="vi-VN" sz="2300">
                <a:solidFill>
                  <a:srgbClr val="000000"/>
                </a:solidFill>
                <a:latin typeface="Nunito" pitchFamily="2" charset="0"/>
              </a:rPr>
              <a:t>Khi ánh sáng đèn nhấp nháy hoặc không sáng rõ, cần nói với người lớn để đảm bảo an toàn.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97247" y="3352800"/>
            <a:ext cx="6476357" cy="573436"/>
          </a:xfrm>
          <a:prstGeom prst="roundRect">
            <a:avLst/>
          </a:prstGeom>
          <a:solidFill>
            <a:srgbClr val="99FF9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300">
                <a:solidFill>
                  <a:srgbClr val="000000"/>
                </a:solidFill>
                <a:latin typeface="Nunito" pitchFamily="2" charset="0"/>
              </a:rPr>
              <a:t>Không tắt đèn bằng cách giật dây nguồn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7247" y="4913267"/>
            <a:ext cx="6476357" cy="801733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300">
                <a:solidFill>
                  <a:srgbClr val="000000"/>
                </a:solidFill>
                <a:latin typeface="Nunito" pitchFamily="2" charset="0"/>
              </a:rPr>
              <a:t>Không để ánh sáng đèn chiếu trực tiếp vào mắt</a:t>
            </a:r>
          </a:p>
        </p:txBody>
      </p:sp>
    </p:spTree>
    <p:extLst>
      <p:ext uri="{BB962C8B-B14F-4D97-AF65-F5344CB8AC3E}">
        <p14:creationId xmlns:p14="http://schemas.microsoft.com/office/powerpoint/2010/main" val="391533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81058290-CF20-FC47-AE82-7D01242BC161}"/>
              </a:ext>
            </a:extLst>
          </p:cNvPr>
          <p:cNvSpPr/>
          <p:nvPr/>
        </p:nvSpPr>
        <p:spPr>
          <a:xfrm>
            <a:off x="1560610" y="1447800"/>
            <a:ext cx="896835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Hẹn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gặp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lại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các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 </a:t>
            </a:r>
            <a:r>
              <a:rPr lang="en-US" altLang="zh-CN" sz="9600" dirty="0" err="1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em</a:t>
            </a:r>
            <a:r>
              <a:rPr lang="en-US" altLang="zh-CN" sz="9600" dirty="0">
                <a:ln w="9525">
                  <a:solidFill>
                    <a:srgbClr val="00CC00"/>
                  </a:solidFill>
                </a:ln>
                <a:solidFill>
                  <a:srgbClr val="00CC00"/>
                </a:solidFill>
                <a:latin typeface="Sigmar One" panose="00000500000000000000" pitchFamily="2" charset="0"/>
                <a:cs typeface="+mn-ea"/>
                <a:sym typeface="+mn-lt"/>
              </a:rPr>
              <a:t>!</a:t>
            </a:r>
            <a:endParaRPr lang="zh-CN" altLang="en-US" sz="9600" dirty="0">
              <a:ln w="9525">
                <a:solidFill>
                  <a:srgbClr val="00CC00"/>
                </a:solidFill>
              </a:ln>
              <a:solidFill>
                <a:srgbClr val="00CC00"/>
              </a:solidFill>
              <a:latin typeface="Sigmar One" panose="00000500000000000000" pitchFamily="2" charset="0"/>
              <a:cs typeface="+mn-ea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83" y="2590800"/>
            <a:ext cx="4689356" cy="414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9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2">
            <a:hlinkClick r:id="" action="ppaction://media"/>
            <a:extLst>
              <a:ext uri="{FF2B5EF4-FFF2-40B4-BE49-F238E27FC236}">
                <a16:creationId xmlns:a16="http://schemas.microsoft.com/office/drawing/2014/main" id="{56018C9C-EA8B-87EE-0FC4-E0A21DBE4D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344400" cy="64008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97FFA11-218B-255A-B057-0B0FD5335CD1}"/>
              </a:ext>
            </a:extLst>
          </p:cNvPr>
          <p:cNvSpPr/>
          <p:nvPr/>
        </p:nvSpPr>
        <p:spPr>
          <a:xfrm>
            <a:off x="10439400" y="152400"/>
            <a:ext cx="1600200" cy="9776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</a:rPr>
              <a:t>Công nghệ lớp 3</a:t>
            </a:r>
            <a:endParaRPr lang="en-US" sz="16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849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39380" y="4726999"/>
            <a:ext cx="1927898" cy="2112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2400" y="158931"/>
            <a:ext cx="2056785" cy="205678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972800" y="158931"/>
            <a:ext cx="1063026" cy="1063026"/>
          </a:xfrm>
          <a:prstGeom prst="rect">
            <a:avLst/>
          </a:prstGeom>
        </p:spPr>
      </p:pic>
      <p:sp>
        <p:nvSpPr>
          <p:cNvPr id="13" name="Diamond 12"/>
          <p:cNvSpPr/>
          <p:nvPr/>
        </p:nvSpPr>
        <p:spPr>
          <a:xfrm>
            <a:off x="259081" y="3320881"/>
            <a:ext cx="45719" cy="4571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6416" y="-61427"/>
            <a:ext cx="6286500" cy="3295650"/>
          </a:xfrm>
          <a:prstGeom prst="rect">
            <a:avLst/>
          </a:prstGeom>
          <a:effectLst/>
        </p:spPr>
      </p:pic>
      <p:sp>
        <p:nvSpPr>
          <p:cNvPr id="10" name="Rounded Rectangle 9"/>
          <p:cNvSpPr/>
          <p:nvPr/>
        </p:nvSpPr>
        <p:spPr>
          <a:xfrm>
            <a:off x="4038600" y="6029504"/>
            <a:ext cx="5173151" cy="476726"/>
          </a:xfrm>
          <a:prstGeom prst="roundRect">
            <a:avLst/>
          </a:prstGeom>
          <a:solidFill>
            <a:srgbClr val="FFFFCC"/>
          </a:solidFill>
          <a:effectLst/>
        </p:spPr>
        <p:txBody>
          <a:bodyPr wrap="square">
            <a:spAutoFit/>
          </a:bodyPr>
          <a:lstStyle/>
          <a:p>
            <a:pPr algn="just"/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vi-VN" sz="2200" dirty="0">
                <a:solidFill>
                  <a:srgbClr val="FF0000"/>
                </a:solidFill>
                <a:latin typeface="Nunito Black" pitchFamily="2" charset="0"/>
              </a:rPr>
              <a:t>Bước 4:</a:t>
            </a:r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 T</a:t>
            </a:r>
            <a:r>
              <a:rPr lang="en-US" sz="2200" dirty="0">
                <a:solidFill>
                  <a:srgbClr val="002060"/>
                </a:solidFill>
                <a:latin typeface="Nunito Black" pitchFamily="2" charset="0"/>
              </a:rPr>
              <a:t>ắ</a:t>
            </a:r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t đèn khi không sử dụng</a:t>
            </a:r>
            <a:endParaRPr lang="vi-VN" sz="2200" b="0" i="0" dirty="0">
              <a:solidFill>
                <a:srgbClr val="002060"/>
              </a:solidFill>
              <a:effectLst/>
              <a:latin typeface="Nunito Black" pitchFamily="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81940" y="3259850"/>
            <a:ext cx="4096762" cy="57888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vi-VN" sz="2800">
                <a:solidFill>
                  <a:srgbClr val="00B0F0"/>
                </a:solidFill>
                <a:latin typeface="Nunito Black" pitchFamily="2" charset="0"/>
              </a:rPr>
              <a:t>Cách sử dụng đèn học:</a:t>
            </a:r>
          </a:p>
        </p:txBody>
      </p:sp>
      <p:pic>
        <p:nvPicPr>
          <p:cNvPr id="20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1" y="3124200"/>
            <a:ext cx="3429000" cy="432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ounded Rectangle 20"/>
          <p:cNvSpPr/>
          <p:nvPr/>
        </p:nvSpPr>
        <p:spPr>
          <a:xfrm>
            <a:off x="964483" y="4003616"/>
            <a:ext cx="4549944" cy="476726"/>
          </a:xfrm>
          <a:prstGeom prst="roundRect">
            <a:avLst/>
          </a:prstGeom>
          <a:solidFill>
            <a:srgbClr val="FFFFCC"/>
          </a:solidFill>
          <a:effectLst/>
        </p:spPr>
        <p:txBody>
          <a:bodyPr wrap="none">
            <a:spAutoFit/>
          </a:bodyPr>
          <a:lstStyle/>
          <a:p>
            <a:pPr algn="just"/>
            <a:r>
              <a:rPr lang="vi-VN" sz="2200" dirty="0">
                <a:solidFill>
                  <a:srgbClr val="FF0000"/>
                </a:solidFill>
                <a:latin typeface="Nunito Black" pitchFamily="2" charset="0"/>
              </a:rPr>
              <a:t>Bước 1:</a:t>
            </a:r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 Đặt đèn ở vị trí phù hợp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98374" y="4003616"/>
            <a:ext cx="2374542" cy="476726"/>
          </a:xfrm>
          <a:prstGeom prst="roundRect">
            <a:avLst/>
          </a:prstGeom>
          <a:solidFill>
            <a:srgbClr val="FFFFCC"/>
          </a:solidFill>
          <a:effectLst/>
        </p:spPr>
        <p:txBody>
          <a:bodyPr wrap="none">
            <a:spAutoFit/>
          </a:bodyPr>
          <a:lstStyle/>
          <a:p>
            <a:pPr algn="just"/>
            <a:r>
              <a:rPr lang="vi-VN" sz="2200" dirty="0">
                <a:solidFill>
                  <a:srgbClr val="FF0000"/>
                </a:solidFill>
                <a:latin typeface="Nunito Black" pitchFamily="2" charset="0"/>
              </a:rPr>
              <a:t>Bước 2:</a:t>
            </a:r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 Bật đèn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196349" y="4771109"/>
            <a:ext cx="4176251" cy="851297"/>
          </a:xfrm>
          <a:prstGeom prst="roundRect">
            <a:avLst/>
          </a:prstGeom>
          <a:solidFill>
            <a:srgbClr val="FFFFCC"/>
          </a:solidFill>
          <a:effectLst/>
        </p:spPr>
        <p:txBody>
          <a:bodyPr wrap="square">
            <a:spAutoFit/>
          </a:bodyPr>
          <a:lstStyle/>
          <a:p>
            <a:pPr algn="just"/>
            <a:r>
              <a:rPr lang="vi-VN" sz="2200" dirty="0">
                <a:solidFill>
                  <a:srgbClr val="FF0000"/>
                </a:solidFill>
                <a:latin typeface="Nunito Black" pitchFamily="2" charset="0"/>
              </a:rPr>
              <a:t>Bước 3: </a:t>
            </a:r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Điều chỉnh độ cao và</a:t>
            </a:r>
            <a:endParaRPr lang="en-US" sz="2200" dirty="0">
              <a:solidFill>
                <a:srgbClr val="002060"/>
              </a:solidFill>
              <a:latin typeface="Nunito Black" pitchFamily="2" charset="0"/>
            </a:endParaRPr>
          </a:p>
          <a:p>
            <a:pPr algn="just"/>
            <a:r>
              <a:rPr lang="vi-VN" sz="2200" dirty="0">
                <a:solidFill>
                  <a:srgbClr val="002060"/>
                </a:solidFill>
                <a:latin typeface="Nunito Black" pitchFamily="2" charset="0"/>
              </a:rPr>
              <a:t> hướng chiếu sáng của đèn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5781325" y="4003616"/>
            <a:ext cx="457200" cy="42055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5241688">
            <a:off x="7334714" y="4417402"/>
            <a:ext cx="312271" cy="39674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5241688">
            <a:off x="7334715" y="5605867"/>
            <a:ext cx="312271" cy="39674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9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0788" y="91215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2557" y="4566287"/>
            <a:ext cx="1927898" cy="2112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1247" y="641"/>
            <a:ext cx="1813598" cy="18135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972800" y="79974"/>
            <a:ext cx="1063026" cy="1063026"/>
          </a:xfrm>
          <a:prstGeom prst="rect">
            <a:avLst/>
          </a:prstGeom>
        </p:spPr>
      </p:pic>
      <p:sp>
        <p:nvSpPr>
          <p:cNvPr id="13" name="Diamond 12"/>
          <p:cNvSpPr/>
          <p:nvPr/>
        </p:nvSpPr>
        <p:spPr>
          <a:xfrm>
            <a:off x="259081" y="3320881"/>
            <a:ext cx="45719" cy="4571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Nét đẹp văn hoá truyền thống - Báo Quảng Ninh điện tử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062" y="1770823"/>
            <a:ext cx="3636855" cy="21821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480295902949_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96" y="2057400"/>
            <a:ext cx="2600325" cy="1752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ĩnh biệt cậu trò nghèo bắt đom đóm làm đèn học - Fanboy Ta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46" y="1590189"/>
            <a:ext cx="3498841" cy="24236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ọc Bài Dưới Anh Đèn Cầy Leo Lét - Hình trong ngày - Việt Báo Văn Học Nghệ  Thuậ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30" y="4656928"/>
            <a:ext cx="2740968" cy="18239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Bóng sợi đốt Điện Qua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525" y="4246345"/>
            <a:ext cx="2248751" cy="224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Bóng đèn Huỳnh quang Compact - CFL 4UT5 50W.S H8 E2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000" b="9685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701" y="3867791"/>
            <a:ext cx="2781299" cy="27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1498739" y="299286"/>
            <a:ext cx="9169262" cy="922671"/>
          </a:xfrm>
          <a:prstGeom prst="roundRect">
            <a:avLst/>
          </a:prstGeom>
          <a:solidFill>
            <a:srgbClr val="FFFFCC"/>
          </a:solidFill>
          <a:ln>
            <a:solidFill>
              <a:sysClr val="window" lastClr="FFFFFF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itchFamily="2" charset="0"/>
              </a:rPr>
              <a:t>Ngày</a:t>
            </a:r>
            <a:r>
              <a:rPr kumimoji="0" lang="en-US" sz="2800" b="0" i="0" u="none" strike="noStrike" kern="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itchFamily="2" charset="0"/>
              </a:rPr>
              <a:t> xưa, khi chưa có đèn học thì các bạn học sinh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itchFamily="2" charset="0"/>
              </a:rPr>
              <a:t>        học bài bằng cách nào?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32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19B711-C590-44D1-9AA8-9F143B0ED5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C79CF2-6A1C-4636-84CE-ABB2BE191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5D17DF-AD65-402C-A95C-F13C770C9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prstClr val="white"/>
              </a:solidFill>
            </a:endParaRP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03149" y="3826800"/>
            <a:ext cx="3987625" cy="2075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78383-08B4-8072-A611-E22385B21675}"/>
              </a:ext>
            </a:extLst>
          </p:cNvPr>
          <p:cNvSpPr txBox="1"/>
          <p:nvPr/>
        </p:nvSpPr>
        <p:spPr>
          <a:xfrm>
            <a:off x="5445275" y="2077498"/>
            <a:ext cx="5888785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600" dirty="0">
                <a:solidFill>
                  <a:srgbClr val="F46F18"/>
                </a:solidFill>
                <a:latin typeface="Sigmar One" panose="00000500000000000000" pitchFamily="2" charset="0"/>
                <a:ea typeface="+mj-ea"/>
                <a:cs typeface="+mj-cs"/>
              </a:rPr>
              <a:t>KHÁM PHÁ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11974">
            <a:off x="459181" y="1475619"/>
            <a:ext cx="5516777" cy="5017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22" b="77057" l="10778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76081" y="681522"/>
            <a:ext cx="2223844" cy="213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788" y="144780"/>
            <a:ext cx="11945038" cy="6641011"/>
            <a:chOff x="0" y="0"/>
            <a:chExt cx="22098869" cy="1228617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588" y="5060573"/>
            <a:ext cx="1640561" cy="179742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1221" y="290916"/>
            <a:ext cx="5238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1. TÁC DỤNG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636" y="818212"/>
            <a:ext cx="822903" cy="11152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1083592"/>
            <a:ext cx="117230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Nunito Black" pitchFamily="2" charset="0"/>
              </a:rPr>
              <a:t>           - Em hãy quan sát Hình 1 và cho biết bạn nhỏ đang sử dụng </a:t>
            </a:r>
          </a:p>
          <a:p>
            <a:r>
              <a:rPr lang="en-US" sz="2800">
                <a:latin typeface="Nunito Black" pitchFamily="2" charset="0"/>
              </a:rPr>
              <a:t>           đèn học để làm gì?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3982" y="2507517"/>
            <a:ext cx="4541892" cy="3631346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7162800" y="2225902"/>
            <a:ext cx="4739454" cy="1506007"/>
          </a:xfrm>
          <a:prstGeom prst="roundRect">
            <a:avLst/>
          </a:prstGeom>
          <a:solidFill>
            <a:srgbClr val="FFFFCC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Hình 1: Bạn nhỏ sử dụng đèn học để viết bài.</a:t>
            </a:r>
          </a:p>
        </p:txBody>
      </p:sp>
      <p:pic>
        <p:nvPicPr>
          <p:cNvPr id="13" name="Picture 6" descr="Hình ảnh Các Yếu Tố Của đèn Bàn Sách PNG , Ngày đọc Thế Giới, Sách, Hoạt  Hình PNG miễn phí tải tập tin PSDComment và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1" y="3124200"/>
            <a:ext cx="3276599" cy="432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62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788" y="144780"/>
            <a:ext cx="11945038" cy="6641011"/>
            <a:chOff x="0" y="0"/>
            <a:chExt cx="22098869" cy="1228617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2035368" cy="12222675"/>
            </a:xfrm>
            <a:custGeom>
              <a:avLst/>
              <a:gdLst/>
              <a:ahLst/>
              <a:cxnLst/>
              <a:rect l="l" t="t" r="r" b="b"/>
              <a:pathLst>
                <a:path w="22035368" h="12222675">
                  <a:moveTo>
                    <a:pt x="21942659" y="12222675"/>
                  </a:moveTo>
                  <a:lnTo>
                    <a:pt x="92710" y="12222675"/>
                  </a:lnTo>
                  <a:cubicBezTo>
                    <a:pt x="41910" y="12222675"/>
                    <a:pt x="0" y="12180765"/>
                    <a:pt x="0" y="1212996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941389" y="0"/>
                  </a:lnTo>
                  <a:cubicBezTo>
                    <a:pt x="21992189" y="0"/>
                    <a:pt x="22034098" y="41910"/>
                    <a:pt x="22034098" y="92710"/>
                  </a:cubicBezTo>
                  <a:lnTo>
                    <a:pt x="22034098" y="12128695"/>
                  </a:lnTo>
                  <a:cubicBezTo>
                    <a:pt x="22035368" y="12180765"/>
                    <a:pt x="21993459" y="12222675"/>
                    <a:pt x="21942659" y="122226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2098868" cy="12286175"/>
            </a:xfrm>
            <a:custGeom>
              <a:avLst/>
              <a:gdLst/>
              <a:ahLst/>
              <a:cxnLst/>
              <a:rect l="l" t="t" r="r" b="b"/>
              <a:pathLst>
                <a:path w="22098868" h="12286175">
                  <a:moveTo>
                    <a:pt x="21974409" y="59690"/>
                  </a:moveTo>
                  <a:cubicBezTo>
                    <a:pt x="22009968" y="59690"/>
                    <a:pt x="22039179" y="88900"/>
                    <a:pt x="22039179" y="124460"/>
                  </a:cubicBezTo>
                  <a:lnTo>
                    <a:pt x="22039179" y="12161715"/>
                  </a:lnTo>
                  <a:cubicBezTo>
                    <a:pt x="22039179" y="12197275"/>
                    <a:pt x="22009968" y="12226485"/>
                    <a:pt x="21974409" y="12226485"/>
                  </a:cubicBezTo>
                  <a:lnTo>
                    <a:pt x="124460" y="12226485"/>
                  </a:lnTo>
                  <a:cubicBezTo>
                    <a:pt x="88900" y="12226485"/>
                    <a:pt x="59690" y="12197275"/>
                    <a:pt x="59690" y="1216171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974409" y="59690"/>
                  </a:lnTo>
                  <a:moveTo>
                    <a:pt x="2197440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161715"/>
                  </a:lnTo>
                  <a:cubicBezTo>
                    <a:pt x="0" y="12230295"/>
                    <a:pt x="55880" y="12286175"/>
                    <a:pt x="124460" y="12286175"/>
                  </a:cubicBezTo>
                  <a:lnTo>
                    <a:pt x="21974409" y="12286175"/>
                  </a:lnTo>
                  <a:cubicBezTo>
                    <a:pt x="22042989" y="12286175"/>
                    <a:pt x="22098868" y="12230295"/>
                    <a:pt x="22098868" y="12161715"/>
                  </a:cubicBezTo>
                  <a:lnTo>
                    <a:pt x="22098868" y="124460"/>
                  </a:lnTo>
                  <a:cubicBezTo>
                    <a:pt x="22098868" y="55880"/>
                    <a:pt x="22042989" y="0"/>
                    <a:pt x="21974409" y="0"/>
                  </a:cubicBezTo>
                  <a:close/>
                </a:path>
              </a:pathLst>
            </a:custGeom>
            <a:solidFill>
              <a:srgbClr val="C7D0D8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4394" y="4990402"/>
            <a:ext cx="1640561" cy="179742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814136"/>
            <a:ext cx="822903" cy="11152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75003" y="898622"/>
            <a:ext cx="894668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>
                <a:latin typeface="Nunito Black" pitchFamily="2" charset="0"/>
              </a:rPr>
              <a:t>Nếu được chọn một chiếc đèn học có trong Hình 2, </a:t>
            </a:r>
            <a:endParaRPr lang="en-US" sz="2800">
              <a:latin typeface="Nunito Black" pitchFamily="2" charset="0"/>
            </a:endParaRPr>
          </a:p>
          <a:p>
            <a:r>
              <a:rPr lang="vi-VN" sz="2800">
                <a:latin typeface="Nunito Black" pitchFamily="2" charset="0"/>
              </a:rPr>
              <a:t>em sẽ chọn đèn nào? Tại sao?</a:t>
            </a:r>
            <a:endParaRPr lang="en-US" sz="2800" dirty="0">
              <a:latin typeface="Nunito Black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1221" y="290916"/>
            <a:ext cx="5238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1. TÁC DỤNG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370" y="1826666"/>
            <a:ext cx="11070483" cy="3225326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2514600" y="5118822"/>
            <a:ext cx="8135683" cy="1506007"/>
          </a:xfrm>
          <a:prstGeom prst="roundRect">
            <a:avLst/>
          </a:prstGeom>
          <a:solidFill>
            <a:srgbClr val="FFFFCC"/>
          </a:solidFill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    </a:t>
            </a:r>
            <a:r>
              <a:rPr lang="vi-VN" sz="2800">
                <a:solidFill>
                  <a:srgbClr val="00B0F0"/>
                </a:solidFill>
                <a:latin typeface="Nunito Black" pitchFamily="2" charset="0"/>
              </a:rPr>
              <a:t>Nếu được chọn một chiếc đèn trong Hình 2, em sẽ chọn chiếc đèn a: đèn màu vàng.</a:t>
            </a:r>
            <a:endParaRPr lang="en-US" sz="2800">
              <a:solidFill>
                <a:srgbClr val="00B0F0"/>
              </a:solidFill>
              <a:latin typeface="Nunito Black" pitchFamily="2" charset="0"/>
            </a:endParaRPr>
          </a:p>
          <a:p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    Vì màu vàng là màu yêu thích của em.</a:t>
            </a:r>
          </a:p>
        </p:txBody>
      </p:sp>
    </p:spTree>
    <p:extLst>
      <p:ext uri="{BB962C8B-B14F-4D97-AF65-F5344CB8AC3E}">
        <p14:creationId xmlns:p14="http://schemas.microsoft.com/office/powerpoint/2010/main" val="15624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147684" y="158931"/>
            <a:ext cx="888142" cy="88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30714" y="293716"/>
            <a:ext cx="5238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rgbClr val="00B0F0"/>
                </a:solidFill>
                <a:latin typeface="Nunito Black" pitchFamily="2" charset="0"/>
              </a:rPr>
              <a:t>1. TÁC DỤNG CỦA ĐÈN HỌC</a:t>
            </a:r>
            <a:endParaRPr lang="en-US" sz="2800" dirty="0">
              <a:solidFill>
                <a:srgbClr val="00B0F0"/>
              </a:solidFill>
              <a:latin typeface="Nunito Black" pitchFamily="2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4167998"/>
            <a:ext cx="3175969" cy="26722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22" y="1080349"/>
            <a:ext cx="11769520" cy="1586651"/>
          </a:xfrm>
          <a:prstGeom prst="rect">
            <a:avLst/>
          </a:prstGeom>
        </p:spPr>
      </p:pic>
      <p:pic>
        <p:nvPicPr>
          <p:cNvPr id="3074" name="Picture 2" descr="Chọn đèn bàn cho học sinh tiểu họ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39577"/>
            <a:ext cx="2873996" cy="274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Đèn Học Chống Cận Để Bàn Hình Ngộ Nghĩnh Cho Bé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219769"/>
            <a:ext cx="2746375" cy="274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0" name="Picture 8" descr="Đèn Led Ngủ Để Bàn Hoạt Hình Sáng Tạo Cừu Gấu - Đèn bàn Nhãn hàng No Brand  | DienMayHoangNgan.c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938" y="3239577"/>
            <a:ext cx="2590800" cy="2672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579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sljho3q">
      <a:majorFont>
        <a:latin typeface="Arial"/>
        <a:ea typeface="汉仪跳跳体简"/>
        <a:cs typeface=""/>
      </a:majorFont>
      <a:minorFont>
        <a:latin typeface="Arial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qx1ulpp">
      <a:majorFont>
        <a:latin typeface="微软雅黑" panose="020F0302020204030204"/>
        <a:ea typeface="义启小魏楷"/>
        <a:cs typeface=""/>
      </a:majorFont>
      <a:minorFont>
        <a:latin typeface="微软雅黑" panose="020F0502020204030204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</TotalTime>
  <Words>1082</Words>
  <Application>Microsoft Office PowerPoint</Application>
  <PresentationFormat>Widescreen</PresentationFormat>
  <Paragraphs>116</Paragraphs>
  <Slides>27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Sigmar One</vt:lpstr>
      <vt:lpstr>微软雅黑</vt:lpstr>
      <vt:lpstr>Times New Roman</vt:lpstr>
      <vt:lpstr>Nunito</vt:lpstr>
      <vt:lpstr>Arial</vt:lpstr>
      <vt:lpstr>Nunito Black</vt:lpstr>
      <vt:lpstr>Calibri</vt:lpstr>
      <vt:lpstr>KaiTi</vt:lpstr>
      <vt:lpstr>义启小魏楷</vt:lpstr>
      <vt:lpstr>Alibaba PuHuiTi</vt:lpstr>
      <vt:lpstr>Office Theme</vt:lpstr>
      <vt:lpstr>https://www.freeppt7.com</vt:lpstr>
      <vt:lpstr>6_www.freeppt7.com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Nhiều màu sắc Họa tiết và Hình dạng Trừu tượng Đoán bức hình Bản thuyết trình Vui nhộn</dc:title>
  <dc:creator>Hồng Ngân</dc:creator>
  <cp:lastModifiedBy>Hương Trịnh</cp:lastModifiedBy>
  <cp:revision>94</cp:revision>
  <dcterms:created xsi:type="dcterms:W3CDTF">2006-08-16T00:00:00Z</dcterms:created>
  <dcterms:modified xsi:type="dcterms:W3CDTF">2024-10-08T01:11:37Z</dcterms:modified>
  <dc:identifier>DAFDiO2oNAs</dc:identifier>
</cp:coreProperties>
</file>